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F7BA-FF25-46C7-A08E-6F8CB0173D05}" type="datetimeFigureOut">
              <a:rPr lang="es-CR" smtClean="0"/>
              <a:t>2/10/2018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7E9E-09AE-4FBC-8985-C46D40BA46B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66611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F7BA-FF25-46C7-A08E-6F8CB0173D05}" type="datetimeFigureOut">
              <a:rPr lang="es-CR" smtClean="0"/>
              <a:t>2/10/2018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7E9E-09AE-4FBC-8985-C46D40BA46B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952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F7BA-FF25-46C7-A08E-6F8CB0173D05}" type="datetimeFigureOut">
              <a:rPr lang="es-CR" smtClean="0"/>
              <a:t>2/10/2018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7E9E-09AE-4FBC-8985-C46D40BA46B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5826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F7BA-FF25-46C7-A08E-6F8CB0173D05}" type="datetimeFigureOut">
              <a:rPr lang="es-CR" smtClean="0"/>
              <a:t>2/10/2018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7E9E-09AE-4FBC-8985-C46D40BA46B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86361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F7BA-FF25-46C7-A08E-6F8CB0173D05}" type="datetimeFigureOut">
              <a:rPr lang="es-CR" smtClean="0"/>
              <a:t>2/10/2018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7E9E-09AE-4FBC-8985-C46D40BA46B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99109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F7BA-FF25-46C7-A08E-6F8CB0173D05}" type="datetimeFigureOut">
              <a:rPr lang="es-CR" smtClean="0"/>
              <a:t>2/10/2018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7E9E-09AE-4FBC-8985-C46D40BA46B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7216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F7BA-FF25-46C7-A08E-6F8CB0173D05}" type="datetimeFigureOut">
              <a:rPr lang="es-CR" smtClean="0"/>
              <a:t>2/10/2018</a:t>
            </a:fld>
            <a:endParaRPr lang="es-C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7E9E-09AE-4FBC-8985-C46D40BA46B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87647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F7BA-FF25-46C7-A08E-6F8CB0173D05}" type="datetimeFigureOut">
              <a:rPr lang="es-CR" smtClean="0"/>
              <a:t>2/10/2018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7E9E-09AE-4FBC-8985-C46D40BA46B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1904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F7BA-FF25-46C7-A08E-6F8CB0173D05}" type="datetimeFigureOut">
              <a:rPr lang="es-CR" smtClean="0"/>
              <a:t>2/10/2018</a:t>
            </a:fld>
            <a:endParaRPr lang="es-C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7E9E-09AE-4FBC-8985-C46D40BA46B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1546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F7BA-FF25-46C7-A08E-6F8CB0173D05}" type="datetimeFigureOut">
              <a:rPr lang="es-CR" smtClean="0"/>
              <a:t>2/10/2018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7E9E-09AE-4FBC-8985-C46D40BA46B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87797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F7BA-FF25-46C7-A08E-6F8CB0173D05}" type="datetimeFigureOut">
              <a:rPr lang="es-CR" smtClean="0"/>
              <a:t>2/10/2018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7E9E-09AE-4FBC-8985-C46D40BA46B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7096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1F7BA-FF25-46C7-A08E-6F8CB0173D05}" type="datetimeFigureOut">
              <a:rPr lang="es-CR" smtClean="0"/>
              <a:t>2/10/2018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A7E9E-09AE-4FBC-8985-C46D40BA46B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7945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09786" y="2071678"/>
            <a:ext cx="6500858" cy="714380"/>
          </a:xfrm>
        </p:spPr>
        <p:txBody>
          <a:bodyPr/>
          <a:lstStyle/>
          <a:p>
            <a:pPr>
              <a:defRPr/>
            </a:pPr>
            <a:r>
              <a:rPr lang="es-MX" sz="3200" dirty="0"/>
              <a:t>Uso de índices</a:t>
            </a:r>
            <a:endParaRPr lang="es-ES" sz="3200" dirty="0"/>
          </a:p>
        </p:txBody>
      </p:sp>
      <p:sp>
        <p:nvSpPr>
          <p:cNvPr id="3" name="Subtitle 2"/>
          <p:cNvSpPr txBox="1">
            <a:spLocks/>
          </p:cNvSpPr>
          <p:nvPr/>
        </p:nvSpPr>
        <p:spPr bwMode="auto">
          <a:xfrm>
            <a:off x="1738313" y="5643563"/>
            <a:ext cx="51435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s-CR" sz="2800" kern="0" dirty="0">
                <a:solidFill>
                  <a:schemeClr val="bg1"/>
                </a:solidFill>
              </a:rPr>
              <a:t>MSI.   Juan Carlos </a:t>
            </a:r>
            <a:r>
              <a:rPr lang="es-CR" sz="2800" kern="0" dirty="0" err="1">
                <a:solidFill>
                  <a:schemeClr val="bg1"/>
                </a:solidFill>
              </a:rPr>
              <a:t>Umanzor</a:t>
            </a:r>
            <a:r>
              <a:rPr lang="es-CR" sz="2800" kern="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530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8534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CR" dirty="0"/>
              <a:t>Índices – plan ejecución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8282" y="1285860"/>
            <a:ext cx="8654988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2066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8534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CR" dirty="0"/>
              <a:t>Índices - tipos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idx="1"/>
          </p:nvPr>
        </p:nvSpPr>
        <p:spPr>
          <a:xfrm>
            <a:off x="2238349" y="1357298"/>
            <a:ext cx="7559675" cy="2228854"/>
          </a:xfrm>
        </p:spPr>
        <p:txBody>
          <a:bodyPr/>
          <a:lstStyle/>
          <a:p>
            <a:r>
              <a:rPr lang="es-CR" sz="2400" dirty="0"/>
              <a:t>Cada motor de BD puede contener sus diferentes tipos de índices.  ORACLE posee varios,  los principales son los índices B*TREE (índice default)</a:t>
            </a:r>
          </a:p>
          <a:p>
            <a:endParaRPr lang="es-CR" dirty="0" smtClean="0"/>
          </a:p>
          <a:p>
            <a:endParaRPr lang="es-CR" dirty="0" smtClean="0"/>
          </a:p>
          <a:p>
            <a:endParaRPr lang="es-CR" dirty="0" smtClean="0"/>
          </a:p>
          <a:p>
            <a:endParaRPr lang="es-CR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24166" y="2500306"/>
            <a:ext cx="6412948" cy="2928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6012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8534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CR" dirty="0"/>
              <a:t>Índices - tipos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idx="1"/>
          </p:nvPr>
        </p:nvSpPr>
        <p:spPr>
          <a:xfrm>
            <a:off x="2279651" y="1500174"/>
            <a:ext cx="7559675" cy="2228854"/>
          </a:xfrm>
        </p:spPr>
        <p:txBody>
          <a:bodyPr>
            <a:normAutofit fontScale="92500" lnSpcReduction="20000"/>
          </a:bodyPr>
          <a:lstStyle/>
          <a:p>
            <a:r>
              <a:rPr lang="es-CR" dirty="0" smtClean="0"/>
              <a:t>Índices </a:t>
            </a:r>
            <a:r>
              <a:rPr lang="es-CR" dirty="0" err="1" smtClean="0"/>
              <a:t>BitMap</a:t>
            </a:r>
            <a:endParaRPr lang="es-CR" dirty="0" smtClean="0"/>
          </a:p>
          <a:p>
            <a:pPr lvl="1"/>
            <a:r>
              <a:rPr lang="es-CR" dirty="0" smtClean="0"/>
              <a:t>Son efectivos para columnas de poca </a:t>
            </a:r>
            <a:r>
              <a:rPr lang="es-CR" dirty="0" err="1" smtClean="0"/>
              <a:t>cardinalidad</a:t>
            </a:r>
            <a:r>
              <a:rPr lang="es-CR" dirty="0" smtClean="0"/>
              <a:t>.</a:t>
            </a:r>
          </a:p>
          <a:p>
            <a:pPr lvl="1"/>
            <a:r>
              <a:rPr lang="es-CR" dirty="0" smtClean="0"/>
              <a:t>Son más rápidos que índices B-TREE</a:t>
            </a:r>
          </a:p>
          <a:p>
            <a:pPr lvl="1"/>
            <a:r>
              <a:rPr lang="es-CR" dirty="0" smtClean="0"/>
              <a:t>Almacenan valores de 1 y O</a:t>
            </a:r>
          </a:p>
          <a:p>
            <a:pPr lvl="1"/>
            <a:r>
              <a:rPr lang="es-CR" dirty="0" smtClean="0"/>
              <a:t>Consume menos espacio en disco en relación a índices B-TREE</a:t>
            </a:r>
          </a:p>
          <a:p>
            <a:pPr lvl="1"/>
            <a:r>
              <a:rPr lang="es-CR" dirty="0" smtClean="0"/>
              <a:t>Se crea un mapa de bits y no una lista de </a:t>
            </a:r>
            <a:r>
              <a:rPr lang="es-CR" dirty="0" err="1" smtClean="0"/>
              <a:t>rowid’s</a:t>
            </a:r>
            <a:endParaRPr lang="es-CR" dirty="0" smtClean="0"/>
          </a:p>
          <a:p>
            <a:pPr lvl="1"/>
            <a:endParaRPr lang="es-CR" dirty="0" smtClean="0"/>
          </a:p>
          <a:p>
            <a:endParaRPr lang="es-CR" dirty="0" smtClean="0"/>
          </a:p>
          <a:p>
            <a:endParaRPr lang="es-CR" dirty="0" smtClean="0"/>
          </a:p>
          <a:p>
            <a:endParaRPr lang="es-CR" dirty="0" smtClean="0"/>
          </a:p>
        </p:txBody>
      </p:sp>
    </p:spTree>
    <p:extLst>
      <p:ext uri="{BB962C8B-B14F-4D97-AF65-F5344CB8AC3E}">
        <p14:creationId xmlns:p14="http://schemas.microsoft.com/office/powerpoint/2010/main" val="205476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8534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CR" dirty="0"/>
              <a:t>Índices - tipos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idx="1"/>
          </p:nvPr>
        </p:nvSpPr>
        <p:spPr>
          <a:xfrm>
            <a:off x="2279651" y="1285860"/>
            <a:ext cx="7559675" cy="2228854"/>
          </a:xfrm>
        </p:spPr>
        <p:txBody>
          <a:bodyPr/>
          <a:lstStyle/>
          <a:p>
            <a:r>
              <a:rPr lang="es-CR" sz="2400" dirty="0" err="1"/>
              <a:t>Indices</a:t>
            </a:r>
            <a:r>
              <a:rPr lang="es-CR" sz="2400" dirty="0"/>
              <a:t> </a:t>
            </a:r>
            <a:r>
              <a:rPr lang="es-CR" sz="2400" dirty="0" err="1"/>
              <a:t>BitMap</a:t>
            </a:r>
            <a:endParaRPr lang="es-CR" sz="2400" dirty="0"/>
          </a:p>
          <a:p>
            <a:pPr lvl="1">
              <a:buNone/>
            </a:pPr>
            <a:r>
              <a:rPr lang="es-CR" i="1" dirty="0" err="1">
                <a:solidFill>
                  <a:srgbClr val="FF0000"/>
                </a:solidFill>
              </a:rPr>
              <a:t>Create</a:t>
            </a:r>
            <a:r>
              <a:rPr lang="es-CR" i="1" dirty="0">
                <a:solidFill>
                  <a:srgbClr val="FF0000"/>
                </a:solidFill>
              </a:rPr>
              <a:t> </a:t>
            </a:r>
            <a:r>
              <a:rPr lang="es-CR" i="1" dirty="0" err="1">
                <a:solidFill>
                  <a:srgbClr val="FF0000"/>
                </a:solidFill>
              </a:rPr>
              <a:t>bitmap</a:t>
            </a:r>
            <a:r>
              <a:rPr lang="es-CR" i="1" dirty="0">
                <a:solidFill>
                  <a:srgbClr val="FF0000"/>
                </a:solidFill>
              </a:rPr>
              <a:t> </a:t>
            </a:r>
            <a:r>
              <a:rPr lang="es-CR" i="1" dirty="0" err="1">
                <a:solidFill>
                  <a:srgbClr val="FF0000"/>
                </a:solidFill>
              </a:rPr>
              <a:t>index</a:t>
            </a:r>
            <a:r>
              <a:rPr lang="es-CR" i="1" dirty="0">
                <a:solidFill>
                  <a:srgbClr val="FF0000"/>
                </a:solidFill>
              </a:rPr>
              <a:t> </a:t>
            </a:r>
            <a:r>
              <a:rPr lang="es-CR" i="1" dirty="0" err="1">
                <a:solidFill>
                  <a:srgbClr val="FF0000"/>
                </a:solidFill>
              </a:rPr>
              <a:t>iRegion</a:t>
            </a:r>
            <a:r>
              <a:rPr lang="es-CR" i="1" dirty="0">
                <a:solidFill>
                  <a:srgbClr val="FF0000"/>
                </a:solidFill>
              </a:rPr>
              <a:t> </a:t>
            </a:r>
            <a:r>
              <a:rPr lang="es-CR" i="1" dirty="0" err="1">
                <a:solidFill>
                  <a:srgbClr val="FF0000"/>
                </a:solidFill>
              </a:rPr>
              <a:t>on</a:t>
            </a:r>
            <a:r>
              <a:rPr lang="es-CR" i="1" dirty="0">
                <a:solidFill>
                  <a:srgbClr val="FF0000"/>
                </a:solidFill>
              </a:rPr>
              <a:t> </a:t>
            </a:r>
            <a:r>
              <a:rPr lang="es-CR" i="1" dirty="0" err="1">
                <a:solidFill>
                  <a:srgbClr val="FF0000"/>
                </a:solidFill>
              </a:rPr>
              <a:t>emp</a:t>
            </a:r>
            <a:r>
              <a:rPr lang="es-CR" i="1" dirty="0">
                <a:solidFill>
                  <a:srgbClr val="FF0000"/>
                </a:solidFill>
              </a:rPr>
              <a:t>(</a:t>
            </a:r>
            <a:r>
              <a:rPr lang="es-CR" i="1" dirty="0" err="1">
                <a:solidFill>
                  <a:srgbClr val="FF0000"/>
                </a:solidFill>
              </a:rPr>
              <a:t>region</a:t>
            </a:r>
            <a:r>
              <a:rPr lang="es-CR" i="1" dirty="0">
                <a:solidFill>
                  <a:srgbClr val="FF0000"/>
                </a:solidFill>
              </a:rPr>
              <a:t>);</a:t>
            </a:r>
          </a:p>
          <a:p>
            <a:pPr lvl="1"/>
            <a:endParaRPr lang="es-CR" dirty="0" smtClean="0"/>
          </a:p>
          <a:p>
            <a:pPr lvl="1"/>
            <a:endParaRPr lang="es-CR" dirty="0" smtClean="0"/>
          </a:p>
          <a:p>
            <a:endParaRPr lang="es-CR" dirty="0" smtClean="0"/>
          </a:p>
          <a:p>
            <a:endParaRPr lang="es-CR" dirty="0" smtClean="0"/>
          </a:p>
          <a:p>
            <a:endParaRPr lang="es-CR" dirty="0" smtClean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2666976" y="2428869"/>
          <a:ext cx="6643734" cy="3357585"/>
        </p:xfrm>
        <a:graphic>
          <a:graphicData uri="http://schemas.openxmlformats.org/drawingml/2006/table">
            <a:tbl>
              <a:tblPr/>
              <a:tblGrid>
                <a:gridCol w="126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4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45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01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9655">
                <a:tc>
                  <a:txBody>
                    <a:bodyPr/>
                    <a:lstStyle/>
                    <a:p>
                      <a:pPr algn="ctr" fontAlgn="b"/>
                      <a:r>
                        <a:rPr lang="es-CR" sz="2400" b="1" i="0" u="none" strike="noStrike" dirty="0" err="1">
                          <a:solidFill>
                            <a:schemeClr val="bg1"/>
                          </a:solidFill>
                          <a:latin typeface="Calibri"/>
                        </a:rPr>
                        <a:t>Row</a:t>
                      </a:r>
                      <a:endParaRPr lang="es-CR" sz="24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2400" b="1" i="0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Region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2400" b="1" i="1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Norte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2400" b="1" i="1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Este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2400" b="1" i="1" u="none" strike="noStrike">
                          <a:solidFill>
                            <a:schemeClr val="bg1"/>
                          </a:solidFill>
                          <a:latin typeface="Calibri"/>
                        </a:rPr>
                        <a:t>Oeste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2400" b="1" i="1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Sur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655">
                <a:tc>
                  <a:txBody>
                    <a:bodyPr/>
                    <a:lstStyle/>
                    <a:p>
                      <a:pPr algn="ctr" fontAlgn="b"/>
                      <a:r>
                        <a:rPr lang="es-C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Norte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655">
                <a:tc>
                  <a:txBody>
                    <a:bodyPr/>
                    <a:lstStyle/>
                    <a:p>
                      <a:pPr algn="ctr" fontAlgn="b"/>
                      <a:r>
                        <a:rPr lang="es-C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Este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655">
                <a:tc>
                  <a:txBody>
                    <a:bodyPr/>
                    <a:lstStyle/>
                    <a:p>
                      <a:pPr algn="ctr" fontAlgn="b"/>
                      <a:r>
                        <a:rPr lang="es-C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Este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655">
                <a:tc>
                  <a:txBody>
                    <a:bodyPr/>
                    <a:lstStyle/>
                    <a:p>
                      <a:pPr algn="ctr" fontAlgn="b"/>
                      <a:r>
                        <a:rPr lang="es-C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Oeste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655">
                <a:tc>
                  <a:txBody>
                    <a:bodyPr/>
                    <a:lstStyle/>
                    <a:p>
                      <a:pPr algn="ctr" fontAlgn="b"/>
                      <a:r>
                        <a:rPr lang="es-C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655">
                <a:tc>
                  <a:txBody>
                    <a:bodyPr/>
                    <a:lstStyle/>
                    <a:p>
                      <a:pPr algn="ctr" fontAlgn="b"/>
                      <a:r>
                        <a:rPr lang="es-C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Norte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25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8534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CR" dirty="0"/>
              <a:t>Índices - tipos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idx="1"/>
          </p:nvPr>
        </p:nvSpPr>
        <p:spPr>
          <a:xfrm>
            <a:off x="2095472" y="1214422"/>
            <a:ext cx="7888316" cy="1571636"/>
          </a:xfrm>
        </p:spPr>
        <p:txBody>
          <a:bodyPr/>
          <a:lstStyle/>
          <a:p>
            <a:r>
              <a:rPr lang="es-CR" dirty="0" smtClean="0"/>
              <a:t>Índices Basados en Funciones</a:t>
            </a:r>
          </a:p>
          <a:p>
            <a:pPr lvl="1"/>
            <a:r>
              <a:rPr lang="es-CR" dirty="0" smtClean="0"/>
              <a:t>Permite crear índices basados en el resultado de una función.</a:t>
            </a:r>
          </a:p>
          <a:p>
            <a:pPr lvl="1"/>
            <a:endParaRPr lang="es-CR" dirty="0" smtClean="0"/>
          </a:p>
          <a:p>
            <a:pPr lvl="1"/>
            <a:endParaRPr lang="es-CR" dirty="0" smtClean="0"/>
          </a:p>
          <a:p>
            <a:endParaRPr lang="es-CR" dirty="0" smtClean="0"/>
          </a:p>
          <a:p>
            <a:endParaRPr lang="es-CR" dirty="0" smtClean="0"/>
          </a:p>
          <a:p>
            <a:endParaRPr lang="es-CR" dirty="0" smtClean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1158" y="2786058"/>
            <a:ext cx="8143932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1794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8534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CR" dirty="0"/>
              <a:t>Índices - tipos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idx="1"/>
          </p:nvPr>
        </p:nvSpPr>
        <p:spPr>
          <a:xfrm>
            <a:off x="2279651" y="1357298"/>
            <a:ext cx="7559675" cy="2228854"/>
          </a:xfrm>
        </p:spPr>
        <p:txBody>
          <a:bodyPr/>
          <a:lstStyle/>
          <a:p>
            <a:r>
              <a:rPr lang="es-CR" dirty="0"/>
              <a:t>Índices Basados en Funciones</a:t>
            </a:r>
          </a:p>
          <a:p>
            <a:pPr lvl="1"/>
            <a:endParaRPr lang="es-CR" dirty="0" smtClean="0"/>
          </a:p>
          <a:p>
            <a:pPr lvl="1"/>
            <a:endParaRPr lang="es-CR" dirty="0" smtClean="0"/>
          </a:p>
          <a:p>
            <a:endParaRPr lang="es-CR" dirty="0" smtClean="0"/>
          </a:p>
          <a:p>
            <a:endParaRPr lang="es-CR" dirty="0" smtClean="0"/>
          </a:p>
          <a:p>
            <a:endParaRPr lang="es-CR" dirty="0" smtClean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9720" y="1857364"/>
            <a:ext cx="8683786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6538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8534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CR" dirty="0"/>
              <a:t>Índices - tipos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idx="1"/>
          </p:nvPr>
        </p:nvSpPr>
        <p:spPr>
          <a:xfrm>
            <a:off x="2279651" y="1357298"/>
            <a:ext cx="7559675" cy="2228854"/>
          </a:xfrm>
        </p:spPr>
        <p:txBody>
          <a:bodyPr/>
          <a:lstStyle/>
          <a:p>
            <a:r>
              <a:rPr lang="es-CR" dirty="0" smtClean="0"/>
              <a:t>Índices Basados en Funciones</a:t>
            </a:r>
          </a:p>
          <a:p>
            <a:pPr lvl="1"/>
            <a:endParaRPr lang="es-CR" dirty="0" smtClean="0"/>
          </a:p>
          <a:p>
            <a:pPr lvl="1"/>
            <a:endParaRPr lang="es-CR" dirty="0" smtClean="0"/>
          </a:p>
          <a:p>
            <a:endParaRPr lang="es-CR" dirty="0" smtClean="0"/>
          </a:p>
          <a:p>
            <a:endParaRPr lang="es-CR" dirty="0" smtClean="0"/>
          </a:p>
          <a:p>
            <a:endParaRPr lang="es-CR" dirty="0" smtClean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9720" y="2071678"/>
            <a:ext cx="8501122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8209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8534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CR" dirty="0" err="1"/>
              <a:t>Indices</a:t>
            </a:r>
            <a:r>
              <a:rPr lang="es-CR" dirty="0"/>
              <a:t> - resumen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idx="1"/>
          </p:nvPr>
        </p:nvSpPr>
        <p:spPr>
          <a:xfrm>
            <a:off x="2279651" y="1628774"/>
            <a:ext cx="7559675" cy="2228854"/>
          </a:xfrm>
        </p:spPr>
        <p:txBody>
          <a:bodyPr>
            <a:normAutofit fontScale="92500" lnSpcReduction="20000"/>
          </a:bodyPr>
          <a:lstStyle/>
          <a:p>
            <a:r>
              <a:rPr lang="es-CR" dirty="0" smtClean="0"/>
              <a:t>El uso de índices pueden mejorar significativamente el rendimiento de las aplicaciones.</a:t>
            </a:r>
          </a:p>
          <a:p>
            <a:endParaRPr lang="es-CR" dirty="0" smtClean="0"/>
          </a:p>
          <a:p>
            <a:r>
              <a:rPr lang="es-CR" dirty="0" smtClean="0"/>
              <a:t>Debe programarse pensando en utilizar índices adecuados,   sobre todo si se está trabajando con tablas grandes.</a:t>
            </a:r>
          </a:p>
          <a:p>
            <a:pPr lvl="1"/>
            <a:endParaRPr lang="es-CR" dirty="0" smtClean="0"/>
          </a:p>
          <a:p>
            <a:pPr lvl="1"/>
            <a:endParaRPr lang="es-CR" dirty="0" smtClean="0"/>
          </a:p>
          <a:p>
            <a:endParaRPr lang="es-CR" dirty="0" smtClean="0"/>
          </a:p>
          <a:p>
            <a:endParaRPr lang="es-CR" dirty="0" smtClean="0"/>
          </a:p>
          <a:p>
            <a:endParaRPr lang="es-CR" dirty="0" smtClean="0"/>
          </a:p>
        </p:txBody>
      </p:sp>
    </p:spTree>
    <p:extLst>
      <p:ext uri="{BB962C8B-B14F-4D97-AF65-F5344CB8AC3E}">
        <p14:creationId xmlns:p14="http://schemas.microsoft.com/office/powerpoint/2010/main" val="207862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CR" sz="3200"/>
              <a:t>Sistema Gestor de Base de Datos Oracle</a:t>
            </a:r>
            <a:br>
              <a:rPr lang="es-MX" altLang="es-CR" sz="3200"/>
            </a:br>
            <a:r>
              <a:rPr lang="es-MX" altLang="es-CR" sz="3200"/>
              <a:t>(SGBD)</a:t>
            </a:r>
            <a:endParaRPr lang="es-ES" altLang="es-CR" sz="3200"/>
          </a:p>
        </p:txBody>
      </p:sp>
      <p:pic>
        <p:nvPicPr>
          <p:cNvPr id="205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1844675"/>
            <a:ext cx="8064500" cy="383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323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CR" sz="3200"/>
              <a:t>Sistema Gestor de Base de Datos Oracle</a:t>
            </a:r>
            <a:br>
              <a:rPr lang="es-MX" altLang="es-CR" sz="3200"/>
            </a:br>
            <a:r>
              <a:rPr lang="es-MX" altLang="es-CR" sz="3200"/>
              <a:t>(SGBD)</a:t>
            </a:r>
            <a:endParaRPr lang="es-ES" altLang="es-CR" sz="3200"/>
          </a:p>
        </p:txBody>
      </p:sp>
      <p:pic>
        <p:nvPicPr>
          <p:cNvPr id="30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2565400"/>
            <a:ext cx="8399462" cy="246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901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8534400" cy="1143000"/>
          </a:xfrm>
        </p:spPr>
        <p:txBody>
          <a:bodyPr/>
          <a:lstStyle/>
          <a:p>
            <a:pPr>
              <a:defRPr/>
            </a:pPr>
            <a:r>
              <a:rPr lang="es-CR" dirty="0"/>
              <a:t>Índices</a:t>
            </a:r>
            <a:endParaRPr lang="es-CR" sz="5400" dirty="0"/>
          </a:p>
        </p:txBody>
      </p:sp>
      <p:sp>
        <p:nvSpPr>
          <p:cNvPr id="13315" name="Rectangle 7"/>
          <p:cNvSpPr>
            <a:spLocks noGrp="1" noChangeArrowheads="1"/>
          </p:cNvSpPr>
          <p:nvPr>
            <p:ph idx="1"/>
          </p:nvPr>
        </p:nvSpPr>
        <p:spPr>
          <a:xfrm>
            <a:off x="2279651" y="1700213"/>
            <a:ext cx="7559675" cy="4114800"/>
          </a:xfrm>
        </p:spPr>
        <p:txBody>
          <a:bodyPr/>
          <a:lstStyle/>
          <a:p>
            <a:r>
              <a:rPr lang="es-CR" dirty="0" smtClean="0"/>
              <a:t>Son objetos diseñados para mejorar el rendimiento de las consultas.</a:t>
            </a:r>
          </a:p>
          <a:p>
            <a:r>
              <a:rPr lang="es-CR" dirty="0" smtClean="0"/>
              <a:t>Se aplican a una o varias columnas de una tabla.</a:t>
            </a:r>
          </a:p>
          <a:p>
            <a:r>
              <a:rPr lang="es-CR" dirty="0" smtClean="0"/>
              <a:t>Una tabla puede tener más de un índice.</a:t>
            </a:r>
          </a:p>
          <a:p>
            <a:r>
              <a:rPr lang="es-CR" dirty="0" smtClean="0"/>
              <a:t>El optimizador de ORACLE resuelve inteligentemente que índice utilizar.</a:t>
            </a:r>
          </a:p>
          <a:p>
            <a:endParaRPr lang="es-CR" dirty="0" smtClean="0"/>
          </a:p>
        </p:txBody>
      </p:sp>
    </p:spTree>
    <p:extLst>
      <p:ext uri="{BB962C8B-B14F-4D97-AF65-F5344CB8AC3E}">
        <p14:creationId xmlns:p14="http://schemas.microsoft.com/office/powerpoint/2010/main" val="423769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CR" sz="3200"/>
              <a:t>Administrador de Base de Datos</a:t>
            </a:r>
            <a:br>
              <a:rPr lang="es-MX" altLang="es-CR" sz="3200"/>
            </a:br>
            <a:r>
              <a:rPr lang="es-MX" altLang="es-CR" sz="3200"/>
              <a:t>(DBA)</a:t>
            </a:r>
            <a:endParaRPr lang="es-ES" altLang="es-CR" sz="3200"/>
          </a:p>
        </p:txBody>
      </p:sp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2133600"/>
            <a:ext cx="8134350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174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CR" sz="3200"/>
              <a:t>Administrador de Base de Datos</a:t>
            </a:r>
            <a:br>
              <a:rPr lang="es-MX" altLang="es-CR" sz="3200"/>
            </a:br>
            <a:r>
              <a:rPr lang="es-MX" altLang="es-CR" sz="3200"/>
              <a:t>(DBA)</a:t>
            </a:r>
            <a:endParaRPr lang="es-ES" altLang="es-CR" sz="3200"/>
          </a:p>
        </p:txBody>
      </p:sp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2133601"/>
            <a:ext cx="8313738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609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CR" sz="3200"/>
              <a:t>Administrador de Base de Datos</a:t>
            </a:r>
            <a:br>
              <a:rPr lang="es-MX" altLang="es-CR" sz="3200"/>
            </a:br>
            <a:r>
              <a:rPr lang="es-MX" altLang="es-CR" sz="3200"/>
              <a:t>(DBA)</a:t>
            </a:r>
            <a:endParaRPr lang="es-ES" altLang="es-CR" sz="3200"/>
          </a:p>
        </p:txBody>
      </p:sp>
      <p:pic>
        <p:nvPicPr>
          <p:cNvPr id="61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1989138"/>
            <a:ext cx="7829550" cy="364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453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CR" sz="3600"/>
              <a:t>Análisis inicial de un SGBD Oracle</a:t>
            </a:r>
            <a:endParaRPr lang="es-ES" altLang="es-CR" sz="3600"/>
          </a:p>
        </p:txBody>
      </p:sp>
      <p:pic>
        <p:nvPicPr>
          <p:cNvPr id="7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1916114"/>
            <a:ext cx="7969250" cy="348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309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CR" sz="3600"/>
              <a:t>Análisis inicial de un SGBD Oracle</a:t>
            </a:r>
            <a:endParaRPr lang="es-ES" altLang="es-CR" sz="3600"/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2708276"/>
            <a:ext cx="9051925" cy="219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525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CR" sz="3200"/>
              <a:t>Conceptos Generales de la Arquitectura del SGBD Oracle</a:t>
            </a:r>
            <a:endParaRPr lang="es-ES" altLang="es-CR" sz="3200"/>
          </a:p>
        </p:txBody>
      </p:sp>
      <p:pic>
        <p:nvPicPr>
          <p:cNvPr id="92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1628776"/>
            <a:ext cx="7416800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298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CR" sz="3200"/>
              <a:t>Conceptos Generales de la Arquitectura del SGBD Oracle</a:t>
            </a:r>
            <a:endParaRPr lang="es-ES" altLang="es-CR" sz="3200"/>
          </a:p>
        </p:txBody>
      </p:sp>
      <p:pic>
        <p:nvPicPr>
          <p:cNvPr id="102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4" y="1700213"/>
            <a:ext cx="7559675" cy="467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693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CR" sz="3200"/>
              <a:t>Conceptos Generales de la Arquitectura del SGBD Oracle</a:t>
            </a:r>
            <a:endParaRPr lang="es-ES" altLang="es-CR" sz="3200"/>
          </a:p>
        </p:txBody>
      </p:sp>
      <p:pic>
        <p:nvPicPr>
          <p:cNvPr id="112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2105025"/>
            <a:ext cx="8072438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551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CR" sz="3200"/>
              <a:t>Conceptos Generales de la Arquitectura del SGBD Oracle</a:t>
            </a:r>
            <a:endParaRPr lang="es-ES" altLang="es-CR" sz="3200"/>
          </a:p>
        </p:txBody>
      </p:sp>
      <p:pic>
        <p:nvPicPr>
          <p:cNvPr id="122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0" y="2492376"/>
            <a:ext cx="8509000" cy="265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556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CR" sz="3600"/>
              <a:t>Estructura del SGBD de Oracle</a:t>
            </a:r>
            <a:endParaRPr lang="es-ES" altLang="es-CR" sz="3600"/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4" y="1773239"/>
            <a:ext cx="7343775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462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8534400" cy="1143000"/>
          </a:xfrm>
        </p:spPr>
        <p:txBody>
          <a:bodyPr/>
          <a:lstStyle/>
          <a:p>
            <a:pPr>
              <a:defRPr/>
            </a:pPr>
            <a:r>
              <a:rPr lang="es-CR" dirty="0"/>
              <a:t>Índices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idx="1"/>
          </p:nvPr>
        </p:nvSpPr>
        <p:spPr>
          <a:xfrm>
            <a:off x="2279651" y="1700213"/>
            <a:ext cx="7559675" cy="4114800"/>
          </a:xfrm>
        </p:spPr>
        <p:txBody>
          <a:bodyPr/>
          <a:lstStyle/>
          <a:p>
            <a:r>
              <a:rPr lang="es-CR" dirty="0" smtClean="0"/>
              <a:t>Sin índices en una tabla, la única forma de encontrar un dato es realizando un FULL-TABLE-SCAN, y esto es costoso.</a:t>
            </a:r>
          </a:p>
          <a:p>
            <a:endParaRPr lang="es-CR" dirty="0" smtClean="0"/>
          </a:p>
          <a:p>
            <a:r>
              <a:rPr lang="es-CR" dirty="0" smtClean="0"/>
              <a:t>Una llave primaria crea automáticamente un índice.</a:t>
            </a:r>
          </a:p>
          <a:p>
            <a:endParaRPr lang="es-CR" dirty="0" smtClean="0"/>
          </a:p>
          <a:p>
            <a:endParaRPr lang="es-CR" dirty="0" smtClean="0"/>
          </a:p>
        </p:txBody>
      </p:sp>
    </p:spTree>
    <p:extLst>
      <p:ext uri="{BB962C8B-B14F-4D97-AF65-F5344CB8AC3E}">
        <p14:creationId xmlns:p14="http://schemas.microsoft.com/office/powerpoint/2010/main" val="220724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CR" sz="3600"/>
              <a:t>Estructura del SGBD de Oracle</a:t>
            </a:r>
            <a:endParaRPr lang="es-ES" altLang="es-CR" sz="3600"/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1844676"/>
            <a:ext cx="86042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185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CR" sz="3600"/>
              <a:t>Estructura del SGBD de Oracle</a:t>
            </a:r>
            <a:endParaRPr lang="es-ES" altLang="es-CR" sz="3600"/>
          </a:p>
        </p:txBody>
      </p:sp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964" y="2205038"/>
            <a:ext cx="8555037" cy="2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69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CR" sz="3600"/>
              <a:t>Estructura del SGBD de Oracle</a:t>
            </a:r>
            <a:endParaRPr lang="es-ES" altLang="es-CR" sz="3600"/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773239"/>
            <a:ext cx="8424862" cy="310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052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CR" sz="3600"/>
              <a:t>Estructura del SGBD de Oracle</a:t>
            </a:r>
            <a:endParaRPr lang="es-ES" altLang="es-CR" sz="3600"/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1" y="2420938"/>
            <a:ext cx="8258175" cy="281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779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CR" sz="3600"/>
              <a:t>Estructura del SGBD de Oracle</a:t>
            </a:r>
            <a:endParaRPr lang="es-ES" altLang="es-CR" sz="3600"/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6" y="1700213"/>
            <a:ext cx="8532813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086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CR" sz="3600"/>
              <a:t>Estructura del SGBD de Oracle</a:t>
            </a:r>
            <a:endParaRPr lang="es-ES" altLang="es-CR" sz="3600"/>
          </a:p>
        </p:txBody>
      </p:sp>
      <p:pic>
        <p:nvPicPr>
          <p:cNvPr id="1945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2060575"/>
            <a:ext cx="8208962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4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CR" sz="3600"/>
              <a:t>Estructura del SGBD de Oracle</a:t>
            </a:r>
            <a:endParaRPr lang="es-ES" altLang="es-CR" sz="3600"/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2133600"/>
            <a:ext cx="8124825" cy="310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68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8534400" cy="1143000"/>
          </a:xfrm>
        </p:spPr>
        <p:txBody>
          <a:bodyPr/>
          <a:lstStyle/>
          <a:p>
            <a:pPr>
              <a:defRPr/>
            </a:pPr>
            <a:r>
              <a:rPr lang="es-CR" dirty="0"/>
              <a:t>Índices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idx="1"/>
          </p:nvPr>
        </p:nvSpPr>
        <p:spPr>
          <a:xfrm>
            <a:off x="2279651" y="1700213"/>
            <a:ext cx="7559675" cy="4114800"/>
          </a:xfrm>
        </p:spPr>
        <p:txBody>
          <a:bodyPr/>
          <a:lstStyle/>
          <a:p>
            <a:r>
              <a:rPr lang="es-CR" dirty="0" smtClean="0"/>
              <a:t>Un índice solamente es efectivo cuando es utilizado.</a:t>
            </a:r>
          </a:p>
          <a:p>
            <a:pPr>
              <a:buNone/>
            </a:pPr>
            <a:r>
              <a:rPr lang="es-CR" dirty="0" smtClean="0"/>
              <a:t> </a:t>
            </a:r>
          </a:p>
          <a:p>
            <a:r>
              <a:rPr lang="es-CR" dirty="0" smtClean="0"/>
              <a:t>El mantenimiento de un índice tiene efecto sobre la efectividad del mismo.</a:t>
            </a:r>
          </a:p>
          <a:p>
            <a:endParaRPr lang="es-CR" dirty="0" smtClean="0"/>
          </a:p>
          <a:p>
            <a:endParaRPr lang="es-CR" dirty="0" smtClean="0"/>
          </a:p>
        </p:txBody>
      </p:sp>
    </p:spTree>
    <p:extLst>
      <p:ext uri="{BB962C8B-B14F-4D97-AF65-F5344CB8AC3E}">
        <p14:creationId xmlns:p14="http://schemas.microsoft.com/office/powerpoint/2010/main" val="370905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8534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CR" dirty="0"/>
              <a:t>Índices - consideraciones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idx="1"/>
          </p:nvPr>
        </p:nvSpPr>
        <p:spPr>
          <a:xfrm>
            <a:off x="2279651" y="1700213"/>
            <a:ext cx="7559675" cy="4114800"/>
          </a:xfrm>
        </p:spPr>
        <p:txBody>
          <a:bodyPr/>
          <a:lstStyle/>
          <a:p>
            <a:r>
              <a:rPr lang="es-CR" dirty="0" smtClean="0"/>
              <a:t>Un índice es utilizado cuando sus campos son </a:t>
            </a:r>
            <a:r>
              <a:rPr lang="es-CR" dirty="0" err="1" smtClean="0"/>
              <a:t>accesados</a:t>
            </a:r>
            <a:r>
              <a:rPr lang="es-CR" dirty="0" smtClean="0"/>
              <a:t> en cláusulas WHERE.</a:t>
            </a:r>
          </a:p>
          <a:p>
            <a:pPr lvl="1"/>
            <a:r>
              <a:rPr lang="es-CR" i="1" dirty="0" err="1" smtClean="0">
                <a:solidFill>
                  <a:srgbClr val="FF0000"/>
                </a:solidFill>
              </a:rPr>
              <a:t>Select</a:t>
            </a:r>
            <a:r>
              <a:rPr lang="es-CR" i="1" dirty="0" smtClean="0">
                <a:solidFill>
                  <a:srgbClr val="FF0000"/>
                </a:solidFill>
              </a:rPr>
              <a:t> * </a:t>
            </a:r>
            <a:r>
              <a:rPr lang="es-CR" i="1" dirty="0" err="1" smtClean="0">
                <a:solidFill>
                  <a:srgbClr val="FF0000"/>
                </a:solidFill>
              </a:rPr>
              <a:t>from</a:t>
            </a:r>
            <a:r>
              <a:rPr lang="es-CR" i="1" dirty="0" smtClean="0">
                <a:solidFill>
                  <a:srgbClr val="FF0000"/>
                </a:solidFill>
              </a:rPr>
              <a:t> clientes </a:t>
            </a:r>
            <a:r>
              <a:rPr lang="es-CR" i="1" dirty="0" err="1" smtClean="0">
                <a:solidFill>
                  <a:srgbClr val="FF0000"/>
                </a:solidFill>
              </a:rPr>
              <a:t>where</a:t>
            </a:r>
            <a:r>
              <a:rPr lang="es-CR" i="1" dirty="0" smtClean="0">
                <a:solidFill>
                  <a:srgbClr val="FF0000"/>
                </a:solidFill>
              </a:rPr>
              <a:t> </a:t>
            </a:r>
            <a:r>
              <a:rPr lang="es-CR" i="1" dirty="0" err="1" smtClean="0">
                <a:solidFill>
                  <a:srgbClr val="FF0000"/>
                </a:solidFill>
              </a:rPr>
              <a:t>codigo</a:t>
            </a:r>
            <a:r>
              <a:rPr lang="es-CR" i="1" dirty="0" smtClean="0">
                <a:solidFill>
                  <a:srgbClr val="FF0000"/>
                </a:solidFill>
              </a:rPr>
              <a:t>=798</a:t>
            </a:r>
          </a:p>
          <a:p>
            <a:r>
              <a:rPr lang="es-CR" dirty="0" smtClean="0"/>
              <a:t>No indexar campos que son constantemente actualizados.</a:t>
            </a:r>
          </a:p>
          <a:p>
            <a:r>
              <a:rPr lang="es-CR" dirty="0" smtClean="0"/>
              <a:t>No genera ventajas indexar tablas muy pequeñas.</a:t>
            </a:r>
          </a:p>
          <a:p>
            <a:endParaRPr lang="es-CR" dirty="0" smtClean="0"/>
          </a:p>
        </p:txBody>
      </p:sp>
    </p:spTree>
    <p:extLst>
      <p:ext uri="{BB962C8B-B14F-4D97-AF65-F5344CB8AC3E}">
        <p14:creationId xmlns:p14="http://schemas.microsoft.com/office/powerpoint/2010/main" val="10779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8534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CR" dirty="0"/>
              <a:t>Índices - consideraciones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idx="1"/>
          </p:nvPr>
        </p:nvSpPr>
        <p:spPr>
          <a:xfrm>
            <a:off x="2238348" y="1500175"/>
            <a:ext cx="8102630" cy="4729183"/>
          </a:xfrm>
        </p:spPr>
        <p:txBody>
          <a:bodyPr/>
          <a:lstStyle/>
          <a:p>
            <a:r>
              <a:rPr lang="es-CR" dirty="0" smtClean="0"/>
              <a:t>Considerar campos que no tengan muchos valores repetidos.</a:t>
            </a:r>
          </a:p>
          <a:p>
            <a:endParaRPr lang="es-CR" dirty="0" smtClean="0"/>
          </a:p>
          <a:p>
            <a:r>
              <a:rPr lang="es-CR" dirty="0" smtClean="0"/>
              <a:t>Valide siempre el uso de índices mediante planes de ejecución.</a:t>
            </a:r>
          </a:p>
          <a:p>
            <a:endParaRPr lang="es-CR" dirty="0" smtClean="0"/>
          </a:p>
          <a:p>
            <a:r>
              <a:rPr lang="es-CR" dirty="0" smtClean="0"/>
              <a:t>Agrega mucho valor indexar columnas </a:t>
            </a:r>
            <a:r>
              <a:rPr lang="es-CR" dirty="0" err="1" smtClean="0"/>
              <a:t>comunmente</a:t>
            </a:r>
            <a:r>
              <a:rPr lang="es-CR" dirty="0" smtClean="0"/>
              <a:t> consultadas para filtros. </a:t>
            </a:r>
          </a:p>
          <a:p>
            <a:endParaRPr lang="es-CR" dirty="0" smtClean="0"/>
          </a:p>
        </p:txBody>
      </p:sp>
    </p:spTree>
    <p:extLst>
      <p:ext uri="{BB962C8B-B14F-4D97-AF65-F5344CB8AC3E}">
        <p14:creationId xmlns:p14="http://schemas.microsoft.com/office/powerpoint/2010/main" val="233757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8534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CR" dirty="0"/>
              <a:t>Índices - consideraciones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idx="1"/>
          </p:nvPr>
        </p:nvSpPr>
        <p:spPr>
          <a:xfrm>
            <a:off x="2309787" y="1428737"/>
            <a:ext cx="7559675" cy="4729183"/>
          </a:xfrm>
        </p:spPr>
        <p:txBody>
          <a:bodyPr/>
          <a:lstStyle/>
          <a:p>
            <a:r>
              <a:rPr lang="es-CR" dirty="0" smtClean="0"/>
              <a:t>Aplicar cálculos o fórmulas a un campo indexado eliminará el uso del índice, a menos que sea un índice tipo función.</a:t>
            </a:r>
          </a:p>
          <a:p>
            <a:pPr lvl="1"/>
            <a:r>
              <a:rPr lang="es-CR" i="1" dirty="0" err="1">
                <a:solidFill>
                  <a:srgbClr val="FF0000"/>
                </a:solidFill>
              </a:rPr>
              <a:t>Select</a:t>
            </a:r>
            <a:r>
              <a:rPr lang="es-CR" i="1" dirty="0">
                <a:solidFill>
                  <a:srgbClr val="FF0000"/>
                </a:solidFill>
              </a:rPr>
              <a:t> * </a:t>
            </a:r>
            <a:r>
              <a:rPr lang="es-CR" i="1" dirty="0" err="1">
                <a:solidFill>
                  <a:srgbClr val="FF0000"/>
                </a:solidFill>
              </a:rPr>
              <a:t>from</a:t>
            </a:r>
            <a:r>
              <a:rPr lang="es-CR" i="1" dirty="0">
                <a:solidFill>
                  <a:srgbClr val="FF0000"/>
                </a:solidFill>
              </a:rPr>
              <a:t> clientes </a:t>
            </a:r>
          </a:p>
          <a:p>
            <a:pPr lvl="2">
              <a:buNone/>
            </a:pPr>
            <a:r>
              <a:rPr lang="es-CR" i="1" dirty="0" err="1">
                <a:solidFill>
                  <a:srgbClr val="FF0000"/>
                </a:solidFill>
              </a:rPr>
              <a:t>where</a:t>
            </a:r>
            <a:r>
              <a:rPr lang="es-CR" i="1" dirty="0">
                <a:solidFill>
                  <a:srgbClr val="FF0000"/>
                </a:solidFill>
              </a:rPr>
              <a:t> </a:t>
            </a:r>
            <a:r>
              <a:rPr lang="es-CR" i="1" dirty="0" err="1">
                <a:solidFill>
                  <a:srgbClr val="FF0000"/>
                </a:solidFill>
              </a:rPr>
              <a:t>to_char</a:t>
            </a:r>
            <a:r>
              <a:rPr lang="es-CR" i="1" dirty="0">
                <a:solidFill>
                  <a:srgbClr val="FF0000"/>
                </a:solidFill>
              </a:rPr>
              <a:t>(</a:t>
            </a:r>
            <a:r>
              <a:rPr lang="es-CR" i="1" dirty="0" err="1">
                <a:solidFill>
                  <a:srgbClr val="FF0000"/>
                </a:solidFill>
              </a:rPr>
              <a:t>fecha_ingreso</a:t>
            </a:r>
            <a:r>
              <a:rPr lang="es-CR" i="1" dirty="0">
                <a:solidFill>
                  <a:srgbClr val="FF0000"/>
                </a:solidFill>
              </a:rPr>
              <a:t>)=XXXXXXX;</a:t>
            </a:r>
          </a:p>
          <a:p>
            <a:pPr lvl="2">
              <a:buNone/>
            </a:pPr>
            <a:endParaRPr lang="es-CR" dirty="0"/>
          </a:p>
          <a:p>
            <a:pPr lvl="2">
              <a:buNone/>
            </a:pPr>
            <a:r>
              <a:rPr lang="es-CR" dirty="0"/>
              <a:t>Es mejor:</a:t>
            </a:r>
          </a:p>
          <a:p>
            <a:pPr lvl="1"/>
            <a:r>
              <a:rPr lang="es-CR" i="1" dirty="0" err="1">
                <a:solidFill>
                  <a:srgbClr val="FF0000"/>
                </a:solidFill>
              </a:rPr>
              <a:t>Select</a:t>
            </a:r>
            <a:r>
              <a:rPr lang="es-CR" i="1" dirty="0">
                <a:solidFill>
                  <a:srgbClr val="FF0000"/>
                </a:solidFill>
              </a:rPr>
              <a:t> * </a:t>
            </a:r>
            <a:r>
              <a:rPr lang="es-CR" i="1" dirty="0" err="1">
                <a:solidFill>
                  <a:srgbClr val="FF0000"/>
                </a:solidFill>
              </a:rPr>
              <a:t>from</a:t>
            </a:r>
            <a:r>
              <a:rPr lang="es-CR" i="1" dirty="0">
                <a:solidFill>
                  <a:srgbClr val="FF0000"/>
                </a:solidFill>
              </a:rPr>
              <a:t> clientes </a:t>
            </a:r>
          </a:p>
          <a:p>
            <a:pPr lvl="2">
              <a:buNone/>
            </a:pPr>
            <a:r>
              <a:rPr lang="es-CR" i="1" dirty="0" err="1">
                <a:solidFill>
                  <a:srgbClr val="FF0000"/>
                </a:solidFill>
              </a:rPr>
              <a:t>where</a:t>
            </a:r>
            <a:r>
              <a:rPr lang="es-CR" i="1" dirty="0">
                <a:solidFill>
                  <a:srgbClr val="FF0000"/>
                </a:solidFill>
              </a:rPr>
              <a:t> </a:t>
            </a:r>
            <a:r>
              <a:rPr lang="es-CR" i="1" dirty="0" err="1">
                <a:solidFill>
                  <a:srgbClr val="FF0000"/>
                </a:solidFill>
              </a:rPr>
              <a:t>fecha_ingreso</a:t>
            </a:r>
            <a:r>
              <a:rPr lang="es-CR" i="1" dirty="0">
                <a:solidFill>
                  <a:srgbClr val="FF0000"/>
                </a:solidFill>
              </a:rPr>
              <a:t>=</a:t>
            </a:r>
            <a:r>
              <a:rPr lang="es-CR" i="1" dirty="0" err="1">
                <a:solidFill>
                  <a:srgbClr val="FF0000"/>
                </a:solidFill>
              </a:rPr>
              <a:t>to_char</a:t>
            </a:r>
            <a:r>
              <a:rPr lang="es-CR" i="1" dirty="0">
                <a:solidFill>
                  <a:srgbClr val="FF0000"/>
                </a:solidFill>
              </a:rPr>
              <a:t>(XXXXXXX);</a:t>
            </a:r>
          </a:p>
          <a:p>
            <a:pPr lvl="2">
              <a:buNone/>
            </a:pPr>
            <a:endParaRPr lang="es-CR" dirty="0" smtClean="0"/>
          </a:p>
          <a:p>
            <a:endParaRPr lang="es-CR" dirty="0" smtClean="0"/>
          </a:p>
          <a:p>
            <a:endParaRPr lang="es-CR" dirty="0" smtClean="0"/>
          </a:p>
          <a:p>
            <a:endParaRPr lang="es-CR" dirty="0" smtClean="0"/>
          </a:p>
          <a:p>
            <a:endParaRPr lang="es-CR" dirty="0" smtClean="0"/>
          </a:p>
          <a:p>
            <a:endParaRPr lang="es-CR" dirty="0" smtClean="0"/>
          </a:p>
        </p:txBody>
      </p:sp>
    </p:spTree>
    <p:extLst>
      <p:ext uri="{BB962C8B-B14F-4D97-AF65-F5344CB8AC3E}">
        <p14:creationId xmlns:p14="http://schemas.microsoft.com/office/powerpoint/2010/main" val="81500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8534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CR" dirty="0"/>
              <a:t>Índices - creación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idx="1"/>
          </p:nvPr>
        </p:nvSpPr>
        <p:spPr>
          <a:xfrm>
            <a:off x="2309787" y="1571613"/>
            <a:ext cx="7559675" cy="4729183"/>
          </a:xfrm>
        </p:spPr>
        <p:txBody>
          <a:bodyPr/>
          <a:lstStyle/>
          <a:p>
            <a:pPr>
              <a:buNone/>
            </a:pPr>
            <a:r>
              <a:rPr lang="es-CR" sz="2400" dirty="0"/>
              <a:t>CREATE INDEX </a:t>
            </a:r>
            <a:r>
              <a:rPr lang="es-CR" sz="2400" dirty="0" err="1"/>
              <a:t>index_name</a:t>
            </a:r>
            <a:r>
              <a:rPr lang="es-CR" sz="2400" dirty="0"/>
              <a:t> ON </a:t>
            </a:r>
            <a:r>
              <a:rPr lang="es-CR" sz="2400" dirty="0" err="1"/>
              <a:t>table_name</a:t>
            </a:r>
            <a:r>
              <a:rPr lang="es-CR" sz="2400" dirty="0"/>
              <a:t>(campos);</a:t>
            </a:r>
          </a:p>
          <a:p>
            <a:pPr lvl="2">
              <a:buNone/>
            </a:pPr>
            <a:endParaRPr lang="es-CR" dirty="0" smtClean="0"/>
          </a:p>
          <a:p>
            <a:pPr>
              <a:buNone/>
            </a:pPr>
            <a:r>
              <a:rPr lang="es-CR" sz="2400" dirty="0"/>
              <a:t>CREATE UNIQUE INDEX </a:t>
            </a:r>
            <a:r>
              <a:rPr lang="es-CR" sz="2400" dirty="0" err="1"/>
              <a:t>index_name</a:t>
            </a:r>
            <a:r>
              <a:rPr lang="es-CR" sz="2400" dirty="0"/>
              <a:t> ON </a:t>
            </a:r>
            <a:r>
              <a:rPr lang="es-CR" sz="2400" dirty="0" err="1"/>
              <a:t>table_name</a:t>
            </a:r>
            <a:r>
              <a:rPr lang="es-CR" sz="2400" dirty="0"/>
              <a:t>(campos);</a:t>
            </a:r>
          </a:p>
          <a:p>
            <a:pPr lvl="1"/>
            <a:endParaRPr lang="es-CR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/>
              <a:t>CREATE INDEX </a:t>
            </a:r>
            <a:r>
              <a:rPr lang="en-US" sz="2400" dirty="0" err="1"/>
              <a:t>emp_ename</a:t>
            </a:r>
            <a:r>
              <a:rPr lang="en-US" sz="2400" dirty="0"/>
              <a:t> ON </a:t>
            </a:r>
            <a:r>
              <a:rPr lang="en-US" sz="2400" dirty="0" err="1"/>
              <a:t>emp</a:t>
            </a:r>
            <a:r>
              <a:rPr lang="en-US" sz="2400" dirty="0"/>
              <a:t>(</a:t>
            </a:r>
            <a:r>
              <a:rPr lang="en-US" sz="2400" dirty="0" err="1"/>
              <a:t>ename</a:t>
            </a:r>
            <a:r>
              <a:rPr lang="en-US" sz="2400" dirty="0"/>
              <a:t>) TABLESPACE users STORAGE (INITIAL 20K NEXT 20k PCTINCREASE 50);</a:t>
            </a:r>
            <a:endParaRPr lang="es-CR" sz="2400" i="1" dirty="0">
              <a:solidFill>
                <a:srgbClr val="FF0000"/>
              </a:solidFill>
            </a:endParaRPr>
          </a:p>
          <a:p>
            <a:pPr lvl="2">
              <a:buNone/>
            </a:pPr>
            <a:endParaRPr lang="es-CR" dirty="0" smtClean="0"/>
          </a:p>
          <a:p>
            <a:endParaRPr lang="es-CR" dirty="0" smtClean="0"/>
          </a:p>
          <a:p>
            <a:endParaRPr lang="es-CR" dirty="0" smtClean="0"/>
          </a:p>
          <a:p>
            <a:endParaRPr lang="es-CR" dirty="0" smtClean="0"/>
          </a:p>
          <a:p>
            <a:endParaRPr lang="es-CR" dirty="0" smtClean="0"/>
          </a:p>
          <a:p>
            <a:endParaRPr lang="es-CR" dirty="0" smtClean="0"/>
          </a:p>
        </p:txBody>
      </p:sp>
    </p:spTree>
    <p:extLst>
      <p:ext uri="{BB962C8B-B14F-4D97-AF65-F5344CB8AC3E}">
        <p14:creationId xmlns:p14="http://schemas.microsoft.com/office/powerpoint/2010/main" val="249966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8534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CR" dirty="0"/>
              <a:t>Índices – plan ejecución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8282" y="1428736"/>
            <a:ext cx="8799238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9208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572</Words>
  <Application>Microsoft Office PowerPoint</Application>
  <PresentationFormat>Panorámica</PresentationFormat>
  <Paragraphs>153</Paragraphs>
  <Slides>36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Tema de Office</vt:lpstr>
      <vt:lpstr>Uso de índices</vt:lpstr>
      <vt:lpstr>Índices</vt:lpstr>
      <vt:lpstr>Índices</vt:lpstr>
      <vt:lpstr>Índices</vt:lpstr>
      <vt:lpstr>Índices - consideraciones</vt:lpstr>
      <vt:lpstr>Índices - consideraciones</vt:lpstr>
      <vt:lpstr>Índices - consideraciones</vt:lpstr>
      <vt:lpstr>Índices - creación</vt:lpstr>
      <vt:lpstr>Índices – plan ejecución</vt:lpstr>
      <vt:lpstr>Índices – plan ejecución</vt:lpstr>
      <vt:lpstr>Índices - tipos</vt:lpstr>
      <vt:lpstr>Índices - tipos</vt:lpstr>
      <vt:lpstr>Índices - tipos</vt:lpstr>
      <vt:lpstr>Índices - tipos</vt:lpstr>
      <vt:lpstr>Índices - tipos</vt:lpstr>
      <vt:lpstr>Índices - tipos</vt:lpstr>
      <vt:lpstr>Indices - resumen</vt:lpstr>
      <vt:lpstr>Sistema Gestor de Base de Datos Oracle (SGBD)</vt:lpstr>
      <vt:lpstr>Sistema Gestor de Base de Datos Oracle (SGBD)</vt:lpstr>
      <vt:lpstr>Administrador de Base de Datos (DBA)</vt:lpstr>
      <vt:lpstr>Administrador de Base de Datos (DBA)</vt:lpstr>
      <vt:lpstr>Administrador de Base de Datos (DBA)</vt:lpstr>
      <vt:lpstr>Análisis inicial de un SGBD Oracle</vt:lpstr>
      <vt:lpstr>Análisis inicial de un SGBD Oracle</vt:lpstr>
      <vt:lpstr>Conceptos Generales de la Arquitectura del SGBD Oracle</vt:lpstr>
      <vt:lpstr>Conceptos Generales de la Arquitectura del SGBD Oracle</vt:lpstr>
      <vt:lpstr>Conceptos Generales de la Arquitectura del SGBD Oracle</vt:lpstr>
      <vt:lpstr>Conceptos Generales de la Arquitectura del SGBD Oracle</vt:lpstr>
      <vt:lpstr>Estructura del SGBD de Oracle</vt:lpstr>
      <vt:lpstr>Estructura del SGBD de Oracle</vt:lpstr>
      <vt:lpstr>Estructura del SGBD de Oracle</vt:lpstr>
      <vt:lpstr>Estructura del SGBD de Oracle</vt:lpstr>
      <vt:lpstr>Estructura del SGBD de Oracle</vt:lpstr>
      <vt:lpstr>Estructura del SGBD de Oracle</vt:lpstr>
      <vt:lpstr>Estructura del SGBD de Oracle</vt:lpstr>
      <vt:lpstr>Estructura del SGBD de Oracle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Uso de índices</dc:title>
  <dc:creator>Laboratorios</dc:creator>
  <cp:lastModifiedBy>Usuario de Windows</cp:lastModifiedBy>
  <cp:revision>2</cp:revision>
  <dcterms:created xsi:type="dcterms:W3CDTF">2018-06-07T16:11:24Z</dcterms:created>
  <dcterms:modified xsi:type="dcterms:W3CDTF">2018-10-02T20:40:40Z</dcterms:modified>
</cp:coreProperties>
</file>