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330" r:id="rId3"/>
    <p:sldId id="339" r:id="rId4"/>
    <p:sldId id="334" r:id="rId5"/>
    <p:sldId id="335" r:id="rId6"/>
    <p:sldId id="333" r:id="rId7"/>
    <p:sldId id="336" r:id="rId8"/>
    <p:sldId id="337" r:id="rId9"/>
    <p:sldId id="338" r:id="rId10"/>
    <p:sldId id="343" r:id="rId11"/>
    <p:sldId id="340" r:id="rId12"/>
    <p:sldId id="341" r:id="rId13"/>
    <p:sldId id="342" r:id="rId14"/>
    <p:sldId id="344" r:id="rId15"/>
    <p:sldId id="345" r:id="rId16"/>
    <p:sldId id="346" r:id="rId17"/>
    <p:sldId id="347" r:id="rId18"/>
    <p:sldId id="348" r:id="rId19"/>
    <p:sldId id="349" r:id="rId20"/>
    <p:sldId id="350" r:id="rId21"/>
    <p:sldId id="295" r:id="rId22"/>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6938" autoAdjust="0"/>
  </p:normalViewPr>
  <p:slideViewPr>
    <p:cSldViewPr snapToGrid="0">
      <p:cViewPr varScale="1">
        <p:scale>
          <a:sx n="63" d="100"/>
          <a:sy n="63" d="100"/>
        </p:scale>
        <p:origin x="8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4DE3A-8FF6-47E3-9EC0-A671166B5FBC}" type="datetimeFigureOut">
              <a:rPr lang="es-CR" smtClean="0"/>
              <a:t>11/2/2019</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4C6AAD-74E4-4D06-92C9-8F892F68824B}" type="slidenum">
              <a:rPr lang="es-CR" smtClean="0"/>
              <a:t>‹Nº›</a:t>
            </a:fld>
            <a:endParaRPr lang="es-CR"/>
          </a:p>
        </p:txBody>
      </p:sp>
    </p:spTree>
    <p:extLst>
      <p:ext uri="{BB962C8B-B14F-4D97-AF65-F5344CB8AC3E}">
        <p14:creationId xmlns:p14="http://schemas.microsoft.com/office/powerpoint/2010/main" val="256968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57130" y="1420019"/>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p:cNvSpPr>
            <a:spLocks noGrp="1"/>
          </p:cNvSpPr>
          <p:nvPr>
            <p:ph type="subTitle" idx="1"/>
          </p:nvPr>
        </p:nvSpPr>
        <p:spPr>
          <a:xfrm>
            <a:off x="1524000" y="4105275"/>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p:cNvSpPr>
            <a:spLocks noGrp="1"/>
          </p:cNvSpPr>
          <p:nvPr>
            <p:ph type="dt" sz="half" idx="10"/>
          </p:nvPr>
        </p:nvSpPr>
        <p:spPr/>
        <p:txBody>
          <a:bodyPr/>
          <a:lstStyle/>
          <a:p>
            <a:fld id="{53A8C502-397A-4EB6-B6A3-28C3243D144F}" type="datetimeFigureOut">
              <a:rPr lang="es-CR" smtClean="0"/>
              <a:t>11/2/2019</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143919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10"/>
          </p:nvPr>
        </p:nvSpPr>
        <p:spPr/>
        <p:txBody>
          <a:bodyPr/>
          <a:lstStyle/>
          <a:p>
            <a:fld id="{53A8C502-397A-4EB6-B6A3-28C3243D144F}" type="datetimeFigureOut">
              <a:rPr lang="es-CR" smtClean="0"/>
              <a:t>11/2/2019</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412642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10"/>
          </p:nvPr>
        </p:nvSpPr>
        <p:spPr/>
        <p:txBody>
          <a:bodyPr/>
          <a:lstStyle/>
          <a:p>
            <a:fld id="{53A8C502-397A-4EB6-B6A3-28C3243D144F}" type="datetimeFigureOut">
              <a:rPr lang="es-CR" smtClean="0"/>
              <a:t>11/2/2019</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3070088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10"/>
          </p:nvPr>
        </p:nvSpPr>
        <p:spPr/>
        <p:txBody>
          <a:bodyPr/>
          <a:lstStyle/>
          <a:p>
            <a:fld id="{53A8C502-397A-4EB6-B6A3-28C3243D144F}" type="datetimeFigureOut">
              <a:rPr lang="es-CR" smtClean="0"/>
              <a:t>11/2/2019</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118233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53A8C502-397A-4EB6-B6A3-28C3243D144F}" type="datetimeFigureOut">
              <a:rPr lang="es-CR" smtClean="0"/>
              <a:t>11/2/2019</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513378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dirty="0"/>
          </a:p>
        </p:txBody>
      </p:sp>
      <p:sp>
        <p:nvSpPr>
          <p:cNvPr id="3" name="Marcador de contenido 2"/>
          <p:cNvSpPr>
            <a:spLocks noGrp="1"/>
          </p:cNvSpPr>
          <p:nvPr>
            <p:ph sz="half" idx="1"/>
          </p:nvPr>
        </p:nvSpPr>
        <p:spPr>
          <a:xfrm>
            <a:off x="185530" y="2492373"/>
            <a:ext cx="5834270" cy="368459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dirty="0"/>
          </a:p>
        </p:txBody>
      </p:sp>
      <p:sp>
        <p:nvSpPr>
          <p:cNvPr id="4" name="Marcador de contenido 3"/>
          <p:cNvSpPr>
            <a:spLocks noGrp="1"/>
          </p:cNvSpPr>
          <p:nvPr>
            <p:ph sz="half" idx="2"/>
          </p:nvPr>
        </p:nvSpPr>
        <p:spPr>
          <a:xfrm>
            <a:off x="6172200" y="2492373"/>
            <a:ext cx="5181600" cy="368458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dirty="0"/>
          </a:p>
        </p:txBody>
      </p:sp>
      <p:sp>
        <p:nvSpPr>
          <p:cNvPr id="5" name="Marcador de fecha 4"/>
          <p:cNvSpPr>
            <a:spLocks noGrp="1"/>
          </p:cNvSpPr>
          <p:nvPr>
            <p:ph type="dt" sz="half" idx="10"/>
          </p:nvPr>
        </p:nvSpPr>
        <p:spPr/>
        <p:txBody>
          <a:bodyPr/>
          <a:lstStyle/>
          <a:p>
            <a:fld id="{53A8C502-397A-4EB6-B6A3-28C3243D144F}" type="datetimeFigureOut">
              <a:rPr lang="es-CR" smtClean="0"/>
              <a:t>11/2/2019</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330187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85530" y="1514474"/>
            <a:ext cx="11169858" cy="511241"/>
          </a:xfrm>
        </p:spPr>
        <p:txBody>
          <a:bodyPr/>
          <a:lstStyle/>
          <a:p>
            <a:r>
              <a:rPr lang="es-ES"/>
              <a:t>Haga clic para modificar el estilo de título del patrón</a:t>
            </a:r>
            <a:endParaRPr lang="es-CR" dirty="0"/>
          </a:p>
        </p:txBody>
      </p:sp>
      <p:sp>
        <p:nvSpPr>
          <p:cNvPr id="3" name="Marcador de texto 2"/>
          <p:cNvSpPr>
            <a:spLocks noGrp="1"/>
          </p:cNvSpPr>
          <p:nvPr>
            <p:ph type="body" idx="1"/>
          </p:nvPr>
        </p:nvSpPr>
        <p:spPr>
          <a:xfrm>
            <a:off x="185530" y="2025715"/>
            <a:ext cx="581204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185530" y="2875721"/>
            <a:ext cx="5812045" cy="33139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dirty="0"/>
          </a:p>
        </p:txBody>
      </p:sp>
      <p:sp>
        <p:nvSpPr>
          <p:cNvPr id="5" name="Marcador de texto 4"/>
          <p:cNvSpPr>
            <a:spLocks noGrp="1"/>
          </p:cNvSpPr>
          <p:nvPr>
            <p:ph type="body" sz="quarter" idx="3"/>
          </p:nvPr>
        </p:nvSpPr>
        <p:spPr>
          <a:xfrm>
            <a:off x="6172200" y="2025715"/>
            <a:ext cx="568849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875721"/>
            <a:ext cx="5688496" cy="331394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dirty="0"/>
          </a:p>
        </p:txBody>
      </p:sp>
      <p:sp>
        <p:nvSpPr>
          <p:cNvPr id="7" name="Marcador de fecha 6"/>
          <p:cNvSpPr>
            <a:spLocks noGrp="1"/>
          </p:cNvSpPr>
          <p:nvPr>
            <p:ph type="dt" sz="half" idx="10"/>
          </p:nvPr>
        </p:nvSpPr>
        <p:spPr/>
        <p:txBody>
          <a:bodyPr/>
          <a:lstStyle/>
          <a:p>
            <a:fld id="{53A8C502-397A-4EB6-B6A3-28C3243D144F}" type="datetimeFigureOut">
              <a:rPr lang="es-CR" smtClean="0"/>
              <a:t>11/2/2019</a:t>
            </a:fld>
            <a:endParaRPr lang="es-CR"/>
          </a:p>
        </p:txBody>
      </p:sp>
      <p:sp>
        <p:nvSpPr>
          <p:cNvPr id="8" name="Marcador de pie de página 7"/>
          <p:cNvSpPr>
            <a:spLocks noGrp="1"/>
          </p:cNvSpPr>
          <p:nvPr>
            <p:ph type="ftr" sz="quarter" idx="11"/>
          </p:nvPr>
        </p:nvSpPr>
        <p:spPr/>
        <p:txBody>
          <a:bodyPr/>
          <a:lstStyle/>
          <a:p>
            <a:endParaRPr lang="es-CR"/>
          </a:p>
        </p:txBody>
      </p:sp>
      <p:sp>
        <p:nvSpPr>
          <p:cNvPr id="9" name="Marcador de número de diapositiva 8"/>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2397474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fecha 2"/>
          <p:cNvSpPr>
            <a:spLocks noGrp="1"/>
          </p:cNvSpPr>
          <p:nvPr>
            <p:ph type="dt" sz="half" idx="10"/>
          </p:nvPr>
        </p:nvSpPr>
        <p:spPr/>
        <p:txBody>
          <a:bodyPr/>
          <a:lstStyle/>
          <a:p>
            <a:fld id="{53A8C502-397A-4EB6-B6A3-28C3243D144F}" type="datetimeFigureOut">
              <a:rPr lang="es-CR" smtClean="0"/>
              <a:t>11/2/2019</a:t>
            </a:fld>
            <a:endParaRPr lang="es-CR"/>
          </a:p>
        </p:txBody>
      </p:sp>
      <p:sp>
        <p:nvSpPr>
          <p:cNvPr id="4" name="Marcador de pie de página 3"/>
          <p:cNvSpPr>
            <a:spLocks noGrp="1"/>
          </p:cNvSpPr>
          <p:nvPr>
            <p:ph type="ftr" sz="quarter" idx="11"/>
          </p:nvPr>
        </p:nvSpPr>
        <p:spPr/>
        <p:txBody>
          <a:bodyPr/>
          <a:lstStyle/>
          <a:p>
            <a:endParaRPr lang="es-CR"/>
          </a:p>
        </p:txBody>
      </p:sp>
      <p:sp>
        <p:nvSpPr>
          <p:cNvPr id="5" name="Marcador de número de diapositiva 4"/>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38417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3A8C502-397A-4EB6-B6A3-28C3243D144F}" type="datetimeFigureOut">
              <a:rPr lang="es-CR" smtClean="0"/>
              <a:t>11/2/2019</a:t>
            </a:fld>
            <a:endParaRPr lang="es-CR"/>
          </a:p>
        </p:txBody>
      </p:sp>
      <p:sp>
        <p:nvSpPr>
          <p:cNvPr id="3" name="Marcador de pie de página 2"/>
          <p:cNvSpPr>
            <a:spLocks noGrp="1"/>
          </p:cNvSpPr>
          <p:nvPr>
            <p:ph type="ftr" sz="quarter" idx="11"/>
          </p:nvPr>
        </p:nvSpPr>
        <p:spPr/>
        <p:txBody>
          <a:bodyPr/>
          <a:lstStyle/>
          <a:p>
            <a:endParaRPr lang="es-CR"/>
          </a:p>
        </p:txBody>
      </p:sp>
      <p:sp>
        <p:nvSpPr>
          <p:cNvPr id="4" name="Marcador de número de diapositiva 3"/>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152021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85530" y="1510748"/>
            <a:ext cx="4586495" cy="901148"/>
          </a:xfrm>
        </p:spPr>
        <p:txBody>
          <a:bodyPr anchor="b"/>
          <a:lstStyle>
            <a:lvl1pPr>
              <a:defRPr sz="3200"/>
            </a:lvl1pPr>
          </a:lstStyle>
          <a:p>
            <a:r>
              <a:rPr lang="es-ES"/>
              <a:t>Haga clic para modificar el estilo de título del patrón</a:t>
            </a:r>
            <a:endParaRPr lang="es-CR" dirty="0"/>
          </a:p>
        </p:txBody>
      </p:sp>
      <p:sp>
        <p:nvSpPr>
          <p:cNvPr id="3" name="Marcador de contenido 2"/>
          <p:cNvSpPr>
            <a:spLocks noGrp="1"/>
          </p:cNvSpPr>
          <p:nvPr>
            <p:ph idx="1"/>
          </p:nvPr>
        </p:nvSpPr>
        <p:spPr>
          <a:xfrm>
            <a:off x="5183188" y="2552698"/>
            <a:ext cx="6849786" cy="33083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p:cNvSpPr>
            <a:spLocks noGrp="1"/>
          </p:cNvSpPr>
          <p:nvPr>
            <p:ph type="body" sz="half" idx="2"/>
          </p:nvPr>
        </p:nvSpPr>
        <p:spPr>
          <a:xfrm>
            <a:off x="185530" y="2552698"/>
            <a:ext cx="4586495" cy="331628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53A8C502-397A-4EB6-B6A3-28C3243D144F}" type="datetimeFigureOut">
              <a:rPr lang="es-CR" smtClean="0"/>
              <a:t>11/2/2019</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322025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85530" y="1656522"/>
            <a:ext cx="4479235" cy="1007164"/>
          </a:xfrm>
        </p:spPr>
        <p:txBody>
          <a:bodyPr anchor="b"/>
          <a:lstStyle>
            <a:lvl1pPr>
              <a:defRPr sz="3200"/>
            </a:lvl1pPr>
          </a:lstStyle>
          <a:p>
            <a:r>
              <a:rPr lang="es-ES"/>
              <a:t>Haga clic para modificar el estilo de título del patrón</a:t>
            </a:r>
            <a:endParaRPr lang="es-CR"/>
          </a:p>
        </p:txBody>
      </p:sp>
      <p:sp>
        <p:nvSpPr>
          <p:cNvPr id="3" name="Marcador de posición de imagen 2"/>
          <p:cNvSpPr>
            <a:spLocks noGrp="1"/>
          </p:cNvSpPr>
          <p:nvPr>
            <p:ph type="pic" idx="1"/>
          </p:nvPr>
        </p:nvSpPr>
        <p:spPr>
          <a:xfrm>
            <a:off x="5183188" y="1656521"/>
            <a:ext cx="6372708" cy="44521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CR"/>
          </a:p>
        </p:txBody>
      </p:sp>
      <p:sp>
        <p:nvSpPr>
          <p:cNvPr id="4" name="Marcador de texto 3"/>
          <p:cNvSpPr>
            <a:spLocks noGrp="1"/>
          </p:cNvSpPr>
          <p:nvPr>
            <p:ph type="body" sz="half" idx="2"/>
          </p:nvPr>
        </p:nvSpPr>
        <p:spPr>
          <a:xfrm>
            <a:off x="185530" y="2792410"/>
            <a:ext cx="4586495" cy="331628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53A8C502-397A-4EB6-B6A3-28C3243D144F}" type="datetimeFigureOut">
              <a:rPr lang="es-CR" smtClean="0"/>
              <a:t>11/2/2019</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197938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13"/>
          <a:stretch>
            <a:fillRect/>
          </a:stretch>
        </p:blipFill>
        <p:spPr>
          <a:xfrm>
            <a:off x="10119017" y="5753617"/>
            <a:ext cx="2085975" cy="1066800"/>
          </a:xfrm>
          <a:prstGeom prst="rect">
            <a:avLst/>
          </a:prstGeom>
        </p:spPr>
      </p:pic>
      <p:pic>
        <p:nvPicPr>
          <p:cNvPr id="7" name="Imagen 6"/>
          <p:cNvPicPr>
            <a:picLocks noChangeAspect="1"/>
          </p:cNvPicPr>
          <p:nvPr userDrawn="1"/>
        </p:nvPicPr>
        <p:blipFill rotWithShape="1">
          <a:blip r:embed="rId14"/>
          <a:srcRect l="430"/>
          <a:stretch/>
        </p:blipFill>
        <p:spPr>
          <a:xfrm>
            <a:off x="0" y="0"/>
            <a:ext cx="12204992" cy="2133600"/>
          </a:xfrm>
          <a:prstGeom prst="rect">
            <a:avLst/>
          </a:prstGeom>
        </p:spPr>
      </p:pic>
      <p:sp>
        <p:nvSpPr>
          <p:cNvPr id="2" name="Marcador de título 1"/>
          <p:cNvSpPr>
            <a:spLocks noGrp="1"/>
          </p:cNvSpPr>
          <p:nvPr>
            <p:ph type="title"/>
          </p:nvPr>
        </p:nvSpPr>
        <p:spPr>
          <a:xfrm>
            <a:off x="185530" y="987425"/>
            <a:ext cx="1116827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R" dirty="0"/>
          </a:p>
        </p:txBody>
      </p:sp>
      <p:sp>
        <p:nvSpPr>
          <p:cNvPr id="3" name="Marcador de texto 2"/>
          <p:cNvSpPr>
            <a:spLocks noGrp="1"/>
          </p:cNvSpPr>
          <p:nvPr>
            <p:ph type="body" idx="1"/>
          </p:nvPr>
        </p:nvSpPr>
        <p:spPr>
          <a:xfrm>
            <a:off x="185530" y="2392500"/>
            <a:ext cx="11168270" cy="3784461"/>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R" dirty="0"/>
          </a:p>
        </p:txBody>
      </p:sp>
      <p:sp>
        <p:nvSpPr>
          <p:cNvPr id="4" name="Marcador de fecha 3"/>
          <p:cNvSpPr>
            <a:spLocks noGrp="1"/>
          </p:cNvSpPr>
          <p:nvPr>
            <p:ph type="dt" sz="half" idx="2"/>
          </p:nvPr>
        </p:nvSpPr>
        <p:spPr>
          <a:xfrm>
            <a:off x="1855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8C502-397A-4EB6-B6A3-28C3243D144F}" type="datetimeFigureOut">
              <a:rPr lang="es-CR" smtClean="0"/>
              <a:t>11/2/2019</a:t>
            </a:fld>
            <a:endParaRPr lang="es-CR"/>
          </a:p>
        </p:txBody>
      </p:sp>
      <p:sp>
        <p:nvSpPr>
          <p:cNvPr id="5" name="Marcador de pie de página 4"/>
          <p:cNvSpPr>
            <a:spLocks noGrp="1"/>
          </p:cNvSpPr>
          <p:nvPr>
            <p:ph type="ftr" sz="quarter" idx="3"/>
          </p:nvPr>
        </p:nvSpPr>
        <p:spPr>
          <a:xfrm>
            <a:off x="3385930" y="635634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p:cNvSpPr>
            <a:spLocks noGrp="1"/>
          </p:cNvSpPr>
          <p:nvPr>
            <p:ph type="sldNum" sz="quarter" idx="4"/>
          </p:nvPr>
        </p:nvSpPr>
        <p:spPr>
          <a:xfrm>
            <a:off x="8110330" y="6356350"/>
            <a:ext cx="200868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3311E-3016-4050-A1A4-8718CC0D8E51}" type="slidenum">
              <a:rPr lang="es-CR" smtClean="0"/>
              <a:t>‹Nº›</a:t>
            </a:fld>
            <a:endParaRPr lang="es-CR"/>
          </a:p>
        </p:txBody>
      </p:sp>
    </p:spTree>
    <p:extLst>
      <p:ext uri="{BB962C8B-B14F-4D97-AF65-F5344CB8AC3E}">
        <p14:creationId xmlns:p14="http://schemas.microsoft.com/office/powerpoint/2010/main" val="1067877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6190" y="1017457"/>
            <a:ext cx="9144000" cy="2387600"/>
          </a:xfrm>
        </p:spPr>
        <p:txBody>
          <a:bodyPr/>
          <a:lstStyle/>
          <a:p>
            <a:r>
              <a:rPr lang="es-CR" b="1" dirty="0" smtClean="0"/>
              <a:t>SC-202 Introducción a la Programación </a:t>
            </a:r>
            <a:r>
              <a:rPr lang="es-CR" b="1" dirty="0"/>
              <a:t>I</a:t>
            </a:r>
          </a:p>
        </p:txBody>
      </p:sp>
      <p:sp>
        <p:nvSpPr>
          <p:cNvPr id="3" name="Subtítulo 2"/>
          <p:cNvSpPr>
            <a:spLocks noGrp="1"/>
          </p:cNvSpPr>
          <p:nvPr>
            <p:ph type="subTitle" idx="1"/>
          </p:nvPr>
        </p:nvSpPr>
        <p:spPr>
          <a:xfrm>
            <a:off x="1596190" y="3857466"/>
            <a:ext cx="9144000" cy="844792"/>
          </a:xfrm>
        </p:spPr>
        <p:txBody>
          <a:bodyPr>
            <a:normAutofit/>
          </a:bodyPr>
          <a:lstStyle/>
          <a:p>
            <a:r>
              <a:rPr lang="es-CR" dirty="0"/>
              <a:t>Práctica I Examen Parcial</a:t>
            </a:r>
          </a:p>
        </p:txBody>
      </p:sp>
      <p:sp>
        <p:nvSpPr>
          <p:cNvPr id="4" name="Rectángulo 3"/>
          <p:cNvSpPr/>
          <p:nvPr/>
        </p:nvSpPr>
        <p:spPr>
          <a:xfrm>
            <a:off x="3757061" y="4485719"/>
            <a:ext cx="6096000" cy="1692771"/>
          </a:xfrm>
          <a:prstGeom prst="rect">
            <a:avLst/>
          </a:prstGeom>
        </p:spPr>
        <p:txBody>
          <a:bodyPr>
            <a:spAutoFit/>
          </a:bodyPr>
          <a:lstStyle/>
          <a:p>
            <a:r>
              <a:rPr lang="es-CR" sz="1400" dirty="0">
                <a:solidFill>
                  <a:srgbClr val="000000"/>
                </a:solidFill>
                <a:latin typeface="Trebuchet MS" panose="020B0603020202020204" pitchFamily="34" charset="0"/>
              </a:rPr>
              <a:t>_______________________________________________________________</a:t>
            </a:r>
          </a:p>
          <a:p>
            <a:r>
              <a:rPr lang="es-CR" sz="1400" dirty="0" smtClean="0">
                <a:solidFill>
                  <a:srgbClr val="000000"/>
                </a:solidFill>
                <a:latin typeface="Trebuchet MS" panose="020B0603020202020204" pitchFamily="34" charset="0"/>
              </a:rPr>
              <a:t>"</a:t>
            </a:r>
            <a:r>
              <a:rPr lang="es-ES" dirty="0"/>
              <a:t>Lo mejor de la vida no atiende a planes o programaciones. La mayoría de las veces basta con dejarnos llevar, con permitir que las cosas sucedan por sí mismas, con la sutileza de la casualidad, con la apertura de quien es humilde y no espera nada, pero en verdad… lo sueña todo</a:t>
            </a:r>
            <a:r>
              <a:rPr lang="es-ES" i="1" dirty="0" smtClean="0"/>
              <a:t>.</a:t>
            </a:r>
            <a:r>
              <a:rPr lang="es-CR" sz="1400" dirty="0" smtClean="0">
                <a:solidFill>
                  <a:srgbClr val="000000"/>
                </a:solidFill>
                <a:latin typeface="Trebuchet MS" panose="020B0603020202020204" pitchFamily="34" charset="0"/>
              </a:rPr>
              <a:t>“ </a:t>
            </a:r>
            <a:r>
              <a:rPr lang="es-CR" sz="1400" i="1" dirty="0" smtClean="0">
                <a:solidFill>
                  <a:srgbClr val="000000"/>
                </a:solidFill>
                <a:latin typeface="Trebuchet MS" panose="020B0603020202020204" pitchFamily="34" charset="0"/>
              </a:rPr>
              <a:t>-- </a:t>
            </a:r>
            <a:r>
              <a:rPr lang="es-CR" sz="1400" i="1" dirty="0">
                <a:solidFill>
                  <a:srgbClr val="000000"/>
                </a:solidFill>
                <a:latin typeface="Trebuchet MS" panose="020B0603020202020204" pitchFamily="34" charset="0"/>
              </a:rPr>
              <a:t>John Johnson</a:t>
            </a:r>
            <a:endParaRPr lang="es-CR" sz="1400" dirty="0"/>
          </a:p>
        </p:txBody>
      </p:sp>
    </p:spTree>
    <p:extLst>
      <p:ext uri="{BB962C8B-B14F-4D97-AF65-F5344CB8AC3E}">
        <p14:creationId xmlns:p14="http://schemas.microsoft.com/office/powerpoint/2010/main" val="119293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4035973" y="3093860"/>
            <a:ext cx="4442449" cy="1777685"/>
          </a:xfrm>
          <a:prstGeom prst="flowChartOnlineStorage">
            <a:avLst/>
          </a:prstGeom>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0">
            <a:schemeClr val="accent6"/>
          </a:lnRef>
          <a:fillRef idx="3">
            <a:schemeClr val="accent6"/>
          </a:fillRef>
          <a:effectRef idx="3">
            <a:schemeClr val="accent6"/>
          </a:effectRef>
          <a:fontRef idx="minor">
            <a:schemeClr val="lt1"/>
          </a:fontRef>
        </p:style>
        <p:txBody>
          <a:bodyPr>
            <a:normAutofit/>
          </a:bodyPr>
          <a:lstStyle/>
          <a:p>
            <a:r>
              <a:rPr lang="es-CR" b="1" dirty="0">
                <a:solidFill>
                  <a:srgbClr val="000000"/>
                </a:solidFill>
              </a:rPr>
              <a:t>Ciclo </a:t>
            </a:r>
            <a:r>
              <a:rPr lang="es-CR" b="1" dirty="0" smtClean="0">
                <a:solidFill>
                  <a:srgbClr val="000000"/>
                </a:solidFill>
              </a:rPr>
              <a:t>for</a:t>
            </a:r>
            <a:endParaRPr lang="es-CR" dirty="0"/>
          </a:p>
        </p:txBody>
      </p:sp>
    </p:spTree>
    <p:extLst>
      <p:ext uri="{BB962C8B-B14F-4D97-AF65-F5344CB8AC3E}">
        <p14:creationId xmlns:p14="http://schemas.microsoft.com/office/powerpoint/2010/main" val="3363469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3"/>
          <p:cNvSpPr>
            <a:spLocks noGrp="1"/>
          </p:cNvSpPr>
          <p:nvPr>
            <p:ph idx="1"/>
          </p:nvPr>
        </p:nvSpPr>
        <p:spPr>
          <a:xfrm>
            <a:off x="740978" y="2392500"/>
            <a:ext cx="10612821" cy="3784461"/>
          </a:xfrm>
        </p:spPr>
        <p:txBody>
          <a:bodyPr>
            <a:noAutofit/>
          </a:bodyPr>
          <a:lstStyle/>
          <a:p>
            <a:pPr marL="0" lvl="0" indent="0" algn="just">
              <a:buNone/>
            </a:pPr>
            <a:r>
              <a:rPr lang="es-ES_tradnl" sz="3200" dirty="0" smtClean="0"/>
              <a:t>Escriba un método que muestre los números pares del 2 al 50 en forma descendente, sin incluir el 10 ni el 40.</a:t>
            </a:r>
            <a:endParaRPr lang="es-ES_tradnl" sz="3200" dirty="0"/>
          </a:p>
        </p:txBody>
      </p:sp>
      <p:sp>
        <p:nvSpPr>
          <p:cNvPr id="3" name="CuadroTexto 2"/>
          <p:cNvSpPr txBox="1"/>
          <p:nvPr/>
        </p:nvSpPr>
        <p:spPr>
          <a:xfrm>
            <a:off x="568234" y="1306285"/>
            <a:ext cx="2553789" cy="461665"/>
          </a:xfrm>
          <a:prstGeom prst="rect">
            <a:avLst/>
          </a:prstGeom>
          <a:noFill/>
        </p:spPr>
        <p:txBody>
          <a:bodyPr wrap="square" rtlCol="0">
            <a:spAutoFit/>
          </a:bodyPr>
          <a:lstStyle/>
          <a:p>
            <a:r>
              <a:rPr lang="es-CR" sz="2400" b="1" dirty="0" smtClean="0"/>
              <a:t>Ejercicio 9</a:t>
            </a:r>
            <a:endParaRPr lang="es-CR" sz="2400" b="1" dirty="0"/>
          </a:p>
        </p:txBody>
      </p:sp>
    </p:spTree>
    <p:extLst>
      <p:ext uri="{BB962C8B-B14F-4D97-AF65-F5344CB8AC3E}">
        <p14:creationId xmlns:p14="http://schemas.microsoft.com/office/powerpoint/2010/main" val="3774698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idx="1"/>
          </p:nvPr>
        </p:nvSpPr>
        <p:spPr>
          <a:xfrm>
            <a:off x="804040" y="2392500"/>
            <a:ext cx="10549759" cy="3784461"/>
          </a:xfrm>
        </p:spPr>
        <p:txBody>
          <a:bodyPr>
            <a:noAutofit/>
          </a:bodyPr>
          <a:lstStyle/>
          <a:p>
            <a:pPr marL="0" lvl="0" indent="0" algn="just">
              <a:buNone/>
            </a:pPr>
            <a:r>
              <a:rPr lang="es-ES_tradnl" sz="2800" dirty="0" smtClean="0"/>
              <a:t>Escriba un método que, mediante un ciclo FOR, lea 10 números y determine:</a:t>
            </a:r>
          </a:p>
          <a:p>
            <a:pPr marL="457200" lvl="0" indent="-457200" algn="just">
              <a:buFontTx/>
              <a:buChar char="-"/>
            </a:pPr>
            <a:r>
              <a:rPr lang="es-ES_tradnl" sz="2800" dirty="0" smtClean="0"/>
              <a:t>Cantidad de pares</a:t>
            </a:r>
          </a:p>
          <a:p>
            <a:pPr marL="457200" lvl="0" indent="-457200" algn="just">
              <a:buFontTx/>
              <a:buChar char="-"/>
            </a:pPr>
            <a:r>
              <a:rPr lang="es-ES_tradnl" sz="2800" dirty="0" smtClean="0"/>
              <a:t>Cantidad de impares</a:t>
            </a:r>
          </a:p>
          <a:p>
            <a:pPr marL="457200" lvl="0" indent="-457200" algn="just">
              <a:buFontTx/>
              <a:buChar char="-"/>
            </a:pPr>
            <a:r>
              <a:rPr lang="es-ES_tradnl" sz="2800" dirty="0" smtClean="0"/>
              <a:t>Número mayor</a:t>
            </a:r>
          </a:p>
          <a:p>
            <a:pPr marL="457200" lvl="0" indent="-457200" algn="just">
              <a:buFontTx/>
              <a:buChar char="-"/>
            </a:pPr>
            <a:r>
              <a:rPr lang="es-ES_tradnl" sz="2800" dirty="0" smtClean="0"/>
              <a:t>Número menor</a:t>
            </a:r>
            <a:endParaRPr lang="es-ES_tradnl" sz="2800" dirty="0"/>
          </a:p>
        </p:txBody>
      </p:sp>
      <p:sp>
        <p:nvSpPr>
          <p:cNvPr id="3" name="CuadroTexto 2"/>
          <p:cNvSpPr txBox="1"/>
          <p:nvPr/>
        </p:nvSpPr>
        <p:spPr>
          <a:xfrm>
            <a:off x="568234" y="1306285"/>
            <a:ext cx="2553789" cy="461665"/>
          </a:xfrm>
          <a:prstGeom prst="rect">
            <a:avLst/>
          </a:prstGeom>
          <a:noFill/>
        </p:spPr>
        <p:txBody>
          <a:bodyPr wrap="square" rtlCol="0">
            <a:spAutoFit/>
          </a:bodyPr>
          <a:lstStyle/>
          <a:p>
            <a:r>
              <a:rPr lang="es-CR" sz="2400" b="1" dirty="0" smtClean="0"/>
              <a:t>Ejercicio 10</a:t>
            </a:r>
            <a:endParaRPr lang="es-CR" sz="2400" b="1" dirty="0"/>
          </a:p>
        </p:txBody>
      </p:sp>
    </p:spTree>
    <p:extLst>
      <p:ext uri="{BB962C8B-B14F-4D97-AF65-F5344CB8AC3E}">
        <p14:creationId xmlns:p14="http://schemas.microsoft.com/office/powerpoint/2010/main" val="531575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idx="1"/>
          </p:nvPr>
        </p:nvSpPr>
        <p:spPr>
          <a:xfrm>
            <a:off x="930166" y="2392501"/>
            <a:ext cx="9774620" cy="1659238"/>
          </a:xfrm>
        </p:spPr>
        <p:txBody>
          <a:bodyPr>
            <a:noAutofit/>
          </a:bodyPr>
          <a:lstStyle/>
          <a:p>
            <a:pPr marL="0" lvl="0" indent="0" algn="just">
              <a:buNone/>
            </a:pPr>
            <a:r>
              <a:rPr lang="es-ES_tradnl" sz="2800" dirty="0" smtClean="0">
                <a:solidFill>
                  <a:schemeClr val="tx1"/>
                </a:solidFill>
              </a:rPr>
              <a:t>Haga un método que lea las medidas de los ángulos de 10 triángulos y determine, cantidad de triángulos rectángulos, acutángulos y obtusángulos que fueron leídos.</a:t>
            </a:r>
            <a:endParaRPr lang="es-ES_tradnl" sz="2800" dirty="0">
              <a:solidFill>
                <a:schemeClr val="tx1"/>
              </a:solidFill>
            </a:endParaRPr>
          </a:p>
        </p:txBody>
      </p:sp>
      <p:sp>
        <p:nvSpPr>
          <p:cNvPr id="5" name="CuadroTexto 4"/>
          <p:cNvSpPr txBox="1"/>
          <p:nvPr/>
        </p:nvSpPr>
        <p:spPr>
          <a:xfrm>
            <a:off x="568234" y="1306285"/>
            <a:ext cx="2553789" cy="461665"/>
          </a:xfrm>
          <a:prstGeom prst="rect">
            <a:avLst/>
          </a:prstGeom>
          <a:noFill/>
        </p:spPr>
        <p:txBody>
          <a:bodyPr wrap="square" rtlCol="0">
            <a:spAutoFit/>
          </a:bodyPr>
          <a:lstStyle/>
          <a:p>
            <a:r>
              <a:rPr lang="es-CR" sz="2400" b="1" dirty="0" smtClean="0"/>
              <a:t>Ejercicio 11</a:t>
            </a:r>
            <a:endParaRPr lang="es-CR" sz="2400" b="1" dirty="0"/>
          </a:p>
        </p:txBody>
      </p:sp>
    </p:spTree>
    <p:extLst>
      <p:ext uri="{BB962C8B-B14F-4D97-AF65-F5344CB8AC3E}">
        <p14:creationId xmlns:p14="http://schemas.microsoft.com/office/powerpoint/2010/main" val="639869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3736427" y="2790497"/>
            <a:ext cx="4671049" cy="1781503"/>
          </a:xfrm>
          <a:prstGeom prst="flowChartPunchedTape">
            <a:avLst/>
          </a:prstGeom>
        </p:spPr>
        <p:style>
          <a:lnRef idx="0">
            <a:schemeClr val="accent2"/>
          </a:lnRef>
          <a:fillRef idx="3">
            <a:schemeClr val="accent2"/>
          </a:fillRef>
          <a:effectRef idx="3">
            <a:schemeClr val="accent2"/>
          </a:effectRef>
          <a:fontRef idx="minor">
            <a:schemeClr val="lt1"/>
          </a:fontRef>
        </p:style>
        <p:txBody>
          <a:bodyPr>
            <a:normAutofit/>
          </a:bodyPr>
          <a:lstStyle/>
          <a:p>
            <a:r>
              <a:rPr lang="es-CR" b="1" dirty="0">
                <a:solidFill>
                  <a:srgbClr val="000000"/>
                </a:solidFill>
              </a:rPr>
              <a:t>Ciclo </a:t>
            </a:r>
            <a:r>
              <a:rPr lang="es-CR" b="1" dirty="0" smtClean="0">
                <a:solidFill>
                  <a:srgbClr val="000000"/>
                </a:solidFill>
              </a:rPr>
              <a:t>while</a:t>
            </a:r>
            <a:endParaRPr lang="es-CR" dirty="0"/>
          </a:p>
        </p:txBody>
      </p:sp>
    </p:spTree>
    <p:extLst>
      <p:ext uri="{BB962C8B-B14F-4D97-AF65-F5344CB8AC3E}">
        <p14:creationId xmlns:p14="http://schemas.microsoft.com/office/powerpoint/2010/main" val="60248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idx="1"/>
          </p:nvPr>
        </p:nvSpPr>
        <p:spPr>
          <a:xfrm>
            <a:off x="867102" y="2392500"/>
            <a:ext cx="10486697" cy="3784461"/>
          </a:xfrm>
        </p:spPr>
        <p:txBody>
          <a:bodyPr>
            <a:noAutofit/>
          </a:bodyPr>
          <a:lstStyle/>
          <a:p>
            <a:pPr marL="0" lvl="0" indent="0" algn="just">
              <a:buNone/>
            </a:pPr>
            <a:r>
              <a:rPr lang="es-ES_tradnl" sz="3600" dirty="0" smtClean="0">
                <a:solidFill>
                  <a:schemeClr val="tx1"/>
                </a:solidFill>
              </a:rPr>
              <a:t>Escriba un método que permita leer N letras, determine la cantidad de vocales y consonantes que fueron leídas.</a:t>
            </a:r>
            <a:endParaRPr lang="es-ES_tradnl" sz="3600" dirty="0">
              <a:solidFill>
                <a:schemeClr val="tx1"/>
              </a:solidFill>
            </a:endParaRPr>
          </a:p>
        </p:txBody>
      </p:sp>
      <p:sp>
        <p:nvSpPr>
          <p:cNvPr id="3" name="CuadroTexto 2"/>
          <p:cNvSpPr txBox="1"/>
          <p:nvPr/>
        </p:nvSpPr>
        <p:spPr>
          <a:xfrm>
            <a:off x="568234" y="1306285"/>
            <a:ext cx="2553789" cy="461665"/>
          </a:xfrm>
          <a:prstGeom prst="rect">
            <a:avLst/>
          </a:prstGeom>
          <a:noFill/>
        </p:spPr>
        <p:txBody>
          <a:bodyPr wrap="square" rtlCol="0">
            <a:spAutoFit/>
          </a:bodyPr>
          <a:lstStyle/>
          <a:p>
            <a:r>
              <a:rPr lang="es-CR" sz="2400" b="1" dirty="0" smtClean="0"/>
              <a:t>Ejercicio 12</a:t>
            </a:r>
            <a:endParaRPr lang="es-CR" sz="2400" b="1" dirty="0"/>
          </a:p>
        </p:txBody>
      </p:sp>
    </p:spTree>
    <p:extLst>
      <p:ext uri="{BB962C8B-B14F-4D97-AF65-F5344CB8AC3E}">
        <p14:creationId xmlns:p14="http://schemas.microsoft.com/office/powerpoint/2010/main" val="3353700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idx="1"/>
          </p:nvPr>
        </p:nvSpPr>
        <p:spPr/>
        <p:txBody>
          <a:bodyPr>
            <a:noAutofit/>
          </a:bodyPr>
          <a:lstStyle/>
          <a:p>
            <a:pPr marL="0" lvl="0" indent="0" algn="just">
              <a:buNone/>
            </a:pPr>
            <a:r>
              <a:rPr lang="es-ES" sz="2800" dirty="0" smtClean="0">
                <a:solidFill>
                  <a:schemeClr val="tx1"/>
                </a:solidFill>
              </a:rPr>
              <a:t>Un almacén requiere un método para facturar los productos que vende. Para este fin, debe leer el nombre del producto, la cantidad de cada artículo y su precio. Debe ir sumando el valor a pagar por cada producto y al final, mostrar el monto total, a este monto debe aplicar el 13% por concepto de impuesto de ventas y mostrar el total a pagar</a:t>
            </a:r>
          </a:p>
          <a:p>
            <a:pPr lvl="0" algn="just"/>
            <a:endParaRPr lang="es-ES" sz="2800" dirty="0" smtClean="0">
              <a:solidFill>
                <a:schemeClr val="tx1"/>
              </a:solidFill>
            </a:endParaRPr>
          </a:p>
          <a:p>
            <a:pPr marL="268288" lvl="0" indent="0" algn="just">
              <a:buNone/>
            </a:pPr>
            <a:r>
              <a:rPr lang="es-ES" sz="2800" dirty="0" smtClean="0">
                <a:solidFill>
                  <a:schemeClr val="tx1"/>
                </a:solidFill>
              </a:rPr>
              <a:t>Tome en cuenta que si el cliente es FRECUENTE, se aplicará un 10% de descuento sobre el total. Debe funcionar para N artículos.</a:t>
            </a:r>
            <a:endParaRPr lang="es-ES_tradnl" sz="2800" dirty="0">
              <a:solidFill>
                <a:schemeClr val="tx1"/>
              </a:solidFill>
            </a:endParaRPr>
          </a:p>
        </p:txBody>
      </p:sp>
      <p:sp>
        <p:nvSpPr>
          <p:cNvPr id="3" name="CuadroTexto 2"/>
          <p:cNvSpPr txBox="1"/>
          <p:nvPr/>
        </p:nvSpPr>
        <p:spPr>
          <a:xfrm>
            <a:off x="568234" y="1306285"/>
            <a:ext cx="2553789" cy="461665"/>
          </a:xfrm>
          <a:prstGeom prst="rect">
            <a:avLst/>
          </a:prstGeom>
          <a:noFill/>
        </p:spPr>
        <p:txBody>
          <a:bodyPr wrap="square" rtlCol="0">
            <a:spAutoFit/>
          </a:bodyPr>
          <a:lstStyle/>
          <a:p>
            <a:r>
              <a:rPr lang="es-CR" sz="2400" b="1" dirty="0" smtClean="0"/>
              <a:t>Ejercicio 13</a:t>
            </a:r>
            <a:endParaRPr lang="es-CR" sz="2400" b="1" dirty="0"/>
          </a:p>
        </p:txBody>
      </p:sp>
    </p:spTree>
    <p:extLst>
      <p:ext uri="{BB962C8B-B14F-4D97-AF65-F5344CB8AC3E}">
        <p14:creationId xmlns:p14="http://schemas.microsoft.com/office/powerpoint/2010/main" val="1863725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idx="1"/>
          </p:nvPr>
        </p:nvSpPr>
        <p:spPr>
          <a:xfrm>
            <a:off x="520261" y="2061424"/>
            <a:ext cx="10865069" cy="4055597"/>
          </a:xfrm>
        </p:spPr>
        <p:txBody>
          <a:bodyPr>
            <a:noAutofit/>
          </a:bodyPr>
          <a:lstStyle/>
          <a:p>
            <a:pPr marL="0" indent="0" algn="just">
              <a:buNone/>
            </a:pPr>
            <a:r>
              <a:rPr lang="es-ES_tradnl" sz="2800" dirty="0" smtClean="0">
                <a:solidFill>
                  <a:srgbClr val="000000"/>
                </a:solidFill>
              </a:rPr>
              <a:t>Una compañía de alquiler de trajes cobra a sus clientes, según el tipo de traje requerido las siguientes tarifas:</a:t>
            </a:r>
          </a:p>
          <a:p>
            <a:pPr marL="914400" lvl="1" indent="-457200" algn="just"/>
            <a:r>
              <a:rPr lang="es-ES_tradnl" sz="2400" dirty="0" smtClean="0">
                <a:solidFill>
                  <a:srgbClr val="000000"/>
                </a:solidFill>
              </a:rPr>
              <a:t>Traje corte recto dos botones  	¢30.000 </a:t>
            </a:r>
          </a:p>
          <a:p>
            <a:pPr marL="914400" lvl="1" indent="-457200" algn="just"/>
            <a:r>
              <a:rPr lang="es-ES_tradnl" sz="2400" dirty="0" smtClean="0">
                <a:solidFill>
                  <a:srgbClr val="000000"/>
                </a:solidFill>
              </a:rPr>
              <a:t>Traje corte recto tres botones 	¢35.000</a:t>
            </a:r>
          </a:p>
          <a:p>
            <a:pPr marL="914400" lvl="1" indent="-457200" algn="just"/>
            <a:r>
              <a:rPr lang="es-ES_tradnl" sz="2400" dirty="0" smtClean="0">
                <a:solidFill>
                  <a:srgbClr val="000000"/>
                </a:solidFill>
              </a:rPr>
              <a:t>Traje cruzado				¢50.000</a:t>
            </a:r>
          </a:p>
          <a:p>
            <a:pPr algn="just"/>
            <a:r>
              <a:rPr lang="es-ES_tradnl" sz="2800" dirty="0" smtClean="0">
                <a:solidFill>
                  <a:srgbClr val="000000"/>
                </a:solidFill>
              </a:rPr>
              <a:t>Lea el tipo de traje y determine el total a pagar por el cliente. Tome en cuenta que, si el cliente requiere el traje por más de tres días, se le cobrará un adicional de ¢15.000. </a:t>
            </a:r>
          </a:p>
          <a:p>
            <a:pPr marL="0" indent="0" algn="just">
              <a:buNone/>
            </a:pPr>
            <a:r>
              <a:rPr lang="es-ES_tradnl" dirty="0">
                <a:solidFill>
                  <a:srgbClr val="000000"/>
                </a:solidFill>
              </a:rPr>
              <a:t> </a:t>
            </a:r>
            <a:r>
              <a:rPr lang="es-ES_tradnl" dirty="0" smtClean="0">
                <a:solidFill>
                  <a:srgbClr val="000000"/>
                </a:solidFill>
              </a:rPr>
              <a:t>  </a:t>
            </a:r>
            <a:r>
              <a:rPr lang="es-ES_tradnl" sz="2800" dirty="0" smtClean="0">
                <a:solidFill>
                  <a:srgbClr val="000000"/>
                </a:solidFill>
              </a:rPr>
              <a:t>Debe funcionar para N clientes.</a:t>
            </a:r>
            <a:endParaRPr lang="en-US" sz="2800" dirty="0">
              <a:solidFill>
                <a:srgbClr val="000000"/>
              </a:solidFill>
            </a:endParaRPr>
          </a:p>
        </p:txBody>
      </p:sp>
      <p:sp>
        <p:nvSpPr>
          <p:cNvPr id="3" name="CuadroTexto 2"/>
          <p:cNvSpPr txBox="1"/>
          <p:nvPr/>
        </p:nvSpPr>
        <p:spPr>
          <a:xfrm>
            <a:off x="568234" y="1306285"/>
            <a:ext cx="2553789" cy="461665"/>
          </a:xfrm>
          <a:prstGeom prst="rect">
            <a:avLst/>
          </a:prstGeom>
          <a:noFill/>
        </p:spPr>
        <p:txBody>
          <a:bodyPr wrap="square" rtlCol="0">
            <a:spAutoFit/>
          </a:bodyPr>
          <a:lstStyle/>
          <a:p>
            <a:r>
              <a:rPr lang="es-CR" sz="2400" b="1" dirty="0" smtClean="0"/>
              <a:t>Ejercicio 14</a:t>
            </a:r>
            <a:endParaRPr lang="es-CR" sz="2400" b="1" dirty="0"/>
          </a:p>
        </p:txBody>
      </p:sp>
    </p:spTree>
    <p:extLst>
      <p:ext uri="{BB962C8B-B14F-4D97-AF65-F5344CB8AC3E}">
        <p14:creationId xmlns:p14="http://schemas.microsoft.com/office/powerpoint/2010/main" val="1053628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71530" y="2755462"/>
            <a:ext cx="6625174" cy="2387600"/>
          </a:xfrm>
          <a:prstGeom prst="cloud">
            <a:avLst/>
          </a:prstGeom>
          <a:effectLst>
            <a:outerShdw blurRad="50800" dist="38100" algn="l" rotWithShape="0">
              <a:prstClr val="black">
                <a:alpha val="40000"/>
              </a:prstClr>
            </a:outerShdw>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a:lstStyle/>
          <a:p>
            <a:r>
              <a:rPr lang="es-CR" dirty="0" smtClean="0">
                <a:solidFill>
                  <a:srgbClr val="000000"/>
                </a:solidFill>
              </a:rPr>
              <a:t>do … while</a:t>
            </a:r>
            <a:endParaRPr lang="es-CR" dirty="0"/>
          </a:p>
        </p:txBody>
      </p:sp>
    </p:spTree>
    <p:extLst>
      <p:ext uri="{BB962C8B-B14F-4D97-AF65-F5344CB8AC3E}">
        <p14:creationId xmlns:p14="http://schemas.microsoft.com/office/powerpoint/2010/main" val="3702063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idx="1"/>
          </p:nvPr>
        </p:nvSpPr>
        <p:spPr>
          <a:xfrm>
            <a:off x="898634" y="2392500"/>
            <a:ext cx="10455166" cy="3784461"/>
          </a:xfrm>
        </p:spPr>
        <p:txBody>
          <a:bodyPr>
            <a:noAutofit/>
          </a:bodyPr>
          <a:lstStyle/>
          <a:p>
            <a:pPr marL="0" lvl="0" indent="0" algn="just">
              <a:buNone/>
            </a:pPr>
            <a:r>
              <a:rPr lang="es-ES_tradnl" sz="3600" dirty="0" smtClean="0">
                <a:solidFill>
                  <a:srgbClr val="000000"/>
                </a:solidFill>
              </a:rPr>
              <a:t>Escriba un método que permita calcular el factorial de un número. Tome en cuenta que el factorial de 0 es 1 y el factorial de 1 es 1.</a:t>
            </a:r>
          </a:p>
          <a:p>
            <a:pPr lvl="0" algn="just"/>
            <a:r>
              <a:rPr lang="es-ES_tradnl" sz="3600" dirty="0" smtClean="0">
                <a:solidFill>
                  <a:srgbClr val="000000"/>
                </a:solidFill>
              </a:rPr>
              <a:t>Debe leer el número para el cual se calcula el factorial.</a:t>
            </a:r>
            <a:endParaRPr lang="es-ES_tradnl" sz="3600" dirty="0">
              <a:solidFill>
                <a:srgbClr val="000000"/>
              </a:solidFill>
            </a:endParaRPr>
          </a:p>
        </p:txBody>
      </p:sp>
      <p:sp>
        <p:nvSpPr>
          <p:cNvPr id="3" name="CuadroTexto 2"/>
          <p:cNvSpPr txBox="1"/>
          <p:nvPr/>
        </p:nvSpPr>
        <p:spPr>
          <a:xfrm>
            <a:off x="568234" y="1306285"/>
            <a:ext cx="2553789" cy="461665"/>
          </a:xfrm>
          <a:prstGeom prst="rect">
            <a:avLst/>
          </a:prstGeom>
          <a:noFill/>
        </p:spPr>
        <p:txBody>
          <a:bodyPr wrap="square" rtlCol="0">
            <a:spAutoFit/>
          </a:bodyPr>
          <a:lstStyle/>
          <a:p>
            <a:r>
              <a:rPr lang="es-CR" sz="2400" b="1" dirty="0" smtClean="0"/>
              <a:t>Ejercicio 15</a:t>
            </a:r>
            <a:endParaRPr lang="es-CR" sz="2400" b="1" dirty="0"/>
          </a:p>
        </p:txBody>
      </p:sp>
    </p:spTree>
    <p:extLst>
      <p:ext uri="{BB962C8B-B14F-4D97-AF65-F5344CB8AC3E}">
        <p14:creationId xmlns:p14="http://schemas.microsoft.com/office/powerpoint/2010/main" val="248207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1802" y="3453515"/>
            <a:ext cx="10820400" cy="2127477"/>
          </a:xfrm>
        </p:spPr>
        <p:txBody>
          <a:bodyPr>
            <a:noAutofit/>
          </a:bodyPr>
          <a:lstStyle/>
          <a:p>
            <a:pPr marL="0" lvl="0" indent="0">
              <a:buNone/>
            </a:pPr>
            <a:r>
              <a:rPr lang="es-CR" dirty="0"/>
              <a:t>Desarrolle un </a:t>
            </a:r>
            <a:r>
              <a:rPr lang="es-CR" dirty="0" smtClean="0"/>
              <a:t>método que </a:t>
            </a:r>
            <a:r>
              <a:rPr lang="es-CR" dirty="0"/>
              <a:t>permita calcular el área y el perímetro de un </a:t>
            </a:r>
            <a:r>
              <a:rPr lang="es-CR" dirty="0" smtClean="0"/>
              <a:t>rectángulo.  Debe leer la medida del ancho y del largo, éstas pueden contener decimales. </a:t>
            </a:r>
            <a:endParaRPr lang="es-CR" dirty="0"/>
          </a:p>
        </p:txBody>
      </p:sp>
      <p:sp>
        <p:nvSpPr>
          <p:cNvPr id="5" name="CuadroTexto 4"/>
          <p:cNvSpPr txBox="1"/>
          <p:nvPr/>
        </p:nvSpPr>
        <p:spPr>
          <a:xfrm>
            <a:off x="404724" y="1727450"/>
            <a:ext cx="2553789" cy="461665"/>
          </a:xfrm>
          <a:prstGeom prst="rect">
            <a:avLst/>
          </a:prstGeom>
          <a:noFill/>
        </p:spPr>
        <p:txBody>
          <a:bodyPr wrap="square" rtlCol="0">
            <a:spAutoFit/>
          </a:bodyPr>
          <a:lstStyle/>
          <a:p>
            <a:r>
              <a:rPr lang="es-CR" sz="2400" b="1" dirty="0" smtClean="0"/>
              <a:t>Ejercicio 1</a:t>
            </a:r>
            <a:endParaRPr lang="es-CR" sz="2400" b="1" dirty="0"/>
          </a:p>
        </p:txBody>
      </p:sp>
    </p:spTree>
    <p:extLst>
      <p:ext uri="{BB962C8B-B14F-4D97-AF65-F5344CB8AC3E}">
        <p14:creationId xmlns:p14="http://schemas.microsoft.com/office/powerpoint/2010/main" val="40023552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idx="1"/>
          </p:nvPr>
        </p:nvSpPr>
        <p:spPr>
          <a:xfrm>
            <a:off x="1024758" y="2392500"/>
            <a:ext cx="10329041" cy="3784461"/>
          </a:xfrm>
        </p:spPr>
        <p:txBody>
          <a:bodyPr>
            <a:noAutofit/>
          </a:bodyPr>
          <a:lstStyle/>
          <a:p>
            <a:pPr marL="0" lvl="0" indent="0" algn="just">
              <a:buNone/>
            </a:pPr>
            <a:r>
              <a:rPr lang="es-ES_tradnl" sz="3200" dirty="0" smtClean="0">
                <a:solidFill>
                  <a:srgbClr val="000000"/>
                </a:solidFill>
              </a:rPr>
              <a:t>Determine el ganador de una elección. Tome en cuenta que se reciben N votos y que en la elección participan tres candidatos. Debe funcionar N veces.</a:t>
            </a:r>
            <a:endParaRPr lang="es-ES_tradnl" sz="3200" dirty="0">
              <a:solidFill>
                <a:srgbClr val="000000"/>
              </a:solidFill>
            </a:endParaRPr>
          </a:p>
        </p:txBody>
      </p:sp>
      <p:sp>
        <p:nvSpPr>
          <p:cNvPr id="3" name="CuadroTexto 2"/>
          <p:cNvSpPr txBox="1"/>
          <p:nvPr/>
        </p:nvSpPr>
        <p:spPr>
          <a:xfrm>
            <a:off x="568234" y="1306285"/>
            <a:ext cx="2553789" cy="461665"/>
          </a:xfrm>
          <a:prstGeom prst="rect">
            <a:avLst/>
          </a:prstGeom>
          <a:noFill/>
        </p:spPr>
        <p:txBody>
          <a:bodyPr wrap="square" rtlCol="0">
            <a:spAutoFit/>
          </a:bodyPr>
          <a:lstStyle/>
          <a:p>
            <a:r>
              <a:rPr lang="es-CR" sz="2400" b="1" dirty="0" smtClean="0"/>
              <a:t>Ejercicio 16</a:t>
            </a:r>
            <a:endParaRPr lang="es-CR" sz="2400" b="1" dirty="0"/>
          </a:p>
        </p:txBody>
      </p:sp>
    </p:spTree>
    <p:extLst>
      <p:ext uri="{BB962C8B-B14F-4D97-AF65-F5344CB8AC3E}">
        <p14:creationId xmlns:p14="http://schemas.microsoft.com/office/powerpoint/2010/main" val="430710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3874169" y="3621505"/>
            <a:ext cx="4593656" cy="523220"/>
          </a:xfrm>
          <a:prstGeom prst="rect">
            <a:avLst/>
          </a:prstGeom>
          <a:noFill/>
        </p:spPr>
        <p:txBody>
          <a:bodyPr wrap="square" rtlCol="0">
            <a:spAutoFit/>
          </a:bodyPr>
          <a:lstStyle/>
          <a:p>
            <a:r>
              <a:rPr lang="es-CR" sz="2800" dirty="0"/>
              <a:t>¡Muchos éxitos en el examen!</a:t>
            </a:r>
          </a:p>
        </p:txBody>
      </p:sp>
    </p:spTree>
    <p:extLst>
      <p:ext uri="{BB962C8B-B14F-4D97-AF65-F5344CB8AC3E}">
        <p14:creationId xmlns:p14="http://schemas.microsoft.com/office/powerpoint/2010/main" val="87594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4505" y="2585409"/>
            <a:ext cx="10820400" cy="674472"/>
          </a:xfrm>
        </p:spPr>
        <p:txBody>
          <a:bodyPr>
            <a:noAutofit/>
          </a:bodyPr>
          <a:lstStyle/>
          <a:p>
            <a:pPr marL="0" lvl="0" indent="0">
              <a:buNone/>
            </a:pPr>
            <a:r>
              <a:rPr lang="es-CR" dirty="0"/>
              <a:t>Desarrolle un </a:t>
            </a:r>
            <a:r>
              <a:rPr lang="es-CR" dirty="0" smtClean="0"/>
              <a:t>método que </a:t>
            </a:r>
            <a:r>
              <a:rPr lang="es-CR" dirty="0"/>
              <a:t>permita calcular el </a:t>
            </a:r>
            <a:r>
              <a:rPr lang="es-CR" dirty="0" smtClean="0"/>
              <a:t>valor de x, si</a:t>
            </a:r>
          </a:p>
        </p:txBody>
      </p:sp>
      <p:sp>
        <p:nvSpPr>
          <p:cNvPr id="5" name="CuadroTexto 4"/>
          <p:cNvSpPr txBox="1"/>
          <p:nvPr/>
        </p:nvSpPr>
        <p:spPr>
          <a:xfrm>
            <a:off x="404724" y="1727450"/>
            <a:ext cx="2553789" cy="461665"/>
          </a:xfrm>
          <a:prstGeom prst="rect">
            <a:avLst/>
          </a:prstGeom>
          <a:noFill/>
        </p:spPr>
        <p:txBody>
          <a:bodyPr wrap="square" rtlCol="0">
            <a:spAutoFit/>
          </a:bodyPr>
          <a:lstStyle/>
          <a:p>
            <a:r>
              <a:rPr lang="es-CR" sz="2400" b="1" dirty="0" smtClean="0"/>
              <a:t>Ejercicio 2</a:t>
            </a:r>
            <a:endParaRPr lang="es-CR" sz="2400" b="1" dirty="0"/>
          </a:p>
        </p:txBody>
      </p:sp>
      <p:sp>
        <p:nvSpPr>
          <p:cNvPr id="4" name="Marcador de contenido 2"/>
          <p:cNvSpPr txBox="1">
            <a:spLocks/>
          </p:cNvSpPr>
          <p:nvPr/>
        </p:nvSpPr>
        <p:spPr>
          <a:xfrm>
            <a:off x="654505" y="4848330"/>
            <a:ext cx="10820400" cy="937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R" dirty="0" smtClean="0"/>
              <a:t>Debe leer los valores de a y b </a:t>
            </a:r>
            <a:endParaRPr lang="es-CR" dirty="0"/>
          </a:p>
        </p:txBody>
      </p:sp>
      <p:sp>
        <p:nvSpPr>
          <p:cNvPr id="6" name="Marcador de contenido 2"/>
          <p:cNvSpPr txBox="1">
            <a:spLocks/>
          </p:cNvSpPr>
          <p:nvPr/>
        </p:nvSpPr>
        <p:spPr>
          <a:xfrm>
            <a:off x="1253595" y="3484902"/>
            <a:ext cx="10820400" cy="6771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CR" dirty="0" smtClean="0"/>
          </a:p>
        </p:txBody>
      </p:sp>
      <p:pic>
        <p:nvPicPr>
          <p:cNvPr id="2" name="Imagen 1"/>
          <p:cNvPicPr>
            <a:picLocks noChangeAspect="1"/>
          </p:cNvPicPr>
          <p:nvPr/>
        </p:nvPicPr>
        <p:blipFill>
          <a:blip r:embed="rId2"/>
          <a:stretch>
            <a:fillRect/>
          </a:stretch>
        </p:blipFill>
        <p:spPr>
          <a:xfrm>
            <a:off x="4019879" y="3418463"/>
            <a:ext cx="2144438" cy="854667"/>
          </a:xfrm>
          <a:prstGeom prst="rect">
            <a:avLst/>
          </a:prstGeom>
        </p:spPr>
      </p:pic>
    </p:spTree>
    <p:extLst>
      <p:ext uri="{BB962C8B-B14F-4D97-AF65-F5344CB8AC3E}">
        <p14:creationId xmlns:p14="http://schemas.microsoft.com/office/powerpoint/2010/main" val="15469927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99545" y="1522948"/>
            <a:ext cx="11162062" cy="5035507"/>
          </a:xfrm>
        </p:spPr>
        <p:txBody>
          <a:bodyPr>
            <a:normAutofit/>
          </a:bodyPr>
          <a:lstStyle/>
          <a:p>
            <a:pPr marL="0" indent="0">
              <a:lnSpc>
                <a:spcPct val="100000"/>
              </a:lnSpc>
              <a:buNone/>
            </a:pPr>
            <a:r>
              <a:rPr lang="es-CR" sz="2400" dirty="0" smtClean="0"/>
              <a:t>La </a:t>
            </a:r>
            <a:r>
              <a:rPr lang="es-CR" sz="2400" dirty="0"/>
              <a:t>tienda La Tormenta, le pide que haga un método para calcular el monto que debe pagar el cliente.  El método recibe el monto total en compras, a ese monto se le deduce un bono por ser el mes de aniversario de la tienda.  Al nuevo monto se le suma el impuesto de ventas que es igual al 13%. El detalle de los bonos se muestra en la </a:t>
            </a:r>
            <a:r>
              <a:rPr lang="es-CR" sz="2400" dirty="0" smtClean="0"/>
              <a:t>siguiente </a:t>
            </a:r>
            <a:r>
              <a:rPr lang="es-CR" sz="2400" dirty="0"/>
              <a:t>tabla: </a:t>
            </a:r>
            <a:endParaRPr lang="es-CR" sz="2400" dirty="0" smtClean="0"/>
          </a:p>
          <a:p>
            <a:pPr marL="0" indent="0">
              <a:buNone/>
            </a:pPr>
            <a:endParaRPr lang="es-CR" sz="900" dirty="0" smtClean="0"/>
          </a:p>
          <a:p>
            <a:pPr marL="0" indent="0">
              <a:buNone/>
            </a:pPr>
            <a:endParaRPr lang="es-CR" sz="2400" dirty="0" smtClean="0"/>
          </a:p>
          <a:p>
            <a:pPr marL="0" indent="0">
              <a:buNone/>
            </a:pPr>
            <a:endParaRPr lang="es-CR" sz="2400" dirty="0" smtClean="0"/>
          </a:p>
          <a:p>
            <a:pPr marL="0" indent="0">
              <a:buNone/>
            </a:pPr>
            <a:endParaRPr lang="es-CR" sz="2400" dirty="0"/>
          </a:p>
          <a:p>
            <a:pPr marL="0" indent="0">
              <a:buNone/>
            </a:pPr>
            <a:endParaRPr lang="es-CR" sz="2400" dirty="0" smtClean="0"/>
          </a:p>
          <a:p>
            <a:pPr marL="0" indent="0">
              <a:buNone/>
            </a:pPr>
            <a:r>
              <a:rPr lang="es-CR" sz="2400" dirty="0"/>
              <a:t>El método </a:t>
            </a:r>
            <a:r>
              <a:rPr lang="es-CR" sz="2400" b="1" dirty="0"/>
              <a:t>recibe</a:t>
            </a:r>
            <a:r>
              <a:rPr lang="es-CR" sz="2400" dirty="0"/>
              <a:t> como parámetro el monto en compras, </a:t>
            </a:r>
            <a:r>
              <a:rPr lang="es-CR" sz="2400" b="1" dirty="0"/>
              <a:t>calcula</a:t>
            </a:r>
            <a:r>
              <a:rPr lang="es-CR" sz="2400" dirty="0"/>
              <a:t> el </a:t>
            </a:r>
            <a:r>
              <a:rPr lang="es-CR" sz="2400" dirty="0" smtClean="0"/>
              <a:t>salario </a:t>
            </a:r>
            <a:r>
              <a:rPr lang="es-CR" sz="2400" dirty="0"/>
              <a:t>que se le pagará e imprime el resultado. </a:t>
            </a:r>
          </a:p>
        </p:txBody>
      </p:sp>
      <p:graphicFrame>
        <p:nvGraphicFramePr>
          <p:cNvPr id="4" name="Tabla 3"/>
          <p:cNvGraphicFramePr>
            <a:graphicFrameLocks noGrp="1"/>
          </p:cNvGraphicFramePr>
          <p:nvPr>
            <p:extLst>
              <p:ext uri="{D42A27DB-BD31-4B8C-83A1-F6EECF244321}">
                <p14:modId xmlns:p14="http://schemas.microsoft.com/office/powerpoint/2010/main" val="1809160837"/>
              </p:ext>
            </p:extLst>
          </p:nvPr>
        </p:nvGraphicFramePr>
        <p:xfrm>
          <a:off x="2695902" y="3358054"/>
          <a:ext cx="6081885" cy="2036615"/>
        </p:xfrm>
        <a:graphic>
          <a:graphicData uri="http://schemas.openxmlformats.org/drawingml/2006/table">
            <a:tbl>
              <a:tblPr firstRow="1" firstCol="1" bandRow="1">
                <a:tableStyleId>{1E171933-4619-4E11-9A3F-F7608DF75F80}</a:tableStyleId>
              </a:tblPr>
              <a:tblGrid>
                <a:gridCol w="3373451">
                  <a:extLst>
                    <a:ext uri="{9D8B030D-6E8A-4147-A177-3AD203B41FA5}">
                      <a16:colId xmlns:a16="http://schemas.microsoft.com/office/drawing/2014/main" val="3159679336"/>
                    </a:ext>
                  </a:extLst>
                </a:gridCol>
                <a:gridCol w="2708434">
                  <a:extLst>
                    <a:ext uri="{9D8B030D-6E8A-4147-A177-3AD203B41FA5}">
                      <a16:colId xmlns:a16="http://schemas.microsoft.com/office/drawing/2014/main" val="3188119298"/>
                    </a:ext>
                  </a:extLst>
                </a:gridCol>
              </a:tblGrid>
              <a:tr h="407323">
                <a:tc>
                  <a:txBody>
                    <a:bodyPr/>
                    <a:lstStyle/>
                    <a:p>
                      <a:pPr algn="ctr">
                        <a:spcBef>
                          <a:spcPts val="600"/>
                        </a:spcBef>
                        <a:spcAft>
                          <a:spcPts val="0"/>
                        </a:spcAft>
                      </a:pPr>
                      <a:r>
                        <a:rPr lang="es-CR" sz="1800" dirty="0">
                          <a:effectLst/>
                        </a:rPr>
                        <a:t>Monto compra</a:t>
                      </a:r>
                      <a:endParaRPr lang="es-CR"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600"/>
                        </a:spcBef>
                        <a:spcAft>
                          <a:spcPts val="0"/>
                        </a:spcAft>
                      </a:pPr>
                      <a:r>
                        <a:rPr lang="es-CR" sz="1800">
                          <a:effectLst/>
                        </a:rPr>
                        <a:t>Bono (colones) </a:t>
                      </a:r>
                      <a:endParaRPr lang="es-CR" sz="18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37434063"/>
                  </a:ext>
                </a:extLst>
              </a:tr>
              <a:tr h="407323">
                <a:tc>
                  <a:txBody>
                    <a:bodyPr/>
                    <a:lstStyle/>
                    <a:p>
                      <a:pPr>
                        <a:spcBef>
                          <a:spcPts val="600"/>
                        </a:spcBef>
                        <a:spcAft>
                          <a:spcPts val="0"/>
                        </a:spcAft>
                      </a:pPr>
                      <a:r>
                        <a:rPr lang="es-CR" sz="1800" dirty="0">
                          <a:effectLst/>
                        </a:rPr>
                        <a:t>De 5 mil a 10 mil</a:t>
                      </a:r>
                      <a:endParaRPr lang="es-CR"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600"/>
                        </a:spcBef>
                        <a:spcAft>
                          <a:spcPts val="0"/>
                        </a:spcAft>
                      </a:pPr>
                      <a:r>
                        <a:rPr lang="es-CR" sz="1800" dirty="0">
                          <a:effectLst/>
                        </a:rPr>
                        <a:t>700</a:t>
                      </a:r>
                      <a:endParaRPr lang="es-CR"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1270766"/>
                  </a:ext>
                </a:extLst>
              </a:tr>
              <a:tr h="407323">
                <a:tc>
                  <a:txBody>
                    <a:bodyPr/>
                    <a:lstStyle/>
                    <a:p>
                      <a:pPr>
                        <a:spcBef>
                          <a:spcPts val="600"/>
                        </a:spcBef>
                        <a:spcAft>
                          <a:spcPts val="0"/>
                        </a:spcAft>
                      </a:pPr>
                      <a:r>
                        <a:rPr lang="es-CR" sz="1800">
                          <a:effectLst/>
                        </a:rPr>
                        <a:t>De 11 mil a 20 mil</a:t>
                      </a:r>
                      <a:endParaRPr lang="es-CR" sz="18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600"/>
                        </a:spcBef>
                        <a:spcAft>
                          <a:spcPts val="0"/>
                        </a:spcAft>
                      </a:pPr>
                      <a:r>
                        <a:rPr lang="es-CR" sz="1800" dirty="0">
                          <a:effectLst/>
                        </a:rPr>
                        <a:t>1500</a:t>
                      </a:r>
                      <a:endParaRPr lang="es-CR"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84659255"/>
                  </a:ext>
                </a:extLst>
              </a:tr>
              <a:tr h="407323">
                <a:tc>
                  <a:txBody>
                    <a:bodyPr/>
                    <a:lstStyle/>
                    <a:p>
                      <a:pPr>
                        <a:spcBef>
                          <a:spcPts val="600"/>
                        </a:spcBef>
                        <a:spcAft>
                          <a:spcPts val="0"/>
                        </a:spcAft>
                      </a:pPr>
                      <a:r>
                        <a:rPr lang="es-CR" sz="1800" dirty="0">
                          <a:effectLst/>
                        </a:rPr>
                        <a:t>De 21 mil a 35 mil</a:t>
                      </a:r>
                      <a:endParaRPr lang="es-CR"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600"/>
                        </a:spcBef>
                        <a:spcAft>
                          <a:spcPts val="0"/>
                        </a:spcAft>
                      </a:pPr>
                      <a:r>
                        <a:rPr lang="es-CR" sz="1800">
                          <a:effectLst/>
                        </a:rPr>
                        <a:t>10 %</a:t>
                      </a:r>
                      <a:endParaRPr lang="es-CR" sz="18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8876232"/>
                  </a:ext>
                </a:extLst>
              </a:tr>
              <a:tr h="407323">
                <a:tc>
                  <a:txBody>
                    <a:bodyPr/>
                    <a:lstStyle/>
                    <a:p>
                      <a:pPr>
                        <a:spcBef>
                          <a:spcPts val="600"/>
                        </a:spcBef>
                        <a:spcAft>
                          <a:spcPts val="0"/>
                        </a:spcAft>
                      </a:pPr>
                      <a:r>
                        <a:rPr lang="es-CR" sz="1800" dirty="0">
                          <a:effectLst/>
                        </a:rPr>
                        <a:t>Más de 35 mil</a:t>
                      </a:r>
                      <a:endParaRPr lang="es-CR"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600"/>
                        </a:spcBef>
                        <a:spcAft>
                          <a:spcPts val="0"/>
                        </a:spcAft>
                      </a:pPr>
                      <a:r>
                        <a:rPr lang="es-CR" sz="1800" dirty="0">
                          <a:effectLst/>
                        </a:rPr>
                        <a:t>12 %</a:t>
                      </a:r>
                      <a:endParaRPr lang="es-CR"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2936075"/>
                  </a:ext>
                </a:extLst>
              </a:tr>
            </a:tbl>
          </a:graphicData>
        </a:graphic>
      </p:graphicFrame>
      <p:sp>
        <p:nvSpPr>
          <p:cNvPr id="6" name="CuadroTexto 5"/>
          <p:cNvSpPr txBox="1"/>
          <p:nvPr/>
        </p:nvSpPr>
        <p:spPr>
          <a:xfrm>
            <a:off x="299545" y="1061283"/>
            <a:ext cx="2553789" cy="461665"/>
          </a:xfrm>
          <a:prstGeom prst="rect">
            <a:avLst/>
          </a:prstGeom>
          <a:noFill/>
        </p:spPr>
        <p:txBody>
          <a:bodyPr wrap="square" rtlCol="0">
            <a:spAutoFit/>
          </a:bodyPr>
          <a:lstStyle/>
          <a:p>
            <a:r>
              <a:rPr lang="es-CR" sz="2400" b="1" dirty="0" smtClean="0"/>
              <a:t>Ejercicio 3</a:t>
            </a:r>
            <a:endParaRPr lang="es-CR" sz="2400" b="1" dirty="0"/>
          </a:p>
        </p:txBody>
      </p:sp>
    </p:spTree>
    <p:extLst>
      <p:ext uri="{BB962C8B-B14F-4D97-AF65-F5344CB8AC3E}">
        <p14:creationId xmlns:p14="http://schemas.microsoft.com/office/powerpoint/2010/main" val="350064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2020" y="2255370"/>
            <a:ext cx="10820400" cy="4101737"/>
          </a:xfrm>
        </p:spPr>
        <p:txBody>
          <a:bodyPr>
            <a:normAutofit/>
          </a:bodyPr>
          <a:lstStyle/>
          <a:p>
            <a:pPr marL="0" indent="0">
              <a:lnSpc>
                <a:spcPct val="100000"/>
              </a:lnSpc>
              <a:buNone/>
            </a:pPr>
            <a:r>
              <a:rPr lang="es-CR" dirty="0"/>
              <a:t>Cree un método que </a:t>
            </a:r>
            <a:r>
              <a:rPr lang="es-CR" b="1" dirty="0" smtClean="0"/>
              <a:t>lee</a:t>
            </a:r>
            <a:r>
              <a:rPr lang="es-CR" dirty="0" smtClean="0"/>
              <a:t> </a:t>
            </a:r>
            <a:r>
              <a:rPr lang="es-CR" dirty="0"/>
              <a:t>un carácter </a:t>
            </a:r>
            <a:r>
              <a:rPr lang="es-CR" dirty="0" smtClean="0"/>
              <a:t>e imprime un </a:t>
            </a:r>
            <a:r>
              <a:rPr lang="es-CR" dirty="0"/>
              <a:t>String que muestra el significado de cada letra, basándose en la siguiente </a:t>
            </a:r>
            <a:r>
              <a:rPr lang="es-CR" dirty="0" smtClean="0"/>
              <a:t>tabla: </a:t>
            </a:r>
          </a:p>
          <a:p>
            <a:pPr marL="0" indent="0">
              <a:buNone/>
            </a:pPr>
            <a:endParaRPr lang="es-CR" sz="2400" dirty="0" smtClean="0"/>
          </a:p>
          <a:p>
            <a:pPr marL="0" indent="0">
              <a:buNone/>
            </a:pPr>
            <a:endParaRPr lang="es-CR" sz="2400" dirty="0"/>
          </a:p>
          <a:p>
            <a:pPr marL="0" indent="0">
              <a:buNone/>
            </a:pPr>
            <a:endParaRPr lang="es-CR" sz="2400" dirty="0" smtClean="0"/>
          </a:p>
          <a:p>
            <a:pPr marL="0" indent="0">
              <a:buNone/>
            </a:pPr>
            <a:endParaRPr lang="es-CR" sz="2400" dirty="0" smtClean="0"/>
          </a:p>
          <a:p>
            <a:pPr marL="0" indent="0">
              <a:buNone/>
            </a:pPr>
            <a:endParaRPr lang="es-CR" sz="2400" dirty="0"/>
          </a:p>
          <a:p>
            <a:pPr marL="0" indent="0">
              <a:buNone/>
            </a:pPr>
            <a:endParaRPr lang="es-CR" sz="2400" dirty="0" smtClean="0"/>
          </a:p>
        </p:txBody>
      </p:sp>
      <p:graphicFrame>
        <p:nvGraphicFramePr>
          <p:cNvPr id="4" name="Tabla 3"/>
          <p:cNvGraphicFramePr>
            <a:graphicFrameLocks noGrp="1"/>
          </p:cNvGraphicFramePr>
          <p:nvPr>
            <p:extLst>
              <p:ext uri="{D42A27DB-BD31-4B8C-83A1-F6EECF244321}">
                <p14:modId xmlns:p14="http://schemas.microsoft.com/office/powerpoint/2010/main" val="1466759362"/>
              </p:ext>
            </p:extLst>
          </p:nvPr>
        </p:nvGraphicFramePr>
        <p:xfrm>
          <a:off x="3226526" y="3696482"/>
          <a:ext cx="4493623" cy="2124000"/>
        </p:xfrm>
        <a:graphic>
          <a:graphicData uri="http://schemas.openxmlformats.org/drawingml/2006/table">
            <a:tbl>
              <a:tblPr firstRow="1" firstCol="1" bandRow="1">
                <a:tableStyleId>{1E171933-4619-4E11-9A3F-F7608DF75F80}</a:tableStyleId>
              </a:tblPr>
              <a:tblGrid>
                <a:gridCol w="1945805">
                  <a:extLst>
                    <a:ext uri="{9D8B030D-6E8A-4147-A177-3AD203B41FA5}">
                      <a16:colId xmlns:a16="http://schemas.microsoft.com/office/drawing/2014/main" val="3159679336"/>
                    </a:ext>
                  </a:extLst>
                </a:gridCol>
                <a:gridCol w="2547818">
                  <a:extLst>
                    <a:ext uri="{9D8B030D-6E8A-4147-A177-3AD203B41FA5}">
                      <a16:colId xmlns:a16="http://schemas.microsoft.com/office/drawing/2014/main" val="3188119298"/>
                    </a:ext>
                  </a:extLst>
                </a:gridCol>
              </a:tblGrid>
              <a:tr h="424800">
                <a:tc>
                  <a:txBody>
                    <a:bodyPr/>
                    <a:lstStyle/>
                    <a:p>
                      <a:pPr algn="ctr">
                        <a:spcBef>
                          <a:spcPts val="600"/>
                        </a:spcBef>
                        <a:spcAft>
                          <a:spcPts val="0"/>
                        </a:spcAft>
                      </a:pPr>
                      <a:r>
                        <a:rPr lang="es-CR" sz="1800" b="1" kern="1200" dirty="0" smtClean="0">
                          <a:solidFill>
                            <a:srgbClr val="002060"/>
                          </a:solidFill>
                          <a:effectLst/>
                          <a:latin typeface="+mn-lt"/>
                          <a:ea typeface="+mn-ea"/>
                          <a:cs typeface="+mn-cs"/>
                        </a:rPr>
                        <a:t>Código </a:t>
                      </a:r>
                      <a:r>
                        <a:rPr lang="es-CR" sz="1800" b="1" kern="1200" dirty="0">
                          <a:solidFill>
                            <a:srgbClr val="002060"/>
                          </a:solidFill>
                          <a:effectLst/>
                          <a:latin typeface="+mn-lt"/>
                          <a:ea typeface="+mn-ea"/>
                          <a:cs typeface="+mn-cs"/>
                        </a:rPr>
                        <a:t>de socio</a:t>
                      </a:r>
                    </a:p>
                  </a:txBody>
                  <a:tcPr marL="68580" marR="68580" marT="0" marB="0" anchor="ctr"/>
                </a:tc>
                <a:tc>
                  <a:txBody>
                    <a:bodyPr/>
                    <a:lstStyle/>
                    <a:p>
                      <a:pPr algn="ctr">
                        <a:spcBef>
                          <a:spcPts val="600"/>
                        </a:spcBef>
                        <a:spcAft>
                          <a:spcPts val="0"/>
                        </a:spcAft>
                      </a:pPr>
                      <a:r>
                        <a:rPr lang="es-CR" sz="1800" b="1" kern="1200" dirty="0">
                          <a:solidFill>
                            <a:srgbClr val="002060"/>
                          </a:solidFill>
                          <a:effectLst/>
                          <a:latin typeface="+mn-lt"/>
                          <a:ea typeface="+mn-ea"/>
                          <a:cs typeface="+mn-cs"/>
                        </a:rPr>
                        <a:t>Significado</a:t>
                      </a:r>
                    </a:p>
                  </a:txBody>
                  <a:tcPr marL="68580" marR="68580" marT="0" marB="0" anchor="ctr"/>
                </a:tc>
                <a:extLst>
                  <a:ext uri="{0D108BD9-81ED-4DB2-BD59-A6C34878D82A}">
                    <a16:rowId xmlns:a16="http://schemas.microsoft.com/office/drawing/2014/main" val="2037434063"/>
                  </a:ext>
                </a:extLst>
              </a:tr>
              <a:tr h="424800">
                <a:tc>
                  <a:txBody>
                    <a:bodyPr/>
                    <a:lstStyle/>
                    <a:p>
                      <a:pPr marL="0" algn="ctr" defTabSz="914400" rtl="0" eaLnBrk="1" latinLnBrk="0" hangingPunct="1">
                        <a:spcBef>
                          <a:spcPts val="600"/>
                        </a:spcBef>
                        <a:spcAft>
                          <a:spcPts val="0"/>
                        </a:spcAft>
                      </a:pPr>
                      <a:r>
                        <a:rPr lang="es-CR" sz="1800" kern="1200" dirty="0">
                          <a:solidFill>
                            <a:schemeClr val="dk1"/>
                          </a:solidFill>
                          <a:effectLst/>
                          <a:latin typeface="+mn-lt"/>
                          <a:ea typeface="+mn-ea"/>
                          <a:cs typeface="+mn-cs"/>
                        </a:rPr>
                        <a:t>H</a:t>
                      </a:r>
                    </a:p>
                  </a:txBody>
                  <a:tcPr marL="68580" marR="68580" marT="0" marB="0"/>
                </a:tc>
                <a:tc>
                  <a:txBody>
                    <a:bodyPr/>
                    <a:lstStyle/>
                    <a:p>
                      <a:pPr algn="ctr">
                        <a:spcBef>
                          <a:spcPts val="600"/>
                        </a:spcBef>
                        <a:spcAft>
                          <a:spcPts val="0"/>
                        </a:spcAft>
                      </a:pPr>
                      <a:r>
                        <a:rPr lang="es-CR" sz="2000" dirty="0">
                          <a:solidFill>
                            <a:srgbClr val="000000"/>
                          </a:solidFill>
                          <a:effectLst/>
                          <a:latin typeface="+mn-lt"/>
                          <a:ea typeface="Calibri" panose="020F0502020204030204" pitchFamily="34" charset="0"/>
                          <a:cs typeface="Arial" panose="020B0604020202020204" pitchFamily="34" charset="0"/>
                        </a:rPr>
                        <a:t>Honorario</a:t>
                      </a:r>
                      <a:endParaRPr lang="es-CR" sz="20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1270766"/>
                  </a:ext>
                </a:extLst>
              </a:tr>
              <a:tr h="424800">
                <a:tc>
                  <a:txBody>
                    <a:bodyPr/>
                    <a:lstStyle/>
                    <a:p>
                      <a:pPr marL="0" algn="ctr" defTabSz="914400" rtl="0" eaLnBrk="1" latinLnBrk="0" hangingPunct="1">
                        <a:spcBef>
                          <a:spcPts val="600"/>
                        </a:spcBef>
                        <a:spcAft>
                          <a:spcPts val="0"/>
                        </a:spcAft>
                      </a:pPr>
                      <a:r>
                        <a:rPr lang="es-CR" sz="1800" kern="1200">
                          <a:solidFill>
                            <a:schemeClr val="dk1"/>
                          </a:solidFill>
                          <a:effectLst/>
                          <a:latin typeface="+mn-lt"/>
                          <a:ea typeface="+mn-ea"/>
                          <a:cs typeface="+mn-cs"/>
                        </a:rPr>
                        <a:t>E</a:t>
                      </a:r>
                    </a:p>
                  </a:txBody>
                  <a:tcPr marL="68580" marR="68580" marT="0" marB="0"/>
                </a:tc>
                <a:tc>
                  <a:txBody>
                    <a:bodyPr/>
                    <a:lstStyle/>
                    <a:p>
                      <a:pPr algn="ctr">
                        <a:spcBef>
                          <a:spcPts val="600"/>
                        </a:spcBef>
                        <a:spcAft>
                          <a:spcPts val="0"/>
                        </a:spcAft>
                      </a:pPr>
                      <a:r>
                        <a:rPr lang="es-CR" sz="2000" dirty="0">
                          <a:solidFill>
                            <a:srgbClr val="000000"/>
                          </a:solidFill>
                          <a:effectLst/>
                          <a:latin typeface="+mn-lt"/>
                          <a:ea typeface="Calibri" panose="020F0502020204030204" pitchFamily="34" charset="0"/>
                          <a:cs typeface="Arial" panose="020B0604020202020204" pitchFamily="34" charset="0"/>
                        </a:rPr>
                        <a:t>Exento</a:t>
                      </a:r>
                      <a:endParaRPr lang="es-CR" sz="20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84659255"/>
                  </a:ext>
                </a:extLst>
              </a:tr>
              <a:tr h="424800">
                <a:tc>
                  <a:txBody>
                    <a:bodyPr/>
                    <a:lstStyle/>
                    <a:p>
                      <a:pPr marL="0" algn="ctr" defTabSz="914400" rtl="0" eaLnBrk="1" latinLnBrk="0" hangingPunct="1">
                        <a:spcBef>
                          <a:spcPts val="600"/>
                        </a:spcBef>
                        <a:spcAft>
                          <a:spcPts val="0"/>
                        </a:spcAft>
                      </a:pPr>
                      <a:r>
                        <a:rPr lang="es-CR" sz="1800" kern="1200">
                          <a:solidFill>
                            <a:schemeClr val="dk1"/>
                          </a:solidFill>
                          <a:effectLst/>
                          <a:latin typeface="+mn-lt"/>
                          <a:ea typeface="+mn-ea"/>
                          <a:cs typeface="+mn-cs"/>
                        </a:rPr>
                        <a:t>A</a:t>
                      </a:r>
                    </a:p>
                  </a:txBody>
                  <a:tcPr marL="68580" marR="68580" marT="0" marB="0"/>
                </a:tc>
                <a:tc>
                  <a:txBody>
                    <a:bodyPr/>
                    <a:lstStyle/>
                    <a:p>
                      <a:pPr algn="ctr">
                        <a:spcBef>
                          <a:spcPts val="600"/>
                        </a:spcBef>
                        <a:spcAft>
                          <a:spcPts val="0"/>
                        </a:spcAft>
                      </a:pPr>
                      <a:r>
                        <a:rPr lang="es-CR" sz="2000" dirty="0">
                          <a:solidFill>
                            <a:srgbClr val="000000"/>
                          </a:solidFill>
                          <a:effectLst/>
                          <a:latin typeface="+mn-lt"/>
                          <a:ea typeface="Calibri" panose="020F0502020204030204" pitchFamily="34" charset="0"/>
                          <a:cs typeface="Arial" panose="020B0604020202020204" pitchFamily="34" charset="0"/>
                        </a:rPr>
                        <a:t>Al día</a:t>
                      </a:r>
                      <a:endParaRPr lang="es-CR" sz="20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8876232"/>
                  </a:ext>
                </a:extLst>
              </a:tr>
              <a:tr h="424800">
                <a:tc>
                  <a:txBody>
                    <a:bodyPr/>
                    <a:lstStyle/>
                    <a:p>
                      <a:pPr marL="0" algn="ctr" defTabSz="914400" rtl="0" eaLnBrk="1" latinLnBrk="0" hangingPunct="1">
                        <a:spcBef>
                          <a:spcPts val="600"/>
                        </a:spcBef>
                        <a:spcAft>
                          <a:spcPts val="0"/>
                        </a:spcAft>
                      </a:pPr>
                      <a:r>
                        <a:rPr lang="es-CR" sz="1800" kern="1200" dirty="0">
                          <a:solidFill>
                            <a:schemeClr val="dk1"/>
                          </a:solidFill>
                          <a:effectLst/>
                          <a:latin typeface="+mn-lt"/>
                          <a:ea typeface="+mn-ea"/>
                          <a:cs typeface="+mn-cs"/>
                        </a:rPr>
                        <a:t>M</a:t>
                      </a:r>
                    </a:p>
                  </a:txBody>
                  <a:tcPr marL="68580" marR="68580" marT="0" marB="0"/>
                </a:tc>
                <a:tc>
                  <a:txBody>
                    <a:bodyPr/>
                    <a:lstStyle/>
                    <a:p>
                      <a:pPr algn="ctr">
                        <a:spcBef>
                          <a:spcPts val="600"/>
                        </a:spcBef>
                        <a:spcAft>
                          <a:spcPts val="0"/>
                        </a:spcAft>
                      </a:pPr>
                      <a:r>
                        <a:rPr lang="es-CR" sz="2000" dirty="0">
                          <a:solidFill>
                            <a:srgbClr val="000000"/>
                          </a:solidFill>
                          <a:effectLst/>
                          <a:latin typeface="+mn-lt"/>
                          <a:ea typeface="Calibri" panose="020F0502020204030204" pitchFamily="34" charset="0"/>
                          <a:cs typeface="Arial" panose="020B0604020202020204" pitchFamily="34" charset="0"/>
                        </a:rPr>
                        <a:t>Moroso</a:t>
                      </a:r>
                      <a:endParaRPr lang="es-CR" sz="20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2936075"/>
                  </a:ext>
                </a:extLst>
              </a:tr>
            </a:tbl>
          </a:graphicData>
        </a:graphic>
      </p:graphicFrame>
      <p:sp>
        <p:nvSpPr>
          <p:cNvPr id="6" name="CuadroTexto 5"/>
          <p:cNvSpPr txBox="1"/>
          <p:nvPr/>
        </p:nvSpPr>
        <p:spPr>
          <a:xfrm>
            <a:off x="452020" y="1425879"/>
            <a:ext cx="2553789" cy="461665"/>
          </a:xfrm>
          <a:prstGeom prst="rect">
            <a:avLst/>
          </a:prstGeom>
          <a:noFill/>
        </p:spPr>
        <p:txBody>
          <a:bodyPr wrap="square" rtlCol="0">
            <a:spAutoFit/>
          </a:bodyPr>
          <a:lstStyle/>
          <a:p>
            <a:r>
              <a:rPr lang="es-CR" sz="2400" b="1" dirty="0" smtClean="0"/>
              <a:t>Ejercicio 4</a:t>
            </a:r>
            <a:endParaRPr lang="es-CR" sz="2400" b="1" dirty="0"/>
          </a:p>
        </p:txBody>
      </p:sp>
    </p:spTree>
    <p:extLst>
      <p:ext uri="{BB962C8B-B14F-4D97-AF65-F5344CB8AC3E}">
        <p14:creationId xmlns:p14="http://schemas.microsoft.com/office/powerpoint/2010/main" val="1761650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25287" y="2081048"/>
            <a:ext cx="11569148" cy="4493172"/>
          </a:xfrm>
        </p:spPr>
        <p:txBody>
          <a:bodyPr>
            <a:noAutofit/>
          </a:bodyPr>
          <a:lstStyle/>
          <a:p>
            <a:pPr marL="0" lvl="0" indent="0" algn="just">
              <a:buNone/>
            </a:pPr>
            <a:r>
              <a:rPr lang="es-CR" dirty="0"/>
              <a:t>Hacer un programa </a:t>
            </a:r>
            <a:r>
              <a:rPr lang="es-CR" dirty="0" smtClean="0"/>
              <a:t>que lea </a:t>
            </a:r>
            <a:r>
              <a:rPr lang="es-CR" dirty="0"/>
              <a:t>el nombre de un </a:t>
            </a:r>
            <a:r>
              <a:rPr lang="es-CR" dirty="0" smtClean="0"/>
              <a:t>trabajador y </a:t>
            </a:r>
            <a:r>
              <a:rPr lang="es-CR" dirty="0"/>
              <a:t>su salario. Debe calcular el 8% correspondiente al rebajo de la CCSS y el 1% del Banco Popular,  el total de deducciones y el salario </a:t>
            </a:r>
            <a:r>
              <a:rPr lang="es-CR" dirty="0" smtClean="0"/>
              <a:t>neto. Al </a:t>
            </a:r>
            <a:r>
              <a:rPr lang="es-CR" dirty="0"/>
              <a:t>final debe imprimir lo siguiente: “Estimado empleado: (nombre). En este mes su salario se desglosa así:</a:t>
            </a:r>
          </a:p>
          <a:p>
            <a:pPr marL="0" indent="0" algn="just">
              <a:buNone/>
            </a:pPr>
            <a:r>
              <a:rPr lang="es-CR" dirty="0" smtClean="0"/>
              <a:t>Salario </a:t>
            </a:r>
            <a:r>
              <a:rPr lang="es-CR" dirty="0"/>
              <a:t>bruto: </a:t>
            </a:r>
            <a:r>
              <a:rPr lang="es-CR" dirty="0" err="1" smtClean="0"/>
              <a:t>sBruto</a:t>
            </a:r>
            <a:endParaRPr lang="es-CR" dirty="0"/>
          </a:p>
          <a:p>
            <a:pPr marL="0" indent="0" algn="just">
              <a:buNone/>
            </a:pPr>
            <a:r>
              <a:rPr lang="es-CR" dirty="0"/>
              <a:t>8% CCSS: </a:t>
            </a:r>
            <a:r>
              <a:rPr lang="es-CR" dirty="0" err="1" smtClean="0"/>
              <a:t>cDeduc</a:t>
            </a:r>
            <a:endParaRPr lang="es-CR" dirty="0"/>
          </a:p>
          <a:p>
            <a:pPr marL="0" indent="0" algn="just">
              <a:buNone/>
            </a:pPr>
            <a:r>
              <a:rPr lang="es-CR" dirty="0"/>
              <a:t>1% Banco Popular: </a:t>
            </a:r>
            <a:r>
              <a:rPr lang="es-CR" dirty="0" err="1" smtClean="0"/>
              <a:t>bDeduc</a:t>
            </a:r>
            <a:endParaRPr lang="es-CR" dirty="0"/>
          </a:p>
          <a:p>
            <a:pPr marL="0" indent="0" algn="just">
              <a:buNone/>
            </a:pPr>
            <a:r>
              <a:rPr lang="es-CR" dirty="0"/>
              <a:t>Total de deducciones: </a:t>
            </a:r>
            <a:r>
              <a:rPr lang="es-CR" dirty="0" err="1" smtClean="0"/>
              <a:t>tDeduc</a:t>
            </a:r>
            <a:endParaRPr lang="es-CR" dirty="0"/>
          </a:p>
          <a:p>
            <a:pPr marL="0" indent="0" algn="just">
              <a:buNone/>
            </a:pPr>
            <a:r>
              <a:rPr lang="es-CR" dirty="0"/>
              <a:t>Salario Neto</a:t>
            </a:r>
            <a:r>
              <a:rPr lang="es-CR" dirty="0" smtClean="0"/>
              <a:t>: </a:t>
            </a:r>
            <a:r>
              <a:rPr lang="es-CR" dirty="0" err="1" smtClean="0"/>
              <a:t>sNeto</a:t>
            </a:r>
            <a:endParaRPr lang="es-CR" dirty="0"/>
          </a:p>
        </p:txBody>
      </p:sp>
      <p:sp>
        <p:nvSpPr>
          <p:cNvPr id="6" name="CuadroTexto 5"/>
          <p:cNvSpPr txBox="1"/>
          <p:nvPr/>
        </p:nvSpPr>
        <p:spPr>
          <a:xfrm>
            <a:off x="452020" y="1416645"/>
            <a:ext cx="2553789" cy="461665"/>
          </a:xfrm>
          <a:prstGeom prst="rect">
            <a:avLst/>
          </a:prstGeom>
          <a:noFill/>
        </p:spPr>
        <p:txBody>
          <a:bodyPr wrap="square" rtlCol="0">
            <a:spAutoFit/>
          </a:bodyPr>
          <a:lstStyle/>
          <a:p>
            <a:r>
              <a:rPr lang="es-CR" sz="2400" b="1" dirty="0" smtClean="0"/>
              <a:t>Ejercicio 5</a:t>
            </a:r>
            <a:endParaRPr lang="es-CR" sz="2400" b="1" dirty="0"/>
          </a:p>
        </p:txBody>
      </p:sp>
    </p:spTree>
    <p:extLst>
      <p:ext uri="{BB962C8B-B14F-4D97-AF65-F5344CB8AC3E}">
        <p14:creationId xmlns:p14="http://schemas.microsoft.com/office/powerpoint/2010/main" val="13621704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2737" y="2254469"/>
            <a:ext cx="10456817" cy="3754444"/>
          </a:xfrm>
        </p:spPr>
        <p:txBody>
          <a:bodyPr>
            <a:normAutofit/>
          </a:bodyPr>
          <a:lstStyle/>
          <a:p>
            <a:pPr marL="0" indent="0">
              <a:lnSpc>
                <a:spcPct val="100000"/>
              </a:lnSpc>
              <a:buNone/>
            </a:pPr>
            <a:r>
              <a:rPr lang="es-CR" sz="2800" dirty="0"/>
              <a:t>Cree un método que recibe un parámetro de tipo String (String cadena), el método deberá </a:t>
            </a:r>
            <a:r>
              <a:rPr lang="es-CR" sz="2800" b="1" dirty="0"/>
              <a:t>imprimir</a:t>
            </a:r>
            <a:r>
              <a:rPr lang="es-CR" sz="2800" dirty="0"/>
              <a:t> la hilera recibida toda en mayúsculas y luego en minúsculas. </a:t>
            </a:r>
            <a:r>
              <a:rPr lang="es-CR" sz="2800" dirty="0" smtClean="0"/>
              <a:t>Debe llamarlo en el </a:t>
            </a:r>
            <a:r>
              <a:rPr lang="es-CR" sz="2800" dirty="0" err="1" smtClean="0"/>
              <a:t>main</a:t>
            </a:r>
            <a:r>
              <a:rPr lang="es-CR" sz="2800" dirty="0" smtClean="0"/>
              <a:t> </a:t>
            </a:r>
            <a:r>
              <a:rPr lang="es-CR" dirty="0"/>
              <a:t>y hacer una </a:t>
            </a:r>
            <a:r>
              <a:rPr lang="es-CR" dirty="0" smtClean="0"/>
              <a:t>lectura o sea, que </a:t>
            </a:r>
            <a:r>
              <a:rPr lang="es-CR" sz="2800" dirty="0" smtClean="0"/>
              <a:t>el </a:t>
            </a:r>
            <a:r>
              <a:rPr lang="es-CR" sz="2800" dirty="0"/>
              <a:t>usuario proporcionará la </a:t>
            </a:r>
            <a:r>
              <a:rPr lang="es-CR" sz="2800" dirty="0" smtClean="0"/>
              <a:t>hilera. </a:t>
            </a:r>
            <a:r>
              <a:rPr lang="es-CR" sz="2800" dirty="0"/>
              <a:t>Debe utilizar los métodos para string vistos en clase</a:t>
            </a:r>
            <a:endParaRPr lang="es-CR" sz="3600" dirty="0"/>
          </a:p>
        </p:txBody>
      </p:sp>
      <p:sp>
        <p:nvSpPr>
          <p:cNvPr id="4" name="CuadroTexto 3"/>
          <p:cNvSpPr txBox="1"/>
          <p:nvPr/>
        </p:nvSpPr>
        <p:spPr>
          <a:xfrm>
            <a:off x="672737" y="1448175"/>
            <a:ext cx="2553789" cy="461665"/>
          </a:xfrm>
          <a:prstGeom prst="rect">
            <a:avLst/>
          </a:prstGeom>
          <a:noFill/>
        </p:spPr>
        <p:txBody>
          <a:bodyPr wrap="square" rtlCol="0">
            <a:spAutoFit/>
          </a:bodyPr>
          <a:lstStyle/>
          <a:p>
            <a:r>
              <a:rPr lang="es-CR" sz="2400" b="1" dirty="0" smtClean="0"/>
              <a:t>Ejercicio 6</a:t>
            </a:r>
            <a:endParaRPr lang="es-CR" sz="2400" b="1" dirty="0"/>
          </a:p>
        </p:txBody>
      </p:sp>
    </p:spTree>
    <p:extLst>
      <p:ext uri="{BB962C8B-B14F-4D97-AF65-F5344CB8AC3E}">
        <p14:creationId xmlns:p14="http://schemas.microsoft.com/office/powerpoint/2010/main" val="69917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2737" y="2142308"/>
            <a:ext cx="10820400" cy="3866605"/>
          </a:xfrm>
        </p:spPr>
        <p:txBody>
          <a:bodyPr>
            <a:normAutofit/>
          </a:bodyPr>
          <a:lstStyle/>
          <a:p>
            <a:pPr marL="0" indent="0">
              <a:lnSpc>
                <a:spcPct val="100000"/>
              </a:lnSpc>
              <a:buNone/>
            </a:pPr>
            <a:r>
              <a:rPr lang="es-CR" sz="2800" dirty="0"/>
              <a:t>Haga un método que crea </a:t>
            </a:r>
            <a:r>
              <a:rPr lang="es-CR" sz="2800" dirty="0" smtClean="0"/>
              <a:t>un usuario de correo electrónico </a:t>
            </a:r>
            <a:r>
              <a:rPr lang="es-CR" sz="2800" dirty="0"/>
              <a:t>formada por las dos primera letras del nombre, la cantidad de letras del apellido y el apellido </a:t>
            </a:r>
            <a:r>
              <a:rPr lang="es-CR" sz="2800" dirty="0" smtClean="0"/>
              <a:t>completo, todo en minúscula. </a:t>
            </a:r>
            <a:r>
              <a:rPr lang="es-CR" sz="2800" dirty="0"/>
              <a:t>Imprima dicha clave. Debe leer el nombre y apellido de la persona. Debe utilizar los métodos para string vistos en clase.</a:t>
            </a:r>
            <a:endParaRPr lang="es-CR" sz="2800" dirty="0" smtClean="0"/>
          </a:p>
          <a:p>
            <a:pPr marL="0" indent="0">
              <a:buNone/>
            </a:pPr>
            <a:r>
              <a:rPr lang="es-CR" sz="2800" dirty="0" smtClean="0"/>
              <a:t>Ejemplo: Si leyó Mario Cascante  la clave sería:</a:t>
            </a:r>
          </a:p>
          <a:p>
            <a:pPr marL="0" indent="0">
              <a:buNone/>
            </a:pPr>
            <a:r>
              <a:rPr lang="es-CR" sz="2800" dirty="0"/>
              <a:t>	</a:t>
            </a:r>
            <a:r>
              <a:rPr lang="es-CR" sz="2800" dirty="0" smtClean="0"/>
              <a:t>			ma8cascante</a:t>
            </a:r>
            <a:endParaRPr lang="es-CR" sz="2800" dirty="0"/>
          </a:p>
        </p:txBody>
      </p:sp>
      <p:sp>
        <p:nvSpPr>
          <p:cNvPr id="4" name="CuadroTexto 3"/>
          <p:cNvSpPr txBox="1"/>
          <p:nvPr/>
        </p:nvSpPr>
        <p:spPr>
          <a:xfrm>
            <a:off x="568234" y="1306285"/>
            <a:ext cx="2553789" cy="461665"/>
          </a:xfrm>
          <a:prstGeom prst="rect">
            <a:avLst/>
          </a:prstGeom>
          <a:noFill/>
        </p:spPr>
        <p:txBody>
          <a:bodyPr wrap="square" rtlCol="0">
            <a:spAutoFit/>
          </a:bodyPr>
          <a:lstStyle/>
          <a:p>
            <a:r>
              <a:rPr lang="es-CR" sz="2400" b="1" dirty="0" smtClean="0"/>
              <a:t>Ejercicio 7</a:t>
            </a:r>
            <a:endParaRPr lang="es-CR" sz="2400" b="1" dirty="0"/>
          </a:p>
        </p:txBody>
      </p:sp>
    </p:spTree>
    <p:extLst>
      <p:ext uri="{BB962C8B-B14F-4D97-AF65-F5344CB8AC3E}">
        <p14:creationId xmlns:p14="http://schemas.microsoft.com/office/powerpoint/2010/main" val="294116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2737" y="2142308"/>
            <a:ext cx="10456817" cy="3866605"/>
          </a:xfrm>
        </p:spPr>
        <p:txBody>
          <a:bodyPr>
            <a:normAutofit/>
          </a:bodyPr>
          <a:lstStyle/>
          <a:p>
            <a:pPr marL="0" indent="0">
              <a:lnSpc>
                <a:spcPct val="100000"/>
              </a:lnSpc>
              <a:buNone/>
            </a:pPr>
            <a:r>
              <a:rPr lang="es-CR" sz="2800" dirty="0"/>
              <a:t>Cree un método que recibe dos parámetros, uno de tipo String y otro de tipo int (String cadena e int </a:t>
            </a:r>
            <a:r>
              <a:rPr lang="es-CR" sz="2800" dirty="0" err="1"/>
              <a:t>indice</a:t>
            </a:r>
            <a:r>
              <a:rPr lang="es-CR" sz="2800" dirty="0"/>
              <a:t>), el método deberá imprimir el carácter que se encuentra en la posición indicada por </a:t>
            </a:r>
            <a:r>
              <a:rPr lang="es-CR" dirty="0" smtClean="0"/>
              <a:t>el número guardado en </a:t>
            </a:r>
            <a:r>
              <a:rPr lang="es-CR" sz="2800" dirty="0" err="1" smtClean="0"/>
              <a:t>indice</a:t>
            </a:r>
            <a:r>
              <a:rPr lang="es-CR" sz="2800" dirty="0"/>
              <a:t>. Utilice alguno de los métodos string vistos en clase.</a:t>
            </a:r>
            <a:endParaRPr lang="es-CR" sz="4400" dirty="0"/>
          </a:p>
        </p:txBody>
      </p:sp>
      <p:sp>
        <p:nvSpPr>
          <p:cNvPr id="4" name="CuadroTexto 3"/>
          <p:cNvSpPr txBox="1"/>
          <p:nvPr/>
        </p:nvSpPr>
        <p:spPr>
          <a:xfrm>
            <a:off x="568234" y="1306285"/>
            <a:ext cx="2553789" cy="461665"/>
          </a:xfrm>
          <a:prstGeom prst="rect">
            <a:avLst/>
          </a:prstGeom>
          <a:noFill/>
        </p:spPr>
        <p:txBody>
          <a:bodyPr wrap="square" rtlCol="0">
            <a:spAutoFit/>
          </a:bodyPr>
          <a:lstStyle/>
          <a:p>
            <a:r>
              <a:rPr lang="es-CR" sz="2400" b="1" dirty="0" smtClean="0"/>
              <a:t>Ejercicio 8</a:t>
            </a:r>
            <a:endParaRPr lang="es-CR" sz="2400" b="1" dirty="0"/>
          </a:p>
        </p:txBody>
      </p:sp>
    </p:spTree>
    <p:extLst>
      <p:ext uri="{BB962C8B-B14F-4D97-AF65-F5344CB8AC3E}">
        <p14:creationId xmlns:p14="http://schemas.microsoft.com/office/powerpoint/2010/main" val="13511720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delitasBlanco" id="{71B98676-1332-433A-A12C-45461896130B}" vid="{FEA16BED-8082-41E6-8A6D-6F9C887720C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FidelitasBlanco</Template>
  <TotalTime>1840</TotalTime>
  <Words>851</Words>
  <Application>Microsoft Office PowerPoint</Application>
  <PresentationFormat>Panorámica</PresentationFormat>
  <Paragraphs>90</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Calibri</vt:lpstr>
      <vt:lpstr>Calibri Light</vt:lpstr>
      <vt:lpstr>Times New Roman</vt:lpstr>
      <vt:lpstr>Trebuchet MS</vt:lpstr>
      <vt:lpstr>Tema de Office</vt:lpstr>
      <vt:lpstr>SC-202 Introducción a la Programación 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Ciclo for</vt:lpstr>
      <vt:lpstr>Presentación de PowerPoint</vt:lpstr>
      <vt:lpstr>Presentación de PowerPoint</vt:lpstr>
      <vt:lpstr>Presentación de PowerPoint</vt:lpstr>
      <vt:lpstr>Ciclo while</vt:lpstr>
      <vt:lpstr>Presentación de PowerPoint</vt:lpstr>
      <vt:lpstr>Presentación de PowerPoint</vt:lpstr>
      <vt:lpstr>Presentación de PowerPoint</vt:lpstr>
      <vt:lpstr>do … while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SC-115 Introducción a la Programación</dc:title>
  <dc:creator>Wilberth Molina Pérez</dc:creator>
  <cp:lastModifiedBy>Usuario de Windows</cp:lastModifiedBy>
  <cp:revision>152</cp:revision>
  <dcterms:created xsi:type="dcterms:W3CDTF">2015-05-04T18:14:05Z</dcterms:created>
  <dcterms:modified xsi:type="dcterms:W3CDTF">2019-02-12T01:27:12Z</dcterms:modified>
</cp:coreProperties>
</file>