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6256000" cy="9144000"/>
  <p:notesSz cx="6858000" cy="9144000"/>
  <p:embeddedFontLst>
    <p:embeddedFont>
      <p:font typeface="Open Sans ExtraBold" pitchFamily="34" charset="0"/>
      <p:bold r:id="rId14"/>
      <p:boldItalic r:id="rId15"/>
    </p:embeddedFont>
    <p:embeddedFont>
      <p:font typeface="Open Sans" pitchFamily="34"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Full" cryptAlgorithmClass="hash" cryptAlgorithmType="typeAny" cryptAlgorithmSid="4" spinCount="100000" saltData="yrsfZTqbpT+D739jx69ZXQ==" hashData="nhrUrjyODZvMHyU/Si6VxUIIoiU="/>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512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2njb0iMXd6Op9c/WycUbwUkAa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CD1C23B-FE06-4EF7-897E-B56C6CDD7032}">
  <a:tblStyle styleId="{7CD1C23B-FE06-4EF7-897E-B56C6CDD703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86" y="-10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0350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13" name="Google Shape;3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51" name="Google Shape;25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b="0"/>
          </a:p>
        </p:txBody>
      </p:sp>
      <p:sp>
        <p:nvSpPr>
          <p:cNvPr id="256" name="Google Shape;2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63" name="Google Shape;2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19fb4ca72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70" name="Google Shape;270;gb19fb4ca7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07c033ab0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b="1"/>
              <a:t>Trainer Notes:</a:t>
            </a:r>
            <a:endParaRPr/>
          </a:p>
        </p:txBody>
      </p:sp>
      <p:sp>
        <p:nvSpPr>
          <p:cNvPr id="277" name="Google Shape;277;gc07c033ab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87" name="Google Shape;2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d4492390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97" name="Google Shape;297;gad4492390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05" name="Google Shape;3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urse Name">
  <p:cSld name="1_Course Name">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7" name="Google Shape;17;p10" descr="A close up of a logo&#10;&#10;Description automatically generated"/>
          <p:cNvPicPr preferRelativeResize="0"/>
          <p:nvPr/>
        </p:nvPicPr>
        <p:blipFill rotWithShape="1">
          <a:blip r:embed="rId3">
            <a:alphaModFix/>
          </a:blip>
          <a:srcRect r="9766"/>
          <a:stretch/>
        </p:blipFill>
        <p:spPr>
          <a:xfrm>
            <a:off x="0" y="0"/>
            <a:ext cx="14668500" cy="9144000"/>
          </a:xfrm>
          <a:prstGeom prst="rect">
            <a:avLst/>
          </a:prstGeom>
          <a:noFill/>
          <a:ln>
            <a:noFill/>
          </a:ln>
        </p:spPr>
      </p:pic>
      <p:sp>
        <p:nvSpPr>
          <p:cNvPr id="18" name="Google Shape;18;p10"/>
          <p:cNvSpPr txBox="1">
            <a:spLocks noGrp="1"/>
          </p:cNvSpPr>
          <p:nvPr>
            <p:ph type="body" idx="1"/>
          </p:nvPr>
        </p:nvSpPr>
        <p:spPr>
          <a:xfrm>
            <a:off x="8724737" y="4114800"/>
            <a:ext cx="6960049" cy="9144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1000"/>
              </a:spcBef>
              <a:spcAft>
                <a:spcPts val="0"/>
              </a:spcAft>
              <a:buSzPts val="2800"/>
              <a:buFont typeface="Arial"/>
              <a:buNone/>
              <a:defRPr sz="28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19" name="Google Shape;19;p10"/>
          <p:cNvPicPr preferRelativeResize="0"/>
          <p:nvPr/>
        </p:nvPicPr>
        <p:blipFill rotWithShape="1">
          <a:blip r:embed="rId4">
            <a:alphaModFix/>
          </a:blip>
          <a:srcRect/>
          <a:stretch/>
        </p:blipFill>
        <p:spPr>
          <a:xfrm>
            <a:off x="12435451" y="2717192"/>
            <a:ext cx="1828800" cy="546203"/>
          </a:xfrm>
          <a:prstGeom prst="rect">
            <a:avLst/>
          </a:prstGeom>
          <a:noFill/>
          <a:ln>
            <a:noFill/>
          </a:ln>
        </p:spPr>
      </p:pic>
      <p:pic>
        <p:nvPicPr>
          <p:cNvPr id="20" name="Google Shape;20;p10"/>
          <p:cNvPicPr preferRelativeResize="0"/>
          <p:nvPr/>
        </p:nvPicPr>
        <p:blipFill rotWithShape="1">
          <a:blip r:embed="rId5">
            <a:alphaModFix/>
          </a:blip>
          <a:srcRect/>
          <a:stretch/>
        </p:blipFill>
        <p:spPr>
          <a:xfrm>
            <a:off x="10123016" y="2776461"/>
            <a:ext cx="1828800" cy="486934"/>
          </a:xfrm>
          <a:prstGeom prst="rect">
            <a:avLst/>
          </a:prstGeom>
          <a:noFill/>
          <a:ln>
            <a:noFill/>
          </a:ln>
        </p:spPr>
      </p:pic>
      <p:cxnSp>
        <p:nvCxnSpPr>
          <p:cNvPr id="21" name="Google Shape;21;p10"/>
          <p:cNvCxnSpPr/>
          <p:nvPr/>
        </p:nvCxnSpPr>
        <p:spPr>
          <a:xfrm>
            <a:off x="12187283" y="2638814"/>
            <a:ext cx="0" cy="783654"/>
          </a:xfrm>
          <a:prstGeom prst="straightConnector1">
            <a:avLst/>
          </a:prstGeom>
          <a:noFill/>
          <a:ln w="9525" cap="flat" cmpd="sng">
            <a:solidFill>
              <a:srgbClr val="F2F2F2"/>
            </a:solidFill>
            <a:prstDash val="solid"/>
            <a:round/>
            <a:headEnd type="none" w="sm" len="sm"/>
            <a:tailEnd type="none" w="sm" len="sm"/>
          </a:ln>
        </p:spPr>
      </p:cxn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FBAE40"/>
          </p15:clr>
        </p15:guide>
        <p15:guide id="2" pos="5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74"/>
        <p:cNvGrpSpPr/>
        <p:nvPr/>
      </p:nvGrpSpPr>
      <p:grpSpPr>
        <a:xfrm>
          <a:off x="0" y="0"/>
          <a:ext cx="0" cy="0"/>
          <a:chOff x="0" y="0"/>
          <a:chExt cx="0" cy="0"/>
        </a:xfrm>
      </p:grpSpPr>
      <p:sp>
        <p:nvSpPr>
          <p:cNvPr id="175" name="Google Shape;175;p19"/>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176" name="Google Shape;176;p19"/>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177" name="Google Shape;177;p19"/>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8" name="Google Shape;178;p19"/>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79" name="Google Shape;179;p19"/>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9"/>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82" name="Google Shape;182;p19"/>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83" name="Google Shape;183;p19"/>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84" name="Google Shape;184;p19"/>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9"/>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6" name="Google Shape;186;p19"/>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187" name="Google Shape;187;p19"/>
          <p:cNvGrpSpPr/>
          <p:nvPr/>
        </p:nvGrpSpPr>
        <p:grpSpPr>
          <a:xfrm>
            <a:off x="0" y="-4724"/>
            <a:ext cx="16256000" cy="195000"/>
            <a:chOff x="0" y="-4724"/>
            <a:chExt cx="16256000" cy="195000"/>
          </a:xfrm>
        </p:grpSpPr>
        <p:sp>
          <p:nvSpPr>
            <p:cNvPr id="188" name="Google Shape;188;p19"/>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89" name="Google Shape;189;p19"/>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90" name="Google Shape;190;p19"/>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1" name="Google Shape;191;p19"/>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2" name="Google Shape;192;p19"/>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3" name="Google Shape;193;p19"/>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94" name="Google Shape;194;p19"/>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95"/>
        <p:cNvGrpSpPr/>
        <p:nvPr/>
      </p:nvGrpSpPr>
      <p:grpSpPr>
        <a:xfrm>
          <a:off x="0" y="0"/>
          <a:ext cx="0" cy="0"/>
          <a:chOff x="0" y="0"/>
          <a:chExt cx="0" cy="0"/>
        </a:xfrm>
      </p:grpSpPr>
      <p:sp>
        <p:nvSpPr>
          <p:cNvPr id="196" name="Google Shape;196;p20"/>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197" name="Google Shape;197;p20"/>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0"/>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199" name="Google Shape;199;p20"/>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00" name="Google Shape;200;p20"/>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01" name="Google Shape;201;p20"/>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20"/>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203" name="Google Shape;203;p20"/>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204" name="Google Shape;204;p20"/>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5" name="Google Shape;205;p20"/>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0"/>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207" name="Google Shape;207;p20"/>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8" name="Google Shape;208;p20"/>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209" name="Google Shape;209;p20"/>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210" name="Google Shape;210;p20"/>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0"/>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20"/>
          <p:cNvSpPr txBox="1">
            <a:spLocks noGrp="1"/>
          </p:cNvSpPr>
          <p:nvPr>
            <p:ph type="body" idx="6"/>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3" name="Google Shape;213;p20"/>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214" name="Google Shape;214;p20"/>
          <p:cNvGrpSpPr/>
          <p:nvPr/>
        </p:nvGrpSpPr>
        <p:grpSpPr>
          <a:xfrm>
            <a:off x="0" y="-4724"/>
            <a:ext cx="16256000" cy="195000"/>
            <a:chOff x="0" y="-4724"/>
            <a:chExt cx="16256000" cy="195000"/>
          </a:xfrm>
        </p:grpSpPr>
        <p:sp>
          <p:nvSpPr>
            <p:cNvPr id="215" name="Google Shape;215;p20"/>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6" name="Google Shape;216;p20"/>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217" name="Google Shape;217;p20"/>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8" name="Google Shape;218;p20"/>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19" name="Google Shape;219;p20"/>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20" name="Google Shape;220;p20"/>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221" name="Google Shape;221;p20"/>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page">
  <p:cSld name="2_Title page">
    <p:spTree>
      <p:nvGrpSpPr>
        <p:cNvPr id="1" name="Shape 222"/>
        <p:cNvGrpSpPr/>
        <p:nvPr/>
      </p:nvGrpSpPr>
      <p:grpSpPr>
        <a:xfrm>
          <a:off x="0" y="0"/>
          <a:ext cx="0" cy="0"/>
          <a:chOff x="0" y="0"/>
          <a:chExt cx="0" cy="0"/>
        </a:xfrm>
      </p:grpSpPr>
      <p:grpSp>
        <p:nvGrpSpPr>
          <p:cNvPr id="223" name="Google Shape;223;p21"/>
          <p:cNvGrpSpPr/>
          <p:nvPr/>
        </p:nvGrpSpPr>
        <p:grpSpPr>
          <a:xfrm>
            <a:off x="-1" y="4423429"/>
            <a:ext cx="16256001" cy="4792283"/>
            <a:chOff x="0" y="4606764"/>
            <a:chExt cx="15661900" cy="4233211"/>
          </a:xfrm>
        </p:grpSpPr>
        <p:pic>
          <p:nvPicPr>
            <p:cNvPr id="224" name="Google Shape;224;p21"/>
            <p:cNvPicPr preferRelativeResize="0"/>
            <p:nvPr/>
          </p:nvPicPr>
          <p:blipFill rotWithShape="1">
            <a:blip r:embed="rId2">
              <a:alphaModFix/>
            </a:blip>
            <a:srcRect/>
            <a:stretch/>
          </p:blipFill>
          <p:spPr>
            <a:xfrm>
              <a:off x="0" y="4626482"/>
              <a:ext cx="6552866" cy="4213493"/>
            </a:xfrm>
            <a:prstGeom prst="rect">
              <a:avLst/>
            </a:prstGeom>
            <a:noFill/>
            <a:ln>
              <a:noFill/>
            </a:ln>
          </p:spPr>
        </p:pic>
        <p:pic>
          <p:nvPicPr>
            <p:cNvPr id="225" name="Google Shape;225;p21"/>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226" name="Google Shape;226;p21"/>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227" name="Google Shape;227;p21"/>
          <p:cNvGrpSpPr/>
          <p:nvPr/>
        </p:nvGrpSpPr>
        <p:grpSpPr>
          <a:xfrm>
            <a:off x="-1" y="123515"/>
            <a:ext cx="16256001" cy="4792283"/>
            <a:chOff x="0" y="4606764"/>
            <a:chExt cx="15661900" cy="4233211"/>
          </a:xfrm>
        </p:grpSpPr>
        <p:pic>
          <p:nvPicPr>
            <p:cNvPr id="228" name="Google Shape;228;p21"/>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229" name="Google Shape;229;p21"/>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230" name="Google Shape;230;p21"/>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231" name="Google Shape;231;p21"/>
          <p:cNvGrpSpPr/>
          <p:nvPr/>
        </p:nvGrpSpPr>
        <p:grpSpPr>
          <a:xfrm>
            <a:off x="0" y="-7450"/>
            <a:ext cx="16256000" cy="130964"/>
            <a:chOff x="0" y="474414"/>
            <a:chExt cx="7908925" cy="61412"/>
          </a:xfrm>
        </p:grpSpPr>
        <p:sp>
          <p:nvSpPr>
            <p:cNvPr id="232" name="Google Shape;232;p2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3" name="Google Shape;233;p2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4" name="Google Shape;234;p2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5" name="Google Shape;235;p2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6" name="Google Shape;236;p2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7" name="Google Shape;237;p2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238" name="Google Shape;238;p21"/>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pic>
        <p:nvPicPr>
          <p:cNvPr id="239" name="Google Shape;239;p21"/>
          <p:cNvPicPr preferRelativeResize="0"/>
          <p:nvPr/>
        </p:nvPicPr>
        <p:blipFill rotWithShape="1">
          <a:blip r:embed="rId3">
            <a:alphaModFix/>
          </a:blip>
          <a:srcRect/>
          <a:stretch/>
        </p:blipFill>
        <p:spPr>
          <a:xfrm>
            <a:off x="14272523" y="2563382"/>
            <a:ext cx="1644872" cy="594709"/>
          </a:xfrm>
          <a:prstGeom prst="rect">
            <a:avLst/>
          </a:prstGeom>
          <a:noFill/>
          <a:ln>
            <a:noFill/>
          </a:ln>
        </p:spPr>
      </p:pic>
      <p:sp>
        <p:nvSpPr>
          <p:cNvPr id="240" name="Google Shape;240;p21"/>
          <p:cNvSpPr txBox="1">
            <a:spLocks noGrp="1"/>
          </p:cNvSpPr>
          <p:nvPr>
            <p:ph type="body" idx="1"/>
          </p:nvPr>
        </p:nvSpPr>
        <p:spPr>
          <a:xfrm>
            <a:off x="1886347" y="3762307"/>
            <a:ext cx="12483308" cy="535531"/>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3200"/>
              <a:buFont typeface="Arial"/>
              <a:buNone/>
              <a:defRPr sz="3200" b="1">
                <a:solidFill>
                  <a:srgbClr val="404040"/>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21"/>
          <p:cNvSpPr txBox="1">
            <a:spLocks noGrp="1"/>
          </p:cNvSpPr>
          <p:nvPr>
            <p:ph type="body" idx="2"/>
          </p:nvPr>
        </p:nvSpPr>
        <p:spPr>
          <a:xfrm>
            <a:off x="2453770" y="4553377"/>
            <a:ext cx="11348463" cy="480131"/>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284"/>
              </a:spcBef>
              <a:spcAft>
                <a:spcPts val="0"/>
              </a:spcAft>
              <a:buClr>
                <a:srgbClr val="404040"/>
              </a:buClr>
              <a:buSzPts val="2800"/>
              <a:buFont typeface="Arial"/>
              <a:buNone/>
              <a:defRPr sz="2800" b="0">
                <a:solidFill>
                  <a:srgbClr val="404040"/>
                </a:solidFill>
                <a:latin typeface="Open Sans"/>
                <a:ea typeface="Open Sans"/>
                <a:cs typeface="Open Sans"/>
                <a:sym typeface="Open Sans"/>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2" name="Google Shape;242;p21"/>
          <p:cNvPicPr preferRelativeResize="0"/>
          <p:nvPr/>
        </p:nvPicPr>
        <p:blipFill rotWithShape="1">
          <a:blip r:embed="rId4">
            <a:alphaModFix/>
          </a:blip>
          <a:srcRect/>
          <a:stretch/>
        </p:blipFill>
        <p:spPr>
          <a:xfrm>
            <a:off x="0" y="18272"/>
            <a:ext cx="16256000" cy="914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Lesson Name">
  <p:cSld name="1_Lesson Name">
    <p:spTree>
      <p:nvGrpSpPr>
        <p:cNvPr id="1" name="Shape 22"/>
        <p:cNvGrpSpPr/>
        <p:nvPr/>
      </p:nvGrpSpPr>
      <p:grpSpPr>
        <a:xfrm>
          <a:off x="0" y="0"/>
          <a:ext cx="0" cy="0"/>
          <a:chOff x="0" y="0"/>
          <a:chExt cx="0" cy="0"/>
        </a:xfrm>
      </p:grpSpPr>
      <p:pic>
        <p:nvPicPr>
          <p:cNvPr id="23" name="Google Shape;23;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24" name="Google Shape;24;p11"/>
          <p:cNvSpPr txBox="1">
            <a:spLocks noGrp="1"/>
          </p:cNvSpPr>
          <p:nvPr>
            <p:ph type="body" idx="1"/>
          </p:nvPr>
        </p:nvSpPr>
        <p:spPr>
          <a:xfrm>
            <a:off x="8120585" y="4114800"/>
            <a:ext cx="6960049"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Font typeface="Arial"/>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25" name="Google Shape;25;p11"/>
          <p:cNvPicPr preferRelativeResize="0"/>
          <p:nvPr/>
        </p:nvPicPr>
        <p:blipFill rotWithShape="1">
          <a:blip r:embed="rId3">
            <a:alphaModFix/>
          </a:blip>
          <a:srcRect/>
          <a:stretch/>
        </p:blipFill>
        <p:spPr>
          <a:xfrm>
            <a:off x="0" y="0"/>
            <a:ext cx="16256000" cy="9144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
        <p:cNvGrpSpPr/>
        <p:nvPr/>
      </p:nvGrpSpPr>
      <p:grpSpPr>
        <a:xfrm>
          <a:off x="0" y="0"/>
          <a:ext cx="0" cy="0"/>
          <a:chOff x="0" y="0"/>
          <a:chExt cx="0" cy="0"/>
        </a:xfrm>
      </p:grpSpPr>
      <p:pic>
        <p:nvPicPr>
          <p:cNvPr id="27" name="Google Shape;27;p1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28" name="Google Shape;28;p12"/>
          <p:cNvSpPr txBox="1">
            <a:spLocks noGrp="1"/>
          </p:cNvSpPr>
          <p:nvPr>
            <p:ph type="title"/>
          </p:nvPr>
        </p:nvSpPr>
        <p:spPr>
          <a:xfrm>
            <a:off x="3078" y="319675"/>
            <a:ext cx="16258032" cy="6650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Open Sans ExtraBold"/>
              <a:buNone/>
              <a:defRPr sz="3200" b="1">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9"/>
        <p:cNvGrpSpPr/>
        <p:nvPr/>
      </p:nvGrpSpPr>
      <p:grpSpPr>
        <a:xfrm>
          <a:off x="0" y="0"/>
          <a:ext cx="0" cy="0"/>
          <a:chOff x="0" y="0"/>
          <a:chExt cx="0" cy="0"/>
        </a:xfrm>
      </p:grpSpPr>
      <p:sp>
        <p:nvSpPr>
          <p:cNvPr id="30" name="Google Shape;30;p13"/>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nvGrpSpPr>
          <p:cNvPr id="31" name="Google Shape;31;p13"/>
          <p:cNvGrpSpPr/>
          <p:nvPr/>
        </p:nvGrpSpPr>
        <p:grpSpPr>
          <a:xfrm>
            <a:off x="-3" y="7545045"/>
            <a:ext cx="16256000" cy="130964"/>
            <a:chOff x="0" y="474414"/>
            <a:chExt cx="7908925" cy="61412"/>
          </a:xfrm>
        </p:grpSpPr>
        <p:sp>
          <p:nvSpPr>
            <p:cNvPr id="32" name="Google Shape;32;p1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3" name="Google Shape;33;p1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4" name="Google Shape;34;p1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5" name="Google Shape;35;p1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6" name="Google Shape;36;p1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7" name="Google Shape;37;p1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38" name="Google Shape;38;p13"/>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grpSp>
      <p:sp>
        <p:nvSpPr>
          <p:cNvPr id="39" name="Google Shape;39;p13"/>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sp>
        <p:nvSpPr>
          <p:cNvPr id="40" name="Google Shape;40;p13"/>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41" name="Google Shape;41;p13"/>
          <p:cNvGrpSpPr/>
          <p:nvPr/>
        </p:nvGrpSpPr>
        <p:grpSpPr>
          <a:xfrm>
            <a:off x="2493994" y="2493927"/>
            <a:ext cx="3549856" cy="3683090"/>
            <a:chOff x="1430872" y="1152875"/>
            <a:chExt cx="1727088" cy="1727088"/>
          </a:xfrm>
        </p:grpSpPr>
        <p:sp>
          <p:nvSpPr>
            <p:cNvPr id="42" name="Google Shape;42;p13"/>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Calibri"/>
                <a:ea typeface="Calibri"/>
                <a:cs typeface="Calibri"/>
                <a:sym typeface="Calibri"/>
              </a:endParaRPr>
            </a:p>
          </p:txBody>
        </p:sp>
        <p:pic>
          <p:nvPicPr>
            <p:cNvPr id="43" name="Google Shape;43;p13"/>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44" name="Google Shape;44;p13"/>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45" name="Google Shape;45;p13"/>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46"/>
        <p:cNvGrpSpPr/>
        <p:nvPr/>
      </p:nvGrpSpPr>
      <p:grpSpPr>
        <a:xfrm>
          <a:off x="0" y="0"/>
          <a:ext cx="0" cy="0"/>
          <a:chOff x="0" y="0"/>
          <a:chExt cx="0" cy="0"/>
        </a:xfrm>
      </p:grpSpPr>
      <p:pic>
        <p:nvPicPr>
          <p:cNvPr id="47" name="Google Shape;47;p14"/>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48" name="Google Shape;48;p14"/>
          <p:cNvSpPr txBox="1"/>
          <p:nvPr/>
        </p:nvSpPr>
        <p:spPr>
          <a:xfrm>
            <a:off x="4298939" y="3577955"/>
            <a:ext cx="1954381" cy="12309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399"/>
              <a:buFont typeface="Arial"/>
              <a:buNone/>
            </a:pPr>
            <a:r>
              <a:rPr lang="en-US" sz="7399" b="1" i="0" u="none" strike="noStrike" cap="none">
                <a:solidFill>
                  <a:schemeClr val="lt1"/>
                </a:solidFill>
                <a:latin typeface="Calibri"/>
                <a:ea typeface="Calibri"/>
                <a:cs typeface="Calibri"/>
                <a:sym typeface="Calibri"/>
              </a:rPr>
              <a:t>Quiz</a:t>
            </a:r>
            <a:endParaRPr sz="1400" b="0" i="0" u="none" strike="noStrike" cap="none">
              <a:solidFill>
                <a:srgbClr val="000000"/>
              </a:solidFill>
              <a:latin typeface="Arial"/>
              <a:ea typeface="Arial"/>
              <a:cs typeface="Arial"/>
              <a:sym typeface="Arial"/>
            </a:endParaRPr>
          </a:p>
        </p:txBody>
      </p:sp>
      <p:pic>
        <p:nvPicPr>
          <p:cNvPr id="49" name="Google Shape;49;p14"/>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50" name="Google Shape;50;p14"/>
          <p:cNvGrpSpPr/>
          <p:nvPr/>
        </p:nvGrpSpPr>
        <p:grpSpPr>
          <a:xfrm>
            <a:off x="0" y="-4724"/>
            <a:ext cx="16256000" cy="195000"/>
            <a:chOff x="0" y="-4724"/>
            <a:chExt cx="16256000" cy="195000"/>
          </a:xfrm>
        </p:grpSpPr>
        <p:sp>
          <p:nvSpPr>
            <p:cNvPr id="51" name="Google Shape;51;p14"/>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2" name="Google Shape;52;p14"/>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53" name="Google Shape;53;p14"/>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4" name="Google Shape;54;p14"/>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5" name="Google Shape;55;p14"/>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6" name="Google Shape;56;p14"/>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57" name="Google Shape;57;p14"/>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iz q">
  <p:cSld name="quiz q">
    <p:spTree>
      <p:nvGrpSpPr>
        <p:cNvPr id="1" name="Shape 58"/>
        <p:cNvGrpSpPr/>
        <p:nvPr/>
      </p:nvGrpSpPr>
      <p:grpSpPr>
        <a:xfrm>
          <a:off x="0" y="0"/>
          <a:ext cx="0" cy="0"/>
          <a:chOff x="0" y="0"/>
          <a:chExt cx="0" cy="0"/>
        </a:xfrm>
      </p:grpSpPr>
      <p:sp>
        <p:nvSpPr>
          <p:cNvPr id="59" name="Google Shape;59;p15"/>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60" name="Google Shape;60;p15"/>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61" name="Google Shape;61;p15"/>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2" name="Google Shape;62;p15"/>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63" name="Google Shape;63;p15"/>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5"/>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65" name="Google Shape;65;p15"/>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66" name="Google Shape;66;p15"/>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67" name="Google Shape;67;p15"/>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68" name="Google Shape;68;p15"/>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69" name="Google Shape;69;p15"/>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70" name="Google Shape;70;p15"/>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5"/>
          <p:cNvSpPr txBox="1">
            <a:spLocks noGrp="1"/>
          </p:cNvSpPr>
          <p:nvPr>
            <p:ph type="body" idx="5"/>
          </p:nvPr>
        </p:nvSpPr>
        <p:spPr>
          <a:xfrm>
            <a:off x="2329744" y="4549550"/>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5"/>
          <p:cNvSpPr txBox="1">
            <a:spLocks noGrp="1"/>
          </p:cNvSpPr>
          <p:nvPr>
            <p:ph type="body" idx="6"/>
          </p:nvPr>
        </p:nvSpPr>
        <p:spPr>
          <a:xfrm>
            <a:off x="2329744" y="53744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4" name="Google Shape;74;p15"/>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75" name="Google Shape;75;p15"/>
          <p:cNvGrpSpPr/>
          <p:nvPr/>
        </p:nvGrpSpPr>
        <p:grpSpPr>
          <a:xfrm>
            <a:off x="0" y="-4724"/>
            <a:ext cx="16256000" cy="195000"/>
            <a:chOff x="0" y="-4724"/>
            <a:chExt cx="16256000" cy="195000"/>
          </a:xfrm>
        </p:grpSpPr>
        <p:sp>
          <p:nvSpPr>
            <p:cNvPr id="76" name="Google Shape;76;p15"/>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77" name="Google Shape;77;p15"/>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78" name="Google Shape;78;p15"/>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79" name="Google Shape;79;p15"/>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0" name="Google Shape;80;p15"/>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1" name="Google Shape;81;p15"/>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82" name="Google Shape;82;p15"/>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iz ans">
  <p:cSld name="quiz ans">
    <p:spTree>
      <p:nvGrpSpPr>
        <p:cNvPr id="1" name="Shape 83"/>
        <p:cNvGrpSpPr/>
        <p:nvPr/>
      </p:nvGrpSpPr>
      <p:grpSpPr>
        <a:xfrm>
          <a:off x="0" y="0"/>
          <a:ext cx="0" cy="0"/>
          <a:chOff x="0" y="0"/>
          <a:chExt cx="0" cy="0"/>
        </a:xfrm>
      </p:grpSpPr>
      <p:sp>
        <p:nvSpPr>
          <p:cNvPr id="84" name="Google Shape;84;p16"/>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85" name="Google Shape;85;p16"/>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6"/>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87" name="Google Shape;87;p16"/>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88" name="Google Shape;88;p16"/>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89" name="Google Shape;89;p16"/>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91" name="Google Shape;91;p16"/>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92" name="Google Shape;92;p16"/>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93" name="Google Shape;93;p16"/>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6"/>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95" name="Google Shape;95;p16"/>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96" name="Google Shape;96;p16"/>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00" name="Google Shape;100;p16"/>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6"/>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6"/>
          <p:cNvSpPr txBox="1">
            <a:spLocks noGrp="1"/>
          </p:cNvSpPr>
          <p:nvPr>
            <p:ph type="body" idx="6"/>
          </p:nvPr>
        </p:nvSpPr>
        <p:spPr>
          <a:xfrm>
            <a:off x="2329744" y="4549550"/>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6"/>
          <p:cNvSpPr txBox="1">
            <a:spLocks noGrp="1"/>
          </p:cNvSpPr>
          <p:nvPr>
            <p:ph type="body" idx="7"/>
          </p:nvPr>
        </p:nvSpPr>
        <p:spPr>
          <a:xfrm>
            <a:off x="2329744" y="537446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6"/>
          <p:cNvSpPr txBox="1">
            <a:spLocks noGrp="1"/>
          </p:cNvSpPr>
          <p:nvPr>
            <p:ph type="body" idx="8"/>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5" name="Google Shape;105;p16"/>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106" name="Google Shape;106;p16"/>
          <p:cNvGrpSpPr/>
          <p:nvPr/>
        </p:nvGrpSpPr>
        <p:grpSpPr>
          <a:xfrm>
            <a:off x="0" y="-4724"/>
            <a:ext cx="16256000" cy="195000"/>
            <a:chOff x="0" y="-4724"/>
            <a:chExt cx="16256000" cy="195000"/>
          </a:xfrm>
        </p:grpSpPr>
        <p:sp>
          <p:nvSpPr>
            <p:cNvPr id="107" name="Google Shape;107;p1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08" name="Google Shape;108;p1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09" name="Google Shape;109;p1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0" name="Google Shape;110;p1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1" name="Google Shape;111;p1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2" name="Google Shape;112;p1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13" name="Google Shape;113;p1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quiz q">
  <p:cSld name="2_quiz q">
    <p:spTree>
      <p:nvGrpSpPr>
        <p:cNvPr id="1" name="Shape 114"/>
        <p:cNvGrpSpPr/>
        <p:nvPr/>
      </p:nvGrpSpPr>
      <p:grpSpPr>
        <a:xfrm>
          <a:off x="0" y="0"/>
          <a:ext cx="0" cy="0"/>
          <a:chOff x="0" y="0"/>
          <a:chExt cx="0" cy="0"/>
        </a:xfrm>
      </p:grpSpPr>
      <p:sp>
        <p:nvSpPr>
          <p:cNvPr id="115" name="Google Shape;115;p17"/>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116" name="Google Shape;116;p17"/>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sp>
        <p:nvSpPr>
          <p:cNvPr id="117" name="Google Shape;117;p17"/>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8" name="Google Shape;118;p17"/>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19" name="Google Shape;119;p17"/>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7"/>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21" name="Google Shape;121;p17"/>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22" name="Google Shape;122;p17"/>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23" name="Google Shape;123;p17"/>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24" name="Google Shape;124;p17"/>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25" name="Google Shape;125;p17"/>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26" name="Google Shape;126;p17"/>
          <p:cNvSpPr txBox="1">
            <a:spLocks noGrp="1"/>
          </p:cNvSpPr>
          <p:nvPr>
            <p:ph type="body" idx="3"/>
          </p:nvPr>
        </p:nvSpPr>
        <p:spPr>
          <a:xfrm>
            <a:off x="2329744" y="276198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7"/>
          <p:cNvSpPr txBox="1">
            <a:spLocks noGrp="1"/>
          </p:cNvSpPr>
          <p:nvPr>
            <p:ph type="body" idx="4"/>
          </p:nvPr>
        </p:nvSpPr>
        <p:spPr>
          <a:xfrm>
            <a:off x="2329744" y="358259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7"/>
          <p:cNvSpPr txBox="1">
            <a:spLocks noGrp="1"/>
          </p:cNvSpPr>
          <p:nvPr>
            <p:ph type="body" idx="5"/>
          </p:nvPr>
        </p:nvSpPr>
        <p:spPr>
          <a:xfrm>
            <a:off x="2329744" y="440319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7"/>
          <p:cNvSpPr txBox="1">
            <a:spLocks noGrp="1"/>
          </p:cNvSpPr>
          <p:nvPr>
            <p:ph type="body" idx="6"/>
          </p:nvPr>
        </p:nvSpPr>
        <p:spPr>
          <a:xfrm>
            <a:off x="2329744" y="522380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7"/>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e.</a:t>
            </a:r>
            <a:endParaRPr sz="1400" b="0" i="0" u="none" strike="noStrike" cap="none">
              <a:solidFill>
                <a:srgbClr val="000000"/>
              </a:solidFill>
              <a:latin typeface="Arial"/>
              <a:ea typeface="Arial"/>
              <a:cs typeface="Arial"/>
              <a:sym typeface="Arial"/>
            </a:endParaRPr>
          </a:p>
        </p:txBody>
      </p:sp>
      <p:sp>
        <p:nvSpPr>
          <p:cNvPr id="131" name="Google Shape;131;p17"/>
          <p:cNvSpPr txBox="1">
            <a:spLocks noGrp="1"/>
          </p:cNvSpPr>
          <p:nvPr>
            <p:ph type="body" idx="7"/>
          </p:nvPr>
        </p:nvSpPr>
        <p:spPr>
          <a:xfrm>
            <a:off x="2310170" y="604440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2" name="Google Shape;132;p17"/>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133" name="Google Shape;133;p17"/>
          <p:cNvGrpSpPr/>
          <p:nvPr/>
        </p:nvGrpSpPr>
        <p:grpSpPr>
          <a:xfrm>
            <a:off x="0" y="-4724"/>
            <a:ext cx="16256000" cy="195000"/>
            <a:chOff x="0" y="-4724"/>
            <a:chExt cx="16256000" cy="195000"/>
          </a:xfrm>
        </p:grpSpPr>
        <p:sp>
          <p:nvSpPr>
            <p:cNvPr id="134" name="Google Shape;134;p17"/>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5" name="Google Shape;135;p17"/>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36" name="Google Shape;136;p17"/>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7" name="Google Shape;137;p17"/>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8" name="Google Shape;138;p17"/>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39" name="Google Shape;139;p17"/>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40" name="Google Shape;140;p17"/>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quiz ans">
  <p:cSld name="2_quiz ans">
    <p:spTree>
      <p:nvGrpSpPr>
        <p:cNvPr id="1" name="Shape 141"/>
        <p:cNvGrpSpPr/>
        <p:nvPr/>
      </p:nvGrpSpPr>
      <p:grpSpPr>
        <a:xfrm>
          <a:off x="0" y="0"/>
          <a:ext cx="0" cy="0"/>
          <a:chOff x="0" y="0"/>
          <a:chExt cx="0" cy="0"/>
        </a:xfrm>
      </p:grpSpPr>
      <p:sp>
        <p:nvSpPr>
          <p:cNvPr id="142" name="Google Shape;142;p18"/>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143" name="Google Shape;143;p18"/>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8"/>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Arial"/>
              <a:ea typeface="Arial"/>
              <a:cs typeface="Arial"/>
              <a:sym typeface="Arial"/>
            </a:endParaRPr>
          </a:p>
        </p:txBody>
      </p:sp>
      <p:cxnSp>
        <p:nvCxnSpPr>
          <p:cNvPr id="145" name="Google Shape;145;p18"/>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146" name="Google Shape;146;p18"/>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147" name="Google Shape;147;p18"/>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8"/>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3F3F3F"/>
              </a:solidFill>
              <a:latin typeface="Open Sans ExtraBold"/>
              <a:ea typeface="Open Sans ExtraBold"/>
              <a:cs typeface="Open Sans ExtraBold"/>
              <a:sym typeface="Open Sans ExtraBold"/>
            </a:endParaRPr>
          </a:p>
        </p:txBody>
      </p:sp>
      <p:sp>
        <p:nvSpPr>
          <p:cNvPr id="149" name="Google Shape;149;p18"/>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67"/>
              <a:buFont typeface="Arial"/>
              <a:buNone/>
            </a:pPr>
            <a:endParaRPr sz="2467" b="0" i="0" u="none" strike="noStrike" cap="none">
              <a:solidFill>
                <a:srgbClr val="3F3F3F"/>
              </a:solidFill>
              <a:latin typeface="Open Sans"/>
              <a:ea typeface="Open Sans"/>
              <a:cs typeface="Open Sans"/>
              <a:sym typeface="Open Sans"/>
            </a:endParaRPr>
          </a:p>
        </p:txBody>
      </p:sp>
      <p:cxnSp>
        <p:nvCxnSpPr>
          <p:cNvPr id="150" name="Google Shape;150;p18"/>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151" name="Google Shape;151;p18"/>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2800"/>
              <a:buNone/>
              <a:defRPr sz="2800" b="1">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8"/>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3F3F3F"/>
                </a:solidFill>
                <a:latin typeface="Open Sans ExtraBold"/>
                <a:ea typeface="Open Sans ExtraBold"/>
                <a:cs typeface="Open Sans ExtraBold"/>
                <a:sym typeface="Open Sans ExtraBold"/>
              </a:rPr>
              <a:t>QUIZ</a:t>
            </a:r>
            <a:endParaRPr sz="1400" b="0" i="0" u="none" strike="noStrike" cap="none">
              <a:solidFill>
                <a:srgbClr val="000000"/>
              </a:solidFill>
              <a:latin typeface="Arial"/>
              <a:ea typeface="Arial"/>
              <a:cs typeface="Arial"/>
              <a:sym typeface="Arial"/>
            </a:endParaRPr>
          </a:p>
        </p:txBody>
      </p:sp>
      <p:pic>
        <p:nvPicPr>
          <p:cNvPr id="153" name="Google Shape;153;p18"/>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154" name="Google Shape;154;p18"/>
          <p:cNvSpPr txBox="1">
            <a:spLocks noGrp="1"/>
          </p:cNvSpPr>
          <p:nvPr>
            <p:ph type="body" idx="4"/>
          </p:nvPr>
        </p:nvSpPr>
        <p:spPr>
          <a:xfrm>
            <a:off x="2310170" y="931283"/>
            <a:ext cx="13391132" cy="1424965"/>
          </a:xfrm>
          <a:prstGeom prst="rect">
            <a:avLst/>
          </a:prstGeom>
          <a:noFill/>
          <a:ln>
            <a:noFill/>
          </a:ln>
        </p:spPr>
        <p:txBody>
          <a:bodyPr spcFirstLastPara="1" wrap="square" lIns="91425" tIns="45700" rIns="91425" bIns="45700" anchor="ctr" anchorCtr="0">
            <a:noAutofit/>
          </a:bodyPr>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8"/>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a.</a:t>
            </a:r>
            <a:endParaRPr sz="1400" b="0" i="0" u="none" strike="noStrike" cap="none">
              <a:solidFill>
                <a:srgbClr val="000000"/>
              </a:solidFill>
              <a:latin typeface="Arial"/>
              <a:ea typeface="Arial"/>
              <a:cs typeface="Arial"/>
              <a:sym typeface="Arial"/>
            </a:endParaRPr>
          </a:p>
        </p:txBody>
      </p:sp>
      <p:sp>
        <p:nvSpPr>
          <p:cNvPr id="156" name="Google Shape;156;p18"/>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b.</a:t>
            </a:r>
            <a:endParaRPr sz="1400" b="0" i="0" u="none" strike="noStrike" cap="none">
              <a:solidFill>
                <a:srgbClr val="000000"/>
              </a:solidFill>
              <a:latin typeface="Arial"/>
              <a:ea typeface="Arial"/>
              <a:cs typeface="Arial"/>
              <a:sym typeface="Arial"/>
            </a:endParaRPr>
          </a:p>
        </p:txBody>
      </p:sp>
      <p:sp>
        <p:nvSpPr>
          <p:cNvPr id="157" name="Google Shape;157;p18"/>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c.</a:t>
            </a:r>
            <a:endParaRPr sz="1400" b="0" i="0" u="none" strike="noStrike" cap="none">
              <a:solidFill>
                <a:srgbClr val="000000"/>
              </a:solidFill>
              <a:latin typeface="Arial"/>
              <a:ea typeface="Arial"/>
              <a:cs typeface="Arial"/>
              <a:sym typeface="Arial"/>
            </a:endParaRPr>
          </a:p>
        </p:txBody>
      </p:sp>
      <p:sp>
        <p:nvSpPr>
          <p:cNvPr id="158" name="Google Shape;158;p18"/>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d.</a:t>
            </a:r>
            <a:endParaRPr sz="1400" b="0" i="0" u="none" strike="noStrike" cap="none">
              <a:solidFill>
                <a:srgbClr val="000000"/>
              </a:solidFill>
              <a:latin typeface="Arial"/>
              <a:ea typeface="Arial"/>
              <a:cs typeface="Arial"/>
              <a:sym typeface="Arial"/>
            </a:endParaRPr>
          </a:p>
        </p:txBody>
      </p:sp>
      <p:sp>
        <p:nvSpPr>
          <p:cNvPr id="159" name="Google Shape;159;p18"/>
          <p:cNvSpPr txBox="1">
            <a:spLocks noGrp="1"/>
          </p:cNvSpPr>
          <p:nvPr>
            <p:ph type="body" idx="5"/>
          </p:nvPr>
        </p:nvSpPr>
        <p:spPr>
          <a:xfrm>
            <a:off x="2329744" y="276198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18"/>
          <p:cNvSpPr txBox="1">
            <a:spLocks noGrp="1"/>
          </p:cNvSpPr>
          <p:nvPr>
            <p:ph type="body" idx="6"/>
          </p:nvPr>
        </p:nvSpPr>
        <p:spPr>
          <a:xfrm>
            <a:off x="2329744" y="358259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8"/>
          <p:cNvSpPr txBox="1">
            <a:spLocks noGrp="1"/>
          </p:cNvSpPr>
          <p:nvPr>
            <p:ph type="body" idx="7"/>
          </p:nvPr>
        </p:nvSpPr>
        <p:spPr>
          <a:xfrm>
            <a:off x="2329744" y="4403199"/>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8"/>
          <p:cNvSpPr txBox="1">
            <a:spLocks noGrp="1"/>
          </p:cNvSpPr>
          <p:nvPr>
            <p:ph type="body" idx="8"/>
          </p:nvPr>
        </p:nvSpPr>
        <p:spPr>
          <a:xfrm>
            <a:off x="2329744" y="5223804"/>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8"/>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Open Sans"/>
                <a:ea typeface="Open Sans"/>
                <a:cs typeface="Open Sans"/>
                <a:sym typeface="Open Sans"/>
              </a:rPr>
              <a:t>e.</a:t>
            </a:r>
            <a:endParaRPr sz="1400" b="0" i="0" u="none" strike="noStrike" cap="none">
              <a:solidFill>
                <a:srgbClr val="000000"/>
              </a:solidFill>
              <a:latin typeface="Arial"/>
              <a:ea typeface="Arial"/>
              <a:cs typeface="Arial"/>
              <a:sym typeface="Arial"/>
            </a:endParaRPr>
          </a:p>
        </p:txBody>
      </p:sp>
      <p:sp>
        <p:nvSpPr>
          <p:cNvPr id="164" name="Google Shape;164;p18"/>
          <p:cNvSpPr txBox="1">
            <a:spLocks noGrp="1"/>
          </p:cNvSpPr>
          <p:nvPr>
            <p:ph type="body" idx="9"/>
          </p:nvPr>
        </p:nvSpPr>
        <p:spPr>
          <a:xfrm>
            <a:off x="2310170" y="6044408"/>
            <a:ext cx="11250640" cy="70171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65" name="Google Shape;165;p18"/>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166" name="Google Shape;166;p18"/>
          <p:cNvGrpSpPr/>
          <p:nvPr/>
        </p:nvGrpSpPr>
        <p:grpSpPr>
          <a:xfrm>
            <a:off x="0" y="-4724"/>
            <a:ext cx="16256000" cy="195000"/>
            <a:chOff x="0" y="-4724"/>
            <a:chExt cx="16256000" cy="195000"/>
          </a:xfrm>
        </p:grpSpPr>
        <p:sp>
          <p:nvSpPr>
            <p:cNvPr id="167" name="Google Shape;167;p18"/>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68" name="Google Shape;168;p18"/>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Calibri"/>
                <a:ea typeface="Calibri"/>
                <a:cs typeface="Calibri"/>
                <a:sym typeface="Calibri"/>
              </a:endParaRPr>
            </a:p>
          </p:txBody>
        </p:sp>
        <p:sp>
          <p:nvSpPr>
            <p:cNvPr id="169" name="Google Shape;169;p18"/>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0" name="Google Shape;170;p18"/>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1" name="Google Shape;171;p18"/>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2" name="Google Shape;172;p18"/>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sp>
          <p:nvSpPr>
            <p:cNvPr id="173" name="Google Shape;173;p18"/>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
          <p:cNvSpPr txBox="1">
            <a:spLocks noGrp="1"/>
          </p:cNvSpPr>
          <p:nvPr>
            <p:ph type="body" idx="1"/>
          </p:nvPr>
        </p:nvSpPr>
        <p:spPr>
          <a:xfrm>
            <a:off x="8127999" y="4114800"/>
            <a:ext cx="7556700" cy="914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262626"/>
              </a:buClr>
              <a:buSzPts val="3200"/>
              <a:buNone/>
            </a:pPr>
            <a:r>
              <a:rPr lang="en-US"/>
              <a:t>Artificial Intelligence Capstone </a:t>
            </a:r>
            <a:endParaRPr/>
          </a:p>
          <a:p>
            <a:pPr marL="0" lvl="0" indent="0" algn="ctr" rtl="0">
              <a:lnSpc>
                <a:spcPct val="90000"/>
              </a:lnSpc>
              <a:spcBef>
                <a:spcPts val="0"/>
              </a:spcBef>
              <a:spcAft>
                <a:spcPts val="0"/>
              </a:spcAft>
              <a:buClr>
                <a:srgbClr val="262626"/>
              </a:buClr>
              <a:buSzPts val="3200"/>
              <a:buNone/>
            </a:pPr>
            <a:r>
              <a:rPr lang="en-US"/>
              <a:t>Project - 2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4</a:t>
            </a:r>
            <a:endParaRPr/>
          </a:p>
        </p:txBody>
      </p:sp>
      <p:pic>
        <p:nvPicPr>
          <p:cNvPr id="316" name="Google Shape;316;p7"/>
          <p:cNvPicPr preferRelativeResize="0"/>
          <p:nvPr/>
        </p:nvPicPr>
        <p:blipFill rotWithShape="1">
          <a:blip r:embed="rId3">
            <a:alphaModFix/>
          </a:blip>
          <a:srcRect/>
          <a:stretch/>
        </p:blipFill>
        <p:spPr>
          <a:xfrm>
            <a:off x="6064085" y="632945"/>
            <a:ext cx="4089431" cy="444382"/>
          </a:xfrm>
          <a:prstGeom prst="rect">
            <a:avLst/>
          </a:prstGeom>
          <a:noFill/>
          <a:ln>
            <a:noFill/>
          </a:ln>
        </p:spPr>
      </p:pic>
      <p:sp>
        <p:nvSpPr>
          <p:cNvPr id="317" name="Google Shape;317;p7"/>
          <p:cNvSpPr/>
          <p:nvPr/>
        </p:nvSpPr>
        <p:spPr>
          <a:xfrm>
            <a:off x="281300" y="1934075"/>
            <a:ext cx="15974700" cy="6493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Our final task is to build a robust classification model for identifying each type of cancer. </a:t>
            </a:r>
            <a:endParaRPr sz="1400" b="0" i="0" u="none" strike="noStrike" cap="none">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Subtasks: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rPr>
              <a:t>Consider the original dataset, the feature selection dataset, and the dimensionality reduction dataset</a:t>
            </a:r>
            <a:r>
              <a:rPr lang="en-US" sz="2000">
                <a:latin typeface="Open Sans"/>
                <a:ea typeface="Open Sans"/>
                <a:cs typeface="Open Sans"/>
                <a:sym typeface="Open Sans"/>
              </a:rPr>
              <a:t> as the input data</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rPr>
              <a:t>Build a classification model using multiclass SVM, </a:t>
            </a:r>
            <a:r>
              <a:rPr lang="en-US" sz="2000">
                <a:latin typeface="Open Sans"/>
                <a:ea typeface="Open Sans"/>
                <a:cs typeface="Open Sans"/>
                <a:sym typeface="Open Sans"/>
              </a:rPr>
              <a:t>r</a:t>
            </a:r>
            <a:r>
              <a:rPr lang="en-US" sz="2000" b="0" i="0" u="none" strike="noStrike" cap="none">
                <a:solidFill>
                  <a:srgbClr val="000000"/>
                </a:solidFill>
                <a:latin typeface="Open Sans"/>
                <a:ea typeface="Open Sans"/>
                <a:cs typeface="Open Sans"/>
                <a:sym typeface="Open Sans"/>
              </a:rPr>
              <a:t>andom </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orest, and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eep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eural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etwork to classify each type of input dataset into five cancer types</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rPr>
              <a:t>Build the </a:t>
            </a:r>
            <a:r>
              <a:rPr lang="en-US" sz="2000">
                <a:latin typeface="Open Sans"/>
                <a:ea typeface="Open Sans"/>
                <a:cs typeface="Open Sans"/>
                <a:sym typeface="Open Sans"/>
              </a:rPr>
              <a:t>c</a:t>
            </a:r>
            <a:r>
              <a:rPr lang="en-US" sz="2000" b="0" i="0" u="none" strike="noStrike" cap="none">
                <a:solidFill>
                  <a:srgbClr val="000000"/>
                </a:solidFill>
                <a:latin typeface="Open Sans"/>
                <a:ea typeface="Open Sans"/>
                <a:cs typeface="Open Sans"/>
                <a:sym typeface="Open Sans"/>
              </a:rPr>
              <a:t>onfusion </a:t>
            </a:r>
            <a:r>
              <a:rPr lang="en-US" sz="2000">
                <a:latin typeface="Open Sans"/>
                <a:ea typeface="Open Sans"/>
                <a:cs typeface="Open Sans"/>
                <a:sym typeface="Open Sans"/>
              </a:rPr>
              <a:t>m</a:t>
            </a:r>
            <a:r>
              <a:rPr lang="en-US" sz="2000" b="0" i="0" u="none" strike="noStrike" cap="none">
                <a:solidFill>
                  <a:srgbClr val="000000"/>
                </a:solidFill>
                <a:latin typeface="Open Sans"/>
                <a:ea typeface="Open Sans"/>
                <a:cs typeface="Open Sans"/>
                <a:sym typeface="Open Sans"/>
              </a:rPr>
              <a:t>atrix and the AUC-ROC curve for each of the models build for each type of input data</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Compare </a:t>
            </a:r>
            <a:r>
              <a:rPr lang="en-US" sz="2000">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the </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model</a:t>
            </a:r>
            <a:r>
              <a:rPr lang="en-US" sz="2000" b="0" i="0" u="none" strike="noStrike" cap="none">
                <a:solidFill>
                  <a:srgbClr val="000000"/>
                </a:solidFill>
                <a:latin typeface="Open Sans"/>
                <a:ea typeface="Open Sans"/>
                <a:cs typeface="Open Sans"/>
                <a:sym typeface="Open Sans"/>
              </a:rPr>
              <a:t>s with each other to get </a:t>
            </a:r>
            <a:r>
              <a:rPr lang="en-US" sz="2000">
                <a:latin typeface="Open Sans"/>
                <a:ea typeface="Open Sans"/>
                <a:cs typeface="Open Sans"/>
                <a:sym typeface="Open Sans"/>
              </a:rPr>
              <a:t>the</a:t>
            </a:r>
            <a:r>
              <a:rPr lang="en-US" sz="2000" b="0" i="0" u="none" strike="noStrike" cap="none">
                <a:solidFill>
                  <a:srgbClr val="000000"/>
                </a:solidFill>
                <a:latin typeface="Open Sans"/>
                <a:ea typeface="Open Sans"/>
                <a:cs typeface="Open Sans"/>
                <a:sym typeface="Open Sans"/>
              </a:rPr>
              <a:t> best variant using the AUC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core </a:t>
            </a:r>
            <a:r>
              <a:rPr lang="en-US" sz="2000">
                <a:latin typeface="Open Sans"/>
                <a:ea typeface="Open Sans"/>
                <a:cs typeface="Open Sans"/>
                <a:sym typeface="Open Sans"/>
              </a:rPr>
              <a:t>with</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a:t>
            </a:r>
            <a:r>
              <a:rPr lang="en-US" sz="2000">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a</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ccuracy as the primary criteria</a:t>
            </a:r>
            <a:r>
              <a:rPr lang="en-US" sz="2000" b="0" i="0" u="none" strike="noStrike" cap="none">
                <a:solidFill>
                  <a:srgbClr val="000000"/>
                </a:solidFill>
                <a:latin typeface="Open Sans"/>
                <a:ea typeface="Open Sans"/>
                <a:cs typeface="Open Sans"/>
                <a:sym typeface="Open Sans"/>
              </a:rPr>
              <a:t> for evaluation</a:t>
            </a:r>
            <a:endParaRPr sz="2000" b="0" i="0" u="none" strike="noStrike" cap="none">
              <a:solidFill>
                <a:srgbClr val="000000"/>
              </a:solidFill>
              <a:latin typeface="Open Sans"/>
              <a:ea typeface="Open Sans"/>
              <a:cs typeface="Open Sans"/>
              <a:sym typeface="Open Sans"/>
            </a:endParaRPr>
          </a:p>
          <a:p>
            <a:pPr marL="914400" marR="0" lvl="0" indent="0" algn="l" rtl="0">
              <a:lnSpc>
                <a:spcPct val="150000"/>
              </a:lnSpc>
              <a:spcBef>
                <a:spcPts val="0"/>
              </a:spcBef>
              <a:spcAft>
                <a:spcPts val="0"/>
              </a:spcAft>
              <a:buNone/>
            </a:pPr>
            <a:r>
              <a:rPr lang="en-US" sz="2000" b="0" i="0" u="none" strike="noStrike" cap="none">
                <a:solidFill>
                  <a:srgbClr val="000000"/>
                </a:solidFill>
                <a:latin typeface="Open Sans"/>
                <a:ea typeface="Open Sans"/>
                <a:cs typeface="Open Sans"/>
                <a:sym typeface="Open Sans"/>
              </a:rPr>
              <a:t>E.g., </a:t>
            </a:r>
            <a:r>
              <a:rPr lang="en-US" sz="2000">
                <a:latin typeface="Open Sans"/>
                <a:ea typeface="Open Sans"/>
                <a:cs typeface="Open Sans"/>
                <a:sym typeface="Open Sans"/>
              </a:rPr>
              <a:t>c</a:t>
            </a:r>
            <a:r>
              <a:rPr lang="en-US" sz="2000" b="0" i="0" u="none" strike="noStrike" cap="none">
                <a:solidFill>
                  <a:srgbClr val="000000"/>
                </a:solidFill>
                <a:latin typeface="Open Sans"/>
                <a:ea typeface="Open Sans"/>
                <a:cs typeface="Open Sans"/>
                <a:sym typeface="Open Sans"/>
              </a:rPr>
              <a:t>ompare the SVM models built for each type of input data to get the best SVM</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 the best</a:t>
            </a:r>
            <a:r>
              <a:rPr lang="en-US" sz="2000">
                <a:latin typeface="Open Sans"/>
                <a:ea typeface="Open Sans"/>
                <a:cs typeface="Open Sans"/>
                <a:sym typeface="Open Sans"/>
              </a:rPr>
              <a:t> r</a:t>
            </a:r>
            <a:r>
              <a:rPr lang="en-US" sz="2000" b="0" i="0" u="none" strike="noStrike" cap="none">
                <a:solidFill>
                  <a:srgbClr val="000000"/>
                </a:solidFill>
                <a:latin typeface="Open Sans"/>
                <a:ea typeface="Open Sans"/>
                <a:cs typeface="Open Sans"/>
                <a:sym typeface="Open Sans"/>
              </a:rPr>
              <a:t>andom </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orest model, and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eep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eural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etwork </a:t>
            </a:r>
            <a:r>
              <a:rPr lang="en-US" sz="2000">
                <a:latin typeface="Open Sans"/>
                <a:ea typeface="Open Sans"/>
                <a:cs typeface="Open Sans"/>
                <a:sym typeface="Open Sans"/>
              </a:rPr>
              <a:t>m</a:t>
            </a:r>
            <a:r>
              <a:rPr lang="en-US" sz="2000" b="0" i="0" u="none" strike="noStrike" cap="none">
                <a:solidFill>
                  <a:srgbClr val="000000"/>
                </a:solidFill>
                <a:latin typeface="Open Sans"/>
                <a:ea typeface="Open Sans"/>
                <a:cs typeface="Open Sans"/>
                <a:sym typeface="Open Sans"/>
              </a:rPr>
              <a:t>odel</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Finally </a:t>
            </a:r>
            <a:r>
              <a:rPr lang="en-US" sz="2000" b="0" i="0" u="none" strike="noStrike" cap="none">
                <a:solidFill>
                  <a:srgbClr val="000000"/>
                </a:solidFill>
                <a:latin typeface="Open Sans"/>
                <a:ea typeface="Open Sans"/>
                <a:cs typeface="Open Sans"/>
                <a:sym typeface="Open Sans"/>
              </a:rPr>
              <a:t>compare the best variant of each model to find the best suitable model for identifying each type of cancer again using the AUC </a:t>
            </a:r>
            <a:r>
              <a:rPr lang="en-US" sz="2000">
                <a:latin typeface="Open Sans"/>
                <a:ea typeface="Open Sans"/>
                <a:cs typeface="Open Sans"/>
                <a:sym typeface="Open Sans"/>
              </a:rPr>
              <a:t>s</a:t>
            </a:r>
            <a:r>
              <a:rPr lang="en-US" sz="2000" b="0" i="0" u="none" strike="noStrike" cap="none">
                <a:solidFill>
                  <a:srgbClr val="000000"/>
                </a:solidFill>
                <a:latin typeface="Open Sans"/>
                <a:ea typeface="Open Sans"/>
                <a:cs typeface="Open Sans"/>
                <a:sym typeface="Open Sans"/>
              </a:rPr>
              <a:t>core and </a:t>
            </a:r>
            <a:r>
              <a:rPr lang="en-US" sz="2000">
                <a:latin typeface="Open Sans"/>
                <a:ea typeface="Open Sans"/>
                <a:cs typeface="Open Sans"/>
                <a:sym typeface="Open Sans"/>
              </a:rPr>
              <a:t>with</a:t>
            </a:r>
            <a:r>
              <a:rPr lang="en-US" sz="2000" b="0" i="0" u="none" strike="noStrike" cap="none">
                <a:solidFill>
                  <a:srgbClr val="000000"/>
                </a:solidFill>
                <a:latin typeface="Open Sans"/>
                <a:ea typeface="Open Sans"/>
                <a:cs typeface="Open Sans"/>
                <a:sym typeface="Open Sans"/>
              </a:rPr>
              <a:t> </a:t>
            </a:r>
            <a:r>
              <a:rPr lang="en-US" sz="2000">
                <a:latin typeface="Open Sans"/>
                <a:ea typeface="Open Sans"/>
                <a:cs typeface="Open Sans"/>
                <a:sym typeface="Open Sans"/>
              </a:rPr>
              <a:t>a</a:t>
            </a:r>
            <a:r>
              <a:rPr lang="en-US" sz="2000" b="0" i="0" u="none" strike="noStrike" cap="none">
                <a:solidFill>
                  <a:srgbClr val="000000"/>
                </a:solidFill>
                <a:latin typeface="Open Sans"/>
                <a:ea typeface="Open Sans"/>
                <a:cs typeface="Open Sans"/>
                <a:sym typeface="Open Sans"/>
              </a:rPr>
              <a:t>ccuracy as the primary criteria for evaluation</a:t>
            </a:r>
            <a:endParaRPr sz="2000" b="0" i="0" u="none" strike="noStrike" cap="none">
              <a:solidFill>
                <a:srgbClr val="000000"/>
              </a:solidFill>
              <a:latin typeface="Open Sans"/>
              <a:ea typeface="Open Sans"/>
              <a:cs typeface="Open Sans"/>
              <a:sym typeface="Open Sans"/>
            </a:endParaRPr>
          </a:p>
          <a:p>
            <a:pPr marL="914400" marR="0" lvl="0" indent="0" algn="l" rtl="0">
              <a:lnSpc>
                <a:spcPct val="150000"/>
              </a:lnSpc>
              <a:spcBef>
                <a:spcPts val="0"/>
              </a:spcBef>
              <a:spcAft>
                <a:spcPts val="0"/>
              </a:spcAft>
              <a:buNone/>
            </a:pPr>
            <a:r>
              <a:rPr lang="en-US" sz="2000" b="0" i="0" u="none" strike="noStrike" cap="none">
                <a:solidFill>
                  <a:srgbClr val="000000"/>
                </a:solidFill>
                <a:latin typeface="Open Sans"/>
                <a:ea typeface="Open Sans"/>
                <a:cs typeface="Open Sans"/>
                <a:sym typeface="Open Sans"/>
              </a:rPr>
              <a:t>E. g., </a:t>
            </a:r>
            <a:r>
              <a:rPr lang="en-US" sz="2000">
                <a:latin typeface="Open Sans"/>
                <a:ea typeface="Open Sans"/>
                <a:cs typeface="Open Sans"/>
                <a:sym typeface="Open Sans"/>
              </a:rPr>
              <a:t>c</a:t>
            </a:r>
            <a:r>
              <a:rPr lang="en-US" sz="2000" b="0" i="0" u="none" strike="noStrike" cap="none">
                <a:solidFill>
                  <a:srgbClr val="000000"/>
                </a:solidFill>
                <a:latin typeface="Open Sans"/>
                <a:ea typeface="Open Sans"/>
                <a:cs typeface="Open Sans"/>
                <a:sym typeface="Open Sans"/>
              </a:rPr>
              <a:t>ompare the </a:t>
            </a:r>
            <a:r>
              <a:rPr lang="en-US" sz="2000">
                <a:latin typeface="Open Sans"/>
                <a:ea typeface="Open Sans"/>
                <a:cs typeface="Open Sans"/>
                <a:sym typeface="Open Sans"/>
              </a:rPr>
              <a:t>b</a:t>
            </a:r>
            <a:r>
              <a:rPr lang="en-US" sz="2000" b="0" i="0" u="none" strike="noStrike" cap="none">
                <a:solidFill>
                  <a:srgbClr val="000000"/>
                </a:solidFill>
                <a:latin typeface="Open Sans"/>
                <a:ea typeface="Open Sans"/>
                <a:cs typeface="Open Sans"/>
                <a:sym typeface="Open Sans"/>
              </a:rPr>
              <a:t>est SVM, the </a:t>
            </a:r>
            <a:r>
              <a:rPr lang="en-US" sz="2000">
                <a:latin typeface="Open Sans"/>
                <a:ea typeface="Open Sans"/>
                <a:cs typeface="Open Sans"/>
                <a:sym typeface="Open Sans"/>
              </a:rPr>
              <a:t>b</a:t>
            </a:r>
            <a:r>
              <a:rPr lang="en-US" sz="2000" b="0" i="0" u="none" strike="noStrike" cap="none">
                <a:solidFill>
                  <a:srgbClr val="000000"/>
                </a:solidFill>
                <a:latin typeface="Open Sans"/>
                <a:ea typeface="Open Sans"/>
                <a:cs typeface="Open Sans"/>
                <a:sym typeface="Open Sans"/>
              </a:rPr>
              <a:t>est </a:t>
            </a:r>
            <a:r>
              <a:rPr lang="en-US" sz="2000">
                <a:latin typeface="Open Sans"/>
                <a:ea typeface="Open Sans"/>
                <a:cs typeface="Open Sans"/>
                <a:sym typeface="Open Sans"/>
              </a:rPr>
              <a:t>r</a:t>
            </a:r>
            <a:r>
              <a:rPr lang="en-US" sz="2000" b="0" i="0" u="none" strike="noStrike" cap="none">
                <a:solidFill>
                  <a:srgbClr val="000000"/>
                </a:solidFill>
                <a:latin typeface="Open Sans"/>
                <a:ea typeface="Open Sans"/>
                <a:cs typeface="Open Sans"/>
                <a:sym typeface="Open Sans"/>
              </a:rPr>
              <a:t>andom </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orest, </a:t>
            </a:r>
            <a:r>
              <a:rPr lang="en-US" sz="2000">
                <a:latin typeface="Open Sans"/>
                <a:ea typeface="Open Sans"/>
                <a:cs typeface="Open Sans"/>
                <a:sym typeface="Open Sans"/>
              </a:rPr>
              <a:t>and</a:t>
            </a:r>
            <a:r>
              <a:rPr lang="en-US" sz="2000" b="0" i="0" u="none" strike="noStrike" cap="none">
                <a:solidFill>
                  <a:srgbClr val="000000"/>
                </a:solidFill>
                <a:latin typeface="Open Sans"/>
                <a:ea typeface="Open Sans"/>
                <a:cs typeface="Open Sans"/>
                <a:sym typeface="Open Sans"/>
              </a:rPr>
              <a:t> </a:t>
            </a:r>
            <a:r>
              <a:rPr lang="en-US" sz="2000">
                <a:latin typeface="Open Sans"/>
                <a:ea typeface="Open Sans"/>
                <a:cs typeface="Open Sans"/>
                <a:sym typeface="Open Sans"/>
              </a:rPr>
              <a:t>b</a:t>
            </a:r>
            <a:r>
              <a:rPr lang="en-US" sz="2000" b="0" i="0" u="none" strike="noStrike" cap="none">
                <a:solidFill>
                  <a:srgbClr val="000000"/>
                </a:solidFill>
                <a:latin typeface="Open Sans"/>
                <a:ea typeface="Open Sans"/>
                <a:cs typeface="Open Sans"/>
                <a:sym typeface="Open Sans"/>
              </a:rPr>
              <a:t>est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eep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eural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etwork models to find the best final model</a:t>
            </a:r>
            <a:endParaRPr sz="2000" b="0" i="0" u="none" strike="noStrike" cap="none">
              <a:solidFill>
                <a:srgbClr val="000000"/>
              </a:solidFill>
              <a:latin typeface="Open Sans"/>
              <a:ea typeface="Open Sans"/>
              <a:cs typeface="Open Sans"/>
              <a:sym typeface="Open Sans"/>
            </a:endParaRPr>
          </a:p>
          <a:p>
            <a:pPr marL="457200" marR="0" lvl="0" indent="-355600" algn="l" rtl="0">
              <a:lnSpc>
                <a:spcPct val="150000"/>
              </a:lnSpc>
              <a:spcBef>
                <a:spcPts val="0"/>
              </a:spcBef>
              <a:spcAft>
                <a:spcPts val="0"/>
              </a:spcAft>
              <a:buSzPts val="2000"/>
              <a:buFont typeface="Open Sans"/>
              <a:buAutoNum type="arabicPeriod"/>
            </a:pPr>
            <a:r>
              <a:rPr lang="en-US" sz="2000" b="0" i="0" u="none" strike="noStrike" cap="none">
                <a:solidFill>
                  <a:srgbClr val="000000"/>
                </a:solidFill>
                <a:latin typeface="Open Sans"/>
                <a:ea typeface="Open Sans"/>
                <a:cs typeface="Open Sans"/>
                <a:sym typeface="Open Sans"/>
              </a:rPr>
              <a:t>Write an observation based on your analysis of the best models considered in </a:t>
            </a:r>
            <a:r>
              <a:rPr lang="en-US" sz="2000">
                <a:latin typeface="Open Sans"/>
                <a:ea typeface="Open Sans"/>
                <a:cs typeface="Open Sans"/>
                <a:sym typeface="Open Sans"/>
              </a:rPr>
              <a:t>the previous step</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sp>
        <p:nvSpPr>
          <p:cNvPr id="318" name="Google Shape;318;p7"/>
          <p:cNvSpPr/>
          <p:nvPr/>
        </p:nvSpPr>
        <p:spPr>
          <a:xfrm>
            <a:off x="0" y="1180488"/>
            <a:ext cx="85251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Building Classification Model(s) with Feature Selection:</a:t>
            </a: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
          <p:cNvSpPr txBox="1">
            <a:spLocks noGrp="1"/>
          </p:cNvSpPr>
          <p:nvPr>
            <p:ph type="body" idx="1"/>
          </p:nvPr>
        </p:nvSpPr>
        <p:spPr>
          <a:xfrm>
            <a:off x="8120585" y="4114800"/>
            <a:ext cx="6960049" cy="9144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1000"/>
              </a:spcBef>
              <a:spcAft>
                <a:spcPts val="0"/>
              </a:spcAft>
              <a:buSzPts val="2800"/>
              <a:buFont typeface="Arial"/>
              <a:buNone/>
            </a:pPr>
            <a:r>
              <a:rPr lang="en-US"/>
              <a:t>Project 2: Healthcare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Problem Statement</a:t>
            </a:r>
            <a:endParaRPr/>
          </a:p>
        </p:txBody>
      </p:sp>
      <p:pic>
        <p:nvPicPr>
          <p:cNvPr id="259" name="Google Shape;259;p3"/>
          <p:cNvPicPr preferRelativeResize="0"/>
          <p:nvPr/>
        </p:nvPicPr>
        <p:blipFill rotWithShape="1">
          <a:blip r:embed="rId3">
            <a:alphaModFix/>
          </a:blip>
          <a:srcRect/>
          <a:stretch/>
        </p:blipFill>
        <p:spPr>
          <a:xfrm>
            <a:off x="6104374" y="632945"/>
            <a:ext cx="4008853" cy="444382"/>
          </a:xfrm>
          <a:prstGeom prst="rect">
            <a:avLst/>
          </a:prstGeom>
          <a:noFill/>
          <a:ln>
            <a:noFill/>
          </a:ln>
        </p:spPr>
      </p:pic>
      <p:sp>
        <p:nvSpPr>
          <p:cNvPr id="260" name="Google Shape;260;p3"/>
          <p:cNvSpPr/>
          <p:nvPr/>
        </p:nvSpPr>
        <p:spPr>
          <a:xfrm>
            <a:off x="2812505" y="2476005"/>
            <a:ext cx="10353912" cy="3291745"/>
          </a:xfrm>
          <a:prstGeom prst="roundRect">
            <a:avLst>
              <a:gd name="adj" fmla="val 16667"/>
            </a:avLst>
          </a:prstGeom>
          <a:solidFill>
            <a:srgbClr val="2F549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Open Sans"/>
                <a:ea typeface="Open Sans"/>
                <a:cs typeface="Open Sans"/>
                <a:sym typeface="Open Sans"/>
              </a:rPr>
              <a:t>ICMR wants to analyze different types of cancers, such as breast cancer, renal cancer, colon cancer, lung cancer, and prostate cancer becoming a cause of worry in recent years. They would like to identify the probable cause of these cancers in terms of genes responsible for each cancer type. This would lead us to early identification of each type of cancer reducing the fatality rate.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Dataset Details</a:t>
            </a:r>
            <a:endParaRPr/>
          </a:p>
        </p:txBody>
      </p:sp>
      <p:pic>
        <p:nvPicPr>
          <p:cNvPr id="266" name="Google Shape;266;p4"/>
          <p:cNvPicPr preferRelativeResize="0"/>
          <p:nvPr/>
        </p:nvPicPr>
        <p:blipFill rotWithShape="1">
          <a:blip r:embed="rId3">
            <a:alphaModFix/>
          </a:blip>
          <a:srcRect/>
          <a:stretch/>
        </p:blipFill>
        <p:spPr>
          <a:xfrm>
            <a:off x="6104374" y="632945"/>
            <a:ext cx="4008853" cy="444382"/>
          </a:xfrm>
          <a:prstGeom prst="rect">
            <a:avLst/>
          </a:prstGeom>
          <a:noFill/>
          <a:ln>
            <a:noFill/>
          </a:ln>
        </p:spPr>
      </p:pic>
      <p:sp>
        <p:nvSpPr>
          <p:cNvPr id="267" name="Google Shape;267;p4"/>
          <p:cNvSpPr/>
          <p:nvPr/>
        </p:nvSpPr>
        <p:spPr>
          <a:xfrm>
            <a:off x="2812505" y="2476005"/>
            <a:ext cx="10353912" cy="2729040"/>
          </a:xfrm>
          <a:prstGeom prst="roundRect">
            <a:avLst>
              <a:gd name="adj" fmla="val 16667"/>
            </a:avLst>
          </a:prstGeom>
          <a:solidFill>
            <a:srgbClr val="2F549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Open Sans"/>
                <a:ea typeface="Open Sans"/>
                <a:cs typeface="Open Sans"/>
                <a:sym typeface="Open Sans"/>
              </a:rPr>
              <a:t>The input dataset contains 802 samples for the corresponding 802 people who have been detected with different types of cancer. Each sample contains expression values of more than 20K genes. Samples have one of the types of tumors: BRCA, KIRC, COAD, LUAD, and PRAD.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b19fb4ca72_0_1"/>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Dataset Details</a:t>
            </a:r>
            <a:endParaRPr/>
          </a:p>
        </p:txBody>
      </p:sp>
      <p:pic>
        <p:nvPicPr>
          <p:cNvPr id="273" name="Google Shape;273;gb19fb4ca72_0_1"/>
          <p:cNvPicPr preferRelativeResize="0"/>
          <p:nvPr/>
        </p:nvPicPr>
        <p:blipFill rotWithShape="1">
          <a:blip r:embed="rId3">
            <a:alphaModFix/>
          </a:blip>
          <a:srcRect/>
          <a:stretch/>
        </p:blipFill>
        <p:spPr>
          <a:xfrm>
            <a:off x="6104374" y="632945"/>
            <a:ext cx="4008853" cy="444382"/>
          </a:xfrm>
          <a:prstGeom prst="rect">
            <a:avLst/>
          </a:prstGeom>
          <a:noFill/>
          <a:ln>
            <a:noFill/>
          </a:ln>
        </p:spPr>
      </p:pic>
      <p:pic>
        <p:nvPicPr>
          <p:cNvPr id="274" name="Google Shape;274;gb19fb4ca72_0_1"/>
          <p:cNvPicPr preferRelativeResize="0"/>
          <p:nvPr/>
        </p:nvPicPr>
        <p:blipFill rotWithShape="1">
          <a:blip r:embed="rId4">
            <a:alphaModFix/>
          </a:blip>
          <a:srcRect/>
          <a:stretch/>
        </p:blipFill>
        <p:spPr>
          <a:xfrm>
            <a:off x="643000" y="2929831"/>
            <a:ext cx="14150625" cy="278207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c07c033ab0_0_10"/>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Data Dictionary</a:t>
            </a:r>
            <a:endParaRPr/>
          </a:p>
        </p:txBody>
      </p:sp>
      <p:pic>
        <p:nvPicPr>
          <p:cNvPr id="280" name="Google Shape;280;gc07c033ab0_0_10"/>
          <p:cNvPicPr preferRelativeResize="0"/>
          <p:nvPr/>
        </p:nvPicPr>
        <p:blipFill rotWithShape="1">
          <a:blip r:embed="rId3">
            <a:alphaModFix/>
          </a:blip>
          <a:srcRect/>
          <a:stretch/>
        </p:blipFill>
        <p:spPr>
          <a:xfrm>
            <a:off x="6256775" y="632950"/>
            <a:ext cx="3783174" cy="419350"/>
          </a:xfrm>
          <a:prstGeom prst="rect">
            <a:avLst/>
          </a:prstGeom>
          <a:noFill/>
          <a:ln>
            <a:noFill/>
          </a:ln>
        </p:spPr>
      </p:pic>
      <p:sp>
        <p:nvSpPr>
          <p:cNvPr id="281" name="Google Shape;281;gc07c033ab0_0_10"/>
          <p:cNvSpPr/>
          <p:nvPr/>
        </p:nvSpPr>
        <p:spPr>
          <a:xfrm>
            <a:off x="838475" y="1295550"/>
            <a:ext cx="14465100" cy="542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Refer the below table for the description of the </a:t>
            </a:r>
            <a:r>
              <a:rPr lang="en-US" sz="2000" b="1" i="0" u="none" strike="noStrike" cap="none">
                <a:solidFill>
                  <a:srgbClr val="000000"/>
                </a:solidFill>
                <a:latin typeface="Open Sans"/>
                <a:ea typeface="Open Sans"/>
                <a:cs typeface="Open Sans"/>
                <a:sym typeface="Open Sans"/>
              </a:rPr>
              <a:t>labels.csv</a:t>
            </a:r>
            <a:r>
              <a:rPr lang="en-US" sz="2000" b="0" i="0" u="none" strike="noStrike" cap="none">
                <a:solidFill>
                  <a:srgbClr val="000000"/>
                </a:solidFill>
                <a:latin typeface="Open Sans"/>
                <a:ea typeface="Open Sans"/>
                <a:cs typeface="Open Sans"/>
                <a:sym typeface="Open Sans"/>
              </a:rPr>
              <a:t> file: </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graphicFrame>
        <p:nvGraphicFramePr>
          <p:cNvPr id="282" name="Google Shape;282;gc07c033ab0_0_10"/>
          <p:cNvGraphicFramePr/>
          <p:nvPr/>
        </p:nvGraphicFramePr>
        <p:xfrm>
          <a:off x="952500" y="2019300"/>
          <a:ext cx="14351000" cy="1462950"/>
        </p:xfrm>
        <a:graphic>
          <a:graphicData uri="http://schemas.openxmlformats.org/drawingml/2006/table">
            <a:tbl>
              <a:tblPr>
                <a:noFill/>
                <a:tableStyleId>{7CD1C23B-FE06-4EF7-897E-B56C6CDD7032}</a:tableStyleId>
              </a:tblPr>
              <a:tblGrid>
                <a:gridCol w="2840800"/>
                <a:gridCol w="11510200"/>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Column Name</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Description</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Unique </a:t>
                      </a:r>
                      <a:r>
                        <a:rPr lang="en-US" sz="2000">
                          <a:latin typeface="Open Sans"/>
                          <a:ea typeface="Open Sans"/>
                          <a:cs typeface="Open Sans"/>
                          <a:sym typeface="Open Sans"/>
                        </a:rPr>
                        <a:t>ID</a:t>
                      </a:r>
                      <a:r>
                        <a:rPr lang="en-US" sz="2000" u="none" strike="noStrike" cap="none">
                          <a:latin typeface="Open Sans"/>
                          <a:ea typeface="Open Sans"/>
                          <a:cs typeface="Open Sans"/>
                          <a:sym typeface="Open Sans"/>
                        </a:rPr>
                        <a:t> for each type of sample assigned as row numbers in the dataset</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Class</a:t>
                      </a:r>
                      <a:endParaRPr sz="2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Unique name assigned to each type of sample</a:t>
                      </a:r>
                      <a:endParaRPr sz="2000" u="none" strike="noStrike" cap="none">
                        <a:latin typeface="Open Sans"/>
                        <a:ea typeface="Open Sans"/>
                        <a:cs typeface="Open Sans"/>
                        <a:sym typeface="Open Sans"/>
                      </a:endParaRPr>
                    </a:p>
                  </a:txBody>
                  <a:tcPr marL="91425" marR="91425" marT="91425" marB="91425"/>
                </a:tc>
              </a:tr>
            </a:tbl>
          </a:graphicData>
        </a:graphic>
      </p:graphicFrame>
      <p:sp>
        <p:nvSpPr>
          <p:cNvPr id="283" name="Google Shape;283;gc07c033ab0_0_10"/>
          <p:cNvSpPr/>
          <p:nvPr/>
        </p:nvSpPr>
        <p:spPr>
          <a:xfrm>
            <a:off x="838475" y="4191150"/>
            <a:ext cx="14465100" cy="542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Refer the below table for the description of the </a:t>
            </a:r>
            <a:r>
              <a:rPr lang="en-US" sz="2000" b="1" i="0" u="none" strike="noStrike" cap="none">
                <a:solidFill>
                  <a:srgbClr val="000000"/>
                </a:solidFill>
                <a:latin typeface="Open Sans"/>
                <a:ea typeface="Open Sans"/>
                <a:cs typeface="Open Sans"/>
                <a:sym typeface="Open Sans"/>
              </a:rPr>
              <a:t>data.csv</a:t>
            </a:r>
            <a:r>
              <a:rPr lang="en-US" sz="2000" b="0" i="0" u="none" strike="noStrike" cap="none">
                <a:solidFill>
                  <a:srgbClr val="000000"/>
                </a:solidFill>
                <a:latin typeface="Open Sans"/>
                <a:ea typeface="Open Sans"/>
                <a:cs typeface="Open Sans"/>
                <a:sym typeface="Open Sans"/>
              </a:rPr>
              <a:t> file: </a:t>
            </a:r>
            <a:endParaRPr sz="2000" b="0" i="0" u="none" strike="noStrike" cap="none">
              <a:solidFill>
                <a:srgbClr val="000000"/>
              </a:solidFill>
              <a:latin typeface="Open Sans"/>
              <a:ea typeface="Open Sans"/>
              <a:cs typeface="Open Sans"/>
              <a:sym typeface="Open Sans"/>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p:txBody>
      </p:sp>
      <p:graphicFrame>
        <p:nvGraphicFramePr>
          <p:cNvPr id="284" name="Google Shape;284;gc07c033ab0_0_10"/>
          <p:cNvGraphicFramePr/>
          <p:nvPr/>
        </p:nvGraphicFramePr>
        <p:xfrm>
          <a:off x="952500" y="4953000"/>
          <a:ext cx="14351000" cy="975300"/>
        </p:xfrm>
        <a:graphic>
          <a:graphicData uri="http://schemas.openxmlformats.org/drawingml/2006/table">
            <a:tbl>
              <a:tblPr>
                <a:noFill/>
                <a:tableStyleId>{7CD1C23B-FE06-4EF7-897E-B56C6CDD7032}</a:tableStyleId>
              </a:tblPr>
              <a:tblGrid>
                <a:gridCol w="2840800"/>
                <a:gridCol w="11510200"/>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Column Name</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latin typeface="Open Sans"/>
                          <a:ea typeface="Open Sans"/>
                          <a:cs typeface="Open Sans"/>
                          <a:sym typeface="Open Sans"/>
                        </a:rPr>
                        <a:t>Description</a:t>
                      </a:r>
                      <a:endParaRPr sz="2000" b="1" u="none" strike="noStrike" cap="none">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Open Sans"/>
                          <a:ea typeface="Open Sans"/>
                          <a:cs typeface="Open Sans"/>
                          <a:sym typeface="Open Sans"/>
                        </a:rPr>
                        <a:t>gene_0 to gene_998</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latin typeface="Open Sans"/>
                          <a:ea typeface="Open Sans"/>
                          <a:cs typeface="Open Sans"/>
                          <a:sym typeface="Open Sans"/>
                        </a:rPr>
                        <a:t>D</a:t>
                      </a:r>
                      <a:r>
                        <a:rPr lang="en-US" sz="2000" u="none" strike="noStrike" cap="none">
                          <a:latin typeface="Open Sans"/>
                          <a:ea typeface="Open Sans"/>
                          <a:cs typeface="Open Sans"/>
                          <a:sym typeface="Open Sans"/>
                        </a:rPr>
                        <a:t>ifferent types of genes having the test results for different types of samples in decimals</a:t>
                      </a:r>
                      <a:endParaRPr sz="2000" u="none" strike="noStrike" cap="none">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1</a:t>
            </a:r>
            <a:endParaRPr/>
          </a:p>
        </p:txBody>
      </p:sp>
      <p:pic>
        <p:nvPicPr>
          <p:cNvPr id="290" name="Google Shape;290;p5"/>
          <p:cNvPicPr preferRelativeResize="0"/>
          <p:nvPr/>
        </p:nvPicPr>
        <p:blipFill rotWithShape="1">
          <a:blip r:embed="rId3">
            <a:alphaModFix/>
          </a:blip>
          <a:srcRect/>
          <a:stretch/>
        </p:blipFill>
        <p:spPr>
          <a:xfrm>
            <a:off x="6043638" y="632945"/>
            <a:ext cx="4130325" cy="444382"/>
          </a:xfrm>
          <a:prstGeom prst="rect">
            <a:avLst/>
          </a:prstGeom>
          <a:noFill/>
          <a:ln>
            <a:noFill/>
          </a:ln>
        </p:spPr>
      </p:pic>
      <p:sp>
        <p:nvSpPr>
          <p:cNvPr id="291" name="Google Shape;291;p5"/>
          <p:cNvSpPr/>
          <p:nvPr/>
        </p:nvSpPr>
        <p:spPr>
          <a:xfrm>
            <a:off x="360950" y="2209950"/>
            <a:ext cx="15895200" cy="28050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Merge both the datasets</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Plot the merged dataset as a hierarchically-clustered heatmap to see if the </a:t>
            </a:r>
            <a:r>
              <a:rPr lang="en-US" sz="2000">
                <a:latin typeface="Open Sans"/>
                <a:ea typeface="Open Sans"/>
                <a:cs typeface="Open Sans"/>
                <a:sym typeface="Open Sans"/>
              </a:rPr>
              <a:t>five</a:t>
            </a:r>
            <a:r>
              <a:rPr lang="en-US" sz="2000" b="0" i="0" u="none" strike="noStrike" cap="none">
                <a:solidFill>
                  <a:srgbClr val="000000"/>
                </a:solidFill>
                <a:latin typeface="Open Sans"/>
                <a:ea typeface="Open Sans"/>
                <a:cs typeface="Open Sans"/>
                <a:sym typeface="Open Sans"/>
              </a:rPr>
              <a:t> classes of genes are shown distinctively to see their existence</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Choose 5 to 10 columns at random and plot another </a:t>
            </a:r>
            <a:r>
              <a:rPr lang="en-US" sz="2000" b="0" i="0" u="none" strike="noStrike" cap="none">
                <a:solidFill>
                  <a:schemeClr val="dk1"/>
                </a:solidFill>
                <a:latin typeface="Open Sans"/>
                <a:ea typeface="Open Sans"/>
                <a:cs typeface="Open Sans"/>
                <a:sym typeface="Open Sans"/>
              </a:rPr>
              <a:t>hierarchically-clustered heatmap for them to </a:t>
            </a:r>
            <a:r>
              <a:rPr lang="en-US" sz="2000">
                <a:solidFill>
                  <a:schemeClr val="dk1"/>
                </a:solidFill>
                <a:latin typeface="Open Sans"/>
                <a:ea typeface="Open Sans"/>
                <a:cs typeface="Open Sans"/>
                <a:sym typeface="Open Sans"/>
              </a:rPr>
              <a:t>re</a:t>
            </a:r>
            <a:r>
              <a:rPr lang="en-US" sz="2000" b="0" i="0" u="none" strike="noStrike" cap="none">
                <a:solidFill>
                  <a:schemeClr val="dk1"/>
                </a:solidFill>
                <a:latin typeface="Open Sans"/>
                <a:ea typeface="Open Sans"/>
                <a:cs typeface="Open Sans"/>
                <a:sym typeface="Open Sans"/>
              </a:rPr>
              <a:t>check if the </a:t>
            </a:r>
            <a:r>
              <a:rPr lang="en-US" sz="2000">
                <a:solidFill>
                  <a:schemeClr val="dk1"/>
                </a:solidFill>
                <a:latin typeface="Open Sans"/>
                <a:ea typeface="Open Sans"/>
                <a:cs typeface="Open Sans"/>
                <a:sym typeface="Open Sans"/>
              </a:rPr>
              <a:t>five</a:t>
            </a:r>
            <a:r>
              <a:rPr lang="en-US" sz="2000" b="0" i="0" u="none" strike="noStrike" cap="none">
                <a:solidFill>
                  <a:schemeClr val="dk1"/>
                </a:solidFill>
                <a:latin typeface="Open Sans"/>
                <a:ea typeface="Open Sans"/>
                <a:cs typeface="Open Sans"/>
                <a:sym typeface="Open Sans"/>
              </a:rPr>
              <a:t> classes of genes are shown distinctively to see their existence</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Perform </a:t>
            </a:r>
            <a:r>
              <a:rPr lang="en-US" sz="2000">
                <a:latin typeface="Open Sans"/>
                <a:ea typeface="Open Sans"/>
                <a:cs typeface="Open Sans"/>
                <a:sym typeface="Open Sans"/>
              </a:rPr>
              <a:t>n</a:t>
            </a:r>
            <a:r>
              <a:rPr lang="en-US" sz="2000" b="0" i="0" u="none" strike="noStrike" cap="none">
                <a:solidFill>
                  <a:srgbClr val="000000"/>
                </a:solidFill>
                <a:latin typeface="Open Sans"/>
                <a:ea typeface="Open Sans"/>
                <a:cs typeface="Open Sans"/>
                <a:sym typeface="Open Sans"/>
              </a:rPr>
              <a:t>ull-hypothesis test using ANOVA test for the genes for any </a:t>
            </a:r>
            <a:r>
              <a:rPr lang="en-US" sz="2000">
                <a:latin typeface="Open Sans"/>
                <a:ea typeface="Open Sans"/>
                <a:cs typeface="Open Sans"/>
                <a:sym typeface="Open Sans"/>
              </a:rPr>
              <a:t>five</a:t>
            </a:r>
            <a:r>
              <a:rPr lang="en-US" sz="2000" b="0" i="0" u="none" strike="noStrike" cap="none">
                <a:solidFill>
                  <a:srgbClr val="000000"/>
                </a:solidFill>
                <a:latin typeface="Open Sans"/>
                <a:ea typeface="Open Sans"/>
                <a:cs typeface="Open Sans"/>
                <a:sym typeface="Open Sans"/>
              </a:rPr>
              <a:t> columns</a:t>
            </a:r>
            <a:endParaRPr sz="2000" b="0" i="0" u="none" strike="noStrike" cap="none">
              <a:solidFill>
                <a:srgbClr val="000000"/>
              </a:solidFill>
              <a:latin typeface="Open Sans"/>
              <a:ea typeface="Open Sans"/>
              <a:cs typeface="Open Sans"/>
              <a:sym typeface="Open Sans"/>
            </a:endParaRPr>
          </a:p>
        </p:txBody>
      </p:sp>
      <p:sp>
        <p:nvSpPr>
          <p:cNvPr id="292" name="Google Shape;292;p5"/>
          <p:cNvSpPr/>
          <p:nvPr/>
        </p:nvSpPr>
        <p:spPr>
          <a:xfrm>
            <a:off x="0" y="1363311"/>
            <a:ext cx="5731726" cy="650294"/>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Exploratory Data Analysis:</a:t>
            </a:r>
            <a:endParaRPr sz="2200" b="1" i="0" u="none" strike="noStrike" cap="none">
              <a:solidFill>
                <a:schemeClr val="lt1"/>
              </a:solidFill>
              <a:latin typeface="Open Sans"/>
              <a:ea typeface="Open Sans"/>
              <a:cs typeface="Open Sans"/>
              <a:sym typeface="Open Sans"/>
            </a:endParaRPr>
          </a:p>
        </p:txBody>
      </p:sp>
      <p:sp>
        <p:nvSpPr>
          <p:cNvPr id="293" name="Google Shape;293;p5"/>
          <p:cNvSpPr/>
          <p:nvPr/>
        </p:nvSpPr>
        <p:spPr>
          <a:xfrm>
            <a:off x="360950" y="6019950"/>
            <a:ext cx="15895200" cy="23013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Apply the feature selection algorithms</a:t>
            </a:r>
            <a:r>
              <a:rPr lang="en-US" sz="2000">
                <a:latin typeface="Open Sans"/>
                <a:ea typeface="Open Sans"/>
                <a:cs typeface="Open Sans"/>
                <a:sym typeface="Open Sans"/>
              </a:rPr>
              <a:t> and apply</a:t>
            </a:r>
            <a:r>
              <a:rPr lang="en-US" sz="2000" b="0" i="0" u="none" strike="noStrike" cap="none">
                <a:solidFill>
                  <a:srgbClr val="000000"/>
                </a:solidFill>
                <a:latin typeface="Open Sans"/>
                <a:ea typeface="Open Sans"/>
                <a:cs typeface="Open Sans"/>
                <a:sym typeface="Open Sans"/>
              </a:rPr>
              <a:t> </a:t>
            </a:r>
            <a:r>
              <a:rPr lang="en-US" sz="2000" b="0" i="0" u="none" strike="noStrike" cap="none">
                <a:solidFill>
                  <a:srgbClr val="000000"/>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forward selection and backward elimination</a:t>
            </a:r>
            <a:r>
              <a:rPr lang="en-US" sz="2000" b="0" i="0" u="none" strike="noStrike" cap="none">
                <a:solidFill>
                  <a:srgbClr val="000000"/>
                </a:solidFill>
                <a:latin typeface="Open Sans"/>
                <a:ea typeface="Open Sans"/>
                <a:cs typeface="Open Sans"/>
                <a:sym typeface="Open Sans"/>
              </a:rPr>
              <a:t> to refine selected attributes</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T</a:t>
            </a:r>
            <a:r>
              <a:rPr lang="en-US" sz="2000">
                <a:solidFill>
                  <a:schemeClr val="dk1"/>
                </a:solidFill>
                <a:latin typeface="Open Sans"/>
                <a:ea typeface="Open Sans"/>
                <a:cs typeface="Open Sans"/>
                <a:sym typeface="Open Sans"/>
              </a:rPr>
              <a:t>ake the </a:t>
            </a:r>
            <a:r>
              <a:rPr lang="en-US" sz="2000">
                <a:solidFill>
                  <a:schemeClr val="dk1"/>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common</a:t>
            </a:r>
            <a:r>
              <a:rPr lang="en-US" sz="2000">
                <a:solidFill>
                  <a:schemeClr val="dk1"/>
                </a:solidFill>
                <a:latin typeface="Open Sans"/>
                <a:ea typeface="Open Sans"/>
                <a:cs typeface="Open Sans"/>
                <a:sym typeface="Open Sans"/>
              </a:rPr>
              <a:t> cplumns out of the 100 columns suggested by ANOVA,</a:t>
            </a:r>
            <a:r>
              <a:rPr lang="en-US" sz="2000" b="0" i="0" u="none" strike="noStrike" cap="none">
                <a:solidFill>
                  <a:srgbClr val="000000"/>
                </a:solidFill>
                <a:latin typeface="Open Sans"/>
                <a:ea typeface="Open Sans"/>
                <a:cs typeface="Open Sans"/>
                <a:sym typeface="Open Sans"/>
              </a:rPr>
              <a:t> </a:t>
            </a:r>
            <a:r>
              <a:rPr lang="en-US" sz="2000" b="0" i="0" u="none" strike="noStrike" cap="none">
                <a:solidFill>
                  <a:schemeClr val="dk1"/>
                </a:solidFill>
                <a:latin typeface="Open Sans"/>
                <a:ea typeface="Open Sans"/>
                <a:cs typeface="Open Sans"/>
                <a:sym typeface="Open Sans"/>
              </a:rPr>
              <a:t>forward selection and backward elimination and filter the actual dataset for those common columns and save it as a new </a:t>
            </a:r>
            <a:r>
              <a:rPr lang="en-US" sz="2000">
                <a:solidFill>
                  <a:schemeClr val="dk1"/>
                </a:solidFill>
                <a:latin typeface="Open Sans"/>
                <a:ea typeface="Open Sans"/>
                <a:cs typeface="Open Sans"/>
                <a:sym typeface="Open Sans"/>
              </a:rPr>
              <a:t>D</a:t>
            </a:r>
            <a:r>
              <a:rPr lang="en-US" sz="2000" b="0" i="0" u="none" strike="noStrike" cap="none">
                <a:solidFill>
                  <a:schemeClr val="dk1"/>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ata</a:t>
            </a:r>
            <a:r>
              <a:rPr lang="en-US" sz="2000">
                <a:solidFill>
                  <a:schemeClr val="dk1"/>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F</a:t>
            </a:r>
            <a:r>
              <a:rPr lang="en-US" sz="2000" b="0" i="0" u="none" strike="noStrike" cap="none">
                <a:solidFill>
                  <a:schemeClr val="dk1"/>
                </a:solidFill>
                <a:latin typeface="Open Sans"/>
                <a:ea typeface="Open Sans"/>
                <a:cs typeface="Open Sans"/>
                <a:sym typeface="Open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rame</a:t>
            </a:r>
            <a:r>
              <a:rPr lang="en-US" sz="2000" b="0" i="0" u="none" strike="noStrike" cap="none">
                <a:solidFill>
                  <a:schemeClr val="dk1"/>
                </a:solidFill>
                <a:latin typeface="Open Sans"/>
                <a:ea typeface="Open Sans"/>
                <a:cs typeface="Open Sans"/>
                <a:sym typeface="Open Sans"/>
              </a:rPr>
              <a:t> to represent the feature selection data</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Validate the genes selected from the last step using statistical significance testing (t-test for one vs. all and F-test)</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Save the filtered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ata</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rame as a </a:t>
            </a:r>
            <a:r>
              <a:rPr lang="en-US" sz="2000">
                <a:latin typeface="Open Sans"/>
                <a:ea typeface="Open Sans"/>
                <a:cs typeface="Open Sans"/>
                <a:sym typeface="Open Sans"/>
              </a:rPr>
              <a:t>CSV</a:t>
            </a:r>
            <a:r>
              <a:rPr lang="en-US" sz="2000" b="0" i="0" u="none" strike="noStrike" cap="none">
                <a:solidFill>
                  <a:srgbClr val="000000"/>
                </a:solidFill>
                <a:latin typeface="Open Sans"/>
                <a:ea typeface="Open Sans"/>
                <a:cs typeface="Open Sans"/>
                <a:sym typeface="Open Sans"/>
              </a:rPr>
              <a:t> file for week</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4 analysis</a:t>
            </a:r>
            <a:endParaRPr sz="2000" b="0" i="0" u="none" strike="noStrike" cap="none">
              <a:solidFill>
                <a:srgbClr val="000000"/>
              </a:solidFill>
              <a:latin typeface="Open Sans"/>
              <a:ea typeface="Open Sans"/>
              <a:cs typeface="Open Sans"/>
              <a:sym typeface="Open Sans"/>
            </a:endParaRPr>
          </a:p>
        </p:txBody>
      </p:sp>
      <p:sp>
        <p:nvSpPr>
          <p:cNvPr id="294" name="Google Shape;294;p5"/>
          <p:cNvSpPr/>
          <p:nvPr/>
        </p:nvSpPr>
        <p:spPr>
          <a:xfrm>
            <a:off x="0" y="5173311"/>
            <a:ext cx="57318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Feature Selection:</a:t>
            </a: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ad44923900_0_0"/>
          <p:cNvSpPr txBox="1">
            <a:spLocks noGrp="1"/>
          </p:cNvSpPr>
          <p:nvPr>
            <p:ph type="title"/>
          </p:nvPr>
        </p:nvSpPr>
        <p:spPr>
          <a:xfrm>
            <a:off x="3078" y="249337"/>
            <a:ext cx="16257900" cy="665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2</a:t>
            </a:r>
            <a:endParaRPr/>
          </a:p>
        </p:txBody>
      </p:sp>
      <p:pic>
        <p:nvPicPr>
          <p:cNvPr id="300" name="Google Shape;300;gad44923900_0_0"/>
          <p:cNvPicPr preferRelativeResize="0"/>
          <p:nvPr/>
        </p:nvPicPr>
        <p:blipFill rotWithShape="1">
          <a:blip r:embed="rId3">
            <a:alphaModFix/>
          </a:blip>
          <a:srcRect/>
          <a:stretch/>
        </p:blipFill>
        <p:spPr>
          <a:xfrm>
            <a:off x="6043638" y="632945"/>
            <a:ext cx="4130324" cy="444382"/>
          </a:xfrm>
          <a:prstGeom prst="rect">
            <a:avLst/>
          </a:prstGeom>
          <a:noFill/>
          <a:ln>
            <a:noFill/>
          </a:ln>
        </p:spPr>
      </p:pic>
      <p:sp>
        <p:nvSpPr>
          <p:cNvPr id="301" name="Google Shape;301;gad44923900_0_0"/>
          <p:cNvSpPr/>
          <p:nvPr/>
        </p:nvSpPr>
        <p:spPr>
          <a:xfrm>
            <a:off x="360950" y="2209946"/>
            <a:ext cx="15895200" cy="456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Each sample has expression values for around 20K genes. However, it may not be necessary to include all 20K genes</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 expression values to analyze each cancer type. Therefore, we will identify a smaller set of attributes which will then be used to fit multiclass classification models. </a:t>
            </a:r>
            <a:r>
              <a:rPr lang="en-US" sz="2000">
                <a:latin typeface="Open Sans"/>
                <a:ea typeface="Open Sans"/>
                <a:cs typeface="Open Sans"/>
                <a:sym typeface="Open Sans"/>
              </a:rPr>
              <a:t>Therefore</a:t>
            </a:r>
            <a:r>
              <a:rPr lang="en-US" sz="2000" b="0" i="0" u="none" strike="noStrike" cap="none">
                <a:solidFill>
                  <a:srgbClr val="000000"/>
                </a:solidFill>
                <a:latin typeface="Open Sans"/>
                <a:ea typeface="Open Sans"/>
                <a:cs typeface="Open Sans"/>
                <a:sym typeface="Open Sans"/>
              </a:rPr>
              <a:t>, the first task targets dimensionality reduction using various techniques such as</a:t>
            </a:r>
            <a:r>
              <a:rPr lang="en-US" sz="2000">
                <a:latin typeface="Open Sans"/>
                <a:ea typeface="Open Sans"/>
                <a:cs typeface="Open Sans"/>
                <a:sym typeface="Open Sans"/>
              </a:rPr>
              <a:t> </a:t>
            </a:r>
            <a:r>
              <a:rPr lang="en-US" sz="2000" b="0" i="0" u="none" strike="noStrike" cap="none">
                <a:solidFill>
                  <a:srgbClr val="000000"/>
                </a:solidFill>
                <a:latin typeface="Open Sans"/>
                <a:ea typeface="Open Sans"/>
                <a:cs typeface="Open Sans"/>
                <a:sym typeface="Open Sans"/>
              </a:rPr>
              <a:t>PCA, LDA, and t-SNE.</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Input: </a:t>
            </a:r>
            <a:r>
              <a:rPr lang="en-US" sz="2000">
                <a:latin typeface="Open Sans"/>
                <a:ea typeface="Open Sans"/>
                <a:cs typeface="Open Sans"/>
                <a:sym typeface="Open Sans"/>
              </a:rPr>
              <a:t>It is the c</a:t>
            </a:r>
            <a:r>
              <a:rPr lang="en-US" sz="2000" b="0" i="0" u="none" strike="noStrike" cap="none">
                <a:solidFill>
                  <a:srgbClr val="000000"/>
                </a:solidFill>
                <a:latin typeface="Open Sans"/>
                <a:ea typeface="Open Sans"/>
                <a:cs typeface="Open Sans"/>
                <a:sym typeface="Open Sans"/>
              </a:rPr>
              <a:t>omplete original dataset, including all genes (20531).</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Output: </a:t>
            </a:r>
            <a:r>
              <a:rPr lang="en-US" sz="2000">
                <a:latin typeface="Open Sans"/>
                <a:ea typeface="Open Sans"/>
                <a:cs typeface="Open Sans"/>
                <a:sym typeface="Open Sans"/>
              </a:rPr>
              <a:t>It refers to the s</a:t>
            </a:r>
            <a:r>
              <a:rPr lang="en-US" sz="2000" b="0" i="0" u="none" strike="noStrike" cap="none">
                <a:solidFill>
                  <a:srgbClr val="000000"/>
                </a:solidFill>
                <a:latin typeface="Open Sans"/>
                <a:ea typeface="Open Sans"/>
                <a:cs typeface="Open Sans"/>
                <a:sym typeface="Open Sans"/>
              </a:rPr>
              <a:t>elected </a:t>
            </a:r>
            <a:r>
              <a:rPr lang="en-US" sz="2000">
                <a:latin typeface="Open Sans"/>
                <a:ea typeface="Open Sans"/>
                <a:cs typeface="Open Sans"/>
                <a:sym typeface="Open Sans"/>
              </a:rPr>
              <a:t>g</a:t>
            </a:r>
            <a:r>
              <a:rPr lang="en-US" sz="2000" b="0" i="0" u="none" strike="noStrike" cap="none">
                <a:solidFill>
                  <a:srgbClr val="000000"/>
                </a:solidFill>
                <a:latin typeface="Open Sans"/>
                <a:ea typeface="Open Sans"/>
                <a:cs typeface="Open Sans"/>
                <a:sym typeface="Open Sans"/>
              </a:rPr>
              <a:t>enes from each dimensionality reduction method.</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Filter the actual dataset for the columns (or genes) suggested by this approach and save it as a new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ata</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rame to represent the dimensionality reduction data.</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Open Sans"/>
              <a:buAutoNum type="arabicPeriod"/>
            </a:pPr>
            <a:r>
              <a:rPr lang="en-US" sz="2000" b="0" i="0" u="none" strike="noStrike" cap="none">
                <a:solidFill>
                  <a:srgbClr val="000000"/>
                </a:solidFill>
                <a:latin typeface="Open Sans"/>
                <a:ea typeface="Open Sans"/>
                <a:cs typeface="Open Sans"/>
                <a:sym typeface="Open Sans"/>
              </a:rPr>
              <a:t>Save the filtered </a:t>
            </a:r>
            <a:r>
              <a:rPr lang="en-US" sz="2000">
                <a:latin typeface="Open Sans"/>
                <a:ea typeface="Open Sans"/>
                <a:cs typeface="Open Sans"/>
                <a:sym typeface="Open Sans"/>
              </a:rPr>
              <a:t>D</a:t>
            </a:r>
            <a:r>
              <a:rPr lang="en-US" sz="2000" b="0" i="0" u="none" strike="noStrike" cap="none">
                <a:solidFill>
                  <a:srgbClr val="000000"/>
                </a:solidFill>
                <a:latin typeface="Open Sans"/>
                <a:ea typeface="Open Sans"/>
                <a:cs typeface="Open Sans"/>
                <a:sym typeface="Open Sans"/>
              </a:rPr>
              <a:t>ata</a:t>
            </a:r>
            <a:r>
              <a:rPr lang="en-US" sz="2000">
                <a:latin typeface="Open Sans"/>
                <a:ea typeface="Open Sans"/>
                <a:cs typeface="Open Sans"/>
                <a:sym typeface="Open Sans"/>
              </a:rPr>
              <a:t>F</a:t>
            </a:r>
            <a:r>
              <a:rPr lang="en-US" sz="2000" b="0" i="0" u="none" strike="noStrike" cap="none">
                <a:solidFill>
                  <a:srgbClr val="000000"/>
                </a:solidFill>
                <a:latin typeface="Open Sans"/>
                <a:ea typeface="Open Sans"/>
                <a:cs typeface="Open Sans"/>
                <a:sym typeface="Open Sans"/>
              </a:rPr>
              <a:t>rame as a </a:t>
            </a:r>
            <a:r>
              <a:rPr lang="en-US" sz="2000">
                <a:latin typeface="Open Sans"/>
                <a:ea typeface="Open Sans"/>
                <a:cs typeface="Open Sans"/>
                <a:sym typeface="Open Sans"/>
              </a:rPr>
              <a:t>CSV</a:t>
            </a:r>
            <a:r>
              <a:rPr lang="en-US" sz="2000" b="0" i="0" u="none" strike="noStrike" cap="none">
                <a:solidFill>
                  <a:srgbClr val="000000"/>
                </a:solidFill>
                <a:latin typeface="Open Sans"/>
                <a:ea typeface="Open Sans"/>
                <a:cs typeface="Open Sans"/>
                <a:sym typeface="Open Sans"/>
              </a:rPr>
              <a:t> file for week</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4 analysis.</a:t>
            </a:r>
            <a:endParaRPr sz="2000" b="0" i="0" u="none" strike="noStrike" cap="none">
              <a:solidFill>
                <a:srgbClr val="000000"/>
              </a:solidFill>
              <a:latin typeface="Open Sans"/>
              <a:ea typeface="Open Sans"/>
              <a:cs typeface="Open Sans"/>
              <a:sym typeface="Open Sans"/>
            </a:endParaRPr>
          </a:p>
        </p:txBody>
      </p:sp>
      <p:sp>
        <p:nvSpPr>
          <p:cNvPr id="302" name="Google Shape;302;gad44923900_0_0"/>
          <p:cNvSpPr/>
          <p:nvPr/>
        </p:nvSpPr>
        <p:spPr>
          <a:xfrm>
            <a:off x="0" y="1363311"/>
            <a:ext cx="5731800" cy="650400"/>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Dimensionality Reduction:</a:t>
            </a: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
          <p:cNvSpPr txBox="1">
            <a:spLocks noGrp="1"/>
          </p:cNvSpPr>
          <p:nvPr>
            <p:ph type="title"/>
          </p:nvPr>
        </p:nvSpPr>
        <p:spPr>
          <a:xfrm>
            <a:off x="3078" y="249337"/>
            <a:ext cx="16258032" cy="6650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Open Sans ExtraBold"/>
              <a:buNone/>
            </a:pPr>
            <a:r>
              <a:rPr lang="en-US"/>
              <a:t>Project Task: Week 3</a:t>
            </a:r>
            <a:endParaRPr/>
          </a:p>
        </p:txBody>
      </p:sp>
      <p:pic>
        <p:nvPicPr>
          <p:cNvPr id="308" name="Google Shape;308;p6"/>
          <p:cNvPicPr preferRelativeResize="0"/>
          <p:nvPr/>
        </p:nvPicPr>
        <p:blipFill rotWithShape="1">
          <a:blip r:embed="rId3">
            <a:alphaModFix/>
          </a:blip>
          <a:srcRect/>
          <a:stretch/>
        </p:blipFill>
        <p:spPr>
          <a:xfrm>
            <a:off x="6043638" y="632945"/>
            <a:ext cx="4130325" cy="444382"/>
          </a:xfrm>
          <a:prstGeom prst="rect">
            <a:avLst/>
          </a:prstGeom>
          <a:noFill/>
          <a:ln>
            <a:noFill/>
          </a:ln>
        </p:spPr>
      </p:pic>
      <p:sp>
        <p:nvSpPr>
          <p:cNvPr id="309" name="Google Shape;309;p6"/>
          <p:cNvSpPr/>
          <p:nvPr/>
        </p:nvSpPr>
        <p:spPr>
          <a:xfrm>
            <a:off x="140656" y="2462534"/>
            <a:ext cx="15789155" cy="517064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Our next goal is to identify groups of genes that behave similarly across samples and identify the distribution of samples corresponding to each cancer type. Therefore, this task focuses on applying various clustering techniques</a:t>
            </a:r>
            <a:r>
              <a:rPr lang="en-US" sz="2000">
                <a:latin typeface="Open Sans"/>
                <a:ea typeface="Open Sans"/>
                <a:cs typeface="Open Sans"/>
                <a:sym typeface="Open Sans"/>
              </a:rPr>
              <a:t> (</a:t>
            </a:r>
            <a:r>
              <a:rPr lang="en-US" sz="2000" b="0" i="0" u="none" strike="noStrike" cap="none">
                <a:solidFill>
                  <a:srgbClr val="000000"/>
                </a:solidFill>
                <a:latin typeface="Open Sans"/>
                <a:ea typeface="Open Sans"/>
                <a:cs typeface="Open Sans"/>
                <a:sym typeface="Open Sans"/>
              </a:rPr>
              <a:t>e.g., k-means, hierarchical, and mean shift clustering</a:t>
            </a:r>
            <a:r>
              <a:rPr lang="en-US" sz="2000">
                <a:latin typeface="Open Sans"/>
                <a:ea typeface="Open Sans"/>
                <a:cs typeface="Open Sans"/>
                <a:sym typeface="Open Sans"/>
              </a:rPr>
              <a:t>)</a:t>
            </a:r>
            <a:r>
              <a:rPr lang="en-US" sz="2000" b="0" i="0" u="none" strike="noStrike" cap="none">
                <a:solidFill>
                  <a:srgbClr val="000000"/>
                </a:solidFill>
                <a:latin typeface="Open Sans"/>
                <a:ea typeface="Open Sans"/>
                <a:cs typeface="Open Sans"/>
                <a:sym typeface="Open Sans"/>
              </a:rPr>
              <a:t> on genes and samples.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First, apply the given clustering technique on all genes to identify:</a:t>
            </a:r>
            <a:endParaRPr sz="2000" b="0" i="0" u="none" strike="noStrike" cap="none">
              <a:solidFill>
                <a:srgbClr val="000000"/>
              </a:solidFill>
              <a:latin typeface="Open Sans"/>
              <a:ea typeface="Open Sans"/>
              <a:cs typeface="Open Sans"/>
              <a:sym typeface="Open Sans"/>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Genes whose expression values are similar across all samples</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Genes whose expression values are similar across samples of each cancer type </a:t>
            </a: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Next, apply the given clustering technique on all samples to identify:</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Samples of the same class (cancer type) which also correspond to the same cluster</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Open Sans"/>
                <a:ea typeface="Open Sans"/>
                <a:cs typeface="Open Sans"/>
                <a:sym typeface="Open Sans"/>
              </a:rPr>
              <a:t>Samples identified to be belonging to another cluster but also to the same class (cancer type)</a:t>
            </a: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0" y="1363311"/>
            <a:ext cx="5731726" cy="650294"/>
          </a:xfrm>
          <a:prstGeom prst="rect">
            <a:avLst/>
          </a:prstGeom>
          <a:solidFill>
            <a:srgbClr val="FAC36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Open Sans"/>
                <a:ea typeface="Open Sans"/>
                <a:cs typeface="Open Sans"/>
                <a:sym typeface="Open Sans"/>
              </a:rPr>
              <a:t> Clustering Genes and Samples:</a:t>
            </a:r>
            <a:endParaRPr sz="2200" b="1" i="0" u="none" strike="noStrike" cap="none">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Custom</PresentationFormat>
  <Paragraphs>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Open Sans ExtraBold</vt:lpstr>
      <vt:lpstr>Open Sans</vt:lpstr>
      <vt:lpstr>Calibri</vt:lpstr>
      <vt:lpstr>Custom Design</vt:lpstr>
      <vt:lpstr>PowerPoint Presentation</vt:lpstr>
      <vt:lpstr>PowerPoint Presentation</vt:lpstr>
      <vt:lpstr>Problem Statement</vt:lpstr>
      <vt:lpstr>Dataset Details</vt:lpstr>
      <vt:lpstr>Dataset Details</vt:lpstr>
      <vt:lpstr>Data Dictionary</vt:lpstr>
      <vt:lpstr>Project Task: Week 1</vt:lpstr>
      <vt:lpstr>Project Task: Week 2</vt:lpstr>
      <vt:lpstr>Project Task: Week 3</vt:lpstr>
      <vt:lpstr>Project Task: Week 4</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Guwalani Kunal</dc:creator>
  <cp:lastModifiedBy>Guwalani Kunal</cp:lastModifiedBy>
  <cp:revision>1</cp:revision>
  <dcterms:modified xsi:type="dcterms:W3CDTF">2021-03-04T04:57:25Z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216909B4-40AC-4D1E-94BC-DA3A21E996E0</vt:lpwstr>
  </property>
  <property fmtid="{D5CDD505-2E9C-101B-9397-08002B2CF9AE}" pid="3" name="ArticulatePath">
    <vt:lpwstr>AI-Capstone Project-1</vt:lpwstr>
  </property>
</Properties>
</file>