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6858000" cy="9144000"/>
  <p:embeddedFontLst>
    <p:embeddedFont>
      <p:font typeface="Open Sans ExtraBold" pitchFamily="34" charset="0"/>
      <p:bold r:id="rId11"/>
      <p:boldItalic r:id="rId12"/>
    </p:embeddedFont>
    <p:embeddedFont>
      <p:font typeface="Open Sans" pitchFamily="34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Full" cryptAlgorithmClass="hash" cryptAlgorithmType="typeAny" cryptAlgorithmSid="4" spinCount="100000" saltData="zdyqjUdUonoc/qGqi87y/w==" hashData="ABqSuFNojiBfVvIr5AiZJQrCr+4="/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X3Mx4SeO/18dj3UKCwDm8wZ8c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786" y="-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7508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/>
          </a:p>
        </p:txBody>
      </p:sp>
      <p:sp>
        <p:nvSpPr>
          <p:cNvPr id="256" name="Google Shape;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/>
              <a:t>Trainer Notes:</a:t>
            </a:r>
            <a:endParaRPr/>
          </a:p>
        </p:txBody>
      </p:sp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d4492390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ad449239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urse Name">
  <p:cSld name="1_Course Nam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9766"/>
          <a:stretch/>
        </p:blipFill>
        <p:spPr>
          <a:xfrm>
            <a:off x="0" y="0"/>
            <a:ext cx="146685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8724737" y="4114800"/>
            <a:ext cx="696004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35451" y="2717192"/>
            <a:ext cx="1828800" cy="54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3016" y="2776461"/>
            <a:ext cx="1828800" cy="486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0"/>
          <p:cNvCxnSpPr/>
          <p:nvPr/>
        </p:nvCxnSpPr>
        <p:spPr>
          <a:xfrm>
            <a:off x="12187283" y="2638814"/>
            <a:ext cx="0" cy="783654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q">
  <p:cSld name="1_quiz q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2310170" y="931283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2188345" y="776258"/>
            <a:ext cx="0" cy="1722177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19"/>
          <p:cNvSpPr txBox="1">
            <a:spLocks noGrp="1"/>
          </p:cNvSpPr>
          <p:nvPr>
            <p:ph type="body" idx="2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05530" y="3419270"/>
            <a:ext cx="2058919" cy="20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3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4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9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188" name="Google Shape;188;p19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>
  <p:cSld name="1_quiz a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1" y="6798914"/>
            <a:ext cx="16256001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0"/>
          </a:gra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433971" y="7456927"/>
            <a:ext cx="15267333" cy="128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396856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0"/>
          <p:cNvSpPr txBox="1">
            <a:spLocks noGrp="1"/>
          </p:cNvSpPr>
          <p:nvPr>
            <p:ph type="body" idx="2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9F37"/>
              </a:buClr>
              <a:buSzPts val="2400"/>
              <a:buNone/>
              <a:defRPr sz="2400" b="1">
                <a:solidFill>
                  <a:srgbClr val="3C9F3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4" name="Google Shape;204;p20"/>
          <p:cNvCxnSpPr/>
          <p:nvPr/>
        </p:nvCxnSpPr>
        <p:spPr>
          <a:xfrm>
            <a:off x="2188345" y="776258"/>
            <a:ext cx="0" cy="1722177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0"/>
          <p:cNvSpPr txBox="1">
            <a:spLocks noGrp="1"/>
          </p:cNvSpPr>
          <p:nvPr>
            <p:ph type="body" idx="3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05530" y="3419270"/>
            <a:ext cx="2058919" cy="20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4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5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6"/>
          </p:nvPr>
        </p:nvSpPr>
        <p:spPr>
          <a:xfrm>
            <a:off x="2310170" y="931283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983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0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215" name="Google Shape;215;p20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page">
  <p:cSld name="2_Title p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-1" y="4423429"/>
            <a:ext cx="16256001" cy="4792283"/>
            <a:chOff x="0" y="4606764"/>
            <a:chExt cx="15661900" cy="4233211"/>
          </a:xfrm>
        </p:grpSpPr>
        <p:pic>
          <p:nvPicPr>
            <p:cNvPr id="224" name="Google Shape;224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626482"/>
              <a:ext cx="6552866" cy="4213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52867" y="4606764"/>
              <a:ext cx="6552867" cy="4213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1"/>
            <p:cNvPicPr preferRelativeResize="0"/>
            <p:nvPr/>
          </p:nvPicPr>
          <p:blipFill rotWithShape="1">
            <a:blip r:embed="rId2">
              <a:alphaModFix/>
            </a:blip>
            <a:srcRect l="1" r="60991"/>
            <a:stretch/>
          </p:blipFill>
          <p:spPr>
            <a:xfrm>
              <a:off x="13105735" y="4626481"/>
              <a:ext cx="2556165" cy="42134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21"/>
          <p:cNvGrpSpPr/>
          <p:nvPr/>
        </p:nvGrpSpPr>
        <p:grpSpPr>
          <a:xfrm>
            <a:off x="-1" y="123515"/>
            <a:ext cx="16256001" cy="4792283"/>
            <a:chOff x="0" y="4606764"/>
            <a:chExt cx="15661900" cy="4233211"/>
          </a:xfrm>
        </p:grpSpPr>
        <p:pic>
          <p:nvPicPr>
            <p:cNvPr id="228" name="Google Shape;22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626482"/>
              <a:ext cx="6552867" cy="4213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52867" y="4606764"/>
              <a:ext cx="6552867" cy="4213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1"/>
            <p:cNvPicPr preferRelativeResize="0"/>
            <p:nvPr/>
          </p:nvPicPr>
          <p:blipFill rotWithShape="1">
            <a:blip r:embed="rId2">
              <a:alphaModFix/>
            </a:blip>
            <a:srcRect l="1" r="60991"/>
            <a:stretch/>
          </p:blipFill>
          <p:spPr>
            <a:xfrm>
              <a:off x="13105735" y="4626481"/>
              <a:ext cx="2556165" cy="42134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1"/>
          <p:cNvGrpSpPr/>
          <p:nvPr/>
        </p:nvGrpSpPr>
        <p:grpSpPr>
          <a:xfrm>
            <a:off x="0" y="-7450"/>
            <a:ext cx="16256000" cy="130964"/>
            <a:chOff x="0" y="474414"/>
            <a:chExt cx="7908925" cy="61412"/>
          </a:xfrm>
        </p:grpSpPr>
        <p:sp>
          <p:nvSpPr>
            <p:cNvPr id="232" name="Google Shape;232;p21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2523" y="2563382"/>
            <a:ext cx="1644872" cy="59470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>
            <a:spLocks noGrp="1"/>
          </p:cNvSpPr>
          <p:nvPr>
            <p:ph type="body" idx="1"/>
          </p:nvPr>
        </p:nvSpPr>
        <p:spPr>
          <a:xfrm>
            <a:off x="1886347" y="3762307"/>
            <a:ext cx="1248330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None/>
              <a:defRPr sz="3200" b="1">
                <a:solidFill>
                  <a:srgbClr val="40404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2pPr>
            <a:lvl3pPr marL="1371600" lvl="2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3pPr>
            <a:lvl4pPr marL="1828800" lvl="3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4pPr>
            <a:lvl5pPr marL="2286000" lvl="4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2"/>
          </p:nvPr>
        </p:nvSpPr>
        <p:spPr>
          <a:xfrm>
            <a:off x="2453770" y="4553377"/>
            <a:ext cx="1134846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2pPr>
            <a:lvl3pPr marL="1371600" lvl="2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3pPr>
            <a:lvl4pPr marL="1828800" lvl="3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4pPr>
            <a:lvl5pPr marL="2286000" lvl="4" indent="-48964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8272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esson Name">
  <p:cSld name="1_Lesson Nam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120585" y="4114800"/>
            <a:ext cx="696004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-1" y="7677018"/>
            <a:ext cx="16256001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31;p13"/>
          <p:cNvGrpSpPr/>
          <p:nvPr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32" name="Google Shape;32;p13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3"/>
          <p:cNvSpPr/>
          <p:nvPr/>
        </p:nvSpPr>
        <p:spPr>
          <a:xfrm>
            <a:off x="-1" y="4732"/>
            <a:ext cx="16256001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 txBox="1"/>
          <p:nvPr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Open Sans"/>
              <a:buNone/>
            </a:pPr>
            <a:r>
              <a:rPr lang="en-US" sz="7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3"/>
          <p:cNvGrpSpPr/>
          <p:nvPr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2" name="Google Shape;42;p13"/>
            <p:cNvSpPr/>
            <p:nvPr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4667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1063" y="176536"/>
            <a:ext cx="2589088" cy="76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">
  <p:cSld name="Quiz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4"/>
          <p:cNvSpPr txBox="1"/>
          <p:nvPr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99"/>
              <a:buFont typeface="Arial"/>
              <a:buNone/>
            </a:pPr>
            <a:r>
              <a:rPr lang="en-US" sz="7399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14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51" name="Google Shape;51;p14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 q">
  <p:cSld name="quiz q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10170" y="931283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2188345" y="776258"/>
            <a:ext cx="0" cy="1722177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05530" y="3419270"/>
            <a:ext cx="2058919" cy="20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4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5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6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5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76" name="Google Shape;76;p15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 ans">
  <p:cSld name="quiz a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" y="6798914"/>
            <a:ext cx="16256001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0"/>
          </a:gra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33971" y="7456927"/>
            <a:ext cx="15267333" cy="128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6"/>
          <p:cNvCxnSpPr/>
          <p:nvPr/>
        </p:nvCxnSpPr>
        <p:spPr>
          <a:xfrm>
            <a:off x="396856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9F37"/>
              </a:buClr>
              <a:buSzPts val="2400"/>
              <a:buNone/>
              <a:defRPr sz="2400" b="1">
                <a:solidFill>
                  <a:srgbClr val="3C9F3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188345" y="776258"/>
            <a:ext cx="0" cy="1722177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6"/>
          <p:cNvSpPr txBox="1">
            <a:spLocks noGrp="1"/>
          </p:cNvSpPr>
          <p:nvPr>
            <p:ph type="body" idx="3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05530" y="3419270"/>
            <a:ext cx="2058919" cy="20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5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6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7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8"/>
          </p:nvPr>
        </p:nvSpPr>
        <p:spPr>
          <a:xfrm>
            <a:off x="2310170" y="931283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983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6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iz q">
  <p:cSld name="2_quiz q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310170" y="931283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>
            <a:off x="2188345" y="776258"/>
            <a:ext cx="0" cy="1722177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2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05530" y="3419270"/>
            <a:ext cx="2058919" cy="20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664103" y="285270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664103" y="367380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664101" y="449490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664103" y="531600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3"/>
          </p:nvPr>
        </p:nvSpPr>
        <p:spPr>
          <a:xfrm>
            <a:off x="2329744" y="276198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"/>
          </p:nvPr>
        </p:nvSpPr>
        <p:spPr>
          <a:xfrm>
            <a:off x="2329744" y="3582594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5"/>
          </p:nvPr>
        </p:nvSpPr>
        <p:spPr>
          <a:xfrm>
            <a:off x="2329744" y="440319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6"/>
          </p:nvPr>
        </p:nvSpPr>
        <p:spPr>
          <a:xfrm>
            <a:off x="2329744" y="5223804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664101" y="6137097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7"/>
          </p:nvPr>
        </p:nvSpPr>
        <p:spPr>
          <a:xfrm>
            <a:off x="2310170" y="6044408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322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134" name="Google Shape;134;p17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iz ans">
  <p:cSld name="2_quiz a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1" y="6798914"/>
            <a:ext cx="16256001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0"/>
          </a:gra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433971" y="7456927"/>
            <a:ext cx="15267333" cy="128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396856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9F37"/>
              </a:buClr>
              <a:buSzPts val="2400"/>
              <a:buNone/>
              <a:defRPr sz="2400" b="1">
                <a:solidFill>
                  <a:srgbClr val="3C9F3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>
            <a:off x="2188345" y="776258"/>
            <a:ext cx="0" cy="1722177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8"/>
          <p:cNvSpPr txBox="1">
            <a:spLocks noGrp="1"/>
          </p:cNvSpPr>
          <p:nvPr>
            <p:ph type="body" idx="3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1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05530" y="3419270"/>
            <a:ext cx="2058919" cy="20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>
            <a:spLocks noGrp="1"/>
          </p:cNvSpPr>
          <p:nvPr>
            <p:ph type="body" idx="4"/>
          </p:nvPr>
        </p:nvSpPr>
        <p:spPr>
          <a:xfrm>
            <a:off x="2310170" y="931283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664103" y="285270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664103" y="367380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664101" y="449490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664103" y="531600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5"/>
          </p:nvPr>
        </p:nvSpPr>
        <p:spPr>
          <a:xfrm>
            <a:off x="2329744" y="276198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6"/>
          </p:nvPr>
        </p:nvSpPr>
        <p:spPr>
          <a:xfrm>
            <a:off x="2329744" y="3582594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7"/>
          </p:nvPr>
        </p:nvSpPr>
        <p:spPr>
          <a:xfrm>
            <a:off x="2329744" y="440319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8"/>
          </p:nvPr>
        </p:nvSpPr>
        <p:spPr>
          <a:xfrm>
            <a:off x="2329744" y="5223804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664101" y="6137097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9"/>
          </p:nvPr>
        </p:nvSpPr>
        <p:spPr>
          <a:xfrm>
            <a:off x="2310170" y="6044408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322"/>
            <a:ext cx="162560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8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167" name="Google Shape;167;p18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1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1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"/>
          <p:cNvSpPr txBox="1">
            <a:spLocks noGrp="1"/>
          </p:cNvSpPr>
          <p:nvPr>
            <p:ph type="body" idx="1"/>
          </p:nvPr>
        </p:nvSpPr>
        <p:spPr>
          <a:xfrm>
            <a:off x="8127999" y="4114800"/>
            <a:ext cx="7556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/>
              <a:t>Artificial Intelligence Capstone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/>
              <a:t>Project - 3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8120585" y="4114800"/>
            <a:ext cx="696004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Project 3: Cyber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"/>
          <p:cNvSpPr txBox="1">
            <a:spLocks noGrp="1"/>
          </p:cNvSpPr>
          <p:nvPr>
            <p:ph type="title"/>
          </p:nvPr>
        </p:nvSpPr>
        <p:spPr>
          <a:xfrm>
            <a:off x="3078" y="249337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</a:pPr>
            <a:r>
              <a:rPr lang="en-US"/>
              <a:t>Problem Statement</a:t>
            </a:r>
            <a:endParaRPr/>
          </a:p>
        </p:txBody>
      </p:sp>
      <p:pic>
        <p:nvPicPr>
          <p:cNvPr id="259" name="Google Shape;2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4374" y="632945"/>
            <a:ext cx="4008853" cy="44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"/>
          <p:cNvSpPr/>
          <p:nvPr/>
        </p:nvSpPr>
        <p:spPr>
          <a:xfrm>
            <a:off x="2812505" y="2476005"/>
            <a:ext cx="10353912" cy="329174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Book-My-Show will enable the ads on their website, but they are also very cautious about their user privacy and information who visit their website. Some ads URL could contain a malicious link that can trick any recipient and lead to a malware installation, freezing the system as part of a ransomware attack or revealing sensitive information. Book-My-Show now wants to analyze that whether the particular URL is prone to phishing (malicious) or not.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 txBox="1">
            <a:spLocks noGrp="1"/>
          </p:cNvSpPr>
          <p:nvPr>
            <p:ph type="title"/>
          </p:nvPr>
        </p:nvSpPr>
        <p:spPr>
          <a:xfrm>
            <a:off x="3078" y="249337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</a:pPr>
            <a:r>
              <a:rPr lang="en-US"/>
              <a:t>Dataset Details</a:t>
            </a:r>
            <a:endParaRPr/>
          </a:p>
        </p:txBody>
      </p:sp>
      <p:pic>
        <p:nvPicPr>
          <p:cNvPr id="266" name="Google Shape;26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4374" y="632945"/>
            <a:ext cx="4008853" cy="44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/>
          <p:nvPr/>
        </p:nvSpPr>
        <p:spPr>
          <a:xfrm>
            <a:off x="2812505" y="2476005"/>
            <a:ext cx="10353912" cy="272904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input dataset contains an 11k sample corresponding to the 11k URL. Each sample contains 32 features that give a different and unique description of URL ranging from -1,0,1.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-1: Phishing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0: Suspicious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1: Legitimate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sample could be either legitimate or phishing.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 txBox="1">
            <a:spLocks noGrp="1"/>
          </p:cNvSpPr>
          <p:nvPr>
            <p:ph type="title"/>
          </p:nvPr>
        </p:nvSpPr>
        <p:spPr>
          <a:xfrm>
            <a:off x="3078" y="249337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</a:pPr>
            <a:r>
              <a:rPr lang="en-US"/>
              <a:t>Project Task: Week 1</a:t>
            </a:r>
            <a:endParaRPr/>
          </a:p>
        </p:txBody>
      </p:sp>
      <p:pic>
        <p:nvPicPr>
          <p:cNvPr id="273" name="Google Shape;2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3638" y="632945"/>
            <a:ext cx="4130325" cy="44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"/>
          <p:cNvSpPr/>
          <p:nvPr/>
        </p:nvSpPr>
        <p:spPr>
          <a:xfrm>
            <a:off x="360946" y="2590961"/>
            <a:ext cx="158952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Each sample has 32 features ranging from -1,0,1. Explore the data using histogram, heatmaps.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Determine the number of samples present in the data, unique elements in all the features.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Check if there is any null value in any features.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0" y="1363311"/>
            <a:ext cx="5731726" cy="650294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2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d44923900_0_0"/>
          <p:cNvSpPr txBox="1">
            <a:spLocks noGrp="1"/>
          </p:cNvSpPr>
          <p:nvPr>
            <p:ph type="title"/>
          </p:nvPr>
        </p:nvSpPr>
        <p:spPr>
          <a:xfrm>
            <a:off x="3078" y="249337"/>
            <a:ext cx="162579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</a:pPr>
            <a:r>
              <a:rPr lang="en-US"/>
              <a:t>Project Task: Week 2</a:t>
            </a:r>
            <a:endParaRPr/>
          </a:p>
        </p:txBody>
      </p:sp>
      <p:pic>
        <p:nvPicPr>
          <p:cNvPr id="281" name="Google Shape;281;gad4492390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3638" y="632945"/>
            <a:ext cx="4130324" cy="44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ad44923900_0_0"/>
          <p:cNvSpPr/>
          <p:nvPr/>
        </p:nvSpPr>
        <p:spPr>
          <a:xfrm>
            <a:off x="360948" y="2819550"/>
            <a:ext cx="94281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Next, we have to find if there are any correlated features present in the data. Remove the feature which might be correlated with some threshold.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44923900_0_0"/>
          <p:cNvSpPr/>
          <p:nvPr/>
        </p:nvSpPr>
        <p:spPr>
          <a:xfrm>
            <a:off x="0" y="1363298"/>
            <a:ext cx="5731800" cy="8466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Correlation of features and feature selection:</a:t>
            </a:r>
            <a:endParaRPr sz="2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3078" y="249337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</a:pPr>
            <a:r>
              <a:rPr lang="en-US"/>
              <a:t>Project Task: Week 3 and 4</a:t>
            </a:r>
            <a:endParaRPr/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9650" y="632950"/>
            <a:ext cx="5504849" cy="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"/>
          <p:cNvSpPr/>
          <p:nvPr/>
        </p:nvSpPr>
        <p:spPr>
          <a:xfrm>
            <a:off x="140656" y="2462534"/>
            <a:ext cx="1578915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Finally, build a robust classification system that classifies whether the URL sample is a phishing site or not.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Build classification models using a binary classifier to detect malicious or phishing URLs.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Illustrate the diagnostic ability of this binary classifier by plotting the ROC curve.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Validate the accuracy of data by the K-Fold cross-validation technique.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The final output consists of the model, which will give maximum accuracy on the validation dataset with selected attributes.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0" y="1363311"/>
            <a:ext cx="5731726" cy="650294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Building Classification Model</a:t>
            </a:r>
            <a:endParaRPr sz="2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 ExtraBold</vt:lpstr>
      <vt:lpstr>Open Sans</vt:lpstr>
      <vt:lpstr>Calibri</vt:lpstr>
      <vt:lpstr>Custom Design</vt:lpstr>
      <vt:lpstr>PowerPoint Presentation</vt:lpstr>
      <vt:lpstr>PowerPoint Presentation</vt:lpstr>
      <vt:lpstr>Problem Statement</vt:lpstr>
      <vt:lpstr>Dataset Details</vt:lpstr>
      <vt:lpstr>Project Task: Week 1</vt:lpstr>
      <vt:lpstr>Project Task: Week 2</vt:lpstr>
      <vt:lpstr>Project Task: Week 3 and 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Guwalani Kunal</dc:creator>
  <cp:lastModifiedBy>Guwalani Kunal</cp:lastModifiedBy>
  <cp:revision>1</cp:revision>
  <dcterms:modified xsi:type="dcterms:W3CDTF">2021-03-04T04:55:54Z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216909B4-40AC-4D1E-94BC-DA3A21E996E0</vt:lpwstr>
  </property>
  <property fmtid="{D5CDD505-2E9C-101B-9397-08002B2CF9AE}" pid="3" name="ArticulatePath">
    <vt:lpwstr>AI-Capstone Project-1</vt:lpwstr>
  </property>
</Properties>
</file>