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6" r:id="rId2"/>
    <p:sldId id="257" r:id="rId3"/>
    <p:sldId id="258" r:id="rId4"/>
    <p:sldId id="259" r:id="rId5"/>
    <p:sldId id="260" r:id="rId6"/>
    <p:sldId id="262" r:id="rId7"/>
    <p:sldId id="264" r:id="rId8"/>
    <p:sldId id="265" r:id="rId9"/>
    <p:sldId id="269" r:id="rId10"/>
    <p:sldId id="270" r:id="rId11"/>
    <p:sldId id="267" r:id="rId12"/>
    <p:sldId id="268" r:id="rId13"/>
    <p:sldId id="271" r:id="rId14"/>
    <p:sldId id="274" r:id="rId15"/>
    <p:sldId id="275" r:id="rId16"/>
    <p:sldId id="276" r:id="rId17"/>
    <p:sldId id="277" r:id="rId18"/>
    <p:sldId id="273"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18E"/>
    <a:srgbClr val="0091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74" y="-84"/>
      </p:cViewPr>
      <p:guideLst>
        <p:guide orient="horz" pos="2160"/>
        <p:guide pos="2880"/>
      </p:guideLst>
    </p:cSldViewPr>
  </p:slideViewPr>
  <p:notesTextViewPr>
    <p:cViewPr>
      <p:scale>
        <a:sx n="1" d="1"/>
        <a:sy n="1" d="1"/>
      </p:scale>
      <p:origin x="0" y="0"/>
    </p:cViewPr>
  </p:notesTextViewPr>
  <p:notesViewPr>
    <p:cSldViewPr>
      <p:cViewPr varScale="1">
        <p:scale>
          <a:sx n="88" d="100"/>
          <a:sy n="88" d="100"/>
        </p:scale>
        <p:origin x="-385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7B1A9A3-9B6B-4395-BB94-29B6DAD740E0}" type="datetimeFigureOut">
              <a:rPr lang="en-US" smtClean="0"/>
              <a:t>26/11/2016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1D03176-2FEE-4E2A-9A02-8916437CA525}" type="slidenum">
              <a:rPr lang="en-US" smtClean="0"/>
              <a:t>‹#›</a:t>
            </a:fld>
            <a:endParaRPr lang="en-US"/>
          </a:p>
        </p:txBody>
      </p:sp>
    </p:spTree>
    <p:extLst>
      <p:ext uri="{BB962C8B-B14F-4D97-AF65-F5344CB8AC3E}">
        <p14:creationId xmlns:p14="http://schemas.microsoft.com/office/powerpoint/2010/main" val="2774030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7255AD-0061-40D4-94D1-45CA1904541B}" type="datetimeFigureOut">
              <a:rPr lang="en-US" smtClean="0"/>
              <a:t>26/11/2016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1B1988-3546-4712-B330-249E3BB1824F}" type="slidenum">
              <a:rPr lang="en-US" smtClean="0"/>
              <a:t>‹#›</a:t>
            </a:fld>
            <a:endParaRPr lang="en-US"/>
          </a:p>
        </p:txBody>
      </p:sp>
    </p:spTree>
    <p:extLst>
      <p:ext uri="{BB962C8B-B14F-4D97-AF65-F5344CB8AC3E}">
        <p14:creationId xmlns:p14="http://schemas.microsoft.com/office/powerpoint/2010/main" val="3671713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1B1988-3546-4712-B330-249E3BB1824F}" type="slidenum">
              <a:rPr lang="en-US" smtClean="0"/>
              <a:t>4</a:t>
            </a:fld>
            <a:endParaRPr lang="en-US"/>
          </a:p>
        </p:txBody>
      </p:sp>
    </p:spTree>
    <p:extLst>
      <p:ext uri="{BB962C8B-B14F-4D97-AF65-F5344CB8AC3E}">
        <p14:creationId xmlns:p14="http://schemas.microsoft.com/office/powerpoint/2010/main" val="3987863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aseline="0" smtClean="0"/>
          </a:p>
          <a:p>
            <a:pPr algn="ctr"/>
            <a:endParaRPr lang="en-US" sz="1200" baseline="0" smtClean="0"/>
          </a:p>
          <a:p>
            <a:pPr algn="ctr"/>
            <a:r>
              <a:rPr lang="en-US" sz="1200" baseline="0" smtClean="0"/>
              <a:t>                       www.bloomgoo.vn</a:t>
            </a:r>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21CE9C86-9147-4FBF-8A6C-2CC621328998}" type="datetimeFigureOut">
              <a:rPr lang="en-US" smtClean="0"/>
              <a:t>26/11/2016</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6"/>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6"/>
                </a:solidFill>
              </a:defRPr>
            </a:lvl1pPr>
          </a:lstStyle>
          <a:p>
            <a:fld id="{AAC1DE81-0CDF-42F1-9567-FC0F745B78A3}" type="slidenum">
              <a:rPr lang="en-US" smtClean="0"/>
              <a:pPr/>
              <a:t>‹#›</a:t>
            </a:fld>
            <a:endParaRPr lang="en-US"/>
          </a:p>
        </p:txBody>
      </p:sp>
      <p:sp>
        <p:nvSpPr>
          <p:cNvPr id="89" name="Rectangle 88"/>
          <p:cNvSpPr/>
          <p:nvPr/>
        </p:nvSpPr>
        <p:spPr>
          <a:xfrm>
            <a:off x="4650889" y="6088284"/>
            <a:ext cx="3505200" cy="817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53000" y="495300"/>
            <a:ext cx="2971800" cy="8763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CE9C86-9147-4FBF-8A6C-2CC621328998}" type="datetimeFigureOut">
              <a:rPr lang="en-US" smtClean="0"/>
              <a:t>26/11/2016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1DE81-0CDF-42F1-9567-FC0F745B78A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CE9C86-9147-4FBF-8A6C-2CC621328998}" type="datetimeFigureOut">
              <a:rPr lang="en-US" smtClean="0"/>
              <a:t>26/11/2016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1DE81-0CDF-42F1-9567-FC0F745B78A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E9C86-9147-4FBF-8A6C-2CC621328998}" type="datetimeFigureOut">
              <a:rPr lang="en-US" smtClean="0"/>
              <a:t>26/11/2016</a:t>
            </a:fld>
            <a:endParaRPr lang="en-US"/>
          </a:p>
        </p:txBody>
      </p:sp>
      <p:sp>
        <p:nvSpPr>
          <p:cNvPr id="5" name="Footer Placeholder 4"/>
          <p:cNvSpPr>
            <a:spLocks noGrp="1"/>
          </p:cNvSpPr>
          <p:nvPr>
            <p:ph type="ftr" sz="quarter" idx="11"/>
          </p:nvPr>
        </p:nvSpPr>
        <p:spPr/>
        <p:txBody>
          <a:bodyPr/>
          <a:lstStyle/>
          <a:p>
            <a:r>
              <a:rPr lang="en-US" smtClean="0"/>
              <a:t>bloomgoo.vn</a:t>
            </a:r>
            <a:endParaRPr lang="en-US"/>
          </a:p>
        </p:txBody>
      </p:sp>
      <p:sp>
        <p:nvSpPr>
          <p:cNvPr id="6" name="Slide Number Placeholder 5"/>
          <p:cNvSpPr>
            <a:spLocks noGrp="1"/>
          </p:cNvSpPr>
          <p:nvPr>
            <p:ph type="sldNum" sz="quarter" idx="12"/>
          </p:nvPr>
        </p:nvSpPr>
        <p:spPr/>
        <p:txBody>
          <a:bodyPr/>
          <a:lstStyle/>
          <a:p>
            <a:fld id="{AAC1DE81-0CDF-42F1-9567-FC0F745B78A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CE9C86-9147-4FBF-8A6C-2CC621328998}" type="datetimeFigureOut">
              <a:rPr lang="en-US" smtClean="0"/>
              <a:t>26/11/2016</a:t>
            </a:fld>
            <a:endParaRPr lang="en-US"/>
          </a:p>
        </p:txBody>
      </p:sp>
      <p:sp>
        <p:nvSpPr>
          <p:cNvPr id="5" name="Footer Placeholder 4"/>
          <p:cNvSpPr>
            <a:spLocks noGrp="1"/>
          </p:cNvSpPr>
          <p:nvPr>
            <p:ph type="ftr" sz="quarter" idx="11"/>
          </p:nvPr>
        </p:nvSpPr>
        <p:spPr/>
        <p:txBody>
          <a:bodyPr/>
          <a:lstStyle/>
          <a:p>
            <a:r>
              <a:rPr lang="en-US" smtClean="0"/>
              <a:t>bloomgoo.vn</a:t>
            </a:r>
            <a:endParaRPr lang="en-US"/>
          </a:p>
        </p:txBody>
      </p:sp>
      <p:sp>
        <p:nvSpPr>
          <p:cNvPr id="6" name="Slide Number Placeholder 5"/>
          <p:cNvSpPr>
            <a:spLocks noGrp="1"/>
          </p:cNvSpPr>
          <p:nvPr>
            <p:ph type="sldNum" sz="quarter" idx="12"/>
          </p:nvPr>
        </p:nvSpPr>
        <p:spPr/>
        <p:txBody>
          <a:bodyPr/>
          <a:lstStyle/>
          <a:p>
            <a:fld id="{AAC1DE81-0CDF-42F1-9567-FC0F745B78A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1CE9C86-9147-4FBF-8A6C-2CC621328998}" type="datetimeFigureOut">
              <a:rPr lang="en-US" smtClean="0"/>
              <a:t>26/11/2016</a:t>
            </a:fld>
            <a:endParaRPr lang="en-US"/>
          </a:p>
        </p:txBody>
      </p:sp>
      <p:sp>
        <p:nvSpPr>
          <p:cNvPr id="6" name="Footer Placeholder 5"/>
          <p:cNvSpPr>
            <a:spLocks noGrp="1"/>
          </p:cNvSpPr>
          <p:nvPr>
            <p:ph type="ftr" sz="quarter" idx="11"/>
          </p:nvPr>
        </p:nvSpPr>
        <p:spPr/>
        <p:txBody>
          <a:bodyPr/>
          <a:lstStyle/>
          <a:p>
            <a:r>
              <a:rPr lang="en-US" smtClean="0"/>
              <a:t>bloomgoo.vn</a:t>
            </a:r>
            <a:endParaRPr lang="en-US"/>
          </a:p>
        </p:txBody>
      </p:sp>
      <p:sp>
        <p:nvSpPr>
          <p:cNvPr id="7" name="Slide Number Placeholder 6"/>
          <p:cNvSpPr>
            <a:spLocks noGrp="1"/>
          </p:cNvSpPr>
          <p:nvPr>
            <p:ph type="sldNum" sz="quarter" idx="12"/>
          </p:nvPr>
        </p:nvSpPr>
        <p:spPr/>
        <p:txBody>
          <a:bodyPr/>
          <a:lstStyle/>
          <a:p>
            <a:fld id="{AAC1DE81-0CDF-42F1-9567-FC0F745B78A3}"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CE9C86-9147-4FBF-8A6C-2CC621328998}" type="datetimeFigureOut">
              <a:rPr lang="en-US" smtClean="0"/>
              <a:t>26/11/2016</a:t>
            </a:fld>
            <a:endParaRPr lang="en-US"/>
          </a:p>
        </p:txBody>
      </p:sp>
      <p:sp>
        <p:nvSpPr>
          <p:cNvPr id="8" name="Footer Placeholder 7"/>
          <p:cNvSpPr>
            <a:spLocks noGrp="1"/>
          </p:cNvSpPr>
          <p:nvPr>
            <p:ph type="ftr" sz="quarter" idx="11"/>
          </p:nvPr>
        </p:nvSpPr>
        <p:spPr/>
        <p:txBody>
          <a:bodyPr/>
          <a:lstStyle/>
          <a:p>
            <a:r>
              <a:rPr lang="en-US" smtClean="0"/>
              <a:t>bloomgoo.vn</a:t>
            </a:r>
            <a:endParaRPr lang="en-US"/>
          </a:p>
        </p:txBody>
      </p:sp>
      <p:sp>
        <p:nvSpPr>
          <p:cNvPr id="9" name="Slide Number Placeholder 8"/>
          <p:cNvSpPr>
            <a:spLocks noGrp="1"/>
          </p:cNvSpPr>
          <p:nvPr>
            <p:ph type="sldNum" sz="quarter" idx="12"/>
          </p:nvPr>
        </p:nvSpPr>
        <p:spPr/>
        <p:txBody>
          <a:bodyPr/>
          <a:lstStyle/>
          <a:p>
            <a:fld id="{AAC1DE81-0CDF-42F1-9567-FC0F745B78A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CE9C86-9147-4FBF-8A6C-2CC621328998}" type="datetimeFigureOut">
              <a:rPr lang="en-US" smtClean="0"/>
              <a:t>26/11/2016</a:t>
            </a:fld>
            <a:endParaRPr lang="en-US"/>
          </a:p>
        </p:txBody>
      </p:sp>
      <p:sp>
        <p:nvSpPr>
          <p:cNvPr id="4" name="Footer Placeholder 3"/>
          <p:cNvSpPr>
            <a:spLocks noGrp="1"/>
          </p:cNvSpPr>
          <p:nvPr>
            <p:ph type="ftr" sz="quarter" idx="11"/>
          </p:nvPr>
        </p:nvSpPr>
        <p:spPr/>
        <p:txBody>
          <a:bodyPr/>
          <a:lstStyle/>
          <a:p>
            <a:r>
              <a:rPr lang="en-US" smtClean="0"/>
              <a:t>bloomgoo.vn</a:t>
            </a:r>
            <a:endParaRPr lang="en-US"/>
          </a:p>
        </p:txBody>
      </p:sp>
      <p:sp>
        <p:nvSpPr>
          <p:cNvPr id="5" name="Slide Number Placeholder 4"/>
          <p:cNvSpPr>
            <a:spLocks noGrp="1"/>
          </p:cNvSpPr>
          <p:nvPr>
            <p:ph type="sldNum" sz="quarter" idx="12"/>
          </p:nvPr>
        </p:nvSpPr>
        <p:spPr/>
        <p:txBody>
          <a:bodyPr/>
          <a:lstStyle/>
          <a:p>
            <a:fld id="{AAC1DE81-0CDF-42F1-9567-FC0F745B78A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E9C86-9147-4FBF-8A6C-2CC621328998}" type="datetimeFigureOut">
              <a:rPr lang="en-US" smtClean="0"/>
              <a:t>26/11/2016</a:t>
            </a:fld>
            <a:endParaRPr lang="en-US"/>
          </a:p>
        </p:txBody>
      </p:sp>
      <p:sp>
        <p:nvSpPr>
          <p:cNvPr id="3" name="Footer Placeholder 2"/>
          <p:cNvSpPr>
            <a:spLocks noGrp="1"/>
          </p:cNvSpPr>
          <p:nvPr>
            <p:ph type="ftr" sz="quarter" idx="11"/>
          </p:nvPr>
        </p:nvSpPr>
        <p:spPr/>
        <p:txBody>
          <a:bodyPr/>
          <a:lstStyle/>
          <a:p>
            <a:r>
              <a:rPr lang="en-US" smtClean="0"/>
              <a:t>bloomgoo.vn</a:t>
            </a:r>
            <a:endParaRPr lang="en-US"/>
          </a:p>
        </p:txBody>
      </p:sp>
      <p:sp>
        <p:nvSpPr>
          <p:cNvPr id="4" name="Slide Number Placeholder 3"/>
          <p:cNvSpPr>
            <a:spLocks noGrp="1"/>
          </p:cNvSpPr>
          <p:nvPr>
            <p:ph type="sldNum" sz="quarter" idx="12"/>
          </p:nvPr>
        </p:nvSpPr>
        <p:spPr/>
        <p:txBody>
          <a:bodyPr/>
          <a:lstStyle/>
          <a:p>
            <a:fld id="{AAC1DE81-0CDF-42F1-9567-FC0F745B78A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1CE9C86-9147-4FBF-8A6C-2CC621328998}" type="datetimeFigureOut">
              <a:rPr lang="en-US" smtClean="0"/>
              <a:t>26/11/2016</a:t>
            </a:fld>
            <a:endParaRPr lang="en-US"/>
          </a:p>
        </p:txBody>
      </p:sp>
      <p:sp>
        <p:nvSpPr>
          <p:cNvPr id="7" name="Slide Number Placeholder 6"/>
          <p:cNvSpPr>
            <a:spLocks noGrp="1"/>
          </p:cNvSpPr>
          <p:nvPr>
            <p:ph type="sldNum" sz="quarter" idx="12"/>
          </p:nvPr>
        </p:nvSpPr>
        <p:spPr/>
        <p:txBody>
          <a:bodyPr/>
          <a:lstStyle/>
          <a:p>
            <a:fld id="{AAC1DE81-0CDF-42F1-9567-FC0F745B78A3}"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US" smtClean="0"/>
              <a:t>bloomgoo.vn</a:t>
            </a:r>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rgbClr val="0070C0"/>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CE9C86-9147-4FBF-8A6C-2CC621328998}" type="datetimeFigureOut">
              <a:rPr lang="en-US" smtClean="0"/>
              <a:t>26/11/2016</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AAC1DE81-0CDF-42F1-9567-FC0F745B78A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518E"/>
            </a:gs>
            <a:gs pos="62000">
              <a:srgbClr val="0091C4"/>
            </a:gs>
            <a:gs pos="100000">
              <a:srgbClr val="00B0F0"/>
            </a:gs>
          </a:gsLst>
          <a:lin ang="5400000" scaled="0"/>
          <a:tileRect/>
        </a:gradFill>
        <a:effectLst/>
      </p:bgPr>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21CE9C86-9147-4FBF-8A6C-2CC621328998}" type="datetimeFigureOut">
              <a:rPr lang="en-US" smtClean="0"/>
              <a:t>26/11/2016</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6"/>
                </a:solidFill>
              </a:defRPr>
            </a:lvl1pPr>
          </a:lstStyle>
          <a:p>
            <a:r>
              <a:rPr lang="en-US" smtClean="0"/>
              <a:t>bloomgoo.vn</a:t>
            </a:r>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AAC1DE81-0CDF-42F1-9567-FC0F745B78A3}" type="slidenum">
              <a:rPr lang="en-US" smtClean="0"/>
              <a:t>‹#›</a:t>
            </a:fld>
            <a:endParaRPr lang="en-US"/>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638800" y="76200"/>
            <a:ext cx="1485900" cy="43815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rgbClr val="0070C0"/>
          </a:solidFill>
          <a:latin typeface="Times New Roman" pitchFamily="18" charset="0"/>
          <a:ea typeface="+mj-ea"/>
          <a:cs typeface="Times New Roman"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6"/>
        </a:buClr>
        <a:buSzPct val="76000"/>
        <a:buFont typeface="Wingdings 2" pitchFamily="18" charset="2"/>
        <a:buChar char=""/>
        <a:defRPr sz="2400" kern="1200">
          <a:solidFill>
            <a:schemeClr val="tx2"/>
          </a:solidFill>
          <a:latin typeface="Times New Roman" pitchFamily="18" charset="0"/>
          <a:ea typeface="+mn-ea"/>
          <a:cs typeface="Times New Roman" pitchFamily="18" charset="0"/>
        </a:defRPr>
      </a:lvl1pPr>
      <a:lvl2pPr marL="640080" indent="-274320" algn="l" defTabSz="914400" rtl="0" eaLnBrk="1" latinLnBrk="0" hangingPunct="1">
        <a:spcBef>
          <a:spcPct val="20000"/>
        </a:spcBef>
        <a:buClr>
          <a:schemeClr val="accent6"/>
        </a:buClr>
        <a:buSzPct val="76000"/>
        <a:buFont typeface="Wingdings 2" pitchFamily="18" charset="2"/>
        <a:buChar char=""/>
        <a:defRPr sz="2200" kern="1200">
          <a:solidFill>
            <a:schemeClr val="tx2"/>
          </a:solidFill>
          <a:latin typeface="Times New Roman" pitchFamily="18" charset="0"/>
          <a:ea typeface="+mn-ea"/>
          <a:cs typeface="Times New Roman" pitchFamily="18" charset="0"/>
        </a:defRPr>
      </a:lvl2pPr>
      <a:lvl3pPr marL="914400" indent="-228600" algn="l" defTabSz="914400" rtl="0" eaLnBrk="1" latinLnBrk="0" hangingPunct="1">
        <a:spcBef>
          <a:spcPct val="20000"/>
        </a:spcBef>
        <a:buClr>
          <a:schemeClr val="accent6"/>
        </a:buClr>
        <a:buSzPct val="76000"/>
        <a:buFont typeface="Wingdings 2" pitchFamily="18" charset="2"/>
        <a:buChar char=""/>
        <a:defRPr sz="2000" kern="1200">
          <a:solidFill>
            <a:schemeClr val="tx2"/>
          </a:solidFill>
          <a:latin typeface="Times New Roman" pitchFamily="18" charset="0"/>
          <a:ea typeface="+mn-ea"/>
          <a:cs typeface="Times New Roman" pitchFamily="18" charset="0"/>
        </a:defRPr>
      </a:lvl3pPr>
      <a:lvl4pPr marL="1124712" indent="-228600" algn="l" defTabSz="914400" rtl="0" eaLnBrk="1" latinLnBrk="0" hangingPunct="1">
        <a:spcBef>
          <a:spcPct val="20000"/>
        </a:spcBef>
        <a:buClr>
          <a:schemeClr val="accent6"/>
        </a:buClr>
        <a:buSzPct val="76000"/>
        <a:buFont typeface="Wingdings 2" pitchFamily="18" charset="2"/>
        <a:buChar char=""/>
        <a:defRPr sz="1800" kern="1200">
          <a:solidFill>
            <a:schemeClr val="tx2"/>
          </a:solidFill>
          <a:latin typeface="Times New Roman" pitchFamily="18" charset="0"/>
          <a:ea typeface="+mn-ea"/>
          <a:cs typeface="Times New Roman" pitchFamily="18" charset="0"/>
        </a:defRPr>
      </a:lvl4pPr>
      <a:lvl5pPr marL="1325880" indent="-228600" algn="l" defTabSz="914400" rtl="0" eaLnBrk="1" latinLnBrk="0" hangingPunct="1">
        <a:spcBef>
          <a:spcPct val="20000"/>
        </a:spcBef>
        <a:buClr>
          <a:schemeClr val="accent6"/>
        </a:buClr>
        <a:buSzPct val="76000"/>
        <a:buFont typeface="Wingdings 2" pitchFamily="18" charset="2"/>
        <a:buChar char=""/>
        <a:defRPr sz="1600" kern="1200" baseline="0">
          <a:solidFill>
            <a:schemeClr val="tx2"/>
          </a:solidFill>
          <a:latin typeface="Times New Roman" pitchFamily="18" charset="0"/>
          <a:ea typeface="+mn-ea"/>
          <a:cs typeface="Times New Roman" pitchFamily="18" charset="0"/>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androidweekly.net/" TargetMode="External"/><Relationship Id="rId7" Type="http://schemas.openxmlformats.org/officeDocument/2006/relationships/hyperlink" Target="https://developer.android.com/index.html" TargetMode="External"/><Relationship Id="rId2" Type="http://schemas.openxmlformats.org/officeDocument/2006/relationships/hyperlink" Target="http://stackoverflow.com/" TargetMode="External"/><Relationship Id="rId1" Type="http://schemas.openxmlformats.org/officeDocument/2006/relationships/slideLayout" Target="../slideLayouts/slideLayout2.xml"/><Relationship Id="rId6" Type="http://schemas.openxmlformats.org/officeDocument/2006/relationships/hyperlink" Target="https://www.youtube.com/watch?v=TBWX97e1E9g&amp;list=PLE7E8B7F4856C9B19" TargetMode="External"/><Relationship Id="rId5" Type="http://schemas.openxmlformats.org/officeDocument/2006/relationships/hyperlink" Target="http://www.vogella.com/tutorials/android.html" TargetMode="External"/><Relationship Id="rId4" Type="http://schemas.openxmlformats.org/officeDocument/2006/relationships/hyperlink" Target="http://www.reddit.com/r/androiddev"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apple.com/library/ios/documentation/userexperience/conceptual/mobilehig/" TargetMode="External"/><Relationship Id="rId2" Type="http://schemas.openxmlformats.org/officeDocument/2006/relationships/hyperlink" Target="https://developer.apple.com/app-store/review/guidelin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xbox.com/en-US/#fbid=SGwL64A3IBS" TargetMode="External"/><Relationship Id="rId2" Type="http://schemas.openxmlformats.org/officeDocument/2006/relationships/hyperlink" Target="http://www.playstation.com/en-us/" TargetMode="External"/><Relationship Id="rId1" Type="http://schemas.openxmlformats.org/officeDocument/2006/relationships/slideLayout" Target="../slideLayouts/slideLayout2.xml"/><Relationship Id="rId5" Type="http://schemas.openxmlformats.org/officeDocument/2006/relationships/hyperlink" Target="http://www.linux.com/" TargetMode="External"/><Relationship Id="rId4" Type="http://schemas.openxmlformats.org/officeDocument/2006/relationships/hyperlink" Target="http://wii.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pPr algn="ctr"/>
            <a:r>
              <a:rPr lang="en-US" b="1" smtClean="0"/>
              <a:t>LẬP TRÌNH DI ĐỘNG</a:t>
            </a:r>
            <a:endParaRPr lang="en-US" b="1"/>
          </a:p>
        </p:txBody>
      </p:sp>
      <p:sp>
        <p:nvSpPr>
          <p:cNvPr id="3" name="Subtitle 2"/>
          <p:cNvSpPr>
            <a:spLocks noGrp="1"/>
          </p:cNvSpPr>
          <p:nvPr>
            <p:ph type="subTitle" idx="1"/>
          </p:nvPr>
        </p:nvSpPr>
        <p:spPr/>
        <p:txBody>
          <a:bodyPr>
            <a:normAutofit lnSpcReduction="10000"/>
          </a:bodyPr>
          <a:lstStyle/>
          <a:p>
            <a:pPr algn="ctr"/>
            <a:r>
              <a:rPr lang="en-US" b="1" smtClean="0"/>
              <a:t>Lê Văn Thành</a:t>
            </a:r>
          </a:p>
          <a:p>
            <a:pPr algn="ctr"/>
            <a:r>
              <a:rPr lang="en-US" smtClean="0"/>
              <a:t>CEO BLOOMGOO</a:t>
            </a:r>
          </a:p>
          <a:p>
            <a:pPr algn="ctr"/>
            <a:endParaRPr lang="en-US"/>
          </a:p>
          <a:p>
            <a:pPr algn="ctr"/>
            <a:r>
              <a:rPr lang="en-US" smtClean="0"/>
              <a:t>Web: bloomgoo.vn</a:t>
            </a:r>
            <a:endParaRPr lang="en-US"/>
          </a:p>
        </p:txBody>
      </p:sp>
    </p:spTree>
    <p:extLst>
      <p:ext uri="{BB962C8B-B14F-4D97-AF65-F5344CB8AC3E}">
        <p14:creationId xmlns:p14="http://schemas.microsoft.com/office/powerpoint/2010/main" val="2132463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924800" cy="609600"/>
          </a:xfrm>
        </p:spPr>
        <p:txBody>
          <a:bodyPr>
            <a:normAutofit/>
          </a:bodyPr>
          <a:lstStyle/>
          <a:p>
            <a:pPr algn="ctr"/>
            <a:r>
              <a:rPr lang="en-US" sz="2400" smtClean="0"/>
              <a:t>FRAMEWORK DEVELOPMENT</a:t>
            </a:r>
            <a:endParaRPr lang="en-US" sz="2700"/>
          </a:p>
        </p:txBody>
      </p:sp>
      <p:sp>
        <p:nvSpPr>
          <p:cNvPr id="3" name="Content Placeholder 2"/>
          <p:cNvSpPr>
            <a:spLocks noGrp="1"/>
          </p:cNvSpPr>
          <p:nvPr>
            <p:ph idx="1"/>
          </p:nvPr>
        </p:nvSpPr>
        <p:spPr>
          <a:xfrm>
            <a:off x="685800" y="1524000"/>
            <a:ext cx="7924800" cy="4876800"/>
          </a:xfrm>
        </p:spPr>
        <p:txBody>
          <a:bodyPr>
            <a:normAutofit fontScale="92500" lnSpcReduction="10000"/>
          </a:bodyPr>
          <a:lstStyle/>
          <a:p>
            <a:r>
              <a:rPr lang="en-US" smtClean="0"/>
              <a:t>Cho phép ứng dụng có thể chạy trên nhiều nền tảng khác nhau như Android, iOS, Windows Phone … </a:t>
            </a:r>
          </a:p>
          <a:p>
            <a:endParaRPr lang="en-US" smtClean="0"/>
          </a:p>
          <a:p>
            <a:r>
              <a:rPr lang="en-US" smtClean="0"/>
              <a:t>Việc hỗ trợ cho những nền tảng mới hay nâng cấp phần cứng mới luôn muộn hơn. Có thể không có quyền truy cập đầy đủ đến tất cả các tính năng của thiết bị.</a:t>
            </a:r>
          </a:p>
          <a:p>
            <a:endParaRPr lang="en-US" smtClean="0"/>
          </a:p>
          <a:p>
            <a:r>
              <a:rPr lang="en-US" smtClean="0"/>
              <a:t>Trải nghiệm của người dùng sẽ bị kém hơn do không có đầy đủ những tính năng cần thiết.</a:t>
            </a:r>
          </a:p>
          <a:p>
            <a:endParaRPr lang="en-US" smtClean="0"/>
          </a:p>
          <a:p>
            <a:r>
              <a:rPr lang="en-US" smtClean="0"/>
              <a:t>Chi phí phát triển sẽ thấp hơn, do có thể triển khai trên nhiều nền tảng.</a:t>
            </a:r>
          </a:p>
          <a:p>
            <a:endParaRPr lang="en-US" smtClean="0"/>
          </a:p>
          <a:p>
            <a:r>
              <a:rPr lang="en-US" smtClean="0"/>
              <a:t>Một số Framework như: PhoneGap, Sencha, Xamarin, Unity …</a:t>
            </a:r>
            <a:endParaRPr lang="en-US"/>
          </a:p>
        </p:txBody>
      </p:sp>
    </p:spTree>
    <p:extLst>
      <p:ext uri="{BB962C8B-B14F-4D97-AF65-F5344CB8AC3E}">
        <p14:creationId xmlns:p14="http://schemas.microsoft.com/office/powerpoint/2010/main" val="180661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990600"/>
            <a:ext cx="7024744" cy="838200"/>
          </a:xfrm>
        </p:spPr>
        <p:txBody>
          <a:bodyPr>
            <a:normAutofit/>
          </a:bodyPr>
          <a:lstStyle/>
          <a:p>
            <a:pPr algn="ctr"/>
            <a:r>
              <a:rPr lang="en-US" sz="3600" smtClean="0"/>
              <a:t>CƠ HỘI NGHỀ NGHIỆP</a:t>
            </a:r>
            <a:endParaRPr lang="en-US" sz="3600"/>
          </a:p>
        </p:txBody>
      </p:sp>
      <p:sp>
        <p:nvSpPr>
          <p:cNvPr id="3" name="Content Placeholder 2"/>
          <p:cNvSpPr>
            <a:spLocks noGrp="1"/>
          </p:cNvSpPr>
          <p:nvPr>
            <p:ph idx="1"/>
          </p:nvPr>
        </p:nvSpPr>
        <p:spPr/>
        <p:txBody>
          <a:bodyPr>
            <a:normAutofit/>
          </a:bodyPr>
          <a:lstStyle/>
          <a:p>
            <a:r>
              <a:rPr lang="vi-VN"/>
              <a:t>Nhu cầu lập trình viên </a:t>
            </a:r>
            <a:r>
              <a:rPr lang="en-US" smtClean="0"/>
              <a:t>Mobile </a:t>
            </a:r>
            <a:r>
              <a:rPr lang="vi-VN" smtClean="0"/>
              <a:t>hiện </a:t>
            </a:r>
            <a:r>
              <a:rPr lang="vi-VN"/>
              <a:t>đang rất </a:t>
            </a:r>
            <a:r>
              <a:rPr lang="vi-VN" smtClean="0"/>
              <a:t>lớn</a:t>
            </a:r>
            <a:endParaRPr lang="en-US" smtClean="0"/>
          </a:p>
          <a:p>
            <a:endParaRPr lang="en-US" smtClean="0"/>
          </a:p>
          <a:p>
            <a:r>
              <a:rPr lang="vi-VN"/>
              <a:t>Mức lương trả cho lập trình viên </a:t>
            </a:r>
            <a:r>
              <a:rPr lang="en-US" smtClean="0"/>
              <a:t>Mobile</a:t>
            </a:r>
            <a:r>
              <a:rPr lang="vi-VN" smtClean="0"/>
              <a:t> </a:t>
            </a:r>
            <a:r>
              <a:rPr lang="vi-VN"/>
              <a:t>rất </a:t>
            </a:r>
            <a:r>
              <a:rPr lang="vi-VN" smtClean="0"/>
              <a:t>cao</a:t>
            </a:r>
            <a:endParaRPr lang="en-US" smtClean="0"/>
          </a:p>
          <a:p>
            <a:endParaRPr lang="en-US" smtClean="0"/>
          </a:p>
          <a:p>
            <a:r>
              <a:rPr lang="vi-VN"/>
              <a:t>Thị trường thiết bị và việc làm </a:t>
            </a:r>
            <a:r>
              <a:rPr lang="en-US" smtClean="0"/>
              <a:t>Mobile </a:t>
            </a:r>
            <a:r>
              <a:rPr lang="vi-VN" smtClean="0"/>
              <a:t>tăng </a:t>
            </a:r>
            <a:r>
              <a:rPr lang="vi-VN"/>
              <a:t>trưởng </a:t>
            </a:r>
            <a:r>
              <a:rPr lang="vi-VN" smtClean="0"/>
              <a:t>tốt</a:t>
            </a:r>
            <a:endParaRPr lang="en-US" smtClean="0"/>
          </a:p>
          <a:p>
            <a:endParaRPr lang="vi-VN"/>
          </a:p>
          <a:p>
            <a:r>
              <a:rPr lang="vi-VN"/>
              <a:t>Các vai trò công việc rất đa </a:t>
            </a:r>
            <a:r>
              <a:rPr lang="vi-VN" smtClean="0"/>
              <a:t>dạng</a:t>
            </a:r>
            <a:endParaRPr lang="vi-VN"/>
          </a:p>
          <a:p>
            <a:endParaRPr lang="en-US"/>
          </a:p>
        </p:txBody>
      </p:sp>
    </p:spTree>
    <p:extLst>
      <p:ext uri="{BB962C8B-B14F-4D97-AF65-F5344CB8AC3E}">
        <p14:creationId xmlns:p14="http://schemas.microsoft.com/office/powerpoint/2010/main" val="18225523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990600"/>
            <a:ext cx="7024744" cy="685800"/>
          </a:xfrm>
        </p:spPr>
        <p:txBody>
          <a:bodyPr>
            <a:normAutofit/>
          </a:bodyPr>
          <a:lstStyle/>
          <a:p>
            <a:pPr algn="ctr"/>
            <a:r>
              <a:rPr lang="en-US" sz="3600" smtClean="0"/>
              <a:t>CƠ HỘI NGHỀ NGHIỆP</a:t>
            </a:r>
            <a:endParaRPr lang="en-US" sz="3600"/>
          </a:p>
        </p:txBody>
      </p:sp>
      <p:sp>
        <p:nvSpPr>
          <p:cNvPr id="3" name="Content Placeholder 2"/>
          <p:cNvSpPr>
            <a:spLocks noGrp="1"/>
          </p:cNvSpPr>
          <p:nvPr>
            <p:ph idx="1"/>
          </p:nvPr>
        </p:nvSpPr>
        <p:spPr>
          <a:xfrm>
            <a:off x="1043492" y="2057400"/>
            <a:ext cx="6777317" cy="3775229"/>
          </a:xfrm>
        </p:spPr>
        <p:txBody>
          <a:bodyPr>
            <a:noAutofit/>
          </a:bodyPr>
          <a:lstStyle/>
          <a:p>
            <a:r>
              <a:rPr lang="vi-VN"/>
              <a:t>Nhiều cơ hội để thử thách bản </a:t>
            </a:r>
            <a:r>
              <a:rPr lang="vi-VN" smtClean="0"/>
              <a:t>thân</a:t>
            </a:r>
            <a:endParaRPr lang="en-US" smtClean="0"/>
          </a:p>
          <a:p>
            <a:endParaRPr lang="vi-VN"/>
          </a:p>
          <a:p>
            <a:r>
              <a:rPr lang="vi-VN"/>
              <a:t>Tự do để thực hiện công việc theo cách bạn </a:t>
            </a:r>
            <a:r>
              <a:rPr lang="vi-VN" smtClean="0"/>
              <a:t>muốn</a:t>
            </a:r>
            <a:endParaRPr lang="en-US" smtClean="0"/>
          </a:p>
          <a:p>
            <a:endParaRPr lang="vi-VN"/>
          </a:p>
          <a:p>
            <a:r>
              <a:rPr lang="vi-VN"/>
              <a:t>Các tổ chức lớn đang tìm kiếm </a:t>
            </a:r>
            <a:r>
              <a:rPr lang="vi-VN" smtClean="0"/>
              <a:t>bạn</a:t>
            </a:r>
            <a:endParaRPr lang="en-US" smtClean="0"/>
          </a:p>
          <a:p>
            <a:endParaRPr lang="vi-VN"/>
          </a:p>
          <a:p>
            <a:r>
              <a:rPr lang="vi-VN"/>
              <a:t>Cộng đồng hỗ trợ tuyệt </a:t>
            </a:r>
            <a:r>
              <a:rPr lang="vi-VN" smtClean="0"/>
              <a:t>vời</a:t>
            </a:r>
            <a:endParaRPr lang="en-US" smtClean="0"/>
          </a:p>
          <a:p>
            <a:endParaRPr lang="vi-VN"/>
          </a:p>
          <a:p>
            <a:r>
              <a:rPr lang="en-US"/>
              <a:t>Dễ học</a:t>
            </a:r>
          </a:p>
        </p:txBody>
      </p:sp>
    </p:spTree>
    <p:extLst>
      <p:ext uri="{BB962C8B-B14F-4D97-AF65-F5344CB8AC3E}">
        <p14:creationId xmlns:p14="http://schemas.microsoft.com/office/powerpoint/2010/main" val="2217670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914400"/>
            <a:ext cx="7024744" cy="1143000"/>
          </a:xfrm>
        </p:spPr>
        <p:txBody>
          <a:bodyPr>
            <a:normAutofit fontScale="90000"/>
          </a:bodyPr>
          <a:lstStyle/>
          <a:p>
            <a:pPr algn="ctr"/>
            <a:r>
              <a:rPr lang="en-US"/>
              <a:t>KIẾN THỨC KỸ NĂNG CẦN CHUẨN BỊ</a:t>
            </a:r>
          </a:p>
        </p:txBody>
      </p:sp>
      <p:sp>
        <p:nvSpPr>
          <p:cNvPr id="3" name="Content Placeholder 2"/>
          <p:cNvSpPr>
            <a:spLocks noGrp="1"/>
          </p:cNvSpPr>
          <p:nvPr>
            <p:ph idx="1"/>
          </p:nvPr>
        </p:nvSpPr>
        <p:spPr>
          <a:xfrm>
            <a:off x="1043492" y="1828800"/>
            <a:ext cx="7033708" cy="4572000"/>
          </a:xfrm>
        </p:spPr>
        <p:txBody>
          <a:bodyPr>
            <a:normAutofit/>
          </a:bodyPr>
          <a:lstStyle/>
          <a:p>
            <a:endParaRPr lang="en-US" smtClean="0"/>
          </a:p>
          <a:p>
            <a:r>
              <a:rPr lang="en-US" smtClean="0"/>
              <a:t>Bạn muốn trở thành một lập trình viên Android?</a:t>
            </a:r>
            <a:endParaRPr lang="en-US" smtClean="0"/>
          </a:p>
          <a:p>
            <a:endParaRPr lang="vi-VN"/>
          </a:p>
          <a:p>
            <a:r>
              <a:rPr lang="en-US"/>
              <a:t>Bạn muốn trở thành một lập trình </a:t>
            </a:r>
            <a:r>
              <a:rPr lang="en-US"/>
              <a:t>viên </a:t>
            </a:r>
            <a:r>
              <a:rPr lang="en-US" smtClean="0"/>
              <a:t>iOS?</a:t>
            </a:r>
            <a:endParaRPr lang="en-US"/>
          </a:p>
          <a:p>
            <a:endParaRPr lang="en-US"/>
          </a:p>
          <a:p>
            <a:r>
              <a:rPr lang="en-US" smtClean="0"/>
              <a:t>Bạn muốn làm ứng dụng đa nền tảng?</a:t>
            </a:r>
          </a:p>
          <a:p>
            <a:endParaRPr lang="en-US" smtClean="0"/>
          </a:p>
          <a:p>
            <a:r>
              <a:rPr lang="en-US" smtClean="0"/>
              <a:t>Bạn muốn làm game?</a:t>
            </a:r>
            <a:endParaRPr lang="en-US" smtClean="0"/>
          </a:p>
          <a:p>
            <a:endParaRPr lang="vi-VN"/>
          </a:p>
        </p:txBody>
      </p:sp>
    </p:spTree>
    <p:extLst>
      <p:ext uri="{BB962C8B-B14F-4D97-AF65-F5344CB8AC3E}">
        <p14:creationId xmlns:p14="http://schemas.microsoft.com/office/powerpoint/2010/main" val="2447554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33400"/>
            <a:ext cx="7024744" cy="1143000"/>
          </a:xfrm>
        </p:spPr>
        <p:txBody>
          <a:bodyPr>
            <a:normAutofit/>
          </a:bodyPr>
          <a:lstStyle/>
          <a:p>
            <a:pPr algn="ctr"/>
            <a:r>
              <a:rPr lang="en-US" smtClean="0"/>
              <a:t>ANDROID NÊN HỌC GÌ?</a:t>
            </a:r>
            <a:endParaRPr lang="en-US"/>
          </a:p>
        </p:txBody>
      </p:sp>
      <p:sp>
        <p:nvSpPr>
          <p:cNvPr id="3" name="Content Placeholder 2"/>
          <p:cNvSpPr>
            <a:spLocks noGrp="1"/>
          </p:cNvSpPr>
          <p:nvPr>
            <p:ph idx="1"/>
          </p:nvPr>
        </p:nvSpPr>
        <p:spPr>
          <a:xfrm>
            <a:off x="685800" y="1676400"/>
            <a:ext cx="7772400" cy="4458148"/>
          </a:xfrm>
        </p:spPr>
        <p:txBody>
          <a:bodyPr>
            <a:normAutofit/>
          </a:bodyPr>
          <a:lstStyle/>
          <a:p>
            <a:pPr marL="68580" indent="0">
              <a:buNone/>
            </a:pPr>
            <a:endParaRPr lang="en-US" smtClean="0"/>
          </a:p>
          <a:p>
            <a:r>
              <a:rPr lang="en-US" smtClean="0"/>
              <a:t>Ngôn ngữ lập trình JAVA</a:t>
            </a:r>
            <a:endParaRPr lang="vi-VN"/>
          </a:p>
          <a:p>
            <a:r>
              <a:rPr lang="en-US" smtClean="0"/>
              <a:t>Tìm hiểu về SQL</a:t>
            </a:r>
            <a:endParaRPr lang="en-US"/>
          </a:p>
          <a:p>
            <a:r>
              <a:rPr lang="en-US"/>
              <a:t>Android Software Development Kit (SDK) và Android </a:t>
            </a:r>
            <a:r>
              <a:rPr lang="en-US"/>
              <a:t>Studio</a:t>
            </a:r>
            <a:r>
              <a:rPr lang="en-US" smtClean="0"/>
              <a:t>.</a:t>
            </a:r>
            <a:endParaRPr lang="en-US" smtClean="0"/>
          </a:p>
          <a:p>
            <a:r>
              <a:rPr lang="en-US" smtClean="0"/>
              <a:t>XML</a:t>
            </a:r>
          </a:p>
          <a:p>
            <a:r>
              <a:rPr lang="en-US" smtClean="0"/>
              <a:t>Một số tài nguyên nổi bật có thể tham khảo:</a:t>
            </a:r>
            <a:r>
              <a:rPr lang="en-US"/>
              <a:t> </a:t>
            </a:r>
            <a:r>
              <a:rPr lang="en-US">
                <a:hlinkClick r:id="rId2"/>
              </a:rPr>
              <a:t>Stack Overflow</a:t>
            </a:r>
            <a:r>
              <a:rPr lang="en-US"/>
              <a:t>, </a:t>
            </a:r>
            <a:r>
              <a:rPr lang="en-US">
                <a:hlinkClick r:id="rId3"/>
              </a:rPr>
              <a:t>Android Weekly</a:t>
            </a:r>
            <a:r>
              <a:rPr lang="en-US"/>
              <a:t>, </a:t>
            </a:r>
            <a:r>
              <a:rPr lang="en-US">
                <a:hlinkClick r:id="rId4"/>
              </a:rPr>
              <a:t>Android </a:t>
            </a:r>
            <a:r>
              <a:rPr lang="en-US">
                <a:hlinkClick r:id="rId4"/>
              </a:rPr>
              <a:t>Dev </a:t>
            </a:r>
            <a:r>
              <a:rPr lang="en-US" smtClean="0">
                <a:hlinkClick r:id="rId4"/>
              </a:rPr>
              <a:t>subreddit</a:t>
            </a:r>
            <a:r>
              <a:rPr lang="en-US" smtClean="0"/>
              <a:t>, </a:t>
            </a:r>
            <a:r>
              <a:rPr lang="en-US"/>
              <a:t> các tutorial tại trang </a:t>
            </a:r>
            <a:r>
              <a:rPr lang="en-US">
                <a:hlinkClick r:id="rId5"/>
              </a:rPr>
              <a:t>vogella</a:t>
            </a:r>
            <a:r>
              <a:rPr lang="en-US"/>
              <a:t>, những bài học trên </a:t>
            </a:r>
            <a:r>
              <a:rPr lang="en-US">
                <a:hlinkClick r:id="rId6"/>
              </a:rPr>
              <a:t>YouTube</a:t>
            </a:r>
            <a:r>
              <a:rPr lang="en-US"/>
              <a:t>, và trang web chính thức </a:t>
            </a:r>
            <a:r>
              <a:rPr lang="en-US">
                <a:hlinkClick r:id="rId7"/>
              </a:rPr>
              <a:t>Android Developers</a:t>
            </a:r>
            <a:r>
              <a:rPr lang="en-US"/>
              <a:t> </a:t>
            </a:r>
            <a:r>
              <a:rPr lang="en-US"/>
              <a:t>của </a:t>
            </a:r>
            <a:r>
              <a:rPr lang="en-US" smtClean="0"/>
              <a:t>Google.</a:t>
            </a:r>
            <a:endParaRPr lang="vi-VN"/>
          </a:p>
        </p:txBody>
      </p:sp>
    </p:spTree>
    <p:extLst>
      <p:ext uri="{BB962C8B-B14F-4D97-AF65-F5344CB8AC3E}">
        <p14:creationId xmlns:p14="http://schemas.microsoft.com/office/powerpoint/2010/main" val="37771465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pPr algn="ctr"/>
            <a:r>
              <a:rPr lang="en-US" smtClean="0"/>
              <a:t>IOS NÊN HỌC GÌ?</a:t>
            </a:r>
            <a:endParaRPr lang="en-US"/>
          </a:p>
        </p:txBody>
      </p:sp>
      <p:sp>
        <p:nvSpPr>
          <p:cNvPr id="3" name="Content Placeholder 2"/>
          <p:cNvSpPr>
            <a:spLocks noGrp="1"/>
          </p:cNvSpPr>
          <p:nvPr>
            <p:ph idx="1"/>
          </p:nvPr>
        </p:nvSpPr>
        <p:spPr>
          <a:xfrm>
            <a:off x="533400" y="1295400"/>
            <a:ext cx="8915400" cy="5105400"/>
          </a:xfrm>
        </p:spPr>
        <p:txBody>
          <a:bodyPr>
            <a:noAutofit/>
          </a:bodyPr>
          <a:lstStyle/>
          <a:p>
            <a:pPr marL="68580" indent="0">
              <a:buNone/>
            </a:pPr>
            <a:endParaRPr lang="en-US" sz="2300" smtClean="0"/>
          </a:p>
          <a:p>
            <a:r>
              <a:rPr lang="en-US" sz="2300" smtClean="0"/>
              <a:t>Ngôn ngữ lập trình Swift</a:t>
            </a:r>
          </a:p>
          <a:p>
            <a:endParaRPr lang="vi-VN" sz="2300"/>
          </a:p>
          <a:p>
            <a:r>
              <a:rPr lang="en-US" sz="2300" smtClean="0"/>
              <a:t>Cần có máy </a:t>
            </a:r>
            <a:r>
              <a:rPr lang="vi-VN" sz="2300"/>
              <a:t>máy tính cài hệ điều hành Mac OSX</a:t>
            </a:r>
            <a:endParaRPr lang="en-US" sz="2300"/>
          </a:p>
          <a:p>
            <a:endParaRPr lang="en-US" sz="2300" smtClean="0"/>
          </a:p>
          <a:p>
            <a:r>
              <a:rPr lang="en-US" sz="2300" smtClean="0"/>
              <a:t>Xcode IDE, iOS SDK</a:t>
            </a:r>
          </a:p>
          <a:p>
            <a:endParaRPr lang="en-US" sz="2300" smtClean="0"/>
          </a:p>
          <a:p>
            <a:r>
              <a:rPr lang="en-US" sz="2300" smtClean="0"/>
              <a:t>Tìm hiểu về </a:t>
            </a:r>
            <a:r>
              <a:rPr lang="en-US" sz="2300">
                <a:hlinkClick r:id="rId2"/>
              </a:rPr>
              <a:t>App Store </a:t>
            </a:r>
            <a:r>
              <a:rPr lang="en-US" sz="2300">
                <a:hlinkClick r:id="rId2"/>
              </a:rPr>
              <a:t>Review </a:t>
            </a:r>
            <a:r>
              <a:rPr lang="en-US" sz="2300" smtClean="0">
                <a:hlinkClick r:id="rId2"/>
              </a:rPr>
              <a:t>Guidelines</a:t>
            </a:r>
            <a:endParaRPr lang="en-US" sz="2300" smtClean="0"/>
          </a:p>
          <a:p>
            <a:endParaRPr lang="en-US" sz="2300" smtClean="0"/>
          </a:p>
          <a:p>
            <a:r>
              <a:rPr lang="en-US" sz="2300" smtClean="0"/>
              <a:t>Tìm hiểu về hướng thiết kế giao diện </a:t>
            </a:r>
            <a:r>
              <a:rPr lang="en-US" sz="2300">
                <a:hlinkClick r:id="rId3"/>
              </a:rPr>
              <a:t>Human </a:t>
            </a:r>
            <a:r>
              <a:rPr lang="en-US" sz="2300">
                <a:hlinkClick r:id="rId3"/>
              </a:rPr>
              <a:t>Interface </a:t>
            </a:r>
            <a:r>
              <a:rPr lang="en-US" sz="2300" smtClean="0">
                <a:hlinkClick r:id="rId3"/>
              </a:rPr>
              <a:t>Guidelines</a:t>
            </a:r>
            <a:endParaRPr lang="en-US" sz="2300" smtClean="0"/>
          </a:p>
          <a:p>
            <a:endParaRPr lang="en-US" sz="2300" smtClean="0"/>
          </a:p>
          <a:p>
            <a:r>
              <a:rPr lang="en-US" sz="2300" smtClean="0"/>
              <a:t>Để kiểm thử ứng dụng thì đừng quên </a:t>
            </a:r>
            <a:r>
              <a:rPr lang="en-US" sz="2300" b="1" smtClean="0"/>
              <a:t>TestFlight</a:t>
            </a:r>
            <a:r>
              <a:rPr lang="en-US" sz="2300" smtClean="0"/>
              <a:t>.</a:t>
            </a:r>
            <a:endParaRPr lang="vi-VN" sz="2300"/>
          </a:p>
        </p:txBody>
      </p:sp>
    </p:spTree>
    <p:extLst>
      <p:ext uri="{BB962C8B-B14F-4D97-AF65-F5344CB8AC3E}">
        <p14:creationId xmlns:p14="http://schemas.microsoft.com/office/powerpoint/2010/main" val="26614258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381000"/>
            <a:ext cx="7024744" cy="1143000"/>
          </a:xfrm>
        </p:spPr>
        <p:txBody>
          <a:bodyPr>
            <a:normAutofit fontScale="90000"/>
          </a:bodyPr>
          <a:lstStyle/>
          <a:p>
            <a:pPr algn="ctr"/>
            <a:r>
              <a:rPr lang="en-US" smtClean="0"/>
              <a:t>LÀM ỨNG DỤNG ĐA NỀN TẢNG</a:t>
            </a:r>
            <a:endParaRPr lang="en-US"/>
          </a:p>
        </p:txBody>
      </p:sp>
      <p:sp>
        <p:nvSpPr>
          <p:cNvPr id="3" name="Content Placeholder 2"/>
          <p:cNvSpPr>
            <a:spLocks noGrp="1"/>
          </p:cNvSpPr>
          <p:nvPr>
            <p:ph idx="1"/>
          </p:nvPr>
        </p:nvSpPr>
        <p:spPr>
          <a:xfrm>
            <a:off x="914400" y="1143000"/>
            <a:ext cx="7620000" cy="5105400"/>
          </a:xfrm>
        </p:spPr>
        <p:txBody>
          <a:bodyPr>
            <a:noAutofit/>
          </a:bodyPr>
          <a:lstStyle/>
          <a:p>
            <a:pPr marL="68580" indent="0">
              <a:buNone/>
            </a:pPr>
            <a:endParaRPr lang="en-US" smtClean="0"/>
          </a:p>
          <a:p>
            <a:r>
              <a:rPr lang="en-US" b="1" smtClean="0"/>
              <a:t>Sencha:</a:t>
            </a:r>
            <a:r>
              <a:rPr lang="en-US" smtClean="0"/>
              <a:t> công cụ rất tốt cho phép phát triển ứng dụng bằng HTML 5</a:t>
            </a:r>
          </a:p>
          <a:p>
            <a:endParaRPr lang="vi-VN"/>
          </a:p>
          <a:p>
            <a:r>
              <a:rPr lang="en-US" b="1" smtClean="0"/>
              <a:t>PhoneGap</a:t>
            </a:r>
            <a:r>
              <a:rPr lang="en-US" smtClean="0"/>
              <a:t> của Adobe: Công cụ phát triển app bằng HTML, CSS, JS.</a:t>
            </a:r>
            <a:endParaRPr lang="en-US"/>
          </a:p>
          <a:p>
            <a:endParaRPr lang="en-US" smtClean="0"/>
          </a:p>
          <a:p>
            <a:r>
              <a:rPr lang="en-US" b="1" smtClean="0"/>
              <a:t>Corona: </a:t>
            </a:r>
            <a:r>
              <a:rPr lang="en-US" smtClean="0"/>
              <a:t>Sử dụng ngôn ngữ lập trình Lua. Bạn chỉ cần code 5 phút là đã có một ứng dụng đầu tay.</a:t>
            </a:r>
            <a:endParaRPr lang="en-US" b="1"/>
          </a:p>
          <a:p>
            <a:pPr marL="68580" indent="0">
              <a:buNone/>
            </a:pPr>
            <a:endParaRPr lang="en-US" smtClean="0"/>
          </a:p>
          <a:p>
            <a:r>
              <a:rPr lang="en-US" b="1" smtClean="0"/>
              <a:t>Xamarin: </a:t>
            </a:r>
            <a:r>
              <a:rPr lang="en-US" smtClean="0"/>
              <a:t>Công cụ rất mạnh trong việc tạo ra các ứng dụng cross-platform, được thông qua bởi các tên tuổi lớn như Microsoft, IBM …</a:t>
            </a:r>
            <a:endParaRPr lang="vi-VN"/>
          </a:p>
        </p:txBody>
      </p:sp>
    </p:spTree>
    <p:extLst>
      <p:ext uri="{BB962C8B-B14F-4D97-AF65-F5344CB8AC3E}">
        <p14:creationId xmlns:p14="http://schemas.microsoft.com/office/powerpoint/2010/main" val="2564685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33400"/>
            <a:ext cx="7024744" cy="1143000"/>
          </a:xfrm>
        </p:spPr>
        <p:txBody>
          <a:bodyPr>
            <a:normAutofit/>
          </a:bodyPr>
          <a:lstStyle/>
          <a:p>
            <a:pPr algn="ctr"/>
            <a:r>
              <a:rPr lang="en-US" smtClean="0"/>
              <a:t>PHÁT TRIỂN GAME</a:t>
            </a:r>
            <a:endParaRPr lang="en-US"/>
          </a:p>
        </p:txBody>
      </p:sp>
      <p:sp>
        <p:nvSpPr>
          <p:cNvPr id="3" name="Content Placeholder 2"/>
          <p:cNvSpPr>
            <a:spLocks noGrp="1"/>
          </p:cNvSpPr>
          <p:nvPr>
            <p:ph idx="1"/>
          </p:nvPr>
        </p:nvSpPr>
        <p:spPr>
          <a:xfrm>
            <a:off x="914400" y="1600200"/>
            <a:ext cx="7620000" cy="4648200"/>
          </a:xfrm>
        </p:spPr>
        <p:txBody>
          <a:bodyPr>
            <a:noAutofit/>
          </a:bodyPr>
          <a:lstStyle/>
          <a:p>
            <a:pPr marL="68580" indent="0">
              <a:buNone/>
            </a:pPr>
            <a:endParaRPr lang="en-US" smtClean="0"/>
          </a:p>
          <a:p>
            <a:r>
              <a:rPr lang="en-US" b="1" smtClean="0"/>
              <a:t>Unity: </a:t>
            </a:r>
            <a:r>
              <a:rPr lang="en-US" smtClean="0"/>
              <a:t>Game Engine tốt nhất hiện nay. Unity sử dụng ngôn ngữ C#, Javascript, hoặc Boo. Sau khi phát triển có thể build ra ứng dụng trên nhiều nền tảng khác nhau như Android, iOS, Windows, Web,</a:t>
            </a:r>
            <a:r>
              <a:rPr lang="en-US"/>
              <a:t> </a:t>
            </a:r>
            <a:r>
              <a:rPr lang="en-US">
                <a:hlinkClick r:id="rId2" tooltip="Playstation"/>
              </a:rPr>
              <a:t>Playstation</a:t>
            </a:r>
            <a:r>
              <a:rPr lang="en-US"/>
              <a:t>, </a:t>
            </a:r>
            <a:r>
              <a:rPr lang="en-US">
                <a:hlinkClick r:id="rId3" tooltip="Xbox"/>
              </a:rPr>
              <a:t>Xbox</a:t>
            </a:r>
            <a:r>
              <a:rPr lang="en-US"/>
              <a:t>,</a:t>
            </a:r>
            <a:r>
              <a:rPr lang="en-US"/>
              <a:t> </a:t>
            </a:r>
            <a:r>
              <a:rPr lang="en-US" smtClean="0">
                <a:hlinkClick r:id="rId4" tooltip="Wii"/>
              </a:rPr>
              <a:t>Wii</a:t>
            </a:r>
            <a:r>
              <a:rPr lang="en-US" smtClean="0"/>
              <a:t> and</a:t>
            </a:r>
            <a:r>
              <a:rPr lang="en-US"/>
              <a:t> </a:t>
            </a:r>
            <a:r>
              <a:rPr lang="en-US">
                <a:hlinkClick r:id="rId5" tooltip="Linux"/>
              </a:rPr>
              <a:t>Linux</a:t>
            </a:r>
            <a:r>
              <a:rPr lang="en-US"/>
              <a:t>.</a:t>
            </a:r>
            <a:endParaRPr lang="en-US" smtClean="0"/>
          </a:p>
          <a:p>
            <a:endParaRPr lang="vi-VN"/>
          </a:p>
          <a:p>
            <a:r>
              <a:rPr lang="en-US" b="1" smtClean="0"/>
              <a:t>Cocos2d:</a:t>
            </a:r>
            <a:r>
              <a:rPr lang="en-US" smtClean="0"/>
              <a:t> Công cụ rất mạnh trong việc tạo ra các ứng dụng Game2D.</a:t>
            </a:r>
          </a:p>
          <a:p>
            <a:endParaRPr lang="en-US" smtClean="0"/>
          </a:p>
          <a:p>
            <a:r>
              <a:rPr lang="en-US" b="1" smtClean="0"/>
              <a:t>Corona</a:t>
            </a:r>
            <a:r>
              <a:rPr lang="en-US" smtClean="0"/>
              <a:t>: Công cụ làm game nhanh.</a:t>
            </a:r>
            <a:endParaRPr lang="en-US"/>
          </a:p>
          <a:p>
            <a:endParaRPr lang="en-US"/>
          </a:p>
          <a:p>
            <a:endParaRPr lang="en-US" smtClean="0"/>
          </a:p>
        </p:txBody>
      </p:sp>
    </p:spTree>
    <p:extLst>
      <p:ext uri="{BB962C8B-B14F-4D97-AF65-F5344CB8AC3E}">
        <p14:creationId xmlns:p14="http://schemas.microsoft.com/office/powerpoint/2010/main" val="3707480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t>CÁC KỸ NĂNG MỀM CẦN THIẾT</a:t>
            </a:r>
            <a:endParaRPr lang="en-US"/>
          </a:p>
        </p:txBody>
      </p:sp>
      <p:sp>
        <p:nvSpPr>
          <p:cNvPr id="3" name="Content Placeholder 2"/>
          <p:cNvSpPr>
            <a:spLocks noGrp="1"/>
          </p:cNvSpPr>
          <p:nvPr>
            <p:ph idx="1"/>
          </p:nvPr>
        </p:nvSpPr>
        <p:spPr>
          <a:xfrm>
            <a:off x="1043492" y="2133600"/>
            <a:ext cx="7033708" cy="4267200"/>
          </a:xfrm>
        </p:spPr>
        <p:txBody>
          <a:bodyPr>
            <a:normAutofit/>
          </a:bodyPr>
          <a:lstStyle/>
          <a:p>
            <a:endParaRPr lang="vi-VN"/>
          </a:p>
          <a:p>
            <a:r>
              <a:rPr lang="vi-VN"/>
              <a:t>Nâng cao các kỹ năng giải quyết </a:t>
            </a:r>
            <a:r>
              <a:rPr lang="vi-VN"/>
              <a:t>vấn </a:t>
            </a:r>
            <a:r>
              <a:rPr lang="vi-VN" smtClean="0"/>
              <a:t>đề</a:t>
            </a:r>
            <a:endParaRPr lang="en-US" smtClean="0"/>
          </a:p>
          <a:p>
            <a:endParaRPr lang="vi-VN"/>
          </a:p>
          <a:p>
            <a:r>
              <a:rPr lang="vi-VN"/>
              <a:t>Kỹ năng </a:t>
            </a:r>
            <a:r>
              <a:rPr lang="vi-VN"/>
              <a:t>tự </a:t>
            </a:r>
            <a:r>
              <a:rPr lang="vi-VN" smtClean="0"/>
              <a:t>học</a:t>
            </a:r>
            <a:endParaRPr lang="en-US" smtClean="0"/>
          </a:p>
          <a:p>
            <a:endParaRPr lang="vi-VN"/>
          </a:p>
          <a:p>
            <a:r>
              <a:rPr lang="en-US"/>
              <a:t>Học cách </a:t>
            </a:r>
            <a:r>
              <a:rPr lang="en-US"/>
              <a:t>giao </a:t>
            </a:r>
            <a:r>
              <a:rPr lang="en-US" smtClean="0"/>
              <a:t>tiếp và </a:t>
            </a:r>
            <a:r>
              <a:rPr lang="vi-VN"/>
              <a:t>Kỹ năng hợp tác với </a:t>
            </a:r>
            <a:r>
              <a:rPr lang="vi-VN"/>
              <a:t>mọi </a:t>
            </a:r>
            <a:r>
              <a:rPr lang="vi-VN" smtClean="0"/>
              <a:t>người</a:t>
            </a:r>
            <a:endParaRPr lang="vi-VN"/>
          </a:p>
        </p:txBody>
      </p:sp>
    </p:spTree>
    <p:extLst>
      <p:ext uri="{BB962C8B-B14F-4D97-AF65-F5344CB8AC3E}">
        <p14:creationId xmlns:p14="http://schemas.microsoft.com/office/powerpoint/2010/main" val="39804735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667000"/>
            <a:ext cx="7024744" cy="1143000"/>
          </a:xfrm>
        </p:spPr>
        <p:txBody>
          <a:bodyPr>
            <a:normAutofit/>
          </a:bodyPr>
          <a:lstStyle/>
          <a:p>
            <a:pPr algn="ctr"/>
            <a:r>
              <a:rPr lang="en-US" smtClean="0"/>
              <a:t>CHÂN THÀNH CẢM ƠN!</a:t>
            </a:r>
            <a:endParaRPr lang="en-US"/>
          </a:p>
        </p:txBody>
      </p:sp>
    </p:spTree>
    <p:extLst>
      <p:ext uri="{BB962C8B-B14F-4D97-AF65-F5344CB8AC3E}">
        <p14:creationId xmlns:p14="http://schemas.microsoft.com/office/powerpoint/2010/main" val="507626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7664"/>
            <a:ext cx="7467600" cy="1143000"/>
          </a:xfrm>
        </p:spPr>
        <p:txBody>
          <a:bodyPr>
            <a:normAutofit/>
          </a:bodyPr>
          <a:lstStyle/>
          <a:p>
            <a:pPr algn="ctr"/>
            <a:r>
              <a:rPr lang="en-US" sz="3600" b="1" smtClean="0"/>
              <a:t>NỘI DUNG</a:t>
            </a:r>
            <a:endParaRPr lang="en-US" sz="3600" b="1"/>
          </a:p>
        </p:txBody>
      </p:sp>
      <p:sp>
        <p:nvSpPr>
          <p:cNvPr id="3" name="Content Placeholder 2"/>
          <p:cNvSpPr>
            <a:spLocks noGrp="1"/>
          </p:cNvSpPr>
          <p:nvPr>
            <p:ph idx="1"/>
          </p:nvPr>
        </p:nvSpPr>
        <p:spPr/>
        <p:txBody>
          <a:bodyPr/>
          <a:lstStyle/>
          <a:p>
            <a:r>
              <a:rPr lang="en-US" smtClean="0"/>
              <a:t>GIỚI </a:t>
            </a:r>
            <a:r>
              <a:rPr lang="en-US" smtClean="0"/>
              <a:t>THIỆU VỀ LẬP TRÌNH DI ĐỘNG</a:t>
            </a:r>
            <a:endParaRPr lang="en-US" smtClean="0"/>
          </a:p>
          <a:p>
            <a:endParaRPr lang="en-US" smtClean="0"/>
          </a:p>
          <a:p>
            <a:r>
              <a:rPr lang="en-US" smtClean="0"/>
              <a:t>CƠ HỘI NGHỀ NGHIỆP</a:t>
            </a:r>
          </a:p>
          <a:p>
            <a:endParaRPr lang="en-US" smtClean="0"/>
          </a:p>
          <a:p>
            <a:r>
              <a:rPr lang="en-US" smtClean="0"/>
              <a:t>KIẾN THỨC KỸ NĂNG CẦN CHUẨN BỊ</a:t>
            </a:r>
            <a:endParaRPr lang="en-US"/>
          </a:p>
        </p:txBody>
      </p:sp>
    </p:spTree>
    <p:extLst>
      <p:ext uri="{BB962C8B-B14F-4D97-AF65-F5344CB8AC3E}">
        <p14:creationId xmlns:p14="http://schemas.microsoft.com/office/powerpoint/2010/main" val="5803657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7924800" cy="1143000"/>
          </a:xfrm>
        </p:spPr>
        <p:txBody>
          <a:bodyPr anchor="ctr">
            <a:noAutofit/>
          </a:bodyPr>
          <a:lstStyle/>
          <a:p>
            <a:pPr algn="ctr"/>
            <a:r>
              <a:rPr lang="en-US" sz="2800" smtClean="0"/>
              <a:t>ĐIỆN THOẠI DI ĐỘNG CÓ MẶT KHẮP MỌI NƠI</a:t>
            </a:r>
            <a:endParaRPr lang="en-US" sz="280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752600"/>
            <a:ext cx="3124200" cy="187007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752600"/>
            <a:ext cx="3048000" cy="186944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6158" y="4114800"/>
            <a:ext cx="3072442" cy="19050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43000" y="4114800"/>
            <a:ext cx="3124200" cy="1905000"/>
          </a:xfrm>
          <a:prstGeom prst="rect">
            <a:avLst/>
          </a:prstGeom>
        </p:spPr>
      </p:pic>
      <p:sp>
        <p:nvSpPr>
          <p:cNvPr id="8" name="TextBox 7"/>
          <p:cNvSpPr txBox="1"/>
          <p:nvPr/>
        </p:nvSpPr>
        <p:spPr>
          <a:xfrm>
            <a:off x="1746628" y="3657600"/>
            <a:ext cx="1910972" cy="369332"/>
          </a:xfrm>
          <a:prstGeom prst="rect">
            <a:avLst/>
          </a:prstGeom>
          <a:noFill/>
        </p:spPr>
        <p:txBody>
          <a:bodyPr wrap="none" rtlCol="0">
            <a:spAutoFit/>
          </a:bodyPr>
          <a:lstStyle/>
          <a:p>
            <a:r>
              <a:rPr lang="en-US" smtClean="0">
                <a:latin typeface="Times New Roman" pitchFamily="18" charset="0"/>
                <a:cs typeface="Times New Roman" pitchFamily="18" charset="0"/>
              </a:rPr>
              <a:t>Trên tay người lớn</a:t>
            </a:r>
            <a:endParaRPr lang="en-US">
              <a:latin typeface="Times New Roman" pitchFamily="18" charset="0"/>
              <a:cs typeface="Times New Roman" pitchFamily="18" charset="0"/>
            </a:endParaRPr>
          </a:p>
        </p:txBody>
      </p:sp>
      <p:sp>
        <p:nvSpPr>
          <p:cNvPr id="9" name="TextBox 8"/>
          <p:cNvSpPr txBox="1"/>
          <p:nvPr/>
        </p:nvSpPr>
        <p:spPr>
          <a:xfrm>
            <a:off x="5562600" y="3657600"/>
            <a:ext cx="1600200" cy="369332"/>
          </a:xfrm>
          <a:prstGeom prst="rect">
            <a:avLst/>
          </a:prstGeom>
          <a:noFill/>
        </p:spPr>
        <p:txBody>
          <a:bodyPr wrap="square" rtlCol="0">
            <a:spAutoFit/>
          </a:bodyPr>
          <a:lstStyle/>
          <a:p>
            <a:r>
              <a:rPr lang="en-US" smtClean="0">
                <a:latin typeface="Times New Roman" pitchFamily="18" charset="0"/>
                <a:cs typeface="Times New Roman" pitchFamily="18" charset="0"/>
              </a:rPr>
              <a:t>Đến các trẻ em</a:t>
            </a:r>
            <a:endParaRPr lang="en-US">
              <a:latin typeface="Times New Roman" pitchFamily="18" charset="0"/>
              <a:cs typeface="Times New Roman" pitchFamily="18" charset="0"/>
            </a:endParaRPr>
          </a:p>
        </p:txBody>
      </p:sp>
      <p:sp>
        <p:nvSpPr>
          <p:cNvPr id="10" name="TextBox 9"/>
          <p:cNvSpPr txBox="1"/>
          <p:nvPr/>
        </p:nvSpPr>
        <p:spPr>
          <a:xfrm>
            <a:off x="1851210" y="6107668"/>
            <a:ext cx="1425390" cy="369332"/>
          </a:xfrm>
          <a:prstGeom prst="rect">
            <a:avLst/>
          </a:prstGeom>
          <a:noFill/>
        </p:spPr>
        <p:txBody>
          <a:bodyPr wrap="none" rtlCol="0">
            <a:spAutoFit/>
          </a:bodyPr>
          <a:lstStyle/>
          <a:p>
            <a:r>
              <a:rPr lang="en-US" smtClean="0">
                <a:latin typeface="Times New Roman" pitchFamily="18" charset="0"/>
                <a:cs typeface="Times New Roman" pitchFamily="18" charset="0"/>
              </a:rPr>
              <a:t>Từ thành phố</a:t>
            </a:r>
            <a:endParaRPr lang="en-US">
              <a:latin typeface="Times New Roman" pitchFamily="18" charset="0"/>
              <a:cs typeface="Times New Roman" pitchFamily="18" charset="0"/>
            </a:endParaRPr>
          </a:p>
        </p:txBody>
      </p:sp>
      <p:sp>
        <p:nvSpPr>
          <p:cNvPr id="11" name="TextBox 10"/>
          <p:cNvSpPr txBox="1"/>
          <p:nvPr/>
        </p:nvSpPr>
        <p:spPr>
          <a:xfrm>
            <a:off x="5527531" y="6107668"/>
            <a:ext cx="1787669" cy="369332"/>
          </a:xfrm>
          <a:prstGeom prst="rect">
            <a:avLst/>
          </a:prstGeom>
          <a:noFill/>
        </p:spPr>
        <p:txBody>
          <a:bodyPr wrap="none" rtlCol="0">
            <a:spAutoFit/>
          </a:bodyPr>
          <a:lstStyle/>
          <a:p>
            <a:r>
              <a:rPr lang="en-US" smtClean="0">
                <a:latin typeface="Times New Roman" pitchFamily="18" charset="0"/>
                <a:cs typeface="Times New Roman" pitchFamily="18" charset="0"/>
              </a:rPr>
              <a:t>Tới các vùng quê</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101446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7467600" cy="1408664"/>
          </a:xfrm>
        </p:spPr>
        <p:txBody>
          <a:bodyPr anchor="ctr">
            <a:noAutofit/>
          </a:bodyPr>
          <a:lstStyle/>
          <a:p>
            <a:pPr algn="ctr"/>
            <a:r>
              <a:rPr lang="en-US" sz="2800" smtClean="0"/>
              <a:t>TRỞ THÀNH MỘT PHẦN CỦA CUỘC SỐNG</a:t>
            </a:r>
            <a:endParaRPr lang="en-US" sz="2800"/>
          </a:p>
        </p:txBody>
      </p:sp>
      <p:pic>
        <p:nvPicPr>
          <p:cNvPr id="10" name="Content Placeholder 9"/>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47800" y="1905000"/>
            <a:ext cx="1867905" cy="1867905"/>
          </a:xfrm>
        </p:spPr>
      </p:pic>
      <p:sp>
        <p:nvSpPr>
          <p:cNvPr id="11" name="TextBox 10"/>
          <p:cNvSpPr txBox="1"/>
          <p:nvPr/>
        </p:nvSpPr>
        <p:spPr>
          <a:xfrm>
            <a:off x="1524000" y="3821668"/>
            <a:ext cx="1715505" cy="369332"/>
          </a:xfrm>
          <a:prstGeom prst="rect">
            <a:avLst/>
          </a:prstGeom>
          <a:noFill/>
        </p:spPr>
        <p:txBody>
          <a:bodyPr wrap="none" rtlCol="0">
            <a:spAutoFit/>
          </a:bodyPr>
          <a:lstStyle/>
          <a:p>
            <a:r>
              <a:rPr lang="en-US" smtClean="0">
                <a:latin typeface="Times New Roman" pitchFamily="18" charset="0"/>
                <a:cs typeface="Times New Roman" pitchFamily="18" charset="0"/>
              </a:rPr>
              <a:t>Kết nối mọi người</a:t>
            </a:r>
            <a:endParaRPr lang="en-US">
              <a:latin typeface="Times New Roman" pitchFamily="18" charset="0"/>
              <a:cs typeface="Times New Roman" pitchFamily="18" charset="0"/>
            </a:endParaRP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19600" y="1905000"/>
            <a:ext cx="3276600" cy="1849430"/>
          </a:xfrm>
          <a:prstGeom prst="rect">
            <a:avLst/>
          </a:prstGeom>
        </p:spPr>
      </p:pic>
      <p:sp>
        <p:nvSpPr>
          <p:cNvPr id="13" name="TextBox 12"/>
          <p:cNvSpPr txBox="1"/>
          <p:nvPr/>
        </p:nvSpPr>
        <p:spPr>
          <a:xfrm>
            <a:off x="4267200" y="3810000"/>
            <a:ext cx="3505200" cy="369332"/>
          </a:xfrm>
          <a:prstGeom prst="rect">
            <a:avLst/>
          </a:prstGeom>
          <a:noFill/>
        </p:spPr>
        <p:txBody>
          <a:bodyPr wrap="square" rtlCol="0">
            <a:spAutoFit/>
          </a:bodyPr>
          <a:lstStyle/>
          <a:p>
            <a:pPr algn="ctr"/>
            <a:r>
              <a:rPr lang="en-US" smtClean="0">
                <a:latin typeface="Times New Roman" pitchFamily="18" charset="0"/>
                <a:cs typeface="Times New Roman" pitchFamily="18" charset="0"/>
              </a:rPr>
              <a:t>Phục vụ nhu cầu giải </a:t>
            </a:r>
            <a:r>
              <a:rPr lang="en-US" smtClean="0">
                <a:latin typeface="Times New Roman" pitchFamily="18" charset="0"/>
                <a:cs typeface="Times New Roman" pitchFamily="18" charset="0"/>
              </a:rPr>
              <a:t>trí</a:t>
            </a:r>
            <a:endParaRPr lang="en-US">
              <a:latin typeface="Times New Roman" pitchFamily="18" charset="0"/>
              <a:cs typeface="Times New Roman" pitchFamily="18" charset="0"/>
            </a:endParaRP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9200" y="4267200"/>
            <a:ext cx="2514600" cy="1885950"/>
          </a:xfrm>
          <a:prstGeom prst="rect">
            <a:avLst/>
          </a:prstGeom>
        </p:spPr>
      </p:pic>
      <p:sp>
        <p:nvSpPr>
          <p:cNvPr id="15" name="TextBox 14"/>
          <p:cNvSpPr txBox="1"/>
          <p:nvPr/>
        </p:nvSpPr>
        <p:spPr>
          <a:xfrm>
            <a:off x="1219200" y="6171767"/>
            <a:ext cx="2514599" cy="369332"/>
          </a:xfrm>
          <a:prstGeom prst="rect">
            <a:avLst/>
          </a:prstGeom>
          <a:noFill/>
        </p:spPr>
        <p:txBody>
          <a:bodyPr wrap="square" rtlCol="0">
            <a:spAutoFit/>
          </a:bodyPr>
          <a:lstStyle/>
          <a:p>
            <a:pPr algn="ctr"/>
            <a:r>
              <a:rPr lang="en-US" smtClean="0">
                <a:latin typeface="Times New Roman" pitchFamily="18" charset="0"/>
                <a:cs typeface="Times New Roman" pitchFamily="18" charset="0"/>
              </a:rPr>
              <a:t>Trở thành thư </a:t>
            </a:r>
            <a:r>
              <a:rPr lang="en-US" smtClean="0">
                <a:latin typeface="Times New Roman" pitchFamily="18" charset="0"/>
                <a:cs typeface="Times New Roman" pitchFamily="18" charset="0"/>
              </a:rPr>
              <a:t>ký riêng</a:t>
            </a:r>
            <a:endParaRPr lang="en-US">
              <a:latin typeface="Times New Roman" pitchFamily="18" charset="0"/>
              <a:cs typeface="Times New Roman" pitchFamily="18" charset="0"/>
            </a:endParaRPr>
          </a:p>
        </p:txBody>
      </p:sp>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19600" y="4267200"/>
            <a:ext cx="3276600" cy="1885950"/>
          </a:xfrm>
          <a:prstGeom prst="rect">
            <a:avLst/>
          </a:prstGeom>
        </p:spPr>
      </p:pic>
      <p:sp>
        <p:nvSpPr>
          <p:cNvPr id="17" name="TextBox 16"/>
          <p:cNvSpPr txBox="1"/>
          <p:nvPr/>
        </p:nvSpPr>
        <p:spPr>
          <a:xfrm>
            <a:off x="5658162" y="6153150"/>
            <a:ext cx="723275" cy="369332"/>
          </a:xfrm>
          <a:prstGeom prst="rect">
            <a:avLst/>
          </a:prstGeom>
          <a:noFill/>
        </p:spPr>
        <p:txBody>
          <a:bodyPr wrap="none" rtlCol="0">
            <a:spAutoFit/>
          </a:bodyPr>
          <a:lstStyle/>
          <a:p>
            <a:r>
              <a:rPr lang="en-US" smtClean="0">
                <a:latin typeface="Times New Roman" pitchFamily="18" charset="0"/>
                <a:cs typeface="Times New Roman" pitchFamily="18" charset="0"/>
              </a:rPr>
              <a:t>Selfie</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784425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838200"/>
            <a:ext cx="7024744" cy="533400"/>
          </a:xfrm>
        </p:spPr>
        <p:txBody>
          <a:bodyPr>
            <a:normAutofit/>
          </a:bodyPr>
          <a:lstStyle/>
          <a:p>
            <a:pPr algn="ctr"/>
            <a:r>
              <a:rPr lang="en-US" sz="2800" smtClean="0"/>
              <a:t>THỐNG KÊ VỀ THIẾT BỊ DI ĐỘNG</a:t>
            </a:r>
            <a:endParaRPr lang="en-US" sz="2800"/>
          </a:p>
        </p:txBody>
      </p:sp>
      <p:sp>
        <p:nvSpPr>
          <p:cNvPr id="3" name="Content Placeholder 2"/>
          <p:cNvSpPr>
            <a:spLocks noGrp="1"/>
          </p:cNvSpPr>
          <p:nvPr>
            <p:ph idx="1"/>
          </p:nvPr>
        </p:nvSpPr>
        <p:spPr>
          <a:xfrm>
            <a:off x="762000" y="1371600"/>
            <a:ext cx="7772400" cy="5029200"/>
          </a:xfrm>
        </p:spPr>
        <p:txBody>
          <a:bodyPr>
            <a:normAutofit lnSpcReduction="10000"/>
          </a:bodyPr>
          <a:lstStyle/>
          <a:p>
            <a:endParaRPr lang="en-US" smtClean="0"/>
          </a:p>
          <a:p>
            <a:endParaRPr lang="en-US" smtClean="0"/>
          </a:p>
          <a:p>
            <a:endParaRPr lang="en-US"/>
          </a:p>
          <a:p>
            <a:endParaRPr lang="en-US" smtClean="0"/>
          </a:p>
          <a:p>
            <a:endParaRPr lang="en-US" smtClean="0"/>
          </a:p>
          <a:p>
            <a:r>
              <a:rPr lang="en-US" smtClean="0"/>
              <a:t>Năm </a:t>
            </a:r>
            <a:r>
              <a:rPr lang="en-US" smtClean="0"/>
              <a:t>2015, có </a:t>
            </a:r>
            <a:r>
              <a:rPr lang="en-US" sz="2800" b="1" smtClean="0"/>
              <a:t>7</a:t>
            </a:r>
            <a:r>
              <a:rPr lang="en-US" b="1" smtClean="0"/>
              <a:t> tỉ thiết </a:t>
            </a:r>
            <a:r>
              <a:rPr lang="en-US" b="1" smtClean="0"/>
              <a:t>bị/</a:t>
            </a:r>
            <a:r>
              <a:rPr lang="en-US" sz="2800" b="1" smtClean="0"/>
              <a:t>7.3</a:t>
            </a:r>
            <a:r>
              <a:rPr lang="en-US" b="1" smtClean="0"/>
              <a:t> </a:t>
            </a:r>
            <a:r>
              <a:rPr lang="en-US" b="1" smtClean="0"/>
              <a:t>tỉ dân </a:t>
            </a:r>
            <a:r>
              <a:rPr lang="en-US" smtClean="0"/>
              <a:t>(WikipediA)</a:t>
            </a:r>
            <a:endParaRPr lang="en-US"/>
          </a:p>
          <a:p>
            <a:r>
              <a:rPr lang="en-US" smtClean="0"/>
              <a:t>Năm 2016, số lượng </a:t>
            </a:r>
            <a:r>
              <a:rPr lang="en-US" smtClean="0"/>
              <a:t>smartphone dự </a:t>
            </a:r>
            <a:r>
              <a:rPr lang="en-US" smtClean="0"/>
              <a:t>kiến 2.6 tỉ thiết bị trên toàn thế giới.</a:t>
            </a:r>
          </a:p>
          <a:p>
            <a:r>
              <a:rPr lang="en-US"/>
              <a:t>Thị phần </a:t>
            </a:r>
            <a:r>
              <a:rPr lang="en-US" smtClean="0"/>
              <a:t>Android </a:t>
            </a:r>
            <a:r>
              <a:rPr lang="en-US"/>
              <a:t>(</a:t>
            </a:r>
            <a:r>
              <a:rPr lang="en-US" b="1"/>
              <a:t>82.8%</a:t>
            </a:r>
            <a:r>
              <a:rPr lang="en-US"/>
              <a:t>), iOS (</a:t>
            </a:r>
            <a:r>
              <a:rPr lang="en-US" b="1"/>
              <a:t>13.9%</a:t>
            </a:r>
            <a:r>
              <a:rPr lang="en-US"/>
              <a:t>), Windows Phone (2.6%) and BlackBerry OS (0.3%), 0.4% </a:t>
            </a:r>
            <a:r>
              <a:rPr lang="en-US" smtClean="0"/>
              <a:t>HĐH khác.</a:t>
            </a:r>
            <a:endParaRPr lang="en-US"/>
          </a:p>
          <a:p>
            <a:r>
              <a:rPr lang="en-US"/>
              <a:t>Số lượng ứng dụng trên Google Play đạt 2.2 </a:t>
            </a:r>
            <a:r>
              <a:rPr lang="en-US" smtClean="0"/>
              <a:t>triệu, Apple 2 triệu</a:t>
            </a:r>
            <a:endParaRPr lang="en-US"/>
          </a:p>
          <a:p>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447800"/>
            <a:ext cx="36576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798" y="1447800"/>
            <a:ext cx="3407802" cy="1895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7353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66800"/>
            <a:ext cx="7024744" cy="762000"/>
          </a:xfrm>
        </p:spPr>
        <p:txBody>
          <a:bodyPr>
            <a:normAutofit/>
          </a:bodyPr>
          <a:lstStyle/>
          <a:p>
            <a:pPr algn="ctr"/>
            <a:r>
              <a:rPr lang="en-US" sz="2800" smtClean="0"/>
              <a:t>THỐNG </a:t>
            </a:r>
            <a:r>
              <a:rPr lang="en-US" sz="2800"/>
              <a:t>KÊ VỀ THIẾT BỊ DI ĐỘNG</a:t>
            </a:r>
          </a:p>
        </p:txBody>
      </p:sp>
      <p:sp>
        <p:nvSpPr>
          <p:cNvPr id="3" name="Content Placeholder 2"/>
          <p:cNvSpPr>
            <a:spLocks noGrp="1"/>
          </p:cNvSpPr>
          <p:nvPr>
            <p:ph idx="1"/>
          </p:nvPr>
        </p:nvSpPr>
        <p:spPr>
          <a:xfrm>
            <a:off x="1043492" y="2209800"/>
            <a:ext cx="7033708" cy="4038600"/>
          </a:xfrm>
        </p:spPr>
        <p:txBody>
          <a:bodyPr>
            <a:normAutofit lnSpcReduction="10000"/>
          </a:bodyPr>
          <a:lstStyle/>
          <a:p>
            <a:r>
              <a:rPr lang="en-US" b="1"/>
              <a:t>80% </a:t>
            </a:r>
            <a:r>
              <a:rPr lang="en-US" smtClean="0"/>
              <a:t>người dùng internet sở hữu một điện thoại thông </a:t>
            </a:r>
            <a:r>
              <a:rPr lang="en-US" smtClean="0"/>
              <a:t>minh</a:t>
            </a:r>
          </a:p>
          <a:p>
            <a:endParaRPr lang="en-US" smtClean="0"/>
          </a:p>
          <a:p>
            <a:r>
              <a:rPr lang="en-US" b="1" smtClean="0"/>
              <a:t>37%</a:t>
            </a:r>
            <a:r>
              <a:rPr lang="en-US" smtClean="0"/>
              <a:t> tất cả các website được truy cập trực tiếp từ thiết bị di động</a:t>
            </a:r>
            <a:r>
              <a:rPr lang="en-US" smtClean="0"/>
              <a:t>.</a:t>
            </a:r>
          </a:p>
          <a:p>
            <a:endParaRPr lang="en-US" smtClean="0"/>
          </a:p>
          <a:p>
            <a:r>
              <a:rPr lang="en-US" b="1" smtClean="0"/>
              <a:t>18% </a:t>
            </a:r>
            <a:r>
              <a:rPr lang="en-US" smtClean="0"/>
              <a:t>người Mỹ sử dụng thiết bị di động để thanh toán</a:t>
            </a:r>
            <a:r>
              <a:rPr lang="en-US" smtClean="0"/>
              <a:t>.</a:t>
            </a:r>
          </a:p>
          <a:p>
            <a:endParaRPr lang="en-US" smtClean="0"/>
          </a:p>
          <a:p>
            <a:r>
              <a:rPr lang="en-US" b="1" smtClean="0"/>
              <a:t>87% </a:t>
            </a:r>
            <a:r>
              <a:rPr lang="en-US" smtClean="0"/>
              <a:t>số người luôn mang điện thoại bên mình.</a:t>
            </a:r>
          </a:p>
          <a:p>
            <a:endParaRPr lang="en-US" smtClean="0"/>
          </a:p>
          <a:p>
            <a:endParaRPr lang="en-US" smtClean="0"/>
          </a:p>
          <a:p>
            <a:endParaRPr lang="en-US" smtClean="0"/>
          </a:p>
          <a:p>
            <a:endParaRPr lang="en-US"/>
          </a:p>
        </p:txBody>
      </p:sp>
    </p:spTree>
    <p:extLst>
      <p:ext uri="{BB962C8B-B14F-4D97-AF65-F5344CB8AC3E}">
        <p14:creationId xmlns:p14="http://schemas.microsoft.com/office/powerpoint/2010/main" val="24517626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85800"/>
            <a:ext cx="7024744" cy="762000"/>
          </a:xfrm>
        </p:spPr>
        <p:txBody>
          <a:bodyPr>
            <a:normAutofit/>
          </a:bodyPr>
          <a:lstStyle/>
          <a:p>
            <a:pPr algn="ctr"/>
            <a:r>
              <a:rPr lang="en-US" sz="2800" smtClean="0"/>
              <a:t>THỐNG KÊ TẠI THỊ TRƯỜNG VIỆT NAM</a:t>
            </a:r>
            <a:endParaRPr lang="en-US" sz="2800"/>
          </a:p>
        </p:txBody>
      </p:sp>
      <p:sp>
        <p:nvSpPr>
          <p:cNvPr id="3" name="Content Placeholder 2"/>
          <p:cNvSpPr>
            <a:spLocks noGrp="1"/>
          </p:cNvSpPr>
          <p:nvPr>
            <p:ph idx="1"/>
          </p:nvPr>
        </p:nvSpPr>
        <p:spPr>
          <a:xfrm>
            <a:off x="1043492" y="1600200"/>
            <a:ext cx="7414708" cy="4876800"/>
          </a:xfrm>
        </p:spPr>
        <p:txBody>
          <a:bodyPr>
            <a:normAutofit lnSpcReduction="10000"/>
          </a:bodyPr>
          <a:lstStyle/>
          <a:p>
            <a:r>
              <a:rPr lang="vi-VN"/>
              <a:t>Dân số Việt Nam </a:t>
            </a:r>
            <a:r>
              <a:rPr lang="vi-VN" b="1"/>
              <a:t>90</a:t>
            </a:r>
            <a:r>
              <a:rPr lang="vi-VN"/>
              <a:t> triệu nhưng có đến hơn </a:t>
            </a:r>
            <a:r>
              <a:rPr lang="vi-VN" b="1"/>
              <a:t>128</a:t>
            </a:r>
            <a:r>
              <a:rPr lang="vi-VN"/>
              <a:t> triệu thuê bao di động</a:t>
            </a:r>
            <a:r>
              <a:rPr lang="vi-VN" smtClean="0"/>
              <a:t>.</a:t>
            </a:r>
            <a:endParaRPr lang="en-US" smtClean="0"/>
          </a:p>
          <a:p>
            <a:endParaRPr lang="vi-VN"/>
          </a:p>
          <a:p>
            <a:r>
              <a:rPr lang="vi-VN"/>
              <a:t>28 triệu tài khoản mạng xã hội, chủ yếu là Facebook, trong đó có 24 triệu người lướt bằng điện thoại di động</a:t>
            </a:r>
            <a:r>
              <a:rPr lang="en-US" smtClean="0"/>
              <a:t>. Chiếm </a:t>
            </a:r>
            <a:r>
              <a:rPr lang="en-US" b="1" smtClean="0"/>
              <a:t>86%</a:t>
            </a:r>
            <a:r>
              <a:rPr lang="en-US" smtClean="0"/>
              <a:t>.</a:t>
            </a:r>
          </a:p>
          <a:p>
            <a:endParaRPr lang="en-US" smtClean="0"/>
          </a:p>
          <a:p>
            <a:r>
              <a:rPr lang="vi-VN" b="1"/>
              <a:t>94% </a:t>
            </a:r>
            <a:r>
              <a:rPr lang="vi-VN"/>
              <a:t>có điện thoại di động</a:t>
            </a:r>
            <a:r>
              <a:rPr lang="en-US" smtClean="0"/>
              <a:t>. </a:t>
            </a:r>
            <a:r>
              <a:rPr lang="vi-VN" b="1"/>
              <a:t>37%</a:t>
            </a:r>
            <a:r>
              <a:rPr lang="vi-VN"/>
              <a:t> </a:t>
            </a:r>
            <a:r>
              <a:rPr lang="vi-VN" smtClean="0"/>
              <a:t>điện </a:t>
            </a:r>
            <a:r>
              <a:rPr lang="vi-VN"/>
              <a:t>thoại thông minh (smartphone</a:t>
            </a:r>
            <a:r>
              <a:rPr lang="vi-VN" smtClean="0"/>
              <a:t>)</a:t>
            </a:r>
            <a:r>
              <a:rPr lang="en-US" smtClean="0"/>
              <a:t>.</a:t>
            </a:r>
          </a:p>
          <a:p>
            <a:endParaRPr lang="en-US" smtClean="0"/>
          </a:p>
          <a:p>
            <a:r>
              <a:rPr lang="vi-VN"/>
              <a:t>Tỉ lệ người sử dụng Internet bằng di động lên tới </a:t>
            </a:r>
            <a:r>
              <a:rPr lang="vi-VN" b="1"/>
              <a:t>31%</a:t>
            </a:r>
            <a:r>
              <a:rPr lang="vi-VN"/>
              <a:t>, trong khi máy tính bàn là 18% và máy tính xách tay là </a:t>
            </a:r>
            <a:r>
              <a:rPr lang="vi-VN" b="1"/>
              <a:t>10%</a:t>
            </a:r>
            <a:r>
              <a:rPr lang="en-US" smtClean="0"/>
              <a:t>.</a:t>
            </a:r>
            <a:endParaRPr lang="en-US"/>
          </a:p>
          <a:p>
            <a:endParaRPr lang="en-US" smtClean="0"/>
          </a:p>
          <a:p>
            <a:endParaRPr lang="en-US" smtClean="0"/>
          </a:p>
          <a:p>
            <a:endParaRPr lang="en-US" smtClean="0"/>
          </a:p>
          <a:p>
            <a:endParaRPr lang="en-US"/>
          </a:p>
        </p:txBody>
      </p:sp>
    </p:spTree>
    <p:extLst>
      <p:ext uri="{BB962C8B-B14F-4D97-AF65-F5344CB8AC3E}">
        <p14:creationId xmlns:p14="http://schemas.microsoft.com/office/powerpoint/2010/main" val="28866643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43000"/>
            <a:ext cx="7924800" cy="762000"/>
          </a:xfrm>
        </p:spPr>
        <p:txBody>
          <a:bodyPr>
            <a:noAutofit/>
          </a:bodyPr>
          <a:lstStyle/>
          <a:p>
            <a:pPr algn="ctr"/>
            <a:r>
              <a:rPr lang="en-US" sz="2800" smtClean="0"/>
              <a:t/>
            </a:r>
            <a:br>
              <a:rPr lang="en-US" sz="2800" smtClean="0"/>
            </a:br>
            <a:r>
              <a:rPr lang="en-US" sz="2800"/>
              <a:t/>
            </a:r>
            <a:br>
              <a:rPr lang="en-US" sz="2800"/>
            </a:br>
            <a:r>
              <a:rPr lang="en-US" sz="2800" smtClean="0"/>
              <a:t/>
            </a:r>
            <a:br>
              <a:rPr lang="en-US" sz="2800" smtClean="0"/>
            </a:br>
            <a:r>
              <a:rPr lang="en-US" sz="2800"/>
              <a:t/>
            </a:r>
            <a:br>
              <a:rPr lang="en-US" sz="2800"/>
            </a:br>
            <a:r>
              <a:rPr lang="en-US" sz="2800" smtClean="0"/>
              <a:t/>
            </a:r>
            <a:br>
              <a:rPr lang="en-US" sz="2800" smtClean="0"/>
            </a:br>
            <a:r>
              <a:rPr lang="en-US" sz="2800" smtClean="0"/>
              <a:t>LỰA CHỌN NÀO ĐỂ </a:t>
            </a:r>
            <a:br>
              <a:rPr lang="en-US" sz="2800" smtClean="0"/>
            </a:br>
            <a:r>
              <a:rPr lang="en-US" sz="2800" smtClean="0"/>
              <a:t>PHÁT TRIỂN ỨNG DỤNG DI ĐỘNG</a:t>
            </a:r>
            <a:endParaRPr lang="en-US" sz="2800"/>
          </a:p>
        </p:txBody>
      </p:sp>
      <p:sp>
        <p:nvSpPr>
          <p:cNvPr id="3" name="Content Placeholder 2"/>
          <p:cNvSpPr>
            <a:spLocks noGrp="1"/>
          </p:cNvSpPr>
          <p:nvPr>
            <p:ph idx="1"/>
          </p:nvPr>
        </p:nvSpPr>
        <p:spPr>
          <a:xfrm>
            <a:off x="1043492" y="1981200"/>
            <a:ext cx="6777317" cy="3886200"/>
          </a:xfrm>
        </p:spPr>
        <p:txBody>
          <a:bodyPr>
            <a:normAutofit/>
          </a:bodyPr>
          <a:lstStyle/>
          <a:p>
            <a:r>
              <a:rPr lang="en-US" sz="2800" smtClean="0"/>
              <a:t>Native Development</a:t>
            </a:r>
          </a:p>
          <a:p>
            <a:pPr marL="68580" indent="0" algn="just">
              <a:buNone/>
            </a:pPr>
            <a:r>
              <a:rPr lang="en-US" smtClean="0"/>
              <a:t>Là sử dụng các công cụ lập trình gốc cùng với nền tảng đó</a:t>
            </a:r>
            <a:r>
              <a:rPr lang="vi-VN" smtClean="0"/>
              <a:t>.</a:t>
            </a:r>
            <a:endParaRPr lang="en-US" smtClean="0"/>
          </a:p>
          <a:p>
            <a:pPr marL="68580" indent="0" algn="just">
              <a:buNone/>
            </a:pPr>
            <a:endParaRPr lang="en-US" sz="1800"/>
          </a:p>
          <a:p>
            <a:r>
              <a:rPr lang="en-US" sz="2800"/>
              <a:t>Framework development</a:t>
            </a:r>
          </a:p>
          <a:p>
            <a:pPr marL="68580" indent="0">
              <a:buNone/>
            </a:pPr>
            <a:r>
              <a:rPr lang="en-US" smtClean="0"/>
              <a:t>Là sử dụng một nền tảng cho phép phát triển ứng dụng đa nền tảng trên iOS, Android và Windows Phone</a:t>
            </a:r>
            <a:r>
              <a:rPr lang="vi-VN" smtClean="0"/>
              <a:t>.</a:t>
            </a:r>
            <a:endParaRPr lang="en-US"/>
          </a:p>
        </p:txBody>
      </p:sp>
    </p:spTree>
    <p:extLst>
      <p:ext uri="{BB962C8B-B14F-4D97-AF65-F5344CB8AC3E}">
        <p14:creationId xmlns:p14="http://schemas.microsoft.com/office/powerpoint/2010/main" val="39941554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924800" cy="685800"/>
          </a:xfrm>
        </p:spPr>
        <p:txBody>
          <a:bodyPr>
            <a:normAutofit/>
          </a:bodyPr>
          <a:lstStyle/>
          <a:p>
            <a:pPr algn="ctr"/>
            <a:r>
              <a:rPr lang="en-US" sz="2800" smtClean="0"/>
              <a:t>NATIVE DEVELOPMENT</a:t>
            </a:r>
            <a:endParaRPr lang="en-US" sz="2800"/>
          </a:p>
        </p:txBody>
      </p:sp>
      <p:sp>
        <p:nvSpPr>
          <p:cNvPr id="3" name="Content Placeholder 2"/>
          <p:cNvSpPr>
            <a:spLocks noGrp="1"/>
          </p:cNvSpPr>
          <p:nvPr>
            <p:ph idx="1"/>
          </p:nvPr>
        </p:nvSpPr>
        <p:spPr>
          <a:xfrm>
            <a:off x="838200" y="1524000"/>
            <a:ext cx="7543800" cy="4876800"/>
          </a:xfrm>
        </p:spPr>
        <p:txBody>
          <a:bodyPr>
            <a:normAutofit lnSpcReduction="10000"/>
          </a:bodyPr>
          <a:lstStyle/>
          <a:p>
            <a:r>
              <a:rPr lang="en-US" smtClean="0"/>
              <a:t>Là lựa chọn khả thi hơn nếu quyết định chỉ nhắm đến 1 nền tảng.</a:t>
            </a:r>
            <a:r>
              <a:rPr lang="en-US"/>
              <a:t> Người dùng </a:t>
            </a:r>
            <a:r>
              <a:rPr lang="en-US" smtClean="0"/>
              <a:t>không </a:t>
            </a:r>
            <a:r>
              <a:rPr lang="en-US"/>
              <a:t>chung một hành </a:t>
            </a:r>
            <a:r>
              <a:rPr lang="en-US" smtClean="0"/>
              <a:t>vi trên các nền tảng khác nhau</a:t>
            </a:r>
            <a:r>
              <a:rPr lang="vi-VN" smtClean="0"/>
              <a:t>.</a:t>
            </a:r>
            <a:r>
              <a:rPr lang="en-US" smtClean="0"/>
              <a:t> </a:t>
            </a:r>
            <a:endParaRPr lang="en-US" smtClean="0"/>
          </a:p>
          <a:p>
            <a:endParaRPr lang="en-US" smtClean="0"/>
          </a:p>
          <a:p>
            <a:r>
              <a:rPr lang="en-US" smtClean="0"/>
              <a:t>Cho phép sử dụng nhiều tính năng mới, và tùy chỉnh trải nghiệm người dùng tốt hơn.</a:t>
            </a:r>
          </a:p>
          <a:p>
            <a:endParaRPr lang="en-US" smtClean="0"/>
          </a:p>
          <a:p>
            <a:r>
              <a:rPr lang="en-US" smtClean="0"/>
              <a:t>Ứng dụng sẽ chạy mượt mà hơn, và nhanh hơn. Rất phù hợp cho các ứng dụng định hướng khách hàng.</a:t>
            </a:r>
          </a:p>
          <a:p>
            <a:endParaRPr lang="en-US" smtClean="0"/>
          </a:p>
          <a:p>
            <a:r>
              <a:rPr lang="en-US" smtClean="0"/>
              <a:t>Chi phí lập trình ứng dụng sẽ cao hơn, do cần phân chia công nghệ cho từng nền tảng riêng biệt.</a:t>
            </a:r>
            <a:endParaRPr lang="en-US"/>
          </a:p>
        </p:txBody>
      </p:sp>
    </p:spTree>
    <p:extLst>
      <p:ext uri="{BB962C8B-B14F-4D97-AF65-F5344CB8AC3E}">
        <p14:creationId xmlns:p14="http://schemas.microsoft.com/office/powerpoint/2010/main" val="28428071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403</TotalTime>
  <Words>959</Words>
  <Application>Microsoft Office PowerPoint</Application>
  <PresentationFormat>On-screen Show (4:3)</PresentationFormat>
  <Paragraphs>147</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Austin</vt:lpstr>
      <vt:lpstr>LẬP TRÌNH DI ĐỘNG</vt:lpstr>
      <vt:lpstr>NỘI DUNG</vt:lpstr>
      <vt:lpstr>ĐIỆN THOẠI DI ĐỘNG CÓ MẶT KHẮP MỌI NƠI</vt:lpstr>
      <vt:lpstr>TRỞ THÀNH MỘT PHẦN CỦA CUỘC SỐNG</vt:lpstr>
      <vt:lpstr>THỐNG KÊ VỀ THIẾT BỊ DI ĐỘNG</vt:lpstr>
      <vt:lpstr>THỐNG KÊ VỀ THIẾT BỊ DI ĐỘNG</vt:lpstr>
      <vt:lpstr>THỐNG KÊ TẠI THỊ TRƯỜNG VIỆT NAM</vt:lpstr>
      <vt:lpstr>     LỰA CHỌN NÀO ĐỂ  PHÁT TRIỂN ỨNG DỤNG DI ĐỘNG</vt:lpstr>
      <vt:lpstr>NATIVE DEVELOPMENT</vt:lpstr>
      <vt:lpstr>FRAMEWORK DEVELOPMENT</vt:lpstr>
      <vt:lpstr>CƠ HỘI NGHỀ NGHIỆP</vt:lpstr>
      <vt:lpstr>CƠ HỘI NGHỀ NGHIỆP</vt:lpstr>
      <vt:lpstr>KIẾN THỨC KỸ NĂNG CẦN CHUẨN BỊ</vt:lpstr>
      <vt:lpstr>ANDROID NÊN HỌC GÌ?</vt:lpstr>
      <vt:lpstr>IOS NÊN HỌC GÌ?</vt:lpstr>
      <vt:lpstr>LÀM ỨNG DỤNG ĐA NỀN TẢNG</vt:lpstr>
      <vt:lpstr>PHÁT TRIỂN GAME</vt:lpstr>
      <vt:lpstr>CÁC KỸ NĂNG MỀM CẦN THIẾT</vt:lpstr>
      <vt:lpstr>CHÂN THÀNH CẢM ƠN!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BLOOMGOO.VN</dc:creator>
  <cp:lastModifiedBy>THANH LE VAN</cp:lastModifiedBy>
  <cp:revision>231</cp:revision>
  <dcterms:created xsi:type="dcterms:W3CDTF">2016-11-26T02:56:29Z</dcterms:created>
  <dcterms:modified xsi:type="dcterms:W3CDTF">2016-11-26T14:41:26Z</dcterms:modified>
</cp:coreProperties>
</file>