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7b9cb9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7b9cb9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b4d549e5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b4d549e5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ed82fe9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ed82fe9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b4d549e5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b4d549e5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4d549e5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b4d549e5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e091f57c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e091f57c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b4d549e5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b4d549e5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e091f57c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e091f57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13e757da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13e757da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b4d549e5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b4d549e5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e091f57c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e091f57c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3e757da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13e757da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e091f57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e091f57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e091f57c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e091f57c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b4d549e5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b4d549e5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e091f57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e091f57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13e757da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13e757da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7c4e984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7c4e984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e091f57c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e091f57c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e091f57c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e091f57c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e091f57c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e091f57c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d5dc590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d5dc590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3e757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13e757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13e757da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13e757da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7c4e984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37c4e984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13e757da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13e757da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e091f57c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e091f57c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7c4e984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7c4e984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e091f57c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e091f57c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d5dc590c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d5dc590c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13e757d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13e757d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3e757d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3e757d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13e757d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13e757d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3e757da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3e757da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7b9cb9796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7b9cb9796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e091f57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e091f57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901025" y="1883500"/>
            <a:ext cx="5649300" cy="1873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736000" y="2430325"/>
            <a:ext cx="59868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파이</a:t>
            </a:r>
            <a:r>
              <a:rPr lang="ko">
                <a:solidFill>
                  <a:schemeClr val="lt1"/>
                </a:solidFill>
              </a:rPr>
              <a:t>썬 프로그램 기본학습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1988575" y="2219825"/>
            <a:ext cx="62787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listDeclare = []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listAppend = listDeclare.</a:t>
            </a:r>
            <a:r>
              <a:rPr lang="ko" sz="11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(value)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listInsert = listDeclare.</a:t>
            </a:r>
            <a:r>
              <a:rPr lang="ko" sz="11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(index, value)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listDeclare.</a:t>
            </a:r>
            <a:r>
              <a:rPr lang="ko" sz="11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(value)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listIndex = listDeclare.</a:t>
            </a:r>
            <a:r>
              <a:rPr lang="ko" sz="11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(value)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listValue  = listVariable[index]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listSlice = listVariable[startIndex: endIndex]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listSlice = listVariable[ : endIndex]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listSlice = listVariable[startIndex : ]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listLength = len(listVariable)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2" name="Google Shape;142;p22"/>
          <p:cNvSpPr txBox="1"/>
          <p:nvPr/>
        </p:nvSpPr>
        <p:spPr>
          <a:xfrm>
            <a:off x="914400" y="1371600"/>
            <a:ext cx="7369800" cy="585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     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0        1       2        3        4        5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value1, value2, value3,  value4,  value5,  value6]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295050" y="342900"/>
            <a:ext cx="21501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리스트(mutable)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016450" y="495975"/>
            <a:ext cx="3127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remove, append, len, indexing</a:t>
            </a:r>
            <a:endParaRPr sz="15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2064775" y="1762625"/>
            <a:ext cx="6278700" cy="26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Declare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Python!"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stringValue = 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stringDeclare[index]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 = 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stringDeclare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[startIndex: endIndex]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stringSlice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stringDeclare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: endIndex]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stringSlice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stringDeclare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[startIndex : 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 = </a:t>
            </a:r>
            <a:r>
              <a:rPr lang="ko" sz="1300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stringDeclare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stringLower = stringDeclare.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stringUpper = stringDeclare.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0" name="Google Shape;150;p23"/>
          <p:cNvSpPr/>
          <p:nvPr/>
        </p:nvSpPr>
        <p:spPr>
          <a:xfrm>
            <a:off x="295050" y="342900"/>
            <a:ext cx="23934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string</a:t>
            </a:r>
            <a:r>
              <a:rPr lang="ko" sz="2000">
                <a:solidFill>
                  <a:schemeClr val="lt1"/>
                </a:solidFill>
              </a:rPr>
              <a:t>(immutable)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6433100" y="495975"/>
            <a:ext cx="2711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len, indexing, lower, upper</a:t>
            </a:r>
            <a:endParaRPr sz="15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295050" y="419100"/>
            <a:ext cx="19815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string format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600200" y="1752600"/>
            <a:ext cx="6740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verb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"like"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oneSentence = subject +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 verb +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oneSentence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f"</a:t>
            </a:r>
            <a:r>
              <a:rPr lang="ko" sz="13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lang="ko" sz="13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{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verb</a:t>
            </a:r>
            <a:r>
              <a:rPr lang="ko" sz="13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{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3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otherSentence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"{} {} {}"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.format(subject, verb, object)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anotherSentence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"%s %s %s"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 (subject, verb, object)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>
            <a:off x="295050" y="342900"/>
            <a:ext cx="21291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63" name="Google Shape;163;p25"/>
          <p:cNvGrpSpPr/>
          <p:nvPr/>
        </p:nvGrpSpPr>
        <p:grpSpPr>
          <a:xfrm>
            <a:off x="366000" y="361775"/>
            <a:ext cx="2058150" cy="423000"/>
            <a:chOff x="798375" y="858200"/>
            <a:chExt cx="2058150" cy="423000"/>
          </a:xfrm>
        </p:grpSpPr>
        <p:sp>
          <p:nvSpPr>
            <p:cNvPr id="164" name="Google Shape;164;p25"/>
            <p:cNvSpPr txBox="1"/>
            <p:nvPr/>
          </p:nvSpPr>
          <p:spPr>
            <a:xfrm>
              <a:off x="798375" y="858200"/>
              <a:ext cx="9897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lt1"/>
                  </a:solidFill>
                </a:rPr>
                <a:t>string 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2167125" y="858200"/>
              <a:ext cx="689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lt1"/>
                  </a:solidFill>
                </a:rPr>
                <a:t>list</a:t>
              </a:r>
              <a:r>
                <a:rPr lang="ko" sz="2000">
                  <a:solidFill>
                    <a:schemeClr val="lt1"/>
                  </a:solidFill>
                </a:rPr>
                <a:t> 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751725" y="1065025"/>
              <a:ext cx="362100" cy="140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</a:endParaRPr>
            </a:p>
          </p:txBody>
        </p:sp>
      </p:grpSp>
      <p:sp>
        <p:nvSpPr>
          <p:cNvPr id="167" name="Google Shape;167;p25"/>
          <p:cNvSpPr txBox="1"/>
          <p:nvPr/>
        </p:nvSpPr>
        <p:spPr>
          <a:xfrm>
            <a:off x="1837550" y="1652550"/>
            <a:ext cx="6629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= sentence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letterList = 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(sentence)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wordList = sentence.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(wordList)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replacement = string.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"existence"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"change"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findIndex = string.</a:t>
            </a:r>
            <a:r>
              <a:rPr lang="ko" sz="1300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(letteral)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295050" y="342900"/>
            <a:ext cx="21291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6"/>
          <p:cNvGrpSpPr/>
          <p:nvPr/>
        </p:nvGrpSpPr>
        <p:grpSpPr>
          <a:xfrm>
            <a:off x="366000" y="361775"/>
            <a:ext cx="2058150" cy="423000"/>
            <a:chOff x="798375" y="858200"/>
            <a:chExt cx="2058150" cy="423000"/>
          </a:xfrm>
        </p:grpSpPr>
        <p:sp>
          <p:nvSpPr>
            <p:cNvPr id="174" name="Google Shape;174;p26"/>
            <p:cNvSpPr txBox="1"/>
            <p:nvPr/>
          </p:nvSpPr>
          <p:spPr>
            <a:xfrm>
              <a:off x="798375" y="858200"/>
              <a:ext cx="9897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200">
                  <a:solidFill>
                    <a:schemeClr val="lt1"/>
                  </a:solidFill>
                </a:rPr>
                <a:t>string </a:t>
              </a:r>
              <a:endParaRPr sz="2200">
                <a:solidFill>
                  <a:schemeClr val="lt1"/>
                </a:solidFill>
              </a:endParaRPr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2167125" y="858200"/>
              <a:ext cx="689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300">
                  <a:solidFill>
                    <a:schemeClr val="lt1"/>
                  </a:solidFill>
                </a:rPr>
                <a:t>list </a:t>
              </a:r>
              <a:endParaRPr sz="2300">
                <a:solidFill>
                  <a:schemeClr val="lt1"/>
                </a:solidFill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1751725" y="1065025"/>
              <a:ext cx="362100" cy="140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77" name="Google Shape;177;p26"/>
          <p:cNvSpPr txBox="1"/>
          <p:nvPr/>
        </p:nvSpPr>
        <p:spPr>
          <a:xfrm>
            <a:off x="1742750" y="2038450"/>
            <a:ext cx="69786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like coding in python."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exampleSplit = example.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exampleList = [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"like"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"coding"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exJoing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(exampleList)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295050" y="342900"/>
            <a:ext cx="14163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dictionary</a:t>
            </a:r>
            <a:endParaRPr sz="2000"/>
          </a:p>
        </p:txBody>
      </p:sp>
      <p:sp>
        <p:nvSpPr>
          <p:cNvPr id="183" name="Google Shape;183;p27"/>
          <p:cNvSpPr txBox="1"/>
          <p:nvPr/>
        </p:nvSpPr>
        <p:spPr>
          <a:xfrm>
            <a:off x="1868550" y="1823225"/>
            <a:ext cx="6403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exampleDict = {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"lang"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"eng"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"math"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"sci"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dictKeysList  = exampleDict.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dictValuesList = exampleDict.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dictItems = exampleDict.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295050" y="342900"/>
            <a:ext cx="14907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dictionary</a:t>
            </a:r>
            <a:endParaRPr sz="2000"/>
          </a:p>
        </p:txBody>
      </p:sp>
      <p:sp>
        <p:nvSpPr>
          <p:cNvPr id="189" name="Google Shape;189;p28"/>
          <p:cNvSpPr txBox="1"/>
          <p:nvPr/>
        </p:nvSpPr>
        <p:spPr>
          <a:xfrm>
            <a:off x="2892075" y="1912100"/>
            <a:ext cx="35361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exampleDict = {}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exampleDict[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"lang"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exmapleDict[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"eng"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exampleDict[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"math"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exmapleDict[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"sci"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 </a:t>
            </a:r>
            <a:r>
              <a:rPr lang="ko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exmapleDict[</a:t>
            </a:r>
            <a:r>
              <a:rPr lang="ko" sz="13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"sci"</a:t>
            </a:r>
            <a:r>
              <a:rPr lang="ko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2686475" y="2149725"/>
            <a:ext cx="43164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파이썬 기</a:t>
            </a: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본 문법</a:t>
            </a:r>
            <a:endParaRPr b="1" sz="40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295050" y="342900"/>
            <a:ext cx="1108500" cy="52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lt1"/>
                </a:solidFill>
              </a:rPr>
              <a:t>조건문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3243975" y="1509650"/>
            <a:ext cx="27945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True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False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"True"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/>
        </p:nvSpPr>
        <p:spPr>
          <a:xfrm>
            <a:off x="3416025" y="1509650"/>
            <a:ext cx="37398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 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85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 &gt;=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 &gt;=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 &gt;=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score &gt;=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6" name="Google Shape;206;p31"/>
          <p:cNvSpPr/>
          <p:nvPr/>
        </p:nvSpPr>
        <p:spPr>
          <a:xfrm>
            <a:off x="295050" y="342900"/>
            <a:ext cx="1108500" cy="52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조건문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905225" y="2225925"/>
            <a:ext cx="7754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프로그래밍 자료 구조의 기본 개념</a:t>
            </a:r>
            <a:endParaRPr b="1" sz="40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2564525" y="2166200"/>
            <a:ext cx="4437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exampleList = [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(exampleList)):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(exampleList[index])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letter </a:t>
            </a:r>
            <a:r>
              <a:rPr lang="ko" sz="130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exampleList: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(letter)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295050" y="342900"/>
            <a:ext cx="1108500" cy="52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순환문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2259500" y="2068650"/>
            <a:ext cx="4982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exampleList = [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index, value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(exampleList):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'index: 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index)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'values: 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value)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8" name="Google Shape;218;p33"/>
          <p:cNvSpPr/>
          <p:nvPr/>
        </p:nvSpPr>
        <p:spPr>
          <a:xfrm>
            <a:off x="295050" y="342900"/>
            <a:ext cx="1108500" cy="52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순환문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1769350" y="1973600"/>
            <a:ext cx="6132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exampleDict = {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'lang'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'eng'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'math'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'sci'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key, value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exampleDict.items():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'key: 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key)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'value: 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value)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295050" y="342900"/>
            <a:ext cx="1108500" cy="52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순환문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1616950" y="1973600"/>
            <a:ext cx="7097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exampleDict = {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'lang'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'eng'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'math'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'sci'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exampleDict: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'value: 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exampleDict[key])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295050" y="342900"/>
            <a:ext cx="1108500" cy="526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순환문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/>
        </p:nvSpPr>
        <p:spPr>
          <a:xfrm>
            <a:off x="2508100" y="2073525"/>
            <a:ext cx="42654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파이썬 함</a:t>
            </a:r>
            <a:r>
              <a:rPr b="1" lang="ko" sz="4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수 구조</a:t>
            </a:r>
            <a:endParaRPr b="1" sz="4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/>
          <p:nvPr/>
        </p:nvSpPr>
        <p:spPr>
          <a:xfrm>
            <a:off x="295050" y="342900"/>
            <a:ext cx="24132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definition(function)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2417275" y="2152175"/>
            <a:ext cx="41670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ko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gcd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 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param2 ==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‘Not Find”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 !=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 = param1 % param2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param1 = param2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param2 = rem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param1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7029300" y="496575"/>
            <a:ext cx="211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CC0000"/>
                </a:solidFill>
              </a:rPr>
              <a:t>유클리드 알고리즘</a:t>
            </a:r>
            <a:endParaRPr b="1" sz="1600">
              <a:solidFill>
                <a:srgbClr val="CC0000"/>
              </a:solidFill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1640200" y="1350750"/>
            <a:ext cx="4606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param1, param2 : </a:t>
            </a:r>
            <a:r>
              <a:rPr lang="ko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/>
          <p:nvPr/>
        </p:nvSpPr>
        <p:spPr>
          <a:xfrm>
            <a:off x="295050" y="342900"/>
            <a:ext cx="25470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definition(function)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2820000" y="1982250"/>
            <a:ext cx="4420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 = gcd(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7029300" y="496575"/>
            <a:ext cx="211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CC0000"/>
                </a:solidFill>
              </a:rPr>
              <a:t>유클리드 알고리즘</a:t>
            </a:r>
            <a:endParaRPr b="1" sz="1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/>
          <p:nvPr/>
        </p:nvSpPr>
        <p:spPr>
          <a:xfrm>
            <a:off x="295050" y="342900"/>
            <a:ext cx="2763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definition(function)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3124800" y="1982250"/>
            <a:ext cx="3419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 = gcd(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7029300" y="496575"/>
            <a:ext cx="211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CC0000"/>
                </a:solidFill>
              </a:rPr>
              <a:t>유클리드 알고리즘</a:t>
            </a:r>
            <a:endParaRPr b="1" sz="1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/>
        </p:nvSpPr>
        <p:spPr>
          <a:xfrm>
            <a:off x="2645875" y="1694975"/>
            <a:ext cx="41670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ko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extractNumber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ko" sz="13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numList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 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 !=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 = param %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 = param //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numList.append(parma)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	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6533100" y="486900"/>
            <a:ext cx="261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CC0000"/>
                </a:solidFill>
              </a:rPr>
              <a:t>각각의 자리수의 숫자 추출</a:t>
            </a:r>
            <a:endParaRPr b="1" sz="1600">
              <a:solidFill>
                <a:srgbClr val="CC0000"/>
              </a:solidFill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295050" y="342900"/>
            <a:ext cx="25521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definition(function)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/>
        </p:nvSpPr>
        <p:spPr>
          <a:xfrm>
            <a:off x="2748300" y="2041575"/>
            <a:ext cx="4284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result = extractNumber(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1234234506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(result)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6533100" y="486900"/>
            <a:ext cx="261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CC0000"/>
                </a:solidFill>
              </a:rPr>
              <a:t>각각의 자리수의 숫자 추출</a:t>
            </a:r>
            <a:endParaRPr b="1" sz="1600">
              <a:solidFill>
                <a:srgbClr val="CC0000"/>
              </a:solidFill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295050" y="342900"/>
            <a:ext cx="2763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definition(function)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data 종류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634225" y="1707125"/>
            <a:ext cx="62130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Structured Data</a:t>
            </a:r>
            <a:r>
              <a:rPr lang="ko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5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정형 데이터</a:t>
            </a:r>
            <a:endParaRPr sz="15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통계적 계산을 할 수 있는 데이터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Semi-structured Data</a:t>
            </a:r>
            <a:r>
              <a:rPr lang="ko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5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비정형 데이터</a:t>
            </a:r>
            <a:endParaRPr sz="15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메신저의 단어, 문장, 문서 등 정형화 되어 있지 않는 데이터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Unstructured Data</a:t>
            </a:r>
            <a:r>
              <a:rPr lang="ko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5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반정형 데이터</a:t>
            </a:r>
            <a:endParaRPr sz="15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프로그램 언어에서 사용되는 문법 구문 등 명령어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/>
        </p:nvSpPr>
        <p:spPr>
          <a:xfrm>
            <a:off x="2360175" y="2073525"/>
            <a:ext cx="4848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파이썬 컨프리헨션</a:t>
            </a:r>
            <a:endParaRPr b="1" sz="4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/>
          <p:nvPr/>
        </p:nvSpPr>
        <p:spPr>
          <a:xfrm>
            <a:off x="295050" y="342900"/>
            <a:ext cx="21105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comprehension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82" name="Google Shape;282;p43"/>
          <p:cNvSpPr txBox="1"/>
          <p:nvPr/>
        </p:nvSpPr>
        <p:spPr>
          <a:xfrm>
            <a:off x="1898975" y="1889850"/>
            <a:ext cx="6685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listComprehension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= [ x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x%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dictComprehension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= { k: v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k, v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/>
        </p:nvSpPr>
        <p:spPr>
          <a:xfrm>
            <a:off x="2055725" y="2149725"/>
            <a:ext cx="5398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파이썬 파</a:t>
            </a: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일 </a:t>
            </a: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읽</a:t>
            </a: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기 와 쓰기</a:t>
            </a:r>
            <a:endParaRPr b="1" sz="40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/>
          <p:nvPr/>
        </p:nvSpPr>
        <p:spPr>
          <a:xfrm>
            <a:off x="295050" y="342900"/>
            <a:ext cx="18228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2660975" y="1867175"/>
            <a:ext cx="4005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"./data/text.txt"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f.write(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love python.</a:t>
            </a:r>
            <a:r>
              <a:rPr lang="ko" sz="13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f.write(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am learning python.</a:t>
            </a:r>
            <a:r>
              <a:rPr lang="ko" sz="13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/>
          <p:nvPr/>
        </p:nvSpPr>
        <p:spPr>
          <a:xfrm>
            <a:off x="295050" y="342900"/>
            <a:ext cx="21144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3250025" y="1905950"/>
            <a:ext cx="3462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"./data/text.txt"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lines = f.readlines() //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13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lines: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(line.strip())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/>
          <p:nvPr/>
        </p:nvSpPr>
        <p:spPr>
          <a:xfrm>
            <a:off x="295050" y="342900"/>
            <a:ext cx="21144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05" name="Google Shape;305;p47"/>
          <p:cNvSpPr txBox="1"/>
          <p:nvPr/>
        </p:nvSpPr>
        <p:spPr>
          <a:xfrm>
            <a:off x="2912400" y="1668800"/>
            <a:ext cx="39771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= {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"./data/text.pkl"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"wb"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pickle.dump(D, 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"./data/text.plk"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"rb"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= pickle.load(f)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/>
        </p:nvSpPr>
        <p:spPr>
          <a:xfrm>
            <a:off x="1953175" y="1593925"/>
            <a:ext cx="59481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= {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jsons = json.dumps(D)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= json.loads(jsons)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json.dump(D, </a:t>
            </a:r>
            <a:r>
              <a:rPr lang="ko" sz="13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"./data/json.txt"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ko" sz="13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= json.load(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"./data/json.txt"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</a:endParaRPr>
          </a:p>
        </p:txBody>
      </p:sp>
      <p:sp>
        <p:nvSpPr>
          <p:cNvPr id="311" name="Google Shape;311;p48"/>
          <p:cNvSpPr/>
          <p:nvPr/>
        </p:nvSpPr>
        <p:spPr>
          <a:xfrm>
            <a:off x="295050" y="342900"/>
            <a:ext cx="21144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295050" y="342900"/>
            <a:ext cx="14043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interface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925" y="2280275"/>
            <a:ext cx="4122525" cy="243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664700" y="1484825"/>
            <a:ext cx="6372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컴퓨터와 사용자 간의 통신(</a:t>
            </a:r>
            <a:r>
              <a:rPr lang="ko" sz="15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communication</a:t>
            </a:r>
            <a:r>
              <a:rPr lang="ko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)이 가능하도록 하는 장치나 프로그램(</a:t>
            </a:r>
            <a:r>
              <a:rPr lang="ko" sz="15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device or program</a:t>
            </a:r>
            <a:r>
              <a:rPr lang="ko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)을 의미한다.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295050" y="342900"/>
            <a:ext cx="22125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tree structure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00" y="1657050"/>
            <a:ext cx="3897275" cy="26395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7"/>
          <p:cNvSpPr txBox="1"/>
          <p:nvPr/>
        </p:nvSpPr>
        <p:spPr>
          <a:xfrm>
            <a:off x="5265025" y="1592700"/>
            <a:ext cx="3466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'table'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‘tr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'td'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'td'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295050" y="342900"/>
            <a:ext cx="12231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object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134950" y="1663625"/>
            <a:ext cx="7556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객체(object)는 사전적인 정의로 실제 존재하는 것을 말한다.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객체지향 이론에서는 사물과 같은 유형적인 것뿐만 아니라, 개념이나 논리와 같은 무형적인 것들도 객체로 간주한다.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프로그래밍에서의 객체는 클래스에 정의된 내용대로 메모리에 생성된 것을 뜻한다.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일반적으로 객체는 다수의 속성과 기능을 가지고 있으며, 객체가 가지고 있는 속성과 그 기능을 객체의 멤버라고 한다.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838875" y="2302125"/>
            <a:ext cx="4357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파이썬 자료 구조</a:t>
            </a:r>
            <a:endParaRPr b="1" sz="40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3329600" y="1567075"/>
            <a:ext cx="2868600" cy="26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integer: 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rational number: 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sz="13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literal: 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3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array: 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13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boolean:</a:t>
            </a:r>
            <a:r>
              <a:rPr lang="ko" sz="13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3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tuple: 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endParaRPr sz="13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collection: </a:t>
            </a:r>
            <a:r>
              <a:rPr lang="ko" sz="130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 sz="13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dictionary: </a:t>
            </a:r>
            <a:r>
              <a:rPr lang="ko" sz="1300">
                <a:solidFill>
                  <a:srgbClr val="CC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endParaRPr sz="130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9" name="Google Shape;129;p20"/>
          <p:cNvSpPr/>
          <p:nvPr/>
        </p:nvSpPr>
        <p:spPr>
          <a:xfrm>
            <a:off x="295050" y="342900"/>
            <a:ext cx="13020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변수선언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1672400" y="1490875"/>
            <a:ext cx="67011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integerVariable 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floatVariable =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1.25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stringVariable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'python'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boolVariable = </a:t>
            </a:r>
            <a:r>
              <a:rPr lang="ko" sz="13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sentenceVariable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like python."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listVariable = [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"spam"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{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dictionaryVariable = {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'lang'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'eng'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'math'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tupleVariable = 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setVariable = {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5" name="Google Shape;135;p21"/>
          <p:cNvSpPr/>
          <p:nvPr/>
        </p:nvSpPr>
        <p:spPr>
          <a:xfrm>
            <a:off x="295050" y="342900"/>
            <a:ext cx="12525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변수선언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498700" y="495975"/>
            <a:ext cx="4645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integer, float, string, boolean, list, tuple, set, dictionary</a:t>
            </a:r>
            <a:endParaRPr sz="15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