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42" autoAdjust="0"/>
  </p:normalViewPr>
  <p:slideViewPr>
    <p:cSldViewPr snapToGrid="0">
      <p:cViewPr varScale="1">
        <p:scale>
          <a:sx n="79" d="100"/>
          <a:sy n="79" d="100"/>
        </p:scale>
        <p:origin x="17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MSE between our data and true</a:t>
            </a:r>
            <a:r>
              <a:rPr lang="en-US" altLang="zh-CN" baseline="0" dirty="0" smtClean="0"/>
              <a:t> data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 formatCode="0.00E+00">
                  <c:v>1760250</c:v>
                </c:pt>
                <c:pt idx="1">
                  <c:v>229047</c:v>
                </c:pt>
                <c:pt idx="2">
                  <c:v>56013</c:v>
                </c:pt>
                <c:pt idx="3">
                  <c:v>29376.2</c:v>
                </c:pt>
                <c:pt idx="4">
                  <c:v>20467.3</c:v>
                </c:pt>
                <c:pt idx="5">
                  <c:v>15505.9</c:v>
                </c:pt>
                <c:pt idx="6">
                  <c:v>12090</c:v>
                </c:pt>
                <c:pt idx="7">
                  <c:v>9557.67</c:v>
                </c:pt>
                <c:pt idx="8">
                  <c:v>7841.09</c:v>
                </c:pt>
                <c:pt idx="9">
                  <c:v>6417.5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10-4067-B4F0-8310555CAD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 formatCode="0.00E+00">
                  <c:v>2021710</c:v>
                </c:pt>
                <c:pt idx="1">
                  <c:v>324269</c:v>
                </c:pt>
                <c:pt idx="2">
                  <c:v>107595</c:v>
                </c:pt>
                <c:pt idx="3">
                  <c:v>57862.2</c:v>
                </c:pt>
                <c:pt idx="4">
                  <c:v>37804.5</c:v>
                </c:pt>
                <c:pt idx="5">
                  <c:v>25984.3</c:v>
                </c:pt>
                <c:pt idx="6">
                  <c:v>18313.8</c:v>
                </c:pt>
                <c:pt idx="7">
                  <c:v>13138.9</c:v>
                </c:pt>
                <c:pt idx="8">
                  <c:v>9925.84</c:v>
                </c:pt>
                <c:pt idx="9">
                  <c:v>7628.19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10-4067-B4F0-8310555CAD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1.4492753623188406E-2"/>
                  <c:y val="-0.19263040471689397"/>
                </c:manualLayout>
              </c:layout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910-4067-B4F0-8310555CAD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 formatCode="0.00E+00">
                  <c:v>2036050</c:v>
                </c:pt>
                <c:pt idx="1">
                  <c:v>421764</c:v>
                </c:pt>
                <c:pt idx="2">
                  <c:v>169722</c:v>
                </c:pt>
                <c:pt idx="3">
                  <c:v>97862.399999999994</c:v>
                </c:pt>
                <c:pt idx="4">
                  <c:v>61823.199999999997</c:v>
                </c:pt>
                <c:pt idx="5">
                  <c:v>42355</c:v>
                </c:pt>
                <c:pt idx="6">
                  <c:v>30338.5</c:v>
                </c:pt>
                <c:pt idx="7">
                  <c:v>22438.3</c:v>
                </c:pt>
                <c:pt idx="8">
                  <c:v>16971.7</c:v>
                </c:pt>
                <c:pt idx="9">
                  <c:v>13157.2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910-4067-B4F0-8310555CADA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2.8985507246376812E-2"/>
                  <c:y val="-0.12258298481984162"/>
                </c:manualLayout>
              </c:layout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910-4067-B4F0-8310555CAD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 formatCode="0.00E+00">
                  <c:v>2101560</c:v>
                </c:pt>
                <c:pt idx="1">
                  <c:v>369759</c:v>
                </c:pt>
                <c:pt idx="2">
                  <c:v>122435</c:v>
                </c:pt>
                <c:pt idx="3">
                  <c:v>64158.7</c:v>
                </c:pt>
                <c:pt idx="4">
                  <c:v>41329.599999999999</c:v>
                </c:pt>
                <c:pt idx="5">
                  <c:v>28818.9</c:v>
                </c:pt>
                <c:pt idx="6">
                  <c:v>21474.5</c:v>
                </c:pt>
                <c:pt idx="7">
                  <c:v>16306.4</c:v>
                </c:pt>
                <c:pt idx="8">
                  <c:v>12597.5</c:v>
                </c:pt>
                <c:pt idx="9">
                  <c:v>10109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910-4067-B4F0-8310555CAD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759168"/>
        <c:axId val="174756992"/>
      </c:lineChart>
      <c:catAx>
        <c:axId val="17475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4756992"/>
        <c:crosses val="autoZero"/>
        <c:auto val="1"/>
        <c:lblAlgn val="ctr"/>
        <c:lblOffset val="100"/>
        <c:noMultiLvlLbl val="0"/>
      </c:catAx>
      <c:valAx>
        <c:axId val="17475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475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 dirty="0" smtClean="0"/>
              <a:t>SSIM</a:t>
            </a:r>
            <a:r>
              <a:rPr lang="en-US" altLang="zh-CN" sz="1200" baseline="0" dirty="0" smtClean="0"/>
              <a:t> between our image and true image</a:t>
            </a:r>
            <a:endParaRPr lang="en-US" altLang="zh-CN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3.6231884057971457E-3"/>
                  <c:y val="0.1867931197254729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76B-4B79-B6D5-F336A1C51D85}"/>
                </c:ext>
              </c:extLst>
            </c:dLbl>
            <c:dLbl>
              <c:idx val="19"/>
              <c:layout>
                <c:manualLayout>
                  <c:x val="-9.6618357487922701E-3"/>
                  <c:y val="0.1576066947683678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76B-4B79-B6D5-F336A1C51D85}"/>
                </c:ext>
              </c:extLst>
            </c:dLbl>
            <c:dLbl>
              <c:idx val="49"/>
              <c:layout>
                <c:manualLayout>
                  <c:x val="-3.2608695652174093E-2"/>
                  <c:y val="0.1576066947683678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76B-4B79-B6D5-F336A1C51D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Sheet1!$B$2:$B$51</c:f>
              <c:numCache>
                <c:formatCode>General</c:formatCode>
                <c:ptCount val="50"/>
                <c:pt idx="0">
                  <c:v>0.52985899999999997</c:v>
                </c:pt>
                <c:pt idx="1">
                  <c:v>0.31903100000000001</c:v>
                </c:pt>
                <c:pt idx="2">
                  <c:v>0.644459</c:v>
                </c:pt>
                <c:pt idx="3">
                  <c:v>0.82460199999999995</c:v>
                </c:pt>
                <c:pt idx="4">
                  <c:v>0.89048300000000002</c:v>
                </c:pt>
                <c:pt idx="5">
                  <c:v>0.91377799999999998</c:v>
                </c:pt>
                <c:pt idx="6">
                  <c:v>0.92439000000000004</c:v>
                </c:pt>
                <c:pt idx="7">
                  <c:v>0.93253399999999997</c:v>
                </c:pt>
                <c:pt idx="8">
                  <c:v>0.93741699999999994</c:v>
                </c:pt>
                <c:pt idx="9">
                  <c:v>0.941689</c:v>
                </c:pt>
                <c:pt idx="10">
                  <c:v>0.94434399999999996</c:v>
                </c:pt>
                <c:pt idx="11">
                  <c:v>0.94659300000000002</c:v>
                </c:pt>
                <c:pt idx="12">
                  <c:v>0.94996700000000001</c:v>
                </c:pt>
                <c:pt idx="13">
                  <c:v>0.95070600000000005</c:v>
                </c:pt>
                <c:pt idx="14">
                  <c:v>0.95213000000000003</c:v>
                </c:pt>
                <c:pt idx="15">
                  <c:v>0.95428800000000003</c:v>
                </c:pt>
                <c:pt idx="16">
                  <c:v>0.95527099999999998</c:v>
                </c:pt>
                <c:pt idx="17">
                  <c:v>0.95499000000000001</c:v>
                </c:pt>
                <c:pt idx="18">
                  <c:v>0.95592100000000002</c:v>
                </c:pt>
                <c:pt idx="19">
                  <c:v>0.95647199999999999</c:v>
                </c:pt>
                <c:pt idx="20">
                  <c:v>0.956314</c:v>
                </c:pt>
                <c:pt idx="21">
                  <c:v>0.95689500000000005</c:v>
                </c:pt>
                <c:pt idx="22">
                  <c:v>0.95715700000000004</c:v>
                </c:pt>
                <c:pt idx="23">
                  <c:v>0.95772699999999999</c:v>
                </c:pt>
                <c:pt idx="24">
                  <c:v>0.95764499999999997</c:v>
                </c:pt>
                <c:pt idx="25">
                  <c:v>0.95792500000000003</c:v>
                </c:pt>
                <c:pt idx="26">
                  <c:v>0.95802299999999996</c:v>
                </c:pt>
                <c:pt idx="27">
                  <c:v>0.95740599999999998</c:v>
                </c:pt>
                <c:pt idx="28">
                  <c:v>0.95780200000000004</c:v>
                </c:pt>
                <c:pt idx="29">
                  <c:v>0.95846399999999998</c:v>
                </c:pt>
                <c:pt idx="30">
                  <c:v>0.95820300000000003</c:v>
                </c:pt>
                <c:pt idx="31">
                  <c:v>0.95798799999999995</c:v>
                </c:pt>
                <c:pt idx="32">
                  <c:v>0.95759399999999995</c:v>
                </c:pt>
                <c:pt idx="33">
                  <c:v>0.95755699999999999</c:v>
                </c:pt>
                <c:pt idx="34">
                  <c:v>0.95762599999999998</c:v>
                </c:pt>
                <c:pt idx="35">
                  <c:v>0.95700499999999999</c:v>
                </c:pt>
                <c:pt idx="36">
                  <c:v>0.95771399999999995</c:v>
                </c:pt>
                <c:pt idx="37">
                  <c:v>0.958511</c:v>
                </c:pt>
                <c:pt idx="38">
                  <c:v>0.958144</c:v>
                </c:pt>
                <c:pt idx="39">
                  <c:v>0.95704699999999998</c:v>
                </c:pt>
                <c:pt idx="40">
                  <c:v>0.95816900000000005</c:v>
                </c:pt>
                <c:pt idx="41">
                  <c:v>0.957376</c:v>
                </c:pt>
                <c:pt idx="42">
                  <c:v>0.95837000000000006</c:v>
                </c:pt>
                <c:pt idx="43">
                  <c:v>0.95717399999999997</c:v>
                </c:pt>
                <c:pt idx="44">
                  <c:v>0.95827899999999999</c:v>
                </c:pt>
                <c:pt idx="45">
                  <c:v>0.95761200000000002</c:v>
                </c:pt>
                <c:pt idx="46">
                  <c:v>0.957283</c:v>
                </c:pt>
                <c:pt idx="47">
                  <c:v>0.95712200000000003</c:v>
                </c:pt>
                <c:pt idx="48">
                  <c:v>0.95791599999999999</c:v>
                </c:pt>
                <c:pt idx="49">
                  <c:v>0.95819600000000005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76B-4B79-B6D5-F336A1C51D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757536"/>
        <c:axId val="174758080"/>
      </c:lineChart>
      <c:catAx>
        <c:axId val="1747575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4758080"/>
        <c:crosses val="autoZero"/>
        <c:auto val="1"/>
        <c:lblAlgn val="ctr"/>
        <c:lblOffset val="100"/>
        <c:tickLblSkip val="7"/>
        <c:tickMarkSkip val="5"/>
        <c:noMultiLvlLbl val="0"/>
      </c:catAx>
      <c:valAx>
        <c:axId val="174758080"/>
        <c:scaling>
          <c:orientation val="minMax"/>
          <c:max val="1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4757536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D07CC-D92F-4411-AB06-AA530A7095C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82E94-628F-4EE5-A8D1-3338E2BFA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70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In X-ray CT,</a:t>
            </a:r>
            <a:r>
              <a:rPr lang="en-US" altLang="zh-CN" baseline="0" dirty="0" smtClean="0"/>
              <a:t> basic operator R transform our image into the measured data.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Using Mumford-Shah regularization as an example.</a:t>
            </a:r>
          </a:p>
          <a:p>
            <a:r>
              <a:rPr lang="en-US" altLang="zh-CN" baseline="0" dirty="0" smtClean="0"/>
              <a:t>This equation shows how to solve a two variables minimizer.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We would like to introduce sub-variables which are smaller enough to be stored on single FPGA.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Here, the only problem is to compute </a:t>
            </a:r>
            <a:r>
              <a:rPr lang="en-US" altLang="zh-CN" baseline="0" dirty="0" err="1" smtClean="0"/>
              <a:t>g_i</a:t>
            </a:r>
            <a:r>
              <a:rPr lang="en-US" altLang="zh-CN" baseline="0" dirty="0" smtClean="0"/>
              <a:t>. because we do not know the true value of it.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By using mathematic approach, we can obtain a iterative solution to our modified minimizer.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2954-773A-48F6-95BD-D12D75FE5D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55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This</a:t>
            </a:r>
            <a:r>
              <a:rPr lang="en-US" altLang="zh-CN" baseline="0" dirty="0" smtClean="0"/>
              <a:t> is our experimental results on two-dimensional </a:t>
            </a:r>
            <a:r>
              <a:rPr lang="en-US" altLang="zh-CN" baseline="0" dirty="0" err="1" smtClean="0"/>
              <a:t>shepp-logan</a:t>
            </a:r>
            <a:r>
              <a:rPr lang="en-US" altLang="zh-CN" baseline="0" dirty="0" smtClean="0"/>
              <a:t> image.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In this experiment, we tile the image into 4 blocks.</a:t>
            </a:r>
          </a:p>
          <a:p>
            <a:r>
              <a:rPr lang="en-US" altLang="zh-CN" baseline="0" dirty="0" smtClean="0"/>
              <a:t>As we can see from left to right, more iterations produces better much results.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On the right side, MSE and SSM results prove our method’s quality.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 x-axis is the number of iterations proceeded.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B-one to four is the identity of different blocks.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2954-773A-48F6-95BD-D12D75FE5D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RSrcToIso</a:t>
            </a:r>
            <a:r>
              <a:rPr lang="en-US" altLang="zh-CN" dirty="0" smtClean="0"/>
              <a:t>:		570.0</a:t>
            </a:r>
          </a:p>
          <a:p>
            <a:r>
              <a:rPr lang="en-US" altLang="zh-CN" dirty="0" err="1" smtClean="0"/>
              <a:t>RSrcToDet</a:t>
            </a:r>
            <a:r>
              <a:rPr lang="en-US" altLang="zh-CN" dirty="0" smtClean="0"/>
              <a:t>:		1040.0</a:t>
            </a:r>
          </a:p>
          <a:p>
            <a:r>
              <a:rPr lang="en-US" altLang="zh-CN" dirty="0" err="1" smtClean="0"/>
              <a:t>AnodeAngle</a:t>
            </a:r>
            <a:r>
              <a:rPr lang="en-US" altLang="zh-CN" dirty="0" smtClean="0"/>
              <a:t>:		0.1222</a:t>
            </a:r>
          </a:p>
          <a:p>
            <a:r>
              <a:rPr lang="en-US" altLang="zh-CN" dirty="0" err="1" smtClean="0"/>
              <a:t>FanAngleInc</a:t>
            </a:r>
            <a:r>
              <a:rPr lang="en-US" altLang="zh-CN" dirty="0" smtClean="0"/>
              <a:t>:		0.00135</a:t>
            </a:r>
          </a:p>
          <a:p>
            <a:r>
              <a:rPr lang="en-US" altLang="zh-CN" dirty="0" err="1" smtClean="0"/>
              <a:t>ThetaCone</a:t>
            </a:r>
            <a:r>
              <a:rPr lang="en-US" altLang="zh-CN" dirty="0" smtClean="0"/>
              <a:t>:		0.031576</a:t>
            </a:r>
          </a:p>
          <a:p>
            <a:r>
              <a:rPr lang="en-US" altLang="zh-CN" dirty="0" err="1" smtClean="0"/>
              <a:t>CentralChannel</a:t>
            </a:r>
            <a:r>
              <a:rPr lang="en-US" altLang="zh-CN" dirty="0" smtClean="0"/>
              <a:t>:	334.25</a:t>
            </a:r>
          </a:p>
          <a:p>
            <a:r>
              <a:rPr lang="en-US" altLang="zh-CN" dirty="0" err="1" smtClean="0"/>
              <a:t>NProjTurn</a:t>
            </a:r>
            <a:r>
              <a:rPr lang="en-US" altLang="zh-CN" dirty="0" smtClean="0"/>
              <a:t>:		1160</a:t>
            </a:r>
          </a:p>
          <a:p>
            <a:r>
              <a:rPr lang="en-US" altLang="zh-CN" dirty="0" err="1" smtClean="0"/>
              <a:t>NChannels</a:t>
            </a:r>
            <a:r>
              <a:rPr lang="en-US" altLang="zh-CN" dirty="0" smtClean="0"/>
              <a:t>:		672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82E94-628F-4EE5-A8D1-3338E2BFA7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71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CBF0-998B-4F51-BE50-92FD15006B16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3EA-B8D1-4823-AA57-40E84E64B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46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CBF0-998B-4F51-BE50-92FD15006B16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3EA-B8D1-4823-AA57-40E84E64B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8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CBF0-998B-4F51-BE50-92FD15006B16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3EA-B8D1-4823-AA57-40E84E64B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98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CBF0-998B-4F51-BE50-92FD15006B16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3EA-B8D1-4823-AA57-40E84E64B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2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CBF0-998B-4F51-BE50-92FD15006B16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3EA-B8D1-4823-AA57-40E84E64B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CBF0-998B-4F51-BE50-92FD15006B16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3EA-B8D1-4823-AA57-40E84E64B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CBF0-998B-4F51-BE50-92FD15006B16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3EA-B8D1-4823-AA57-40E84E64B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09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CBF0-998B-4F51-BE50-92FD15006B16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3EA-B8D1-4823-AA57-40E84E64B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23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CBF0-998B-4F51-BE50-92FD15006B16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3EA-B8D1-4823-AA57-40E84E64B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30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CBF0-998B-4F51-BE50-92FD15006B16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3EA-B8D1-4823-AA57-40E84E64B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9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CBF0-998B-4F51-BE50-92FD15006B16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3EA-B8D1-4823-AA57-40E84E64B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59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3CBF0-998B-4F51-BE50-92FD15006B16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3D3EA-B8D1-4823-AA57-40E84E64B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08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chart" Target="../charts/chart2.xml"/><Relationship Id="rId4" Type="http://schemas.openxmlformats.org/officeDocument/2006/relationships/image" Target="../media/image18.png"/><Relationship Id="rId9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Simultaneously Reconstruction and Segmentation based on Mumford-Shah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rmAutofit/>
              </a:bodyPr>
              <a:lstStyle/>
              <a:p>
                <a:r>
                  <a:rPr lang="en-US" altLang="zh-CN" sz="2000" dirty="0" smtClean="0"/>
                  <a:t>It is based on Mumford-Shah </a:t>
                </a:r>
                <a:r>
                  <a:rPr lang="en-US" altLang="zh-CN" sz="2000" dirty="0" err="1" smtClean="0"/>
                  <a:t>functionals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r>
                  <a:rPr lang="en-US" altLang="zh-CN" sz="2000" dirty="0" smtClean="0"/>
                  <a:t>Using </a:t>
                </a:r>
                <a:r>
                  <a:rPr lang="en-US" altLang="zh-CN" sz="2000" dirty="0" err="1" smtClean="0"/>
                  <a:t>Ambrosio</a:t>
                </a:r>
                <a:r>
                  <a:rPr lang="en-US" altLang="zh-CN" sz="2000" dirty="0" smtClean="0"/>
                  <a:t> and </a:t>
                </a:r>
                <a:r>
                  <a:rPr lang="en-US" altLang="zh-CN" sz="2000" dirty="0" err="1" smtClean="0"/>
                  <a:t>Tortorelli’s</a:t>
                </a:r>
                <a:r>
                  <a:rPr lang="en-US" altLang="zh-CN" sz="2000" dirty="0" smtClean="0"/>
                  <a:t> approximation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𝑅𝑓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𝛽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𝜀</m:t>
                          </m:r>
                          <m:sSup>
                            <m:s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zh-CN" sz="1800" dirty="0"/>
              </a:p>
              <a:p>
                <a:r>
                  <a:rPr lang="en-US" altLang="zh-CN" sz="2000" dirty="0" smtClean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 smtClean="0">
                    <a:solidFill>
                      <a:srgbClr val="FF0000"/>
                    </a:solidFill>
                  </a:rPr>
                  <a:t>: the image;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 smtClean="0">
                    <a:solidFill>
                      <a:srgbClr val="FF0000"/>
                    </a:solidFill>
                  </a:rPr>
                  <a:t>: the segmentation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 smtClean="0">
                    <a:solidFill>
                      <a:srgbClr val="0070C0"/>
                    </a:solidFill>
                  </a:rPr>
                  <a:t>: the measured data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1800" dirty="0" smtClean="0"/>
                  <a:t>: the forward transform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1800" dirty="0" smtClean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1800" dirty="0" smtClean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altLang="zh-CN" sz="1800" dirty="0" smtClean="0">
                    <a:solidFill>
                      <a:srgbClr val="00B05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 smtClean="0">
                    <a:solidFill>
                      <a:srgbClr val="00B050"/>
                    </a:solidFill>
                  </a:rPr>
                  <a:t>: parameters</a:t>
                </a:r>
                <a:endParaRPr lang="zh-CN" altLang="en-US" sz="1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512" y="2211042"/>
            <a:ext cx="4752975" cy="819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5602933"/>
            <a:ext cx="10959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1. D. Mumford and J. Shah. Optimal approximations by piecewise smooth functions and associated </a:t>
            </a:r>
            <a:r>
              <a:rPr lang="en-US" altLang="zh-CN" sz="1600" dirty="0" err="1" smtClean="0"/>
              <a:t>variational</a:t>
            </a:r>
            <a:r>
              <a:rPr lang="en-US" altLang="zh-CN" sz="1600" dirty="0" smtClean="0"/>
              <a:t> problems.</a:t>
            </a:r>
          </a:p>
          <a:p>
            <a:r>
              <a:rPr lang="en-US" altLang="zh-CN" sz="1600" dirty="0" smtClean="0"/>
              <a:t>2. L. </a:t>
            </a:r>
            <a:r>
              <a:rPr lang="en-US" altLang="zh-CN" sz="1600" dirty="0" err="1" smtClean="0"/>
              <a:t>Ambrosio</a:t>
            </a:r>
            <a:r>
              <a:rPr lang="en-US" altLang="zh-CN" sz="1600" dirty="0" smtClean="0"/>
              <a:t> and V.M. </a:t>
            </a:r>
            <a:r>
              <a:rPr lang="en-US" altLang="zh-CN" sz="1600" dirty="0" err="1" smtClean="0"/>
              <a:t>Tortorelli</a:t>
            </a:r>
            <a:r>
              <a:rPr lang="en-US" altLang="zh-CN" sz="1600" dirty="0" smtClean="0"/>
              <a:t>. Approximation of functional depending on jumps by elliptic functional via gamma-convergence.</a:t>
            </a:r>
          </a:p>
          <a:p>
            <a:r>
              <a:rPr lang="en-US" altLang="zh-CN" sz="1600" dirty="0" smtClean="0"/>
              <a:t>3. Jiang, Ming, Peter </a:t>
            </a:r>
            <a:r>
              <a:rPr lang="en-US" altLang="zh-CN" sz="1600" dirty="0" err="1" smtClean="0"/>
              <a:t>Maass</a:t>
            </a:r>
            <a:r>
              <a:rPr lang="en-US" altLang="zh-CN" sz="1600" dirty="0" smtClean="0"/>
              <a:t>, and Thomas Page, Regularizing properties of the Mumford–Shah functional for imaging applications.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60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Asynchronous update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38200" y="1789723"/>
            <a:ext cx="4303643" cy="3714174"/>
            <a:chOff x="2680730" y="22989074"/>
            <a:chExt cx="4915802" cy="4242485"/>
          </a:xfrm>
        </p:grpSpPr>
        <p:grpSp>
          <p:nvGrpSpPr>
            <p:cNvPr id="8" name="组合 7"/>
            <p:cNvGrpSpPr/>
            <p:nvPr/>
          </p:nvGrpSpPr>
          <p:grpSpPr>
            <a:xfrm>
              <a:off x="2680730" y="22989074"/>
              <a:ext cx="4915802" cy="4242485"/>
              <a:chOff x="611560" y="1484784"/>
              <a:chExt cx="3254014" cy="2808312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11560" y="1484784"/>
                <a:ext cx="3254014" cy="2808312"/>
                <a:chOff x="885938" y="1556792"/>
                <a:chExt cx="3254014" cy="2808312"/>
              </a:xfrm>
            </p:grpSpPr>
            <p:sp>
              <p:nvSpPr>
                <p:cNvPr id="15" name="TextBox 12"/>
                <p:cNvSpPr txBox="1"/>
                <p:nvPr/>
              </p:nvSpPr>
              <p:spPr>
                <a:xfrm>
                  <a:off x="2411760" y="1556792"/>
                  <a:ext cx="280345" cy="244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r>
                    <a:rPr kumimoji="0" lang="en-US" sz="1800" b="0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16" name="TextBox 13"/>
                <p:cNvSpPr txBox="1"/>
                <p:nvPr/>
              </p:nvSpPr>
              <p:spPr>
                <a:xfrm>
                  <a:off x="3838266" y="2780928"/>
                  <a:ext cx="280345" cy="244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r>
                    <a:rPr kumimoji="0" lang="en-US" sz="1800" b="0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17" name="TextBox 14"/>
                <p:cNvSpPr txBox="1"/>
                <p:nvPr/>
              </p:nvSpPr>
              <p:spPr>
                <a:xfrm>
                  <a:off x="885938" y="3375419"/>
                  <a:ext cx="280345" cy="244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r>
                    <a:rPr kumimoji="0" lang="en-US" sz="1800" b="0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p:cxnSp>
              <p:nvCxnSpPr>
                <p:cNvPr id="18" name="直接连接符 17"/>
                <p:cNvCxnSpPr/>
                <p:nvPr/>
              </p:nvCxnSpPr>
              <p:spPr>
                <a:xfrm flipV="1">
                  <a:off x="1187624" y="1628800"/>
                  <a:ext cx="1800200" cy="2736304"/>
                </a:xfrm>
                <a:prstGeom prst="line">
                  <a:avLst/>
                </a:prstGeom>
                <a:noFill/>
                <a:ln w="10160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1043608" y="2636912"/>
                  <a:ext cx="3096344" cy="143575"/>
                </a:xfrm>
                <a:prstGeom prst="line">
                  <a:avLst/>
                </a:prstGeom>
                <a:noFill/>
                <a:ln w="101600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" name="直接连接符 19"/>
                <p:cNvCxnSpPr/>
                <p:nvPr/>
              </p:nvCxnSpPr>
              <p:spPr>
                <a:xfrm flipV="1">
                  <a:off x="1187624" y="2520615"/>
                  <a:ext cx="2448272" cy="1224136"/>
                </a:xfrm>
                <a:prstGeom prst="line">
                  <a:avLst/>
                </a:prstGeom>
                <a:noFill/>
                <a:ln w="101600" cap="flat" cmpd="sng" algn="ctr">
                  <a:solidFill>
                    <a:srgbClr val="0000BC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1" name="椭圆 10"/>
              <p:cNvSpPr/>
              <p:nvPr/>
            </p:nvSpPr>
            <p:spPr>
              <a:xfrm>
                <a:off x="2882720" y="2590156"/>
                <a:ext cx="143279" cy="14327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9"/>
              <p:cNvSpPr txBox="1"/>
              <p:nvPr/>
            </p:nvSpPr>
            <p:spPr>
              <a:xfrm>
                <a:off x="1690602" y="2123564"/>
                <a:ext cx="230756" cy="244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3" name="TextBox 20"/>
              <p:cNvSpPr txBox="1"/>
              <p:nvPr/>
            </p:nvSpPr>
            <p:spPr>
              <a:xfrm>
                <a:off x="1474578" y="3501008"/>
                <a:ext cx="230756" cy="244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4" name="TextBox 21"/>
              <p:cNvSpPr txBox="1"/>
              <p:nvPr/>
            </p:nvSpPr>
            <p:spPr>
              <a:xfrm>
                <a:off x="2842730" y="2780928"/>
                <a:ext cx="230756" cy="244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4675715" y="24595088"/>
              <a:ext cx="216450" cy="21645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42331" y="25740283"/>
              <a:ext cx="216450" cy="21645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237078" y="1608402"/>
            <a:ext cx="60214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Ray-based reconstruction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 order to achieve higher parallelism, instead of iterating the whole image, simple rays in projections are used as minimum granularity.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Such granularity involves synchronization issues for all the rays are heavily data dependent.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Asynchronous update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processing elements (X</a:t>
            </a:r>
            <a:r>
              <a:rPr lang="en-US" altLang="zh-CN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altLang="zh-CN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and X</a:t>
            </a:r>
            <a:r>
              <a:rPr lang="en-US" altLang="zh-CN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 are working in parallel without lock. It brings conflicts and outdated data, as expected.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However, later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updates will resolve the conflicts, with small or diminishing relaxations.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Applies to algorithms like order-subset methods and/or regularization with accelerators.</a:t>
            </a:r>
          </a:p>
          <a:p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38200" y="5602933"/>
            <a:ext cx="1095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1. Zhang, W., Luo, G., Shen, L., Page, T., Li, P., Jiang, M., … Cong, J., FPGA acceleration by asynchronous parallelization for simultaneous image reconstruction and segmentation based on the Mumford-Shah regularization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19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Temporal Results Using Phantom Data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67" y="1873569"/>
            <a:ext cx="4876800" cy="48768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067" y="1873569"/>
            <a:ext cx="4876800" cy="4876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2767" y="1412797"/>
            <a:ext cx="1046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Program is written by myself. Only used UCLA’s tracing codes. Still working on parameter adjustments.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43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Temporal Results Using Phantom Data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0355"/>
            <a:ext cx="5463540" cy="47320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610" y="1901703"/>
            <a:ext cx="5308514" cy="484932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42767" y="1412797"/>
            <a:ext cx="1046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Program is written by myself. Only used UCLA’s tracing codes. Still working on parameter adjustments.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79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XCT</a:t>
            </a:r>
            <a:r>
              <a:rPr lang="zh-CN" altLang="en-US" dirty="0"/>
              <a:t> </a:t>
            </a:r>
            <a:r>
              <a:rPr lang="en-US" altLang="zh-CN" dirty="0"/>
              <a:t>Block Reconstruction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38200" y="1537544"/>
            <a:ext cx="3202666" cy="3425651"/>
            <a:chOff x="838200" y="1537544"/>
            <a:chExt cx="3202666" cy="34256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838200" y="3139491"/>
                  <a:ext cx="2962672" cy="182370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MS</m:t>
                        </m:r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𝑅𝑓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𝛻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𝛻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139491"/>
                  <a:ext cx="2962672" cy="18237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872141" y="1924762"/>
                  <a:ext cx="10701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zh-CN" altLang="zh-CN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141" y="1924762"/>
                  <a:ext cx="107016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/>
            <p:cNvSpPr txBox="1"/>
            <p:nvPr/>
          </p:nvSpPr>
          <p:spPr>
            <a:xfrm>
              <a:off x="838200" y="1537544"/>
              <a:ext cx="1702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Basic transform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44157" y="2612650"/>
              <a:ext cx="3196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Mumford-Shah Regularization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093540" y="1343974"/>
            <a:ext cx="5040560" cy="4501467"/>
            <a:chOff x="5727524" y="1431055"/>
            <a:chExt cx="5040560" cy="4501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6116479" y="1800387"/>
                  <a:ext cx="27907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6479" y="1800387"/>
                  <a:ext cx="279076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55" t="-9836" b="-22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本框 8"/>
            <p:cNvSpPr txBox="1"/>
            <p:nvPr/>
          </p:nvSpPr>
          <p:spPr>
            <a:xfrm>
              <a:off x="6096001" y="1431055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Sub-variables introduced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5727524" y="4537437"/>
                  <a:ext cx="5040560" cy="42575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indent="304800">
                    <a:lnSpc>
                      <a:spcPts val="2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CN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</a:rPr>
                          <m:t>arg</m:t>
                        </m:r>
                        <m:func>
                          <m:func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/>
                            </m:limLow>
                          </m:fName>
                          <m:e>
                            <m:sSup>
                              <m:sSup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sSubSup>
                                      <m:sSubSupPr>
                                        <m:ctrlPr>
                                          <a:rPr lang="zh-CN" altLang="zh-CN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zh-CN" altLang="zh-CN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zh-CN" kern="1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524" y="4537437"/>
                  <a:ext cx="5040560" cy="425758"/>
                </a:xfrm>
                <a:prstGeom prst="rect">
                  <a:avLst/>
                </a:prstGeom>
                <a:blipFill>
                  <a:blip r:embed="rId6"/>
                  <a:stretch>
                    <a:fillRect t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6394194" y="2583476"/>
                  <a:ext cx="2820900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/>
                            </m:limLow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nary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4194" y="2583476"/>
                  <a:ext cx="2820900" cy="84856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6420900" y="3414000"/>
                  <a:ext cx="1979324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/>
                    <a:t>where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900" y="3414000"/>
                  <a:ext cx="1979324" cy="391582"/>
                </a:xfrm>
                <a:prstGeom prst="rect">
                  <a:avLst/>
                </a:prstGeom>
                <a:blipFill>
                  <a:blip r:embed="rId8"/>
                  <a:stretch>
                    <a:fillRect l="-2462" t="-3125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102098" y="2271937"/>
                  <a:ext cx="2288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How to compute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rgbClr val="FF0000"/>
                      </a:solidFill>
                    </a:rPr>
                    <a:t>?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2098" y="2271937"/>
                  <a:ext cx="2288832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133" t="-8197" r="-1600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本框 16"/>
            <p:cNvSpPr txBox="1"/>
            <p:nvPr/>
          </p:nvSpPr>
          <p:spPr>
            <a:xfrm>
              <a:off x="6096000" y="4005810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The solution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5727525" y="5506764"/>
                  <a:ext cx="1937197" cy="4257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indent="304800">
                    <a:lnSpc>
                      <a:spcPts val="2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num>
                          <m:den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nary>
                          </m:den>
                        </m:f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525" y="5506764"/>
                  <a:ext cx="1937197" cy="425758"/>
                </a:xfrm>
                <a:prstGeom prst="rect">
                  <a:avLst/>
                </a:prstGeom>
                <a:blipFill>
                  <a:blip r:embed="rId10"/>
                  <a:stretch>
                    <a:fillRect t="-95714" r="-14196" b="-15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5998482" y="4886002"/>
                  <a:ext cx="3800143" cy="4789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CN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</a:rPr>
                          <m:t>arg</m:t>
                        </m:r>
                        <m:func>
                          <m:func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kern="1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/>
                            </m:limLow>
                          </m:fName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482" y="4886002"/>
                  <a:ext cx="3800143" cy="4789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文本框 10"/>
          <p:cNvSpPr txBox="1"/>
          <p:nvPr/>
        </p:nvSpPr>
        <p:spPr>
          <a:xfrm>
            <a:off x="838200" y="4886002"/>
            <a:ext cx="4514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 want to use multiple accelerators to accelerate the reconstruction.</a:t>
            </a:r>
          </a:p>
          <a:p>
            <a:r>
              <a:rPr lang="en-US" altLang="zh-CN" dirty="0" smtClean="0"/>
              <a:t>1. Most accelerators have not enough local resource to store the complete f and v.</a:t>
            </a:r>
          </a:p>
          <a:p>
            <a:r>
              <a:rPr lang="en-US" altLang="zh-CN" dirty="0" smtClean="0"/>
              <a:t>2. Data locality is crucial in iterative process.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8582292" y="1795071"/>
                <a:ext cx="35467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So we introduce the sub-variables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. They all are maintained during the iterations, and depend on g.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 already discussed. We maintain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using </a:t>
                </a:r>
                <a:r>
                  <a:rPr lang="en-US" altLang="zh-CN" dirty="0" err="1" smtClean="0"/>
                  <a:t>Kullback-Leibler</a:t>
                </a:r>
                <a:r>
                  <a:rPr lang="en-US" altLang="zh-CN" dirty="0" smtClean="0"/>
                  <a:t> divergence.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292" y="1795071"/>
                <a:ext cx="3546798" cy="2308324"/>
              </a:xfrm>
              <a:prstGeom prst="rect">
                <a:avLst/>
              </a:prstGeom>
              <a:blipFill>
                <a:blip r:embed="rId12"/>
                <a:stretch>
                  <a:fillRect l="-1546" t="-1319" r="-2749" b="-3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6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XCT</a:t>
            </a:r>
            <a:r>
              <a:rPr lang="zh-CN" altLang="en-US" dirty="0"/>
              <a:t> </a:t>
            </a:r>
            <a:r>
              <a:rPr lang="en-US" altLang="zh-CN" dirty="0" smtClean="0"/>
              <a:t>Block Reconstruction – 2D demo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995224" y="1950752"/>
            <a:ext cx="4734568" cy="4142545"/>
            <a:chOff x="457200" y="1412312"/>
            <a:chExt cx="4734568" cy="4142545"/>
          </a:xfrm>
        </p:grpSpPr>
        <p:pic>
          <p:nvPicPr>
            <p:cNvPr id="4" name="内容占位符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412776"/>
              <a:ext cx="1463040" cy="1463040"/>
            </a:xfrm>
            <a:prstGeom prst="rect">
              <a:avLst/>
            </a:prstGeom>
          </p:spPr>
        </p:pic>
        <p:pic>
          <p:nvPicPr>
            <p:cNvPr id="5" name="内容占位符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964" y="1412312"/>
              <a:ext cx="1463040" cy="146304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728" y="1412312"/>
              <a:ext cx="1463040" cy="146304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417985"/>
              <a:ext cx="1463040" cy="146304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964" y="3417985"/>
              <a:ext cx="1463040" cy="146304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728" y="3417985"/>
              <a:ext cx="1463040" cy="14630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1635" y="5185525"/>
              <a:ext cx="1414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10 Iterations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117399" y="5185525"/>
              <a:ext cx="1414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20 Iterations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53163" y="5185525"/>
              <a:ext cx="1414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50 Iterations</a:t>
              </a:r>
              <a:endParaRPr lang="zh-CN" altLang="en-US" dirty="0"/>
            </a:p>
          </p:txBody>
        </p:sp>
      </p:grpSp>
      <p:graphicFrame>
        <p:nvGraphicFramePr>
          <p:cNvPr id="14" name="内容占位符 3"/>
          <p:cNvGraphicFramePr>
            <a:graphicFrameLocks/>
          </p:cNvGraphicFramePr>
          <p:nvPr>
            <p:extLst/>
          </p:nvPr>
        </p:nvGraphicFramePr>
        <p:xfrm>
          <a:off x="6884134" y="1484784"/>
          <a:ext cx="360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5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884134" y="3783624"/>
          <a:ext cx="360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071664" y="1471270"/>
            <a:ext cx="324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Tiling image into 4 blocks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767328" y="6243458"/>
            <a:ext cx="564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3D block reconstruction is in progress.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Parameter issues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 the parameters have been carefully tuned by now.</a:t>
            </a:r>
          </a:p>
          <a:p>
            <a:r>
              <a:rPr lang="en-US" altLang="zh-CN" dirty="0" smtClean="0"/>
              <a:t>There is only one with uncertainty.</a:t>
            </a:r>
          </a:p>
          <a:p>
            <a:pPr lvl="1"/>
            <a:r>
              <a:rPr lang="en-US" altLang="zh-CN" dirty="0" smtClean="0"/>
              <a:t>Length of the detector</a:t>
            </a:r>
          </a:p>
          <a:p>
            <a:r>
              <a:rPr lang="en-US" altLang="zh-CN" dirty="0" smtClean="0"/>
              <a:t>In the chest data NLST_R0928, UCLA’s EMTV codes show that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Where does that come from? Did not expect this …</a:t>
            </a:r>
          </a:p>
          <a:p>
            <a:pPr marL="0" indent="0">
              <a:buNone/>
            </a:pPr>
            <a:r>
              <a:rPr lang="en-US" altLang="zh-CN" dirty="0" smtClean="0"/>
              <a:t>(by now, I know how to calculate other parameters)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501" y="3846512"/>
            <a:ext cx="4734493" cy="3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 for NLST_R0928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 order to understand this “</a:t>
            </a:r>
            <a:r>
              <a:rPr lang="en-US" altLang="zh-CN" dirty="0" err="1" smtClean="0"/>
              <a:t>Lenofdetector</a:t>
            </a:r>
            <a:r>
              <a:rPr lang="en-US" altLang="zh-CN" dirty="0" smtClean="0"/>
              <a:t>”. I list some parameters of </a:t>
            </a:r>
            <a:r>
              <a:rPr lang="en-US" altLang="zh-CN" dirty="0" smtClean="0"/>
              <a:t>NLST_R0928(Sensation64).</a:t>
            </a:r>
          </a:p>
          <a:p>
            <a:r>
              <a:rPr lang="en-US" altLang="zh-CN" dirty="0" smtClean="0"/>
              <a:t>(</a:t>
            </a:r>
            <a:r>
              <a:rPr lang="en-US" altLang="zh-CN" dirty="0" smtClean="0"/>
              <a:t>unit: millimeter) (scanner info in the remark)</a:t>
            </a:r>
          </a:p>
          <a:p>
            <a:pPr marL="0" indent="0">
              <a:buNone/>
            </a:pPr>
            <a:r>
              <a:rPr lang="en-US" altLang="zh-CN" dirty="0" smtClean="0"/>
              <a:t>NDETECTOR = 672;</a:t>
            </a:r>
          </a:p>
          <a:p>
            <a:pPr marL="0" indent="0">
              <a:buNone/>
            </a:pPr>
            <a:r>
              <a:rPr lang="en-US" altLang="zh-CN" dirty="0" smtClean="0"/>
              <a:t>NCHANNEL = 16; (z-direction)</a:t>
            </a:r>
          </a:p>
          <a:p>
            <a:pPr marL="0" indent="0">
              <a:buNone/>
            </a:pPr>
            <a:r>
              <a:rPr lang="en-US" altLang="zh-CN" dirty="0" smtClean="0"/>
              <a:t>NPROJ = 5800; (number of the projections)</a:t>
            </a:r>
          </a:p>
          <a:p>
            <a:pPr marL="0" indent="0">
              <a:buNone/>
            </a:pPr>
            <a:r>
              <a:rPr lang="en-US" altLang="zh-CN" dirty="0" smtClean="0"/>
              <a:t>SOURCE_TO_ISO = 570.0;</a:t>
            </a:r>
          </a:p>
          <a:p>
            <a:pPr marL="0" indent="0">
              <a:buNone/>
            </a:pPr>
            <a:r>
              <a:rPr lang="en-US" altLang="zh-CN" dirty="0" smtClean="0"/>
              <a:t>SOURCE_TO_DET = 1040.0;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LENGTH_PER_DET = 360/4640.0;</a:t>
            </a:r>
          </a:p>
          <a:p>
            <a:pPr marL="0" indent="0">
              <a:buNone/>
            </a:pPr>
            <a:r>
              <a:rPr lang="en-US" altLang="zh-CN" dirty="0" smtClean="0"/>
              <a:t>LENGTH_PER_DET_Z = 18.0/16.0; (18.0 is the pitch value)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46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808</Words>
  <Application>Microsoft Office PowerPoint</Application>
  <PresentationFormat>宽屏</PresentationFormat>
  <Paragraphs>110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Times New Roman</vt:lpstr>
      <vt:lpstr>Office 主题​​</vt:lpstr>
      <vt:lpstr>Simultaneously Reconstruction and Segmentation based on Mumford-Shah Model</vt:lpstr>
      <vt:lpstr>Asynchronous update</vt:lpstr>
      <vt:lpstr>Temporal Results Using Phantom Data</vt:lpstr>
      <vt:lpstr>Temporal Results Using Phantom Data</vt:lpstr>
      <vt:lpstr>XCT Block Reconstruction</vt:lpstr>
      <vt:lpstr>XCT Block Reconstruction – 2D demo</vt:lpstr>
      <vt:lpstr>Parameter issues</vt:lpstr>
      <vt:lpstr>Reference for NLST_R0928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Wentai Zhang</dc:creator>
  <cp:lastModifiedBy>Wentai Zhang</cp:lastModifiedBy>
  <cp:revision>12</cp:revision>
  <dcterms:created xsi:type="dcterms:W3CDTF">2017-03-11T01:53:36Z</dcterms:created>
  <dcterms:modified xsi:type="dcterms:W3CDTF">2017-03-11T10:20:01Z</dcterms:modified>
</cp:coreProperties>
</file>