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69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90B085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6"/>
  </p:normalViewPr>
  <p:slideViewPr>
    <p:cSldViewPr snapToGrid="0" snapToObjects="1">
      <p:cViewPr varScale="1">
        <p:scale>
          <a:sx n="52" d="100"/>
          <a:sy n="52" d="100"/>
        </p:scale>
        <p:origin x="84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D35F3-BE5B-41CC-A973-5F94E77F22B3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126E5-09CE-4398-8EB0-4AC849D0A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1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8E16-D6C5-3248-816C-85B3C8E8792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4C98A-D9C5-894D-9A13-8F52E3784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256418" y="5448300"/>
            <a:ext cx="10396122" cy="44767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2400" b="0" i="0" kern="1200" baseline="0" smtClean="0">
                <a:solidFill>
                  <a:srgbClr val="549E39"/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256418" y="6356351"/>
            <a:ext cx="10396122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260390" y="1895447"/>
            <a:ext cx="10392032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1500"/>
              </a:spcBef>
              <a:defRPr sz="51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260390" y="4846320"/>
            <a:ext cx="10392032" cy="4749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rgbClr val="549E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8075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434200" y="6356351"/>
            <a:ext cx="9918844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1151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4659924" cy="6858000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txBody>
          <a:bodyPr anchor="ctr"/>
          <a:lstStyle/>
          <a:p>
            <a:pPr lvl="0" algn="ctr"/>
            <a:r>
              <a:rPr lang="en-US" sz="5400" b="1" i="0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452216" y="0"/>
            <a:ext cx="6110447" cy="685800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3000"/>
              </a:spcBef>
              <a:defRPr sz="2800" baseline="0">
                <a:latin typeface="Optima" charset="0"/>
              </a:defRPr>
            </a:lvl1pPr>
            <a:lvl2pPr algn="l">
              <a:lnSpc>
                <a:spcPct val="100000"/>
              </a:lnSpc>
              <a:defRPr sz="2400" baseline="0">
                <a:latin typeface="Optima" charset="0"/>
              </a:defRPr>
            </a:lvl2pPr>
            <a:lvl3pPr algn="l">
              <a:lnSpc>
                <a:spcPct val="100000"/>
              </a:lnSpc>
              <a:defRPr sz="2000" baseline="0">
                <a:latin typeface="Optima" charset="0"/>
              </a:defRPr>
            </a:lvl3pPr>
            <a:lvl4pPr algn="l">
              <a:lnSpc>
                <a:spcPct val="100000"/>
              </a:lnSpc>
              <a:defRPr sz="1600" baseline="0">
                <a:latin typeface="Optima" charset="0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grpSp>
        <p:nvGrpSpPr>
          <p:cNvPr id="5" name="Group 7"/>
          <p:cNvGrpSpPr/>
          <p:nvPr userDrawn="1"/>
        </p:nvGrpSpPr>
        <p:grpSpPr>
          <a:xfrm>
            <a:off x="3057633" y="31667"/>
            <a:ext cx="9134367" cy="6838951"/>
            <a:chOff x="-4763" y="9525"/>
            <a:chExt cx="9032249" cy="6838951"/>
          </a:xfrm>
          <a:solidFill>
            <a:srgbClr val="549E39"/>
          </a:solidFill>
        </p:grpSpPr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grpSp>
          <p:nvGrpSpPr>
            <p:cNvPr id="7" name="Group 9"/>
            <p:cNvGrpSpPr/>
            <p:nvPr/>
          </p:nvGrpSpPr>
          <p:grpSpPr>
            <a:xfrm>
              <a:off x="8428998" y="4867275"/>
              <a:ext cx="598488" cy="1981201"/>
              <a:chOff x="11441112" y="4867275"/>
              <a:chExt cx="598488" cy="1981201"/>
            </a:xfrm>
            <a:grpFill/>
          </p:grpSpPr>
          <p:sp>
            <p:nvSpPr>
              <p:cNvPr id="8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</p:spTree>
    <p:extLst>
      <p:ext uri="{BB962C8B-B14F-4D97-AF65-F5344CB8AC3E}">
        <p14:creationId xmlns:p14="http://schemas.microsoft.com/office/powerpoint/2010/main" val="4237959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3"/>
          </p:nvPr>
        </p:nvSpPr>
        <p:spPr>
          <a:xfrm>
            <a:off x="523874" y="1323975"/>
            <a:ext cx="11277601" cy="4852988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861757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49" y="457201"/>
            <a:ext cx="2771775" cy="5719762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4"/>
          </p:nvPr>
        </p:nvSpPr>
        <p:spPr>
          <a:xfrm>
            <a:off x="3657600" y="457201"/>
            <a:ext cx="8001000" cy="5719763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5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615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quarter" idx="13"/>
          </p:nvPr>
        </p:nvSpPr>
        <p:spPr>
          <a:xfrm>
            <a:off x="523873" y="1323976"/>
            <a:ext cx="5591177" cy="4852988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quarter" idx="14"/>
          </p:nvPr>
        </p:nvSpPr>
        <p:spPr>
          <a:xfrm>
            <a:off x="6210297" y="1323977"/>
            <a:ext cx="5591177" cy="4856162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8124694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5467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623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4" b="24897"/>
          <a:stretch/>
        </p:blipFill>
        <p:spPr>
          <a:xfrm>
            <a:off x="7908120" y="414517"/>
            <a:ext cx="3822675" cy="912904"/>
          </a:xfrm>
          <a:prstGeom prst="rect">
            <a:avLst/>
          </a:prstGeom>
        </p:spPr>
      </p:pic>
      <p:grpSp>
        <p:nvGrpSpPr>
          <p:cNvPr id="62" name="Group 65"/>
          <p:cNvGrpSpPr/>
          <p:nvPr userDrawn="1"/>
        </p:nvGrpSpPr>
        <p:grpSpPr>
          <a:xfrm>
            <a:off x="0" y="0"/>
            <a:ext cx="2212199" cy="6858001"/>
            <a:chOff x="0" y="0"/>
            <a:chExt cx="2305051" cy="6858001"/>
          </a:xfrm>
          <a:solidFill>
            <a:srgbClr val="549E39"/>
          </a:soli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3" name="标题占位符 1"/>
          <p:cNvSpPr>
            <a:spLocks noGrp="1"/>
          </p:cNvSpPr>
          <p:nvPr>
            <p:ph type="title"/>
          </p:nvPr>
        </p:nvSpPr>
        <p:spPr>
          <a:xfrm>
            <a:off x="1412613" y="626496"/>
            <a:ext cx="9070392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4" name="文本占位符 2"/>
          <p:cNvSpPr>
            <a:spLocks noGrp="1"/>
          </p:cNvSpPr>
          <p:nvPr>
            <p:ph type="body" idx="1"/>
          </p:nvPr>
        </p:nvSpPr>
        <p:spPr>
          <a:xfrm>
            <a:off x="1434198" y="1494945"/>
            <a:ext cx="9919601" cy="468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6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34200" y="6356351"/>
            <a:ext cx="991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549E39"/>
                </a:solidFill>
                <a:latin typeface="Calibri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17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ransition>
    <p:fade/>
  </p:transition>
  <p:hf hdr="0" dt="0"/>
  <p:txStyles>
    <p:titleStyle>
      <a:lvl1pPr algn="l" defTabSz="342900" rtl="0" eaLnBrk="1" latinLnBrk="0" hangingPunct="1">
        <a:spcBef>
          <a:spcPct val="0"/>
        </a:spcBef>
        <a:buNone/>
        <a:defRPr sz="3600" b="0" i="0" kern="1200" baseline="0">
          <a:solidFill>
            <a:schemeClr val="tx1">
              <a:lumMod val="85000"/>
              <a:lumOff val="15000"/>
            </a:schemeClr>
          </a:solidFill>
          <a:latin typeface="Calibri" charset="0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00" marR="0" indent="-360000" algn="l" defTabSz="342900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rgbClr val="549E39"/>
        </a:buClr>
        <a:buSzTx/>
        <a:buFont typeface="Wingdings 3" charset="2"/>
        <a:buChar char=""/>
        <a:tabLst/>
        <a:defRPr lang="zh-CN" altLang="en-US" sz="2400" b="0" i="0" kern="1200" baseline="0" dirty="0" smtClean="0">
          <a:solidFill>
            <a:schemeClr val="tx1">
              <a:lumMod val="75000"/>
              <a:lumOff val="25000"/>
            </a:schemeClr>
          </a:solidFill>
          <a:latin typeface="Calibri" charset="0"/>
          <a:ea typeface="微软雅黑" panose="020B0503020204020204" pitchFamily="34" charset="-122"/>
          <a:cs typeface="+mn-cs"/>
        </a:defRPr>
      </a:lvl1pPr>
      <a:lvl2pPr marL="557213" marR="0" indent="-214313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–"/>
        <a:tabLst/>
        <a:defRPr lang="zh-CN" altLang="en-US" sz="2000" b="0" i="0" kern="1200" baseline="0" dirty="0" smtClean="0">
          <a:solidFill>
            <a:schemeClr val="tx1">
              <a:lumMod val="75000"/>
              <a:lumOff val="25000"/>
            </a:schemeClr>
          </a:solidFill>
          <a:latin typeface="Calibri" charset="0"/>
          <a:ea typeface="微软雅黑" panose="020B0503020204020204" pitchFamily="34" charset="-122"/>
          <a:cs typeface="+mn-cs"/>
        </a:defRPr>
      </a:lvl2pPr>
      <a:lvl3pPr marL="8572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-"/>
        <a:tabLst/>
        <a:defRPr lang="zh-CN" altLang="en-US" sz="1600" kern="1200" baseline="0" dirty="0" smtClean="0">
          <a:solidFill>
            <a:schemeClr val="tx1">
              <a:lumMod val="75000"/>
              <a:lumOff val="25000"/>
            </a:schemeClr>
          </a:solidFill>
          <a:latin typeface="Calibri" charset="0"/>
          <a:ea typeface="微软雅黑" panose="020B0503020204020204" pitchFamily="34" charset="-122"/>
          <a:cs typeface="+mn-cs"/>
        </a:defRPr>
      </a:lvl3pPr>
      <a:lvl4pPr marL="12001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-"/>
        <a:tabLst/>
        <a:defRPr lang="zh-CN" altLang="en-US" sz="1200" kern="1200" baseline="0" dirty="0" smtClean="0">
          <a:solidFill>
            <a:schemeClr val="tx1">
              <a:lumMod val="75000"/>
              <a:lumOff val="25000"/>
            </a:schemeClr>
          </a:solidFill>
          <a:latin typeface="Calibri" charset="0"/>
          <a:ea typeface="微软雅黑" panose="020B0503020204020204" pitchFamily="34" charset="-122"/>
          <a:cs typeface="+mn-cs"/>
        </a:defRPr>
      </a:lvl4pPr>
      <a:lvl5pPr marL="15430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charset="2"/>
        <a:buChar char=""/>
        <a:tabLst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874" y="1323975"/>
            <a:ext cx="11277601" cy="48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1404" y="431629"/>
            <a:ext cx="9987507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23874" y="6356351"/>
            <a:ext cx="11277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549E39"/>
                </a:solidFill>
                <a:latin typeface="Garamond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4" name="Freeform 5"/>
          <p:cNvSpPr/>
          <p:nvPr userDrawn="1"/>
        </p:nvSpPr>
        <p:spPr bwMode="auto">
          <a:xfrm flipV="1">
            <a:off x="-4185" y="529393"/>
            <a:ext cx="564624" cy="50799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549E39"/>
          </a:solidFill>
          <a:ln>
            <a:noFill/>
          </a:ln>
        </p:spPr>
        <p:txBody>
          <a:bodyPr/>
          <a:lstStyle/>
          <a:p>
            <a:endParaRPr lang="en-US" sz="135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" y="593458"/>
            <a:ext cx="419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baseline="0">
                <a:solidFill>
                  <a:schemeClr val="bg1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53" name="图片 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5" r="69368" b="27481"/>
          <a:stretch/>
        </p:blipFill>
        <p:spPr>
          <a:xfrm>
            <a:off x="10819104" y="264104"/>
            <a:ext cx="1170972" cy="8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7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23" r:id="rId2"/>
    <p:sldLayoutId id="2147483724" r:id="rId3"/>
    <p:sldLayoutId id="2147483704" r:id="rId4"/>
    <p:sldLayoutId id="2147483702" r:id="rId5"/>
    <p:sldLayoutId id="2147483703" r:id="rId6"/>
  </p:sldLayoutIdLst>
  <p:transition>
    <p:fade/>
  </p:transition>
  <p:hf hdr="0" dt="0"/>
  <p:txStyles>
    <p:titleStyle>
      <a:lvl1pPr algn="l" defTabSz="342900" rtl="0" eaLnBrk="1" latinLnBrk="0" hangingPunct="1">
        <a:spcBef>
          <a:spcPct val="0"/>
        </a:spcBef>
        <a:buNone/>
        <a:defRPr lang="zh-CN" altLang="en-US" sz="3600" b="0" i="0" kern="1200" baseline="0" dirty="0">
          <a:solidFill>
            <a:schemeClr val="tx1">
              <a:lumMod val="85000"/>
              <a:lumOff val="15000"/>
            </a:schemeClr>
          </a:solidFill>
          <a:latin typeface="Calibri" charset="0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00" marR="0" indent="-360000" algn="l" defTabSz="342900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rgbClr val="549E39"/>
        </a:buClr>
        <a:buSzTx/>
        <a:buFont typeface="Wingdings 3" charset="2"/>
        <a:buChar char=""/>
        <a:tabLst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Calibri" charset="0"/>
          <a:ea typeface="微软雅黑" panose="020B0503020204020204" pitchFamily="34" charset="-122"/>
          <a:cs typeface="+mn-cs"/>
        </a:defRPr>
      </a:lvl1pPr>
      <a:lvl2pPr marL="557213" marR="0" indent="-214313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–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charset="0"/>
          <a:ea typeface="微软雅黑" panose="020B0503020204020204" pitchFamily="34" charset="-122"/>
          <a:cs typeface="+mn-cs"/>
        </a:defRPr>
      </a:lvl2pPr>
      <a:lvl3pPr marL="8572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Times New Roman" panose="02020603050405020304" pitchFamily="18" charset="0"/>
        <a:buChar char="-"/>
        <a:tabLst/>
        <a:defRPr sz="1600" kern="1200" baseline="0">
          <a:solidFill>
            <a:schemeClr val="tx1">
              <a:lumMod val="75000"/>
              <a:lumOff val="25000"/>
            </a:schemeClr>
          </a:solidFill>
          <a:latin typeface="Calibri" charset="0"/>
          <a:ea typeface="微软雅黑" panose="020B0503020204020204" pitchFamily="34" charset="-122"/>
          <a:cs typeface="+mn-cs"/>
        </a:defRPr>
      </a:lvl3pPr>
      <a:lvl4pPr marL="12001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Times New Roman" panose="02020603050405020304" pitchFamily="18" charset="0"/>
        <a:buChar char="-"/>
        <a:tabLst/>
        <a:defRPr sz="1200" kern="1200" baseline="0">
          <a:solidFill>
            <a:schemeClr val="tx1">
              <a:lumMod val="75000"/>
              <a:lumOff val="25000"/>
            </a:schemeClr>
          </a:solidFill>
          <a:latin typeface="Calibri" charset="0"/>
          <a:ea typeface="微软雅黑" panose="020B0503020204020204" pitchFamily="34" charset="-122"/>
          <a:cs typeface="+mn-cs"/>
        </a:defRPr>
      </a:lvl4pPr>
      <a:lvl5pPr marL="15430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charset="2"/>
        <a:buChar char=""/>
        <a:tabLst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Pillars Reconfiguration Example: 2 PEs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985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2CDBCDA-A26C-4A36-9F11-F69CF856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19" y="776020"/>
            <a:ext cx="6430181" cy="46076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9E79A8-89D4-4485-806F-0A86075F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Reconfiguration test – cycle 5 (PE0)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376F2-190E-436B-888C-0C17710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CFC2F-4A88-4497-8B41-3C307E79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177905-B608-4B9D-91AE-9685F0781E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New Config (cycle 4):</a:t>
            </a:r>
          </a:p>
          <a:p>
            <a:pPr lvl="1"/>
            <a:r>
              <a:rPr lang="en-US" altLang="zh-CN"/>
              <a:t>000 000 100 0000 011 100 010 0000</a:t>
            </a:r>
          </a:p>
          <a:p>
            <a:pPr lvl="1"/>
            <a:r>
              <a:rPr lang="en-US" altLang="zh-CN"/>
              <a:t>Output is 8 due to SyncReadMem in cycle 4</a:t>
            </a:r>
          </a:p>
          <a:p>
            <a:pPr lvl="1"/>
            <a:r>
              <a:rPr lang="en-US" altLang="zh-CN"/>
              <a:t>PE0: 011 100 010 0000</a:t>
            </a:r>
          </a:p>
          <a:p>
            <a:pPr lvl="2"/>
            <a:r>
              <a:rPr lang="en-US" altLang="zh-CN"/>
              <a:t>mux1(3) pe0.in3(from pe1)</a:t>
            </a:r>
          </a:p>
          <a:p>
            <a:pPr lvl="2"/>
            <a:r>
              <a:rPr lang="en-US" altLang="zh-CN"/>
              <a:t>mux0(3) rf.out1</a:t>
            </a:r>
          </a:p>
          <a:p>
            <a:pPr lvl="2"/>
            <a:r>
              <a:rPr lang="en-US" altLang="zh-CN"/>
              <a:t>register(3) (rf(0) -&gt; out1(output), rf(1) -&gt; out0(to self), input -&gt; rf(0)) </a:t>
            </a:r>
          </a:p>
          <a:p>
            <a:pPr lvl="2"/>
            <a:r>
              <a:rPr lang="en-US" altLang="zh-CN"/>
              <a:t>alu(4) add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878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D08368E-BD36-4A8B-867F-5F4D6989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77" y="958583"/>
            <a:ext cx="6551502" cy="45754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A5A804-8298-4EDE-8A0E-1C167545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Reconfiguration test – cycle 5 (PE1)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A8D173-A8AC-4B07-9BC3-305CBCB9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8E7B56-8D44-43AF-B566-1EDADD46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B44C17-8BD8-477C-AC7A-22916BC3D1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PE1: 000 000 100 0000 </a:t>
            </a:r>
          </a:p>
          <a:p>
            <a:pPr lvl="2"/>
            <a:r>
              <a:rPr lang="en-US" altLang="zh-CN"/>
              <a:t>mux1(3) in0</a:t>
            </a:r>
          </a:p>
          <a:p>
            <a:pPr lvl="2"/>
            <a:r>
              <a:rPr lang="en-US" altLang="zh-CN"/>
              <a:t>mux0(3) in0</a:t>
            </a:r>
          </a:p>
          <a:p>
            <a:pPr lvl="2"/>
            <a:r>
              <a:rPr lang="en-US" altLang="zh-CN"/>
              <a:t>register(3) (rf(1) -&gt; out1(output), rf(0) -&gt; out0(to self), input -&gt; rf(0)) </a:t>
            </a:r>
          </a:p>
          <a:p>
            <a:pPr lvl="2"/>
            <a:r>
              <a:rPr lang="en-US" altLang="zh-CN"/>
              <a:t>alu(4) add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466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73B5A-7F56-434A-A6C2-778A2651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Outputs 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060D1-BD90-40B4-8131-64DE53DD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2F92BC-55DF-443C-BEC9-374DB3A7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86053B3-4B11-408C-BB84-0749CBDF98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5899" y="-1"/>
            <a:ext cx="3873012" cy="6721477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24AAE3-F0DB-4F54-A26E-A93CE5DD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89" y="1132554"/>
            <a:ext cx="3282292" cy="38954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DBDEAC-B22F-4992-82EE-4FFC0A147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4" y="1146799"/>
            <a:ext cx="1826001" cy="38954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0A7117-C505-4B4B-8F8C-B5AB3B77D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5320633"/>
            <a:ext cx="6362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03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Single PE description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D35114-EA41-46AE-8677-596DAF96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" y="1311942"/>
            <a:ext cx="7566606" cy="4852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7D505F-24C2-4F53-8204-9350B42B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652" y="704099"/>
            <a:ext cx="4054823" cy="60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705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C24C-322F-45B4-B321-6B0201F0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module description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7E5A4-0B42-4017-93DB-92A63D54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1A9DFC-A482-4F8D-AC21-1A670365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C1B3EF-5F2E-49C9-97D6-C29171F90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217" y="1645576"/>
            <a:ext cx="3919478" cy="32971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2B3381-CBF7-4D6B-ACE2-EDE386FF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4" y="1214964"/>
            <a:ext cx="7735953" cy="49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72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CE4068-AAE8-4FB8-92F4-9E1A0C71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80" y="776020"/>
            <a:ext cx="7034899" cy="44616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6C03B5-20C8-4301-8749-2288D991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Reconfiguration test – cycle 0 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49946D-CC65-4904-A5B8-C623472F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698D8-AEC1-4A1D-AB82-4B69EF67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87A73E1-5269-474B-A919-0BACE93967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Poke 2 into in0</a:t>
            </a:r>
          </a:p>
          <a:p>
            <a:r>
              <a:rPr lang="en-US" altLang="zh-CN"/>
              <a:t>Poke 3 into in1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Config:</a:t>
            </a:r>
          </a:p>
          <a:p>
            <a:pPr lvl="1"/>
            <a:r>
              <a:rPr lang="en-US" altLang="zh-CN"/>
              <a:t>010 001 001 0001 010 001 001 0000</a:t>
            </a:r>
          </a:p>
          <a:p>
            <a:pPr lvl="1"/>
            <a:r>
              <a:rPr lang="en-US" altLang="zh-CN"/>
              <a:t>PE0: 010 001 110 0000   </a:t>
            </a:r>
          </a:p>
          <a:p>
            <a:pPr lvl="2"/>
            <a:r>
              <a:rPr lang="en-US" altLang="zh-CN"/>
              <a:t>mux1(3) pe0.in2(3)</a:t>
            </a:r>
          </a:p>
          <a:p>
            <a:pPr lvl="2"/>
            <a:r>
              <a:rPr lang="en-US" altLang="zh-CN"/>
              <a:t>mux0(3) pe0.in1(2)</a:t>
            </a:r>
          </a:p>
          <a:p>
            <a:pPr lvl="2"/>
            <a:r>
              <a:rPr lang="en-US" altLang="zh-CN"/>
              <a:t>register(3) (rf(1) -&gt; out1(output), rf(1) -&gt; out0(to self), input -&gt; rf(0)) </a:t>
            </a:r>
          </a:p>
          <a:p>
            <a:pPr lvl="2"/>
            <a:r>
              <a:rPr lang="en-US" altLang="zh-CN"/>
              <a:t>alu(4) add</a:t>
            </a:r>
            <a:endParaRPr lang="zh-CN" altLang="en-US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459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35CEF47-E051-479C-9BC5-CF84E35F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56" y="681037"/>
            <a:ext cx="7271719" cy="47326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E08CBC-1D15-4BC0-BAB8-DFD6CE4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Reconfiguration test – cycle 0 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588820-BBAD-4DC5-B917-6B575A85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054D6-B150-461D-957C-F5D2C6ED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4DE77C-4AE7-4100-B27E-10B50D80F0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PE1: 010 001 110 0001   </a:t>
            </a:r>
          </a:p>
          <a:p>
            <a:pPr lvl="2"/>
            <a:r>
              <a:rPr lang="en-US" altLang="zh-CN"/>
              <a:t>mux1(3) pe0.in2(3)</a:t>
            </a:r>
          </a:p>
          <a:p>
            <a:pPr lvl="2"/>
            <a:r>
              <a:rPr lang="en-US" altLang="zh-CN"/>
              <a:t>mux0(3) pe0.in1(2)</a:t>
            </a:r>
          </a:p>
          <a:p>
            <a:pPr lvl="2"/>
            <a:r>
              <a:rPr lang="en-US" altLang="zh-CN"/>
              <a:t>register(3) (rf(1) -&gt; out1(output), rf(1) -&gt; out0(to self), input -&gt; rf(0)) </a:t>
            </a:r>
          </a:p>
          <a:p>
            <a:pPr lvl="2"/>
            <a:r>
              <a:rPr lang="en-US" altLang="zh-CN"/>
              <a:t>alu(4) sub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12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B7E1-0698-4CA3-AE2A-E6680481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Reconfiguration test – cycle 1 </a:t>
            </a:r>
            <a:r>
              <a:rPr lang="zh-CN" altLang="en-US"/>
              <a:t>（</a:t>
            </a:r>
            <a:r>
              <a:rPr lang="en-US" altLang="zh-CN"/>
              <a:t>PE0</a:t>
            </a:r>
            <a:r>
              <a:rPr lang="zh-CN" altLang="en-US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51658-64B5-47E9-9835-C0C2F886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B21A1B-4928-453D-8C4C-CBF4D3E1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BBAB04-C1CC-4DA6-9CCE-7D33ADC7EA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B8A567-5E94-44EC-BDFA-DB63E826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76" y="1132554"/>
            <a:ext cx="8242162" cy="54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50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B7E1-0698-4CA3-AE2A-E6680481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Reconfiguration test – cycle 1 </a:t>
            </a:r>
            <a:r>
              <a:rPr lang="zh-CN" altLang="en-US"/>
              <a:t>（</a:t>
            </a:r>
            <a:r>
              <a:rPr lang="en-US" altLang="zh-CN"/>
              <a:t>PE1</a:t>
            </a:r>
            <a:r>
              <a:rPr lang="zh-CN" altLang="en-US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51658-64B5-47E9-9835-C0C2F886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B21A1B-4928-453D-8C4C-CBF4D3E1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BBAB04-C1CC-4DA6-9CCE-7D33ADC7EA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6E59C8-D78F-4345-9ECC-D3BFABAD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19" y="1058888"/>
            <a:ext cx="8093675" cy="52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838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609A79A-CDFA-4617-973D-9FDEC970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948" y="681037"/>
            <a:ext cx="6948333" cy="50415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9E79A8-89D4-4485-806F-0A86075F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Reconfiguration test – cycle 3 (PE0)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376F2-190E-436B-888C-0C17710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CFC2F-4A88-4497-8B41-3C307E79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177905-B608-4B9D-91AE-9685F0781E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New Config (cycle 2):</a:t>
            </a:r>
          </a:p>
          <a:p>
            <a:pPr lvl="1"/>
            <a:r>
              <a:rPr lang="en-US" altLang="zh-CN"/>
              <a:t>001 100 101 0011 001 100 101 0011</a:t>
            </a:r>
          </a:p>
          <a:p>
            <a:pPr lvl="1"/>
            <a:r>
              <a:rPr lang="en-US" altLang="zh-CN"/>
              <a:t>Output is 2 due to SyncReadMem in cycle 2</a:t>
            </a:r>
          </a:p>
          <a:p>
            <a:pPr lvl="1"/>
            <a:r>
              <a:rPr lang="en-US" altLang="zh-CN"/>
              <a:t>PE0: 001 100 101 0011</a:t>
            </a:r>
          </a:p>
          <a:p>
            <a:pPr lvl="2"/>
            <a:r>
              <a:rPr lang="en-US" altLang="zh-CN"/>
              <a:t>mux1(3) pe0.in1(2)</a:t>
            </a:r>
          </a:p>
          <a:p>
            <a:pPr lvl="2"/>
            <a:r>
              <a:rPr lang="en-US" altLang="zh-CN"/>
              <a:t>mux0(3) rf.out1</a:t>
            </a:r>
          </a:p>
          <a:p>
            <a:pPr lvl="2"/>
            <a:r>
              <a:rPr lang="en-US" altLang="zh-CN"/>
              <a:t>register(3) (rf(1) -&gt; out1(output), rf(0) -&gt; out0(to self), input -&gt; rf(1)) </a:t>
            </a:r>
          </a:p>
          <a:p>
            <a:pPr lvl="2"/>
            <a:r>
              <a:rPr lang="en-US" altLang="zh-CN"/>
              <a:t>alu(4) or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487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B6232D-CFB2-4612-BD8E-324DE1CC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39" y="794563"/>
            <a:ext cx="6643440" cy="46518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A5A804-8298-4EDE-8A0E-1C167545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Reconfiguration test – cycle 3 (PE1)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A8D173-A8AC-4B07-9BC3-305CBCB9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8E7B56-8D44-43AF-B566-1EDADD46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B44C17-8BD8-477C-AC7A-22916BC3D1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PE1: 001 100 101 0011</a:t>
            </a:r>
          </a:p>
          <a:p>
            <a:pPr lvl="2"/>
            <a:r>
              <a:rPr lang="en-US" altLang="zh-CN"/>
              <a:t>mux1(3) pe0.in1(2)</a:t>
            </a:r>
          </a:p>
          <a:p>
            <a:pPr lvl="2"/>
            <a:r>
              <a:rPr lang="en-US" altLang="zh-CN"/>
              <a:t>mux0(3) rf.out1</a:t>
            </a:r>
          </a:p>
          <a:p>
            <a:pPr lvl="2"/>
            <a:r>
              <a:rPr lang="en-US" altLang="zh-CN"/>
              <a:t>register(3) (rf(1) -&gt; out1(output), rf(0) -&gt; out0(to self), input -&gt; rf(1)) </a:t>
            </a:r>
          </a:p>
          <a:p>
            <a:pPr lvl="2"/>
            <a:r>
              <a:rPr lang="en-US" altLang="zh-CN"/>
              <a:t>alu(4) or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90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CA.potx" id="{2E7CC27C-E308-B045-9B05-EF97EF661062}" vid="{22312374-6961-AD45-B314-FB3E7B735A56}"/>
    </a:ext>
  </a:extLst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+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CA.potx" id="{2E7CC27C-E308-B045-9B05-EF97EF661062}" vid="{82F4A586-4C94-1E4A-8F12-9A1085AE26D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CECA</Template>
  <TotalTime>0</TotalTime>
  <Words>458</Words>
  <Application>Microsoft Office PowerPoint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Optima</vt:lpstr>
      <vt:lpstr>等线</vt:lpstr>
      <vt:lpstr>Arial</vt:lpstr>
      <vt:lpstr>Calibri</vt:lpstr>
      <vt:lpstr>Calibri Light</vt:lpstr>
      <vt:lpstr>Garamond</vt:lpstr>
      <vt:lpstr>Times New Roman</vt:lpstr>
      <vt:lpstr>Wingdings 3</vt:lpstr>
      <vt:lpstr>封面</vt:lpstr>
      <vt:lpstr>内容</vt:lpstr>
      <vt:lpstr>Pillars Reconfiguration Example: 2 PEs</vt:lpstr>
      <vt:lpstr>Single PE description</vt:lpstr>
      <vt:lpstr>Top module description</vt:lpstr>
      <vt:lpstr>Reconfiguration test – cycle 0 </vt:lpstr>
      <vt:lpstr>Reconfiguration test – cycle 0 </vt:lpstr>
      <vt:lpstr>Reconfiguration test – cycle 1 （PE0）</vt:lpstr>
      <vt:lpstr>Reconfiguration test – cycle 1 （PE1）</vt:lpstr>
      <vt:lpstr>Reconfiguration test – cycle 3 (PE0)</vt:lpstr>
      <vt:lpstr>Reconfiguration test – cycle 3 (PE1)</vt:lpstr>
      <vt:lpstr>Reconfiguration test – cycle 5 (PE0)</vt:lpstr>
      <vt:lpstr>Reconfiguration test – cycle 5 (PE1)</vt:lpstr>
      <vt:lpstr>Outputs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Pillars Reconfiguration Example: 2 PEs</dc:title>
  <dc:creator>guo yijiang</dc:creator>
  <cp:lastModifiedBy>guo yijiang</cp:lastModifiedBy>
  <cp:revision>10</cp:revision>
  <dcterms:created xsi:type="dcterms:W3CDTF">2019-12-10T06:32:19Z</dcterms:created>
  <dcterms:modified xsi:type="dcterms:W3CDTF">2019-12-10T08:11:50Z</dcterms:modified>
</cp:coreProperties>
</file>