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07F011-9967-4AB7-8DFB-EFD2E7909DB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D33C9-DA08-46BA-B140-036A95525DF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BD399-BA88-482B-AB98-0F46B9F70C3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4081B5-5666-4153-A532-438C960BC4EA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7E5DA2-D29C-4EBA-89DF-E2206D1DCB6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91714A-70C1-42AE-BAB3-C4E63CAA5E5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531FE4-526A-4569-8F1A-6B218438720A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4A0F74-148A-4E9E-8339-596FC864323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578A1E-0484-4AB6-96E2-6B8FB5F8F31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23520" y="44640"/>
            <a:ext cx="10958760" cy="36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8301CD-E0D9-43D1-A773-FFC7960510F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A769AE-7ADB-4EEC-B8C1-A3E05A68606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6A819-B797-4939-B390-7194D96BA6B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107FEB-AD13-4972-9F0E-A4828A656C9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A7C4B9-3D76-4247-95ED-9F09534987C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C7B44D-AA99-4FFF-BCEF-B8AAA9D47B98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967D9D-E6AC-44AA-955A-7476B9A33E05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151FE9-BBED-41F8-930E-FF5C78F79D2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468B9A-75B2-4AD7-BD7D-A4F166E8177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A1B4B5-7CA5-4802-B7BD-C6331E3E48C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B61A3C-7F26-43D7-8CA8-EC019BD2580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2630DF-3F29-421D-ABB8-708DED33E0D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D1942B-8CEF-4B02-960C-422265C4700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839D8B-89F5-4C61-9E53-D8092B9C04B6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23520" y="44640"/>
            <a:ext cx="10958760" cy="36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5FC39D-CB03-44C0-95AD-E77FDEA1F9E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44D048-F0D8-4F27-B846-4F073200963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68DA58-FABD-405C-9CB9-1C7AB1546F6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33EE87-D8A6-4D2A-8F92-5834D9D0C75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06B052-3E73-4D26-9829-0E1938E4D278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3EFAEB-EF16-43FC-9A10-2B1C7E90B141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98064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68400"/>
            <a:ext cx="35330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AA5A03-1AD3-48A0-8EBF-4038C1EAEDAB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F8371-EC53-42B0-B95C-D427AEDB4E9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2F01B-ECDF-4F8D-8352-72A45316E41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3520" y="44640"/>
            <a:ext cx="10958760" cy="36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91AC65-F28B-4CC4-9F66-1CDB75DE4C5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DD653-E7B7-4B22-AB5F-7A0C5FF438C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51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6840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C9385-B5D4-488B-9C0B-B10A86F8DA2A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980640"/>
            <a:ext cx="535428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68400"/>
            <a:ext cx="10972440" cy="245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858BF-C510-4948-8CB1-6A64F83A84C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9"/>
          <p:cNvSpPr/>
          <p:nvPr/>
        </p:nvSpPr>
        <p:spPr>
          <a:xfrm>
            <a:off x="584640" y="88092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580320" y="627660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zh-CN" sz="4000" b="1" strike="noStrike" cap="all" spc="-1">
                <a:solidFill>
                  <a:schemeClr val="dk1"/>
                </a:solidFill>
                <a:latin typeface="Arial" panose="020B0604020202020204"/>
                <a:ea typeface="等线"/>
              </a:rPr>
              <a:t>单击此处编辑母版标题样式</a:t>
            </a:r>
            <a:endParaRPr lang="en-US" sz="4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zh-CN" sz="20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  <a:ea typeface="等线"/>
              </a:rPr>
              <a:t>编辑母版文本样式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4382640" y="6381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8781480" y="6381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3"/>
          </p:nvPr>
        </p:nvSpPr>
        <p:spPr>
          <a:xfrm>
            <a:off x="609480" y="632448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9"/>
          <p:cNvSpPr/>
          <p:nvPr/>
        </p:nvSpPr>
        <p:spPr>
          <a:xfrm>
            <a:off x="584640" y="88092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44" name="矩形 10"/>
          <p:cNvSpPr/>
          <p:nvPr/>
        </p:nvSpPr>
        <p:spPr>
          <a:xfrm>
            <a:off x="580320" y="627660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zh-CN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单击此处编辑母版标题样式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编辑母版文本样式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第二级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第三级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20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第四级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zh-CN" sz="20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第五级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4"/>
          </p:nvPr>
        </p:nvSpPr>
        <p:spPr>
          <a:xfrm>
            <a:off x="4382640" y="6381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5"/>
          </p:nvPr>
        </p:nvSpPr>
        <p:spPr>
          <a:xfrm>
            <a:off x="8781480" y="6381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6"/>
          </p:nvPr>
        </p:nvSpPr>
        <p:spPr>
          <a:xfrm>
            <a:off x="609480" y="632448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9"/>
          <p:cNvSpPr/>
          <p:nvPr/>
        </p:nvSpPr>
        <p:spPr>
          <a:xfrm>
            <a:off x="584640" y="88092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87" name="矩形 10"/>
          <p:cNvSpPr/>
          <p:nvPr/>
        </p:nvSpPr>
        <p:spPr>
          <a:xfrm>
            <a:off x="580320" y="6276600"/>
            <a:ext cx="11403720" cy="4536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23000">
                <a:srgbClr val="0000FF"/>
              </a:gs>
              <a:gs pos="38000">
                <a:srgbClr val="0000FF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720" rIns="90000" bIns="720" anchor="ctr">
            <a:noAutofit/>
          </a:bodyPr>
          <a:p>
            <a:endParaRPr lang="en-US" sz="1350" b="0" strike="noStrike" spc="-1">
              <a:solidFill>
                <a:schemeClr val="dk1"/>
              </a:solidFill>
              <a:latin typeface="Arial" panose="020B0604020202020204"/>
              <a:ea typeface="等线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zh-CN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单击此处编辑母版标题样式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编辑母版文本样式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第二级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zh-CN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第三级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zh-CN" sz="20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第四级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zh-CN" sz="20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第五级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7"/>
          </p:nvPr>
        </p:nvSpPr>
        <p:spPr>
          <a:xfrm>
            <a:off x="4382640" y="638136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8"/>
          </p:nvPr>
        </p:nvSpPr>
        <p:spPr>
          <a:xfrm>
            <a:off x="8781480" y="63813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en-US" sz="105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dt" idx="9"/>
          </p:nvPr>
        </p:nvSpPr>
        <p:spPr>
          <a:xfrm>
            <a:off x="609480" y="632448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x-none" sz="4000" b="1" strike="noStrike" cap="all" spc="-1">
                <a:solidFill>
                  <a:schemeClr val="dk1"/>
                </a:solidFill>
                <a:latin typeface="Arial" panose="020B0604020202020204"/>
                <a:ea typeface="等线"/>
              </a:rPr>
              <a:t>event driven simulation</a:t>
            </a:r>
            <a:br>
              <a:rPr sz="4000"/>
            </a:br>
            <a:r>
              <a:rPr lang="x-none" sz="4000" b="1" strike="noStrike" cap="all" spc="-1">
                <a:solidFill>
                  <a:schemeClr val="dk1"/>
                </a:solidFill>
                <a:latin typeface="Arial" panose="020B0604020202020204"/>
                <a:ea typeface="等线"/>
              </a:rPr>
              <a:t>using SystemC</a:t>
            </a:r>
            <a:endParaRPr lang="en-US" sz="40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zh-CN" sz="2000" b="0" strike="noStrike" spc="-1">
                <a:solidFill>
                  <a:schemeClr val="dk1">
                    <a:tint val="75000"/>
                  </a:schemeClr>
                </a:solidFill>
                <a:latin typeface="Arial" panose="020B0604020202020204"/>
              </a:rPr>
              <a:t>编辑母版文本样式</a:t>
            </a:r>
            <a:endParaRPr lang="en-US" sz="2000" b="0" strike="noStrike" spc="-1">
              <a:solidFill>
                <a:schemeClr val="dk1">
                  <a:tint val="75000"/>
                </a:schemeClr>
              </a:solidFill>
              <a:latin typeface="Arial" panose="020B0604020202020204"/>
              <a:ea typeface="等线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2. Event driven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950760"/>
            <a:ext cx="10972440" cy="173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Delay is 4ps, signal changes every 2ps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864235" lvl="1" indent="-323850" defTabSz="91440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Use decimal format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65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22680" y="3049920"/>
            <a:ext cx="4524120" cy="1971360"/>
          </a:xfrm>
          <a:prstGeom prst="rect">
            <a:avLst/>
          </a:prstGeom>
          <a:ln w="0">
            <a:noFill/>
          </a:ln>
        </p:spPr>
      </p:pic>
      <p:pic>
        <p:nvPicPr>
          <p:cNvPr id="16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667840" y="2387520"/>
            <a:ext cx="5695560" cy="329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3.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723348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a pipelined multiplier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latency = 3 cycle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use </a:t>
            </a: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std::deque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simulate the behavior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sensitive to </a:t>
            </a: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clk.pos()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code before the first </a:t>
            </a: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wait()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is reset logic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560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SC_THREAD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active thread immediately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reset_signal_is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define reset signal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reset signal restart all thread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69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7633440" y="980280"/>
            <a:ext cx="3948840" cy="5229360"/>
          </a:xfrm>
          <a:prstGeom prst="rect">
            <a:avLst/>
          </a:prstGeom>
          <a:ln w="0">
            <a:noFill/>
          </a:ln>
        </p:spPr>
      </p:pic>
      <p:sp>
        <p:nvSpPr>
          <p:cNvPr id="170" name="矩形 6"/>
          <p:cNvSpPr/>
          <p:nvPr/>
        </p:nvSpPr>
        <p:spPr>
          <a:xfrm>
            <a:off x="8511480" y="2503800"/>
            <a:ext cx="1371240" cy="5065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 panose="020F0502020204030204"/>
            </a:endParaRPr>
          </a:p>
        </p:txBody>
      </p:sp>
      <p:sp>
        <p:nvSpPr>
          <p:cNvPr id="171" name="文本框 7"/>
          <p:cNvSpPr/>
          <p:nvPr/>
        </p:nvSpPr>
        <p:spPr>
          <a:xfrm>
            <a:off x="9892080" y="2503800"/>
            <a:ext cx="1237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lang="x-none" sz="1800" b="0" strike="noStrike" spc="-1">
                <a:solidFill>
                  <a:srgbClr val="FF0000"/>
                </a:solidFill>
                <a:latin typeface="Calibri" panose="020F0502020204030204"/>
              </a:rPr>
              <a:t>reset logic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3.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make run-03-mul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7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95240" y="1762920"/>
            <a:ext cx="7000560" cy="358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4.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UART: Universal Asynchronous Receiver/Transmitter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640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UART protocol: output 1 bit data in each cycle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640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640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first output start bit ‘0’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then 8 bit to represent the data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finally 2 bits ‘11’ (usually 1.5bit, here is a simplified model)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7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840" y="2877120"/>
            <a:ext cx="7619760" cy="79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4.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70016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Try to use </a:t>
            </a: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SC_THREAD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implement it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before start, </a:t>
            </a: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ready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is 1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when </a:t>
            </a: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valid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, set </a:t>
            </a: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ready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0, output start bit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send each bit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set stop bit, it takes 2 cycle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ready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is reset to 1 in the second stop bit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80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40360" y="4286880"/>
            <a:ext cx="7524360" cy="780840"/>
          </a:xfrm>
          <a:prstGeom prst="rect">
            <a:avLst/>
          </a:prstGeom>
          <a:ln w="0">
            <a:noFill/>
          </a:ln>
        </p:spPr>
      </p:pic>
      <p:pic>
        <p:nvPicPr>
          <p:cNvPr id="181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91480" y="980280"/>
            <a:ext cx="4141080" cy="523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4.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make run-04-uart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8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81280" y="1710720"/>
            <a:ext cx="8629200" cy="368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4. High level design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Imaging how to implement the module by Chisel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Check how many states are there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0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idle -&gt; start -&gt; send -&gt; stop</a:t>
            </a:r>
            <a:endParaRPr lang="en-US" sz="20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Check the state transition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Implement each state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Debug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It’s difficult to get it work in RTL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In early development, high level model language is very important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SystemVerilog is similar to SystemC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1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06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but there is no opensource event-driven simulator</a:t>
            </a:r>
            <a:endParaRPr lang="en-US" sz="206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Introduction to SystemC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10972440" cy="262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SystemC addresses system design and verification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It focus on agile development of embedded SoC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It’s designed to easily model complex circuit functionality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But difficult to directly convert to RTL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3" name="Rectangles 22"/>
          <p:cNvSpPr/>
          <p:nvPr/>
        </p:nvSpPr>
        <p:spPr>
          <a:xfrm>
            <a:off x="2147400" y="4206240"/>
            <a:ext cx="1248480" cy="608400"/>
          </a:xfrm>
          <a:prstGeom prst="rect">
            <a:avLst/>
          </a:prstGeom>
          <a:solidFill>
            <a:srgbClr val="FFFFFF"/>
          </a:solidFill>
          <a:ln>
            <a:solidFill>
              <a:srgbClr val="20202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lang="x-none" sz="1400" b="0" strike="noStrike" spc="-1">
                <a:solidFill>
                  <a:schemeClr val="dk1"/>
                </a:solidFill>
                <a:latin typeface="Calibri" panose="020F0502020204030204"/>
              </a:rPr>
              <a:t>Concept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Rectangles 22"/>
          <p:cNvSpPr/>
          <p:nvPr/>
        </p:nvSpPr>
        <p:spPr>
          <a:xfrm>
            <a:off x="4375800" y="4206240"/>
            <a:ext cx="1248480" cy="608400"/>
          </a:xfrm>
          <a:prstGeom prst="rect">
            <a:avLst/>
          </a:prstGeom>
          <a:solidFill>
            <a:srgbClr val="FFFFFF"/>
          </a:solidFill>
          <a:ln>
            <a:solidFill>
              <a:srgbClr val="20202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lang="x-none" sz="1400" b="0" strike="noStrike" spc="-1">
                <a:solidFill>
                  <a:schemeClr val="dk1"/>
                </a:solidFill>
                <a:latin typeface="Calibri" panose="020F0502020204030204"/>
              </a:rPr>
              <a:t>Architecture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Rectangles 22"/>
          <p:cNvSpPr/>
          <p:nvPr/>
        </p:nvSpPr>
        <p:spPr>
          <a:xfrm>
            <a:off x="6603840" y="4206240"/>
            <a:ext cx="1248480" cy="608400"/>
          </a:xfrm>
          <a:prstGeom prst="rect">
            <a:avLst/>
          </a:prstGeom>
          <a:solidFill>
            <a:srgbClr val="FFFFFF"/>
          </a:solidFill>
          <a:ln>
            <a:solidFill>
              <a:srgbClr val="20202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lang="x-none" sz="1400" b="0" strike="noStrike" spc="-1">
                <a:solidFill>
                  <a:schemeClr val="dk1"/>
                </a:solidFill>
                <a:latin typeface="Calibri" panose="020F0502020204030204"/>
              </a:rPr>
              <a:t>RTL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Rectangles 22"/>
          <p:cNvSpPr/>
          <p:nvPr/>
        </p:nvSpPr>
        <p:spPr>
          <a:xfrm>
            <a:off x="8832240" y="4206240"/>
            <a:ext cx="1248480" cy="608400"/>
          </a:xfrm>
          <a:prstGeom prst="rect">
            <a:avLst/>
          </a:prstGeom>
          <a:solidFill>
            <a:srgbClr val="FFFFFF"/>
          </a:solidFill>
          <a:ln>
            <a:solidFill>
              <a:srgbClr val="20202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lang="x-none" sz="1400" b="0" strike="noStrike" spc="-1">
                <a:solidFill>
                  <a:schemeClr val="dk1"/>
                </a:solidFill>
                <a:latin typeface="Calibri" panose="020F0502020204030204"/>
              </a:rPr>
              <a:t>......</a:t>
            </a:r>
            <a:endParaRPr lang="en-US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cxnSp>
        <p:nvCxnSpPr>
          <p:cNvPr id="137" name="Elbow Connector 34"/>
          <p:cNvCxnSpPr>
            <a:stCxn id="133" idx="3"/>
            <a:endCxn id="134" idx="1"/>
          </p:cNvCxnSpPr>
          <p:nvPr/>
        </p:nvCxnSpPr>
        <p:spPr>
          <a:xfrm>
            <a:off x="3395880" y="4510440"/>
            <a:ext cx="980280" cy="360"/>
          </a:xfrm>
          <a:prstGeom prst="bentConnector2">
            <a:avLst/>
          </a:prstGeom>
          <a:ln w="19050">
            <a:solidFill>
              <a:srgbClr val="000000">
                <a:lumMod val="65000"/>
                <a:lumOff val="35000"/>
              </a:srgbClr>
            </a:solidFill>
            <a:round/>
            <a:tailEnd type="arrow" w="med" len="med"/>
          </a:ln>
        </p:spPr>
      </p:cxnSp>
      <p:cxnSp>
        <p:nvCxnSpPr>
          <p:cNvPr id="138" name="Elbow Connector 34"/>
          <p:cNvCxnSpPr>
            <a:stCxn id="134" idx="3"/>
            <a:endCxn id="135" idx="1"/>
          </p:cNvCxnSpPr>
          <p:nvPr/>
        </p:nvCxnSpPr>
        <p:spPr>
          <a:xfrm>
            <a:off x="5624280" y="4510440"/>
            <a:ext cx="979920" cy="360"/>
          </a:xfrm>
          <a:prstGeom prst="bentConnector2">
            <a:avLst/>
          </a:prstGeom>
          <a:ln w="19050">
            <a:solidFill>
              <a:srgbClr val="000000">
                <a:lumMod val="65000"/>
                <a:lumOff val="35000"/>
              </a:srgbClr>
            </a:solidFill>
            <a:round/>
            <a:tailEnd type="arrow" w="med" len="med"/>
          </a:ln>
        </p:spPr>
      </p:cxnSp>
      <p:cxnSp>
        <p:nvCxnSpPr>
          <p:cNvPr id="139" name="Elbow Connector 34"/>
          <p:cNvCxnSpPr>
            <a:stCxn id="135" idx="3"/>
            <a:endCxn id="136" idx="1"/>
          </p:cNvCxnSpPr>
          <p:nvPr/>
        </p:nvCxnSpPr>
        <p:spPr>
          <a:xfrm>
            <a:off x="7852320" y="4510440"/>
            <a:ext cx="980280" cy="360"/>
          </a:xfrm>
          <a:prstGeom prst="bentConnector2">
            <a:avLst/>
          </a:prstGeom>
          <a:ln w="19050">
            <a:solidFill>
              <a:srgbClr val="000000">
                <a:lumMod val="65000"/>
                <a:lumOff val="35000"/>
              </a:srgbClr>
            </a:solidFill>
            <a:round/>
            <a:tailEnd type="arrow" w="med" len="med"/>
          </a:ln>
        </p:spPr>
      </p:cxnSp>
      <p:sp>
        <p:nvSpPr>
          <p:cNvPr id="140" name="文本框 13"/>
          <p:cNvSpPr/>
          <p:nvPr/>
        </p:nvSpPr>
        <p:spPr>
          <a:xfrm>
            <a:off x="3880080" y="4947120"/>
            <a:ext cx="2239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lang="x-none" sz="1800" b="0" strike="noStrike" spc="-1">
                <a:solidFill>
                  <a:schemeClr val="dk1"/>
                </a:solidFill>
                <a:latin typeface="Calibri" panose="020F0502020204030204"/>
              </a:rPr>
              <a:t>SystemC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 defTabSz="914400">
              <a:lnSpc>
                <a:spcPct val="100000"/>
              </a:lnSpc>
            </a:pPr>
            <a:r>
              <a:rPr lang="x-none" sz="1800" b="0" strike="noStrike" spc="-1">
                <a:solidFill>
                  <a:schemeClr val="dk1"/>
                </a:solidFill>
                <a:latin typeface="Calibri" panose="020F0502020204030204"/>
              </a:rPr>
              <a:t>High Level Modeling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文本框 14"/>
          <p:cNvSpPr/>
          <p:nvPr/>
        </p:nvSpPr>
        <p:spPr>
          <a:xfrm>
            <a:off x="6131520" y="4947120"/>
            <a:ext cx="2194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lang="x-none" sz="1800" b="0" strike="noStrike" spc="-1">
                <a:solidFill>
                  <a:schemeClr val="dk1"/>
                </a:solidFill>
                <a:latin typeface="Calibri" panose="020F0502020204030204"/>
              </a:rPr>
              <a:t>RTL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 defTabSz="914400">
              <a:lnSpc>
                <a:spcPct val="100000"/>
              </a:lnSpc>
            </a:pPr>
            <a:r>
              <a:rPr lang="x-none" sz="1800" b="0" strike="noStrike" spc="-1">
                <a:solidFill>
                  <a:schemeClr val="dk1"/>
                </a:solidFill>
                <a:latin typeface="Calibri" panose="020F0502020204030204"/>
              </a:rPr>
              <a:t>Low Level Modeling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Introduction to SystemC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597168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SystemC contains a lot of high level features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Embedded in C++, flexible and extensible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Builtin event-driven simulation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Support AMS for Analog/Mix-Signal modeling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Support UVM for system verification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4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596280" y="1649160"/>
            <a:ext cx="4985640" cy="355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This LAB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This lab is divided into 4 parts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Basic SystemC: a simple adder module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Event driven: a adder module with delay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High level design: a pipelined multiplier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High level design: a UART module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Install depedency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980640"/>
            <a:ext cx="109724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Install systemc first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864235" lvl="1" indent="-323850" defTabSz="91440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x-none" sz="32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apt install libsystemc-dev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864235" lvl="1" indent="0" defTabSz="914400">
              <a:spcBef>
                <a:spcPts val="1135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Gtkwave is needed to show the waveform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864235" lvl="1" indent="-323850" defTabSz="91440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Please connect server using VNC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 1. Basic SystemC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729504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Basic SC Module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5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SC_MODULE</a:t>
            </a:r>
            <a:r>
              <a:rPr lang="x-none" sz="245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a module</a:t>
            </a: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5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SC_CTOR</a:t>
            </a:r>
            <a:r>
              <a:rPr lang="x-none" sz="245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construction method</a:t>
            </a: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5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SC_METHOD</a:t>
            </a:r>
            <a:r>
              <a:rPr lang="x-none" sz="245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functionality</a:t>
            </a: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5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sensitive</a:t>
            </a:r>
            <a:r>
              <a:rPr lang="x-none" sz="245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the sensitive list</a:t>
            </a: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90"/>
              </a:spcBef>
              <a:buNone/>
            </a:pPr>
            <a:endParaRPr lang="en-US" sz="245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When any var in the sensitive list changes, the function in </a:t>
            </a: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SC_METHOD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will be called immediately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51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8220240" y="1956960"/>
            <a:ext cx="3362040" cy="294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 1. Basic SystemC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658188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Basic testbench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sc_signal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signal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operator ()</a:t>
            </a: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connect signal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create trace vcd file and trace signal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4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run random test</a:t>
            </a: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545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74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make run-01-adder</a:t>
            </a:r>
            <a:endParaRPr lang="en-US" sz="274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5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91360" y="980280"/>
            <a:ext cx="4390560" cy="519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Usage of GTKWave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10820520" cy="290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Click “SST” to show signal list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Drag wire to “Signals” to show the signal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Ctrl + Scroll to scale time axis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Right click signal, you can change its format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1"/>
          <a:stretch>
            <a:fillRect/>
          </a:stretch>
        </p:blipFill>
        <p:spPr>
          <a:xfrm>
            <a:off x="3429000" y="2971800"/>
            <a:ext cx="5029200" cy="3339000"/>
          </a:xfrm>
          <a:prstGeom prst="rect">
            <a:avLst/>
          </a:prstGeom>
          <a:ln w="0">
            <a:noFill/>
          </a:ln>
        </p:spPr>
      </p:pic>
      <p:sp>
        <p:nvSpPr>
          <p:cNvPr id="158" name="Straight Connector 157"/>
          <p:cNvSpPr/>
          <p:nvPr/>
        </p:nvSpPr>
        <p:spPr>
          <a:xfrm flipH="1">
            <a:off x="4106880" y="3657600"/>
            <a:ext cx="7920" cy="120852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Straight Connector 158"/>
          <p:cNvSpPr/>
          <p:nvPr/>
        </p:nvSpPr>
        <p:spPr>
          <a:xfrm flipV="1">
            <a:off x="4114800" y="3750120"/>
            <a:ext cx="578880" cy="1050480"/>
          </a:xfrm>
          <a:prstGeom prst="line">
            <a:avLst/>
          </a:prstGeom>
          <a:ln w="0">
            <a:solidFill>
              <a:srgbClr val="FF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23520" y="44640"/>
            <a:ext cx="109587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x-none" sz="36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Part. 2. Event driven</a:t>
            </a:r>
            <a:endParaRPr lang="en-US" sz="3600" b="0" strike="noStrike" spc="-1">
              <a:solidFill>
                <a:schemeClr val="dk1"/>
              </a:solidFill>
              <a:latin typeface="Calibri" panose="020F050202020403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980280"/>
            <a:ext cx="6876000" cy="51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SC thread wait event explicitly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SC_THREAD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define a thread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Source Code Pro Light" panose="020B0409030403020204"/>
                <a:ea typeface="等线"/>
              </a:rPr>
              <a:t>wait()</a:t>
            </a: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 to wait signal explicitly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indent="0" defTabSz="914400">
              <a:lnSpc>
                <a:spcPct val="100000"/>
              </a:lnSpc>
              <a:spcBef>
                <a:spcPts val="560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x-none" sz="32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The add function</a:t>
            </a:r>
            <a:endParaRPr lang="en-US" sz="32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it is triggered when a or b changes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then it delay 1ps and output a + b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x-none" sz="2800" b="0" strike="noStrike" spc="-1">
                <a:solidFill>
                  <a:schemeClr val="dk1"/>
                </a:solidFill>
                <a:latin typeface="Arial" panose="020B0604020202020204"/>
                <a:ea typeface="等线"/>
              </a:rPr>
              <a:t>and wait next event</a:t>
            </a:r>
            <a:endParaRPr lang="en-US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162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10520" y="1596240"/>
            <a:ext cx="3371400" cy="391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y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2948</Words>
  <Application>WPS Presentation</Application>
  <PresentationFormat/>
  <Paragraphs>151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等线</vt:lpstr>
      <vt:lpstr>宋体</vt:lpstr>
      <vt:lpstr>Calibri</vt:lpstr>
      <vt:lpstr>Times New Roman</vt:lpstr>
      <vt:lpstr>Symbol</vt:lpstr>
      <vt:lpstr>Source Code Pro Light</vt:lpstr>
      <vt:lpstr>微软雅黑</vt:lpstr>
      <vt:lpstr>Arial Unicode MS</vt:lpstr>
      <vt:lpstr>mytemplate</vt:lpstr>
      <vt:lpstr>mytemplate</vt:lpstr>
      <vt:lpstr>Office Theme</vt:lpstr>
      <vt:lpstr>event driven simulation using SystemC</vt:lpstr>
      <vt:lpstr>Introduction to SystemC</vt:lpstr>
      <vt:lpstr>Introduction to SystemC</vt:lpstr>
      <vt:lpstr>This LAB</vt:lpstr>
      <vt:lpstr>Install depedency</vt:lpstr>
      <vt:lpstr>Part 1. Basic SystemC</vt:lpstr>
      <vt:lpstr>Part 1. Basic SystemC</vt:lpstr>
      <vt:lpstr>Usage of GTKWave</vt:lpstr>
      <vt:lpstr>Part. 2. Event driven</vt:lpstr>
      <vt:lpstr>Part. 2. Event driven</vt:lpstr>
      <vt:lpstr>Part. 3. High level design</vt:lpstr>
      <vt:lpstr>Part. 3. High level design</vt:lpstr>
      <vt:lpstr>Part. 4. High level design</vt:lpstr>
      <vt:lpstr>Part. 4. High level design</vt:lpstr>
      <vt:lpstr>Part. 4. High level design</vt:lpstr>
      <vt:lpstr>Part. 4. High level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keke</dc:creator>
  <cp:lastModifiedBy>keke</cp:lastModifiedBy>
  <cp:revision>492</cp:revision>
  <dcterms:created xsi:type="dcterms:W3CDTF">2024-11-28T12:15:16Z</dcterms:created>
  <dcterms:modified xsi:type="dcterms:W3CDTF">2024-11-28T12:15:16Z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  <property fmtid="{D5CDD505-2E9C-101B-9397-08002B2CF9AE}" pid="4" name="PresentationFormat">
    <vt:lpwstr>宽屏</vt:lpwstr>
  </property>
  <property fmtid="{D5CDD505-2E9C-101B-9397-08002B2CF9AE}" pid="5" name="Slides">
    <vt:i4>15</vt:i4>
  </property>
</Properties>
</file>