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104063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E3A5C1-339D-4F7D-9B93-B080A1F437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6840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0D6D7A-D646-4A17-ACF2-E5130CBD8A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45B8A8-11A0-4EAB-BAB4-1DA84B1F1A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A93967-183C-4C5D-8AEC-E61716CAAA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CFD69D-619F-4E12-8874-FA5B45DFE0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8BCAA8-D859-4E1D-90EB-E4A905BD2B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48D9A0-9D56-4724-B6D7-94964A6092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0C36B1-FAA7-453B-A77A-3748FB0829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4343F5-5685-4B1A-A295-F61CC83E1C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23520" y="44640"/>
            <a:ext cx="10958760" cy="367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040CA2-073B-4E0C-9F33-529CE9A4A9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E41CC6-65B2-4D67-A44C-6DA6DA3B66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7BC148-736F-45B2-B5ED-EF4ACA9DFC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485097-8B9A-4BB4-9A27-171E286E97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ABA873-A046-461C-8448-B8EDF1F4AC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6840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E67DF7-D952-45E4-96B2-6F2532D2D7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4E64A9-3AA0-4C3A-870C-F6FC55FB81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92BA5B-65E3-4793-A181-D7B55D3AFA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2B548D-9C59-4587-B1FF-915BBD5DF0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6E2356-B5F4-4BE6-8903-830ACB5B38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12E92E-A332-472E-B533-5FF1E096D3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3520" y="44640"/>
            <a:ext cx="10958760" cy="367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413E9C-B9B4-4D48-8EB2-7EDDC653D5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6E634B-8444-41C3-AE9E-5B4BC38D99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36C0BC-DE2D-4071-9992-F83377BE33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3F8865-BCEF-4772-9934-D18DFF1E00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矩形 9"/>
          <p:cNvSpPr/>
          <p:nvPr/>
        </p:nvSpPr>
        <p:spPr>
          <a:xfrm>
            <a:off x="584640" y="880920"/>
            <a:ext cx="11403720" cy="4536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23000">
                <a:srgbClr val="0000ff"/>
              </a:gs>
              <a:gs pos="38000">
                <a:srgbClr val="0000ff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350" spc="-1" strike="noStrike">
              <a:solidFill>
                <a:schemeClr val="dk1"/>
              </a:solidFill>
              <a:latin typeface="Arial"/>
              <a:ea typeface="等线"/>
            </a:endParaRPr>
          </a:p>
        </p:txBody>
      </p:sp>
      <p:sp>
        <p:nvSpPr>
          <p:cNvPr id="1" name="矩形 10"/>
          <p:cNvSpPr/>
          <p:nvPr/>
        </p:nvSpPr>
        <p:spPr>
          <a:xfrm>
            <a:off x="580320" y="6276600"/>
            <a:ext cx="11403720" cy="4536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23000">
                <a:srgbClr val="0000ff"/>
              </a:gs>
              <a:gs pos="38000">
                <a:srgbClr val="0000ff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350" spc="-1" strike="noStrike">
              <a:solidFill>
                <a:schemeClr val="dk1"/>
              </a:solidFill>
              <a:latin typeface="Arial"/>
              <a:ea typeface="等线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zh-CN" sz="4000" spc="-1" strike="noStrike" cap="all">
                <a:solidFill>
                  <a:schemeClr val="dk1"/>
                </a:solidFill>
                <a:latin typeface="Arial"/>
                <a:ea typeface="等线"/>
              </a:rPr>
              <a:t>单击此处编辑母版标题样式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zh-CN" sz="20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等线"/>
              </a:rPr>
              <a:t>编辑母版文本样式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4382640" y="638136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8781480" y="63813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>
          <a:xfrm>
            <a:off x="609480" y="632448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9"/>
          <p:cNvSpPr/>
          <p:nvPr/>
        </p:nvSpPr>
        <p:spPr>
          <a:xfrm>
            <a:off x="584640" y="880920"/>
            <a:ext cx="11403720" cy="4536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23000">
                <a:srgbClr val="0000ff"/>
              </a:gs>
              <a:gs pos="38000">
                <a:srgbClr val="0000ff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350" spc="-1" strike="noStrike">
              <a:solidFill>
                <a:schemeClr val="dk1"/>
              </a:solidFill>
              <a:latin typeface="Arial"/>
              <a:ea typeface="等线"/>
            </a:endParaRPr>
          </a:p>
        </p:txBody>
      </p:sp>
      <p:sp>
        <p:nvSpPr>
          <p:cNvPr id="44" name="矩形 10"/>
          <p:cNvSpPr/>
          <p:nvPr/>
        </p:nvSpPr>
        <p:spPr>
          <a:xfrm>
            <a:off x="580320" y="6276600"/>
            <a:ext cx="11403720" cy="4536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23000">
                <a:srgbClr val="0000ff"/>
              </a:gs>
              <a:gs pos="38000">
                <a:srgbClr val="0000ff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350" spc="-1" strike="noStrike">
              <a:solidFill>
                <a:schemeClr val="dk1"/>
              </a:solidFill>
              <a:latin typeface="Arial"/>
              <a:ea typeface="等线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zh-CN" sz="3600" spc="-1" strike="noStrike">
                <a:solidFill>
                  <a:schemeClr val="dk1"/>
                </a:solidFill>
                <a:latin typeface="Arial"/>
                <a:ea typeface="等线"/>
              </a:rPr>
              <a:t>单击此处编辑母版标题样式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chemeClr val="dk1"/>
                </a:solidFill>
                <a:latin typeface="Arial"/>
                <a:ea typeface="等线"/>
              </a:rPr>
              <a:t>编辑母版文本样式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chemeClr val="dk1"/>
                </a:solidFill>
                <a:latin typeface="Arial"/>
                <a:ea typeface="等线"/>
              </a:rPr>
              <a:t>第二级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Arial"/>
                <a:ea typeface="等线"/>
              </a:rPr>
              <a:t>第三级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chemeClr val="dk1"/>
                </a:solidFill>
                <a:latin typeface="Arial"/>
                <a:ea typeface="等线"/>
              </a:rPr>
              <a:t>第四级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chemeClr val="dk1"/>
                </a:solidFill>
                <a:latin typeface="Arial"/>
                <a:ea typeface="等线"/>
              </a:rPr>
              <a:t>第五级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4"/>
          </p:nvPr>
        </p:nvSpPr>
        <p:spPr>
          <a:xfrm>
            <a:off x="4382640" y="638136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5"/>
          </p:nvPr>
        </p:nvSpPr>
        <p:spPr>
          <a:xfrm>
            <a:off x="8781480" y="63813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 idx="6"/>
          </p:nvPr>
        </p:nvSpPr>
        <p:spPr>
          <a:xfrm>
            <a:off x="609480" y="632448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x-none" sz="4000" spc="-1" strike="noStrike" cap="all">
                <a:solidFill>
                  <a:schemeClr val="dk1"/>
                </a:solidFill>
                <a:latin typeface="Arial"/>
                <a:ea typeface="等线"/>
              </a:rPr>
              <a:t>FULL cycle simulation</a:t>
            </a:r>
            <a:br>
              <a:rPr sz="4000"/>
            </a:br>
            <a:r>
              <a:rPr b="1" lang="x-none" sz="4000" spc="-1" strike="noStrike" cap="all">
                <a:solidFill>
                  <a:schemeClr val="dk1"/>
                </a:solidFill>
                <a:latin typeface="Arial"/>
                <a:ea typeface="等线"/>
              </a:rPr>
              <a:t>using verilator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zh-CN" sz="20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编辑母版文本样式</a:t>
            </a:r>
            <a:endParaRPr b="0" lang="en-US" sz="2000" spc="-1" strike="noStrike">
              <a:solidFill>
                <a:schemeClr val="dk1">
                  <a:tint val="75000"/>
                </a:schemeClr>
              </a:solidFill>
              <a:latin typeface="Arial"/>
              <a:ea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Part. 2. A Simple C++ Testbench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make</a:t>
            </a: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 to compile and run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make show</a:t>
            </a: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 to show the waveform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14" name="图片 3" descr=""/>
          <p:cNvPicPr/>
          <p:nvPr/>
        </p:nvPicPr>
        <p:blipFill>
          <a:blip r:embed="rId1"/>
          <a:stretch/>
        </p:blipFill>
        <p:spPr>
          <a:xfrm>
            <a:off x="3420000" y="2394000"/>
            <a:ext cx="5351400" cy="362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Part. 3. Coverage Test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In </a:t>
            </a:r>
            <a:r>
              <a:rPr b="0" lang="x-none" sz="32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02-coverage</a:t>
            </a: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, the design is the same as 01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Modify the Makefile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--coverage</a:t>
            </a: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: turn on coverage test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./obj_dir/Valu</a:t>
            </a: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: run target program to gen coverage data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verilator_coverage</a:t>
            </a: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: convert converage data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17" name="图片 3" descr=""/>
          <p:cNvPicPr/>
          <p:nvPr/>
        </p:nvPicPr>
        <p:blipFill>
          <a:blip r:embed="rId1"/>
          <a:stretch/>
        </p:blipFill>
        <p:spPr>
          <a:xfrm>
            <a:off x="3088800" y="2189520"/>
            <a:ext cx="6028920" cy="106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Part. 3. Coverage Test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Add Code to export coverage data: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run </a:t>
            </a:r>
            <a:r>
              <a:rPr b="0" lang="x-none" sz="28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make </a:t>
            </a: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to do coverage test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20" name="图片 3" descr=""/>
          <p:cNvPicPr/>
          <p:nvPr/>
        </p:nvPicPr>
        <p:blipFill>
          <a:blip r:embed="rId1"/>
          <a:stretch/>
        </p:blipFill>
        <p:spPr>
          <a:xfrm>
            <a:off x="2804760" y="2117880"/>
            <a:ext cx="6595920" cy="4008240"/>
          </a:xfrm>
          <a:prstGeom prst="rect">
            <a:avLst/>
          </a:prstGeom>
          <a:ln w="0">
            <a:noFill/>
          </a:ln>
        </p:spPr>
      </p:pic>
      <p:sp>
        <p:nvSpPr>
          <p:cNvPr id="121" name="矩形 4"/>
          <p:cNvSpPr/>
          <p:nvPr/>
        </p:nvSpPr>
        <p:spPr>
          <a:xfrm>
            <a:off x="3211200" y="5377320"/>
            <a:ext cx="6189480" cy="3081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Part. 3. Coverage Test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show coverage stat: make stat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There is only 97.1% coverage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24" name="图片 3" descr=""/>
          <p:cNvPicPr/>
          <p:nvPr/>
        </p:nvPicPr>
        <p:blipFill>
          <a:blip r:embed="rId1"/>
          <a:stretch/>
        </p:blipFill>
        <p:spPr>
          <a:xfrm>
            <a:off x="3832200" y="1543680"/>
            <a:ext cx="4541760" cy="807840"/>
          </a:xfrm>
          <a:prstGeom prst="rect">
            <a:avLst/>
          </a:prstGeom>
          <a:ln w="0">
            <a:noFill/>
          </a:ln>
        </p:spPr>
      </p:pic>
      <p:sp>
        <p:nvSpPr>
          <p:cNvPr id="125" name="文本框 5"/>
          <p:cNvSpPr/>
          <p:nvPr/>
        </p:nvSpPr>
        <p:spPr>
          <a:xfrm>
            <a:off x="3475440" y="3726720"/>
            <a:ext cx="52560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Source Code Pro Light"/>
              </a:rPr>
              <a:t>lcov --summary cov.info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Source Code Pro Light"/>
              </a:rPr>
              <a:t>Reading tracefile cov.info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Source Code Pro Light"/>
              </a:rPr>
              <a:t>Summary coverage rate: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Source Code Pro Light"/>
              </a:rPr>
              <a:t>  </a:t>
            </a:r>
            <a:r>
              <a:rPr b="0" lang="en-US" sz="1800" spc="-1" strike="noStrike">
                <a:solidFill>
                  <a:schemeClr val="dk1"/>
                </a:solidFill>
                <a:latin typeface="Source Code Pro Light"/>
              </a:rPr>
              <a:t>lines......: 97.1% (67 of 69 lines)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Source Code Pro Light"/>
              </a:rPr>
              <a:t>  </a:t>
            </a:r>
            <a:r>
              <a:rPr b="0" lang="en-US" sz="1800" spc="-1" strike="noStrike">
                <a:solidFill>
                  <a:schemeClr val="dk1"/>
                </a:solidFill>
                <a:latin typeface="Source Code Pro Light"/>
              </a:rPr>
              <a:t>functions..: no data found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Source Code Pro Light"/>
              </a:rPr>
              <a:t>  </a:t>
            </a:r>
            <a:r>
              <a:rPr b="0" lang="en-US" sz="1800" spc="-1" strike="noStrike">
                <a:solidFill>
                  <a:schemeClr val="dk1"/>
                </a:solidFill>
                <a:latin typeface="Source Code Pro Light"/>
              </a:rPr>
              <a:t>branches...: no data found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Part. 3. Coverage Test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Open coverage report to find uncovered code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0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ssh -L 4000:127.0.0.1:4000 root@115.27.161.184 -p xxxx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Open your browser, open http://localhost:4000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modify the code to cover the 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28" name="图片 4" descr=""/>
          <p:cNvPicPr/>
          <p:nvPr/>
        </p:nvPicPr>
        <p:blipFill>
          <a:blip r:embed="rId1"/>
          <a:stretch/>
        </p:blipFill>
        <p:spPr>
          <a:xfrm>
            <a:off x="3827880" y="1806120"/>
            <a:ext cx="4535280" cy="98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Part. 3. Coverage Test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0" name="内容占位符 3" descr=""/>
          <p:cNvPicPr/>
          <p:nvPr/>
        </p:nvPicPr>
        <p:blipFill>
          <a:blip r:embed="rId1"/>
          <a:stretch/>
        </p:blipFill>
        <p:spPr>
          <a:xfrm>
            <a:off x="2797200" y="980280"/>
            <a:ext cx="6596640" cy="514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Part. 4. Large Design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In </a:t>
            </a:r>
            <a:r>
              <a:rPr b="0" lang="x-none" sz="32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03-large</a:t>
            </a: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, follow the </a:t>
            </a:r>
            <a:r>
              <a:rPr b="0" lang="x-none" sz="32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README.md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Introduction to Verilator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Verilator is the state-of-the-art RTL simulator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support a lot of SystemVerilog feature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compile Verilog / SystemVerilog to C++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90" name="图片 4" descr=""/>
          <p:cNvPicPr/>
          <p:nvPr/>
        </p:nvPicPr>
        <p:blipFill>
          <a:blip r:embed="rId1"/>
          <a:stretch/>
        </p:blipFill>
        <p:spPr>
          <a:xfrm>
            <a:off x="3472560" y="2657880"/>
            <a:ext cx="5214240" cy="374292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7315200" y="2971800"/>
            <a:ext cx="1371600" cy="251460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8686800" y="3657600"/>
            <a:ext cx="18288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Verilator Performance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This LAB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This lab is divided into 4 parts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use verilator to lint code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write a simple C++ testbench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use verilator to run coverage test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build large design and tune compilation options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Install depedency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apt install npm lcov cloc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npm install light-server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Part. 1. Lint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In </a:t>
            </a:r>
            <a:r>
              <a:rPr b="0" lang="x-none" sz="32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01-simple</a:t>
            </a: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, the ‘alu.sv’ has some typos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check the output and fix the typos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文本框 3"/>
          <p:cNvSpPr/>
          <p:nvPr/>
        </p:nvSpPr>
        <p:spPr>
          <a:xfrm>
            <a:off x="2598480" y="1841400"/>
            <a:ext cx="70084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x-none" sz="3200" spc="-1" strike="noStrike">
                <a:solidFill>
                  <a:schemeClr val="dk1"/>
                </a:solidFill>
                <a:latin typeface="Source Code Pro Light"/>
              </a:rPr>
              <a:t>verilator --lint-only alu.sv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Part. 2. A Simple C++ Testbench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The testbench is a simple alu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the detailed implementation is in alu.sv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the functional equivalent module is in alu_tb.sv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2" name="图片 4" descr=""/>
          <p:cNvPicPr/>
          <p:nvPr/>
        </p:nvPicPr>
        <p:blipFill>
          <a:blip r:embed="rId1"/>
          <a:stretch/>
        </p:blipFill>
        <p:spPr>
          <a:xfrm>
            <a:off x="2558880" y="2922840"/>
            <a:ext cx="7088040" cy="294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Part. 2. A Simple C++ Testbench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Add verilator compile command to Makefile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90"/>
              </a:spcBef>
              <a:buNone/>
            </a:pPr>
            <a:endParaRPr b="0" lang="en-US" sz="245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90"/>
              </a:spcBef>
              <a:buNone/>
            </a:pPr>
            <a:endParaRPr b="0" lang="en-US" sz="245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90"/>
              </a:spcBef>
              <a:buNone/>
            </a:pPr>
            <a:endParaRPr b="0" lang="en-US" sz="245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4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--sv</a:t>
            </a:r>
            <a:r>
              <a:rPr b="0" lang="x-none" sz="2400" spc="-1" strike="noStrike">
                <a:solidFill>
                  <a:schemeClr val="dk1"/>
                </a:solidFill>
                <a:latin typeface="Arial"/>
                <a:ea typeface="等线"/>
              </a:rPr>
              <a:t>: this is a sv module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4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--cc</a:t>
            </a:r>
            <a:r>
              <a:rPr b="0" lang="x-none" sz="2400" spc="-1" strike="noStrike">
                <a:solidFill>
                  <a:schemeClr val="dk1"/>
                </a:solidFill>
                <a:latin typeface="Arial"/>
                <a:ea typeface="等线"/>
              </a:rPr>
              <a:t>: compile to cpp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4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--exe</a:t>
            </a:r>
            <a:r>
              <a:rPr b="0" lang="x-none" sz="2400" spc="-1" strike="noStrike">
                <a:solidFill>
                  <a:schemeClr val="dk1"/>
                </a:solidFill>
                <a:latin typeface="Arial"/>
                <a:ea typeface="等线"/>
              </a:rPr>
              <a:t>: build executable, not library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4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--build</a:t>
            </a:r>
            <a:r>
              <a:rPr b="0" lang="x-none" sz="2400" spc="-1" strike="noStrike">
                <a:solidFill>
                  <a:schemeClr val="dk1"/>
                </a:solidFill>
                <a:latin typeface="Arial"/>
                <a:ea typeface="等线"/>
              </a:rPr>
              <a:t>: build after emit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4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--trace</a:t>
            </a:r>
            <a:r>
              <a:rPr b="0" lang="x-none" sz="2400" spc="-1" strike="noStrike">
                <a:solidFill>
                  <a:schemeClr val="dk1"/>
                </a:solidFill>
                <a:latin typeface="Arial"/>
                <a:ea typeface="等线"/>
              </a:rPr>
              <a:t>: enable signal trace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4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$^</a:t>
            </a:r>
            <a:r>
              <a:rPr b="0" lang="x-none" sz="2400" spc="-1" strike="noStrike">
                <a:solidFill>
                  <a:schemeClr val="dk1"/>
                </a:solidFill>
                <a:latin typeface="Arial"/>
                <a:ea typeface="等线"/>
              </a:rPr>
              <a:t>: means the </a:t>
            </a:r>
            <a:r>
              <a:rPr b="0" lang="x-none" sz="24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alu.sv alu_tb.sv tb.cpp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1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2060" spc="-1" strike="noStrike">
                <a:solidFill>
                  <a:schemeClr val="dk1"/>
                </a:solidFill>
                <a:latin typeface="Arial"/>
                <a:ea typeface="等线"/>
              </a:rPr>
              <a:t>the order matters!</a:t>
            </a:r>
            <a:endParaRPr b="0" lang="en-US" sz="206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5" name="图片 4" descr=""/>
          <p:cNvPicPr/>
          <p:nvPr/>
        </p:nvPicPr>
        <p:blipFill>
          <a:blip r:embed="rId1"/>
          <a:stretch/>
        </p:blipFill>
        <p:spPr>
          <a:xfrm>
            <a:off x="3295800" y="1746360"/>
            <a:ext cx="5600520" cy="80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Part. 2. Simple C++ Testbench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980280"/>
            <a:ext cx="692100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490"/>
              </a:spcBef>
              <a:buNone/>
            </a:pPr>
            <a:endParaRPr b="0" lang="en-US" sz="245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First tell verilator the command args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49"/>
              </a:spcBef>
              <a:buNone/>
            </a:pPr>
            <a:endParaRPr b="0" lang="en-US" sz="175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Instanciate the target module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49"/>
              </a:spcBef>
              <a:buNone/>
            </a:pPr>
            <a:endParaRPr b="0" lang="en-US" sz="175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Open trace file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49"/>
              </a:spcBef>
              <a:buNone/>
            </a:pPr>
            <a:endParaRPr b="0" lang="en-US" sz="175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Run test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49"/>
              </a:spcBef>
              <a:buNone/>
            </a:pPr>
            <a:endParaRPr b="0" lang="en-US" sz="175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Close trace file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8" name="图片 3" descr=""/>
          <p:cNvPicPr/>
          <p:nvPr/>
        </p:nvPicPr>
        <p:blipFill>
          <a:blip r:embed="rId1"/>
          <a:stretch/>
        </p:blipFill>
        <p:spPr>
          <a:xfrm>
            <a:off x="6896160" y="1581120"/>
            <a:ext cx="4686120" cy="39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x-none" sz="3600" spc="-1" strike="noStrike">
                <a:solidFill>
                  <a:schemeClr val="dk1"/>
                </a:solidFill>
                <a:latin typeface="Arial"/>
                <a:ea typeface="等线"/>
              </a:rPr>
              <a:t>Part. 2. A Simple C++ Testbench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make</a:t>
            </a: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, to ensure no compilation error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Then, we enumerate all </a:t>
            </a:r>
            <a:r>
              <a:rPr b="0" lang="x-none" sz="32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funct</a:t>
            </a: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, and generate test input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chemeClr val="dk1"/>
                </a:solidFill>
                <a:latin typeface="Arial"/>
                <a:ea typeface="等线"/>
              </a:rPr>
              <a:t>unlike SystemC, verilator has no timing information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chemeClr val="dk1"/>
                </a:solidFill>
                <a:latin typeface="Arial"/>
                <a:ea typeface="等线"/>
              </a:rPr>
              <a:t>the time cycle is user managed </a:t>
            </a:r>
            <a:r>
              <a:rPr b="0" lang="x-none" sz="2800" spc="-1" strike="noStrike">
                <a:solidFill>
                  <a:schemeClr val="dk1"/>
                </a:solidFill>
                <a:latin typeface="Source Code Pro Light"/>
                <a:ea typeface="等线"/>
              </a:rPr>
              <a:t>tfp-&gt;dump(time++)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11" name="图片 3" descr=""/>
          <p:cNvPicPr/>
          <p:nvPr/>
        </p:nvPicPr>
        <p:blipFill>
          <a:blip r:embed="rId1"/>
          <a:stretch/>
        </p:blipFill>
        <p:spPr>
          <a:xfrm>
            <a:off x="3740760" y="3307680"/>
            <a:ext cx="4723920" cy="294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y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LibreOffice/7.6.2.1$Linux_X86_64 LibreOffice_project/60$Build-1</Application>
  <AppVersion>15.0000</AppVersion>
  <Words>2233</Words>
  <Paragraphs>126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2022-12-06T07:54:57Z</dcterms:created>
  <dc:creator>keke</dc:creator>
  <dc:description/>
  <dc:language>en-US</dc:language>
  <cp:lastModifiedBy/>
  <dcterms:modified xsi:type="dcterms:W3CDTF">2023-11-13T13:53:24Z</dcterms:modified>
  <cp:revision>333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  <property fmtid="{D5CDD505-2E9C-101B-9397-08002B2CF9AE}" pid="4" name="PresentationFormat">
    <vt:lpwstr>宽屏</vt:lpwstr>
  </property>
  <property fmtid="{D5CDD505-2E9C-101B-9397-08002B2CF9AE}" pid="5" name="Slides">
    <vt:i4>16</vt:i4>
  </property>
</Properties>
</file>