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6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873FB-CA33-4B80-98B2-867670D57B4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89869-4F8B-41ED-B961-C00F142123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4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89869-4F8B-41ED-B961-C00F142123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12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A77F9-0EE3-390C-63D5-3F1425747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9BFF88-2440-301D-1D44-3795864FB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3629F3-F6B1-63D8-0582-82F5AD7C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DB9-6D4D-4E85-8397-A2CF27E2BD3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840093-06C3-876F-7A8E-C2489AA3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E1800-66B8-4DA0-C299-C5BB624D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23E1-D642-4760-A5A6-2758C3A09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248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595A3A-2DDC-B0F0-1E6E-E56D9A8AB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54C67D-8A44-94EF-C8E3-1BEE278B3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3E67F7-0E58-5686-2B20-CD098FD2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DB9-6D4D-4E85-8397-A2CF27E2BD3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4515A-EA6D-6CAF-8DA7-29225D3A9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B904F2-F23F-F088-70C4-68E30FBEE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23E1-D642-4760-A5A6-2758C3A09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5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DB3A99-A7B0-6569-FB9A-597E634AAF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965BFDE-CF1F-F403-14B5-413E1774E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D700CB-91BF-D21D-AB3A-44BF3AD1F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DB9-6D4D-4E85-8397-A2CF27E2BD3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25E394-D6C1-7E88-0A6E-4FC0218A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7AFE4-4667-F049-933C-0797C8C9C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23E1-D642-4760-A5A6-2758C3A09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14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EA572-1B3B-05D9-C8D2-3C9125D7F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8E073-6618-D0B6-E55F-ABEFA083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28B8AA-58F0-E288-4CE8-CFBA6AF7E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DB9-6D4D-4E85-8397-A2CF27E2BD3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660D2-22C9-4C8E-4630-1D0C8924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C09F67-DB2E-17F8-DE37-482174DB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23E1-D642-4760-A5A6-2758C3A09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7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08ABE-8C45-DD6F-2D5B-E80F1C12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B79801-04B1-74DD-E98B-DBC0829CF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02CC4B-96E8-AC18-048D-23B969B8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DB9-6D4D-4E85-8397-A2CF27E2BD3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16D8D-06BD-4F24-67BF-9CEDC3CD8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B4E16-23A4-E21C-F359-F92F506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23E1-D642-4760-A5A6-2758C3A09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746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3B06B-DF86-7B07-3845-0E7C48E3B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AA6DC1-A2D5-1692-168F-7EF33D61B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5AD8112-1F5E-BA66-FEEF-24867ECDB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AE4F7E-A94A-B078-C32B-2F53071B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DB9-6D4D-4E85-8397-A2CF27E2BD3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A1FA3B-E63A-1926-323E-80D94C8F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8AAE88-12CF-3699-A555-64F6B40D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23E1-D642-4760-A5A6-2758C3A09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5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0563C-5F7A-8BCE-A164-76ADC8F5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7C4ADB-2B9B-8B24-0D01-4C6FC5D54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6A05A5-D48D-F1A7-428B-DC83AB243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92C015-6A4D-B320-098D-7D5200B43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13339D-D2B4-8218-8D22-B1FE6FFE8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3E0CA2-C57D-5FCA-D8ED-00D87D20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DB9-6D4D-4E85-8397-A2CF27E2BD3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306401-DF2F-1E8F-8627-8ECCA4F74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305FE10-D4ED-ED9F-41A1-15964C9F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23E1-D642-4760-A5A6-2758C3A09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6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0645FB-A01E-BA0E-04FD-787F53A1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D13D91-582F-3749-8898-F54DFB32D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DB9-6D4D-4E85-8397-A2CF27E2BD3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936F22-E437-4BC1-E2A7-6621BA4B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E53398-A1FB-0368-22C5-148DC9946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23E1-D642-4760-A5A6-2758C3A09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057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6D1B29-2B22-9F58-CC04-E7FC968E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DB9-6D4D-4E85-8397-A2CF27E2BD3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E08B7E-E225-F8AB-AE65-6317B342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1206C5-AA79-9DBA-A783-C598E893A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23E1-D642-4760-A5A6-2758C3A09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01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5A49A-F8EC-CCD5-2EF3-3AF523A9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1A8309-533D-0D92-88EF-A3F32F3B2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1487F03-7316-854D-6231-F5E90E44F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58E154-07E3-3942-E603-038217F6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DB9-6D4D-4E85-8397-A2CF27E2BD3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02995B-4D7B-AE93-20FA-76744A378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4A24F-DD16-A18C-E325-E945556B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23E1-D642-4760-A5A6-2758C3A09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541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228E71-92D7-B0C0-54E6-01B65AE4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7CA11D-2C73-4C1B-7714-942BD68A17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49FD60-B82A-CDA4-2140-A61F93676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6E2459-64FE-059D-D24F-E5EAD916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36DB9-6D4D-4E85-8397-A2CF27E2BD3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863FCA-EED0-88C4-17A9-B8AA07A7C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4721AE2-DD16-BDC6-D628-F5386E1B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323E1-D642-4760-A5A6-2758C3A09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28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19CC1D-9B1E-C0C9-63C6-160183492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60CDD5-EC3C-23BE-0C0C-804E399C3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7A36B-3D12-167B-3DF9-BD7F1E131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36DB9-6D4D-4E85-8397-A2CF27E2BD3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F7E817-5A6C-79D1-D016-F46ACB998C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86677-B24E-9895-7A50-2B0B8756B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2323E1-D642-4760-A5A6-2758C3A091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11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87E0C276-658E-151A-24D4-5D2D21E74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023" y="1475526"/>
            <a:ext cx="9144000" cy="1655762"/>
          </a:xfrm>
        </p:spPr>
        <p:txBody>
          <a:bodyPr/>
          <a:lstStyle/>
          <a:p>
            <a:r>
              <a:rPr lang="en-US" altLang="zh-CN" dirty="0"/>
              <a:t>Let’s Verify Step by Step</a:t>
            </a:r>
          </a:p>
        </p:txBody>
      </p:sp>
    </p:spTree>
    <p:extLst>
      <p:ext uri="{BB962C8B-B14F-4D97-AF65-F5344CB8AC3E}">
        <p14:creationId xmlns:p14="http://schemas.microsoft.com/office/powerpoint/2010/main" val="1811844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BFDE4-D602-22C9-1A3E-1E01E7DB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Active learning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65F9E3-5079-DD3C-6C10-75ABCC3F5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训练一个</a:t>
            </a:r>
            <a:r>
              <a:rPr lang="en-US" altLang="zh-CN" dirty="0" err="1"/>
              <a:t>PRMselector</a:t>
            </a:r>
            <a:r>
              <a:rPr lang="zh-CN" altLang="en-US" dirty="0"/>
              <a:t>小模型提高训练效率</a:t>
            </a:r>
            <a:endParaRPr lang="en-US" altLang="zh-CN" dirty="0"/>
          </a:p>
          <a:p>
            <a:r>
              <a:rPr lang="en-US" altLang="zh-CN" dirty="0" err="1"/>
              <a:t>PRMselector</a:t>
            </a:r>
            <a:r>
              <a:rPr lang="zh-CN" altLang="en-US" dirty="0"/>
              <a:t>对每个问题的</a:t>
            </a:r>
            <a:r>
              <a:rPr lang="en-US" altLang="zh-CN" dirty="0"/>
              <a:t>1000</a:t>
            </a:r>
            <a:r>
              <a:rPr lang="zh-CN" altLang="en-US" dirty="0"/>
              <a:t>个样本进行挑选，筛选出更有价值的样本训练</a:t>
            </a:r>
            <a:r>
              <a:rPr lang="en-US" altLang="zh-CN" dirty="0"/>
              <a:t>PRM</a:t>
            </a:r>
          </a:p>
          <a:p>
            <a:r>
              <a:rPr lang="zh-CN" altLang="en-US" dirty="0"/>
              <a:t>具体来说，从每个问题的 </a:t>
            </a:r>
            <a:r>
              <a:rPr lang="en-US" altLang="zh-CN" dirty="0"/>
              <a:t>1000 </a:t>
            </a:r>
            <a:r>
              <a:rPr lang="zh-CN" altLang="en-US" dirty="0"/>
              <a:t>个样本中选择 </a:t>
            </a:r>
            <a:r>
              <a:rPr lang="en-US" altLang="zh-CN" dirty="0"/>
              <a:t>N </a:t>
            </a:r>
            <a:r>
              <a:rPr lang="zh-CN" altLang="en-US" dirty="0"/>
              <a:t>个用于训练更大的奖励模型， </a:t>
            </a:r>
            <a:r>
              <a:rPr lang="en-US" altLang="zh-CN" dirty="0"/>
              <a:t>80% </a:t>
            </a:r>
            <a:r>
              <a:rPr lang="zh-CN" altLang="en-US" dirty="0"/>
              <a:t>的样本是根据 </a:t>
            </a:r>
            <a:r>
              <a:rPr lang="en-US" altLang="zh-CN" dirty="0" err="1"/>
              <a:t>PRMselector</a:t>
            </a:r>
            <a:r>
              <a:rPr lang="en-US" altLang="zh-CN" dirty="0"/>
              <a:t> </a:t>
            </a:r>
            <a:r>
              <a:rPr lang="zh-CN" altLang="en-US" dirty="0"/>
              <a:t>的评分，挑选出最“有说服力”的</a:t>
            </a:r>
            <a:r>
              <a:rPr lang="zh-CN" altLang="en-US" b="1" dirty="0"/>
              <a:t>错误解答</a:t>
            </a:r>
            <a:r>
              <a:rPr lang="zh-CN" altLang="en-US" dirty="0"/>
              <a:t>（即 </a:t>
            </a:r>
            <a:r>
              <a:rPr lang="en-US" altLang="zh-CN" dirty="0" err="1"/>
              <a:t>PRMselector</a:t>
            </a:r>
            <a:r>
              <a:rPr lang="en-US" altLang="zh-CN" dirty="0"/>
              <a:t> </a:t>
            </a:r>
            <a:r>
              <a:rPr lang="zh-CN" altLang="en-US" dirty="0"/>
              <a:t>认为正确但实际上是错误的解答）。剩下的 </a:t>
            </a:r>
            <a:r>
              <a:rPr lang="en-US" altLang="zh-CN" dirty="0"/>
              <a:t>20% </a:t>
            </a:r>
            <a:r>
              <a:rPr lang="zh-CN" altLang="en-US" dirty="0"/>
              <a:t>样本则是剩余样本中最有说服力的（无论是正确解答还是错误解答）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302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0DD4DA9-5F41-DC21-F4BD-07A4B10B0C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7274" y="128135"/>
            <a:ext cx="6423102" cy="6275656"/>
          </a:xfrm>
        </p:spPr>
      </p:pic>
    </p:spTree>
    <p:extLst>
      <p:ext uri="{BB962C8B-B14F-4D97-AF65-F5344CB8AC3E}">
        <p14:creationId xmlns:p14="http://schemas.microsoft.com/office/powerpoint/2010/main" val="2478856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1B15E-9975-4FD4-6F17-0A0359096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US" altLang="zh-CN" dirty="0"/>
              <a:t>Process supervision VS. Outcome supervision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8C525-7C8C-FA0A-436C-F02075B72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结果监督（</a:t>
            </a:r>
            <a:r>
              <a:rPr lang="en-US" altLang="zh-CN" b="1" dirty="0"/>
              <a:t>Outcome Supervision</a:t>
            </a:r>
            <a:r>
              <a:rPr lang="zh-CN" altLang="en-US" b="1" dirty="0"/>
              <a:t>）</a:t>
            </a:r>
            <a:r>
              <a:rPr lang="zh-CN" altLang="en-US" dirty="0"/>
              <a:t>：这是传统的训练方法，模型只会根据最终的结果（即问题的解答）得到反馈。</a:t>
            </a:r>
            <a:endParaRPr lang="en-US" altLang="zh-CN" dirty="0"/>
          </a:p>
          <a:p>
            <a:r>
              <a:rPr lang="zh-CN" altLang="en-US" b="1" dirty="0"/>
              <a:t>过程监督（</a:t>
            </a:r>
            <a:r>
              <a:rPr lang="en-US" altLang="zh-CN" b="1" dirty="0"/>
              <a:t>Process Supervision</a:t>
            </a:r>
            <a:r>
              <a:rPr lang="zh-CN" altLang="en-US" b="1" dirty="0"/>
              <a:t>）</a:t>
            </a:r>
            <a:r>
              <a:rPr lang="zh-CN" altLang="en-US" dirty="0"/>
              <a:t>：在这种方法中，模型会在每一步的推理中得到反馈，而不是仅仅在最终结果上给反馈。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论文的核心论点是：</a:t>
            </a:r>
            <a:r>
              <a:rPr lang="zh-CN" altLang="en-US" b="1" dirty="0"/>
              <a:t>过程监督在复杂的推理任务中比结果监督效果更好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909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34B9E0-4476-EBC1-A31C-F5209A55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Outcome supervision &amp; Hallucinations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08CA4C-7ED8-5A47-C3BB-7AF5AD295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错误路径但正确结果</a:t>
            </a:r>
            <a:endParaRPr lang="en-US" altLang="zh-CN" dirty="0"/>
          </a:p>
          <a:p>
            <a:r>
              <a:rPr lang="zh-CN" altLang="en-US" dirty="0"/>
              <a:t>不稳定的推理过程</a:t>
            </a:r>
            <a:endParaRPr lang="en-US" altLang="zh-CN" dirty="0"/>
          </a:p>
          <a:p>
            <a:r>
              <a:rPr lang="zh-CN" altLang="en-US" dirty="0"/>
              <a:t>难以定位错误</a:t>
            </a:r>
            <a:endParaRPr lang="en-US" altLang="zh-CN" dirty="0"/>
          </a:p>
          <a:p>
            <a:r>
              <a:rPr lang="zh-CN" altLang="en-US" dirty="0"/>
              <a:t>即使模型具备逐步推理的能力，但仍然存在生成虚假信息的风险，特别是在多步骤推理任务中，单个逻辑错误会导致整个解答偏离正确路径。</a:t>
            </a:r>
            <a:endParaRPr lang="en-US" altLang="zh-CN" dirty="0"/>
          </a:p>
          <a:p>
            <a:r>
              <a:rPr lang="zh-CN" altLang="en-US" b="1" dirty="0"/>
              <a:t>这种情况下的推理结果是不可信的</a:t>
            </a:r>
            <a:r>
              <a:rPr lang="zh-CN" altLang="en-US" dirty="0"/>
              <a:t>，模型并没有真正理解或正确处理推理过程</a:t>
            </a:r>
          </a:p>
        </p:txBody>
      </p:sp>
    </p:spTree>
    <p:extLst>
      <p:ext uri="{BB962C8B-B14F-4D97-AF65-F5344CB8AC3E}">
        <p14:creationId xmlns:p14="http://schemas.microsoft.com/office/powerpoint/2010/main" val="368459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FA079E-41F1-3D82-3F2B-E4B2A6EC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supervision VS. Hallucinations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E0F2A4-FCBA-637E-45F7-5D70F7482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提供更准确的监督</a:t>
            </a:r>
            <a:endParaRPr lang="en-US" altLang="zh-CN" dirty="0"/>
          </a:p>
          <a:p>
            <a:r>
              <a:rPr lang="zh-CN" altLang="en-US" dirty="0"/>
              <a:t>模型输出的可解释性</a:t>
            </a:r>
            <a:endParaRPr lang="en-US" altLang="zh-CN" dirty="0"/>
          </a:p>
          <a:p>
            <a:r>
              <a:rPr lang="zh-CN" altLang="en-US" dirty="0"/>
              <a:t>在奖励模型中适用，契合人类的思维模式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目标是训练一个迄今为止最可靠的</a:t>
            </a:r>
            <a:r>
              <a:rPr lang="en-US" altLang="zh-CN" dirty="0"/>
              <a:t>reward model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246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D99438-1EC8-D812-88ED-24615633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contributions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8B888-DD84-79B4-9F07-8A6D59D01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PRM</a:t>
            </a:r>
            <a:r>
              <a:rPr lang="zh-CN" altLang="en-US" dirty="0"/>
              <a:t>的效果比</a:t>
            </a:r>
            <a:r>
              <a:rPr lang="en-US" altLang="zh-CN" dirty="0"/>
              <a:t>ORM</a:t>
            </a:r>
            <a:r>
              <a:rPr lang="zh-CN" altLang="en-US" dirty="0"/>
              <a:t>好</a:t>
            </a:r>
            <a:endParaRPr lang="en-US" altLang="zh-CN" dirty="0"/>
          </a:p>
          <a:p>
            <a:r>
              <a:rPr lang="zh-CN" altLang="en-US" dirty="0"/>
              <a:t>数据集</a:t>
            </a:r>
            <a:r>
              <a:rPr lang="en-US" altLang="zh-CN" dirty="0"/>
              <a:t>PRM800K</a:t>
            </a:r>
          </a:p>
          <a:p>
            <a:r>
              <a:rPr lang="en-US" altLang="zh-CN" dirty="0"/>
              <a:t>Active learning </a:t>
            </a:r>
            <a:r>
              <a:rPr lang="zh-CN" altLang="en-US" dirty="0"/>
              <a:t>提高构建数据集的效率</a:t>
            </a:r>
          </a:p>
        </p:txBody>
      </p:sp>
    </p:spTree>
    <p:extLst>
      <p:ext uri="{BB962C8B-B14F-4D97-AF65-F5344CB8AC3E}">
        <p14:creationId xmlns:p14="http://schemas.microsoft.com/office/powerpoint/2010/main" val="2834855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FE1D36-A689-AB78-A3E6-3B1152DE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Generator &amp; Data collection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E9E825-6C32-4CAC-9F7C-7DB054CB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微调一个模型的输出，使其变成每次推理换行的格式（步骤）</a:t>
            </a:r>
            <a:endParaRPr lang="en-US" altLang="zh-CN" dirty="0"/>
          </a:p>
          <a:p>
            <a:r>
              <a:rPr lang="zh-CN" altLang="en-US" dirty="0"/>
              <a:t>人工对每一个步骤标注，</a:t>
            </a:r>
            <a:r>
              <a:rPr lang="en-US" altLang="zh-CN" dirty="0"/>
              <a:t>positive</a:t>
            </a:r>
            <a:r>
              <a:rPr lang="zh-CN" altLang="en-US" dirty="0"/>
              <a:t>，</a:t>
            </a:r>
            <a:r>
              <a:rPr lang="en-US" altLang="zh-CN" dirty="0"/>
              <a:t>negative</a:t>
            </a:r>
            <a:r>
              <a:rPr lang="zh-CN" altLang="en-US" dirty="0"/>
              <a:t>，</a:t>
            </a:r>
            <a:r>
              <a:rPr lang="en-US" altLang="zh-CN" dirty="0"/>
              <a:t>neutral</a:t>
            </a:r>
          </a:p>
          <a:p>
            <a:r>
              <a:rPr lang="zh-CN" altLang="en-US" dirty="0"/>
              <a:t>挑选那些“看起来有说服力但最终答案错误”的解答（称为“</a:t>
            </a:r>
            <a:r>
              <a:rPr lang="en-US" altLang="zh-CN" dirty="0"/>
              <a:t>convincing wrong-answer solutions”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346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4EF4677-AA0F-2F23-694B-7337D74783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9807"/>
            <a:ext cx="12192000" cy="465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69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7C735-41D2-6829-776D-1C038919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B1A2A-27E5-166F-A351-F9D2744DF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ORM </a:t>
            </a:r>
            <a:r>
              <a:rPr lang="zh-CN" altLang="en-US" dirty="0"/>
              <a:t>的训练目标是</a:t>
            </a:r>
            <a:r>
              <a:rPr lang="zh-CN" altLang="en-US" b="1" dirty="0"/>
              <a:t>预测模型解答是否正确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ORM </a:t>
            </a:r>
            <a:r>
              <a:rPr lang="zh-CN" altLang="en-US" dirty="0"/>
              <a:t>通过检查每个解答的最终答案是否正确来做出判断。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PRM </a:t>
            </a:r>
            <a:r>
              <a:rPr lang="zh-CN" altLang="en-US" dirty="0"/>
              <a:t>的任务是预测模型输出</a:t>
            </a:r>
            <a:r>
              <a:rPr lang="zh-CN" altLang="en-US" b="1" dirty="0"/>
              <a:t>每个步骤的正确性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每个步骤的预测结果是一个目标 </a:t>
            </a:r>
            <a:r>
              <a:rPr lang="en-US" altLang="zh-CN" dirty="0"/>
              <a:t>token</a:t>
            </a:r>
            <a:r>
              <a:rPr lang="zh-CN" altLang="en-US" dirty="0"/>
              <a:t>。训练时，</a:t>
            </a:r>
            <a:r>
              <a:rPr lang="en-US" altLang="zh-CN" dirty="0"/>
              <a:t>PRM </a:t>
            </a:r>
            <a:r>
              <a:rPr lang="zh-CN" altLang="en-US" dirty="0"/>
              <a:t>会通过最大化这些目标 </a:t>
            </a:r>
            <a:r>
              <a:rPr lang="en-US" altLang="zh-CN" dirty="0"/>
              <a:t>token </a:t>
            </a:r>
            <a:r>
              <a:rPr lang="zh-CN" altLang="en-US" dirty="0"/>
              <a:t>的对数似然值（</a:t>
            </a:r>
            <a:r>
              <a:rPr lang="en-US" altLang="zh-CN" dirty="0"/>
              <a:t>log-likelihood</a:t>
            </a:r>
            <a:r>
              <a:rPr lang="zh-CN" altLang="en-US" dirty="0"/>
              <a:t>）来进行学习。</a:t>
            </a:r>
            <a:endParaRPr lang="en-US" altLang="zh-CN" dirty="0"/>
          </a:p>
          <a:p>
            <a:r>
              <a:rPr lang="zh-CN" altLang="en-US" dirty="0"/>
              <a:t>这个过程可以在标准的语言模型训练流水线中完成，不需要对模型架构做特殊的调整。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642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7D967B3-0155-4E73-7BFF-B198F2837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814" y="347514"/>
            <a:ext cx="9467717" cy="5954049"/>
          </a:xfrm>
        </p:spPr>
      </p:pic>
    </p:spTree>
    <p:extLst>
      <p:ext uri="{BB962C8B-B14F-4D97-AF65-F5344CB8AC3E}">
        <p14:creationId xmlns:p14="http://schemas.microsoft.com/office/powerpoint/2010/main" val="427212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475</Words>
  <Application>Microsoft Office PowerPoint</Application>
  <PresentationFormat>宽屏</PresentationFormat>
  <Paragraphs>38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Process supervision VS. Outcome supervision</vt:lpstr>
      <vt:lpstr>Outcome supervision &amp; Hallucinations </vt:lpstr>
      <vt:lpstr>Process supervision VS. Hallucinations </vt:lpstr>
      <vt:lpstr>Main contributions</vt:lpstr>
      <vt:lpstr>Generator &amp; Data collection</vt:lpstr>
      <vt:lpstr>PowerPoint 演示文稿</vt:lpstr>
      <vt:lpstr>Training </vt:lpstr>
      <vt:lpstr>PowerPoint 演示文稿</vt:lpstr>
      <vt:lpstr>Active learning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海舰 柯</dc:creator>
  <cp:lastModifiedBy>海舰 柯</cp:lastModifiedBy>
  <cp:revision>1</cp:revision>
  <dcterms:created xsi:type="dcterms:W3CDTF">2024-09-20T06:25:44Z</dcterms:created>
  <dcterms:modified xsi:type="dcterms:W3CDTF">2024-09-20T08:54:38Z</dcterms:modified>
</cp:coreProperties>
</file>