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65" autoAdjust="0"/>
    <p:restoredTop sz="94651" autoAdjust="0"/>
  </p:normalViewPr>
  <p:slideViewPr>
    <p:cSldViewPr>
      <p:cViewPr varScale="1">
        <p:scale>
          <a:sx n="84" d="100"/>
          <a:sy n="84" d="100"/>
        </p:scale>
        <p:origin x="-912" y="-84"/>
      </p:cViewPr>
      <p:guideLst>
        <p:guide orient="horz" pos="2160"/>
        <p:guide pos="2880"/>
      </p:guideLst>
    </p:cSldViewPr>
  </p:slideViewPr>
  <p:outlineViewPr>
    <p:cViewPr>
      <p:scale>
        <a:sx n="33" d="100"/>
        <a:sy n="33" d="100"/>
      </p:scale>
      <p:origin x="0" y="978"/>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278061-957D-48A4-8593-D08597915DC5}" type="datetimeFigureOut">
              <a:rPr lang="en-US" smtClean="0"/>
              <a:pPr/>
              <a:t>1/19/2012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94AFBF-67A5-4EAE-BA2C-1BDD7A0D1B5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278061-957D-48A4-8593-D08597915DC5}" type="datetimeFigureOut">
              <a:rPr lang="en-US" smtClean="0"/>
              <a:pPr/>
              <a:t>1/19/2012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94AFBF-67A5-4EAE-BA2C-1BDD7A0D1B5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278061-957D-48A4-8593-D08597915DC5}" type="datetimeFigureOut">
              <a:rPr lang="en-US" smtClean="0"/>
              <a:pPr/>
              <a:t>1/19/2012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94AFBF-67A5-4EAE-BA2C-1BDD7A0D1B5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278061-957D-48A4-8593-D08597915DC5}" type="datetimeFigureOut">
              <a:rPr lang="en-US" smtClean="0"/>
              <a:pPr/>
              <a:t>1/19/2012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94AFBF-67A5-4EAE-BA2C-1BDD7A0D1B5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278061-957D-48A4-8593-D08597915DC5}" type="datetimeFigureOut">
              <a:rPr lang="en-US" smtClean="0"/>
              <a:pPr/>
              <a:t>1/19/2012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94AFBF-67A5-4EAE-BA2C-1BDD7A0D1B5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278061-957D-48A4-8593-D08597915DC5}" type="datetimeFigureOut">
              <a:rPr lang="en-US" smtClean="0"/>
              <a:pPr/>
              <a:t>1/19/2012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94AFBF-67A5-4EAE-BA2C-1BDD7A0D1B5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278061-957D-48A4-8593-D08597915DC5}" type="datetimeFigureOut">
              <a:rPr lang="en-US" smtClean="0"/>
              <a:pPr/>
              <a:t>1/19/2012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94AFBF-67A5-4EAE-BA2C-1BDD7A0D1B5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278061-957D-48A4-8593-D08597915DC5}" type="datetimeFigureOut">
              <a:rPr lang="en-US" smtClean="0"/>
              <a:pPr/>
              <a:t>1/19/2012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94AFBF-67A5-4EAE-BA2C-1BDD7A0D1B5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278061-957D-48A4-8593-D08597915DC5}" type="datetimeFigureOut">
              <a:rPr lang="en-US" smtClean="0"/>
              <a:pPr/>
              <a:t>1/19/2012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94AFBF-67A5-4EAE-BA2C-1BDD7A0D1B5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278061-957D-48A4-8593-D08597915DC5}" type="datetimeFigureOut">
              <a:rPr lang="en-US" smtClean="0"/>
              <a:pPr/>
              <a:t>1/19/2012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94AFBF-67A5-4EAE-BA2C-1BDD7A0D1B5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278061-957D-48A4-8593-D08597915DC5}" type="datetimeFigureOut">
              <a:rPr lang="en-US" smtClean="0"/>
              <a:pPr/>
              <a:t>1/19/2012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94AFBF-67A5-4EAE-BA2C-1BDD7A0D1B5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278061-957D-48A4-8593-D08597915DC5}" type="datetimeFigureOut">
              <a:rPr lang="en-US" smtClean="0"/>
              <a:pPr/>
              <a:t>1/19/2012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94AFBF-67A5-4EAE-BA2C-1BDD7A0D1B5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www.threadless.com/" TargetMode="Externa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hyperlink" Target="http://www.michaelacevedo.com/" TargetMode="External"/><Relationship Id="rId2" Type="http://schemas.openxmlformats.org/officeDocument/2006/relationships/image" Target="../media/image19.jpe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freshivey.com/" TargetMode="Externa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8.xml"/><Relationship Id="rId4" Type="http://schemas.openxmlformats.org/officeDocument/2006/relationships/image" Target="../media/image22.jpeg"/></Relationships>
</file>

<file path=ppt/slides/_rels/slide2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9.jpe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hyperlink" Target="http://www.loungelizard.com/" TargetMode="External"/><Relationship Id="rId2" Type="http://schemas.openxmlformats.org/officeDocument/2006/relationships/image" Target="../media/image25.jpe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hyperlink" Target="http://www.muse.mu/" TargetMode="External"/><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Competitive Analysis - Portfolios</a:t>
            </a:r>
            <a:endParaRPr lang="en-US" dirty="0"/>
          </a:p>
        </p:txBody>
      </p:sp>
      <p:sp>
        <p:nvSpPr>
          <p:cNvPr id="3" name="Subtitle 2"/>
          <p:cNvSpPr>
            <a:spLocks noGrp="1"/>
          </p:cNvSpPr>
          <p:nvPr>
            <p:ph type="subTitle" idx="1"/>
          </p:nvPr>
        </p:nvSpPr>
        <p:spPr/>
        <p:txBody>
          <a:bodyPr/>
          <a:lstStyle/>
          <a:p>
            <a:r>
              <a:rPr lang="en-US" dirty="0" smtClean="0"/>
              <a:t>By Philip Ku</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0200" y="228600"/>
            <a:ext cx="3008313" cy="533400"/>
          </a:xfrm>
        </p:spPr>
        <p:txBody>
          <a:bodyPr/>
          <a:lstStyle/>
          <a:p>
            <a:pPr algn="ctr"/>
            <a:r>
              <a:rPr lang="en-US" dirty="0" smtClean="0"/>
              <a:t>Interactivity</a:t>
            </a:r>
            <a:endParaRPr lang="en-US" dirty="0"/>
          </a:p>
        </p:txBody>
      </p:sp>
      <p:pic>
        <p:nvPicPr>
          <p:cNvPr id="2051" name="Picture 3" descr="C:\Users\Phil\Pictures\Cogs 187\MuseInteractiviy2.jpg"/>
          <p:cNvPicPr>
            <a:picLocks noChangeAspect="1" noChangeArrowheads="1"/>
          </p:cNvPicPr>
          <p:nvPr/>
        </p:nvPicPr>
        <p:blipFill>
          <a:blip r:embed="rId2" cstate="print"/>
          <a:srcRect/>
          <a:stretch>
            <a:fillRect/>
          </a:stretch>
        </p:blipFill>
        <p:spPr bwMode="auto">
          <a:xfrm>
            <a:off x="152400" y="152400"/>
            <a:ext cx="4953000" cy="3871913"/>
          </a:xfrm>
          <a:prstGeom prst="rect">
            <a:avLst/>
          </a:prstGeom>
          <a:noFill/>
        </p:spPr>
      </p:pic>
      <p:pic>
        <p:nvPicPr>
          <p:cNvPr id="2050" name="Picture 2" descr="C:\Users\Phil\Pictures\Cogs 187\MuseInteractiviy1.jpg"/>
          <p:cNvPicPr>
            <a:picLocks noChangeAspect="1" noChangeArrowheads="1"/>
          </p:cNvPicPr>
          <p:nvPr/>
        </p:nvPicPr>
        <p:blipFill>
          <a:blip r:embed="rId3" cstate="print"/>
          <a:srcRect l="17183" r="17119"/>
          <a:stretch>
            <a:fillRect/>
          </a:stretch>
        </p:blipFill>
        <p:spPr bwMode="auto">
          <a:xfrm>
            <a:off x="4038600" y="2819400"/>
            <a:ext cx="4953000" cy="3871913"/>
          </a:xfrm>
          <a:prstGeom prst="rect">
            <a:avLst/>
          </a:prstGeom>
          <a:noFill/>
        </p:spPr>
      </p:pic>
      <p:sp>
        <p:nvSpPr>
          <p:cNvPr id="9" name="Text Placeholder 3"/>
          <p:cNvSpPr>
            <a:spLocks noGrp="1"/>
          </p:cNvSpPr>
          <p:nvPr>
            <p:ph type="body" sz="half" idx="2"/>
          </p:nvPr>
        </p:nvSpPr>
        <p:spPr>
          <a:xfrm>
            <a:off x="457200" y="4495800"/>
            <a:ext cx="3008313" cy="1643063"/>
          </a:xfrm>
        </p:spPr>
        <p:txBody>
          <a:bodyPr>
            <a:normAutofit lnSpcReduction="10000"/>
          </a:bodyPr>
          <a:lstStyle/>
          <a:p>
            <a:pPr algn="just"/>
            <a:r>
              <a:rPr lang="en-US" dirty="0" smtClean="0"/>
              <a:t>Their video/audio streams allow you to see/hear what they do. You can select the song, album, change the volume, etc.</a:t>
            </a:r>
          </a:p>
          <a:p>
            <a:pPr algn="just"/>
            <a:endParaRPr lang="en-US" dirty="0" smtClean="0"/>
          </a:p>
          <a:p>
            <a:pPr algn="just"/>
            <a:r>
              <a:rPr lang="en-US" dirty="0" smtClean="0"/>
              <a:t>You can also join their network and socialize with other members.</a:t>
            </a:r>
            <a:endParaRPr lang="en-US" dirty="0"/>
          </a:p>
        </p:txBody>
      </p:sp>
      <p:cxnSp>
        <p:nvCxnSpPr>
          <p:cNvPr id="11" name="Straight Arrow Connector 10"/>
          <p:cNvCxnSpPr/>
          <p:nvPr/>
        </p:nvCxnSpPr>
        <p:spPr>
          <a:xfrm flipV="1">
            <a:off x="3581400" y="4343400"/>
            <a:ext cx="18288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p:nvPr/>
        </p:nvCxnSpPr>
        <p:spPr>
          <a:xfrm rot="5400000" flipH="1" flipV="1">
            <a:off x="-609600" y="3200400"/>
            <a:ext cx="3505200" cy="1676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04800" y="5791200"/>
            <a:ext cx="22860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 Placeholder 3"/>
          <p:cNvSpPr txBox="1">
            <a:spLocks/>
          </p:cNvSpPr>
          <p:nvPr/>
        </p:nvSpPr>
        <p:spPr>
          <a:xfrm>
            <a:off x="5334000" y="762000"/>
            <a:ext cx="3200400" cy="1905000"/>
          </a:xfrm>
          <a:prstGeom prst="rect">
            <a:avLst/>
          </a:prstGeom>
        </p:spPr>
        <p:txBody>
          <a:bodyPr vert="horz" lIns="91440" tIns="45720" rIns="91440" bIns="45720" rtlCol="0">
            <a:normAutofit/>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lang="en-US" sz="1400" dirty="0" smtClean="0"/>
              <a:t>The top links are not highlighted when selected, but the sidebar selections are. </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lang="en-US" sz="1400" dirty="0" smtClean="0"/>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lang="en-US" sz="1400" dirty="0" smtClean="0"/>
              <a:t>When the mouse falls on a link, it lights up.</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19" name="Straight Arrow Connector 18"/>
          <p:cNvCxnSpPr/>
          <p:nvPr/>
        </p:nvCxnSpPr>
        <p:spPr>
          <a:xfrm flipH="1">
            <a:off x="4876800" y="1066800"/>
            <a:ext cx="4572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022350"/>
          </a:xfrm>
        </p:spPr>
        <p:txBody>
          <a:bodyPr/>
          <a:lstStyle/>
          <a:p>
            <a:pPr algn="ctr"/>
            <a:r>
              <a:rPr lang="en-US" dirty="0" smtClean="0"/>
              <a:t>Navigation</a:t>
            </a:r>
            <a:endParaRPr lang="en-US" dirty="0"/>
          </a:p>
        </p:txBody>
      </p:sp>
      <p:sp>
        <p:nvSpPr>
          <p:cNvPr id="4" name="Text Placeholder 3"/>
          <p:cNvSpPr>
            <a:spLocks noGrp="1"/>
          </p:cNvSpPr>
          <p:nvPr>
            <p:ph type="body" sz="half" idx="2"/>
          </p:nvPr>
        </p:nvSpPr>
        <p:spPr/>
        <p:txBody>
          <a:bodyPr/>
          <a:lstStyle/>
          <a:p>
            <a:pPr algn="just"/>
            <a:r>
              <a:rPr lang="en-US" dirty="0" smtClean="0"/>
              <a:t>Top navigation bar is there on every page. Sidebars have drop-down menus that come down after selecting it.</a:t>
            </a:r>
          </a:p>
          <a:p>
            <a:pPr algn="just"/>
            <a:endParaRPr lang="en-US" dirty="0" smtClean="0"/>
          </a:p>
          <a:p>
            <a:pPr algn="just"/>
            <a:r>
              <a:rPr lang="en-US" dirty="0" smtClean="0"/>
              <a:t>Relatively easy to know where you are and where you can go.</a:t>
            </a:r>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r>
              <a:rPr lang="en-US" dirty="0" smtClean="0"/>
              <a:t>There is also an extra navigation bar at the bottom.</a:t>
            </a:r>
          </a:p>
          <a:p>
            <a:pPr algn="just"/>
            <a:endParaRPr lang="en-US" dirty="0" smtClean="0"/>
          </a:p>
          <a:p>
            <a:pPr algn="just"/>
            <a:r>
              <a:rPr lang="en-US" dirty="0" smtClean="0"/>
              <a:t>It seems extraneous, but there are some extra links there that aren’t at the top.</a:t>
            </a:r>
            <a:endParaRPr lang="en-US" dirty="0"/>
          </a:p>
        </p:txBody>
      </p:sp>
      <p:pic>
        <p:nvPicPr>
          <p:cNvPr id="5" name="Picture Placeholder 4" descr="MuseHome.jpg"/>
          <p:cNvPicPr>
            <a:picLocks noGrp="1" noChangeAspect="1"/>
          </p:cNvPicPr>
          <p:nvPr>
            <p:ph idx="1"/>
          </p:nvPr>
        </p:nvPicPr>
        <p:blipFill>
          <a:blip r:embed="rId2" cstate="print"/>
          <a:srcRect l="15783" r="15783"/>
          <a:stretch>
            <a:fillRect/>
          </a:stretch>
        </p:blipFill>
        <p:spPr>
          <a:xfrm>
            <a:off x="3581400" y="1447800"/>
            <a:ext cx="5111750" cy="3833832"/>
          </a:xfrm>
        </p:spPr>
      </p:pic>
      <p:sp>
        <p:nvSpPr>
          <p:cNvPr id="6" name="Rounded Rectangle 5"/>
          <p:cNvSpPr/>
          <p:nvPr/>
        </p:nvSpPr>
        <p:spPr>
          <a:xfrm>
            <a:off x="3657600" y="5105400"/>
            <a:ext cx="4876800" cy="152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7239000" y="5029200"/>
            <a:ext cx="1066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810000" y="1828800"/>
            <a:ext cx="46482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Threadless</a:t>
            </a:r>
            <a:r>
              <a:rPr lang="en-US" dirty="0" smtClean="0"/>
              <a:t> Tees</a:t>
            </a:r>
            <a:endParaRPr lang="en-US" dirty="0"/>
          </a:p>
        </p:txBody>
      </p:sp>
      <p:sp>
        <p:nvSpPr>
          <p:cNvPr id="4" name="Text Placeholder 3"/>
          <p:cNvSpPr>
            <a:spLocks noGrp="1"/>
          </p:cNvSpPr>
          <p:nvPr>
            <p:ph type="body" sz="half" idx="2"/>
          </p:nvPr>
        </p:nvSpPr>
        <p:spPr/>
        <p:txBody>
          <a:bodyPr>
            <a:normAutofit lnSpcReduction="10000"/>
          </a:bodyPr>
          <a:lstStyle/>
          <a:p>
            <a:r>
              <a:rPr lang="en-US" dirty="0" smtClean="0">
                <a:hlinkClick r:id="rId2"/>
              </a:rPr>
              <a:t>www.threadless.com</a:t>
            </a:r>
            <a:endParaRPr lang="en-US" dirty="0" smtClean="0"/>
          </a:p>
          <a:p>
            <a:r>
              <a:rPr lang="en-US" dirty="0" smtClean="0"/>
              <a:t>Date Visited – 1/19/12</a:t>
            </a:r>
          </a:p>
          <a:p>
            <a:r>
              <a:rPr lang="en-US" dirty="0" smtClean="0"/>
              <a:t>Layout - Custom (Five Boxes + Headline &amp; Grid)</a:t>
            </a:r>
            <a:endParaRPr lang="en-US" dirty="0"/>
          </a:p>
        </p:txBody>
      </p:sp>
      <p:pic>
        <p:nvPicPr>
          <p:cNvPr id="3074" name="Picture 2" descr="C:\Users\Phil\Pictures\Cogs 187\ThreadlessHome.jpg"/>
          <p:cNvPicPr>
            <a:picLocks noChangeAspect="1" noChangeArrowheads="1"/>
          </p:cNvPicPr>
          <p:nvPr/>
        </p:nvPicPr>
        <p:blipFill>
          <a:blip r:embed="rId3" cstate="print"/>
          <a:srcRect l="10482" r="11378"/>
          <a:stretch>
            <a:fillRect/>
          </a:stretch>
        </p:blipFill>
        <p:spPr bwMode="auto">
          <a:xfrm>
            <a:off x="1447800" y="609600"/>
            <a:ext cx="6248400" cy="3947732"/>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Brand</a:t>
            </a:r>
            <a:endParaRPr lang="en-US" dirty="0"/>
          </a:p>
        </p:txBody>
      </p:sp>
      <p:pic>
        <p:nvPicPr>
          <p:cNvPr id="5" name="Content Placeholder 4" descr="ThreadlessBrand.jpg"/>
          <p:cNvPicPr>
            <a:picLocks noGrp="1" noChangeAspect="1"/>
          </p:cNvPicPr>
          <p:nvPr>
            <p:ph idx="1"/>
          </p:nvPr>
        </p:nvPicPr>
        <p:blipFill>
          <a:blip r:embed="rId2" cstate="print"/>
          <a:stretch>
            <a:fillRect/>
          </a:stretch>
        </p:blipFill>
        <p:spPr>
          <a:xfrm>
            <a:off x="3276600" y="762000"/>
            <a:ext cx="5425168" cy="4800600"/>
          </a:xfrm>
        </p:spPr>
      </p:pic>
      <p:sp>
        <p:nvSpPr>
          <p:cNvPr id="4" name="Text Placeholder 3"/>
          <p:cNvSpPr>
            <a:spLocks noGrp="1"/>
          </p:cNvSpPr>
          <p:nvPr>
            <p:ph type="body" sz="half" idx="2"/>
          </p:nvPr>
        </p:nvSpPr>
        <p:spPr/>
        <p:txBody>
          <a:bodyPr/>
          <a:lstStyle/>
          <a:p>
            <a:r>
              <a:rPr lang="en-US" dirty="0" smtClean="0"/>
              <a:t>Fun – The art style on the shirts seems fun.</a:t>
            </a:r>
          </a:p>
          <a:p>
            <a:endParaRPr lang="en-US" dirty="0" smtClean="0"/>
          </a:p>
          <a:p>
            <a:r>
              <a:rPr lang="en-US" dirty="0" smtClean="0"/>
              <a:t>Artistic – Many creative designs</a:t>
            </a:r>
          </a:p>
          <a:p>
            <a:endParaRPr lang="en-US" dirty="0" smtClean="0"/>
          </a:p>
          <a:p>
            <a:r>
              <a:rPr lang="en-US" dirty="0" smtClean="0"/>
              <a:t>Social – Shopping, members, community tab. Encourages participation.</a:t>
            </a:r>
          </a:p>
          <a:p>
            <a:endParaRPr lang="en-US" dirty="0" smtClean="0"/>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8800" y="304800"/>
            <a:ext cx="3008313" cy="1162050"/>
          </a:xfrm>
        </p:spPr>
        <p:txBody>
          <a:bodyPr/>
          <a:lstStyle/>
          <a:p>
            <a:pPr algn="ctr"/>
            <a:r>
              <a:rPr lang="en-US" dirty="0" smtClean="0"/>
              <a:t>Functionality</a:t>
            </a:r>
            <a:endParaRPr lang="en-US" dirty="0"/>
          </a:p>
        </p:txBody>
      </p:sp>
      <p:pic>
        <p:nvPicPr>
          <p:cNvPr id="5" name="Content Placeholder 4" descr="ThreadlessFunctionality.jpg"/>
          <p:cNvPicPr>
            <a:picLocks noGrp="1" noChangeAspect="1"/>
          </p:cNvPicPr>
          <p:nvPr>
            <p:ph idx="1"/>
          </p:nvPr>
        </p:nvPicPr>
        <p:blipFill>
          <a:blip r:embed="rId2" cstate="print"/>
          <a:srcRect l="25342" r="25466"/>
          <a:stretch>
            <a:fillRect/>
          </a:stretch>
        </p:blipFill>
        <p:spPr>
          <a:xfrm>
            <a:off x="152400" y="152400"/>
            <a:ext cx="4724400" cy="4735254"/>
          </a:xfrm>
        </p:spPr>
      </p:pic>
      <p:sp>
        <p:nvSpPr>
          <p:cNvPr id="4" name="Text Placeholder 3"/>
          <p:cNvSpPr>
            <a:spLocks noGrp="1"/>
          </p:cNvSpPr>
          <p:nvPr>
            <p:ph type="body" sz="half" idx="2"/>
          </p:nvPr>
        </p:nvSpPr>
        <p:spPr>
          <a:xfrm>
            <a:off x="5638800" y="1524000"/>
            <a:ext cx="3008313" cy="4691063"/>
          </a:xfrm>
        </p:spPr>
        <p:txBody>
          <a:bodyPr/>
          <a:lstStyle/>
          <a:p>
            <a:r>
              <a:rPr lang="en-US" dirty="0" smtClean="0"/>
              <a:t>The tabs have drop down menus to show what other products there are.</a:t>
            </a:r>
          </a:p>
          <a:p>
            <a:endParaRPr lang="en-US" dirty="0" smtClean="0"/>
          </a:p>
          <a:p>
            <a:r>
              <a:rPr lang="en-US" dirty="0" smtClean="0"/>
              <a:t>Shopping cart to keep track of sales.</a:t>
            </a:r>
          </a:p>
          <a:p>
            <a:endParaRPr lang="en-US" dirty="0" smtClean="0"/>
          </a:p>
          <a:p>
            <a:r>
              <a:rPr lang="en-US" dirty="0" smtClean="0"/>
              <a:t>The main image has links within it that you may browse.</a:t>
            </a:r>
          </a:p>
          <a:p>
            <a:endParaRPr lang="en-US" dirty="0" smtClean="0"/>
          </a:p>
          <a:p>
            <a:r>
              <a:rPr lang="en-US" dirty="0" smtClean="0"/>
              <a:t>A section displays the newest designs.</a:t>
            </a:r>
          </a:p>
          <a:p>
            <a:endParaRPr lang="en-US" dirty="0" smtClean="0"/>
          </a:p>
          <a:p>
            <a:r>
              <a:rPr lang="en-US" dirty="0" smtClean="0"/>
              <a:t>Selecting a shirt will bring you to a new page showcasing that shirt. </a:t>
            </a:r>
          </a:p>
        </p:txBody>
      </p:sp>
      <p:pic>
        <p:nvPicPr>
          <p:cNvPr id="4098" name="Picture 2" descr="C:\Users\Phil\Pictures\Cogs 187\ThreadlessFunctionality2.jpg"/>
          <p:cNvPicPr>
            <a:picLocks noChangeAspect="1" noChangeArrowheads="1"/>
          </p:cNvPicPr>
          <p:nvPr/>
        </p:nvPicPr>
        <p:blipFill>
          <a:blip r:embed="rId3" cstate="print"/>
          <a:srcRect/>
          <a:stretch>
            <a:fillRect/>
          </a:stretch>
        </p:blipFill>
        <p:spPr bwMode="auto">
          <a:xfrm>
            <a:off x="1447800" y="4343400"/>
            <a:ext cx="4101353" cy="2286000"/>
          </a:xfrm>
          <a:prstGeom prst="rect">
            <a:avLst/>
          </a:prstGeom>
          <a:noFill/>
        </p:spPr>
      </p:pic>
      <p:cxnSp>
        <p:nvCxnSpPr>
          <p:cNvPr id="8" name="Straight Connector 7"/>
          <p:cNvCxnSpPr/>
          <p:nvPr/>
        </p:nvCxnSpPr>
        <p:spPr>
          <a:xfrm>
            <a:off x="533400" y="4724400"/>
            <a:ext cx="990600" cy="1828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066800" y="3810000"/>
            <a:ext cx="42672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33400" y="3810000"/>
            <a:ext cx="91440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495800" y="2971800"/>
            <a:ext cx="11430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4267200" y="609600"/>
            <a:ext cx="1371600" cy="1828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2362200" y="838200"/>
            <a:ext cx="32766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Interactivity</a:t>
            </a:r>
            <a:endParaRPr lang="en-US" dirty="0"/>
          </a:p>
        </p:txBody>
      </p:sp>
      <p:pic>
        <p:nvPicPr>
          <p:cNvPr id="5" name="Content Placeholder 4" descr="ThreadlessInteractivity1.jpg"/>
          <p:cNvPicPr>
            <a:picLocks noGrp="1" noChangeAspect="1"/>
          </p:cNvPicPr>
          <p:nvPr>
            <p:ph idx="1"/>
          </p:nvPr>
        </p:nvPicPr>
        <p:blipFill>
          <a:blip r:embed="rId2" cstate="print"/>
          <a:stretch>
            <a:fillRect/>
          </a:stretch>
        </p:blipFill>
        <p:spPr>
          <a:xfrm>
            <a:off x="3581400" y="1143000"/>
            <a:ext cx="5111750" cy="4836925"/>
          </a:xfrm>
        </p:spPr>
      </p:pic>
      <p:sp>
        <p:nvSpPr>
          <p:cNvPr id="4" name="Text Placeholder 3"/>
          <p:cNvSpPr>
            <a:spLocks noGrp="1"/>
          </p:cNvSpPr>
          <p:nvPr>
            <p:ph type="body" sz="half" idx="2"/>
          </p:nvPr>
        </p:nvSpPr>
        <p:spPr/>
        <p:txBody>
          <a:bodyPr/>
          <a:lstStyle/>
          <a:p>
            <a:r>
              <a:rPr lang="en-US" dirty="0" smtClean="0"/>
              <a:t>Main tabs have drop-down menus. Mouse-over highlights your selection.</a:t>
            </a:r>
          </a:p>
          <a:p>
            <a:endParaRPr lang="en-US" dirty="0" smtClean="0"/>
          </a:p>
          <a:p>
            <a:r>
              <a:rPr lang="en-US" dirty="0" smtClean="0"/>
              <a:t>There are arrows that you can select  to scroll through the main images. You can also click the circles to browse.</a:t>
            </a:r>
          </a:p>
          <a:p>
            <a:endParaRPr lang="en-US" dirty="0" smtClean="0"/>
          </a:p>
          <a:p>
            <a:r>
              <a:rPr lang="en-US" dirty="0" smtClean="0"/>
              <a:t>The main image also has links to select.</a:t>
            </a:r>
          </a:p>
          <a:p>
            <a:endParaRPr lang="en-US" dirty="0" smtClean="0"/>
          </a:p>
          <a:p>
            <a:r>
              <a:rPr lang="en-US" dirty="0" smtClean="0"/>
              <a:t>Clicking on a shirt will bring you to a new page to show you more details about the shirt.</a:t>
            </a:r>
          </a:p>
          <a:p>
            <a:endParaRPr lang="en-US" dirty="0" smtClean="0"/>
          </a:p>
          <a:p>
            <a:r>
              <a:rPr lang="en-US" dirty="0" smtClean="0"/>
              <a:t>The top grey tab allows you to change the language. You can also join the community by registering with the site.</a:t>
            </a:r>
            <a:endParaRPr lang="en-US" dirty="0"/>
          </a:p>
        </p:txBody>
      </p:sp>
      <p:cxnSp>
        <p:nvCxnSpPr>
          <p:cNvPr id="7" name="Straight Arrow Connector 6"/>
          <p:cNvCxnSpPr/>
          <p:nvPr/>
        </p:nvCxnSpPr>
        <p:spPr>
          <a:xfrm>
            <a:off x="3352800" y="1676400"/>
            <a:ext cx="3124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429000" y="2514600"/>
            <a:ext cx="4572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429000" y="2514600"/>
            <a:ext cx="685800" cy="1828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971800" y="3352800"/>
            <a:ext cx="38100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162800" y="1066800"/>
            <a:ext cx="11430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3008313" cy="488950"/>
          </a:xfrm>
        </p:spPr>
        <p:txBody>
          <a:bodyPr/>
          <a:lstStyle/>
          <a:p>
            <a:pPr algn="ctr"/>
            <a:r>
              <a:rPr lang="en-US" dirty="0" smtClean="0"/>
              <a:t>Navigation</a:t>
            </a:r>
            <a:endParaRPr lang="en-US" dirty="0"/>
          </a:p>
        </p:txBody>
      </p:sp>
      <p:sp>
        <p:nvSpPr>
          <p:cNvPr id="4" name="Text Placeholder 3"/>
          <p:cNvSpPr>
            <a:spLocks noGrp="1"/>
          </p:cNvSpPr>
          <p:nvPr>
            <p:ph type="body" sz="half" idx="2"/>
          </p:nvPr>
        </p:nvSpPr>
        <p:spPr>
          <a:xfrm>
            <a:off x="457200" y="838200"/>
            <a:ext cx="3886200" cy="3886200"/>
          </a:xfrm>
        </p:spPr>
        <p:txBody>
          <a:bodyPr/>
          <a:lstStyle/>
          <a:p>
            <a:r>
              <a:rPr lang="en-US" dirty="0" smtClean="0"/>
              <a:t>Easy to find what you want. Selections are on the side tab for what kind of shirt you want, including size, color, etc..</a:t>
            </a:r>
          </a:p>
          <a:p>
            <a:endParaRPr lang="en-US" dirty="0" smtClean="0"/>
          </a:p>
          <a:p>
            <a:r>
              <a:rPr lang="en-US" dirty="0" smtClean="0"/>
              <a:t>Selecting a shirt will bring you to that shirt’s page</a:t>
            </a:r>
            <a:r>
              <a:rPr lang="en-US" dirty="0" smtClean="0"/>
              <a:t>. This page lists more info about the shirt, including comments about the shirt and suggestions for other shirts.</a:t>
            </a:r>
            <a:endParaRPr lang="en-US" dirty="0" smtClean="0"/>
          </a:p>
          <a:p>
            <a:endParaRPr lang="en-US" dirty="0" smtClean="0"/>
          </a:p>
          <a:p>
            <a:r>
              <a:rPr lang="en-US" dirty="0" smtClean="0"/>
              <a:t>You can also select the designer’s name to see more of his/her works.</a:t>
            </a:r>
          </a:p>
          <a:p>
            <a:endParaRPr lang="en-US" dirty="0" smtClean="0"/>
          </a:p>
          <a:p>
            <a:r>
              <a:rPr lang="en-US" dirty="0" smtClean="0"/>
              <a:t>You can browse through all the pages of shirts available</a:t>
            </a:r>
            <a:r>
              <a:rPr lang="en-US" dirty="0" smtClean="0"/>
              <a:t>.</a:t>
            </a:r>
          </a:p>
        </p:txBody>
      </p:sp>
      <p:pic>
        <p:nvPicPr>
          <p:cNvPr id="5122" name="Picture 2" descr="C:\Users\Phil\Pictures\Cogs 187\ThreadlessNavigation1.jpg"/>
          <p:cNvPicPr>
            <a:picLocks noChangeAspect="1" noChangeArrowheads="1"/>
          </p:cNvPicPr>
          <p:nvPr/>
        </p:nvPicPr>
        <p:blipFill>
          <a:blip r:embed="rId2" cstate="print"/>
          <a:srcRect/>
          <a:stretch>
            <a:fillRect/>
          </a:stretch>
        </p:blipFill>
        <p:spPr bwMode="auto">
          <a:xfrm>
            <a:off x="228600" y="4724400"/>
            <a:ext cx="4495800" cy="1871508"/>
          </a:xfrm>
          <a:prstGeom prst="rect">
            <a:avLst/>
          </a:prstGeom>
          <a:noFill/>
        </p:spPr>
      </p:pic>
      <p:pic>
        <p:nvPicPr>
          <p:cNvPr id="5123" name="Picture 3" descr="C:\Users\Phil\Pictures\Cogs 187\ThreadlessNavigation2.jpg"/>
          <p:cNvPicPr>
            <a:picLocks noChangeAspect="1" noChangeArrowheads="1"/>
          </p:cNvPicPr>
          <p:nvPr/>
        </p:nvPicPr>
        <p:blipFill>
          <a:blip r:embed="rId3" cstate="print"/>
          <a:srcRect/>
          <a:stretch>
            <a:fillRect/>
          </a:stretch>
        </p:blipFill>
        <p:spPr bwMode="auto">
          <a:xfrm>
            <a:off x="4509179" y="0"/>
            <a:ext cx="4634821" cy="5086351"/>
          </a:xfrm>
          <a:prstGeom prst="rect">
            <a:avLst/>
          </a:prstGeom>
          <a:noFill/>
        </p:spPr>
      </p:pic>
      <p:sp>
        <p:nvSpPr>
          <p:cNvPr id="7" name="Rectangle 6"/>
          <p:cNvSpPr/>
          <p:nvPr/>
        </p:nvSpPr>
        <p:spPr>
          <a:xfrm>
            <a:off x="4572000" y="0"/>
            <a:ext cx="685800" cy="5105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flipV="1">
            <a:off x="3962400" y="1447800"/>
            <a:ext cx="20574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019800" y="1371600"/>
            <a:ext cx="762000" cy="152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Elbow Connector 11"/>
          <p:cNvCxnSpPr/>
          <p:nvPr/>
        </p:nvCxnSpPr>
        <p:spPr>
          <a:xfrm flipV="1">
            <a:off x="3962400" y="152400"/>
            <a:ext cx="3886200" cy="3657600"/>
          </a:xfrm>
          <a:prstGeom prst="bentConnector3">
            <a:avLst>
              <a:gd name="adj1" fmla="val 92702"/>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800600" y="5410200"/>
            <a:ext cx="3962400" cy="738664"/>
          </a:xfrm>
          <a:prstGeom prst="rect">
            <a:avLst/>
          </a:prstGeom>
          <a:noFill/>
        </p:spPr>
        <p:txBody>
          <a:bodyPr wrap="square" rtlCol="0">
            <a:spAutoFit/>
          </a:bodyPr>
          <a:lstStyle/>
          <a:p>
            <a:r>
              <a:rPr lang="en-US" sz="1400" dirty="0" smtClean="0"/>
              <a:t>The top tab is present on every page, so you can always go back to a main section. There </a:t>
            </a:r>
            <a:r>
              <a:rPr lang="en-US" sz="1400" dirty="0" smtClean="0"/>
              <a:t>is also a section at the bottom of the site with every link.</a:t>
            </a:r>
            <a:endParaRPr lang="en-US" sz="1400" dirty="0"/>
          </a:p>
        </p:txBody>
      </p:sp>
      <p:cxnSp>
        <p:nvCxnSpPr>
          <p:cNvPr id="17" name="Straight Arrow Connector 16"/>
          <p:cNvCxnSpPr>
            <a:stCxn id="21" idx="1"/>
          </p:cNvCxnSpPr>
          <p:nvPr/>
        </p:nvCxnSpPr>
        <p:spPr>
          <a:xfrm flipH="1">
            <a:off x="4572000" y="5779532"/>
            <a:ext cx="228600" cy="116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Michael Acevedo</a:t>
            </a:r>
            <a:endParaRPr lang="en-US" dirty="0"/>
          </a:p>
        </p:txBody>
      </p:sp>
      <p:pic>
        <p:nvPicPr>
          <p:cNvPr id="5" name="Picture Placeholder 4" descr="MichaelAcevedoHome.jpg"/>
          <p:cNvPicPr>
            <a:picLocks noGrp="1" noChangeAspect="1"/>
          </p:cNvPicPr>
          <p:nvPr>
            <p:ph type="pic" idx="1"/>
          </p:nvPr>
        </p:nvPicPr>
        <p:blipFill>
          <a:blip r:embed="rId2" cstate="print"/>
          <a:srcRect l="389" r="389"/>
          <a:stretch>
            <a:fillRect/>
          </a:stretch>
        </p:blipFill>
        <p:spPr/>
      </p:pic>
      <p:sp>
        <p:nvSpPr>
          <p:cNvPr id="4" name="Text Placeholder 3"/>
          <p:cNvSpPr>
            <a:spLocks noGrp="1"/>
          </p:cNvSpPr>
          <p:nvPr>
            <p:ph type="body" sz="half" idx="2"/>
          </p:nvPr>
        </p:nvSpPr>
        <p:spPr/>
        <p:txBody>
          <a:bodyPr>
            <a:normAutofit lnSpcReduction="10000"/>
          </a:bodyPr>
          <a:lstStyle/>
          <a:p>
            <a:r>
              <a:rPr lang="en-US" dirty="0" smtClean="0">
                <a:hlinkClick r:id="rId3"/>
              </a:rPr>
              <a:t>michaelacevedo.com</a:t>
            </a:r>
            <a:endParaRPr lang="en-US" dirty="0" smtClean="0"/>
          </a:p>
          <a:p>
            <a:r>
              <a:rPr lang="en-US" dirty="0" smtClean="0"/>
              <a:t>Date Visited: 1/19/12</a:t>
            </a:r>
          </a:p>
          <a:p>
            <a:r>
              <a:rPr lang="en-US" dirty="0" smtClean="0"/>
              <a:t>Layout: Featured Graphic</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Brand</a:t>
            </a:r>
            <a:endParaRPr lang="en-US" dirty="0"/>
          </a:p>
        </p:txBody>
      </p:sp>
      <p:sp>
        <p:nvSpPr>
          <p:cNvPr id="4" name="Text Placeholder 3"/>
          <p:cNvSpPr>
            <a:spLocks noGrp="1"/>
          </p:cNvSpPr>
          <p:nvPr>
            <p:ph type="body" sz="half" idx="2"/>
          </p:nvPr>
        </p:nvSpPr>
        <p:spPr/>
        <p:txBody>
          <a:bodyPr>
            <a:normAutofit lnSpcReduction="10000"/>
          </a:bodyPr>
          <a:lstStyle/>
          <a:p>
            <a:r>
              <a:rPr lang="en-US" dirty="0" smtClean="0"/>
              <a:t>Clean – The simple white, gray, and black colors give a clean feel.</a:t>
            </a:r>
          </a:p>
          <a:p>
            <a:r>
              <a:rPr lang="en-US" dirty="0" smtClean="0"/>
              <a:t>Casual – They way he writes is friendly, personable, and not too serious.</a:t>
            </a:r>
          </a:p>
          <a:p>
            <a:r>
              <a:rPr lang="en-US" dirty="0" smtClean="0"/>
              <a:t>Skilled – He demonstrates his skill through his smooth transitions.</a:t>
            </a:r>
            <a:endParaRPr lang="en-US" dirty="0"/>
          </a:p>
        </p:txBody>
      </p:sp>
      <p:sp>
        <p:nvSpPr>
          <p:cNvPr id="6" name="Picture Placeholder 5"/>
          <p:cNvSpPr>
            <a:spLocks noGrp="1"/>
          </p:cNvSpPr>
          <p:nvPr>
            <p:ph type="pic" idx="1"/>
          </p:nvPr>
        </p:nvSpPr>
        <p:spPr/>
      </p:sp>
      <p:pic>
        <p:nvPicPr>
          <p:cNvPr id="1026" name="Picture 2" descr="C:\Users\Phil\Pictures\Cogs 187\MichaelAcevedoBrand.jpg"/>
          <p:cNvPicPr>
            <a:picLocks noChangeAspect="1" noChangeArrowheads="1"/>
          </p:cNvPicPr>
          <p:nvPr/>
        </p:nvPicPr>
        <p:blipFill>
          <a:blip r:embed="rId2" cstate="print"/>
          <a:srcRect/>
          <a:stretch>
            <a:fillRect/>
          </a:stretch>
        </p:blipFill>
        <p:spPr bwMode="auto">
          <a:xfrm>
            <a:off x="1752600" y="228600"/>
            <a:ext cx="5562600" cy="4641681"/>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a:stCxn id="8" idx="4"/>
          </p:cNvCxnSpPr>
          <p:nvPr/>
        </p:nvCxnSpPr>
        <p:spPr>
          <a:xfrm flipH="1">
            <a:off x="3733800" y="4648200"/>
            <a:ext cx="1943100" cy="20574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273050"/>
            <a:ext cx="3008313" cy="793750"/>
          </a:xfrm>
        </p:spPr>
        <p:txBody>
          <a:bodyPr/>
          <a:lstStyle/>
          <a:p>
            <a:pPr algn="ctr"/>
            <a:r>
              <a:rPr lang="en-US" dirty="0" smtClean="0"/>
              <a:t>Functionality</a:t>
            </a:r>
            <a:endParaRPr lang="en-US" dirty="0"/>
          </a:p>
        </p:txBody>
      </p:sp>
      <p:sp>
        <p:nvSpPr>
          <p:cNvPr id="4" name="Text Placeholder 3"/>
          <p:cNvSpPr>
            <a:spLocks noGrp="1"/>
          </p:cNvSpPr>
          <p:nvPr>
            <p:ph type="body" sz="half" idx="2"/>
          </p:nvPr>
        </p:nvSpPr>
        <p:spPr>
          <a:xfrm>
            <a:off x="457200" y="1219200"/>
            <a:ext cx="3008313" cy="4906963"/>
          </a:xfrm>
        </p:spPr>
        <p:txBody>
          <a:bodyPr/>
          <a:lstStyle/>
          <a:p>
            <a:r>
              <a:rPr lang="en-US" dirty="0" smtClean="0"/>
              <a:t>Instead of having different pages, he has all his info on a single large page. </a:t>
            </a:r>
          </a:p>
          <a:p>
            <a:endParaRPr lang="en-US" dirty="0" smtClean="0"/>
          </a:p>
          <a:p>
            <a:r>
              <a:rPr lang="en-US" dirty="0" smtClean="0"/>
              <a:t>You can either scroll through or use the little navigation bar on the right side which will slide you to the section you select, which is a nice transition.</a:t>
            </a:r>
          </a:p>
          <a:p>
            <a:endParaRPr lang="en-US" dirty="0" smtClean="0"/>
          </a:p>
          <a:p>
            <a:r>
              <a:rPr lang="en-US" dirty="0" smtClean="0"/>
              <a:t>Selecting a picture will bring up a display of the site and a description of how he contributed to the site.</a:t>
            </a:r>
            <a:endParaRPr lang="en-US" dirty="0"/>
          </a:p>
        </p:txBody>
      </p:sp>
      <p:pic>
        <p:nvPicPr>
          <p:cNvPr id="2050" name="Picture 2" descr="C:\Users\Phil\Pictures\Cogs 187\MichaelAcevedoNavigation1.jpg"/>
          <p:cNvPicPr>
            <a:picLocks noChangeAspect="1" noChangeArrowheads="1"/>
          </p:cNvPicPr>
          <p:nvPr/>
        </p:nvPicPr>
        <p:blipFill>
          <a:blip r:embed="rId2" cstate="print"/>
          <a:srcRect/>
          <a:stretch>
            <a:fillRect/>
          </a:stretch>
        </p:blipFill>
        <p:spPr bwMode="auto">
          <a:xfrm>
            <a:off x="3581400" y="381000"/>
            <a:ext cx="5245691" cy="4233862"/>
          </a:xfrm>
          <a:prstGeom prst="rect">
            <a:avLst/>
          </a:prstGeom>
          <a:noFill/>
        </p:spPr>
      </p:pic>
      <p:sp>
        <p:nvSpPr>
          <p:cNvPr id="6" name="Rectangle 5"/>
          <p:cNvSpPr/>
          <p:nvPr/>
        </p:nvSpPr>
        <p:spPr>
          <a:xfrm>
            <a:off x="7315200" y="838200"/>
            <a:ext cx="1295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1" name="Picture 3" descr="C:\Users\Phil\Pictures\Cogs 187\MichaelAcevedoInteractivity3.jpg"/>
          <p:cNvPicPr>
            <a:picLocks noChangeAspect="1" noChangeArrowheads="1"/>
          </p:cNvPicPr>
          <p:nvPr/>
        </p:nvPicPr>
        <p:blipFill>
          <a:blip r:embed="rId3" cstate="print"/>
          <a:srcRect/>
          <a:stretch>
            <a:fillRect/>
          </a:stretch>
        </p:blipFill>
        <p:spPr bwMode="auto">
          <a:xfrm>
            <a:off x="457200" y="3962400"/>
            <a:ext cx="3271838" cy="2778769"/>
          </a:xfrm>
          <a:prstGeom prst="rect">
            <a:avLst/>
          </a:prstGeom>
          <a:noFill/>
        </p:spPr>
      </p:pic>
      <p:sp>
        <p:nvSpPr>
          <p:cNvPr id="8" name="Oval 7"/>
          <p:cNvSpPr/>
          <p:nvPr/>
        </p:nvSpPr>
        <p:spPr>
          <a:xfrm>
            <a:off x="5105400" y="3505200"/>
            <a:ext cx="1143000" cy="1143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stCxn id="8" idx="1"/>
            <a:endCxn id="2051" idx="0"/>
          </p:cNvCxnSpPr>
          <p:nvPr/>
        </p:nvCxnSpPr>
        <p:spPr>
          <a:xfrm flipH="1">
            <a:off x="2093119" y="3672588"/>
            <a:ext cx="3179670" cy="289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6"/>
            <a:endCxn id="2051" idx="3"/>
          </p:cNvCxnSpPr>
          <p:nvPr/>
        </p:nvCxnSpPr>
        <p:spPr>
          <a:xfrm flipH="1">
            <a:off x="3729038" y="4076700"/>
            <a:ext cx="2519362" cy="12750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1) Fresh </a:t>
            </a:r>
            <a:r>
              <a:rPr lang="en-US" dirty="0" smtClean="0"/>
              <a:t>Ivey Photography</a:t>
            </a:r>
            <a:endParaRPr lang="en-US" dirty="0"/>
          </a:p>
        </p:txBody>
      </p:sp>
      <p:sp>
        <p:nvSpPr>
          <p:cNvPr id="6" name="Text Placeholder 5"/>
          <p:cNvSpPr>
            <a:spLocks noGrp="1"/>
          </p:cNvSpPr>
          <p:nvPr>
            <p:ph type="body" sz="half" idx="2"/>
          </p:nvPr>
        </p:nvSpPr>
        <p:spPr/>
        <p:txBody>
          <a:bodyPr>
            <a:normAutofit lnSpcReduction="10000"/>
          </a:bodyPr>
          <a:lstStyle/>
          <a:p>
            <a:r>
              <a:rPr lang="en-US" dirty="0" smtClean="0">
                <a:hlinkClick r:id="rId2"/>
              </a:rPr>
              <a:t>www.freshivey.com</a:t>
            </a:r>
            <a:endParaRPr lang="en-US" dirty="0" smtClean="0"/>
          </a:p>
          <a:p>
            <a:r>
              <a:rPr lang="en-US" dirty="0" smtClean="0"/>
              <a:t>Date visited: 1/17/12</a:t>
            </a:r>
          </a:p>
          <a:p>
            <a:r>
              <a:rPr lang="en-US" dirty="0" smtClean="0"/>
              <a:t>Layout – Featured Photo</a:t>
            </a:r>
            <a:endParaRPr lang="en-US" dirty="0"/>
          </a:p>
        </p:txBody>
      </p:sp>
      <p:pic>
        <p:nvPicPr>
          <p:cNvPr id="1027" name="Picture 3" descr="C:\Users\Phil\Pictures\Cogs 187\FreshIveyHome.jpg"/>
          <p:cNvPicPr>
            <a:picLocks noChangeAspect="1" noChangeArrowheads="1"/>
          </p:cNvPicPr>
          <p:nvPr/>
        </p:nvPicPr>
        <p:blipFill>
          <a:blip r:embed="rId3" cstate="print"/>
          <a:srcRect/>
          <a:stretch>
            <a:fillRect/>
          </a:stretch>
        </p:blipFill>
        <p:spPr bwMode="auto">
          <a:xfrm>
            <a:off x="457200" y="533400"/>
            <a:ext cx="8001000" cy="4105275"/>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0200" y="304800"/>
            <a:ext cx="3008313" cy="457200"/>
          </a:xfrm>
        </p:spPr>
        <p:txBody>
          <a:bodyPr/>
          <a:lstStyle/>
          <a:p>
            <a:pPr algn="ctr"/>
            <a:r>
              <a:rPr lang="en-US" dirty="0" smtClean="0"/>
              <a:t>Interactivity</a:t>
            </a:r>
            <a:endParaRPr lang="en-US" dirty="0"/>
          </a:p>
        </p:txBody>
      </p:sp>
      <p:sp>
        <p:nvSpPr>
          <p:cNvPr id="4" name="Text Placeholder 3"/>
          <p:cNvSpPr>
            <a:spLocks noGrp="1"/>
          </p:cNvSpPr>
          <p:nvPr>
            <p:ph type="body" sz="half" idx="2"/>
          </p:nvPr>
        </p:nvSpPr>
        <p:spPr>
          <a:xfrm>
            <a:off x="5334000" y="762001"/>
            <a:ext cx="3008313" cy="2286000"/>
          </a:xfrm>
        </p:spPr>
        <p:txBody>
          <a:bodyPr>
            <a:normAutofit lnSpcReduction="10000"/>
          </a:bodyPr>
          <a:lstStyle/>
          <a:p>
            <a:pPr algn="just"/>
            <a:r>
              <a:rPr lang="en-US" dirty="0" smtClean="0"/>
              <a:t>You can select each work to view it.</a:t>
            </a:r>
          </a:p>
          <a:p>
            <a:pPr algn="just"/>
            <a:endParaRPr lang="en-US" dirty="0" smtClean="0"/>
          </a:p>
          <a:p>
            <a:pPr algn="just"/>
            <a:r>
              <a:rPr lang="en-US" dirty="0" smtClean="0"/>
              <a:t>A mouse-over will change the image. However, the image might not reappear after moving your mouse away.</a:t>
            </a:r>
          </a:p>
          <a:p>
            <a:pPr algn="just"/>
            <a:endParaRPr lang="en-US" dirty="0" smtClean="0"/>
          </a:p>
          <a:p>
            <a:pPr algn="just"/>
            <a:r>
              <a:rPr lang="en-US" dirty="0" smtClean="0"/>
              <a:t>When viewing a design, you can manually view each one or start a slideshow.</a:t>
            </a:r>
            <a:endParaRPr lang="en-US" dirty="0"/>
          </a:p>
        </p:txBody>
      </p:sp>
      <p:pic>
        <p:nvPicPr>
          <p:cNvPr id="3074" name="Picture 2" descr="C:\Users\Phil\Pictures\Cogs 187\MichaelAcevedoInteractivity2.jpg"/>
          <p:cNvPicPr>
            <a:picLocks noChangeAspect="1" noChangeArrowheads="1"/>
          </p:cNvPicPr>
          <p:nvPr/>
        </p:nvPicPr>
        <p:blipFill>
          <a:blip r:embed="rId2" cstate="print"/>
          <a:srcRect/>
          <a:stretch>
            <a:fillRect/>
          </a:stretch>
        </p:blipFill>
        <p:spPr bwMode="auto">
          <a:xfrm>
            <a:off x="152400" y="152400"/>
            <a:ext cx="4572000" cy="4047259"/>
          </a:xfrm>
          <a:prstGeom prst="rect">
            <a:avLst/>
          </a:prstGeom>
          <a:noFill/>
        </p:spPr>
      </p:pic>
      <p:pic>
        <p:nvPicPr>
          <p:cNvPr id="3075" name="Picture 3" descr="C:\Users\Phil\Pictures\Cogs 187\MichaelAcevedoInteractivity1.jpg"/>
          <p:cNvPicPr>
            <a:picLocks noChangeAspect="1" noChangeArrowheads="1"/>
          </p:cNvPicPr>
          <p:nvPr/>
        </p:nvPicPr>
        <p:blipFill>
          <a:blip r:embed="rId3" cstate="print"/>
          <a:srcRect/>
          <a:stretch>
            <a:fillRect/>
          </a:stretch>
        </p:blipFill>
        <p:spPr bwMode="auto">
          <a:xfrm>
            <a:off x="5121802" y="3572439"/>
            <a:ext cx="4022198" cy="3285561"/>
          </a:xfrm>
          <a:prstGeom prst="rect">
            <a:avLst/>
          </a:prstGeom>
          <a:noFill/>
        </p:spPr>
      </p:pic>
      <p:pic>
        <p:nvPicPr>
          <p:cNvPr id="7" name="Picture 3" descr="C:\Users\Phil\Pictures\Cogs 187\MichaelAcevedoInteractivity3.jpg"/>
          <p:cNvPicPr>
            <a:picLocks noChangeAspect="1" noChangeArrowheads="1"/>
          </p:cNvPicPr>
          <p:nvPr/>
        </p:nvPicPr>
        <p:blipFill>
          <a:blip r:embed="rId4" cstate="print"/>
          <a:srcRect/>
          <a:stretch>
            <a:fillRect/>
          </a:stretch>
        </p:blipFill>
        <p:spPr bwMode="auto">
          <a:xfrm>
            <a:off x="2438400" y="2133600"/>
            <a:ext cx="2823233" cy="2397769"/>
          </a:xfrm>
          <a:prstGeom prst="rect">
            <a:avLst/>
          </a:prstGeom>
          <a:noFill/>
        </p:spPr>
      </p:pic>
      <p:cxnSp>
        <p:nvCxnSpPr>
          <p:cNvPr id="9" name="Straight Arrow Connector 8"/>
          <p:cNvCxnSpPr/>
          <p:nvPr/>
        </p:nvCxnSpPr>
        <p:spPr>
          <a:xfrm flipH="1">
            <a:off x="3276600" y="2743200"/>
            <a:ext cx="2133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572000" y="2743200"/>
            <a:ext cx="8382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143000" y="5486400"/>
            <a:ext cx="3657600" cy="307777"/>
          </a:xfrm>
          <a:prstGeom prst="rect">
            <a:avLst/>
          </a:prstGeom>
          <a:noFill/>
        </p:spPr>
        <p:txBody>
          <a:bodyPr wrap="square" rtlCol="0">
            <a:spAutoFit/>
          </a:bodyPr>
          <a:lstStyle/>
          <a:p>
            <a:r>
              <a:rPr lang="en-US" sz="1400" dirty="0" smtClean="0"/>
              <a:t>You can also fill out this form to contact him.</a:t>
            </a:r>
            <a:endParaRPr lang="en-US" sz="1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717550"/>
          </a:xfrm>
        </p:spPr>
        <p:txBody>
          <a:bodyPr/>
          <a:lstStyle/>
          <a:p>
            <a:pPr algn="ctr"/>
            <a:r>
              <a:rPr lang="en-US" dirty="0" smtClean="0"/>
              <a:t>Navigation</a:t>
            </a:r>
            <a:endParaRPr lang="en-US" dirty="0"/>
          </a:p>
        </p:txBody>
      </p:sp>
      <p:pic>
        <p:nvPicPr>
          <p:cNvPr id="5" name="Content Placeholder 4" descr="MichaelAcevedoHome.jpg"/>
          <p:cNvPicPr>
            <a:picLocks noGrp="1" noChangeAspect="1"/>
          </p:cNvPicPr>
          <p:nvPr>
            <p:ph idx="1"/>
          </p:nvPr>
        </p:nvPicPr>
        <p:blipFill>
          <a:blip r:embed="rId2" cstate="print"/>
          <a:stretch>
            <a:fillRect/>
          </a:stretch>
        </p:blipFill>
        <p:spPr>
          <a:xfrm>
            <a:off x="3581400" y="533400"/>
            <a:ext cx="5111750" cy="3803977"/>
          </a:xfrm>
          <a:ln>
            <a:solidFill>
              <a:schemeClr val="accent1"/>
            </a:solidFill>
          </a:ln>
        </p:spPr>
      </p:pic>
      <p:sp>
        <p:nvSpPr>
          <p:cNvPr id="4" name="Text Placeholder 3"/>
          <p:cNvSpPr>
            <a:spLocks noGrp="1"/>
          </p:cNvSpPr>
          <p:nvPr>
            <p:ph type="body" sz="half" idx="2"/>
          </p:nvPr>
        </p:nvSpPr>
        <p:spPr>
          <a:xfrm>
            <a:off x="457200" y="1219200"/>
            <a:ext cx="3008313" cy="4906963"/>
          </a:xfrm>
        </p:spPr>
        <p:txBody>
          <a:bodyPr/>
          <a:lstStyle/>
          <a:p>
            <a:r>
              <a:rPr lang="en-US" dirty="0" smtClean="0"/>
              <a:t>Since it is all on one page, navigation is simple. It is made easier by the top bar and the sidebar, which only appear after the top bar moves off-screen.</a:t>
            </a:r>
          </a:p>
          <a:p>
            <a:endParaRPr lang="en-US" dirty="0" smtClean="0"/>
          </a:p>
          <a:p>
            <a:endParaRPr lang="en-US" dirty="0" smtClean="0"/>
          </a:p>
          <a:p>
            <a:endParaRPr lang="en-US" dirty="0" smtClean="0"/>
          </a:p>
          <a:p>
            <a:endParaRPr lang="en-US" dirty="0" smtClean="0"/>
          </a:p>
          <a:p>
            <a:endParaRPr lang="en-US" dirty="0" smtClean="0"/>
          </a:p>
          <a:p>
            <a:r>
              <a:rPr lang="en-US" dirty="0" smtClean="0"/>
              <a:t>Moving back to the home page from selecting a design is easily done by clicking away from the image or clicking the exit button.</a:t>
            </a:r>
            <a:endParaRPr lang="en-US" dirty="0"/>
          </a:p>
        </p:txBody>
      </p:sp>
      <p:sp>
        <p:nvSpPr>
          <p:cNvPr id="6" name="Oval 5"/>
          <p:cNvSpPr/>
          <p:nvPr/>
        </p:nvSpPr>
        <p:spPr>
          <a:xfrm>
            <a:off x="7010400" y="457200"/>
            <a:ext cx="12192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descr="C:\Users\Phil\Pictures\Cogs 187\MichaelAcevedoNavigation1.jpg"/>
          <p:cNvPicPr>
            <a:picLocks noChangeAspect="1" noChangeArrowheads="1"/>
          </p:cNvPicPr>
          <p:nvPr/>
        </p:nvPicPr>
        <p:blipFill>
          <a:blip r:embed="rId3" cstate="print"/>
          <a:srcRect/>
          <a:stretch>
            <a:fillRect/>
          </a:stretch>
        </p:blipFill>
        <p:spPr bwMode="auto">
          <a:xfrm>
            <a:off x="3352800" y="1981200"/>
            <a:ext cx="5245691" cy="4233862"/>
          </a:xfrm>
          <a:prstGeom prst="rect">
            <a:avLst/>
          </a:prstGeom>
          <a:noFill/>
          <a:ln>
            <a:solidFill>
              <a:schemeClr val="accent1"/>
            </a:solidFill>
          </a:ln>
        </p:spPr>
      </p:pic>
      <p:sp>
        <p:nvSpPr>
          <p:cNvPr id="8" name="Oval 7"/>
          <p:cNvSpPr/>
          <p:nvPr/>
        </p:nvSpPr>
        <p:spPr>
          <a:xfrm>
            <a:off x="7086600" y="2438400"/>
            <a:ext cx="12192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Lounge Lizard</a:t>
            </a:r>
            <a:endParaRPr lang="en-US" dirty="0"/>
          </a:p>
        </p:txBody>
      </p:sp>
      <p:pic>
        <p:nvPicPr>
          <p:cNvPr id="5" name="Picture Placeholder 4" descr="LoungeLizardHome.jpg"/>
          <p:cNvPicPr>
            <a:picLocks noGrp="1" noChangeAspect="1"/>
          </p:cNvPicPr>
          <p:nvPr>
            <p:ph type="pic" idx="1"/>
          </p:nvPr>
        </p:nvPicPr>
        <p:blipFill>
          <a:blip r:embed="rId2" cstate="print"/>
          <a:srcRect l="7509" r="7509"/>
          <a:stretch>
            <a:fillRect/>
          </a:stretch>
        </p:blipFill>
        <p:spPr/>
      </p:pic>
      <p:sp>
        <p:nvSpPr>
          <p:cNvPr id="4" name="Text Placeholder 3"/>
          <p:cNvSpPr>
            <a:spLocks noGrp="1"/>
          </p:cNvSpPr>
          <p:nvPr>
            <p:ph type="body" sz="half" idx="2"/>
          </p:nvPr>
        </p:nvSpPr>
        <p:spPr/>
        <p:txBody>
          <a:bodyPr>
            <a:normAutofit lnSpcReduction="10000"/>
          </a:bodyPr>
          <a:lstStyle/>
          <a:p>
            <a:r>
              <a:rPr lang="en-US" dirty="0" smtClean="0">
                <a:hlinkClick r:id="rId3"/>
              </a:rPr>
              <a:t>www.loungelizard.com</a:t>
            </a:r>
            <a:endParaRPr lang="en-US" dirty="0" smtClean="0"/>
          </a:p>
          <a:p>
            <a:r>
              <a:rPr lang="en-US" dirty="0" smtClean="0"/>
              <a:t>Date Visited: 1/19/12</a:t>
            </a:r>
          </a:p>
          <a:p>
            <a:r>
              <a:rPr lang="en-US" dirty="0" smtClean="0"/>
              <a:t>Layout – Custom (Interactive)</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Brand</a:t>
            </a:r>
            <a:endParaRPr lang="en-US" dirty="0"/>
          </a:p>
        </p:txBody>
      </p:sp>
      <p:sp>
        <p:nvSpPr>
          <p:cNvPr id="4" name="Text Placeholder 3"/>
          <p:cNvSpPr>
            <a:spLocks noGrp="1"/>
          </p:cNvSpPr>
          <p:nvPr>
            <p:ph type="body" sz="half" idx="2"/>
          </p:nvPr>
        </p:nvSpPr>
        <p:spPr>
          <a:xfrm>
            <a:off x="1792288" y="5367338"/>
            <a:ext cx="5486400" cy="957262"/>
          </a:xfrm>
        </p:spPr>
        <p:txBody>
          <a:bodyPr>
            <a:normAutofit fontScale="85000" lnSpcReduction="20000"/>
          </a:bodyPr>
          <a:lstStyle/>
          <a:p>
            <a:r>
              <a:rPr lang="en-US" dirty="0" smtClean="0"/>
              <a:t>Creative – A fully interactive homepage with a bar theme. Each link is associated with an image that moves when </a:t>
            </a:r>
            <a:r>
              <a:rPr lang="en-US" dirty="0" err="1" smtClean="0"/>
              <a:t>moused</a:t>
            </a:r>
            <a:r>
              <a:rPr lang="en-US" dirty="0" smtClean="0"/>
              <a:t>-over.</a:t>
            </a:r>
          </a:p>
          <a:p>
            <a:r>
              <a:rPr lang="en-US" dirty="0" smtClean="0"/>
              <a:t>Skilled – It takes skill to create such a homepage.</a:t>
            </a:r>
          </a:p>
          <a:p>
            <a:r>
              <a:rPr lang="en-US" dirty="0" smtClean="0"/>
              <a:t>Fun – There are games and small extras on the site just for fun. (You can light the candle)</a:t>
            </a:r>
            <a:endParaRPr lang="en-US" dirty="0"/>
          </a:p>
        </p:txBody>
      </p:sp>
      <p:pic>
        <p:nvPicPr>
          <p:cNvPr id="8" name="Picture Placeholder 4" descr="LoungeLizardHome.jpg"/>
          <p:cNvPicPr>
            <a:picLocks noGrp="1" noChangeAspect="1"/>
          </p:cNvPicPr>
          <p:nvPr>
            <p:ph type="pic" idx="1"/>
          </p:nvPr>
        </p:nvPicPr>
        <p:blipFill>
          <a:blip r:embed="rId2" cstate="print"/>
          <a:srcRect l="7509" r="7509"/>
          <a:stretch>
            <a:fillRect/>
          </a:stretch>
        </p:blipFill>
        <p:spPr>
          <a:xfrm>
            <a:off x="1600200" y="381000"/>
            <a:ext cx="6172200" cy="4629150"/>
          </a:xfrm>
        </p:spPr>
      </p:pic>
      <p:sp>
        <p:nvSpPr>
          <p:cNvPr id="9" name="Arc 8"/>
          <p:cNvSpPr/>
          <p:nvPr/>
        </p:nvSpPr>
        <p:spPr>
          <a:xfrm rot="10957127">
            <a:off x="945394" y="1997148"/>
            <a:ext cx="2546032" cy="3996558"/>
          </a:xfrm>
          <a:prstGeom prst="arc">
            <a:avLst>
              <a:gd name="adj1" fmla="val 16793873"/>
              <a:gd name="adj2" fmla="val 465522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Oval 9"/>
          <p:cNvSpPr/>
          <p:nvPr/>
        </p:nvSpPr>
        <p:spPr>
          <a:xfrm>
            <a:off x="1905000" y="16002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eft Brace 10"/>
          <p:cNvSpPr/>
          <p:nvPr/>
        </p:nvSpPr>
        <p:spPr>
          <a:xfrm>
            <a:off x="1828800" y="2514600"/>
            <a:ext cx="304800" cy="1219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e 11"/>
          <p:cNvSpPr/>
          <p:nvPr/>
        </p:nvSpPr>
        <p:spPr>
          <a:xfrm>
            <a:off x="5562600" y="2438400"/>
            <a:ext cx="304800" cy="1295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ectangle 12"/>
          <p:cNvSpPr/>
          <p:nvPr/>
        </p:nvSpPr>
        <p:spPr>
          <a:xfrm>
            <a:off x="4724400" y="990600"/>
            <a:ext cx="1905000" cy="1295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488950"/>
          </a:xfrm>
        </p:spPr>
        <p:txBody>
          <a:bodyPr/>
          <a:lstStyle/>
          <a:p>
            <a:pPr algn="ctr"/>
            <a:r>
              <a:rPr lang="en-US" dirty="0" smtClean="0"/>
              <a:t>Functionality</a:t>
            </a:r>
            <a:endParaRPr lang="en-US" dirty="0"/>
          </a:p>
        </p:txBody>
      </p:sp>
      <p:sp>
        <p:nvSpPr>
          <p:cNvPr id="4" name="Text Placeholder 3"/>
          <p:cNvSpPr>
            <a:spLocks noGrp="1"/>
          </p:cNvSpPr>
          <p:nvPr>
            <p:ph type="body" sz="half" idx="2"/>
          </p:nvPr>
        </p:nvSpPr>
        <p:spPr>
          <a:xfrm>
            <a:off x="457200" y="914400"/>
            <a:ext cx="3008313" cy="5211763"/>
          </a:xfrm>
        </p:spPr>
        <p:txBody>
          <a:bodyPr/>
          <a:lstStyle/>
          <a:p>
            <a:r>
              <a:rPr lang="en-US" dirty="0" smtClean="0"/>
              <a:t>Aside from the actual site to demonstrate their skill, they also have a web portfolio for people to see what other woks they have done.</a:t>
            </a:r>
          </a:p>
          <a:p>
            <a:endParaRPr lang="en-US" dirty="0" smtClean="0"/>
          </a:p>
          <a:p>
            <a:r>
              <a:rPr lang="en-US" dirty="0" smtClean="0"/>
              <a:t>They also explain their ideas behind each design on the right.</a:t>
            </a:r>
          </a:p>
          <a:p>
            <a:endParaRPr lang="en-US" dirty="0" smtClean="0"/>
          </a:p>
          <a:p>
            <a:endParaRPr lang="en-US" dirty="0" smtClean="0"/>
          </a:p>
          <a:p>
            <a:endParaRPr lang="en-US" dirty="0" smtClean="0"/>
          </a:p>
          <a:p>
            <a:endParaRPr lang="en-US" dirty="0" smtClean="0"/>
          </a:p>
          <a:p>
            <a:r>
              <a:rPr lang="en-US" dirty="0" smtClean="0"/>
              <a:t>Although the site may seem confusing at first, there are breadcrumbs to lead you toward the right direction.</a:t>
            </a:r>
          </a:p>
          <a:p>
            <a:endParaRPr lang="en-US" dirty="0" smtClean="0"/>
          </a:p>
          <a:p>
            <a:r>
              <a:rPr lang="en-US" dirty="0" smtClean="0"/>
              <a:t>The text is scrolling across the screen to tell you what to do.</a:t>
            </a:r>
            <a:endParaRPr lang="en-US" dirty="0"/>
          </a:p>
        </p:txBody>
      </p:sp>
      <p:pic>
        <p:nvPicPr>
          <p:cNvPr id="5122" name="Picture 2" descr="C:\Users\Phil\Pictures\Cogs 187\LoungeLizardFunctionality.jpg"/>
          <p:cNvPicPr>
            <a:picLocks noChangeAspect="1" noChangeArrowheads="1"/>
          </p:cNvPicPr>
          <p:nvPr/>
        </p:nvPicPr>
        <p:blipFill>
          <a:blip r:embed="rId2" cstate="print"/>
          <a:srcRect/>
          <a:stretch>
            <a:fillRect/>
          </a:stretch>
        </p:blipFill>
        <p:spPr bwMode="auto">
          <a:xfrm>
            <a:off x="3505200" y="228600"/>
            <a:ext cx="5376887" cy="3200400"/>
          </a:xfrm>
          <a:prstGeom prst="rect">
            <a:avLst/>
          </a:prstGeom>
          <a:noFill/>
        </p:spPr>
      </p:pic>
      <p:sp>
        <p:nvSpPr>
          <p:cNvPr id="6" name="Rectangle 5"/>
          <p:cNvSpPr/>
          <p:nvPr/>
        </p:nvSpPr>
        <p:spPr>
          <a:xfrm rot="419361">
            <a:off x="7513634" y="1677055"/>
            <a:ext cx="1314280" cy="8368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3" name="Picture 3" descr="C:\Users\Phil\Pictures\Cogs 187\LoungeLizardFunctionality2.jpg"/>
          <p:cNvPicPr>
            <a:picLocks noChangeAspect="1" noChangeArrowheads="1"/>
          </p:cNvPicPr>
          <p:nvPr/>
        </p:nvPicPr>
        <p:blipFill>
          <a:blip r:embed="rId3" cstate="print"/>
          <a:srcRect/>
          <a:stretch>
            <a:fillRect/>
          </a:stretch>
        </p:blipFill>
        <p:spPr bwMode="auto">
          <a:xfrm>
            <a:off x="3505200" y="3505200"/>
            <a:ext cx="5334000" cy="3189731"/>
          </a:xfrm>
          <a:prstGeom prst="rect">
            <a:avLst/>
          </a:prstGeom>
          <a:noFill/>
        </p:spPr>
      </p:pic>
      <p:sp>
        <p:nvSpPr>
          <p:cNvPr id="8" name="Rectangle 7"/>
          <p:cNvSpPr/>
          <p:nvPr/>
        </p:nvSpPr>
        <p:spPr>
          <a:xfrm>
            <a:off x="7620000" y="3810000"/>
            <a:ext cx="990600" cy="2057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257800" y="4724400"/>
            <a:ext cx="12954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717550"/>
          </a:xfrm>
        </p:spPr>
        <p:txBody>
          <a:bodyPr/>
          <a:lstStyle/>
          <a:p>
            <a:pPr algn="ctr"/>
            <a:r>
              <a:rPr lang="en-US" dirty="0" smtClean="0"/>
              <a:t>Interactivity</a:t>
            </a:r>
            <a:endParaRPr lang="en-US" dirty="0"/>
          </a:p>
        </p:txBody>
      </p:sp>
      <p:sp>
        <p:nvSpPr>
          <p:cNvPr id="4" name="Text Placeholder 3"/>
          <p:cNvSpPr>
            <a:spLocks noGrp="1"/>
          </p:cNvSpPr>
          <p:nvPr>
            <p:ph type="body" sz="half" idx="2"/>
          </p:nvPr>
        </p:nvSpPr>
        <p:spPr>
          <a:xfrm>
            <a:off x="457200" y="1143000"/>
            <a:ext cx="3008313" cy="4983163"/>
          </a:xfrm>
        </p:spPr>
        <p:txBody>
          <a:bodyPr/>
          <a:lstStyle/>
          <a:p>
            <a:r>
              <a:rPr lang="en-US" dirty="0" smtClean="0"/>
              <a:t>The site is almost completely interactive. You cannot get any information without interacting with the site. This might provide usability issues.</a:t>
            </a:r>
          </a:p>
          <a:p>
            <a:endParaRPr lang="en-US" dirty="0" smtClean="0"/>
          </a:p>
          <a:p>
            <a:endParaRPr lang="en-US" dirty="0" smtClean="0"/>
          </a:p>
          <a:p>
            <a:endParaRPr lang="en-US" dirty="0" smtClean="0"/>
          </a:p>
          <a:p>
            <a:r>
              <a:rPr lang="en-US" dirty="0" smtClean="0"/>
              <a:t>You can even play games on the site!</a:t>
            </a:r>
            <a:endParaRPr lang="en-US" dirty="0"/>
          </a:p>
        </p:txBody>
      </p:sp>
      <p:pic>
        <p:nvPicPr>
          <p:cNvPr id="6147" name="Picture 3" descr="C:\Users\Phil\Pictures\Cogs 187\LoungeLizardInteractivity2.jpg"/>
          <p:cNvPicPr>
            <a:picLocks noChangeAspect="1" noChangeArrowheads="1"/>
          </p:cNvPicPr>
          <p:nvPr/>
        </p:nvPicPr>
        <p:blipFill>
          <a:blip r:embed="rId2" cstate="print"/>
          <a:srcRect/>
          <a:stretch>
            <a:fillRect/>
          </a:stretch>
        </p:blipFill>
        <p:spPr bwMode="auto">
          <a:xfrm>
            <a:off x="4191000" y="304800"/>
            <a:ext cx="4682490" cy="3696703"/>
          </a:xfrm>
          <a:prstGeom prst="rect">
            <a:avLst/>
          </a:prstGeom>
          <a:noFill/>
        </p:spPr>
      </p:pic>
      <p:pic>
        <p:nvPicPr>
          <p:cNvPr id="6146" name="Picture 2" descr="C:\Users\Phil\Pictures\Cogs 187\LoungeLizardInteractivity1.jpg"/>
          <p:cNvPicPr>
            <a:picLocks noChangeAspect="1" noChangeArrowheads="1"/>
          </p:cNvPicPr>
          <p:nvPr/>
        </p:nvPicPr>
        <p:blipFill>
          <a:blip r:embed="rId3" cstate="print"/>
          <a:srcRect b="16766"/>
          <a:stretch>
            <a:fillRect/>
          </a:stretch>
        </p:blipFill>
        <p:spPr bwMode="auto">
          <a:xfrm>
            <a:off x="457200" y="3505200"/>
            <a:ext cx="5946775" cy="297180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8800" y="381000"/>
            <a:ext cx="3008313" cy="762000"/>
          </a:xfrm>
        </p:spPr>
        <p:txBody>
          <a:bodyPr/>
          <a:lstStyle/>
          <a:p>
            <a:pPr algn="ctr"/>
            <a:r>
              <a:rPr lang="en-US" dirty="0" smtClean="0"/>
              <a:t>Navigation</a:t>
            </a:r>
            <a:endParaRPr lang="en-US" dirty="0"/>
          </a:p>
        </p:txBody>
      </p:sp>
      <p:sp>
        <p:nvSpPr>
          <p:cNvPr id="4" name="Text Placeholder 3"/>
          <p:cNvSpPr>
            <a:spLocks noGrp="1"/>
          </p:cNvSpPr>
          <p:nvPr>
            <p:ph type="body" sz="half" idx="2"/>
          </p:nvPr>
        </p:nvSpPr>
        <p:spPr>
          <a:xfrm>
            <a:off x="5638800" y="1295400"/>
            <a:ext cx="3008313" cy="4995863"/>
          </a:xfrm>
        </p:spPr>
        <p:txBody>
          <a:bodyPr/>
          <a:lstStyle/>
          <a:p>
            <a:r>
              <a:rPr lang="en-US" dirty="0" smtClean="0"/>
              <a:t>Even though the site is fully interactive, it is still easy to navigate. All the links are named. There is an indicator to tell you what page you’re on. Every page has a link to all the other pages.</a:t>
            </a:r>
          </a:p>
          <a:p>
            <a:endParaRPr lang="en-US" dirty="0" smtClean="0"/>
          </a:p>
          <a:p>
            <a:r>
              <a:rPr lang="en-US" dirty="0" smtClean="0"/>
              <a:t>However, for a more professional look, there is a link to see ‘Behind the Bar’. This is basically a more conventional site. This page is definitely more professional looking. It has tabs with even more information, and even a link to return to the bar interface.</a:t>
            </a:r>
            <a:endParaRPr lang="en-US" dirty="0"/>
          </a:p>
        </p:txBody>
      </p:sp>
      <p:pic>
        <p:nvPicPr>
          <p:cNvPr id="7170" name="Picture 2" descr="C:\Users\Phil\Pictures\Cogs 187\LoungeLizardNavigation1.jpg"/>
          <p:cNvPicPr>
            <a:picLocks noChangeAspect="1" noChangeArrowheads="1"/>
          </p:cNvPicPr>
          <p:nvPr/>
        </p:nvPicPr>
        <p:blipFill>
          <a:blip r:embed="rId2" cstate="print"/>
          <a:srcRect/>
          <a:stretch>
            <a:fillRect/>
          </a:stretch>
        </p:blipFill>
        <p:spPr bwMode="auto">
          <a:xfrm>
            <a:off x="228600" y="1219200"/>
            <a:ext cx="5263775" cy="4026762"/>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Brand </a:t>
            </a:r>
            <a:endParaRPr lang="en-US" dirty="0"/>
          </a:p>
        </p:txBody>
      </p:sp>
      <p:sp>
        <p:nvSpPr>
          <p:cNvPr id="4" name="Text Placeholder 3"/>
          <p:cNvSpPr>
            <a:spLocks noGrp="1"/>
          </p:cNvSpPr>
          <p:nvPr>
            <p:ph type="body" sz="half" idx="2"/>
          </p:nvPr>
        </p:nvSpPr>
        <p:spPr/>
        <p:txBody>
          <a:bodyPr>
            <a:normAutofit lnSpcReduction="10000"/>
          </a:bodyPr>
          <a:lstStyle/>
          <a:p>
            <a:r>
              <a:rPr lang="en-US" dirty="0" smtClean="0"/>
              <a:t>Clean – White background. Not very flashy.  Brings focus the photos.</a:t>
            </a:r>
          </a:p>
          <a:p>
            <a:r>
              <a:rPr lang="en-US" dirty="0" smtClean="0"/>
              <a:t>Natural – Most photos involve nature. ‘Ivey’ as a theme.</a:t>
            </a:r>
          </a:p>
          <a:p>
            <a:r>
              <a:rPr lang="en-US" dirty="0" smtClean="0"/>
              <a:t>Beautiful -  Accentuates the beauty of photos. Leaves no distraction.</a:t>
            </a:r>
            <a:endParaRPr lang="en-US" dirty="0"/>
          </a:p>
        </p:txBody>
      </p:sp>
      <p:pic>
        <p:nvPicPr>
          <p:cNvPr id="2050" name="Picture 2" descr="C:\Users\Phil\Pictures\Cogs 187\FreshIveyHome2.jpg"/>
          <p:cNvPicPr>
            <a:picLocks noChangeAspect="1" noChangeArrowheads="1"/>
          </p:cNvPicPr>
          <p:nvPr/>
        </p:nvPicPr>
        <p:blipFill>
          <a:blip r:embed="rId2" cstate="print"/>
          <a:srcRect/>
          <a:stretch>
            <a:fillRect/>
          </a:stretch>
        </p:blipFill>
        <p:spPr bwMode="auto">
          <a:xfrm>
            <a:off x="533400" y="533400"/>
            <a:ext cx="8001000" cy="4105275"/>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Functionality</a:t>
            </a:r>
            <a:endParaRPr lang="en-US" dirty="0"/>
          </a:p>
        </p:txBody>
      </p:sp>
      <p:pic>
        <p:nvPicPr>
          <p:cNvPr id="7" name="Content Placeholder 6" descr="FreshIveyFunctionality.jpg"/>
          <p:cNvPicPr>
            <a:picLocks noGrp="1" noChangeAspect="1"/>
          </p:cNvPicPr>
          <p:nvPr>
            <p:ph idx="1"/>
          </p:nvPr>
        </p:nvPicPr>
        <p:blipFill>
          <a:blip r:embed="rId2" cstate="print"/>
          <a:stretch>
            <a:fillRect/>
          </a:stretch>
        </p:blipFill>
        <p:spPr>
          <a:xfrm>
            <a:off x="3657600" y="3505200"/>
            <a:ext cx="5111750" cy="2626872"/>
          </a:xfrm>
        </p:spPr>
      </p:pic>
      <p:sp>
        <p:nvSpPr>
          <p:cNvPr id="6" name="Text Placeholder 5"/>
          <p:cNvSpPr>
            <a:spLocks noGrp="1"/>
          </p:cNvSpPr>
          <p:nvPr>
            <p:ph type="body" sz="half" idx="2"/>
          </p:nvPr>
        </p:nvSpPr>
        <p:spPr/>
        <p:txBody>
          <a:bodyPr/>
          <a:lstStyle/>
          <a:p>
            <a:pPr algn="just"/>
            <a:r>
              <a:rPr lang="en-US" dirty="0" smtClean="0"/>
              <a:t>There is an interesting side-scrolling function for viewing images. The only problem I see is that the scroll bar auto-centers itself when you select it, which also moves the image. It makes it seem choppy. However, when the page is first loaded, </a:t>
            </a:r>
            <a:r>
              <a:rPr lang="en-US" dirty="0"/>
              <a:t>i</a:t>
            </a:r>
            <a:r>
              <a:rPr lang="en-US" dirty="0" smtClean="0"/>
              <a:t>t moves with mouse scrolling if you have a wheel.</a:t>
            </a:r>
          </a:p>
          <a:p>
            <a:pPr algn="just"/>
            <a:endParaRPr lang="en-US" dirty="0"/>
          </a:p>
          <a:p>
            <a:pPr algn="just"/>
            <a:r>
              <a:rPr lang="en-US" dirty="0" smtClean="0"/>
              <a:t>The 3 Tabs showcase different types of photos.</a:t>
            </a:r>
          </a:p>
          <a:p>
            <a:pPr algn="just"/>
            <a:endParaRPr lang="en-US" dirty="0"/>
          </a:p>
          <a:p>
            <a:pPr algn="just"/>
            <a:r>
              <a:rPr lang="en-US" dirty="0" smtClean="0"/>
              <a:t>You cannot enlarge the images.  However, they are already pretty big, so it’s not really a problem.</a:t>
            </a:r>
            <a:endParaRPr lang="en-US" dirty="0"/>
          </a:p>
        </p:txBody>
      </p:sp>
      <p:pic>
        <p:nvPicPr>
          <p:cNvPr id="3074" name="Picture 2" descr="C:\Users\Phil\Pictures\Cogs 187\FreshIveyFunctionality1.jpg"/>
          <p:cNvPicPr>
            <a:picLocks noChangeAspect="1" noChangeArrowheads="1"/>
          </p:cNvPicPr>
          <p:nvPr/>
        </p:nvPicPr>
        <p:blipFill>
          <a:blip r:embed="rId3" cstate="print"/>
          <a:srcRect/>
          <a:stretch>
            <a:fillRect/>
          </a:stretch>
        </p:blipFill>
        <p:spPr bwMode="auto">
          <a:xfrm>
            <a:off x="3657600" y="609600"/>
            <a:ext cx="5105400" cy="2620385"/>
          </a:xfrm>
          <a:prstGeom prst="rect">
            <a:avLst/>
          </a:prstGeom>
          <a:noFill/>
        </p:spPr>
      </p:pic>
      <p:cxnSp>
        <p:nvCxnSpPr>
          <p:cNvPr id="10" name="Straight Arrow Connector 9"/>
          <p:cNvCxnSpPr/>
          <p:nvPr/>
        </p:nvCxnSpPr>
        <p:spPr>
          <a:xfrm>
            <a:off x="3429000" y="3581400"/>
            <a:ext cx="2971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1"/>
          <p:cNvCxnSpPr/>
          <p:nvPr/>
        </p:nvCxnSpPr>
        <p:spPr>
          <a:xfrm>
            <a:off x="3505200" y="2362200"/>
            <a:ext cx="838200" cy="7620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0" y="228600"/>
            <a:ext cx="3008313" cy="1162050"/>
          </a:xfrm>
        </p:spPr>
        <p:txBody>
          <a:bodyPr/>
          <a:lstStyle/>
          <a:p>
            <a:pPr algn="ctr"/>
            <a:r>
              <a:rPr lang="en-US" dirty="0" smtClean="0"/>
              <a:t>Interactivity</a:t>
            </a:r>
            <a:endParaRPr lang="en-US" dirty="0"/>
          </a:p>
        </p:txBody>
      </p:sp>
      <p:sp>
        <p:nvSpPr>
          <p:cNvPr id="4" name="Text Placeholder 3"/>
          <p:cNvSpPr>
            <a:spLocks noGrp="1"/>
          </p:cNvSpPr>
          <p:nvPr>
            <p:ph type="body" sz="half" idx="2"/>
          </p:nvPr>
        </p:nvSpPr>
        <p:spPr>
          <a:xfrm>
            <a:off x="5715000" y="1447800"/>
            <a:ext cx="3008313" cy="4691063"/>
          </a:xfrm>
        </p:spPr>
        <p:txBody>
          <a:bodyPr/>
          <a:lstStyle/>
          <a:p>
            <a:pPr algn="just"/>
            <a:r>
              <a:rPr lang="en-US" dirty="0" smtClean="0"/>
              <a:t>There isn’t much interactivity aside from the tabs to select different photos. </a:t>
            </a:r>
          </a:p>
          <a:p>
            <a:pPr algn="just"/>
            <a:endParaRPr lang="en-US" dirty="0"/>
          </a:p>
          <a:p>
            <a:pPr algn="just"/>
            <a:r>
              <a:rPr lang="en-US" dirty="0" smtClean="0"/>
              <a:t>You cannot select the photos. </a:t>
            </a:r>
          </a:p>
          <a:p>
            <a:pPr algn="just"/>
            <a:endParaRPr lang="en-US" dirty="0"/>
          </a:p>
          <a:p>
            <a:pPr algn="just"/>
            <a:r>
              <a:rPr lang="en-US" dirty="0" smtClean="0"/>
              <a:t>The home page automatically showcases different photos.</a:t>
            </a:r>
          </a:p>
          <a:p>
            <a:pPr algn="just"/>
            <a:endParaRPr lang="en-US" dirty="0"/>
          </a:p>
          <a:p>
            <a:pPr algn="just"/>
            <a:r>
              <a:rPr lang="en-US" dirty="0" smtClean="0"/>
              <a:t>There is a page where you can submit info to contact the person.</a:t>
            </a:r>
          </a:p>
        </p:txBody>
      </p:sp>
      <p:pic>
        <p:nvPicPr>
          <p:cNvPr id="8" name="Content Placeholder 7" descr="FreshIveyContact.jpg"/>
          <p:cNvPicPr>
            <a:picLocks noGrp="1" noChangeAspect="1"/>
          </p:cNvPicPr>
          <p:nvPr>
            <p:ph idx="1"/>
          </p:nvPr>
        </p:nvPicPr>
        <p:blipFill>
          <a:blip r:embed="rId2" cstate="print"/>
          <a:stretch>
            <a:fillRect/>
          </a:stretch>
        </p:blipFill>
        <p:spPr>
          <a:xfrm>
            <a:off x="381000" y="2133600"/>
            <a:ext cx="5111750" cy="2626872"/>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Navigation</a:t>
            </a:r>
            <a:endParaRPr lang="en-US" dirty="0"/>
          </a:p>
        </p:txBody>
      </p:sp>
      <p:sp>
        <p:nvSpPr>
          <p:cNvPr id="4" name="Text Placeholder 3"/>
          <p:cNvSpPr>
            <a:spLocks noGrp="1"/>
          </p:cNvSpPr>
          <p:nvPr>
            <p:ph type="body" sz="half" idx="2"/>
          </p:nvPr>
        </p:nvSpPr>
        <p:spPr/>
        <p:txBody>
          <a:bodyPr/>
          <a:lstStyle/>
          <a:p>
            <a:r>
              <a:rPr lang="en-US" dirty="0" smtClean="0"/>
              <a:t>Very simple and easy. There are tabs to every page available. The tabs are always at the top of the page. Clicking the name of the site brings you back to the home page.</a:t>
            </a:r>
          </a:p>
          <a:p>
            <a:endParaRPr lang="en-US" dirty="0"/>
          </a:p>
          <a:p>
            <a:r>
              <a:rPr lang="en-US" dirty="0" smtClean="0"/>
              <a:t>There are more pages in her blog, but  the layout is relatively the same.</a:t>
            </a:r>
            <a:endParaRPr lang="en-US" dirty="0"/>
          </a:p>
        </p:txBody>
      </p:sp>
      <p:pic>
        <p:nvPicPr>
          <p:cNvPr id="5" name="Picture 3" descr="C:\Users\Phil\Pictures\Cogs 187\FreshIveyHome.jpg"/>
          <p:cNvPicPr>
            <a:picLocks noGrp="1" noChangeAspect="1" noChangeArrowheads="1"/>
          </p:cNvPicPr>
          <p:nvPr>
            <p:ph idx="1"/>
          </p:nvPr>
        </p:nvPicPr>
        <p:blipFill>
          <a:blip r:embed="rId2" cstate="print"/>
          <a:srcRect/>
          <a:stretch>
            <a:fillRect/>
          </a:stretch>
        </p:blipFill>
        <p:spPr bwMode="auto">
          <a:xfrm>
            <a:off x="3581400" y="457200"/>
            <a:ext cx="5111750" cy="2622815"/>
          </a:xfrm>
          <a:prstGeom prst="rect">
            <a:avLst/>
          </a:prstGeom>
        </p:spPr>
      </p:pic>
      <p:pic>
        <p:nvPicPr>
          <p:cNvPr id="6" name="Content Placeholder 4" descr="FreshIveyBlog.jpg"/>
          <p:cNvPicPr>
            <a:picLocks noChangeAspect="1"/>
          </p:cNvPicPr>
          <p:nvPr/>
        </p:nvPicPr>
        <p:blipFill>
          <a:blip r:embed="rId3" cstate="print"/>
          <a:stretch>
            <a:fillRect/>
          </a:stretch>
        </p:blipFill>
        <p:spPr>
          <a:xfrm>
            <a:off x="3581400" y="3276600"/>
            <a:ext cx="5111750" cy="2628531"/>
          </a:xfrm>
          <a:prstGeom prst="rect">
            <a:avLst/>
          </a:prstGeom>
        </p:spPr>
      </p:pic>
      <p:sp>
        <p:nvSpPr>
          <p:cNvPr id="9" name="Rounded Rectangle 8"/>
          <p:cNvSpPr/>
          <p:nvPr/>
        </p:nvSpPr>
        <p:spPr>
          <a:xfrm>
            <a:off x="4267200" y="533400"/>
            <a:ext cx="762000" cy="381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6324600" y="685800"/>
            <a:ext cx="1752600" cy="152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572000" y="3276600"/>
            <a:ext cx="2209800" cy="152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705600" y="533400"/>
            <a:ext cx="1295400" cy="76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Muse</a:t>
            </a:r>
            <a:endParaRPr lang="en-US" dirty="0"/>
          </a:p>
        </p:txBody>
      </p:sp>
      <p:pic>
        <p:nvPicPr>
          <p:cNvPr id="5" name="Picture Placeholder 4" descr="MuseHome.jpg"/>
          <p:cNvPicPr>
            <a:picLocks noGrp="1" noChangeAspect="1"/>
          </p:cNvPicPr>
          <p:nvPr>
            <p:ph type="pic" idx="1"/>
          </p:nvPr>
        </p:nvPicPr>
        <p:blipFill>
          <a:blip r:embed="rId2" cstate="print"/>
          <a:srcRect l="15783" r="15783"/>
          <a:stretch>
            <a:fillRect/>
          </a:stretch>
        </p:blipFill>
        <p:spPr/>
      </p:pic>
      <p:sp>
        <p:nvSpPr>
          <p:cNvPr id="4" name="Text Placeholder 3"/>
          <p:cNvSpPr>
            <a:spLocks noGrp="1"/>
          </p:cNvSpPr>
          <p:nvPr>
            <p:ph type="body" sz="half" idx="2"/>
          </p:nvPr>
        </p:nvSpPr>
        <p:spPr/>
        <p:txBody>
          <a:bodyPr>
            <a:normAutofit lnSpcReduction="10000"/>
          </a:bodyPr>
          <a:lstStyle/>
          <a:p>
            <a:r>
              <a:rPr lang="en-US" dirty="0" smtClean="0">
                <a:hlinkClick r:id="rId3"/>
              </a:rPr>
              <a:t>www.muse.mu</a:t>
            </a:r>
            <a:endParaRPr lang="en-US" dirty="0" smtClean="0"/>
          </a:p>
          <a:p>
            <a:r>
              <a:rPr lang="en-US" dirty="0" smtClean="0"/>
              <a:t>Date Visited: 1/17/12</a:t>
            </a:r>
          </a:p>
          <a:p>
            <a:r>
              <a:rPr lang="en-US" dirty="0" smtClean="0"/>
              <a:t>Layout – Power Grid</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Brand</a:t>
            </a:r>
            <a:endParaRPr lang="en-US" dirty="0"/>
          </a:p>
        </p:txBody>
      </p:sp>
      <p:pic>
        <p:nvPicPr>
          <p:cNvPr id="5" name="Content Placeholder 4" descr="MuseHome.jpg"/>
          <p:cNvPicPr>
            <a:picLocks noGrp="1" noChangeAspect="1"/>
          </p:cNvPicPr>
          <p:nvPr>
            <p:ph idx="1"/>
          </p:nvPr>
        </p:nvPicPr>
        <p:blipFill>
          <a:blip r:embed="rId2" cstate="print"/>
          <a:srcRect l="17439" r="17789"/>
          <a:stretch>
            <a:fillRect/>
          </a:stretch>
        </p:blipFill>
        <p:spPr>
          <a:xfrm>
            <a:off x="3581400" y="1524000"/>
            <a:ext cx="5096632" cy="4038600"/>
          </a:xfrm>
        </p:spPr>
      </p:pic>
      <p:sp>
        <p:nvSpPr>
          <p:cNvPr id="4" name="Text Placeholder 3"/>
          <p:cNvSpPr>
            <a:spLocks noGrp="1"/>
          </p:cNvSpPr>
          <p:nvPr>
            <p:ph type="body" sz="half" idx="2"/>
          </p:nvPr>
        </p:nvSpPr>
        <p:spPr/>
        <p:txBody>
          <a:bodyPr/>
          <a:lstStyle/>
          <a:p>
            <a:r>
              <a:rPr lang="en-US" dirty="0" smtClean="0"/>
              <a:t>Professional -  </a:t>
            </a:r>
            <a:r>
              <a:rPr lang="en-US" dirty="0" smtClean="0"/>
              <a:t>They have loads of information, even archives. </a:t>
            </a:r>
            <a:endParaRPr lang="en-US" dirty="0" smtClean="0"/>
          </a:p>
          <a:p>
            <a:endParaRPr lang="en-US" dirty="0" smtClean="0"/>
          </a:p>
          <a:p>
            <a:r>
              <a:rPr lang="en-US" dirty="0" smtClean="0"/>
              <a:t>Social – Inviting you to become a member, join the forums, check out photos/videos, etc</a:t>
            </a:r>
            <a:r>
              <a:rPr lang="en-US" dirty="0" smtClean="0"/>
              <a:t>.</a:t>
            </a:r>
          </a:p>
          <a:p>
            <a:endParaRPr lang="en-US" dirty="0" smtClean="0"/>
          </a:p>
          <a:p>
            <a:r>
              <a:rPr lang="en-US" dirty="0" smtClean="0"/>
              <a:t>Prestigious – The fac</a:t>
            </a:r>
            <a:r>
              <a:rPr lang="en-US" dirty="0" smtClean="0"/>
              <a:t>t that the can fill a Power </a:t>
            </a:r>
            <a:r>
              <a:rPr lang="en-US" dirty="0" smtClean="0"/>
              <a:t>G</a:t>
            </a:r>
            <a:r>
              <a:rPr lang="en-US" dirty="0" smtClean="0"/>
              <a:t>rid  layout means that they have a lot of media and experience in making music.</a:t>
            </a:r>
            <a:endParaRPr lang="en-US" dirty="0" smtClean="0"/>
          </a:p>
          <a:p>
            <a:endParaRPr lang="en-US" dirty="0" smtClean="0"/>
          </a:p>
          <a:p>
            <a:endParaRPr lang="en-US" dirty="0" smtClean="0"/>
          </a:p>
          <a:p>
            <a:endParaRPr lang="en-US" dirty="0"/>
          </a:p>
        </p:txBody>
      </p:sp>
      <p:sp>
        <p:nvSpPr>
          <p:cNvPr id="6" name="Rectangle 5"/>
          <p:cNvSpPr/>
          <p:nvPr/>
        </p:nvSpPr>
        <p:spPr>
          <a:xfrm>
            <a:off x="7391400" y="1905000"/>
            <a:ext cx="1219200" cy="3505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657600" y="3505200"/>
            <a:ext cx="1295400"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0" y="228600"/>
            <a:ext cx="3008313" cy="1162050"/>
          </a:xfrm>
        </p:spPr>
        <p:txBody>
          <a:bodyPr/>
          <a:lstStyle/>
          <a:p>
            <a:pPr algn="ctr"/>
            <a:r>
              <a:rPr lang="en-US" dirty="0" smtClean="0"/>
              <a:t>Functionality</a:t>
            </a:r>
            <a:endParaRPr lang="en-US" dirty="0"/>
          </a:p>
        </p:txBody>
      </p:sp>
      <p:sp>
        <p:nvSpPr>
          <p:cNvPr id="4" name="Text Placeholder 3"/>
          <p:cNvSpPr>
            <a:spLocks noGrp="1"/>
          </p:cNvSpPr>
          <p:nvPr>
            <p:ph type="body" sz="half" idx="2"/>
          </p:nvPr>
        </p:nvSpPr>
        <p:spPr>
          <a:xfrm>
            <a:off x="5715000" y="1447800"/>
            <a:ext cx="3008313" cy="4691063"/>
          </a:xfrm>
        </p:spPr>
        <p:txBody>
          <a:bodyPr/>
          <a:lstStyle/>
          <a:p>
            <a:pPr algn="just"/>
            <a:r>
              <a:rPr lang="en-US" dirty="0" smtClean="0"/>
              <a:t>Each tab opens up a new page with a sidebar. </a:t>
            </a:r>
          </a:p>
          <a:p>
            <a:pPr algn="just"/>
            <a:endParaRPr lang="en-US" dirty="0" smtClean="0"/>
          </a:p>
          <a:p>
            <a:pPr algn="just"/>
            <a:r>
              <a:rPr lang="en-US" dirty="0" smtClean="0"/>
              <a:t>The links on the sidebar open up after being selected to reveal more options.</a:t>
            </a:r>
          </a:p>
          <a:p>
            <a:pPr algn="just"/>
            <a:endParaRPr lang="en-US" dirty="0" smtClean="0"/>
          </a:p>
          <a:p>
            <a:pPr algn="just"/>
            <a:r>
              <a:rPr lang="en-US" dirty="0" smtClean="0"/>
              <a:t>Every picture on the right-hand side can be selected to view that piece of media.</a:t>
            </a:r>
          </a:p>
          <a:p>
            <a:pPr algn="just"/>
            <a:endParaRPr lang="en-US" dirty="0" smtClean="0"/>
          </a:p>
          <a:p>
            <a:pPr algn="just"/>
            <a:r>
              <a:rPr lang="en-US" dirty="0" smtClean="0"/>
              <a:t>Different pages have similar layouts.</a:t>
            </a:r>
          </a:p>
          <a:p>
            <a:pPr algn="just"/>
            <a:endParaRPr lang="en-US" dirty="0" smtClean="0"/>
          </a:p>
          <a:p>
            <a:pPr algn="just"/>
            <a:r>
              <a:rPr lang="en-US" dirty="0" smtClean="0"/>
              <a:t>This makes viewing every form of media easy.</a:t>
            </a:r>
          </a:p>
        </p:txBody>
      </p:sp>
      <p:pic>
        <p:nvPicPr>
          <p:cNvPr id="8" name="Content Placeholder 7" descr="FreshIveyContact.jpg"/>
          <p:cNvPicPr>
            <a:picLocks noGrp="1" noChangeAspect="1"/>
          </p:cNvPicPr>
          <p:nvPr>
            <p:ph idx="1"/>
          </p:nvPr>
        </p:nvPicPr>
        <p:blipFill>
          <a:blip r:embed="rId2" cstate="print"/>
          <a:stretch>
            <a:fillRect/>
          </a:stretch>
        </p:blipFill>
        <p:spPr>
          <a:xfrm>
            <a:off x="384227" y="762000"/>
            <a:ext cx="5183284" cy="2667000"/>
          </a:xfrm>
        </p:spPr>
      </p:pic>
      <p:pic>
        <p:nvPicPr>
          <p:cNvPr id="1026" name="Picture 2" descr="C:\Users\Phil\Pictures\Cogs 187\MuseFunctionality2.jpg"/>
          <p:cNvPicPr>
            <a:picLocks noChangeAspect="1" noChangeArrowheads="1"/>
          </p:cNvPicPr>
          <p:nvPr/>
        </p:nvPicPr>
        <p:blipFill>
          <a:blip r:embed="rId3" cstate="print"/>
          <a:srcRect/>
          <a:stretch>
            <a:fillRect/>
          </a:stretch>
        </p:blipFill>
        <p:spPr bwMode="auto">
          <a:xfrm>
            <a:off x="381000" y="3657600"/>
            <a:ext cx="5189837" cy="2667000"/>
          </a:xfrm>
          <a:prstGeom prst="rect">
            <a:avLst/>
          </a:prstGeom>
          <a:noFill/>
        </p:spPr>
      </p:pic>
      <p:cxnSp>
        <p:nvCxnSpPr>
          <p:cNvPr id="7" name="Straight Arrow Connector 6"/>
          <p:cNvCxnSpPr/>
          <p:nvPr/>
        </p:nvCxnSpPr>
        <p:spPr>
          <a:xfrm flipH="1" flipV="1">
            <a:off x="2743200" y="1143000"/>
            <a:ext cx="2971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2209800" y="1371600"/>
            <a:ext cx="35052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4572000" y="2971800"/>
            <a:ext cx="11430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209800" y="2514600"/>
            <a:ext cx="23622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flipH="1" flipV="1">
            <a:off x="3048000" y="3962400"/>
            <a:ext cx="26670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348</TotalTime>
  <Words>1339</Words>
  <Application>Microsoft Office PowerPoint</Application>
  <PresentationFormat>On-screen Show (4:3)</PresentationFormat>
  <Paragraphs>165</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Competitive Analysis - Portfolios</vt:lpstr>
      <vt:lpstr>1) Fresh Ivey Photography</vt:lpstr>
      <vt:lpstr>Brand </vt:lpstr>
      <vt:lpstr>Functionality</vt:lpstr>
      <vt:lpstr>Interactivity</vt:lpstr>
      <vt:lpstr>Navigation</vt:lpstr>
      <vt:lpstr>2) Muse</vt:lpstr>
      <vt:lpstr>Brand</vt:lpstr>
      <vt:lpstr>Functionality</vt:lpstr>
      <vt:lpstr>Interactivity</vt:lpstr>
      <vt:lpstr>Navigation</vt:lpstr>
      <vt:lpstr>3) Threadless Tees</vt:lpstr>
      <vt:lpstr>Brand</vt:lpstr>
      <vt:lpstr>Functionality</vt:lpstr>
      <vt:lpstr>Interactivity</vt:lpstr>
      <vt:lpstr>Navigation</vt:lpstr>
      <vt:lpstr>4) Michael Acevedo</vt:lpstr>
      <vt:lpstr>Brand</vt:lpstr>
      <vt:lpstr>Functionality</vt:lpstr>
      <vt:lpstr>Interactivity</vt:lpstr>
      <vt:lpstr>Navigation</vt:lpstr>
      <vt:lpstr>5) Lounge Lizard</vt:lpstr>
      <vt:lpstr>Brand</vt:lpstr>
      <vt:lpstr>Functionality</vt:lpstr>
      <vt:lpstr>Interactivity</vt:lpstr>
      <vt:lpstr>Navigation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Analysis - Portfolios</dc:title>
  <dc:creator>Philip Ku</dc:creator>
  <cp:lastModifiedBy>Philip Ku</cp:lastModifiedBy>
  <cp:revision>31</cp:revision>
  <dcterms:created xsi:type="dcterms:W3CDTF">2012-01-19T16:52:09Z</dcterms:created>
  <dcterms:modified xsi:type="dcterms:W3CDTF">2012-01-20T02:37:18Z</dcterms:modified>
</cp:coreProperties>
</file>