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1" r:id="rId14"/>
    <p:sldId id="286" r:id="rId15"/>
    <p:sldId id="287" r:id="rId16"/>
    <p:sldId id="270" r:id="rId17"/>
    <p:sldId id="25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23264-CF2A-4012-ADC0-98B4B1FEBE9E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1BAF0-E706-493B-9DE7-A63736F88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6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C968-2917-4071-A55F-C2705DD18F6B}" type="datetimeFigureOut">
              <a:rPr lang="zh-CN" altLang="en-US" smtClean="0"/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145" y="2092570"/>
            <a:ext cx="7941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Clustering Subtask for </a:t>
            </a:r>
            <a:r>
              <a:rPr lang="en-US" altLang="zh-CN" sz="3200" dirty="0" smtClean="0"/>
              <a:t>WePS-2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4391" y="4274988"/>
            <a:ext cx="25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组员：李宏强、王东升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6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5"/>
    </mc:Choice>
    <mc:Fallback xmlns="">
      <p:transition spd="slow" advTm="81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27863"/>
              </p:ext>
            </p:extLst>
          </p:nvPr>
        </p:nvGraphicFramePr>
        <p:xfrm>
          <a:off x="838199" y="1911351"/>
          <a:ext cx="7677152" cy="204016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0920"/>
                <a:gridCol w="1466218"/>
                <a:gridCol w="679203"/>
                <a:gridCol w="636080"/>
                <a:gridCol w="2210994"/>
                <a:gridCol w="1843737"/>
              </a:tblGrid>
              <a:tr h="408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Measure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40803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4080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0.49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0.75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0.53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408033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0.55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0.58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4080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Centroid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0.95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0.63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聚类距离阈值设定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75239"/>
              </p:ext>
            </p:extLst>
          </p:nvPr>
        </p:nvGraphicFramePr>
        <p:xfrm>
          <a:off x="870858" y="1911350"/>
          <a:ext cx="7837712" cy="3708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1960"/>
                <a:gridCol w="1196068"/>
                <a:gridCol w="849085"/>
                <a:gridCol w="609600"/>
                <a:gridCol w="2302024"/>
                <a:gridCol w="1888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0,50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0.55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0.62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0.63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0.90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0.73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0.85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0.67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0.46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0.59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0.85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0.84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测试数据集结果对比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887"/>
              </p:ext>
            </p:extLst>
          </p:nvPr>
        </p:nvGraphicFramePr>
        <p:xfrm>
          <a:off x="1980467" y="1719630"/>
          <a:ext cx="4869996" cy="464908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575"/>
                <a:gridCol w="3260421"/>
              </a:tblGrid>
              <a:tr h="364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System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FMeasure_0.5_P-IP</a:t>
                      </a:r>
                      <a:endParaRPr lang="zh-CN" altLang="en-US" sz="1800" dirty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PolyUHK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0.82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ITC-UT_1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0.81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UVA_1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0.81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XMEDIA_3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0.72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UCI_2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0.71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UMD_4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0.71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Fico_3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0.70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LANZHOU_1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0,70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UGUELPH_1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CASIANED_5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Ours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234" y="1215903"/>
            <a:ext cx="772722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通过对比试验，我们发现：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文件存在数据缺失的情况，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文件增加了聚类的信息。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过滤不含姓名的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文件，在一定程度上较少了聚类的文件数量，提高了聚类的效果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计算的公式是否正则化对于最终的聚类结果没有太大影响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采用最小距离度量两个集合之间的距离，相比于其他几种方式效果好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数据集中的数据质量没有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质量高，使得取得最好效果的聚类的距离阈值较高。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数据集在相同阈值取得最好效果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实验通过提取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的文本信息，过滤特殊字符，分词，提主干，构建词的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向量。使用固定距离阈值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的层次聚类进行聚类，避免提前确定类别个数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最终采用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0.5-P-IP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测评，在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集上取得最好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233" y="1215903"/>
            <a:ext cx="79449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改进方案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本实验只是用了层次聚类，没有与其他聚类方法对比。比如采用其他度量值替换类别选择的方法，</a:t>
            </a:r>
            <a:r>
              <a:rPr lang="en-US" altLang="zh-CN" sz="1600" dirty="0" smtClean="0"/>
              <a:t>Affinity Propagation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AP Science 2007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ISODATA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DBSCAN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Meanshift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Dirichlet</a:t>
            </a:r>
            <a:r>
              <a:rPr lang="en-US" altLang="zh-CN" sz="1600" dirty="0" smtClean="0"/>
              <a:t> Process</a:t>
            </a:r>
            <a:r>
              <a:rPr lang="zh-CN" altLang="en-US" sz="1600" dirty="0" smtClean="0"/>
              <a:t>。以及，采用快速查找合适的聚类个数的方法（</a:t>
            </a:r>
            <a:r>
              <a:rPr lang="en-US" altLang="zh-CN" sz="1600" dirty="0" smtClean="0"/>
              <a:t>Clustering by fast search and find of density peaks. science 2014</a:t>
            </a:r>
            <a:r>
              <a:rPr lang="zh-CN" altLang="en-US" sz="1600" dirty="0" smtClean="0"/>
              <a:t>），多阶段聚类等。后期可以尝试使用其他方法进行试验。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本实验只提取了文本的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信息，没有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尝试采用其他的特征。比如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特征，以及使用深度网络获取的特征等。后期可以尝试结合多特征进行分析。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215903"/>
            <a:ext cx="5921148" cy="5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1983399"/>
            <a:ext cx="765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PolyUHK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A Robust Information Extraction System for Web Personal Names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University of Amsterdam at WePS2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 Name Disambiguation on the Web by Two-Stage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Combining Evaluation Metrics with a Unanimous Improvement Ratio and its Application to the Web People Search Clustering Task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Comprehensive Survey of Clustering Algorithms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7875" y="2809144"/>
            <a:ext cx="346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问题，数据集，方法简介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方法：文本处理（提取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文件中文字信息和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snippet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）；去特殊字符，提主干；过滤不含人名的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；计算文档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特征；层次聚类，不同的度量方式和阈值；格式转换；评测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实验结果比较：提取的文本：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html+metadta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线性化，平滑；聚类距离度量（最大，最小，平均，自适应），距离阈值设定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分析（总结最好的组合；改进的方案，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扩充语义信息，采用其他的聚类方法）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1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WePS2-2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给定使用</a:t>
            </a:r>
            <a:r>
              <a:rPr lang="en-US" altLang="zh-CN" dirty="0"/>
              <a:t>Yahoo!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搜索人名返回的网页及其对应的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/>
              <a:t>rank, title, snippet, 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，要求判断这些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文件代表了多少个不同的人。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方法描述：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提取所有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的文本信息，过滤特殊字符，分词，提主干，构建词的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向量，作为特征。使用固定距离阈值的层次聚类进行聚类，结果采用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0.5-P-IP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进行评测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8311" y="502145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GitHub: https://github.com/pku601/TODO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集：搜索结果来自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Wikipedia, ECDL, Gideon Mann’s corpus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每个人名对应大约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有部分缺失，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01979"/>
              </p:ext>
            </p:extLst>
          </p:nvPr>
        </p:nvGraphicFramePr>
        <p:xfrm>
          <a:off x="1552575" y="2696308"/>
          <a:ext cx="593407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1826"/>
                <a:gridCol w="1003644"/>
                <a:gridCol w="695400"/>
                <a:gridCol w="2333580"/>
                <a:gridCol w="809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err="1" smtClean="0"/>
                        <a:t>DataSet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Wikipedia 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ECDL 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kern="1200" dirty="0" smtClean="0"/>
                        <a:t>Gideon Mann’s corpus 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kern="1200" dirty="0" smtClean="0"/>
                        <a:t>Total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Dev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63819" y="1215903"/>
                <a:ext cx="7851532" cy="472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文本处理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文件中文字信息和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metadata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文件中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url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snippet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去网页字符，数字，标点符号等特殊字符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小写化，词干化，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去停用词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过滤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不含人名的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，去人名词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𝐼𝐷𝐹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𝑎𝑣𝑔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层次聚类（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通过设置不同距离阈值自动确定类别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文档距离度量：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类间距离度量：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𝑑𝑖𝑠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𝑢𝑣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" y="1215903"/>
                <a:ext cx="7851532" cy="4729693"/>
              </a:xfrm>
              <a:prstGeom prst="rect">
                <a:avLst/>
              </a:prstGeom>
              <a:blipFill rotWithShape="0"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文本与提取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html+metadta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是否过滤不含人名的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计算是否采用均值规范化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度量采用（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最大，最小，平均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，中心点）距离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层次聚类距离不同阈值对比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固定单一变量，其他设置都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采用最好的情况。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文本与提取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html+metadta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65392"/>
              </p:ext>
            </p:extLst>
          </p:nvPr>
        </p:nvGraphicFramePr>
        <p:xfrm>
          <a:off x="805543" y="1911348"/>
          <a:ext cx="7783286" cy="2665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0484"/>
                <a:gridCol w="1465459"/>
                <a:gridCol w="678853"/>
                <a:gridCol w="689628"/>
                <a:gridCol w="2214747"/>
                <a:gridCol w="1894115"/>
              </a:tblGrid>
              <a:tr h="350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Content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3853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0,62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0.63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786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Html+Metdata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483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0.77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8785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Html+Metdata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0.65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0.75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43307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Html+Metdata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0.84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是否过滤不含人名的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47817"/>
              </p:ext>
            </p:extLst>
          </p:nvPr>
        </p:nvGraphicFramePr>
        <p:xfrm>
          <a:off x="772887" y="1911348"/>
          <a:ext cx="7742465" cy="11402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3968"/>
                <a:gridCol w="1523842"/>
                <a:gridCol w="705898"/>
                <a:gridCol w="717103"/>
                <a:gridCol w="2151308"/>
                <a:gridCol w="1770346"/>
              </a:tblGrid>
              <a:tr h="385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Discard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3592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Not</a:t>
                      </a:r>
                      <a:r>
                        <a:rPr lang="en-US" altLang="zh-CN" sz="1600" baseline="0" dirty="0" smtClean="0"/>
                        <a:t> discard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0.67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954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Discard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计算是否采用均值规范化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0175" y="1911350"/>
          <a:ext cx="6581775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42950"/>
                <a:gridCol w="1295400"/>
                <a:gridCol w="600075"/>
                <a:gridCol w="609600"/>
                <a:gridCol w="1828800"/>
                <a:gridCol w="1504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FMeasure_0.5_BEP-BER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FMeasure_0.5_P-IP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Not</a:t>
                      </a:r>
                      <a:r>
                        <a:rPr lang="en-US" altLang="zh-CN" sz="1400" baseline="0" dirty="0" smtClean="0"/>
                        <a:t> discard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0.83  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0.63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0,76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0.67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Discard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0.69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0.70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12615"/>
              </p:ext>
            </p:extLst>
          </p:nvPr>
        </p:nvGraphicFramePr>
        <p:xfrm>
          <a:off x="816429" y="1911350"/>
          <a:ext cx="7848600" cy="20829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5949"/>
                <a:gridCol w="1544732"/>
                <a:gridCol w="715574"/>
                <a:gridCol w="726933"/>
                <a:gridCol w="2124840"/>
                <a:gridCol w="1850572"/>
              </a:tblGrid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4216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 </a:t>
                      </a:r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</a:t>
                      </a:r>
                      <a:r>
                        <a:rPr lang="en-US" altLang="zh-CN" sz="1600" baseline="0" dirty="0" smtClean="0"/>
                        <a:t>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4216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4216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 </a:t>
                      </a:r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</a:t>
                      </a:r>
                      <a:r>
                        <a:rPr lang="en-US" altLang="zh-CN" sz="1600" baseline="0" dirty="0" smtClean="0"/>
                        <a:t>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0.75 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42163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0.75 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3569</TotalTime>
  <Words>1046</Words>
  <Application>Microsoft Office PowerPoint</Application>
  <PresentationFormat>全屏显示(4:3)</PresentationFormat>
  <Paragraphs>297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目录:</vt:lpstr>
      <vt:lpstr>概述:</vt:lpstr>
      <vt:lpstr>概述:</vt:lpstr>
      <vt:lpstr>方法:</vt:lpstr>
      <vt:lpstr>实验结果:</vt:lpstr>
      <vt:lpstr>实验结果:</vt:lpstr>
      <vt:lpstr>实验结果:</vt:lpstr>
      <vt:lpstr>实验结果:</vt:lpstr>
      <vt:lpstr>实验结果:</vt:lpstr>
      <vt:lpstr>实验结果:</vt:lpstr>
      <vt:lpstr>实验结果: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user-u1</cp:lastModifiedBy>
  <cp:revision>156</cp:revision>
  <dcterms:created xsi:type="dcterms:W3CDTF">2017-04-04T06:41:55Z</dcterms:created>
  <dcterms:modified xsi:type="dcterms:W3CDTF">2017-05-16T13:45:11Z</dcterms:modified>
</cp:coreProperties>
</file>