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61" r:id="rId14"/>
    <p:sldId id="286" r:id="rId15"/>
    <p:sldId id="287" r:id="rId16"/>
    <p:sldId id="270" r:id="rId17"/>
    <p:sldId id="25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86" autoAdjust="0"/>
  </p:normalViewPr>
  <p:slideViewPr>
    <p:cSldViewPr snapToGrid="0">
      <p:cViewPr varScale="1">
        <p:scale>
          <a:sx n="73" d="100"/>
          <a:sy n="73" d="100"/>
        </p:scale>
        <p:origin x="10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23264-CF2A-4012-ADC0-98B4B1FEBE9E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1BAF0-E706-493B-9DE7-A63736F88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3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C968-2917-4071-A55F-C2705DD18F6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30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C968-2917-4071-A55F-C2705DD18F6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13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C968-2917-4071-A55F-C2705DD18F6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16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C968-2917-4071-A55F-C2705DD18F6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2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C968-2917-4071-A55F-C2705DD18F6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5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C968-2917-4071-A55F-C2705DD18F6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2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C968-2917-4071-A55F-C2705DD18F6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7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C968-2917-4071-A55F-C2705DD18F6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9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C968-2917-4071-A55F-C2705DD18F6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2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C968-2917-4071-A55F-C2705DD18F6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1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C968-2917-4071-A55F-C2705DD18F6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37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AC968-2917-4071-A55F-C2705DD18F6B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CF226-F946-4D56-8A75-4197AA20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03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4145" y="2092570"/>
            <a:ext cx="7941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Clustering Subtask for </a:t>
            </a:r>
            <a:r>
              <a:rPr lang="en-US" altLang="zh-CN" sz="3200" dirty="0" smtClean="0"/>
              <a:t>WePS-2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34391" y="4274988"/>
            <a:ext cx="259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组员：李宏强、王东升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6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25"/>
    </mc:Choice>
    <mc:Fallback xmlns="">
      <p:transition spd="slow" advTm="812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819" y="712176"/>
            <a:ext cx="2633296" cy="50372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3819" y="1215903"/>
            <a:ext cx="785153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827863"/>
              </p:ext>
            </p:extLst>
          </p:nvPr>
        </p:nvGraphicFramePr>
        <p:xfrm>
          <a:off x="838199" y="1911351"/>
          <a:ext cx="7677152" cy="204016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40920"/>
                <a:gridCol w="1466218"/>
                <a:gridCol w="679203"/>
                <a:gridCol w="636080"/>
                <a:gridCol w="2210994"/>
                <a:gridCol w="1843737"/>
              </a:tblGrid>
              <a:tr h="4080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DataSet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Measure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FMeasure_0.5_BEP-BER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FMeasure_0.5_P-IP</a:t>
                      </a:r>
                      <a:endParaRPr lang="zh-CN" altLang="en-US" sz="1600" dirty="0"/>
                    </a:p>
                  </a:txBody>
                  <a:tcPr/>
                </a:tc>
              </a:tr>
              <a:tr h="408033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Train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0.70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  <a:tr h="4080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Max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0.49  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0.75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/>
                        <a:t>0.53</a:t>
                      </a:r>
                      <a:endParaRPr lang="zh-CN" altLang="en-US" sz="1600" b="0" dirty="0"/>
                    </a:p>
                  </a:txBody>
                  <a:tcPr/>
                </a:tc>
              </a:tr>
              <a:tr h="408033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Average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0.55  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0.75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0.58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4080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Centroid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0.95 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0.55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0.63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50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6"/>
    </mc:Choice>
    <mc:Fallback xmlns="">
      <p:transition spd="slow" advTm="1762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819" y="712176"/>
            <a:ext cx="2633296" cy="50372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3819" y="1215903"/>
            <a:ext cx="785153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聚类距离阈值设定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75239"/>
              </p:ext>
            </p:extLst>
          </p:nvPr>
        </p:nvGraphicFramePr>
        <p:xfrm>
          <a:off x="870858" y="1911350"/>
          <a:ext cx="7837712" cy="37084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91960"/>
                <a:gridCol w="1196068"/>
                <a:gridCol w="849085"/>
                <a:gridCol w="609600"/>
                <a:gridCol w="2302024"/>
                <a:gridCol w="18889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DataSet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FMeasure_0.5_BEP-BER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FMeasure_0.5_P-IP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Train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0,50  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0.55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0.62   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0.75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0.63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0.90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0.69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0.70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Dev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0.73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0.85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0.76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0.90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0.95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0.67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Test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0.46   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0.98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0.48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0.59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0.85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0.83   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0,76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0.84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09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6"/>
    </mc:Choice>
    <mc:Fallback xmlns="">
      <p:transition spd="slow" advTm="1762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819" y="712176"/>
            <a:ext cx="2633296" cy="50372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3819" y="1215903"/>
            <a:ext cx="78515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测试数据集结果对比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3887"/>
              </p:ext>
            </p:extLst>
          </p:nvPr>
        </p:nvGraphicFramePr>
        <p:xfrm>
          <a:off x="1980467" y="1719630"/>
          <a:ext cx="4869996" cy="464908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09575"/>
                <a:gridCol w="3260421"/>
              </a:tblGrid>
              <a:tr h="364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System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FMeasure_0.5_P-IP</a:t>
                      </a:r>
                      <a:endParaRPr lang="zh-CN" altLang="en-US" sz="1800" dirty="0"/>
                    </a:p>
                  </a:txBody>
                  <a:tcPr/>
                </a:tc>
              </a:tr>
              <a:tr h="389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PolyUHK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0.82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  <a:tr h="389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ITC-UT_1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0.81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389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UVA_1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/>
                        <a:t>0.81</a:t>
                      </a:r>
                      <a:endParaRPr lang="zh-CN" altLang="en-US" sz="1600" b="0" dirty="0"/>
                    </a:p>
                  </a:txBody>
                  <a:tcPr/>
                </a:tc>
              </a:tr>
              <a:tr h="389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XMEDIA_3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0.72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389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UCI_2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0.71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389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UMD_4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0.71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389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Fico_3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0.70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389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LANZHOU_1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/>
                        <a:t>0,70</a:t>
                      </a:r>
                      <a:endParaRPr lang="zh-CN" altLang="en-US" sz="1600" b="0" dirty="0" smtClean="0"/>
                    </a:p>
                  </a:txBody>
                  <a:tcPr/>
                </a:tc>
              </a:tr>
              <a:tr h="389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UGUELPH_1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9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CASIANED_5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9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Ours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14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6"/>
    </mc:Choice>
    <mc:Fallback xmlns="">
      <p:transition spd="slow" advTm="1762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63819" y="712176"/>
            <a:ext cx="2633296" cy="503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实验总结分析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2234" y="1215903"/>
            <a:ext cx="7727224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通过对比试验，我们发现：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文件存在数据缺失的情况，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文件增加了聚类的信息。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过滤不含姓名的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文件，在一定程度上较少了聚类的文件数量，提高了聚类的效果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计算的公式是否正则化对于最终的聚类结果没有太大影响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采用最小距离度量两个集合之间的距离，相比于其他几种方式效果好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数据集中的数据质量没有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质量高，使得取得最好效果的聚类的距离阈值较高。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数据集在相同阈值取得最好效果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实验通过提取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文件及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的文本信息，过滤特殊字符，分词，提主干，构建词的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向量。使用固定距离阈值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的层次聚类进行聚类，避免提前确定类别个数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最终采用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0.5-P-IP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测评，在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集上取得最好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的效果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63819" y="712176"/>
            <a:ext cx="2633296" cy="503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实验总结分析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2233" y="1215903"/>
            <a:ext cx="7944937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改进方案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本实验只是用了层次聚类，没有与其他聚类方法对比。比如采用其他度量值替换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类个数选择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的方法，</a:t>
            </a:r>
            <a:r>
              <a:rPr lang="en-US" altLang="zh-CN" sz="1600" dirty="0" smtClean="0"/>
              <a:t>Affinity Propagation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AP Science 2007</a:t>
            </a:r>
            <a:r>
              <a:rPr lang="zh-CN" altLang="en-US" sz="1600" dirty="0" smtClean="0"/>
              <a:t>），</a:t>
            </a:r>
            <a:r>
              <a:rPr lang="en-US" altLang="zh-CN" sz="1600" dirty="0" smtClean="0"/>
              <a:t>ISODATA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DBSCAN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Meanshift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Dirichlet</a:t>
            </a:r>
            <a:r>
              <a:rPr lang="en-US" altLang="zh-CN" sz="1600" dirty="0" smtClean="0"/>
              <a:t> Process</a:t>
            </a:r>
            <a:r>
              <a:rPr lang="zh-CN" altLang="en-US" sz="1600" dirty="0" smtClean="0"/>
              <a:t>。以及，采用快速查找合适的聚类个数的方法（</a:t>
            </a:r>
            <a:r>
              <a:rPr lang="en-US" altLang="zh-CN" sz="1600" dirty="0" smtClean="0"/>
              <a:t>Clustering by fast search and find of density peaks. science 2014</a:t>
            </a:r>
            <a:r>
              <a:rPr lang="zh-CN" altLang="en-US" sz="1600" dirty="0" smtClean="0"/>
              <a:t>），多阶段聚类等。后期可以尝试使用其他方法进行试验。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本实验只提取了文本的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信息，没有尝试采用其他的特征。比如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word2vec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特征，以及使用深度网络获取的特征等。后期可以尝试结合多特征进行分析。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88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63819" y="712176"/>
            <a:ext cx="2633296" cy="503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实验总结分析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43" y="1215903"/>
            <a:ext cx="5921148" cy="51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63819" y="712176"/>
            <a:ext cx="2633296" cy="503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9650" y="1983399"/>
            <a:ext cx="76553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PolyUHK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A Robust Information Extraction System for Web Personal Names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University of Amsterdam at WePS2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Person Name Disambiguation on the Web by Two-Stage Clustering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Combining Evaluation Metrics with a Unanimous Improvement Ratio and its Application to the Web People Search Clustering Task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Comprehensive Survey of Clustering Algorithms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3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7875" y="2809144"/>
            <a:ext cx="3464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2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819" y="712176"/>
            <a:ext cx="2633296" cy="50372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3819" y="1215903"/>
            <a:ext cx="7017141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问题，数据集，方法简介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文本处理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文件中文字信息和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文件信息；去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特殊字符，提主干；过滤不含人名的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聚类，不同的度量方式和阈值；格式转换；评测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实验结果比较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html+metedata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规范化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均值规范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度量，最大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，最小，平均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距离阈值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总结；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改进的方案，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word2vec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扩充语义信息，采用其他的聚类方法）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18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6"/>
    </mc:Choice>
    <mc:Fallback xmlns="">
      <p:transition spd="slow" advTm="1762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819" y="712176"/>
            <a:ext cx="2633296" cy="50372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3819" y="1215903"/>
            <a:ext cx="7851532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本实验针对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WePS2-2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clustring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给定使用</a:t>
            </a:r>
            <a:r>
              <a:rPr lang="en-US" altLang="zh-CN" dirty="0"/>
              <a:t>Yahoo! 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搜索人名返回的网页及其对应的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/>
              <a:t>rank, title, snippet, 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，要求判断这些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文件代表了多少个不同的人。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方法描述：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提取所有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的文本信息，过滤特殊字符，分词，提主干，构建词的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向量，作为特征。使用固定距离阈值的层次聚类进行聚类，结果采用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0.5-P-IP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进行评测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8311" y="5021450"/>
            <a:ext cx="745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https://github.com/pku601/WePS2Clustering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6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6"/>
    </mc:Choice>
    <mc:Fallback xmlns="">
      <p:transition spd="slow" advTm="1762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819" y="712176"/>
            <a:ext cx="2633296" cy="50372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3819" y="1215903"/>
            <a:ext cx="785153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集：搜索结果来自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Wikipedia, ECDL, Gideon Mann’s corpus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每个人名对应大约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数据集中的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有部分缺失，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metadata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706967"/>
              </p:ext>
            </p:extLst>
          </p:nvPr>
        </p:nvGraphicFramePr>
        <p:xfrm>
          <a:off x="1345475" y="2696308"/>
          <a:ext cx="6141176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29931"/>
                <a:gridCol w="1038671"/>
                <a:gridCol w="719670"/>
                <a:gridCol w="2415023"/>
                <a:gridCol w="8378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err="1" smtClean="0"/>
                        <a:t>DataSet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Wikipedia 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ECDL 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600" kern="1200" dirty="0" smtClean="0"/>
                        <a:t>Gideon Mann’s corpus 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600" kern="1200" dirty="0" smtClean="0"/>
                        <a:t>Total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Train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49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Dev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30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Test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30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1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6"/>
    </mc:Choice>
    <mc:Fallback xmlns="">
      <p:transition spd="slow" advTm="1762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819" y="712176"/>
            <a:ext cx="2633296" cy="50372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63819" y="1215903"/>
                <a:ext cx="7851532" cy="4729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文本处理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提取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html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文件中文字信息和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metadata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文件中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url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snippet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去网页字符，数字，标点符号等特殊字符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小写化，词干化，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去停用词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过滤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不含人名的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html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，去人名词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TF-IDF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向量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𝑇𝐹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𝐼𝐷𝐹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𝑙𝑜𝑔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𝑎𝑣𝑔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层次聚类（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通过设置不同距离阈值自动确定类别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文档距离度量：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𝑑𝑖𝑠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𝑢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𝑣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类间距离度量：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𝑑𝑖𝑠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𝑑𝑖𝑠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𝑢𝑣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19" y="1215903"/>
                <a:ext cx="7851532" cy="4729693"/>
              </a:xfrm>
              <a:prstGeom prst="rect">
                <a:avLst/>
              </a:prstGeom>
              <a:blipFill rotWithShape="0">
                <a:blip r:embed="rId2"/>
                <a:stretch>
                  <a:fillRect l="-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95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6"/>
    </mc:Choice>
    <mc:Fallback xmlns="">
      <p:transition spd="slow" advTm="1762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819" y="712176"/>
            <a:ext cx="2633296" cy="50372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3819" y="1215903"/>
            <a:ext cx="785153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对比实验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文本与提取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html+metadta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是否过滤不含人名的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计算是否采用均值规范化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层次聚类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度量采用（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最大，最小，平均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，中心点）距离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层次聚类距离不同阈值对比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固定单一变量，其他设置都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采用最好的情况。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97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6"/>
    </mc:Choice>
    <mc:Fallback xmlns="">
      <p:transition spd="slow" advTm="1762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819" y="712176"/>
            <a:ext cx="2633296" cy="50372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3819" y="1215903"/>
            <a:ext cx="785153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文本与提取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html+metadta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48139"/>
              </p:ext>
            </p:extLst>
          </p:nvPr>
        </p:nvGraphicFramePr>
        <p:xfrm>
          <a:off x="805543" y="1911348"/>
          <a:ext cx="7783286" cy="26651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40377"/>
                <a:gridCol w="1465566"/>
                <a:gridCol w="678853"/>
                <a:gridCol w="689628"/>
                <a:gridCol w="2214747"/>
                <a:gridCol w="1894115"/>
              </a:tblGrid>
              <a:tr h="3508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DataSet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Content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FMeasure_0.5_BEP-BER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FMeasure_0.5_P-IP</a:t>
                      </a:r>
                      <a:endParaRPr lang="zh-CN" altLang="en-US" sz="1600" dirty="0"/>
                    </a:p>
                  </a:txBody>
                  <a:tcPr/>
                </a:tc>
              </a:tr>
              <a:tr h="38537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Train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Html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0,62   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0.63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  <a:tr h="3786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Html+Metdata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0.69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0.70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4834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Dev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Html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0.77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  <a:tr h="387859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Html+Metdata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0.76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  <a:tr h="381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Test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Html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0.65   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0.95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0.75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  <a:tr h="43307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Html+Metdata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0.83   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0,76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0.84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92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6"/>
    </mc:Choice>
    <mc:Fallback xmlns="">
      <p:transition spd="slow" advTm="1762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819" y="712176"/>
            <a:ext cx="2633296" cy="50372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3819" y="1215903"/>
            <a:ext cx="785153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是否过滤不含人名的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47817"/>
              </p:ext>
            </p:extLst>
          </p:nvPr>
        </p:nvGraphicFramePr>
        <p:xfrm>
          <a:off x="772887" y="1911348"/>
          <a:ext cx="7742465" cy="114023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73968"/>
                <a:gridCol w="1523842"/>
                <a:gridCol w="705898"/>
                <a:gridCol w="717103"/>
                <a:gridCol w="2151308"/>
                <a:gridCol w="1770346"/>
              </a:tblGrid>
              <a:tr h="385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DataSet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Discard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FMeasure_0.5_BEP-BER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FMeasure_0.5_P-IP</a:t>
                      </a:r>
                      <a:endParaRPr lang="zh-CN" altLang="en-US" sz="1600" dirty="0"/>
                    </a:p>
                  </a:txBody>
                  <a:tcPr/>
                </a:tc>
              </a:tr>
              <a:tr h="35922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Train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Not</a:t>
                      </a:r>
                      <a:r>
                        <a:rPr lang="en-US" altLang="zh-CN" sz="1600" baseline="0" dirty="0" smtClean="0"/>
                        <a:t> discard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0.83  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 0.63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0,76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0.67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  <a:tr h="3954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Discard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0.69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0.70</a:t>
                      </a:r>
                      <a:endParaRPr lang="zh-CN" alt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8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6"/>
    </mc:Choice>
    <mc:Fallback xmlns="">
      <p:transition spd="slow" advTm="1762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819" y="712176"/>
            <a:ext cx="2633296" cy="50372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3819" y="1215903"/>
            <a:ext cx="785153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计算是否采用均值规范化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00175" y="1911350"/>
          <a:ext cx="6581775" cy="1112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42950"/>
                <a:gridCol w="1295400"/>
                <a:gridCol w="600075"/>
                <a:gridCol w="609600"/>
                <a:gridCol w="1828800"/>
                <a:gridCol w="1504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FMeasure_0.5_BEP-BER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FMeasure_0.5_P-IP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Train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Not</a:t>
                      </a:r>
                      <a:r>
                        <a:rPr lang="en-US" altLang="zh-CN" sz="1400" baseline="0" dirty="0" smtClean="0"/>
                        <a:t> discard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0.83  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 0.63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0,76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/>
                        <a:t>0.67</a:t>
                      </a:r>
                      <a:endParaRPr lang="zh-CN" altLang="en-US" sz="1400" b="1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Discard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0.69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0.70</a:t>
                      </a:r>
                      <a:endParaRPr lang="zh-CN" altLang="en-US" sz="1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12615"/>
              </p:ext>
            </p:extLst>
          </p:nvPr>
        </p:nvGraphicFramePr>
        <p:xfrm>
          <a:off x="816429" y="1911350"/>
          <a:ext cx="7848600" cy="208294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85949"/>
                <a:gridCol w="1544732"/>
                <a:gridCol w="715574"/>
                <a:gridCol w="726933"/>
                <a:gridCol w="2124840"/>
                <a:gridCol w="1850572"/>
              </a:tblGrid>
              <a:tr h="396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DataSet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Norm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FMeasure_0.5_BEP-BER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FMeasure_0.5_P-IP</a:t>
                      </a:r>
                      <a:endParaRPr lang="zh-CN" altLang="en-US" sz="1600" dirty="0"/>
                    </a:p>
                  </a:txBody>
                  <a:tcPr/>
                </a:tc>
              </a:tr>
              <a:tr h="4216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Train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 </a:t>
                      </a:r>
                      <a:r>
                        <a:rPr lang="en-US" altLang="zh-CN" sz="1600" dirty="0" err="1" smtClean="0"/>
                        <a:t>Avg</a:t>
                      </a:r>
                      <a:r>
                        <a:rPr lang="en-US" altLang="zh-CN" sz="1600" dirty="0" smtClean="0"/>
                        <a:t> N</a:t>
                      </a:r>
                      <a:r>
                        <a:rPr lang="en-US" altLang="zh-CN" sz="1600" baseline="0" dirty="0" smtClean="0"/>
                        <a:t>orm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0.69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0.70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42163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Avg</a:t>
                      </a:r>
                      <a:r>
                        <a:rPr lang="en-US" altLang="zh-CN" sz="1600" dirty="0" smtClean="0"/>
                        <a:t> Norm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0.69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0.70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4216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Dev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 </a:t>
                      </a:r>
                      <a:r>
                        <a:rPr lang="en-US" altLang="zh-CN" sz="1600" dirty="0" err="1" smtClean="0"/>
                        <a:t>Avg</a:t>
                      </a:r>
                      <a:r>
                        <a:rPr lang="en-US" altLang="zh-CN" sz="1600" dirty="0" smtClean="0"/>
                        <a:t> N</a:t>
                      </a:r>
                      <a:r>
                        <a:rPr lang="en-US" altLang="zh-CN" sz="1600" baseline="0" dirty="0" smtClean="0"/>
                        <a:t>orm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0.75 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0.76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  <a:tr h="42163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Avg</a:t>
                      </a:r>
                      <a:r>
                        <a:rPr lang="en-US" altLang="zh-CN" sz="1600" dirty="0" smtClean="0"/>
                        <a:t> Norm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0.75 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0.76</a:t>
                      </a:r>
                      <a:endParaRPr lang="zh-CN" altLang="en-US" sz="16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76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6"/>
    </mc:Choice>
    <mc:Fallback xmlns="">
      <p:transition spd="slow" advTm="1762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3637</TotalTime>
  <Words>1033</Words>
  <Application>Microsoft Office PowerPoint</Application>
  <PresentationFormat>全屏显示(4:3)</PresentationFormat>
  <Paragraphs>304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目录:</vt:lpstr>
      <vt:lpstr>概述:</vt:lpstr>
      <vt:lpstr>概述:</vt:lpstr>
      <vt:lpstr>方法:</vt:lpstr>
      <vt:lpstr>实验结果:</vt:lpstr>
      <vt:lpstr>实验结果:</vt:lpstr>
      <vt:lpstr>实验结果:</vt:lpstr>
      <vt:lpstr>实验结果:</vt:lpstr>
      <vt:lpstr>实验结果:</vt:lpstr>
      <vt:lpstr>实验结果:</vt:lpstr>
      <vt:lpstr>实验结果: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user-u1</cp:lastModifiedBy>
  <cp:revision>167</cp:revision>
  <dcterms:created xsi:type="dcterms:W3CDTF">2017-04-04T06:41:55Z</dcterms:created>
  <dcterms:modified xsi:type="dcterms:W3CDTF">2017-05-17T02:53:03Z</dcterms:modified>
</cp:coreProperties>
</file>