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1520" r:id="rId3"/>
    <p:sldId id="1524" r:id="rId4"/>
    <p:sldId id="1526" r:id="rId5"/>
    <p:sldId id="1483" r:id="rId6"/>
    <p:sldId id="1481" r:id="rId7"/>
    <p:sldId id="1528" r:id="rId8"/>
    <p:sldId id="1529" r:id="rId9"/>
    <p:sldId id="1530" r:id="rId10"/>
    <p:sldId id="1531" r:id="rId11"/>
    <p:sldId id="1532" r:id="rId12"/>
    <p:sldId id="1536" r:id="rId13"/>
    <p:sldId id="1519" r:id="rId14"/>
    <p:sldId id="27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9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87868" autoAdjust="0"/>
  </p:normalViewPr>
  <p:slideViewPr>
    <p:cSldViewPr snapToGrid="0">
      <p:cViewPr varScale="1">
        <p:scale>
          <a:sx n="96" d="100"/>
          <a:sy n="96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1A8F-D237-4871-BBFC-888167D36BE3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FA2B3-2039-4546-B1E6-652B64E7BB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，对股票数据的认知；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，对股票模型的认知；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，对模型结果的认知； 惯性、时间性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输入滤波，吃好东西：公司特征因子（规模因子、公司行业因子、</a:t>
            </a:r>
            <a:r>
              <a:rPr lang="en-US" altLang="zh-CN" dirty="0"/>
              <a:t>beta</a:t>
            </a:r>
            <a:r>
              <a:rPr lang="zh-CN" altLang="en-US" dirty="0"/>
              <a:t>市场因子、动量因子、流动性因子、波动性因子、所有者因子、市净率因子，盈利因子、李，朱</a:t>
            </a:r>
            <a:endParaRPr lang="en-US" altLang="zh-CN" dirty="0"/>
          </a:p>
          <a:p>
            <a:r>
              <a:rPr lang="zh-CN" altLang="en-US" dirty="0"/>
              <a:t>增长因子、债务杠杆因子、股票收益因子）、宏观因子（股息因子、波动因子、盈利因子、扩容因子、国债因子、通货膨胀因子、</a:t>
            </a:r>
            <a:r>
              <a:rPr lang="en-US" altLang="zh-CN" dirty="0"/>
              <a:t>M2</a:t>
            </a:r>
            <a:r>
              <a:rPr lang="zh-CN" altLang="en-US" dirty="0"/>
              <a:t>资金膨胀因子、外贸因子）、</a:t>
            </a:r>
            <a:endParaRPr lang="en-US" altLang="zh-CN" dirty="0"/>
          </a:p>
          <a:p>
            <a:r>
              <a:rPr lang="zh-CN" altLang="en-US" dirty="0"/>
              <a:t>各大股市因子、行业因子、股票时间序列；数据融合（</a:t>
            </a:r>
            <a:r>
              <a:rPr lang="en-US" altLang="zh-CN" dirty="0"/>
              <a:t>316</a:t>
            </a:r>
            <a:r>
              <a:rPr lang="zh-CN" altLang="en-US" dirty="0"/>
              <a:t>个因子，</a:t>
            </a:r>
            <a:r>
              <a:rPr lang="en-US" altLang="zh-CN" dirty="0"/>
              <a:t>3000</a:t>
            </a:r>
            <a:r>
              <a:rPr lang="zh-CN" altLang="en-US" dirty="0"/>
              <a:t>维变量如何处理），训练数据要滤波；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模型强大，</a:t>
            </a:r>
            <a:r>
              <a:rPr lang="en-US" altLang="zh-CN" dirty="0" err="1"/>
              <a:t>Strongene</a:t>
            </a:r>
            <a:r>
              <a:rPr lang="zh-CN" altLang="en-US" dirty="0"/>
              <a:t>：模型必须能高效学习到数据的特征和关联、模型扩张性要强；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输出排序，决策的确定性；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91FDA-2BF7-43A9-949A-DA164F76DF6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91FDA-2BF7-43A9-949A-DA164F76DF6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91FDA-2BF7-43A9-949A-DA164F76DF6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FA2B3-2039-4546-B1E6-652B64E7BB2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81EF-B71D-4F3B-B0D1-7D2BAEC75592}" type="datetimeFigureOut">
              <a:rPr lang="zh-CN" altLang="en-US" smtClean="0"/>
              <a:t>2025-03-11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A169-F0D7-4BD0-B0DF-AB732E3B5BC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1" descr="北大校徽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070" y="111969"/>
            <a:ext cx="692277" cy="67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2011297" y="1421761"/>
            <a:ext cx="7759975" cy="1379944"/>
          </a:xfrm>
        </p:spPr>
        <p:txBody>
          <a:bodyPr>
            <a:normAutofit/>
          </a:bodyPr>
          <a:lstStyle/>
          <a:p>
            <a:r>
              <a:rPr lang="en-US" altLang="zh-CN" sz="48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Lentoid</a:t>
            </a:r>
            <a:r>
              <a:rPr lang="zh-CN" altLang="en-US" sz="4800" b="1" spc="22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深度量化服务</a:t>
            </a:r>
          </a:p>
        </p:txBody>
      </p:sp>
      <p:sp>
        <p:nvSpPr>
          <p:cNvPr id="9" name="副标题 2"/>
          <p:cNvSpPr txBox="1"/>
          <p:nvPr/>
        </p:nvSpPr>
        <p:spPr>
          <a:xfrm>
            <a:off x="2391821" y="4194331"/>
            <a:ext cx="7035502" cy="155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2400" b="1" spc="22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孙俊 教授 博导</a:t>
            </a:r>
            <a:endParaRPr lang="en-US" altLang="zh-CN" sz="2400" b="1" spc="2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sz="2400" b="1" spc="225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北大王选所深度视频研究室主任</a:t>
            </a:r>
            <a:endParaRPr lang="en-US" altLang="zh-CN" sz="2400" b="1" spc="2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>
              <a:spcBef>
                <a:spcPts val="600"/>
              </a:spcBef>
            </a:pPr>
            <a:fld id="{B40630CF-EC21-42CA-83D4-29B04267B637}" type="datetime2">
              <a:rPr lang="zh-CN" altLang="zh-CN" sz="2400" b="1" spc="225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2025年3月11日</a:t>
            </a:fld>
            <a:endParaRPr lang="en-US" altLang="zh-CN" sz="2400" b="1" spc="225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09"/>
    </mc:Choice>
    <mc:Fallback xmlns="">
      <p:transition spd="slow" advTm="381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深度量化产品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绝对回撤小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1" y="1120659"/>
            <a:ext cx="10642875" cy="5292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已经在业内著名基金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万元和某量化经理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万，平均年超额达到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多数据、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多模型、多风格控制；收益、风控根据客户要求灵活可调。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59628" y="2126491"/>
          <a:ext cx="10821989" cy="4496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6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93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12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9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>
                          <a:effectLst/>
                        </a:rPr>
                        <a:t>策略详情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>
                          <a:effectLst/>
                        </a:rPr>
                        <a:t>回测时间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策略收益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</a:t>
                      </a:r>
                      <a:r>
                        <a:rPr lang="en-US" altLang="zh-CN" sz="1050" b="1" u="none" strike="noStrike">
                          <a:effectLst/>
                        </a:rPr>
                        <a:t>500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策略年化收益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最大回撤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超额收益最大回撤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夏普比率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超额收益夏普比率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343.12%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215.61%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29.63%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24.47%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21.25%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1.154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1.225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234.99%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183.30%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23.46%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24.11%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19.37%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1.068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1.285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244.02%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145.03%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24.04%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21.70%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18.76%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0.933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1.113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229.66%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134.80%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23.12%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24.03%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17.95%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0.898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1.152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231.87%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136.38%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23.26%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20.54%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26.30%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0.945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0.757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155.58%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82.04%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17.77%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24.37%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21.83%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0.704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0.516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184.04%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102.31%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19.96%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21.79%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21.05%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0.842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0.738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179.87%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99.34%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19.65%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19.00%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18.12%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0.826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0.795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269.80%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163.39%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25.61%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27.56%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33.98%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0.990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0.949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217.98%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126.48%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22.35%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24.45%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21.60%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0.851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0.867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228.58%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134.03%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23.05%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21.38%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19.92%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0.904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1.014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221.28%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128.83%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22.57%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23.67%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18.31%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0.890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1.084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223.30%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130.27%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22.70%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20.43%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25.32%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0.928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0.704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137.10%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68.87%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16.24%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25.22%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23.02%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0.635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0.392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181.15%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100.25%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23.05%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21.09%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20.31%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0.842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0.690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新风控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179.66%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99.19%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19.64%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18.43%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18.00%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0.840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0.757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457.36%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296.98%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34.92%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22.98%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24.73%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1.358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1.391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339.40%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212.96%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29.44%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22.24%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22.72%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1.159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1.189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278.35%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169.48%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26.11%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22.21%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22.53%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1.017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1.054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259.51%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156.06%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24.99%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21.66%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19.98%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0.983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1.103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363.30%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229.98%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30.64%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24.56%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57.01%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1.156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1.154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320.15%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199.25%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28.44%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23.73%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23.10%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1.090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1.140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241.71%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143.38%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23.89%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23.80%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23.25%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0.898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0.911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86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200-BigTSF-</a:t>
                      </a:r>
                      <a:r>
                        <a:rPr lang="zh-CN" altLang="en-US" sz="1050" b="1" u="none" strike="noStrike">
                          <a:effectLst/>
                        </a:rPr>
                        <a:t>无风控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不过滤</a:t>
                      </a:r>
                      <a:r>
                        <a:rPr lang="en-US" altLang="zh-CN" sz="1050" b="1" u="none" strike="noStrike">
                          <a:effectLst/>
                        </a:rPr>
                        <a:t>5</a:t>
                      </a:r>
                      <a:r>
                        <a:rPr lang="zh-CN" altLang="en-US" sz="1050" b="1" u="none" strike="noStrike">
                          <a:effectLst/>
                        </a:rPr>
                        <a:t>元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229.83%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134.92%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23.13%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22.88%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20.62%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0.879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0.970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91" marR="8591" marT="8591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实盘效果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两个实盘各自有自己的风控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44009" y="2112399"/>
          <a:ext cx="8322543" cy="2931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3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3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3727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类别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时间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金额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>
                          <a:effectLst/>
                        </a:rPr>
                        <a:t>总收益</a:t>
                      </a:r>
                      <a:endParaRPr lang="zh-CN" altLang="en-US" sz="1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超额收益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经过基金公司风控后的中证</a:t>
                      </a:r>
                      <a:r>
                        <a:rPr lang="en-US" altLang="zh-CN" sz="1800" b="1" u="none" strike="noStrike" dirty="0">
                          <a:effectLst/>
                        </a:rPr>
                        <a:t>500</a:t>
                      </a:r>
                      <a:r>
                        <a:rPr lang="zh-CN" altLang="en-US" sz="1800" b="1" u="none" strike="noStrike" dirty="0">
                          <a:effectLst/>
                        </a:rPr>
                        <a:t>超额收益率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原始风控的超额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1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u="none" strike="noStrike" dirty="0">
                          <a:effectLst/>
                        </a:rPr>
                        <a:t>某知名量化基金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202402-202411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405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万增加到</a:t>
                      </a:r>
                      <a:r>
                        <a:rPr lang="en-US" altLang="zh-CN" sz="1800" b="0" u="none" strike="noStrike" dirty="0">
                          <a:effectLst/>
                        </a:rPr>
                        <a:t>1952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effectLst/>
                        </a:rPr>
                        <a:t>350</a:t>
                      </a:r>
                      <a:r>
                        <a:rPr lang="zh-CN" altLang="en-US" sz="1800" b="0" u="none" strike="noStrike">
                          <a:effectLst/>
                        </a:rPr>
                        <a:t>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>
                          <a:effectLst/>
                        </a:rPr>
                        <a:t>163</a:t>
                      </a:r>
                      <a:r>
                        <a:rPr lang="zh-CN" altLang="en-US" sz="1800" b="0" u="none" strike="noStrike">
                          <a:effectLst/>
                        </a:rPr>
                        <a:t>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u="none" strike="noStrike">
                          <a:effectLst/>
                        </a:rPr>
                        <a:t>17%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u="none" strike="noStrike" dirty="0">
                          <a:effectLst/>
                        </a:rPr>
                        <a:t>25%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3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0" u="none" strike="noStrike">
                          <a:effectLst/>
                        </a:rPr>
                        <a:t>某量化基金经理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20240509-20241212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407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万增加到</a:t>
                      </a:r>
                      <a:r>
                        <a:rPr lang="en-US" altLang="zh-CN" sz="1800" b="0" u="none" strike="noStrike" dirty="0">
                          <a:effectLst/>
                        </a:rPr>
                        <a:t>491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84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b="0" u="none" strike="noStrike" dirty="0">
                          <a:effectLst/>
                        </a:rPr>
                        <a:t>86</a:t>
                      </a:r>
                      <a:r>
                        <a:rPr lang="zh-CN" altLang="en-US" sz="1800" b="0" u="none" strike="noStrike" dirty="0">
                          <a:effectLst/>
                        </a:rPr>
                        <a:t>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u="none" strike="noStrike" dirty="0">
                          <a:effectLst/>
                        </a:rPr>
                        <a:t>21%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b="0" u="none" strike="noStrike" dirty="0">
                          <a:effectLst/>
                        </a:rPr>
                        <a:t>28%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独门的亮点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0" y="1254883"/>
            <a:ext cx="10580024" cy="5292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首创的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大模型财务预测技术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的因子融合生成技术，</a:t>
            </a:r>
            <a:r>
              <a:rPr lang="zh-CN" altLang="en-US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大大降低因子挖掘的成本</a:t>
            </a:r>
            <a:endParaRPr lang="en-US" altLang="zh-CN" sz="28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高性价比产品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夏普比率超过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的高性价比产品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，接入成本节省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多个最新模型的灵活应用和基于客户需求的风控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已有产品的有效规模超过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亿，能提供差异化的服务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北大的人才聚集效应与生命力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服务模式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0" y="1254883"/>
            <a:ext cx="10580024" cy="52927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北大团队提供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业界领先的策略集合（可根据客户要求灵活调整）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服务，或帮助直接操作基金产品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资产管理公司、基金公司、证券公司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相比公司员工较低的开销（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季度，</a:t>
            </a:r>
            <a:r>
              <a:rPr lang="zh-CN" altLang="en-US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可给予试盘时间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，根据资金量可给多个不同的策略，激励与业界规则大致一致），策略不如意，可以随时解除，无需裁员的开销和麻烦，低成本获取最好的产品。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激励规则：按年计算公司盈利提成*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 - 20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万（即减去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个季度已付的基础费用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，则激励超出部分，如果小于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，则没有激励。 例如公司投入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万使用策略，年收益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万，公司提成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20%=200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 - 20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万就是额外的激励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个人大户等：无基础费用，信息服务费为收益的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有股市操盘能力的人：用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技术将操盘的能力进行自动化，合作分成，或投资相关的技术，共享技术的收益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6907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感谢各位朋友的支持！</a:t>
            </a: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微信、电话：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17888826386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813" y="0"/>
            <a:ext cx="9905998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核心团队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91516" y="1056640"/>
            <a:ext cx="10300950" cy="566547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北大教授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博导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教育部新世纪人才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北京市科技新星  王选青年学者奖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IBM SUR Award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核心研究领域：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深度智能计算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spcAft>
                <a:spcPts val="0"/>
              </a:spcAft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哲学、物理和历史思考者，多年的团队和公司领导经验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5000"/>
              </a:lnSpc>
              <a:spcAft>
                <a:spcPts val="0"/>
              </a:spcAft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博士期间开发的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路由器设备曾为企业创造了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300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万的销售额</a:t>
            </a:r>
            <a:endParaRPr lang="zh-CN" altLang="en-US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05000"/>
              </a:lnSpc>
              <a:spcAft>
                <a:spcPts val="0"/>
              </a:spcAft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Lentoid H.265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编解码器世界第一，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Google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搜索“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H.265 Decoder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”曾长期排名第一，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Intel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、美图、迅雷看看、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UC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等著名公司大规模使用，获得美图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1200万的战略投资</a:t>
            </a:r>
          </a:p>
          <a:p>
            <a:pPr lvl="1" algn="l">
              <a:lnSpc>
                <a:spcPct val="105000"/>
              </a:lnSpc>
              <a:spcAft>
                <a:spcPts val="0"/>
              </a:spcAft>
              <a:buClrTx/>
              <a:buSzTx/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基于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AI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方法的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股票信号在业内量化公司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实盘2000万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，某量化经理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实盘400万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，取得超额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28%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的收益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陈润恺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北大本科、博士 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全国计算机竞赛一等奖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物理竞赛一等奖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时间序列模型和可解释性专家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陈悦迪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北大本科、博士  </a:t>
            </a:r>
            <a:r>
              <a:rPr 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北大图灵班学员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数据处理专家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时间序列模型专家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风控高手</a:t>
            </a: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崔欢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北大本科、清华硕士、北大博士，曾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在百亿量化公司实现高水平量化算法的上线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，信号分析专家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肖俊谦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北大数院本科、博士（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肖神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数据处理专家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时间序列模型高手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风控高手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王效乐 北大本科、博士 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地区状元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孙天翊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北大本科、博士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上海中学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短线信号处理和预测专家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前处理专家</a:t>
            </a: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树茂菁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北大本科、博士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衡水中学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短线信号处理和预测专家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前处理专家</a:t>
            </a: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王延泽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博士（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北航数学系第一名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、李振宇、、王瑞琛等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多位博士的高水平队伍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56" y="50229"/>
            <a:ext cx="1823873" cy="24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813" y="0"/>
            <a:ext cx="9905998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证券数据服务市场的</a:t>
            </a:r>
            <a:r>
              <a:rPr lang="zh-CN" altLang="en-US" sz="3600" b="1" cap="all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问题与需求</a:t>
            </a:r>
            <a:endParaRPr lang="zh-CN" altLang="en-US" sz="4000" b="1" cap="all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91516" y="1056640"/>
            <a:ext cx="10300950" cy="566547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传统量化公司的问题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技术成本高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人工生产因子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模型选择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风险控制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人员成本高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：高水平的博士一年的综合成本达到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年，一个项目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人（数据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风控），一个可运行的上线模型年成本至少是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模型更新慢：一是股票预测模型还是用传统的方法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，新方法新模式的创新乏力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，二是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业绩预测模型几乎没有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，致使行业业绩整体不高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证券、投顾服务公司的问题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基础服务等同于信息查询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，同质化严重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选股服务基于更加落后的策略和模型，以及分析报告，聊胜于无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核心技术能力缺失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差异化服务能力欠缺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大规模价值服务能力的缺失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大量有资金或募集能力的人没有组建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技术团队、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低成本高价值切入市场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、分散风险的能力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传统有股市操盘能力的人，没有机会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将操盘的能力用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技术进行自动化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31813" y="0"/>
            <a:ext cx="9905998" cy="114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r>
              <a:rPr lang="en-US" altLang="zh-CN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深度量化框架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1059688"/>
            <a:ext cx="10856990" cy="4883466"/>
          </a:xfrm>
          <a:prstGeom prst="rect">
            <a:avLst/>
          </a:prstGeom>
        </p:spPr>
      </p:pic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5071" y="6014578"/>
            <a:ext cx="3663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特色的大模型财务预测技术，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的因子融合生成，大大降低成本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53429" y="6034242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紧贴学术前沿，迭代多模态技术</a:t>
            </a:r>
            <a:r>
              <a:rPr lang="zh-CN" altLang="en-US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，挖掘新关联关系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2053" y="6034242"/>
            <a:ext cx="2579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的风控技术，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提供层次化的灵活方案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531812" y="1113460"/>
            <a:ext cx="5084529" cy="5254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与传统的在每一个数据集上分别训练一个模型不同，时序大模型通过在统一的大型数据集上进行预训练，并在不同类型的数据集上根据需要进行微调来完成模型训练。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我们自己构建了一个包含较多数据集的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可扩充的统一数据集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，并在数据集上进行了预训练，目前</a:t>
            </a:r>
            <a:r>
              <a:rPr lang="en-US" altLang="zh-CN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时序预测大模型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大大超过传统模型的效果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时序预测大模型在泛用性以及性能上存在着潜在的优势，对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时序大模型的优化也将是我们当下工作的重点。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时序预测大模型</a:t>
            </a:r>
            <a:endParaRPr lang="zh-CN" altLang="en-US" sz="28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45065" y="6349583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7166017" y="1667008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dataset1</a:t>
            </a:r>
            <a:endParaRPr lang="zh-CN" altLang="en-US" sz="1400" dirty="0"/>
          </a:p>
        </p:txBody>
      </p:sp>
      <p:sp>
        <p:nvSpPr>
          <p:cNvPr id="11" name="矩形: 圆角 10"/>
          <p:cNvSpPr/>
          <p:nvPr/>
        </p:nvSpPr>
        <p:spPr>
          <a:xfrm>
            <a:off x="7166017" y="2397505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dataset2</a:t>
            </a:r>
            <a:endParaRPr lang="zh-CN" altLang="en-US" sz="1400" dirty="0"/>
          </a:p>
        </p:txBody>
      </p:sp>
      <p:sp>
        <p:nvSpPr>
          <p:cNvPr id="12" name="矩形: 圆角 11"/>
          <p:cNvSpPr/>
          <p:nvPr/>
        </p:nvSpPr>
        <p:spPr>
          <a:xfrm>
            <a:off x="7166017" y="3128002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dataset3</a:t>
            </a:r>
            <a:endParaRPr lang="zh-CN" altLang="en-US" sz="1400" dirty="0"/>
          </a:p>
        </p:txBody>
      </p:sp>
      <p:sp>
        <p:nvSpPr>
          <p:cNvPr id="7" name="箭头: 右 6"/>
          <p:cNvSpPr/>
          <p:nvPr/>
        </p:nvSpPr>
        <p:spPr>
          <a:xfrm>
            <a:off x="8547240" y="1724758"/>
            <a:ext cx="125128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14" name="箭头: 右 13"/>
          <p:cNvSpPr/>
          <p:nvPr/>
        </p:nvSpPr>
        <p:spPr>
          <a:xfrm>
            <a:off x="8547238" y="2448354"/>
            <a:ext cx="125128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16" name="箭头: 右 15"/>
          <p:cNvSpPr/>
          <p:nvPr/>
        </p:nvSpPr>
        <p:spPr>
          <a:xfrm>
            <a:off x="8547239" y="3178851"/>
            <a:ext cx="125128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17" name="矩形: 圆角 16"/>
          <p:cNvSpPr/>
          <p:nvPr/>
        </p:nvSpPr>
        <p:spPr>
          <a:xfrm>
            <a:off x="10063214" y="1667008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model1</a:t>
            </a:r>
            <a:endParaRPr lang="zh-CN" altLang="en-US" sz="1400" dirty="0"/>
          </a:p>
        </p:txBody>
      </p:sp>
      <p:sp>
        <p:nvSpPr>
          <p:cNvPr id="18" name="矩形: 圆角 17"/>
          <p:cNvSpPr/>
          <p:nvPr/>
        </p:nvSpPr>
        <p:spPr>
          <a:xfrm>
            <a:off x="10063214" y="2397505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model2</a:t>
            </a:r>
            <a:endParaRPr lang="zh-CN" altLang="en-US" sz="1400" dirty="0"/>
          </a:p>
        </p:txBody>
      </p:sp>
      <p:sp>
        <p:nvSpPr>
          <p:cNvPr id="19" name="矩形: 圆角 18"/>
          <p:cNvSpPr/>
          <p:nvPr/>
        </p:nvSpPr>
        <p:spPr>
          <a:xfrm>
            <a:off x="10063214" y="3128002"/>
            <a:ext cx="1116530" cy="466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model3</a:t>
            </a:r>
            <a:endParaRPr lang="zh-CN" alt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8665855" y="117274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传统模型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87991" y="37172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时序大模型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5827939" y="4300061"/>
            <a:ext cx="2011363" cy="21292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dataset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6772720" y="4536560"/>
            <a:ext cx="985851" cy="393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dataset1</a:t>
            </a:r>
            <a:endParaRPr lang="zh-CN" altLang="en-US" sz="1400" dirty="0"/>
          </a:p>
        </p:txBody>
      </p:sp>
      <p:sp>
        <p:nvSpPr>
          <p:cNvPr id="21" name="矩形: 圆角 20"/>
          <p:cNvSpPr/>
          <p:nvPr/>
        </p:nvSpPr>
        <p:spPr>
          <a:xfrm>
            <a:off x="6772720" y="5152153"/>
            <a:ext cx="985851" cy="393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dataset2</a:t>
            </a:r>
            <a:endParaRPr lang="zh-CN" altLang="en-US" sz="1400" dirty="0"/>
          </a:p>
        </p:txBody>
      </p:sp>
      <p:sp>
        <p:nvSpPr>
          <p:cNvPr id="22" name="矩形: 圆角 21"/>
          <p:cNvSpPr/>
          <p:nvPr/>
        </p:nvSpPr>
        <p:spPr>
          <a:xfrm>
            <a:off x="6772720" y="5767745"/>
            <a:ext cx="985851" cy="393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dataset3</a:t>
            </a:r>
            <a:endParaRPr lang="zh-CN" altLang="en-US" sz="1400" dirty="0"/>
          </a:p>
        </p:txBody>
      </p:sp>
      <p:sp>
        <p:nvSpPr>
          <p:cNvPr id="23" name="箭头: 右 22"/>
          <p:cNvSpPr/>
          <p:nvPr/>
        </p:nvSpPr>
        <p:spPr>
          <a:xfrm>
            <a:off x="7983798" y="5124456"/>
            <a:ext cx="976980" cy="378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pre-train</a:t>
            </a:r>
            <a:endParaRPr lang="zh-CN" altLang="en-US" sz="1400" dirty="0"/>
          </a:p>
        </p:txBody>
      </p:sp>
      <p:sp>
        <p:nvSpPr>
          <p:cNvPr id="28" name="矩形: 圆角 27"/>
          <p:cNvSpPr/>
          <p:nvPr/>
        </p:nvSpPr>
        <p:spPr>
          <a:xfrm>
            <a:off x="9079149" y="5124456"/>
            <a:ext cx="719374" cy="340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</a:t>
            </a:r>
            <a:endParaRPr lang="zh-CN" altLang="en-US" sz="1400" dirty="0"/>
          </a:p>
        </p:txBody>
      </p:sp>
      <p:sp>
        <p:nvSpPr>
          <p:cNvPr id="34" name="矩形: 圆角 33"/>
          <p:cNvSpPr/>
          <p:nvPr/>
        </p:nvSpPr>
        <p:spPr>
          <a:xfrm>
            <a:off x="11127651" y="5176750"/>
            <a:ext cx="812310" cy="22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model2</a:t>
            </a:r>
            <a:endParaRPr lang="zh-CN" altLang="en-US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9943019" y="4025669"/>
            <a:ext cx="1066405" cy="592250"/>
            <a:chOff x="9576529" y="4837739"/>
            <a:chExt cx="1066405" cy="592250"/>
          </a:xfrm>
        </p:grpSpPr>
        <p:sp>
          <p:nvSpPr>
            <p:cNvPr id="37" name="箭头: 右 36"/>
            <p:cNvSpPr/>
            <p:nvPr/>
          </p:nvSpPr>
          <p:spPr>
            <a:xfrm>
              <a:off x="9576529" y="5051023"/>
              <a:ext cx="1040136" cy="378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finetune</a:t>
              </a:r>
              <a:endParaRPr lang="zh-CN" altLang="en-US" sz="14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634096" y="4837739"/>
              <a:ext cx="1008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dataset1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945626" y="5764922"/>
            <a:ext cx="1066405" cy="592250"/>
            <a:chOff x="9576529" y="4837739"/>
            <a:chExt cx="1066405" cy="592250"/>
          </a:xfrm>
        </p:grpSpPr>
        <p:sp>
          <p:nvSpPr>
            <p:cNvPr id="38" name="箭头: 右 37"/>
            <p:cNvSpPr/>
            <p:nvPr/>
          </p:nvSpPr>
          <p:spPr>
            <a:xfrm>
              <a:off x="9576529" y="5051023"/>
              <a:ext cx="1040136" cy="378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finetune</a:t>
              </a:r>
              <a:endParaRPr lang="zh-CN" altLang="en-US" sz="1400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34096" y="4837739"/>
              <a:ext cx="1008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dataset3</a:t>
              </a:r>
              <a:endParaRPr lang="zh-CN" altLang="en-US" sz="1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943019" y="4896645"/>
            <a:ext cx="1066405" cy="592250"/>
            <a:chOff x="9576529" y="4837739"/>
            <a:chExt cx="1066405" cy="592250"/>
          </a:xfrm>
        </p:grpSpPr>
        <p:sp>
          <p:nvSpPr>
            <p:cNvPr id="42" name="箭头: 右 41"/>
            <p:cNvSpPr/>
            <p:nvPr/>
          </p:nvSpPr>
          <p:spPr>
            <a:xfrm>
              <a:off x="9576529" y="5051023"/>
              <a:ext cx="1040136" cy="378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finetune</a:t>
              </a:r>
              <a:endParaRPr lang="zh-CN" altLang="en-US" sz="1400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634096" y="4837739"/>
              <a:ext cx="1008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dataset2</a:t>
              </a:r>
              <a:endParaRPr lang="zh-CN" altLang="en-US" sz="1400" dirty="0"/>
            </a:p>
          </p:txBody>
        </p:sp>
      </p:grpSp>
      <p:sp>
        <p:nvSpPr>
          <p:cNvPr id="44" name="矩形: 圆角 43"/>
          <p:cNvSpPr/>
          <p:nvPr/>
        </p:nvSpPr>
        <p:spPr>
          <a:xfrm>
            <a:off x="11127651" y="4309893"/>
            <a:ext cx="812310" cy="22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model1</a:t>
            </a:r>
            <a:endParaRPr lang="zh-CN" altLang="en-US" sz="1400" dirty="0"/>
          </a:p>
        </p:txBody>
      </p:sp>
      <p:sp>
        <p:nvSpPr>
          <p:cNvPr id="45" name="矩形: 圆角 44"/>
          <p:cNvSpPr/>
          <p:nvPr/>
        </p:nvSpPr>
        <p:spPr>
          <a:xfrm>
            <a:off x="11127651" y="6043606"/>
            <a:ext cx="812310" cy="226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model3</a:t>
            </a:r>
            <a:endParaRPr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05"/>
    </mc:Choice>
    <mc:Fallback xmlns="">
      <p:transition spd="slow" advTm="516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通用时序研究平台</a:t>
            </a:r>
            <a:endParaRPr lang="zh-CN" altLang="en-US" sz="28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531812" y="1308013"/>
            <a:ext cx="5564188" cy="4454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在开源的时序研究平台的基础上，我们搭建了私有的</a:t>
            </a:r>
            <a:r>
              <a:rPr lang="en-US" altLang="zh-CN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通用时序研究平台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通用时序研究平台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上，我们对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任意多元时间序列数据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均可进行快速预处理，并可以调用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种最新的时序模型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，在数据上进行多种任务的快速训练和迭代。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Lentoid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通用时序研究平台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上还有一些</a:t>
            </a:r>
            <a:r>
              <a:rPr lang="zh-CN" altLang="en-US" sz="20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公开和私有的数据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，供开发新的时序模型时训练和测试使用。</a:t>
            </a:r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195" y="2784431"/>
            <a:ext cx="5536169" cy="1843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05"/>
    </mc:Choice>
    <mc:Fallback xmlns="">
      <p:transition spd="slow" advTm="516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深度量化产品</a:t>
            </a: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1" y="1120659"/>
            <a:ext cx="3579923" cy="529272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训练样本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(2000-2008)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验证样本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(2009-2011)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测试样本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(2012-2020)</a:t>
            </a: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平均年度收益达到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32%（long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only）</a:t>
            </a:r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未优化的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Sharp ratio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8036" y="3215278"/>
            <a:ext cx="7556939" cy="3172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38" y="1120659"/>
            <a:ext cx="7556939" cy="20630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深度量化产品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高收益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1" y="1120659"/>
            <a:ext cx="10642875" cy="5292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已经在业内著名基金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万元和某量化经理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万，平均年超额达到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多数据、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多模型、多风格控制；收益、风控根据客户要求灵活可调。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1220" y="2268148"/>
          <a:ext cx="11049001" cy="4017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77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08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 dirty="0">
                          <a:effectLst/>
                        </a:rPr>
                        <a:t>策略详情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b="1" u="none" strike="noStrike">
                          <a:effectLst/>
                        </a:rPr>
                        <a:t>回测时间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策略收益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超额收益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策略年化收益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最大回撤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超额收益最大回撤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>
                          <a:effectLst/>
                        </a:rPr>
                        <a:t>夏普比率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u="none" strike="noStrike" dirty="0">
                          <a:effectLst/>
                        </a:rPr>
                        <a:t>超额收益夏普比率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30-BigMer-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中证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1000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交集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416.04%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269.37%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33.12%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28.91%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15.37%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1.153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1.422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60-BigMer-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中证</a:t>
                      </a:r>
                      <a:r>
                        <a:rPr lang="en-US" altLang="zh-CN" sz="1100" b="1" u="none" strike="noStrike" dirty="0">
                          <a:effectLst/>
                        </a:rPr>
                        <a:t>1000</a:t>
                      </a:r>
                      <a:r>
                        <a:rPr lang="zh-CN" altLang="en-US" sz="1100" b="1" u="none" strike="noStrike" dirty="0">
                          <a:effectLst/>
                        </a:rPr>
                        <a:t>交集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388.36%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249.56%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31.85%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29.31%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12.94%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1.15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1.513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201901-202411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308.73%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192.56%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27.82%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29.60%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12.29%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1.008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1.384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201901-202411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223.58%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131.61%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22.72%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30.25%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12.02%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0.808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1.147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878.99%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600.74%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48.84%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36.68%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25.39%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1.385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1.439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1107.15%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764.05%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54.38%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33.04%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20.99%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1.666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1.824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30-BigMer-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908.04%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621.53%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49.60%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30.78%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17.98%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1.579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1.766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60-BigMer-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721.63%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488.11%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44.37%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29.41%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16.48%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1.505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1.745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557.05%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370.30%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38.85%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28.37%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15.49%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1.355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1.649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435.15%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283.04%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33.97%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27.95%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13.41%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1.224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1.576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3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1121.10%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774.03%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54.69%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40.03%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27.92%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1.538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1.618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1095.80%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755.92%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54.13%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36.38%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24.81%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1.591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1.743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30-BigMer-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1187.83%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821.79%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56.13%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31.31%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21.81%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1.709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1.918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60-BigMer-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1122.75%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775.21%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54.73%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28.90%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18.97%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1.771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2.078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916.18%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627.35%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49.81%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28.49%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17.68%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1.663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2.008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0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200-BigMer-</a:t>
                      </a:r>
                      <a:r>
                        <a:rPr lang="zh-CN" altLang="en-US" sz="1100" b="1" u="none" strike="noStrike">
                          <a:effectLst/>
                        </a:rPr>
                        <a:t>卖涨停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中证</a:t>
                      </a:r>
                      <a:r>
                        <a:rPr lang="en-US" altLang="zh-CN" sz="1100" b="1" u="none" strike="noStrike">
                          <a:effectLst/>
                        </a:rPr>
                        <a:t>1000</a:t>
                      </a:r>
                      <a:r>
                        <a:rPr lang="zh-CN" altLang="en-US" sz="1100" b="1" u="none" strike="noStrike">
                          <a:effectLst/>
                        </a:rPr>
                        <a:t>或国证</a:t>
                      </a:r>
                      <a:r>
                        <a:rPr lang="en-US" altLang="zh-CN" sz="1100" b="1" u="none" strike="noStrike">
                          <a:effectLst/>
                        </a:rPr>
                        <a:t>2000</a:t>
                      </a:r>
                      <a:r>
                        <a:rPr lang="zh-CN" altLang="en-US" sz="1100" b="1" u="none" strike="noStrike">
                          <a:effectLst/>
                        </a:rPr>
                        <a:t>交集</a:t>
                      </a:r>
                      <a:r>
                        <a:rPr lang="en-US" altLang="zh-CN" sz="1100" b="1" u="none" strike="noStrike">
                          <a:effectLst/>
                        </a:rPr>
                        <a:t>-</a:t>
                      </a:r>
                      <a:r>
                        <a:rPr lang="zh-CN" altLang="en-US" sz="1100" b="1" u="none" strike="noStrike">
                          <a:effectLst/>
                        </a:rPr>
                        <a:t>权重风控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201901-202411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685.08%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461.94%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43.22%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27.78%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14.65%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effectLst/>
                        </a:rPr>
                        <a:t>1.502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effectLst/>
                        </a:rPr>
                        <a:t>1.918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49" marR="8549" marT="8549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531812" y="0"/>
            <a:ext cx="10430229" cy="114748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核心竞争力：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Lentoid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深度量化产品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超额回撤小</a:t>
            </a:r>
            <a:r>
              <a:rPr lang="en-US" altLang="zh-CN" sz="3600" b="1" dirty="0">
                <a:solidFill>
                  <a:srgbClr val="0690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b="1" dirty="0">
              <a:solidFill>
                <a:srgbClr val="0690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28670" y="6356350"/>
            <a:ext cx="2743200" cy="365125"/>
          </a:xfrm>
        </p:spPr>
        <p:txBody>
          <a:bodyPr/>
          <a:lstStyle/>
          <a:p>
            <a:fld id="{A328B34E-FA82-483F-AEC3-7957961FA3E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内容占位符 2"/>
          <p:cNvSpPr>
            <a:spLocks noGrp="1" noChangeArrowheads="1"/>
          </p:cNvSpPr>
          <p:nvPr>
            <p:ph idx="1"/>
          </p:nvPr>
        </p:nvSpPr>
        <p:spPr>
          <a:xfrm>
            <a:off x="813401" y="1120659"/>
            <a:ext cx="10642875" cy="52927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已经在业内著名基金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万元和某量化经理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万，平均年超额达到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28%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多数据、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多模型、多风格控制；收益、风控根据客户要求灵活可调。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53748"/>
              </p:ext>
            </p:extLst>
          </p:nvPr>
        </p:nvGraphicFramePr>
        <p:xfrm>
          <a:off x="838199" y="2106613"/>
          <a:ext cx="10899664" cy="4087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2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35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 dirty="0">
                          <a:effectLst/>
                        </a:rPr>
                        <a:t>策略详情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050" b="1" u="none" strike="noStrike">
                          <a:effectLst/>
                        </a:rPr>
                        <a:t>回测时间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策略收益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策略年化收益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最大回撤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超额收益最大回撤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夏普比率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超额收益夏普比率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30-PureAlphaMerge-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中证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1000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交集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卖涨停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453.02%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295.84%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34.74%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33.62%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11.65%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1.223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1.761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60-PureAlphaMerge-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中证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1000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交集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卖涨停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381.23%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244.45%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31.51%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34.75%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9.26%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1.118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1.754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100-PureAlphaMerge-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201901-202411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295.93%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183.40%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27.11%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32.92%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10.16%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0.958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1.511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200-PureAlphaMerge-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201901-202411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223.78%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131.76%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22.73%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30.76%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10.82%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0.792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1.196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30-PureAlphaMerge-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201901-202411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811.82%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552.66%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47.01%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33.59%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20.76%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1.515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1.841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60-PureAlphaMerge-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中证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1000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交集</a:t>
                      </a:r>
                      <a:r>
                        <a:rPr lang="en-US" altLang="zh-CN" sz="1050" b="1" u="none" strike="noStrike" dirty="0">
                          <a:effectLst/>
                        </a:rPr>
                        <a:t>-</a:t>
                      </a:r>
                      <a:r>
                        <a:rPr lang="zh-CN" altLang="en-US" sz="1050" b="1" u="none" strike="noStrike" dirty="0">
                          <a:effectLst/>
                        </a:rPr>
                        <a:t>卖涨停权重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602.70%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402.97%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40.48%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33.82%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17.87%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1.384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1.826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100-PureAlphaMerge-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541.80%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359.39%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38.28%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32.85%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12.70%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1.354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1.896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200-PureAlphaMerge-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409.84%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264.93%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32.84%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33.21%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16.63%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1.168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1.692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30-PureAlphaMerge-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557.49%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370.61%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38.86%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30.80%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14.91%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1.318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1.845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60-PureAlphaMerge-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488.78%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321.43%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36.22%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32.04%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14.34%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1.252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1.886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100-PureAlphaMerge-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498.92%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328.69%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36.62%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31.50%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13.62%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1.283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2.025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effectLst/>
                        </a:rPr>
                        <a:t>200-PureAlphaMerge-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416.91%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269.99%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33.16%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30.63%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13.00%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1.181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1.927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30-PureAlphaMerge-</a:t>
                      </a:r>
                      <a:r>
                        <a:rPr lang="zh-CN" altLang="en-US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1156.39%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799.29%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55.46%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31.67%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solidFill>
                            <a:srgbClr val="FF0000"/>
                          </a:solidFill>
                          <a:effectLst/>
                        </a:rPr>
                        <a:t>18.02%</a:t>
                      </a:r>
                      <a:endParaRPr lang="en-US" altLang="zh-CN" sz="1050" b="1" i="0" u="none" strike="noStrike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1.706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2.044</a:t>
                      </a:r>
                      <a:endParaRPr lang="en-US" altLang="zh-CN" sz="1050" b="1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899.03%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615.08%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49.37%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31.41%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18.12%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1.612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2.082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823.08%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560.71%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47.33%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30.94%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16.16%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1.596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>
                          <a:effectLst/>
                        </a:rPr>
                        <a:t>2.177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200-PureAlphaMerge-</a:t>
                      </a:r>
                      <a:r>
                        <a:rPr lang="zh-CN" altLang="en-US" sz="1050" b="1" u="none" strike="noStrike">
                          <a:effectLst/>
                        </a:rPr>
                        <a:t>中证</a:t>
                      </a:r>
                      <a:r>
                        <a:rPr lang="en-US" altLang="zh-CN" sz="1050" b="1" u="none" strike="noStrike">
                          <a:effectLst/>
                        </a:rPr>
                        <a:t>1000</a:t>
                      </a:r>
                      <a:r>
                        <a:rPr lang="zh-CN" altLang="en-US" sz="1050" b="1" u="none" strike="noStrike">
                          <a:effectLst/>
                        </a:rPr>
                        <a:t>或国证</a:t>
                      </a:r>
                      <a:r>
                        <a:rPr lang="en-US" altLang="zh-CN" sz="1050" b="1" u="none" strike="noStrike">
                          <a:effectLst/>
                        </a:rPr>
                        <a:t>2000</a:t>
                      </a:r>
                      <a:r>
                        <a:rPr lang="zh-CN" altLang="en-US" sz="1050" b="1" u="none" strike="noStrike">
                          <a:effectLst/>
                        </a:rPr>
                        <a:t>交集</a:t>
                      </a:r>
                      <a:r>
                        <a:rPr lang="en-US" altLang="zh-CN" sz="1050" b="1" u="none" strike="noStrike">
                          <a:effectLst/>
                        </a:rPr>
                        <a:t>-</a:t>
                      </a:r>
                      <a:r>
                        <a:rPr lang="zh-CN" altLang="en-US" sz="1050" b="1" u="none" strike="noStrike">
                          <a:effectLst/>
                        </a:rPr>
                        <a:t>卖涨停权重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>
                          <a:effectLst/>
                        </a:rPr>
                        <a:t>201901-202411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601.86%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402.37%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40.45%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31.03%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14.26%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>
                          <a:effectLst/>
                        </a:rPr>
                        <a:t>1.408 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1" u="none" strike="noStrike" dirty="0">
                          <a:effectLst/>
                        </a:rPr>
                        <a:t>2.061 </a:t>
                      </a:r>
                      <a:endParaRPr lang="en-US" altLang="zh-CN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190" marR="8190" marT="819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U1MzdlMDY5YTFjYmMyZGJmZmRiNjFlNzU3YmUwZ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43359</TotalTime>
  <Words>3008</Words>
  <Application>Microsoft Office PowerPoint</Application>
  <PresentationFormat>宽屏</PresentationFormat>
  <Paragraphs>690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微软雅黑</vt:lpstr>
      <vt:lpstr>微软雅黑 Light</vt:lpstr>
      <vt:lpstr>Arial</vt:lpstr>
      <vt:lpstr>Office 主题​​</vt:lpstr>
      <vt:lpstr>Lentoid深度量化服务</vt:lpstr>
      <vt:lpstr>核心团队</vt:lpstr>
      <vt:lpstr>证券数据服务市场的问题与需求</vt:lpstr>
      <vt:lpstr>PowerPoint 演示文稿</vt:lpstr>
      <vt:lpstr>核心竞争力：Lentoid时序预测大模型</vt:lpstr>
      <vt:lpstr>核心竞争力：Lentoid通用时序研究平台</vt:lpstr>
      <vt:lpstr>核心竞争力：Lentoid深度量化产品</vt:lpstr>
      <vt:lpstr>核心竞争力：Lentoid深度量化产品(高收益)</vt:lpstr>
      <vt:lpstr>核心竞争力：Lentoid深度量化产品(超额回撤小)</vt:lpstr>
      <vt:lpstr>核心竞争力：Lentoid深度量化产品(绝对回撤小)</vt:lpstr>
      <vt:lpstr>核心竞争力：实盘效果(两个实盘各自有自己的风控)</vt:lpstr>
      <vt:lpstr>独门的亮点</vt:lpstr>
      <vt:lpstr>服务模式</vt:lpstr>
      <vt:lpstr>   感谢各位朋友的支持！     微信、电话：17888826386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Lentoid深度量化服务</dc:title>
  <dc:creator>Administrator</dc:creator>
  <cp:lastModifiedBy>Admin</cp:lastModifiedBy>
  <cp:revision>295</cp:revision>
  <dcterms:created xsi:type="dcterms:W3CDTF">2022-05-19T01:46:00Z</dcterms:created>
  <dcterms:modified xsi:type="dcterms:W3CDTF">2025-03-11T07:33:12Z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9D5E98E926A24FF78C69310C4A2BBAA2_13</vt:lpwstr>
  </property>
  <property fmtid="{D5CDD505-2E9C-101B-9397-08002B2CF9AE}" pid="3" name="KSOProductBuildVer">
    <vt:lpwstr>2052-12.1.0.16929</vt:lpwstr>
  </property>
</Properties>
</file>