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306" r:id="rId2"/>
    <p:sldId id="307" r:id="rId3"/>
    <p:sldId id="308" r:id="rId4"/>
    <p:sldId id="309" r:id="rId5"/>
    <p:sldId id="290" r:id="rId6"/>
    <p:sldId id="298" r:id="rId7"/>
    <p:sldId id="304" r:id="rId8"/>
    <p:sldId id="274" r:id="rId9"/>
    <p:sldId id="275" r:id="rId10"/>
    <p:sldId id="276" r:id="rId11"/>
    <p:sldId id="277" r:id="rId12"/>
    <p:sldId id="296" r:id="rId13"/>
    <p:sldId id="279" r:id="rId14"/>
    <p:sldId id="291" r:id="rId15"/>
    <p:sldId id="302" r:id="rId16"/>
    <p:sldId id="273" r:id="rId17"/>
    <p:sldId id="278" r:id="rId18"/>
    <p:sldId id="280" r:id="rId19"/>
    <p:sldId id="282" r:id="rId20"/>
    <p:sldId id="283" r:id="rId21"/>
    <p:sldId id="312" r:id="rId22"/>
    <p:sldId id="313" r:id="rId23"/>
    <p:sldId id="314" r:id="rId24"/>
    <p:sldId id="315" r:id="rId25"/>
    <p:sldId id="316" r:id="rId26"/>
    <p:sldId id="295" r:id="rId27"/>
    <p:sldId id="285" r:id="rId28"/>
    <p:sldId id="293" r:id="rId29"/>
    <p:sldId id="284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419A"/>
    <a:srgbClr val="F48409"/>
    <a:srgbClr val="9363CC"/>
    <a:srgbClr val="B291DB"/>
    <a:srgbClr val="6368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47" autoAdjust="0"/>
  </p:normalViewPr>
  <p:slideViewPr>
    <p:cSldViewPr>
      <p:cViewPr varScale="1">
        <p:scale>
          <a:sx n="115" d="100"/>
          <a:sy n="115" d="100"/>
        </p:scale>
        <p:origin x="8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7C56-43CF-43A2-A483-5C736F8F218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209F5-6685-458A-A830-130EEDF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84c1d9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5484c1d9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g5484c1d99e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209F5-6685-458A-A830-130EEDF5B9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0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209F5-6685-458A-A830-130EEDF5B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8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209F5-6685-458A-A830-130EEDF5B99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209F5-6685-458A-A830-130EEDF5B99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209F5-6685-458A-A830-130EEDF5B99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042-F07D-433B-9E38-0961B41FA5F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974A-EBAD-427E-979E-E29AF38A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SncMs50nsw" TargetMode="External"/><Relationship Id="rId2" Type="http://schemas.openxmlformats.org/officeDocument/2006/relationships/hyperlink" Target="https://youtu.be/jwB3Nn4hR1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tpy/mut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welkubiak.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01" y="0"/>
            <a:ext cx="5363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-180528" y="-171400"/>
            <a:ext cx="5541450" cy="7145850"/>
          </a:xfrm>
          <a:custGeom>
            <a:avLst/>
            <a:gdLst/>
            <a:ahLst/>
            <a:cxnLst/>
            <a:rect l="l" t="t" r="r" b="b"/>
            <a:pathLst>
              <a:path w="221658" h="285834" extrusionOk="0">
                <a:moveTo>
                  <a:pt x="221658" y="4005"/>
                </a:moveTo>
                <a:lnTo>
                  <a:pt x="165014" y="285834"/>
                </a:lnTo>
                <a:lnTo>
                  <a:pt x="0" y="284332"/>
                </a:lnTo>
                <a:lnTo>
                  <a:pt x="7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2704" y="5353000"/>
            <a:ext cx="69447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368CC"/>
              </a:buClr>
              <a:buSzPts val="3200"/>
              <a:buNone/>
            </a:pPr>
            <a:r>
              <a:rPr lang="pl-PL" sz="2400" b="1" i="1" dirty="0">
                <a:solidFill>
                  <a:srgbClr val="883080"/>
                </a:solidFill>
              </a:rPr>
              <a:t>                             Paweł Kubiak</a:t>
            </a:r>
            <a:endParaRPr sz="2400" i="1" dirty="0">
              <a:solidFill>
                <a:srgbClr val="883080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6368CC"/>
              </a:buClr>
              <a:buSzPts val="3200"/>
              <a:buNone/>
            </a:pPr>
            <a:r>
              <a:rPr lang="pl-PL" sz="2400" b="1" i="1" dirty="0" smtClean="0">
                <a:solidFill>
                  <a:srgbClr val="883080"/>
                </a:solidFill>
              </a:rPr>
              <a:t> </a:t>
            </a:r>
            <a:r>
              <a:rPr lang="en-US" sz="2400" b="1" i="1" dirty="0" smtClean="0">
                <a:solidFill>
                  <a:srgbClr val="883080"/>
                </a:solidFill>
              </a:rPr>
              <a:t>       </a:t>
            </a:r>
            <a:r>
              <a:rPr lang="pl-PL" sz="2400" b="1" i="1" dirty="0" smtClean="0">
                <a:solidFill>
                  <a:srgbClr val="883080"/>
                </a:solidFill>
              </a:rPr>
              <a:t>&lt;p</a:t>
            </a:r>
            <a:r>
              <a:rPr lang="en-US" sz="2400" b="1" i="1" dirty="0" err="1" smtClean="0">
                <a:solidFill>
                  <a:srgbClr val="883080"/>
                </a:solidFill>
              </a:rPr>
              <a:t>awel</a:t>
            </a:r>
            <a:r>
              <a:rPr lang="en-US" sz="2400" b="1" i="1" dirty="0" err="1">
                <a:solidFill>
                  <a:srgbClr val="883080"/>
                </a:solidFill>
              </a:rPr>
              <a:t>.</a:t>
            </a:r>
            <a:r>
              <a:rPr lang="en-US" sz="2400" b="1" i="1" dirty="0" err="1" smtClean="0">
                <a:solidFill>
                  <a:srgbClr val="883080"/>
                </a:solidFill>
              </a:rPr>
              <a:t>kubiak</a:t>
            </a:r>
            <a:r>
              <a:rPr lang="pl-PL" sz="2400" b="1" i="1" dirty="0" smtClean="0">
                <a:solidFill>
                  <a:srgbClr val="883080"/>
                </a:solidFill>
              </a:rPr>
              <a:t>@</a:t>
            </a:r>
            <a:r>
              <a:rPr lang="en-US" sz="2400" b="1" i="1" dirty="0" smtClean="0">
                <a:solidFill>
                  <a:srgbClr val="883080"/>
                </a:solidFill>
              </a:rPr>
              <a:t>pm.me</a:t>
            </a:r>
            <a:r>
              <a:rPr lang="pl-PL" sz="2400" b="1" i="1" dirty="0" smtClean="0">
                <a:solidFill>
                  <a:srgbClr val="883080"/>
                </a:solidFill>
              </a:rPr>
              <a:t>&gt;</a:t>
            </a:r>
            <a:endParaRPr sz="2400" i="1" dirty="0" smtClean="0">
              <a:solidFill>
                <a:srgbClr val="883080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-2117200" y="908800"/>
            <a:ext cx="7075500" cy="29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l-PL" sz="5400" b="1" i="1">
                <a:solidFill>
                  <a:srgbClr val="A7419A"/>
                </a:solidFill>
              </a:rPr>
              <a:t>                         Keep Calm</a:t>
            </a:r>
            <a:br>
              <a:rPr lang="pl-PL" sz="5400" b="1" i="1">
                <a:solidFill>
                  <a:srgbClr val="A7419A"/>
                </a:solidFill>
              </a:rPr>
            </a:br>
            <a:r>
              <a:rPr lang="pl-PL" sz="5400" b="1" i="1">
                <a:solidFill>
                  <a:srgbClr val="A7419A"/>
                </a:solidFill>
              </a:rPr>
              <a:t>                        and Kill all        </a:t>
            </a:r>
            <a:endParaRPr sz="5400" b="1" i="1" dirty="0">
              <a:solidFill>
                <a:srgbClr val="A741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l-PL" sz="5400" b="1" i="1">
                <a:solidFill>
                  <a:srgbClr val="A7419A"/>
                </a:solidFill>
              </a:rPr>
              <a:t>                    the mutants</a:t>
            </a:r>
            <a:r>
              <a:rPr lang="pl-PL" sz="3959" b="1" i="1">
                <a:solidFill>
                  <a:srgbClr val="A7419A"/>
                </a:solidFill>
              </a:rPr>
              <a:t/>
            </a:r>
            <a:br>
              <a:rPr lang="pl-PL" sz="3959" b="1" i="1">
                <a:solidFill>
                  <a:srgbClr val="A7419A"/>
                </a:solidFill>
              </a:rPr>
            </a:br>
            <a:r>
              <a:rPr lang="pl-PL" sz="3959" b="1" i="1">
                <a:solidFill>
                  <a:srgbClr val="A7419A"/>
                </a:solidFill>
              </a:rPr>
              <a:t/>
            </a:r>
            <a:br>
              <a:rPr lang="pl-PL" sz="3959" b="1" i="1">
                <a:solidFill>
                  <a:srgbClr val="A7419A"/>
                </a:solidFill>
              </a:rPr>
            </a:br>
            <a:r>
              <a:rPr lang="pl-PL" sz="3959" b="1" i="1">
                <a:solidFill>
                  <a:srgbClr val="A7419A"/>
                </a:solidFill>
              </a:rPr>
              <a:t>                                 </a:t>
            </a:r>
            <a:r>
              <a:rPr lang="pl-PL" sz="3240" i="1">
                <a:solidFill>
                  <a:srgbClr val="A7419A"/>
                </a:solidFill>
              </a:rPr>
              <a:t>Introduction to</a:t>
            </a:r>
            <a:endParaRPr sz="3240" i="1" dirty="0">
              <a:solidFill>
                <a:srgbClr val="A741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l-PL" sz="3240" i="1">
                <a:solidFill>
                  <a:srgbClr val="A7419A"/>
                </a:solidFill>
              </a:rPr>
              <a:t>                                    Mutation Testing</a:t>
            </a:r>
            <a:endParaRPr sz="3240" i="1" dirty="0">
              <a:solidFill>
                <a:srgbClr val="A741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l-PL" sz="3240" i="1">
                <a:solidFill>
                  <a:srgbClr val="A7419A"/>
                </a:solidFill>
              </a:rPr>
              <a:t>                                                in Python</a:t>
            </a:r>
            <a:endParaRPr sz="3240" i="1" dirty="0">
              <a:solidFill>
                <a:srgbClr val="A74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TESTING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" y="950880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" y="950880"/>
            <a:ext cx="8285176" cy="5790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MUTATION TESTING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59832" y="4653136"/>
            <a:ext cx="2016224" cy="1778724"/>
            <a:chOff x="971600" y="4530596"/>
            <a:chExt cx="2016224" cy="1778724"/>
          </a:xfrm>
        </p:grpSpPr>
        <p:sp>
          <p:nvSpPr>
            <p:cNvPr id="11" name="TextBox 10"/>
            <p:cNvSpPr txBox="1"/>
            <p:nvPr/>
          </p:nvSpPr>
          <p:spPr>
            <a:xfrm>
              <a:off x="971600" y="4530596"/>
              <a:ext cx="2016224" cy="646331"/>
            </a:xfrm>
            <a:prstGeom prst="rect">
              <a:avLst/>
            </a:prstGeom>
            <a:solidFill>
              <a:srgbClr val="A7419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Module containing our function </a:t>
              </a:r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979712" y="5176927"/>
              <a:ext cx="0" cy="1132393"/>
            </a:xfrm>
            <a:prstGeom prst="line">
              <a:avLst/>
            </a:prstGeom>
            <a:ln w="38100">
              <a:solidFill>
                <a:srgbClr val="B29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32240" y="2543137"/>
            <a:ext cx="2017322" cy="3888723"/>
            <a:chOff x="6803150" y="2543137"/>
            <a:chExt cx="2017322" cy="3888723"/>
          </a:xfrm>
        </p:grpSpPr>
        <p:sp>
          <p:nvSpPr>
            <p:cNvPr id="14" name="TextBox 13"/>
            <p:cNvSpPr txBox="1"/>
            <p:nvPr/>
          </p:nvSpPr>
          <p:spPr>
            <a:xfrm>
              <a:off x="6803150" y="2543137"/>
              <a:ext cx="2017322" cy="646331"/>
            </a:xfrm>
            <a:prstGeom prst="rect">
              <a:avLst/>
            </a:prstGeom>
            <a:solidFill>
              <a:srgbClr val="A7419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Use experimental mutations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7783642" y="3189468"/>
              <a:ext cx="11410" cy="3242392"/>
            </a:xfrm>
            <a:prstGeom prst="line">
              <a:avLst/>
            </a:prstGeom>
            <a:ln w="38100">
              <a:solidFill>
                <a:srgbClr val="B29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45002" y="3324116"/>
            <a:ext cx="1339366" cy="3107744"/>
            <a:chOff x="6897867" y="3324116"/>
            <a:chExt cx="1339366" cy="3107744"/>
          </a:xfrm>
        </p:grpSpPr>
        <p:sp>
          <p:nvSpPr>
            <p:cNvPr id="17" name="TextBox 16"/>
            <p:cNvSpPr txBox="1"/>
            <p:nvPr/>
          </p:nvSpPr>
          <p:spPr>
            <a:xfrm>
              <a:off x="6897867" y="3324116"/>
              <a:ext cx="1339366" cy="369332"/>
            </a:xfrm>
            <a:prstGeom prst="rect">
              <a:avLst/>
            </a:prstGeom>
            <a:solidFill>
              <a:srgbClr val="A7419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Timeout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7567550" y="3697324"/>
              <a:ext cx="11410" cy="2734536"/>
            </a:xfrm>
            <a:prstGeom prst="line">
              <a:avLst/>
            </a:prstGeom>
            <a:ln w="38100">
              <a:solidFill>
                <a:srgbClr val="B29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28184" y="4674612"/>
            <a:ext cx="1339366" cy="1778724"/>
            <a:chOff x="6112954" y="4606969"/>
            <a:chExt cx="1339366" cy="1778724"/>
          </a:xfrm>
          <a:solidFill>
            <a:srgbClr val="A7419A"/>
          </a:solidFill>
        </p:grpSpPr>
        <p:sp>
          <p:nvSpPr>
            <p:cNvPr id="20" name="TextBox 19"/>
            <p:cNvSpPr txBox="1"/>
            <p:nvPr/>
          </p:nvSpPr>
          <p:spPr>
            <a:xfrm>
              <a:off x="6112954" y="4606969"/>
              <a:ext cx="133936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Show</a:t>
              </a:r>
            </a:p>
            <a:p>
              <a:pPr algn="ctr"/>
              <a:r>
                <a:rPr lang="en-US" b="1" dirty="0" smtClean="0"/>
                <a:t>mutants</a:t>
              </a:r>
              <a:endParaRPr lang="en-US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83406" y="5253300"/>
              <a:ext cx="0" cy="1132393"/>
            </a:xfrm>
            <a:prstGeom prst="line">
              <a:avLst/>
            </a:prstGeom>
            <a:grpFill/>
            <a:ln w="38100">
              <a:solidFill>
                <a:srgbClr val="B29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16016" y="3852429"/>
            <a:ext cx="2439888" cy="2600907"/>
            <a:chOff x="4576192" y="3830953"/>
            <a:chExt cx="2439888" cy="2600907"/>
          </a:xfrm>
        </p:grpSpPr>
        <p:sp>
          <p:nvSpPr>
            <p:cNvPr id="23" name="TextBox 22"/>
            <p:cNvSpPr txBox="1"/>
            <p:nvPr/>
          </p:nvSpPr>
          <p:spPr>
            <a:xfrm>
              <a:off x="4576192" y="3830953"/>
              <a:ext cx="2439888" cy="646331"/>
            </a:xfrm>
            <a:prstGeom prst="rect">
              <a:avLst/>
            </a:prstGeom>
            <a:solidFill>
              <a:srgbClr val="A7419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Module containing</a:t>
              </a:r>
            </a:p>
            <a:p>
              <a:pPr algn="ctr"/>
              <a:r>
                <a:rPr lang="en-US" b="1" dirty="0" smtClean="0"/>
                <a:t>tests for our function</a:t>
              </a:r>
              <a:endParaRPr lang="en-US" b="1" dirty="0"/>
            </a:p>
          </p:txBody>
        </p:sp>
        <p:cxnSp>
          <p:nvCxnSpPr>
            <p:cNvPr id="24" name="Straight Connector 23"/>
            <p:cNvCxnSpPr>
              <a:stCxn id="23" idx="2"/>
            </p:cNvCxnSpPr>
            <p:nvPr/>
          </p:nvCxnSpPr>
          <p:spPr>
            <a:xfrm>
              <a:off x="5796136" y="4477284"/>
              <a:ext cx="0" cy="1954576"/>
            </a:xfrm>
            <a:prstGeom prst="line">
              <a:avLst/>
            </a:prstGeom>
            <a:ln w="38100">
              <a:solidFill>
                <a:srgbClr val="B29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82204" y="3891781"/>
            <a:ext cx="1080120" cy="2487779"/>
            <a:chOff x="7482204" y="3891781"/>
            <a:chExt cx="1080120" cy="2487779"/>
          </a:xfrm>
        </p:grpSpPr>
        <p:sp>
          <p:nvSpPr>
            <p:cNvPr id="26" name="TextBox 25"/>
            <p:cNvSpPr txBox="1"/>
            <p:nvPr/>
          </p:nvSpPr>
          <p:spPr>
            <a:xfrm>
              <a:off x="7482204" y="3891781"/>
              <a:ext cx="1080120" cy="646331"/>
            </a:xfrm>
            <a:prstGeom prst="rect">
              <a:avLst/>
            </a:prstGeom>
            <a:solidFill>
              <a:srgbClr val="A7419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Colored</a:t>
              </a:r>
            </a:p>
            <a:p>
              <a:pPr algn="ctr"/>
              <a:r>
                <a:rPr lang="pl-PL" b="1" dirty="0" smtClean="0"/>
                <a:t>output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8016974" y="4538112"/>
              <a:ext cx="11410" cy="1841448"/>
            </a:xfrm>
            <a:prstGeom prst="line">
              <a:avLst/>
            </a:prstGeom>
            <a:ln w="38100">
              <a:solidFill>
                <a:srgbClr val="B29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6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" y="950880"/>
            <a:ext cx="8285176" cy="5790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MUTATION TESTING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650" y="950880"/>
            <a:ext cx="8792822" cy="5790488"/>
            <a:chOff x="27650" y="950880"/>
            <a:chExt cx="8792822" cy="5790488"/>
          </a:xfrm>
        </p:grpSpPr>
        <p:grpSp>
          <p:nvGrpSpPr>
            <p:cNvPr id="4" name="Group 3"/>
            <p:cNvGrpSpPr/>
            <p:nvPr/>
          </p:nvGrpSpPr>
          <p:grpSpPr>
            <a:xfrm>
              <a:off x="27650" y="950880"/>
              <a:ext cx="8792822" cy="5790488"/>
              <a:chOff x="27650" y="950880"/>
              <a:chExt cx="8792822" cy="579048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29412" y="950880"/>
                <a:ext cx="8391060" cy="965952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650" y="4437112"/>
                <a:ext cx="8686938" cy="230425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10479" y="1916832"/>
                <a:ext cx="4104109" cy="252028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6552" y="1916832"/>
                <a:ext cx="45719" cy="252028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67544" y="1916832"/>
              <a:ext cx="4142935" cy="2520280"/>
            </a:xfrm>
            <a:prstGeom prst="rect">
              <a:avLst/>
            </a:prstGeom>
            <a:noFill/>
            <a:ln w="38100"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25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5" y="966879"/>
            <a:ext cx="8285176" cy="5790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ANALYZE MUTATIONS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520" y="966879"/>
            <a:ext cx="8324721" cy="5790487"/>
            <a:chOff x="389520" y="966879"/>
            <a:chExt cx="8324721" cy="5790487"/>
          </a:xfrm>
        </p:grpSpPr>
        <p:grpSp>
          <p:nvGrpSpPr>
            <p:cNvPr id="3" name="Group 2"/>
            <p:cNvGrpSpPr/>
            <p:nvPr/>
          </p:nvGrpSpPr>
          <p:grpSpPr>
            <a:xfrm>
              <a:off x="389520" y="966879"/>
              <a:ext cx="8324721" cy="5790487"/>
              <a:chOff x="389520" y="966879"/>
              <a:chExt cx="8324721" cy="57904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9065" y="966879"/>
                <a:ext cx="8285176" cy="4118304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611545" y="5085183"/>
                <a:ext cx="4102696" cy="1672183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9520" y="6453336"/>
                <a:ext cx="4222025" cy="30403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9520" y="5085184"/>
                <a:ext cx="85611" cy="1368152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67544" y="5085184"/>
              <a:ext cx="4142935" cy="1368152"/>
            </a:xfrm>
            <a:prstGeom prst="rect">
              <a:avLst/>
            </a:prstGeom>
            <a:noFill/>
            <a:ln>
              <a:solidFill>
                <a:srgbClr val="936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0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MUTATIONS – RELATIONAL OPERATOR REPLACEMENT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540552" y="4509120"/>
            <a:ext cx="880369" cy="32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l-PL" sz="1400" dirty="0" err="1">
                <a:highlight>
                  <a:srgbClr val="FFFF00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sdfdsfs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395" y="1934905"/>
            <a:ext cx="288032" cy="28803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9"/>
          <a:stretch/>
        </p:blipFill>
        <p:spPr bwMode="auto">
          <a:xfrm>
            <a:off x="179513" y="1090786"/>
            <a:ext cx="8712968" cy="241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9512" y="3789040"/>
            <a:ext cx="8712968" cy="2006064"/>
            <a:chOff x="179512" y="3789040"/>
            <a:chExt cx="8712968" cy="200606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79512" y="3789040"/>
              <a:ext cx="8712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9512" y="3933056"/>
              <a:ext cx="87129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500" b="1" dirty="0" smtClean="0">
                  <a:solidFill>
                    <a:srgbClr val="A7419A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0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MUTATIONS – MORE MUTATIONS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40552" y="4509120"/>
            <a:ext cx="880369" cy="32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l-PL" sz="1400" dirty="0" err="1">
                <a:highlight>
                  <a:srgbClr val="FFFF00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sdfdsfs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7368" y="1043444"/>
            <a:ext cx="4038608" cy="2601580"/>
            <a:chOff x="179510" y="1043444"/>
            <a:chExt cx="4038608" cy="2601580"/>
          </a:xfrm>
        </p:grpSpPr>
        <p:sp>
          <p:nvSpPr>
            <p:cNvPr id="7" name="TextBox 6"/>
            <p:cNvSpPr txBox="1"/>
            <p:nvPr/>
          </p:nvSpPr>
          <p:spPr>
            <a:xfrm>
              <a:off x="467544" y="16288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278092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16288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19671" y="2708920"/>
              <a:ext cx="328747" cy="28803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512" y="1043444"/>
              <a:ext cx="4038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A7419A"/>
                  </a:solidFill>
                </a:rPr>
                <a:t>ASSIGNMENT OPERATOR REPLACEMENT</a:t>
              </a:r>
              <a:endParaRPr lang="en-US" dirty="0">
                <a:solidFill>
                  <a:srgbClr val="A7419A"/>
                </a:solidFill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60"/>
            <a:stretch/>
          </p:blipFill>
          <p:spPr bwMode="auto">
            <a:xfrm>
              <a:off x="179510" y="1459468"/>
              <a:ext cx="3659065" cy="2185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611996" y="3811210"/>
            <a:ext cx="3986224" cy="2817604"/>
            <a:chOff x="4402200" y="1043444"/>
            <a:chExt cx="3986224" cy="2817604"/>
          </a:xfrm>
        </p:grpSpPr>
        <p:sp>
          <p:nvSpPr>
            <p:cNvPr id="14" name="Rectangle 13"/>
            <p:cNvSpPr/>
            <p:nvPr/>
          </p:nvSpPr>
          <p:spPr>
            <a:xfrm>
              <a:off x="6184399" y="2285534"/>
              <a:ext cx="328747" cy="28803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A7419A"/>
                </a:solidFill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002"/>
            <a:stretch/>
          </p:blipFill>
          <p:spPr bwMode="auto">
            <a:xfrm>
              <a:off x="4535996" y="1447601"/>
              <a:ext cx="3771014" cy="2413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402200" y="1043444"/>
              <a:ext cx="398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A7419A"/>
                  </a:solidFill>
                </a:rPr>
                <a:t>ARITHMETIC OPERATOR REPLACEMENT</a:t>
              </a:r>
              <a:endParaRPr lang="en-US" dirty="0">
                <a:solidFill>
                  <a:srgbClr val="A7419A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4008" y="1043444"/>
            <a:ext cx="3790633" cy="2601580"/>
            <a:chOff x="4404428" y="3995772"/>
            <a:chExt cx="3790633" cy="2601580"/>
          </a:xfrm>
        </p:grpSpPr>
        <p:sp>
          <p:nvSpPr>
            <p:cNvPr id="18" name="TextBox 17"/>
            <p:cNvSpPr txBox="1"/>
            <p:nvPr/>
          </p:nvSpPr>
          <p:spPr>
            <a:xfrm>
              <a:off x="4404428" y="3995772"/>
              <a:ext cx="268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A7419A"/>
                  </a:solidFill>
                </a:rPr>
                <a:t>CONSTANT REPLACEMENT</a:t>
              </a:r>
              <a:endParaRPr lang="en-US" dirty="0">
                <a:solidFill>
                  <a:srgbClr val="A7419A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31831" y="5661248"/>
              <a:ext cx="198720" cy="28803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A7419A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985"/>
            <a:stretch/>
          </p:blipFill>
          <p:spPr bwMode="auto">
            <a:xfrm>
              <a:off x="4535996" y="4394832"/>
              <a:ext cx="3659065" cy="2202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35414" y="3811210"/>
            <a:ext cx="3660522" cy="2976215"/>
            <a:chOff x="178054" y="3811210"/>
            <a:chExt cx="3660522" cy="2976215"/>
          </a:xfrm>
        </p:grpSpPr>
        <p:sp>
          <p:nvSpPr>
            <p:cNvPr id="25" name="Rectangle 24"/>
            <p:cNvSpPr/>
            <p:nvPr/>
          </p:nvSpPr>
          <p:spPr>
            <a:xfrm>
              <a:off x="1403648" y="5856208"/>
              <a:ext cx="648072" cy="28803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512" y="3811210"/>
              <a:ext cx="225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A7419A"/>
                  </a:solidFill>
                </a:rPr>
                <a:t>ONE ITERATION LOOP</a:t>
              </a:r>
              <a:endParaRPr lang="en-US" dirty="0">
                <a:solidFill>
                  <a:srgbClr val="A7419A"/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974"/>
            <a:stretch/>
          </p:blipFill>
          <p:spPr bwMode="auto">
            <a:xfrm>
              <a:off x="178054" y="4145302"/>
              <a:ext cx="3660522" cy="2642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87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MUTATIONS – OPERATORS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1093912"/>
            <a:ext cx="9793088" cy="557544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b="1" dirty="0" smtClean="0"/>
              <a:t>Standard </a:t>
            </a:r>
            <a:r>
              <a:rPr lang="pl-PL" sz="1800" b="1" dirty="0" err="1" smtClean="0"/>
              <a:t>mutation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operators</a:t>
            </a:r>
            <a:r>
              <a:rPr lang="pl-PL" sz="1800" b="1" dirty="0" smtClean="0"/>
              <a:t>:</a:t>
            </a: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AOD</a:t>
            </a:r>
            <a:r>
              <a:rPr lang="pl-PL" sz="1800" dirty="0" smtClean="0"/>
              <a:t> - </a:t>
            </a:r>
            <a:r>
              <a:rPr lang="pl-PL" sz="1800" dirty="0" err="1" smtClean="0"/>
              <a:t>arithmetic</a:t>
            </a:r>
            <a:r>
              <a:rPr lang="pl-PL" sz="1800" dirty="0" smtClean="0"/>
              <a:t> operator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/>
              <a:t> - </a:t>
            </a:r>
            <a:r>
              <a:rPr lang="pl-P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AOR</a:t>
            </a:r>
            <a:r>
              <a:rPr lang="pl-PL" sz="1800" dirty="0"/>
              <a:t> - </a:t>
            </a:r>
            <a:r>
              <a:rPr lang="pl-PL" sz="1800" dirty="0" err="1" smtClean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arithmetic</a:t>
            </a:r>
            <a:r>
              <a:rPr lang="pl-PL" sz="1800" dirty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 </a:t>
            </a:r>
            <a:r>
              <a:rPr lang="pl-PL" sz="1800" dirty="0" smtClean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operator </a:t>
            </a:r>
            <a:r>
              <a:rPr lang="pl-PL" sz="1800" dirty="0" err="1" smtClean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replacement</a:t>
            </a:r>
            <a:endParaRPr lang="pl-PL" sz="1800" dirty="0">
              <a:highlight>
                <a:srgbClr val="FFFF00"/>
              </a:highlight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ASR</a:t>
            </a:r>
            <a:r>
              <a:rPr lang="pl-PL" sz="1800" dirty="0" smtClean="0"/>
              <a:t> -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assignment</a:t>
            </a:r>
            <a:r>
              <a:rPr lang="pl-PL" sz="1800" dirty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 operator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replacement</a:t>
            </a:r>
            <a:endParaRPr lang="pl-PL" sz="1800" dirty="0">
              <a:highlight>
                <a:srgbClr val="FFFF00"/>
              </a:highlight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BCR</a:t>
            </a:r>
            <a:r>
              <a:rPr lang="pl-PL" sz="1800" dirty="0" smtClean="0"/>
              <a:t> - </a:t>
            </a:r>
            <a:r>
              <a:rPr lang="pl-PL" sz="1800" dirty="0" err="1" smtClean="0"/>
              <a:t>break</a:t>
            </a:r>
            <a:r>
              <a:rPr lang="pl-PL" sz="1800" dirty="0" smtClean="0"/>
              <a:t> </a:t>
            </a:r>
            <a:r>
              <a:rPr lang="pl-PL" sz="1800" dirty="0" err="1" smtClean="0"/>
              <a:t>continue</a:t>
            </a:r>
            <a:r>
              <a:rPr lang="pl-PL" sz="1800" dirty="0" smtClean="0"/>
              <a:t> </a:t>
            </a:r>
            <a:r>
              <a:rPr lang="pl-PL" sz="1800" dirty="0" err="1" smtClean="0"/>
              <a:t>replacement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l-PL" sz="1800" dirty="0" smtClean="0"/>
              <a:t> - </a:t>
            </a:r>
            <a:r>
              <a:rPr lang="pl-PL" sz="1800" dirty="0" err="1" smtClean="0"/>
              <a:t>conditional</a:t>
            </a:r>
            <a:r>
              <a:rPr lang="pl-PL" sz="1800" dirty="0" smtClean="0"/>
              <a:t> operator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COI</a:t>
            </a:r>
            <a:r>
              <a:rPr lang="pl-PL" sz="1800" dirty="0" smtClean="0"/>
              <a:t> - </a:t>
            </a:r>
            <a:r>
              <a:rPr lang="pl-PL" sz="1800" dirty="0" err="1" smtClean="0"/>
              <a:t>conditional</a:t>
            </a:r>
            <a:r>
              <a:rPr lang="pl-PL" sz="1800" dirty="0" smtClean="0"/>
              <a:t> operator </a:t>
            </a:r>
            <a:r>
              <a:rPr lang="pl-PL" sz="1800" dirty="0" err="1" smtClean="0"/>
              <a:t>insertion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CRP</a:t>
            </a:r>
            <a:r>
              <a:rPr lang="pl-PL" sz="1800" dirty="0" smtClean="0"/>
              <a:t> -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constant</a:t>
            </a:r>
            <a:r>
              <a:rPr lang="pl-PL" sz="1800" dirty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replacement</a:t>
            </a:r>
            <a:endParaRPr lang="pl-PL" sz="1800" dirty="0">
              <a:highlight>
                <a:srgbClr val="FFFF00"/>
              </a:highlight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DDL</a:t>
            </a:r>
            <a:r>
              <a:rPr lang="pl-PL" sz="1800" dirty="0" smtClean="0"/>
              <a:t> - </a:t>
            </a:r>
            <a:r>
              <a:rPr lang="pl-PL" sz="1800" dirty="0" err="1" smtClean="0"/>
              <a:t>decorator</a:t>
            </a:r>
            <a:r>
              <a:rPr lang="pl-PL" sz="1800" dirty="0" smtClean="0"/>
              <a:t>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EHD</a:t>
            </a:r>
            <a:r>
              <a:rPr lang="pl-PL" sz="1800" dirty="0" smtClean="0"/>
              <a:t> - </a:t>
            </a:r>
            <a:r>
              <a:rPr lang="pl-PL" sz="1800" dirty="0" err="1" smtClean="0"/>
              <a:t>exception</a:t>
            </a:r>
            <a:r>
              <a:rPr lang="pl-PL" sz="1800" dirty="0" smtClean="0"/>
              <a:t> handler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EXS</a:t>
            </a:r>
            <a:r>
              <a:rPr lang="pl-PL" sz="1800" dirty="0" smtClean="0"/>
              <a:t> - </a:t>
            </a:r>
            <a:r>
              <a:rPr lang="pl-PL" sz="1800" dirty="0" err="1" smtClean="0"/>
              <a:t>exception</a:t>
            </a:r>
            <a:r>
              <a:rPr lang="pl-PL" sz="1800" dirty="0" smtClean="0"/>
              <a:t> </a:t>
            </a:r>
            <a:r>
              <a:rPr lang="pl-PL" sz="1800" dirty="0" err="1" smtClean="0"/>
              <a:t>swallowing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IHD</a:t>
            </a:r>
            <a:r>
              <a:rPr lang="pl-PL" sz="1800" dirty="0" smtClean="0"/>
              <a:t> - </a:t>
            </a:r>
            <a:r>
              <a:rPr lang="pl-PL" sz="1800" dirty="0" err="1" smtClean="0"/>
              <a:t>hiding</a:t>
            </a:r>
            <a:r>
              <a:rPr lang="pl-PL" sz="1800" dirty="0" smtClean="0"/>
              <a:t> </a:t>
            </a:r>
            <a:r>
              <a:rPr lang="pl-PL" sz="1800" dirty="0" err="1" smtClean="0"/>
              <a:t>variable</a:t>
            </a:r>
            <a:r>
              <a:rPr lang="pl-PL" sz="1800" dirty="0" smtClean="0"/>
              <a:t>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IOD</a:t>
            </a:r>
            <a:r>
              <a:rPr lang="pl-PL" sz="1800" dirty="0" smtClean="0"/>
              <a:t> - </a:t>
            </a:r>
            <a:r>
              <a:rPr lang="pl-PL" sz="1800" dirty="0" err="1" smtClean="0"/>
              <a:t>overriding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IOP</a:t>
            </a:r>
            <a:r>
              <a:rPr lang="pl-PL" sz="1800" dirty="0" smtClean="0"/>
              <a:t> - </a:t>
            </a:r>
            <a:r>
              <a:rPr lang="pl-PL" sz="1800" dirty="0" err="1" smtClean="0"/>
              <a:t>overridden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calling</a:t>
            </a:r>
            <a:r>
              <a:rPr lang="pl-PL" sz="1800" dirty="0" smtClean="0"/>
              <a:t> </a:t>
            </a:r>
            <a:r>
              <a:rPr lang="pl-PL" sz="1800" dirty="0" err="1" smtClean="0"/>
              <a:t>position</a:t>
            </a:r>
            <a:r>
              <a:rPr lang="pl-PL" sz="1800" dirty="0" smtClean="0"/>
              <a:t> </a:t>
            </a:r>
            <a:r>
              <a:rPr lang="pl-PL" sz="1800" dirty="0" err="1" smtClean="0"/>
              <a:t>change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LCR</a:t>
            </a:r>
            <a:r>
              <a:rPr lang="pl-PL" sz="1800" dirty="0" smtClean="0"/>
              <a:t> - </a:t>
            </a:r>
            <a:r>
              <a:rPr lang="pl-PL" sz="1800" dirty="0" err="1" smtClean="0"/>
              <a:t>logical</a:t>
            </a:r>
            <a:r>
              <a:rPr lang="pl-PL" sz="1800" dirty="0" smtClean="0"/>
              <a:t> </a:t>
            </a:r>
            <a:r>
              <a:rPr lang="pl-PL" sz="1800" dirty="0" err="1" smtClean="0"/>
              <a:t>connector</a:t>
            </a:r>
            <a:r>
              <a:rPr lang="pl-PL" sz="1800" dirty="0" smtClean="0"/>
              <a:t> </a:t>
            </a:r>
            <a:r>
              <a:rPr lang="pl-PL" sz="1800" dirty="0" err="1" smtClean="0"/>
              <a:t>replacement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LOD</a:t>
            </a:r>
            <a:r>
              <a:rPr lang="pl-PL" sz="1800" dirty="0" smtClean="0"/>
              <a:t> - </a:t>
            </a:r>
            <a:r>
              <a:rPr lang="pl-PL" sz="1800" dirty="0" err="1" smtClean="0"/>
              <a:t>logical</a:t>
            </a:r>
            <a:r>
              <a:rPr lang="pl-PL" sz="1800" dirty="0" smtClean="0"/>
              <a:t> operator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LOR</a:t>
            </a:r>
            <a:r>
              <a:rPr lang="pl-PL" sz="1800" dirty="0" smtClean="0"/>
              <a:t> - </a:t>
            </a:r>
            <a:r>
              <a:rPr lang="pl-PL" sz="1800" dirty="0" err="1" smtClean="0"/>
              <a:t>logical</a:t>
            </a:r>
            <a:r>
              <a:rPr lang="pl-PL" sz="1800" dirty="0" smtClean="0"/>
              <a:t> operator </a:t>
            </a:r>
            <a:r>
              <a:rPr lang="pl-PL" sz="1800" dirty="0" err="1" smtClean="0"/>
              <a:t>replacement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pl-PL" sz="1800" dirty="0" smtClean="0"/>
              <a:t> -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relational</a:t>
            </a:r>
            <a:r>
              <a:rPr lang="pl-PL" sz="1800" dirty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 operator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replacement</a:t>
            </a:r>
            <a:endParaRPr lang="pl-PL" sz="1800" dirty="0">
              <a:highlight>
                <a:srgbClr val="FFFF00"/>
              </a:highlight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SCD</a:t>
            </a:r>
            <a:r>
              <a:rPr lang="pl-PL" sz="1800" dirty="0" smtClean="0"/>
              <a:t> - super </a:t>
            </a:r>
            <a:r>
              <a:rPr lang="pl-PL" sz="1800" dirty="0" err="1" smtClean="0"/>
              <a:t>calling</a:t>
            </a:r>
            <a:r>
              <a:rPr lang="pl-PL" sz="1800" dirty="0" smtClean="0"/>
              <a:t>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pl-PL" sz="1800" dirty="0" smtClean="0"/>
              <a:t> - super </a:t>
            </a:r>
            <a:r>
              <a:rPr lang="pl-PL" sz="1800" dirty="0" err="1" smtClean="0"/>
              <a:t>calling</a:t>
            </a:r>
            <a:r>
              <a:rPr lang="pl-PL" sz="1800" dirty="0" smtClean="0"/>
              <a:t> insert</a:t>
            </a: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SIR</a:t>
            </a:r>
            <a:r>
              <a:rPr lang="pl-PL" sz="1800" dirty="0" smtClean="0"/>
              <a:t> - </a:t>
            </a:r>
            <a:r>
              <a:rPr lang="pl-PL" sz="1800" dirty="0" err="1" smtClean="0"/>
              <a:t>slice</a:t>
            </a:r>
            <a:r>
              <a:rPr lang="pl-PL" sz="1800" dirty="0" smtClean="0"/>
              <a:t> index </a:t>
            </a:r>
            <a:r>
              <a:rPr lang="pl-PL" sz="1800" dirty="0" err="1" smtClean="0"/>
              <a:t>remove</a:t>
            </a:r>
            <a:endParaRPr lang="pl-PL" sz="1800" dirty="0" smtClean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b="1" dirty="0" err="1" smtClean="0"/>
              <a:t>Experimental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mutation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operators</a:t>
            </a:r>
            <a:r>
              <a:rPr lang="pl-PL" sz="1800" b="1" dirty="0" smtClean="0"/>
              <a:t>:</a:t>
            </a: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CDI</a:t>
            </a:r>
            <a:r>
              <a:rPr lang="pl-PL" sz="1800" dirty="0" smtClean="0"/>
              <a:t> - </a:t>
            </a:r>
            <a:r>
              <a:rPr lang="pl-PL" sz="1800" dirty="0" err="1" smtClean="0"/>
              <a:t>classmethod</a:t>
            </a:r>
            <a:r>
              <a:rPr lang="pl-PL" sz="1800" dirty="0" smtClean="0"/>
              <a:t> </a:t>
            </a:r>
            <a:r>
              <a:rPr lang="pl-PL" sz="1800" dirty="0" err="1" smtClean="0"/>
              <a:t>decorator</a:t>
            </a:r>
            <a:r>
              <a:rPr lang="pl-PL" sz="1800" dirty="0" smtClean="0"/>
              <a:t> </a:t>
            </a:r>
            <a:r>
              <a:rPr lang="pl-PL" sz="1800" dirty="0" err="1" smtClean="0"/>
              <a:t>insertion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OIL</a:t>
            </a:r>
            <a:r>
              <a:rPr lang="pl-PL" sz="1800" dirty="0" smtClean="0"/>
              <a:t> - </a:t>
            </a:r>
            <a:r>
              <a:rPr lang="pl-PL" sz="1800" dirty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one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iteration</a:t>
            </a:r>
            <a:r>
              <a:rPr lang="pl-PL" sz="1800" dirty="0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 </a:t>
            </a:r>
            <a:r>
              <a:rPr lang="pl-PL" sz="1800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loop</a:t>
            </a:r>
            <a:endParaRPr lang="pl-PL" sz="1800" dirty="0">
              <a:highlight>
                <a:srgbClr val="FFFF00"/>
              </a:highlight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RIL</a:t>
            </a:r>
            <a:r>
              <a:rPr lang="pl-PL" sz="1800" dirty="0" smtClean="0"/>
              <a:t> - </a:t>
            </a:r>
            <a:r>
              <a:rPr lang="pl-PL" sz="1800" dirty="0" err="1" smtClean="0"/>
              <a:t>reverse</a:t>
            </a:r>
            <a:r>
              <a:rPr lang="pl-PL" sz="1800" dirty="0" smtClean="0"/>
              <a:t> </a:t>
            </a:r>
            <a:r>
              <a:rPr lang="pl-PL" sz="1800" dirty="0" err="1" smtClean="0"/>
              <a:t>iteration</a:t>
            </a:r>
            <a:r>
              <a:rPr lang="pl-PL" sz="1800" dirty="0" smtClean="0"/>
              <a:t> </a:t>
            </a:r>
            <a:r>
              <a:rPr lang="pl-PL" sz="1800" dirty="0" err="1" smtClean="0"/>
              <a:t>loop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SDI</a:t>
            </a:r>
            <a:r>
              <a:rPr lang="pl-PL" sz="1800" dirty="0" smtClean="0"/>
              <a:t> - </a:t>
            </a:r>
            <a:r>
              <a:rPr lang="pl-PL" sz="1800" dirty="0" err="1" smtClean="0"/>
              <a:t>staticmethod</a:t>
            </a:r>
            <a:r>
              <a:rPr lang="pl-PL" sz="1800" dirty="0" smtClean="0"/>
              <a:t> </a:t>
            </a:r>
            <a:r>
              <a:rPr lang="pl-PL" sz="1800" dirty="0" err="1" smtClean="0"/>
              <a:t>decorator</a:t>
            </a:r>
            <a:r>
              <a:rPr lang="pl-PL" sz="1800" dirty="0" smtClean="0"/>
              <a:t> </a:t>
            </a:r>
            <a:r>
              <a:rPr lang="pl-PL" sz="1800" dirty="0" err="1" smtClean="0"/>
              <a:t>insertion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SDL</a:t>
            </a:r>
            <a:r>
              <a:rPr lang="pl-PL" sz="1800" dirty="0" smtClean="0"/>
              <a:t> - </a:t>
            </a:r>
            <a:r>
              <a:rPr lang="pl-PL" sz="1800" dirty="0" err="1" smtClean="0"/>
              <a:t>statement</a:t>
            </a:r>
            <a:r>
              <a:rPr lang="pl-PL" sz="1800" dirty="0" smtClean="0"/>
              <a:t>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SVD</a:t>
            </a:r>
            <a:r>
              <a:rPr lang="pl-PL" sz="1800" dirty="0" smtClean="0"/>
              <a:t> - </a:t>
            </a:r>
            <a:r>
              <a:rPr lang="pl-PL" sz="1800" dirty="0" err="1" smtClean="0"/>
              <a:t>self</a:t>
            </a:r>
            <a:r>
              <a:rPr lang="pl-PL" sz="1800" dirty="0" smtClean="0"/>
              <a:t> </a:t>
            </a:r>
            <a:r>
              <a:rPr lang="pl-PL" sz="1800" dirty="0" err="1" smtClean="0"/>
              <a:t>variable</a:t>
            </a:r>
            <a:r>
              <a:rPr lang="pl-PL" sz="1800" dirty="0" smtClean="0"/>
              <a:t> </a:t>
            </a:r>
            <a:r>
              <a:rPr lang="pl-PL" sz="1800" dirty="0" err="1" smtClean="0"/>
              <a:t>deletion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 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ZIL</a:t>
            </a:r>
            <a:r>
              <a:rPr lang="pl-PL" sz="1800" dirty="0" smtClean="0"/>
              <a:t> - zero </a:t>
            </a:r>
            <a:r>
              <a:rPr lang="pl-PL" sz="1800" dirty="0" err="1" smtClean="0"/>
              <a:t>iteration</a:t>
            </a:r>
            <a:r>
              <a:rPr lang="pl-PL" sz="1800" dirty="0" smtClean="0"/>
              <a:t> </a:t>
            </a:r>
            <a:r>
              <a:rPr lang="pl-PL" sz="1800" dirty="0" err="1" smtClean="0"/>
              <a:t>loop</a:t>
            </a:r>
            <a:endParaRPr lang="pl-PL" sz="1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540552" y="4509120"/>
            <a:ext cx="82759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l-PL" dirty="0" err="1">
                <a:highlight>
                  <a:srgbClr val="FFFF00"/>
                </a:highlight>
                <a:ea typeface="Calibri"/>
                <a:cs typeface="Consolas" panose="020B0609020204030204" pitchFamily="49" charset="0"/>
              </a:rPr>
              <a:t>sdfdsfs</a:t>
            </a:r>
            <a:endParaRPr lang="en-US" dirty="0"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ADD NEW UNITTESTS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5" y="966879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BUGFIXES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5" y="966879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FINAL MUTATIONS CHECK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5" y="966879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l-PL" sz="2800" b="1">
                <a:solidFill>
                  <a:schemeClr val="lt1"/>
                </a:solidFill>
              </a:rPr>
              <a:t>PRESENTATION PLAN / QUESTIONS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28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b="1" dirty="0" smtClean="0">
                <a:latin typeface="Calibri" panose="020F0502020204030204" pitchFamily="34" charset="0"/>
              </a:rPr>
              <a:t>How to test to test?</a:t>
            </a:r>
          </a:p>
          <a:p>
            <a:pPr>
              <a:lnSpc>
                <a:spcPct val="115000"/>
              </a:lnSpc>
              <a:spcBef>
                <a:spcPts val="0"/>
              </a:spcBef>
              <a:buSzPts val="3200"/>
            </a:pPr>
            <a:r>
              <a:rPr lang="en-US" b="1" dirty="0" smtClean="0">
                <a:latin typeface="Calibri" panose="020F0502020204030204" pitchFamily="34" charset="0"/>
              </a:rPr>
              <a:t>What is the core idea behind mutation testing?</a:t>
            </a:r>
          </a:p>
          <a:p>
            <a:pPr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b="1" dirty="0" smtClean="0">
                <a:latin typeface="Calibri" panose="020F0502020204030204" pitchFamily="34" charset="0"/>
              </a:rPr>
              <a:t>How to use with mutpy?</a:t>
            </a:r>
          </a:p>
          <a:p>
            <a:pPr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b="1" dirty="0" smtClean="0">
                <a:latin typeface="Calibri" panose="020F0502020204030204" pitchFamily="34" charset="0"/>
              </a:rPr>
              <a:t>What are mutation operators?</a:t>
            </a:r>
          </a:p>
          <a:p>
            <a:pPr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b="1" dirty="0" smtClean="0">
                <a:latin typeface="Calibri" panose="020F0502020204030204" pitchFamily="34" charset="0"/>
              </a:rPr>
              <a:t>How mutpy works under the hood?</a:t>
            </a:r>
          </a:p>
          <a:p>
            <a:pPr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b="1" dirty="0" smtClean="0">
                <a:latin typeface="Calibri" panose="020F0502020204030204" pitchFamily="34" charset="0"/>
              </a:rPr>
              <a:t>What are the gains and threats of mutation testing?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MUTPY – TECHNICAL DETAILS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8496944" cy="720080"/>
          </a:xfrm>
          <a:prstGeom prst="rect">
            <a:avLst/>
          </a:prstGeom>
          <a:solidFill>
            <a:srgbClr val="A7419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 smtClean="0"/>
              <a:t>  1. </a:t>
            </a:r>
            <a:r>
              <a:rPr lang="pl-PL" sz="2400" b="1" dirty="0" err="1" smtClean="0"/>
              <a:t>Parsing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code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into</a:t>
            </a:r>
            <a:r>
              <a:rPr lang="pl-PL" sz="2400" b="1" dirty="0" smtClean="0"/>
              <a:t> AST (</a:t>
            </a:r>
            <a:r>
              <a:rPr lang="pl-PL" sz="2400" b="1" dirty="0" err="1" smtClean="0"/>
              <a:t>Abstract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Syntax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Tree</a:t>
            </a:r>
            <a:r>
              <a:rPr lang="pl-PL" sz="2400" b="1" dirty="0" smtClean="0"/>
              <a:t>)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27124" y="1988840"/>
            <a:ext cx="8496944" cy="720080"/>
          </a:xfrm>
          <a:prstGeom prst="rect">
            <a:avLst/>
          </a:prstGeom>
          <a:solidFill>
            <a:srgbClr val="A7419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 smtClean="0"/>
              <a:t>  2. </a:t>
            </a:r>
            <a:r>
              <a:rPr lang="pl-PL" sz="2400" b="1" dirty="0" err="1" smtClean="0"/>
              <a:t>Mutations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27124" y="2852936"/>
            <a:ext cx="8496944" cy="720080"/>
          </a:xfrm>
          <a:prstGeom prst="rect">
            <a:avLst/>
          </a:prstGeom>
          <a:solidFill>
            <a:srgbClr val="A7419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 smtClean="0"/>
              <a:t>  3. </a:t>
            </a:r>
            <a:r>
              <a:rPr lang="pl-PL" sz="2400" b="1" dirty="0" err="1" smtClean="0"/>
              <a:t>Code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Generation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95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MUTPY – PARSING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06"/>
          <a:stretch/>
        </p:blipFill>
        <p:spPr bwMode="auto">
          <a:xfrm>
            <a:off x="374997" y="1101746"/>
            <a:ext cx="7143459" cy="2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89235"/>
          <a:stretch/>
        </p:blipFill>
        <p:spPr bwMode="auto">
          <a:xfrm>
            <a:off x="374998" y="1449932"/>
            <a:ext cx="7143466" cy="31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6" b="58081"/>
          <a:stretch/>
        </p:blipFill>
        <p:spPr bwMode="auto">
          <a:xfrm>
            <a:off x="374997" y="1844824"/>
            <a:ext cx="7143455" cy="177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9" b="49205"/>
          <a:stretch/>
        </p:blipFill>
        <p:spPr bwMode="auto">
          <a:xfrm>
            <a:off x="374997" y="3478681"/>
            <a:ext cx="7143451" cy="52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8"/>
          <a:stretch/>
        </p:blipFill>
        <p:spPr bwMode="auto">
          <a:xfrm>
            <a:off x="374997" y="4221088"/>
            <a:ext cx="714345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0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MUTPY – ABSTRACT SYNTAX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3528" y="2276872"/>
            <a:ext cx="8478397" cy="3528392"/>
            <a:chOff x="323528" y="2276872"/>
            <a:chExt cx="8478397" cy="35283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276872"/>
              <a:ext cx="8478397" cy="300102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203847" y="5435932"/>
              <a:ext cx="55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A7419A"/>
                  </a:solidFill>
                </a:rPr>
                <a:t>github.com/mutpy/astmonkey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37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MUTPY – 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7" y="1185390"/>
            <a:ext cx="8478397" cy="3001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65104"/>
            <a:ext cx="6742926" cy="2232248"/>
          </a:xfrm>
          <a:prstGeom prst="rect">
            <a:avLst/>
          </a:prstGeom>
          <a:ln w="38100">
            <a:solidFill>
              <a:srgbClr val="A7419A"/>
            </a:solidFill>
          </a:ln>
        </p:spPr>
      </p:pic>
      <p:sp>
        <p:nvSpPr>
          <p:cNvPr id="22" name="Freeform 21"/>
          <p:cNvSpPr/>
          <p:nvPr/>
        </p:nvSpPr>
        <p:spPr>
          <a:xfrm>
            <a:off x="174308" y="920115"/>
            <a:ext cx="8857297" cy="3300413"/>
          </a:xfrm>
          <a:custGeom>
            <a:avLst/>
            <a:gdLst>
              <a:gd name="connsiteX0" fmla="*/ 3257550 w 6015037"/>
              <a:gd name="connsiteY0" fmla="*/ 1328738 h 2538413"/>
              <a:gd name="connsiteX1" fmla="*/ 3990975 w 6015037"/>
              <a:gd name="connsiteY1" fmla="*/ 1338263 h 2538413"/>
              <a:gd name="connsiteX2" fmla="*/ 3995737 w 6015037"/>
              <a:gd name="connsiteY2" fmla="*/ 1624013 h 2538413"/>
              <a:gd name="connsiteX3" fmla="*/ 4548187 w 6015037"/>
              <a:gd name="connsiteY3" fmla="*/ 1628775 h 2538413"/>
              <a:gd name="connsiteX4" fmla="*/ 4719637 w 6015037"/>
              <a:gd name="connsiteY4" fmla="*/ 1714500 h 2538413"/>
              <a:gd name="connsiteX5" fmla="*/ 4572000 w 6015037"/>
              <a:gd name="connsiteY5" fmla="*/ 1819275 h 2538413"/>
              <a:gd name="connsiteX6" fmla="*/ 4567237 w 6015037"/>
              <a:gd name="connsiteY6" fmla="*/ 2143125 h 2538413"/>
              <a:gd name="connsiteX7" fmla="*/ 5900737 w 6015037"/>
              <a:gd name="connsiteY7" fmla="*/ 2205038 h 2538413"/>
              <a:gd name="connsiteX8" fmla="*/ 6015037 w 6015037"/>
              <a:gd name="connsiteY8" fmla="*/ 109538 h 2538413"/>
              <a:gd name="connsiteX9" fmla="*/ 3624262 w 6015037"/>
              <a:gd name="connsiteY9" fmla="*/ 0 h 2538413"/>
              <a:gd name="connsiteX10" fmla="*/ 0 w 6015037"/>
              <a:gd name="connsiteY10" fmla="*/ 76200 h 2538413"/>
              <a:gd name="connsiteX11" fmla="*/ 23812 w 6015037"/>
              <a:gd name="connsiteY11" fmla="*/ 2538413 h 2538413"/>
              <a:gd name="connsiteX12" fmla="*/ 1652587 w 6015037"/>
              <a:gd name="connsiteY12" fmla="*/ 2147888 h 2538413"/>
              <a:gd name="connsiteX13" fmla="*/ 2757487 w 6015037"/>
              <a:gd name="connsiteY13" fmla="*/ 2057400 h 2538413"/>
              <a:gd name="connsiteX14" fmla="*/ 2790825 w 6015037"/>
              <a:gd name="connsiteY14" fmla="*/ 1652588 h 2538413"/>
              <a:gd name="connsiteX15" fmla="*/ 3286125 w 6015037"/>
              <a:gd name="connsiteY15" fmla="*/ 1652588 h 2538413"/>
              <a:gd name="connsiteX16" fmla="*/ 3257550 w 6015037"/>
              <a:gd name="connsiteY16" fmla="*/ 1328738 h 2538413"/>
              <a:gd name="connsiteX0" fmla="*/ 4536758 w 7294245"/>
              <a:gd name="connsiteY0" fmla="*/ 1328738 h 2553653"/>
              <a:gd name="connsiteX1" fmla="*/ 5270183 w 7294245"/>
              <a:gd name="connsiteY1" fmla="*/ 1338263 h 2553653"/>
              <a:gd name="connsiteX2" fmla="*/ 5274945 w 7294245"/>
              <a:gd name="connsiteY2" fmla="*/ 1624013 h 2553653"/>
              <a:gd name="connsiteX3" fmla="*/ 5827395 w 7294245"/>
              <a:gd name="connsiteY3" fmla="*/ 1628775 h 2553653"/>
              <a:gd name="connsiteX4" fmla="*/ 5998845 w 7294245"/>
              <a:gd name="connsiteY4" fmla="*/ 1714500 h 2553653"/>
              <a:gd name="connsiteX5" fmla="*/ 5851208 w 7294245"/>
              <a:gd name="connsiteY5" fmla="*/ 1819275 h 2553653"/>
              <a:gd name="connsiteX6" fmla="*/ 5846445 w 7294245"/>
              <a:gd name="connsiteY6" fmla="*/ 2143125 h 2553653"/>
              <a:gd name="connsiteX7" fmla="*/ 7179945 w 7294245"/>
              <a:gd name="connsiteY7" fmla="*/ 2205038 h 2553653"/>
              <a:gd name="connsiteX8" fmla="*/ 7294245 w 7294245"/>
              <a:gd name="connsiteY8" fmla="*/ 109538 h 2553653"/>
              <a:gd name="connsiteX9" fmla="*/ 4903470 w 7294245"/>
              <a:gd name="connsiteY9" fmla="*/ 0 h 2553653"/>
              <a:gd name="connsiteX10" fmla="*/ 1279208 w 7294245"/>
              <a:gd name="connsiteY10" fmla="*/ 76200 h 2553653"/>
              <a:gd name="connsiteX11" fmla="*/ 0 w 7294245"/>
              <a:gd name="connsiteY11" fmla="*/ 2553653 h 2553653"/>
              <a:gd name="connsiteX12" fmla="*/ 2931795 w 7294245"/>
              <a:gd name="connsiteY12" fmla="*/ 2147888 h 2553653"/>
              <a:gd name="connsiteX13" fmla="*/ 4036695 w 7294245"/>
              <a:gd name="connsiteY13" fmla="*/ 2057400 h 2553653"/>
              <a:gd name="connsiteX14" fmla="*/ 4070033 w 7294245"/>
              <a:gd name="connsiteY14" fmla="*/ 1652588 h 2553653"/>
              <a:gd name="connsiteX15" fmla="*/ 4565333 w 7294245"/>
              <a:gd name="connsiteY15" fmla="*/ 1652588 h 2553653"/>
              <a:gd name="connsiteX16" fmla="*/ 4536758 w 7294245"/>
              <a:gd name="connsiteY16" fmla="*/ 1328738 h 2553653"/>
              <a:gd name="connsiteX0" fmla="*/ 4621530 w 7379017"/>
              <a:gd name="connsiteY0" fmla="*/ 2075498 h 3300413"/>
              <a:gd name="connsiteX1" fmla="*/ 5354955 w 7379017"/>
              <a:gd name="connsiteY1" fmla="*/ 2085023 h 3300413"/>
              <a:gd name="connsiteX2" fmla="*/ 5359717 w 7379017"/>
              <a:gd name="connsiteY2" fmla="*/ 2370773 h 3300413"/>
              <a:gd name="connsiteX3" fmla="*/ 5912167 w 7379017"/>
              <a:gd name="connsiteY3" fmla="*/ 2375535 h 3300413"/>
              <a:gd name="connsiteX4" fmla="*/ 6083617 w 7379017"/>
              <a:gd name="connsiteY4" fmla="*/ 2461260 h 3300413"/>
              <a:gd name="connsiteX5" fmla="*/ 5935980 w 7379017"/>
              <a:gd name="connsiteY5" fmla="*/ 2566035 h 3300413"/>
              <a:gd name="connsiteX6" fmla="*/ 5931217 w 7379017"/>
              <a:gd name="connsiteY6" fmla="*/ 2889885 h 3300413"/>
              <a:gd name="connsiteX7" fmla="*/ 7264717 w 7379017"/>
              <a:gd name="connsiteY7" fmla="*/ 2951798 h 3300413"/>
              <a:gd name="connsiteX8" fmla="*/ 7379017 w 7379017"/>
              <a:gd name="connsiteY8" fmla="*/ 856298 h 3300413"/>
              <a:gd name="connsiteX9" fmla="*/ 4988242 w 7379017"/>
              <a:gd name="connsiteY9" fmla="*/ 746760 h 3300413"/>
              <a:gd name="connsiteX10" fmla="*/ 0 w 7379017"/>
              <a:gd name="connsiteY10" fmla="*/ 0 h 3300413"/>
              <a:gd name="connsiteX11" fmla="*/ 84772 w 7379017"/>
              <a:gd name="connsiteY11" fmla="*/ 3300413 h 3300413"/>
              <a:gd name="connsiteX12" fmla="*/ 3016567 w 7379017"/>
              <a:gd name="connsiteY12" fmla="*/ 2894648 h 3300413"/>
              <a:gd name="connsiteX13" fmla="*/ 4121467 w 7379017"/>
              <a:gd name="connsiteY13" fmla="*/ 2804160 h 3300413"/>
              <a:gd name="connsiteX14" fmla="*/ 4154805 w 7379017"/>
              <a:gd name="connsiteY14" fmla="*/ 2399348 h 3300413"/>
              <a:gd name="connsiteX15" fmla="*/ 4650105 w 7379017"/>
              <a:gd name="connsiteY15" fmla="*/ 2399348 h 3300413"/>
              <a:gd name="connsiteX16" fmla="*/ 4621530 w 7379017"/>
              <a:gd name="connsiteY16" fmla="*/ 2075498 h 3300413"/>
              <a:gd name="connsiteX0" fmla="*/ 4621530 w 7379017"/>
              <a:gd name="connsiteY0" fmla="*/ 2075498 h 3300413"/>
              <a:gd name="connsiteX1" fmla="*/ 5354955 w 7379017"/>
              <a:gd name="connsiteY1" fmla="*/ 2085023 h 3300413"/>
              <a:gd name="connsiteX2" fmla="*/ 5359717 w 7379017"/>
              <a:gd name="connsiteY2" fmla="*/ 2370773 h 3300413"/>
              <a:gd name="connsiteX3" fmla="*/ 5912167 w 7379017"/>
              <a:gd name="connsiteY3" fmla="*/ 2375535 h 3300413"/>
              <a:gd name="connsiteX4" fmla="*/ 6083617 w 7379017"/>
              <a:gd name="connsiteY4" fmla="*/ 2461260 h 3300413"/>
              <a:gd name="connsiteX5" fmla="*/ 5935980 w 7379017"/>
              <a:gd name="connsiteY5" fmla="*/ 2566035 h 3300413"/>
              <a:gd name="connsiteX6" fmla="*/ 5931217 w 7379017"/>
              <a:gd name="connsiteY6" fmla="*/ 2889885 h 3300413"/>
              <a:gd name="connsiteX7" fmla="*/ 7264717 w 7379017"/>
              <a:gd name="connsiteY7" fmla="*/ 2951798 h 3300413"/>
              <a:gd name="connsiteX8" fmla="*/ 7379017 w 7379017"/>
              <a:gd name="connsiteY8" fmla="*/ 856298 h 3300413"/>
              <a:gd name="connsiteX9" fmla="*/ 5955982 w 7379017"/>
              <a:gd name="connsiteY9" fmla="*/ 190500 h 3300413"/>
              <a:gd name="connsiteX10" fmla="*/ 0 w 7379017"/>
              <a:gd name="connsiteY10" fmla="*/ 0 h 3300413"/>
              <a:gd name="connsiteX11" fmla="*/ 84772 w 7379017"/>
              <a:gd name="connsiteY11" fmla="*/ 3300413 h 3300413"/>
              <a:gd name="connsiteX12" fmla="*/ 3016567 w 7379017"/>
              <a:gd name="connsiteY12" fmla="*/ 2894648 h 3300413"/>
              <a:gd name="connsiteX13" fmla="*/ 4121467 w 7379017"/>
              <a:gd name="connsiteY13" fmla="*/ 2804160 h 3300413"/>
              <a:gd name="connsiteX14" fmla="*/ 4154805 w 7379017"/>
              <a:gd name="connsiteY14" fmla="*/ 2399348 h 3300413"/>
              <a:gd name="connsiteX15" fmla="*/ 4650105 w 7379017"/>
              <a:gd name="connsiteY15" fmla="*/ 2399348 h 3300413"/>
              <a:gd name="connsiteX16" fmla="*/ 4621530 w 7379017"/>
              <a:gd name="connsiteY16" fmla="*/ 2075498 h 3300413"/>
              <a:gd name="connsiteX0" fmla="*/ 4621530 w 8857297"/>
              <a:gd name="connsiteY0" fmla="*/ 2075498 h 3300413"/>
              <a:gd name="connsiteX1" fmla="*/ 5354955 w 8857297"/>
              <a:gd name="connsiteY1" fmla="*/ 2085023 h 3300413"/>
              <a:gd name="connsiteX2" fmla="*/ 5359717 w 8857297"/>
              <a:gd name="connsiteY2" fmla="*/ 2370773 h 3300413"/>
              <a:gd name="connsiteX3" fmla="*/ 5912167 w 8857297"/>
              <a:gd name="connsiteY3" fmla="*/ 2375535 h 3300413"/>
              <a:gd name="connsiteX4" fmla="*/ 6083617 w 8857297"/>
              <a:gd name="connsiteY4" fmla="*/ 2461260 h 3300413"/>
              <a:gd name="connsiteX5" fmla="*/ 5935980 w 8857297"/>
              <a:gd name="connsiteY5" fmla="*/ 2566035 h 3300413"/>
              <a:gd name="connsiteX6" fmla="*/ 5931217 w 8857297"/>
              <a:gd name="connsiteY6" fmla="*/ 2889885 h 3300413"/>
              <a:gd name="connsiteX7" fmla="*/ 8857297 w 8857297"/>
              <a:gd name="connsiteY7" fmla="*/ 2928938 h 3300413"/>
              <a:gd name="connsiteX8" fmla="*/ 7379017 w 8857297"/>
              <a:gd name="connsiteY8" fmla="*/ 856298 h 3300413"/>
              <a:gd name="connsiteX9" fmla="*/ 5955982 w 8857297"/>
              <a:gd name="connsiteY9" fmla="*/ 190500 h 3300413"/>
              <a:gd name="connsiteX10" fmla="*/ 0 w 8857297"/>
              <a:gd name="connsiteY10" fmla="*/ 0 h 3300413"/>
              <a:gd name="connsiteX11" fmla="*/ 84772 w 8857297"/>
              <a:gd name="connsiteY11" fmla="*/ 3300413 h 3300413"/>
              <a:gd name="connsiteX12" fmla="*/ 3016567 w 8857297"/>
              <a:gd name="connsiteY12" fmla="*/ 2894648 h 3300413"/>
              <a:gd name="connsiteX13" fmla="*/ 4121467 w 8857297"/>
              <a:gd name="connsiteY13" fmla="*/ 2804160 h 3300413"/>
              <a:gd name="connsiteX14" fmla="*/ 4154805 w 8857297"/>
              <a:gd name="connsiteY14" fmla="*/ 2399348 h 3300413"/>
              <a:gd name="connsiteX15" fmla="*/ 4650105 w 8857297"/>
              <a:gd name="connsiteY15" fmla="*/ 2399348 h 3300413"/>
              <a:gd name="connsiteX16" fmla="*/ 4621530 w 8857297"/>
              <a:gd name="connsiteY16" fmla="*/ 2075498 h 3300413"/>
              <a:gd name="connsiteX0" fmla="*/ 4621530 w 8857297"/>
              <a:gd name="connsiteY0" fmla="*/ 2075498 h 3300413"/>
              <a:gd name="connsiteX1" fmla="*/ 5354955 w 8857297"/>
              <a:gd name="connsiteY1" fmla="*/ 2085023 h 3300413"/>
              <a:gd name="connsiteX2" fmla="*/ 5359717 w 8857297"/>
              <a:gd name="connsiteY2" fmla="*/ 2370773 h 3300413"/>
              <a:gd name="connsiteX3" fmla="*/ 5912167 w 8857297"/>
              <a:gd name="connsiteY3" fmla="*/ 2375535 h 3300413"/>
              <a:gd name="connsiteX4" fmla="*/ 6083617 w 8857297"/>
              <a:gd name="connsiteY4" fmla="*/ 2461260 h 3300413"/>
              <a:gd name="connsiteX5" fmla="*/ 5935980 w 8857297"/>
              <a:gd name="connsiteY5" fmla="*/ 2566035 h 3300413"/>
              <a:gd name="connsiteX6" fmla="*/ 5931217 w 8857297"/>
              <a:gd name="connsiteY6" fmla="*/ 2889885 h 3300413"/>
              <a:gd name="connsiteX7" fmla="*/ 8857297 w 8857297"/>
              <a:gd name="connsiteY7" fmla="*/ 2928938 h 3300413"/>
              <a:gd name="connsiteX8" fmla="*/ 8842057 w 8857297"/>
              <a:gd name="connsiteY8" fmla="*/ 101918 h 3300413"/>
              <a:gd name="connsiteX9" fmla="*/ 5955982 w 8857297"/>
              <a:gd name="connsiteY9" fmla="*/ 190500 h 3300413"/>
              <a:gd name="connsiteX10" fmla="*/ 0 w 8857297"/>
              <a:gd name="connsiteY10" fmla="*/ 0 h 3300413"/>
              <a:gd name="connsiteX11" fmla="*/ 84772 w 8857297"/>
              <a:gd name="connsiteY11" fmla="*/ 3300413 h 3300413"/>
              <a:gd name="connsiteX12" fmla="*/ 3016567 w 8857297"/>
              <a:gd name="connsiteY12" fmla="*/ 2894648 h 3300413"/>
              <a:gd name="connsiteX13" fmla="*/ 4121467 w 8857297"/>
              <a:gd name="connsiteY13" fmla="*/ 2804160 h 3300413"/>
              <a:gd name="connsiteX14" fmla="*/ 4154805 w 8857297"/>
              <a:gd name="connsiteY14" fmla="*/ 2399348 h 3300413"/>
              <a:gd name="connsiteX15" fmla="*/ 4650105 w 8857297"/>
              <a:gd name="connsiteY15" fmla="*/ 2399348 h 3300413"/>
              <a:gd name="connsiteX16" fmla="*/ 4621530 w 8857297"/>
              <a:gd name="connsiteY16" fmla="*/ 2075498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57297" h="3300413">
                <a:moveTo>
                  <a:pt x="4621530" y="2075498"/>
                </a:moveTo>
                <a:lnTo>
                  <a:pt x="5354955" y="2085023"/>
                </a:lnTo>
                <a:cubicBezTo>
                  <a:pt x="5356542" y="2180273"/>
                  <a:pt x="5358130" y="2275523"/>
                  <a:pt x="5359717" y="2370773"/>
                </a:cubicBezTo>
                <a:lnTo>
                  <a:pt x="5912167" y="2375535"/>
                </a:lnTo>
                <a:lnTo>
                  <a:pt x="6083617" y="2461260"/>
                </a:lnTo>
                <a:lnTo>
                  <a:pt x="5935980" y="2566035"/>
                </a:lnTo>
                <a:cubicBezTo>
                  <a:pt x="5934392" y="2673985"/>
                  <a:pt x="5932805" y="2781935"/>
                  <a:pt x="5931217" y="2889885"/>
                </a:cubicBezTo>
                <a:lnTo>
                  <a:pt x="8857297" y="2928938"/>
                </a:lnTo>
                <a:lnTo>
                  <a:pt x="8842057" y="101918"/>
                </a:lnTo>
                <a:lnTo>
                  <a:pt x="5955982" y="190500"/>
                </a:lnTo>
                <a:lnTo>
                  <a:pt x="0" y="0"/>
                </a:lnTo>
                <a:lnTo>
                  <a:pt x="84772" y="3300413"/>
                </a:lnTo>
                <a:lnTo>
                  <a:pt x="3016567" y="2894648"/>
                </a:lnTo>
                <a:lnTo>
                  <a:pt x="4121467" y="2804160"/>
                </a:lnTo>
                <a:lnTo>
                  <a:pt x="4154805" y="2399348"/>
                </a:lnTo>
                <a:lnTo>
                  <a:pt x="4650105" y="2399348"/>
                </a:lnTo>
                <a:lnTo>
                  <a:pt x="4621530" y="2075498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419A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75856" y="6165304"/>
            <a:ext cx="792088" cy="432048"/>
            <a:chOff x="-972616" y="3767913"/>
            <a:chExt cx="792088" cy="43204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-972616" y="3767913"/>
              <a:ext cx="79208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-972616" y="3767913"/>
              <a:ext cx="79208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106948" y="6186790"/>
            <a:ext cx="1105011" cy="410563"/>
            <a:chOff x="3106948" y="6186790"/>
            <a:chExt cx="1105011" cy="410563"/>
          </a:xfrm>
        </p:grpSpPr>
        <p:sp>
          <p:nvSpPr>
            <p:cNvPr id="30" name="Rectangle 29"/>
            <p:cNvSpPr/>
            <p:nvPr/>
          </p:nvSpPr>
          <p:spPr>
            <a:xfrm>
              <a:off x="3106948" y="6186791"/>
              <a:ext cx="1105011" cy="410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7844" y="6186790"/>
              <a:ext cx="1008112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err="1" smtClean="0"/>
                <a:t>ast.Add</a:t>
              </a:r>
              <a:r>
                <a:rPr lang="pl-PL" sz="1600" b="1" dirty="0" smtClean="0"/>
                <a:t>()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1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MUTPY – 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7" y="1185390"/>
            <a:ext cx="8478397" cy="3001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748121"/>
            <a:ext cx="5112568" cy="1615729"/>
          </a:xfrm>
          <a:prstGeom prst="rect">
            <a:avLst/>
          </a:prstGeom>
          <a:ln w="38100">
            <a:solidFill>
              <a:srgbClr val="A7419A"/>
            </a:solidFill>
          </a:ln>
        </p:spPr>
      </p:pic>
      <p:grpSp>
        <p:nvGrpSpPr>
          <p:cNvPr id="28" name="Group 27"/>
          <p:cNvGrpSpPr/>
          <p:nvPr/>
        </p:nvGrpSpPr>
        <p:grpSpPr>
          <a:xfrm>
            <a:off x="3480768" y="5833728"/>
            <a:ext cx="792088" cy="432048"/>
            <a:chOff x="-972616" y="3767913"/>
            <a:chExt cx="792088" cy="43204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-972616" y="3767913"/>
              <a:ext cx="79208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-972616" y="3767913"/>
              <a:ext cx="79208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402537" y="5855213"/>
            <a:ext cx="948550" cy="410563"/>
            <a:chOff x="3106948" y="6186790"/>
            <a:chExt cx="1105011" cy="410563"/>
          </a:xfrm>
        </p:grpSpPr>
        <p:sp>
          <p:nvSpPr>
            <p:cNvPr id="30" name="Rectangle 29"/>
            <p:cNvSpPr/>
            <p:nvPr/>
          </p:nvSpPr>
          <p:spPr>
            <a:xfrm>
              <a:off x="3106948" y="6186791"/>
              <a:ext cx="1105011" cy="410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7844" y="6186790"/>
              <a:ext cx="1008112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err="1" smtClean="0"/>
                <a:t>ast.Gt</a:t>
              </a:r>
              <a:r>
                <a:rPr lang="pl-PL" sz="1600" b="1" dirty="0" smtClean="0"/>
                <a:t>()</a:t>
              </a:r>
              <a:endParaRPr lang="en-US" sz="1600" b="1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196850" y="1014413"/>
            <a:ext cx="8842376" cy="3503612"/>
          </a:xfrm>
          <a:custGeom>
            <a:avLst/>
            <a:gdLst>
              <a:gd name="connsiteX0" fmla="*/ 2443162 w 5705475"/>
              <a:gd name="connsiteY0" fmla="*/ 828675 h 2786062"/>
              <a:gd name="connsiteX1" fmla="*/ 3286125 w 5705475"/>
              <a:gd name="connsiteY1" fmla="*/ 828675 h 2786062"/>
              <a:gd name="connsiteX2" fmla="*/ 3357562 w 5705475"/>
              <a:gd name="connsiteY2" fmla="*/ 1157287 h 2786062"/>
              <a:gd name="connsiteX3" fmla="*/ 3338512 w 5705475"/>
              <a:gd name="connsiteY3" fmla="*/ 1276350 h 2786062"/>
              <a:gd name="connsiteX4" fmla="*/ 3267075 w 5705475"/>
              <a:gd name="connsiteY4" fmla="*/ 1357312 h 2786062"/>
              <a:gd name="connsiteX5" fmla="*/ 3243262 w 5705475"/>
              <a:gd name="connsiteY5" fmla="*/ 1633537 h 2786062"/>
              <a:gd name="connsiteX6" fmla="*/ 481012 w 5705475"/>
              <a:gd name="connsiteY6" fmla="*/ 1566862 h 2786062"/>
              <a:gd name="connsiteX7" fmla="*/ 447675 w 5705475"/>
              <a:gd name="connsiteY7" fmla="*/ 2781300 h 2786062"/>
              <a:gd name="connsiteX8" fmla="*/ 5705475 w 5705475"/>
              <a:gd name="connsiteY8" fmla="*/ 2786062 h 2786062"/>
              <a:gd name="connsiteX9" fmla="*/ 5376862 w 5705475"/>
              <a:gd name="connsiteY9" fmla="*/ 0 h 2786062"/>
              <a:gd name="connsiteX10" fmla="*/ 23812 w 5705475"/>
              <a:gd name="connsiteY10" fmla="*/ 9525 h 2786062"/>
              <a:gd name="connsiteX11" fmla="*/ 0 w 5705475"/>
              <a:gd name="connsiteY11" fmla="*/ 1266825 h 2786062"/>
              <a:gd name="connsiteX12" fmla="*/ 1114425 w 5705475"/>
              <a:gd name="connsiteY12" fmla="*/ 1266825 h 2786062"/>
              <a:gd name="connsiteX13" fmla="*/ 1824037 w 5705475"/>
              <a:gd name="connsiteY13" fmla="*/ 1171575 h 2786062"/>
              <a:gd name="connsiteX14" fmla="*/ 2466975 w 5705475"/>
              <a:gd name="connsiteY14" fmla="*/ 1057275 h 2786062"/>
              <a:gd name="connsiteX15" fmla="*/ 2443162 w 5705475"/>
              <a:gd name="connsiteY15" fmla="*/ 828675 h 2786062"/>
              <a:gd name="connsiteX0" fmla="*/ 3327400 w 6589713"/>
              <a:gd name="connsiteY0" fmla="*/ 828675 h 2786062"/>
              <a:gd name="connsiteX1" fmla="*/ 4170363 w 6589713"/>
              <a:gd name="connsiteY1" fmla="*/ 828675 h 2786062"/>
              <a:gd name="connsiteX2" fmla="*/ 4241800 w 6589713"/>
              <a:gd name="connsiteY2" fmla="*/ 1157287 h 2786062"/>
              <a:gd name="connsiteX3" fmla="*/ 4222750 w 6589713"/>
              <a:gd name="connsiteY3" fmla="*/ 1276350 h 2786062"/>
              <a:gd name="connsiteX4" fmla="*/ 4151313 w 6589713"/>
              <a:gd name="connsiteY4" fmla="*/ 1357312 h 2786062"/>
              <a:gd name="connsiteX5" fmla="*/ 4127500 w 6589713"/>
              <a:gd name="connsiteY5" fmla="*/ 1633537 h 2786062"/>
              <a:gd name="connsiteX6" fmla="*/ 0 w 6589713"/>
              <a:gd name="connsiteY6" fmla="*/ 1617662 h 2786062"/>
              <a:gd name="connsiteX7" fmla="*/ 1331913 w 6589713"/>
              <a:gd name="connsiteY7" fmla="*/ 2781300 h 2786062"/>
              <a:gd name="connsiteX8" fmla="*/ 6589713 w 6589713"/>
              <a:gd name="connsiteY8" fmla="*/ 2786062 h 2786062"/>
              <a:gd name="connsiteX9" fmla="*/ 6261100 w 6589713"/>
              <a:gd name="connsiteY9" fmla="*/ 0 h 2786062"/>
              <a:gd name="connsiteX10" fmla="*/ 908050 w 6589713"/>
              <a:gd name="connsiteY10" fmla="*/ 9525 h 2786062"/>
              <a:gd name="connsiteX11" fmla="*/ 884238 w 6589713"/>
              <a:gd name="connsiteY11" fmla="*/ 1266825 h 2786062"/>
              <a:gd name="connsiteX12" fmla="*/ 1998663 w 6589713"/>
              <a:gd name="connsiteY12" fmla="*/ 1266825 h 2786062"/>
              <a:gd name="connsiteX13" fmla="*/ 2708275 w 6589713"/>
              <a:gd name="connsiteY13" fmla="*/ 1171575 h 2786062"/>
              <a:gd name="connsiteX14" fmla="*/ 3351213 w 6589713"/>
              <a:gd name="connsiteY14" fmla="*/ 1057275 h 2786062"/>
              <a:gd name="connsiteX15" fmla="*/ 3327400 w 6589713"/>
              <a:gd name="connsiteY15" fmla="*/ 828675 h 2786062"/>
              <a:gd name="connsiteX0" fmla="*/ 3327400 w 6589713"/>
              <a:gd name="connsiteY0" fmla="*/ 828675 h 2813050"/>
              <a:gd name="connsiteX1" fmla="*/ 4170363 w 6589713"/>
              <a:gd name="connsiteY1" fmla="*/ 828675 h 2813050"/>
              <a:gd name="connsiteX2" fmla="*/ 4241800 w 6589713"/>
              <a:gd name="connsiteY2" fmla="*/ 1157287 h 2813050"/>
              <a:gd name="connsiteX3" fmla="*/ 4222750 w 6589713"/>
              <a:gd name="connsiteY3" fmla="*/ 1276350 h 2813050"/>
              <a:gd name="connsiteX4" fmla="*/ 4151313 w 6589713"/>
              <a:gd name="connsiteY4" fmla="*/ 1357312 h 2813050"/>
              <a:gd name="connsiteX5" fmla="*/ 4127500 w 6589713"/>
              <a:gd name="connsiteY5" fmla="*/ 1633537 h 2813050"/>
              <a:gd name="connsiteX6" fmla="*/ 0 w 6589713"/>
              <a:gd name="connsiteY6" fmla="*/ 1617662 h 2813050"/>
              <a:gd name="connsiteX7" fmla="*/ 227013 w 6589713"/>
              <a:gd name="connsiteY7" fmla="*/ 2813050 h 2813050"/>
              <a:gd name="connsiteX8" fmla="*/ 6589713 w 6589713"/>
              <a:gd name="connsiteY8" fmla="*/ 2786062 h 2813050"/>
              <a:gd name="connsiteX9" fmla="*/ 6261100 w 6589713"/>
              <a:gd name="connsiteY9" fmla="*/ 0 h 2813050"/>
              <a:gd name="connsiteX10" fmla="*/ 908050 w 6589713"/>
              <a:gd name="connsiteY10" fmla="*/ 9525 h 2813050"/>
              <a:gd name="connsiteX11" fmla="*/ 884238 w 6589713"/>
              <a:gd name="connsiteY11" fmla="*/ 1266825 h 2813050"/>
              <a:gd name="connsiteX12" fmla="*/ 1998663 w 6589713"/>
              <a:gd name="connsiteY12" fmla="*/ 1266825 h 2813050"/>
              <a:gd name="connsiteX13" fmla="*/ 2708275 w 6589713"/>
              <a:gd name="connsiteY13" fmla="*/ 1171575 h 2813050"/>
              <a:gd name="connsiteX14" fmla="*/ 3351213 w 6589713"/>
              <a:gd name="connsiteY14" fmla="*/ 1057275 h 2813050"/>
              <a:gd name="connsiteX15" fmla="*/ 3327400 w 6589713"/>
              <a:gd name="connsiteY15" fmla="*/ 828675 h 2813050"/>
              <a:gd name="connsiteX0" fmla="*/ 3327400 w 8348663"/>
              <a:gd name="connsiteY0" fmla="*/ 828675 h 2817812"/>
              <a:gd name="connsiteX1" fmla="*/ 4170363 w 8348663"/>
              <a:gd name="connsiteY1" fmla="*/ 828675 h 2817812"/>
              <a:gd name="connsiteX2" fmla="*/ 4241800 w 8348663"/>
              <a:gd name="connsiteY2" fmla="*/ 1157287 h 2817812"/>
              <a:gd name="connsiteX3" fmla="*/ 4222750 w 8348663"/>
              <a:gd name="connsiteY3" fmla="*/ 1276350 h 2817812"/>
              <a:gd name="connsiteX4" fmla="*/ 4151313 w 8348663"/>
              <a:gd name="connsiteY4" fmla="*/ 1357312 h 2817812"/>
              <a:gd name="connsiteX5" fmla="*/ 4127500 w 8348663"/>
              <a:gd name="connsiteY5" fmla="*/ 1633537 h 2817812"/>
              <a:gd name="connsiteX6" fmla="*/ 0 w 8348663"/>
              <a:gd name="connsiteY6" fmla="*/ 1617662 h 2817812"/>
              <a:gd name="connsiteX7" fmla="*/ 227013 w 8348663"/>
              <a:gd name="connsiteY7" fmla="*/ 2813050 h 2817812"/>
              <a:gd name="connsiteX8" fmla="*/ 8348663 w 8348663"/>
              <a:gd name="connsiteY8" fmla="*/ 2817812 h 2817812"/>
              <a:gd name="connsiteX9" fmla="*/ 6261100 w 8348663"/>
              <a:gd name="connsiteY9" fmla="*/ 0 h 2817812"/>
              <a:gd name="connsiteX10" fmla="*/ 908050 w 8348663"/>
              <a:gd name="connsiteY10" fmla="*/ 9525 h 2817812"/>
              <a:gd name="connsiteX11" fmla="*/ 884238 w 8348663"/>
              <a:gd name="connsiteY11" fmla="*/ 1266825 h 2817812"/>
              <a:gd name="connsiteX12" fmla="*/ 1998663 w 8348663"/>
              <a:gd name="connsiteY12" fmla="*/ 1266825 h 2817812"/>
              <a:gd name="connsiteX13" fmla="*/ 2708275 w 8348663"/>
              <a:gd name="connsiteY13" fmla="*/ 1171575 h 2817812"/>
              <a:gd name="connsiteX14" fmla="*/ 3351213 w 8348663"/>
              <a:gd name="connsiteY14" fmla="*/ 1057275 h 2817812"/>
              <a:gd name="connsiteX15" fmla="*/ 3327400 w 8348663"/>
              <a:gd name="connsiteY15" fmla="*/ 828675 h 2817812"/>
              <a:gd name="connsiteX0" fmla="*/ 3327400 w 8394700"/>
              <a:gd name="connsiteY0" fmla="*/ 1514475 h 3503612"/>
              <a:gd name="connsiteX1" fmla="*/ 4170363 w 8394700"/>
              <a:gd name="connsiteY1" fmla="*/ 1514475 h 3503612"/>
              <a:gd name="connsiteX2" fmla="*/ 4241800 w 8394700"/>
              <a:gd name="connsiteY2" fmla="*/ 1843087 h 3503612"/>
              <a:gd name="connsiteX3" fmla="*/ 4222750 w 8394700"/>
              <a:gd name="connsiteY3" fmla="*/ 1962150 h 3503612"/>
              <a:gd name="connsiteX4" fmla="*/ 4151313 w 8394700"/>
              <a:gd name="connsiteY4" fmla="*/ 2043112 h 3503612"/>
              <a:gd name="connsiteX5" fmla="*/ 4127500 w 8394700"/>
              <a:gd name="connsiteY5" fmla="*/ 2319337 h 3503612"/>
              <a:gd name="connsiteX6" fmla="*/ 0 w 8394700"/>
              <a:gd name="connsiteY6" fmla="*/ 2303462 h 3503612"/>
              <a:gd name="connsiteX7" fmla="*/ 227013 w 8394700"/>
              <a:gd name="connsiteY7" fmla="*/ 3498850 h 3503612"/>
              <a:gd name="connsiteX8" fmla="*/ 8348663 w 8394700"/>
              <a:gd name="connsiteY8" fmla="*/ 3503612 h 3503612"/>
              <a:gd name="connsiteX9" fmla="*/ 8394700 w 8394700"/>
              <a:gd name="connsiteY9" fmla="*/ 0 h 3503612"/>
              <a:gd name="connsiteX10" fmla="*/ 908050 w 8394700"/>
              <a:gd name="connsiteY10" fmla="*/ 695325 h 3503612"/>
              <a:gd name="connsiteX11" fmla="*/ 884238 w 8394700"/>
              <a:gd name="connsiteY11" fmla="*/ 1952625 h 3503612"/>
              <a:gd name="connsiteX12" fmla="*/ 1998663 w 8394700"/>
              <a:gd name="connsiteY12" fmla="*/ 1952625 h 3503612"/>
              <a:gd name="connsiteX13" fmla="*/ 2708275 w 8394700"/>
              <a:gd name="connsiteY13" fmla="*/ 1857375 h 3503612"/>
              <a:gd name="connsiteX14" fmla="*/ 3351213 w 8394700"/>
              <a:gd name="connsiteY14" fmla="*/ 1743075 h 3503612"/>
              <a:gd name="connsiteX15" fmla="*/ 3327400 w 8394700"/>
              <a:gd name="connsiteY15" fmla="*/ 1514475 h 3503612"/>
              <a:gd name="connsiteX0" fmla="*/ 3327400 w 8394700"/>
              <a:gd name="connsiteY0" fmla="*/ 1514475 h 3503612"/>
              <a:gd name="connsiteX1" fmla="*/ 4170363 w 8394700"/>
              <a:gd name="connsiteY1" fmla="*/ 1514475 h 3503612"/>
              <a:gd name="connsiteX2" fmla="*/ 4241800 w 8394700"/>
              <a:gd name="connsiteY2" fmla="*/ 1843087 h 3503612"/>
              <a:gd name="connsiteX3" fmla="*/ 4222750 w 8394700"/>
              <a:gd name="connsiteY3" fmla="*/ 1962150 h 3503612"/>
              <a:gd name="connsiteX4" fmla="*/ 4151313 w 8394700"/>
              <a:gd name="connsiteY4" fmla="*/ 2043112 h 3503612"/>
              <a:gd name="connsiteX5" fmla="*/ 4127500 w 8394700"/>
              <a:gd name="connsiteY5" fmla="*/ 2319337 h 3503612"/>
              <a:gd name="connsiteX6" fmla="*/ 0 w 8394700"/>
              <a:gd name="connsiteY6" fmla="*/ 2303462 h 3503612"/>
              <a:gd name="connsiteX7" fmla="*/ 227013 w 8394700"/>
              <a:gd name="connsiteY7" fmla="*/ 3498850 h 3503612"/>
              <a:gd name="connsiteX8" fmla="*/ 8348663 w 8394700"/>
              <a:gd name="connsiteY8" fmla="*/ 3503612 h 3503612"/>
              <a:gd name="connsiteX9" fmla="*/ 8394700 w 8394700"/>
              <a:gd name="connsiteY9" fmla="*/ 0 h 3503612"/>
              <a:gd name="connsiteX10" fmla="*/ 53974 w 8394700"/>
              <a:gd name="connsiteY10" fmla="*/ 166687 h 3503612"/>
              <a:gd name="connsiteX11" fmla="*/ 908050 w 8394700"/>
              <a:gd name="connsiteY11" fmla="*/ 695325 h 3503612"/>
              <a:gd name="connsiteX12" fmla="*/ 884238 w 8394700"/>
              <a:gd name="connsiteY12" fmla="*/ 1952625 h 3503612"/>
              <a:gd name="connsiteX13" fmla="*/ 1998663 w 8394700"/>
              <a:gd name="connsiteY13" fmla="*/ 1952625 h 3503612"/>
              <a:gd name="connsiteX14" fmla="*/ 2708275 w 8394700"/>
              <a:gd name="connsiteY14" fmla="*/ 1857375 h 3503612"/>
              <a:gd name="connsiteX15" fmla="*/ 3351213 w 8394700"/>
              <a:gd name="connsiteY15" fmla="*/ 1743075 h 3503612"/>
              <a:gd name="connsiteX16" fmla="*/ 3327400 w 8394700"/>
              <a:gd name="connsiteY16" fmla="*/ 1514475 h 3503612"/>
              <a:gd name="connsiteX0" fmla="*/ 3775076 w 8842376"/>
              <a:gd name="connsiteY0" fmla="*/ 1514475 h 3503612"/>
              <a:gd name="connsiteX1" fmla="*/ 4618039 w 8842376"/>
              <a:gd name="connsiteY1" fmla="*/ 1514475 h 3503612"/>
              <a:gd name="connsiteX2" fmla="*/ 4689476 w 8842376"/>
              <a:gd name="connsiteY2" fmla="*/ 1843087 h 3503612"/>
              <a:gd name="connsiteX3" fmla="*/ 4670426 w 8842376"/>
              <a:gd name="connsiteY3" fmla="*/ 1962150 h 3503612"/>
              <a:gd name="connsiteX4" fmla="*/ 4598989 w 8842376"/>
              <a:gd name="connsiteY4" fmla="*/ 2043112 h 3503612"/>
              <a:gd name="connsiteX5" fmla="*/ 4575176 w 8842376"/>
              <a:gd name="connsiteY5" fmla="*/ 2319337 h 3503612"/>
              <a:gd name="connsiteX6" fmla="*/ 447676 w 8842376"/>
              <a:gd name="connsiteY6" fmla="*/ 2303462 h 3503612"/>
              <a:gd name="connsiteX7" fmla="*/ 674689 w 8842376"/>
              <a:gd name="connsiteY7" fmla="*/ 3498850 h 3503612"/>
              <a:gd name="connsiteX8" fmla="*/ 8796339 w 8842376"/>
              <a:gd name="connsiteY8" fmla="*/ 3503612 h 3503612"/>
              <a:gd name="connsiteX9" fmla="*/ 8842376 w 8842376"/>
              <a:gd name="connsiteY9" fmla="*/ 0 h 3503612"/>
              <a:gd name="connsiteX10" fmla="*/ 501650 w 8842376"/>
              <a:gd name="connsiteY10" fmla="*/ 166687 h 3503612"/>
              <a:gd name="connsiteX11" fmla="*/ 1355726 w 8842376"/>
              <a:gd name="connsiteY11" fmla="*/ 695325 h 3503612"/>
              <a:gd name="connsiteX12" fmla="*/ 0 w 8842376"/>
              <a:gd name="connsiteY12" fmla="*/ 636587 h 3503612"/>
              <a:gd name="connsiteX13" fmla="*/ 1331914 w 8842376"/>
              <a:gd name="connsiteY13" fmla="*/ 1952625 h 3503612"/>
              <a:gd name="connsiteX14" fmla="*/ 2446339 w 8842376"/>
              <a:gd name="connsiteY14" fmla="*/ 1952625 h 3503612"/>
              <a:gd name="connsiteX15" fmla="*/ 3155951 w 8842376"/>
              <a:gd name="connsiteY15" fmla="*/ 1857375 h 3503612"/>
              <a:gd name="connsiteX16" fmla="*/ 3798889 w 8842376"/>
              <a:gd name="connsiteY16" fmla="*/ 1743075 h 3503612"/>
              <a:gd name="connsiteX17" fmla="*/ 3775076 w 8842376"/>
              <a:gd name="connsiteY17" fmla="*/ 1514475 h 3503612"/>
              <a:gd name="connsiteX0" fmla="*/ 3775076 w 8842376"/>
              <a:gd name="connsiteY0" fmla="*/ 1514475 h 3503612"/>
              <a:gd name="connsiteX1" fmla="*/ 4618039 w 8842376"/>
              <a:gd name="connsiteY1" fmla="*/ 1514475 h 3503612"/>
              <a:gd name="connsiteX2" fmla="*/ 4689476 w 8842376"/>
              <a:gd name="connsiteY2" fmla="*/ 1843087 h 3503612"/>
              <a:gd name="connsiteX3" fmla="*/ 4670426 w 8842376"/>
              <a:gd name="connsiteY3" fmla="*/ 1962150 h 3503612"/>
              <a:gd name="connsiteX4" fmla="*/ 4598989 w 8842376"/>
              <a:gd name="connsiteY4" fmla="*/ 2043112 h 3503612"/>
              <a:gd name="connsiteX5" fmla="*/ 4575176 w 8842376"/>
              <a:gd name="connsiteY5" fmla="*/ 2319337 h 3503612"/>
              <a:gd name="connsiteX6" fmla="*/ 447676 w 8842376"/>
              <a:gd name="connsiteY6" fmla="*/ 2303462 h 3503612"/>
              <a:gd name="connsiteX7" fmla="*/ 674689 w 8842376"/>
              <a:gd name="connsiteY7" fmla="*/ 3498850 h 3503612"/>
              <a:gd name="connsiteX8" fmla="*/ 8796339 w 8842376"/>
              <a:gd name="connsiteY8" fmla="*/ 3503612 h 3503612"/>
              <a:gd name="connsiteX9" fmla="*/ 8842376 w 8842376"/>
              <a:gd name="connsiteY9" fmla="*/ 0 h 3503612"/>
              <a:gd name="connsiteX10" fmla="*/ 501650 w 8842376"/>
              <a:gd name="connsiteY10" fmla="*/ 166687 h 3503612"/>
              <a:gd name="connsiteX11" fmla="*/ 250826 w 8842376"/>
              <a:gd name="connsiteY11" fmla="*/ 422275 h 3503612"/>
              <a:gd name="connsiteX12" fmla="*/ 0 w 8842376"/>
              <a:gd name="connsiteY12" fmla="*/ 636587 h 3503612"/>
              <a:gd name="connsiteX13" fmla="*/ 1331914 w 8842376"/>
              <a:gd name="connsiteY13" fmla="*/ 1952625 h 3503612"/>
              <a:gd name="connsiteX14" fmla="*/ 2446339 w 8842376"/>
              <a:gd name="connsiteY14" fmla="*/ 1952625 h 3503612"/>
              <a:gd name="connsiteX15" fmla="*/ 3155951 w 8842376"/>
              <a:gd name="connsiteY15" fmla="*/ 1857375 h 3503612"/>
              <a:gd name="connsiteX16" fmla="*/ 3798889 w 8842376"/>
              <a:gd name="connsiteY16" fmla="*/ 1743075 h 3503612"/>
              <a:gd name="connsiteX17" fmla="*/ 3775076 w 8842376"/>
              <a:gd name="connsiteY17" fmla="*/ 1514475 h 3503612"/>
              <a:gd name="connsiteX0" fmla="*/ 3775076 w 8842376"/>
              <a:gd name="connsiteY0" fmla="*/ 1514475 h 3503612"/>
              <a:gd name="connsiteX1" fmla="*/ 4618039 w 8842376"/>
              <a:gd name="connsiteY1" fmla="*/ 1514475 h 3503612"/>
              <a:gd name="connsiteX2" fmla="*/ 4689476 w 8842376"/>
              <a:gd name="connsiteY2" fmla="*/ 1843087 h 3503612"/>
              <a:gd name="connsiteX3" fmla="*/ 4670426 w 8842376"/>
              <a:gd name="connsiteY3" fmla="*/ 1962150 h 3503612"/>
              <a:gd name="connsiteX4" fmla="*/ 4598989 w 8842376"/>
              <a:gd name="connsiteY4" fmla="*/ 2043112 h 3503612"/>
              <a:gd name="connsiteX5" fmla="*/ 4575176 w 8842376"/>
              <a:gd name="connsiteY5" fmla="*/ 2319337 h 3503612"/>
              <a:gd name="connsiteX6" fmla="*/ 447676 w 8842376"/>
              <a:gd name="connsiteY6" fmla="*/ 2303462 h 3503612"/>
              <a:gd name="connsiteX7" fmla="*/ 674689 w 8842376"/>
              <a:gd name="connsiteY7" fmla="*/ 3498850 h 3503612"/>
              <a:gd name="connsiteX8" fmla="*/ 8796339 w 8842376"/>
              <a:gd name="connsiteY8" fmla="*/ 3503612 h 3503612"/>
              <a:gd name="connsiteX9" fmla="*/ 8842376 w 8842376"/>
              <a:gd name="connsiteY9" fmla="*/ 0 h 3503612"/>
              <a:gd name="connsiteX10" fmla="*/ 501650 w 8842376"/>
              <a:gd name="connsiteY10" fmla="*/ 166687 h 3503612"/>
              <a:gd name="connsiteX11" fmla="*/ 250826 w 8842376"/>
              <a:gd name="connsiteY11" fmla="*/ 422275 h 3503612"/>
              <a:gd name="connsiteX12" fmla="*/ 0 w 8842376"/>
              <a:gd name="connsiteY12" fmla="*/ 636587 h 3503612"/>
              <a:gd name="connsiteX13" fmla="*/ 80964 w 8842376"/>
              <a:gd name="connsiteY13" fmla="*/ 1946275 h 3503612"/>
              <a:gd name="connsiteX14" fmla="*/ 2446339 w 8842376"/>
              <a:gd name="connsiteY14" fmla="*/ 1952625 h 3503612"/>
              <a:gd name="connsiteX15" fmla="*/ 3155951 w 8842376"/>
              <a:gd name="connsiteY15" fmla="*/ 1857375 h 3503612"/>
              <a:gd name="connsiteX16" fmla="*/ 3798889 w 8842376"/>
              <a:gd name="connsiteY16" fmla="*/ 1743075 h 3503612"/>
              <a:gd name="connsiteX17" fmla="*/ 3775076 w 8842376"/>
              <a:gd name="connsiteY17" fmla="*/ 1514475 h 3503612"/>
              <a:gd name="connsiteX0" fmla="*/ 3775076 w 8842376"/>
              <a:gd name="connsiteY0" fmla="*/ 1514475 h 3503612"/>
              <a:gd name="connsiteX1" fmla="*/ 4618039 w 8842376"/>
              <a:gd name="connsiteY1" fmla="*/ 1514475 h 3503612"/>
              <a:gd name="connsiteX2" fmla="*/ 4689476 w 8842376"/>
              <a:gd name="connsiteY2" fmla="*/ 1843087 h 3503612"/>
              <a:gd name="connsiteX3" fmla="*/ 4670426 w 8842376"/>
              <a:gd name="connsiteY3" fmla="*/ 1962150 h 3503612"/>
              <a:gd name="connsiteX4" fmla="*/ 4598989 w 8842376"/>
              <a:gd name="connsiteY4" fmla="*/ 2043112 h 3503612"/>
              <a:gd name="connsiteX5" fmla="*/ 4575176 w 8842376"/>
              <a:gd name="connsiteY5" fmla="*/ 2319337 h 3503612"/>
              <a:gd name="connsiteX6" fmla="*/ 447676 w 8842376"/>
              <a:gd name="connsiteY6" fmla="*/ 2303462 h 3503612"/>
              <a:gd name="connsiteX7" fmla="*/ 674689 w 8842376"/>
              <a:gd name="connsiteY7" fmla="*/ 3498850 h 3503612"/>
              <a:gd name="connsiteX8" fmla="*/ 8796339 w 8842376"/>
              <a:gd name="connsiteY8" fmla="*/ 3503612 h 3503612"/>
              <a:gd name="connsiteX9" fmla="*/ 8842376 w 8842376"/>
              <a:gd name="connsiteY9" fmla="*/ 0 h 3503612"/>
              <a:gd name="connsiteX10" fmla="*/ 501650 w 8842376"/>
              <a:gd name="connsiteY10" fmla="*/ 166687 h 3503612"/>
              <a:gd name="connsiteX11" fmla="*/ 250826 w 8842376"/>
              <a:gd name="connsiteY11" fmla="*/ 422275 h 3503612"/>
              <a:gd name="connsiteX12" fmla="*/ 0 w 8842376"/>
              <a:gd name="connsiteY12" fmla="*/ 636587 h 3503612"/>
              <a:gd name="connsiteX13" fmla="*/ 80964 w 8842376"/>
              <a:gd name="connsiteY13" fmla="*/ 1946275 h 3503612"/>
              <a:gd name="connsiteX14" fmla="*/ 2446339 w 8842376"/>
              <a:gd name="connsiteY14" fmla="*/ 1952625 h 3503612"/>
              <a:gd name="connsiteX15" fmla="*/ 3155951 w 8842376"/>
              <a:gd name="connsiteY15" fmla="*/ 1857375 h 3503612"/>
              <a:gd name="connsiteX16" fmla="*/ 3772695 w 8842376"/>
              <a:gd name="connsiteY16" fmla="*/ 1759743 h 3503612"/>
              <a:gd name="connsiteX17" fmla="*/ 3775076 w 8842376"/>
              <a:gd name="connsiteY17" fmla="*/ 1514475 h 350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42376" h="3503612">
                <a:moveTo>
                  <a:pt x="3775076" y="1514475"/>
                </a:moveTo>
                <a:lnTo>
                  <a:pt x="4618039" y="1514475"/>
                </a:lnTo>
                <a:lnTo>
                  <a:pt x="4689476" y="1843087"/>
                </a:lnTo>
                <a:lnTo>
                  <a:pt x="4670426" y="1962150"/>
                </a:lnTo>
                <a:lnTo>
                  <a:pt x="4598989" y="2043112"/>
                </a:lnTo>
                <a:lnTo>
                  <a:pt x="4575176" y="2319337"/>
                </a:lnTo>
                <a:lnTo>
                  <a:pt x="447676" y="2303462"/>
                </a:lnTo>
                <a:lnTo>
                  <a:pt x="674689" y="3498850"/>
                </a:lnTo>
                <a:lnTo>
                  <a:pt x="8796339" y="3503612"/>
                </a:lnTo>
                <a:lnTo>
                  <a:pt x="8842376" y="0"/>
                </a:lnTo>
                <a:cubicBezTo>
                  <a:pt x="6354234" y="227012"/>
                  <a:pt x="2989792" y="-60325"/>
                  <a:pt x="501650" y="166687"/>
                </a:cubicBezTo>
                <a:lnTo>
                  <a:pt x="250826" y="422275"/>
                </a:lnTo>
                <a:cubicBezTo>
                  <a:pt x="247651" y="430212"/>
                  <a:pt x="3175" y="628650"/>
                  <a:pt x="0" y="636587"/>
                </a:cubicBezTo>
                <a:lnTo>
                  <a:pt x="80964" y="1946275"/>
                </a:lnTo>
                <a:lnTo>
                  <a:pt x="2446339" y="1952625"/>
                </a:lnTo>
                <a:lnTo>
                  <a:pt x="3155951" y="1857375"/>
                </a:lnTo>
                <a:lnTo>
                  <a:pt x="3772695" y="1759743"/>
                </a:lnTo>
                <a:cubicBezTo>
                  <a:pt x="3773489" y="1677987"/>
                  <a:pt x="3774282" y="1596231"/>
                  <a:pt x="3775076" y="1514475"/>
                </a:cubicBez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MUTPY – RUN AND GENERATE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65"/>
          <a:stretch/>
        </p:blipFill>
        <p:spPr bwMode="auto">
          <a:xfrm>
            <a:off x="395537" y="1412776"/>
            <a:ext cx="7920879" cy="3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4" b="59734"/>
          <a:stretch/>
        </p:blipFill>
        <p:spPr bwMode="auto">
          <a:xfrm>
            <a:off x="395537" y="2533058"/>
            <a:ext cx="7920879" cy="39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0"/>
          <a:stretch/>
        </p:blipFill>
        <p:spPr bwMode="auto">
          <a:xfrm>
            <a:off x="395537" y="2982497"/>
            <a:ext cx="7920879" cy="109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6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WHY TO MUTATE?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8"/>
          <p:cNvSpPr>
            <a:spLocks noGrp="1"/>
          </p:cNvSpPr>
          <p:nvPr>
            <p:ph sz="half" idx="4294967295"/>
          </p:nvPr>
        </p:nvSpPr>
        <p:spPr>
          <a:xfrm>
            <a:off x="251520" y="1268760"/>
            <a:ext cx="8640960" cy="396044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Improving tests suite quality:</a:t>
            </a:r>
          </a:p>
          <a:p>
            <a:pPr lvl="1"/>
            <a:r>
              <a:rPr lang="en-US" dirty="0" smtClean="0"/>
              <a:t>Checking edge cases</a:t>
            </a:r>
            <a:endParaRPr lang="pl-PL" dirty="0" smtClean="0"/>
          </a:p>
          <a:p>
            <a:pPr lvl="1"/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programmers</a:t>
            </a:r>
            <a:r>
              <a:rPr lang="pl-PL" dirty="0" smtClean="0"/>
              <a:t> </a:t>
            </a:r>
            <a:r>
              <a:rPr lang="pl-PL" dirty="0" err="1" smtClean="0"/>
              <a:t>mistakes</a:t>
            </a:r>
            <a:endParaRPr lang="en-US" dirty="0" smtClean="0"/>
          </a:p>
          <a:p>
            <a:pPr lvl="1"/>
            <a:r>
              <a:rPr lang="en-US" dirty="0" smtClean="0"/>
              <a:t>Finding </a:t>
            </a:r>
            <a:r>
              <a:rPr lang="pl-PL" dirty="0" err="1" smtClean="0"/>
              <a:t>un</a:t>
            </a:r>
            <a:r>
              <a:rPr lang="en-US" dirty="0" smtClean="0"/>
              <a:t>useful tests</a:t>
            </a:r>
          </a:p>
          <a:p>
            <a:r>
              <a:rPr lang="en-US" dirty="0" smtClean="0"/>
              <a:t>Bugs detection?</a:t>
            </a:r>
          </a:p>
          <a:p>
            <a:r>
              <a:rPr lang="en-US" dirty="0" smtClean="0"/>
              <a:t>"Real” code coverage analysis</a:t>
            </a:r>
          </a:p>
          <a:p>
            <a:r>
              <a:rPr lang="en-US" dirty="0" smtClean="0"/>
              <a:t>Detection of unnecessary code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1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6368CC"/>
                </a:solidFill>
              </a:rPr>
              <a:t>Even simple code can generate enormous number of mutants</a:t>
            </a:r>
            <a:endParaRPr lang="en-US" sz="3200" i="1" dirty="0">
              <a:solidFill>
                <a:srgbClr val="6368C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1520" y="1988840"/>
            <a:ext cx="8640960" cy="48965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to do?</a:t>
            </a:r>
          </a:p>
          <a:p>
            <a:r>
              <a:rPr lang="en-US" dirty="0" smtClean="0"/>
              <a:t>Run tests in parallel</a:t>
            </a:r>
            <a:r>
              <a:rPr lang="pl-PL" dirty="0" smtClean="0"/>
              <a:t>!</a:t>
            </a:r>
            <a:endParaRPr lang="en-US" dirty="0" smtClean="0"/>
          </a:p>
          <a:p>
            <a:r>
              <a:rPr lang="en-US" dirty="0" smtClean="0"/>
              <a:t>Mutate only new/changed code</a:t>
            </a:r>
            <a:r>
              <a:rPr lang="pl-PL" dirty="0" smtClean="0"/>
              <a:t> (git </a:t>
            </a:r>
            <a:r>
              <a:rPr lang="en-US" dirty="0" smtClean="0"/>
              <a:t>maybe</a:t>
            </a:r>
            <a:r>
              <a:rPr lang="pl-PL" dirty="0" smtClean="0"/>
              <a:t> </a:t>
            </a:r>
            <a:r>
              <a:rPr lang="en-US" dirty="0" smtClean="0"/>
              <a:t>helpful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dirty="0" smtClean="0"/>
              <a:t>Run only tests touching mutated code</a:t>
            </a:r>
            <a:endParaRPr lang="pl-PL" dirty="0" smtClean="0"/>
          </a:p>
          <a:p>
            <a:r>
              <a:rPr lang="pl-PL" dirty="0" err="1" smtClean="0"/>
              <a:t>Mutate</a:t>
            </a:r>
            <a:r>
              <a:rPr lang="pl-PL" dirty="0" smtClean="0"/>
              <a:t> on CI </a:t>
            </a:r>
            <a:r>
              <a:rPr lang="pl-PL" dirty="0" err="1" smtClean="0"/>
              <a:t>server</a:t>
            </a:r>
            <a:endParaRPr lang="en-US" dirty="0" smtClean="0"/>
          </a:p>
          <a:p>
            <a:r>
              <a:rPr lang="en-US" dirty="0" smtClean="0"/>
              <a:t>Test suite speedup – profiling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1720" y="5877272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CHALLENGES – THERE ARE SOOOOOO MANY MUTANTS!</a:t>
            </a:r>
          </a:p>
        </p:txBody>
      </p:sp>
    </p:spTree>
    <p:extLst>
      <p:ext uri="{BB962C8B-B14F-4D97-AF65-F5344CB8AC3E}">
        <p14:creationId xmlns:p14="http://schemas.microsoft.com/office/powerpoint/2010/main" val="251043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CHALLENGES – EQUIVALENT MUTANTS</a:t>
            </a: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107504" y="980728"/>
            <a:ext cx="90364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A7419A"/>
                </a:solidFill>
              </a:rPr>
              <a:t>The same functionality can be implemented in many ways</a:t>
            </a:r>
            <a:endParaRPr lang="en-US" sz="3200" i="1" dirty="0">
              <a:solidFill>
                <a:srgbClr val="A7419A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60" y="2060848"/>
            <a:ext cx="5693088" cy="1368152"/>
          </a:xfrm>
          <a:prstGeom prst="rect">
            <a:avLst/>
          </a:prstGeom>
          <a:noFill/>
          <a:ln w="38100">
            <a:solidFill>
              <a:srgbClr val="A7419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60" y="3789040"/>
            <a:ext cx="5693088" cy="1368153"/>
          </a:xfrm>
          <a:prstGeom prst="rect">
            <a:avLst/>
          </a:prstGeom>
          <a:noFill/>
          <a:ln w="38100">
            <a:solidFill>
              <a:srgbClr val="A7419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611560" y="5517232"/>
            <a:ext cx="90364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dirty="0" err="1" smtClean="0">
                <a:solidFill>
                  <a:srgbClr val="A7419A"/>
                </a:solidFill>
              </a:rPr>
              <a:t>More</a:t>
            </a:r>
            <a:r>
              <a:rPr lang="pl-PL" sz="2000" i="1" dirty="0" smtClean="0">
                <a:solidFill>
                  <a:srgbClr val="A7419A"/>
                </a:solidFill>
              </a:rPr>
              <a:t> </a:t>
            </a:r>
            <a:r>
              <a:rPr lang="pl-PL" sz="2000" i="1" dirty="0" err="1" smtClean="0">
                <a:solidFill>
                  <a:srgbClr val="A7419A"/>
                </a:solidFill>
              </a:rPr>
              <a:t>examples</a:t>
            </a:r>
            <a:r>
              <a:rPr lang="pl-PL" sz="2000" i="1" dirty="0" smtClean="0">
                <a:solidFill>
                  <a:srgbClr val="A7419A"/>
                </a:solidFill>
              </a:rPr>
              <a:t>: </a:t>
            </a:r>
            <a:r>
              <a:rPr lang="pl-PL" sz="2000" i="1" dirty="0" err="1" smtClean="0">
                <a:solidFill>
                  <a:srgbClr val="A7419A"/>
                </a:solidFill>
              </a:rPr>
              <a:t>array</a:t>
            </a:r>
            <a:r>
              <a:rPr lang="pl-PL" sz="2000" i="1" dirty="0" smtClean="0">
                <a:solidFill>
                  <a:srgbClr val="A7419A"/>
                </a:solidFill>
              </a:rPr>
              <a:t> </a:t>
            </a:r>
            <a:r>
              <a:rPr lang="pl-PL" sz="2000" i="1" dirty="0" err="1" smtClean="0">
                <a:solidFill>
                  <a:srgbClr val="A7419A"/>
                </a:solidFill>
              </a:rPr>
              <a:t>summing</a:t>
            </a:r>
            <a:r>
              <a:rPr lang="pl-PL" sz="2000" i="1" dirty="0" smtClean="0">
                <a:solidFill>
                  <a:srgbClr val="A7419A"/>
                </a:solidFill>
              </a:rPr>
              <a:t>, </a:t>
            </a:r>
            <a:r>
              <a:rPr lang="pl-PL" sz="2000" i="1" dirty="0" err="1" smtClean="0">
                <a:solidFill>
                  <a:srgbClr val="A7419A"/>
                </a:solidFill>
              </a:rPr>
              <a:t>collection</a:t>
            </a:r>
            <a:r>
              <a:rPr lang="pl-PL" sz="2000" i="1" dirty="0" smtClean="0">
                <a:solidFill>
                  <a:srgbClr val="A7419A"/>
                </a:solidFill>
              </a:rPr>
              <a:t> </a:t>
            </a:r>
            <a:r>
              <a:rPr lang="pl-PL" sz="2000" i="1" dirty="0" err="1" smtClean="0">
                <a:solidFill>
                  <a:srgbClr val="A7419A"/>
                </a:solidFill>
              </a:rPr>
              <a:t>testing</a:t>
            </a:r>
            <a:r>
              <a:rPr lang="pl-PL" sz="2000" i="1" dirty="0" smtClean="0">
                <a:solidFill>
                  <a:srgbClr val="A7419A"/>
                </a:solidFill>
              </a:rPr>
              <a:t>, … </a:t>
            </a:r>
            <a:endParaRPr lang="en-US" sz="2000" i="1" dirty="0">
              <a:solidFill>
                <a:srgbClr val="A74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pl-PL" sz="2400" dirty="0"/>
              <a:t>GOTO 2015 • </a:t>
            </a:r>
            <a:r>
              <a:rPr lang="pl-PL" sz="2400" dirty="0" err="1"/>
              <a:t>Mutation</a:t>
            </a:r>
            <a:r>
              <a:rPr lang="pl-PL" sz="2400" dirty="0"/>
              <a:t> </a:t>
            </a:r>
            <a:r>
              <a:rPr lang="pl-PL" sz="2400" dirty="0" err="1"/>
              <a:t>Testing</a:t>
            </a:r>
            <a:r>
              <a:rPr lang="pl-PL" sz="2400" dirty="0"/>
              <a:t> in </a:t>
            </a:r>
            <a:r>
              <a:rPr lang="pl-PL" sz="2400" dirty="0" err="1"/>
              <a:t>Python</a:t>
            </a:r>
            <a:r>
              <a:rPr lang="pl-PL" sz="2400" dirty="0"/>
              <a:t> • Austin </a:t>
            </a:r>
            <a:r>
              <a:rPr lang="pl-PL" sz="2400" dirty="0" err="1" smtClean="0"/>
              <a:t>Bingham</a:t>
            </a:r>
            <a:r>
              <a:rPr lang="pl-PL" sz="2400" dirty="0"/>
              <a:t>, </a:t>
            </a:r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youtu.be/jwB3Nn4hR1o</a:t>
            </a:r>
            <a:endParaRPr lang="pl-PL" sz="2400" dirty="0" smtClean="0"/>
          </a:p>
          <a:p>
            <a:r>
              <a:rPr lang="en-US" sz="2400" dirty="0"/>
              <a:t>Mutants, tests and zombies aka mutation testing with Python and a pinch of </a:t>
            </a:r>
            <a:r>
              <a:rPr lang="en-US" sz="2400" dirty="0" smtClean="0"/>
              <a:t>Ruby</a:t>
            </a:r>
            <a:r>
              <a:rPr lang="pl-PL" sz="2400" dirty="0"/>
              <a:t>, </a:t>
            </a:r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youtu.be/CSncMs50nsw</a:t>
            </a:r>
            <a:endParaRPr lang="pl-PL" sz="2400" dirty="0"/>
          </a:p>
          <a:p>
            <a:r>
              <a:rPr lang="en-US" sz="2400" dirty="0"/>
              <a:t>MutPy is a mutation testing tool for Python 3.x source </a:t>
            </a:r>
            <a:r>
              <a:rPr lang="en-US" sz="2400" dirty="0" smtClean="0"/>
              <a:t>code</a:t>
            </a:r>
            <a:r>
              <a:rPr lang="pl-PL" sz="2400" dirty="0" smtClean="0"/>
              <a:t>, </a:t>
            </a:r>
            <a:r>
              <a:rPr lang="pl-PL" sz="2400" dirty="0" smtClean="0">
                <a:hlinkClick r:id="rId4"/>
              </a:rPr>
              <a:t>https</a:t>
            </a:r>
            <a:r>
              <a:rPr lang="pl-PL" sz="2400" dirty="0">
                <a:hlinkClick r:id="rId4"/>
              </a:rPr>
              <a:t>://</a:t>
            </a:r>
            <a:r>
              <a:rPr lang="pl-PL" sz="2400" dirty="0" smtClean="0">
                <a:hlinkClick r:id="rId4"/>
              </a:rPr>
              <a:t>github.com/mutpy/mutpy</a:t>
            </a:r>
            <a:endParaRPr lang="pl-PL" sz="2400" dirty="0"/>
          </a:p>
          <a:p>
            <a:r>
              <a:rPr lang="en-US" sz="2400" dirty="0" smtClean="0"/>
              <a:t>Analysis </a:t>
            </a:r>
            <a:r>
              <a:rPr lang="en-US" sz="2400" dirty="0"/>
              <a:t>of Mutation Operators for the Python </a:t>
            </a:r>
            <a:r>
              <a:rPr lang="en-US" sz="2400" dirty="0" smtClean="0"/>
              <a:t>Language</a:t>
            </a:r>
            <a:r>
              <a:rPr lang="pl-PL" sz="2400" dirty="0"/>
              <a:t>, </a:t>
            </a:r>
            <a:r>
              <a:rPr lang="pl-PL" sz="2400" dirty="0" smtClean="0"/>
              <a:t>A. </a:t>
            </a:r>
            <a:r>
              <a:rPr lang="pl-PL" sz="2400" dirty="0" err="1"/>
              <a:t>Derezińska</a:t>
            </a:r>
            <a:r>
              <a:rPr lang="pl-PL" sz="2400" dirty="0"/>
              <a:t> and </a:t>
            </a:r>
            <a:r>
              <a:rPr lang="pl-PL" sz="2400" dirty="0" smtClean="0"/>
              <a:t>K. Hałas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REFERENCES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l-PL" sz="2800" b="1">
                <a:solidFill>
                  <a:schemeClr val="lt1"/>
                </a:solidFill>
              </a:rPr>
              <a:t>WHY TO TEST?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90872" y="1196753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What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are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the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benefits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of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testing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? </a:t>
            </a:r>
          </a:p>
        </p:txBody>
      </p:sp>
      <p:sp>
        <p:nvSpPr>
          <p:cNvPr id="4" name="Google Shape;106;p15"/>
          <p:cNvSpPr txBox="1"/>
          <p:nvPr/>
        </p:nvSpPr>
        <p:spPr>
          <a:xfrm>
            <a:off x="611560" y="2132856"/>
            <a:ext cx="8229600" cy="331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Check code correctness</a:t>
            </a:r>
          </a:p>
          <a:p>
            <a:pPr marL="285750" indent="-285750">
              <a:spcBef>
                <a:spcPts val="720"/>
              </a:spcBef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Check </a:t>
            </a: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edge </a:t>
            </a: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cases</a:t>
            </a:r>
          </a:p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Ensure business requirements</a:t>
            </a:r>
          </a:p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Document code usage</a:t>
            </a:r>
          </a:p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Painless refactoring</a:t>
            </a:r>
          </a:p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 panose="020F0502020204030204" pitchFamily="34" charset="0"/>
                <a:sym typeface="Calibri"/>
              </a:rPr>
              <a:t>… </a:t>
            </a:r>
            <a:endParaRPr lang="en-US" sz="32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1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l-PL" sz="4800" b="1" dirty="0" smtClean="0"/>
              <a:t>THANK YOU FOR YOUR ATTENTION</a:t>
            </a:r>
            <a:endParaRPr lang="pl-PL" sz="4800" b="1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www.p</a:t>
            </a:r>
            <a:r>
              <a:rPr lang="en-US" dirty="0" smtClean="0">
                <a:hlinkClick r:id="rId2"/>
              </a:rPr>
              <a:t>awelkubiak.me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pawel.kubiak@pm.me</a:t>
            </a: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www.linkedin.com/in/pawel-kubiak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b="1" dirty="0" err="1" smtClean="0"/>
              <a:t>Questions</a:t>
            </a:r>
            <a:r>
              <a:rPr lang="pl-PL" b="1" dirty="0" smtClean="0"/>
              <a:t>? </a:t>
            </a:r>
            <a:r>
              <a:rPr lang="pl-PL" b="1" dirty="0" err="1" smtClean="0"/>
              <a:t>Mutants</a:t>
            </a:r>
            <a:r>
              <a:rPr lang="pl-PL" b="1" dirty="0" smtClean="0"/>
              <a:t>?</a:t>
            </a:r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51193" cy="842764"/>
          </a:xfrm>
          <a:prstGeom prst="rect">
            <a:avLst/>
          </a:prstGeom>
          <a:solidFill>
            <a:srgbClr val="A7419A"/>
          </a:solidFill>
        </p:spPr>
        <p:txBody>
          <a:bodyPr vert="horz" lIns="180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THE END ;)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51200" cy="842700"/>
          </a:xfrm>
          <a:prstGeom prst="rect">
            <a:avLst/>
          </a:prstGeom>
          <a:solidFill>
            <a:srgbClr val="A7419A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l-PL" sz="2800" b="1">
                <a:solidFill>
                  <a:schemeClr val="lt1"/>
                </a:solidFill>
              </a:rPr>
              <a:t>HOW TO TEST TO TEST?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09600" y="2143260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Write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tests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for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them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:D</a:t>
            </a:r>
            <a:endParaRPr sz="3200" b="1" dirty="0">
              <a:latin typeface="Calibri" panose="020F0502020204030204" pitchFamily="34" charset="0"/>
              <a:sym typeface="Calibri"/>
            </a:endParaRPr>
          </a:p>
          <a:p>
            <a:pPr marL="28575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Calculate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metrics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:</a:t>
            </a:r>
            <a:endParaRPr sz="3200" b="1" dirty="0">
              <a:latin typeface="Calibri" panose="020F0502020204030204" pitchFamily="34" charset="0"/>
              <a:sym typeface="Calibri"/>
            </a:endParaRPr>
          </a:p>
          <a:p>
            <a:pPr marL="74295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Check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total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/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fail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/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unstable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test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count</a:t>
            </a:r>
            <a:endParaRPr sz="3200" b="1" dirty="0">
              <a:latin typeface="Calibri" panose="020F0502020204030204" pitchFamily="34" charset="0"/>
              <a:sym typeface="Calibri"/>
            </a:endParaRPr>
          </a:p>
          <a:p>
            <a:pPr marL="74295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Measure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Code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Coverage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(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or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statement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coverage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,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branch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 smtClean="0">
                <a:latin typeface="Calibri" panose="020F0502020204030204" pitchFamily="34" charset="0"/>
                <a:sym typeface="Calibri"/>
              </a:rPr>
              <a:t>coverage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)</a:t>
            </a:r>
            <a:endParaRPr sz="3200" b="1" dirty="0">
              <a:latin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Use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TDD (Red, Green,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Refactor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)</a:t>
            </a:r>
            <a:endParaRPr sz="3200" b="1" dirty="0">
              <a:latin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Mutation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testing</a:t>
            </a:r>
            <a:endParaRPr sz="3200" b="1" dirty="0"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" name="Google Shape;113;p16"/>
          <p:cNvSpPr txBox="1"/>
          <p:nvPr/>
        </p:nvSpPr>
        <p:spPr>
          <a:xfrm>
            <a:off x="611560" y="1268760"/>
            <a:ext cx="85344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pl-PL" sz="3200" b="1" dirty="0">
                <a:latin typeface="Calibri" panose="020F0502020204030204" pitchFamily="34" charset="0"/>
                <a:sym typeface="Calibri"/>
              </a:rPr>
              <a:t>How to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ensure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that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our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tests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are</a:t>
            </a:r>
            <a:r>
              <a:rPr lang="pl-PL" sz="3200" b="1" dirty="0">
                <a:latin typeface="Calibri" panose="020F0502020204030204" pitchFamily="34" charset="0"/>
                <a:sym typeface="Calibri"/>
              </a:rPr>
              <a:t> </a:t>
            </a:r>
            <a:r>
              <a:rPr lang="pl-PL" sz="3200" b="1" dirty="0" err="1">
                <a:latin typeface="Calibri" panose="020F0502020204030204" pitchFamily="34" charset="0"/>
                <a:sym typeface="Calibri"/>
              </a:rPr>
              <a:t>good</a:t>
            </a:r>
            <a:r>
              <a:rPr lang="pl-PL" sz="3200" b="1" dirty="0" smtClean="0">
                <a:latin typeface="Calibri" panose="020F0502020204030204" pitchFamily="34" charset="0"/>
                <a:sym typeface="Calibri"/>
              </a:rPr>
              <a:t>?</a:t>
            </a:r>
            <a:endParaRPr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2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Elbow Connector 65"/>
          <p:cNvCxnSpPr>
            <a:stCxn id="39" idx="0"/>
            <a:endCxn id="4" idx="3"/>
          </p:cNvCxnSpPr>
          <p:nvPr/>
        </p:nvCxnSpPr>
        <p:spPr>
          <a:xfrm rot="16200000" flipV="1">
            <a:off x="6808056" y="2597100"/>
            <a:ext cx="684076" cy="1699803"/>
          </a:xfrm>
          <a:prstGeom prst="bentConnector2">
            <a:avLst/>
          </a:prstGeom>
          <a:ln>
            <a:solidFill>
              <a:srgbClr val="A7419A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66750" y="1988840"/>
            <a:ext cx="4881314" cy="792088"/>
            <a:chOff x="266750" y="1988840"/>
            <a:chExt cx="4881314" cy="792088"/>
          </a:xfrm>
        </p:grpSpPr>
        <p:cxnSp>
          <p:nvCxnSpPr>
            <p:cNvPr id="44" name="Elbow Connector 43"/>
            <p:cNvCxnSpPr/>
            <p:nvPr/>
          </p:nvCxnSpPr>
          <p:spPr>
            <a:xfrm rot="10800000">
              <a:off x="2052056" y="2420886"/>
              <a:ext cx="3024000" cy="288033"/>
            </a:xfrm>
            <a:prstGeom prst="bentConnector3">
              <a:avLst>
                <a:gd name="adj1" fmla="val -1041"/>
              </a:avLst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66750" y="1988840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RESULTS / SCORES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91805" y="2060848"/>
              <a:ext cx="29562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>
                  <a:solidFill>
                    <a:srgbClr val="A7419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 MORE MUTATIONS</a:t>
              </a:r>
              <a:endParaRPr lang="en-US" sz="2000" b="1" dirty="0">
                <a:solidFill>
                  <a:srgbClr val="A7419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Straight Connector 69"/>
          <p:cNvCxnSpPr>
            <a:stCxn id="61" idx="0"/>
          </p:cNvCxnSpPr>
          <p:nvPr/>
        </p:nvCxnSpPr>
        <p:spPr>
          <a:xfrm flipV="1">
            <a:off x="3266061" y="3104964"/>
            <a:ext cx="0" cy="2700300"/>
          </a:xfrm>
          <a:prstGeom prst="line">
            <a:avLst/>
          </a:prstGeom>
          <a:ln>
            <a:solidFill>
              <a:srgbClr val="A7419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499992" y="4581128"/>
            <a:ext cx="1784970" cy="1219175"/>
            <a:chOff x="4499992" y="4581128"/>
            <a:chExt cx="1784970" cy="1219175"/>
          </a:xfrm>
        </p:grpSpPr>
        <p:sp>
          <p:nvSpPr>
            <p:cNvPr id="6" name="Rectangle 5"/>
            <p:cNvSpPr/>
            <p:nvPr/>
          </p:nvSpPr>
          <p:spPr>
            <a:xfrm>
              <a:off x="4499992" y="5008215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EXECUTE</a:t>
              </a:r>
            </a:p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TESTS SUITE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5392477" y="4581128"/>
              <a:ext cx="0" cy="427087"/>
            </a:xfrm>
            <a:prstGeom prst="straightConnector1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99992" y="3501008"/>
            <a:ext cx="1784970" cy="1080120"/>
            <a:chOff x="4499992" y="3501008"/>
            <a:chExt cx="1784970" cy="1080120"/>
          </a:xfrm>
        </p:grpSpPr>
        <p:sp>
          <p:nvSpPr>
            <p:cNvPr id="5" name="Rectangle 4"/>
            <p:cNvSpPr/>
            <p:nvPr/>
          </p:nvSpPr>
          <p:spPr>
            <a:xfrm>
              <a:off x="4499992" y="3789040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INTRODUCE SINGLE MUTATION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5" idx="0"/>
            </p:cNvCxnSpPr>
            <p:nvPr/>
          </p:nvCxnSpPr>
          <p:spPr>
            <a:xfrm flipH="1">
              <a:off x="5392477" y="3501008"/>
              <a:ext cx="7615" cy="288032"/>
            </a:xfrm>
            <a:prstGeom prst="straightConnector1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499992" y="1124744"/>
            <a:ext cx="1800200" cy="792088"/>
          </a:xfrm>
          <a:prstGeom prst="rect">
            <a:avLst/>
          </a:prstGeom>
          <a:solidFill>
            <a:schemeClr val="bg1"/>
          </a:solidFill>
          <a:ln>
            <a:solidFill>
              <a:srgbClr val="A7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tx1"/>
                </a:solidFill>
              </a:rPr>
              <a:t>TEST ORIGINAL SOURCE CODE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7" idx="0"/>
            <a:endCxn id="4" idx="1"/>
          </p:cNvCxnSpPr>
          <p:nvPr/>
        </p:nvCxnSpPr>
        <p:spPr>
          <a:xfrm rot="5400000" flipH="1" flipV="1">
            <a:off x="1947515" y="2460700"/>
            <a:ext cx="1908212" cy="3196741"/>
          </a:xfrm>
          <a:prstGeom prst="bentConnector2">
            <a:avLst/>
          </a:prstGeom>
          <a:ln>
            <a:solidFill>
              <a:srgbClr val="A7419A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800" b="1" dirty="0" smtClean="0">
                <a:solidFill>
                  <a:schemeClr val="bg1"/>
                </a:solidFill>
              </a:rPr>
              <a:t>BASIC WORKFLOW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00192" y="836712"/>
            <a:ext cx="2047267" cy="688142"/>
            <a:chOff x="6300192" y="836712"/>
            <a:chExt cx="2047267" cy="688142"/>
          </a:xfrm>
        </p:grpSpPr>
        <p:cxnSp>
          <p:nvCxnSpPr>
            <p:cNvPr id="33" name="Elbow Connector 32"/>
            <p:cNvCxnSpPr/>
            <p:nvPr/>
          </p:nvCxnSpPr>
          <p:spPr>
            <a:xfrm flipV="1">
              <a:off x="6300192" y="836712"/>
              <a:ext cx="2047267" cy="648000"/>
            </a:xfrm>
            <a:prstGeom prst="bentConnector2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367983" y="1124744"/>
              <a:ext cx="6928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>
                  <a:solidFill>
                    <a:srgbClr val="A7419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FAIL</a:t>
              </a:r>
              <a:endParaRPr lang="en-US" sz="2000" b="1" dirty="0">
                <a:solidFill>
                  <a:srgbClr val="A7419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499992" y="1916832"/>
            <a:ext cx="1800200" cy="1584176"/>
            <a:chOff x="4499992" y="1916832"/>
            <a:chExt cx="1800200" cy="1584176"/>
          </a:xfrm>
        </p:grpSpPr>
        <p:sp>
          <p:nvSpPr>
            <p:cNvPr id="4" name="Rectangle 3"/>
            <p:cNvSpPr/>
            <p:nvPr/>
          </p:nvSpPr>
          <p:spPr>
            <a:xfrm>
              <a:off x="4499992" y="2708920"/>
              <a:ext cx="180020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TAKE ORIGINAL SOURCE CODE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400092" y="1916832"/>
              <a:ext cx="900100" cy="792088"/>
              <a:chOff x="5400092" y="1916832"/>
              <a:chExt cx="900100" cy="792088"/>
            </a:xfrm>
          </p:grpSpPr>
          <p:cxnSp>
            <p:nvCxnSpPr>
              <p:cNvPr id="20" name="Straight Arrow Connector 19"/>
              <p:cNvCxnSpPr>
                <a:stCxn id="18" idx="2"/>
                <a:endCxn id="4" idx="0"/>
              </p:cNvCxnSpPr>
              <p:nvPr/>
            </p:nvCxnSpPr>
            <p:spPr>
              <a:xfrm>
                <a:off x="5400092" y="1916832"/>
                <a:ext cx="0" cy="792088"/>
              </a:xfrm>
              <a:prstGeom prst="straightConnector1">
                <a:avLst/>
              </a:prstGeom>
              <a:ln>
                <a:solidFill>
                  <a:srgbClr val="A7419A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487149" y="1988840"/>
                <a:ext cx="8130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l-PL" sz="2000" b="1" dirty="0" smtClean="0">
                    <a:solidFill>
                      <a:srgbClr val="A7419A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PASS</a:t>
                </a:r>
                <a:endParaRPr lang="en-US" sz="2000" b="1" dirty="0">
                  <a:solidFill>
                    <a:srgbClr val="A7419A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6255446" y="5008215"/>
            <a:ext cx="2637034" cy="792088"/>
            <a:chOff x="6255446" y="5008215"/>
            <a:chExt cx="2637034" cy="792088"/>
          </a:xfrm>
        </p:grpSpPr>
        <p:sp>
          <p:nvSpPr>
            <p:cNvPr id="8" name="Rectangle 7"/>
            <p:cNvSpPr/>
            <p:nvPr/>
          </p:nvSpPr>
          <p:spPr>
            <a:xfrm>
              <a:off x="7107510" y="5008215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MUTANT</a:t>
              </a:r>
            </a:p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SURVIVED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6" idx="3"/>
              <a:endCxn id="8" idx="1"/>
            </p:cNvCxnSpPr>
            <p:nvPr/>
          </p:nvCxnSpPr>
          <p:spPr>
            <a:xfrm>
              <a:off x="6284962" y="5404259"/>
              <a:ext cx="822548" cy="0"/>
            </a:xfrm>
            <a:prstGeom prst="straightConnector1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55446" y="5045114"/>
              <a:ext cx="8130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>
                  <a:solidFill>
                    <a:srgbClr val="A7419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PASS</a:t>
              </a:r>
              <a:endParaRPr lang="en-US" sz="2000" b="1" dirty="0">
                <a:solidFill>
                  <a:srgbClr val="A7419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10766" y="5013176"/>
            <a:ext cx="4089226" cy="792088"/>
            <a:chOff x="410766" y="5013176"/>
            <a:chExt cx="4089226" cy="792088"/>
          </a:xfrm>
        </p:grpSpPr>
        <p:sp>
          <p:nvSpPr>
            <p:cNvPr id="7" name="Rectangle 6"/>
            <p:cNvSpPr/>
            <p:nvPr/>
          </p:nvSpPr>
          <p:spPr>
            <a:xfrm>
              <a:off x="410766" y="5013176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MUTANT</a:t>
              </a:r>
            </a:p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KILLED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1"/>
              <a:endCxn id="7" idx="3"/>
            </p:cNvCxnSpPr>
            <p:nvPr/>
          </p:nvCxnSpPr>
          <p:spPr>
            <a:xfrm flipH="1">
              <a:off x="2195736" y="5404259"/>
              <a:ext cx="2304256" cy="4961"/>
            </a:xfrm>
            <a:prstGeom prst="straightConnector1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7174" y="5045114"/>
              <a:ext cx="6928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>
                  <a:solidFill>
                    <a:srgbClr val="A7419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FAIL</a:t>
              </a:r>
              <a:endParaRPr lang="en-US" sz="2000" b="1" dirty="0">
                <a:solidFill>
                  <a:srgbClr val="A7419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107510" y="3789040"/>
            <a:ext cx="1784970" cy="1219175"/>
            <a:chOff x="7107510" y="3789040"/>
            <a:chExt cx="1784970" cy="1219175"/>
          </a:xfrm>
        </p:grpSpPr>
        <p:sp>
          <p:nvSpPr>
            <p:cNvPr id="39" name="Rectangle 38"/>
            <p:cNvSpPr/>
            <p:nvPr/>
          </p:nvSpPr>
          <p:spPr>
            <a:xfrm>
              <a:off x="7107510" y="3789040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NEW TEST CASE</a:t>
              </a:r>
            </a:p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IS REQUIRED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8" idx="0"/>
              <a:endCxn id="39" idx="2"/>
            </p:cNvCxnSpPr>
            <p:nvPr/>
          </p:nvCxnSpPr>
          <p:spPr>
            <a:xfrm flipV="1">
              <a:off x="7999995" y="4581128"/>
              <a:ext cx="0" cy="427087"/>
            </a:xfrm>
            <a:prstGeom prst="straightConnector1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373576" y="5800303"/>
            <a:ext cx="4790712" cy="837119"/>
            <a:chOff x="2373576" y="5800303"/>
            <a:chExt cx="4790712" cy="837119"/>
          </a:xfrm>
        </p:grpSpPr>
        <p:sp>
          <p:nvSpPr>
            <p:cNvPr id="61" name="Rectangle 60"/>
            <p:cNvSpPr/>
            <p:nvPr/>
          </p:nvSpPr>
          <p:spPr>
            <a:xfrm>
              <a:off x="2373576" y="5805264"/>
              <a:ext cx="178497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741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b="1" dirty="0" smtClean="0">
                  <a:solidFill>
                    <a:schemeClr val="tx1"/>
                  </a:solidFill>
                </a:rPr>
                <a:t>INCOMPETENT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Elbow Connector 62"/>
            <p:cNvCxnSpPr>
              <a:stCxn id="6" idx="2"/>
              <a:endCxn id="61" idx="3"/>
            </p:cNvCxnSpPr>
            <p:nvPr/>
          </p:nvCxnSpPr>
          <p:spPr>
            <a:xfrm rot="5400000">
              <a:off x="4575010" y="5383840"/>
              <a:ext cx="401005" cy="1233931"/>
            </a:xfrm>
            <a:prstGeom prst="bentConnector2">
              <a:avLst/>
            </a:prstGeom>
            <a:ln>
              <a:solidFill>
                <a:srgbClr val="A7419A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25049" y="6237312"/>
              <a:ext cx="28392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>
                  <a:solidFill>
                    <a:srgbClr val="A7419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EXCEPTION / TIMEOUT</a:t>
              </a:r>
              <a:endParaRPr lang="en-US" sz="2000" b="1" dirty="0">
                <a:solidFill>
                  <a:srgbClr val="A7419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2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2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637927"/>
            <a:ext cx="8229600" cy="3940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Primality Test</a:t>
            </a:r>
            <a:endParaRPr lang="pl-PL" b="1" dirty="0" smtClean="0"/>
          </a:p>
          <a:p>
            <a:endParaRPr lang="pl-PL" b="1" dirty="0"/>
          </a:p>
          <a:p>
            <a:r>
              <a:rPr lang="pl-PL" b="1" dirty="0" err="1" smtClean="0"/>
              <a:t>Python</a:t>
            </a:r>
            <a:endParaRPr lang="pl-PL" b="1" dirty="0" smtClean="0"/>
          </a:p>
          <a:p>
            <a:endParaRPr lang="pl-PL" b="1" dirty="0"/>
          </a:p>
          <a:p>
            <a:r>
              <a:rPr lang="pl-PL" b="1" dirty="0" err="1" smtClean="0"/>
              <a:t>MutPy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01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2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MUTPY INSTALLATION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" y="950880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UNIT TESTS IMPLEMENTATION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" y="950881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1193" cy="842764"/>
          </a:xfrm>
          <a:solidFill>
            <a:srgbClr val="A7419A"/>
          </a:solidFill>
        </p:spPr>
        <p:txBody>
          <a:bodyPr lIns="180000">
            <a:noAutofit/>
          </a:bodyPr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LIVE DEMO – FUNCTION IMPLEMENTATION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62880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12" y="1052736"/>
            <a:ext cx="3322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" y="950880"/>
            <a:ext cx="8285176" cy="57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On-screen Show (4:3)</PresentationFormat>
  <Paragraphs>170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Aharoni</vt:lpstr>
      <vt:lpstr>Arial</vt:lpstr>
      <vt:lpstr>Calibri</vt:lpstr>
      <vt:lpstr>Consolas</vt:lpstr>
      <vt:lpstr>Office Theme</vt:lpstr>
      <vt:lpstr>                         Keep Calm                         and Kill all                             the mutants                                   Introduction to                                     Mutation Testing                                                 in Python</vt:lpstr>
      <vt:lpstr>PRESENTATION PLAN / QUESTIONS</vt:lpstr>
      <vt:lpstr>WHY TO TEST?</vt:lpstr>
      <vt:lpstr>HOW TO TEST TO TEST?</vt:lpstr>
      <vt:lpstr>BASIC WORKFLOW</vt:lpstr>
      <vt:lpstr>LIVE DEMO</vt:lpstr>
      <vt:lpstr>LIVE DEMO – MUTPY INSTALLATION</vt:lpstr>
      <vt:lpstr>LIVE DEMO – UNIT TESTS IMPLEMENTATION</vt:lpstr>
      <vt:lpstr>LIVE DEMO – FUNCTION IMPLEMENTATION</vt:lpstr>
      <vt:lpstr>LIVE DEMO – TESTING</vt:lpstr>
      <vt:lpstr>LIVE DEMO – MUTATION TESTING</vt:lpstr>
      <vt:lpstr>LIVE DEMO – MUTATION TESTING</vt:lpstr>
      <vt:lpstr>LIVE DEMO – ANALYZE MUTATIONS</vt:lpstr>
      <vt:lpstr>MUTATIONS – RELATIONAL OPERATOR REPLACEMENT</vt:lpstr>
      <vt:lpstr>MUTATIONS – MORE MUTATIONS</vt:lpstr>
      <vt:lpstr>MUTATIONS – OPERATORS</vt:lpstr>
      <vt:lpstr>LIVE DEMO – ADD NEW UNITTESTS</vt:lpstr>
      <vt:lpstr>LIVE DEMO – BUGFIXES</vt:lpstr>
      <vt:lpstr>LIVE DEMO – FINAL MUTATIONS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TO MUTATE?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2022-06-20T19:31:55Z</dcterms:created>
  <dcterms:modified xsi:type="dcterms:W3CDTF">2022-06-20T19:34:43Z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