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63" r:id="rId4"/>
    <p:sldId id="257" r:id="rId5"/>
    <p:sldId id="265" r:id="rId6"/>
    <p:sldId id="272" r:id="rId7"/>
    <p:sldId id="267" r:id="rId8"/>
    <p:sldId id="268" r:id="rId9"/>
    <p:sldId id="269" r:id="rId10"/>
    <p:sldId id="270" r:id="rId11"/>
    <p:sldId id="271" r:id="rId12"/>
    <p:sldId id="276" r:id="rId13"/>
    <p:sldId id="273" r:id="rId14"/>
    <p:sldId id="266" r:id="rId15"/>
    <p:sldId id="274" r:id="rId16"/>
    <p:sldId id="2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47" autoAdjust="0"/>
  </p:normalViewPr>
  <p:slideViewPr>
    <p:cSldViewPr>
      <p:cViewPr varScale="1">
        <p:scale>
          <a:sx n="61" d="100"/>
          <a:sy n="61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AF1D-2ABE-4D78-BC7C-5C8C03722BE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AF1F-B55C-43CD-B2E2-FDA16D39A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0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EFC-26AD-4D2B-AB4D-1C58FFD2B3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8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4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1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9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7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0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AD77-D7F8-4B5E-ADD1-72FF72D7875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C1A4-EB94-49FE-B633-75488A09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6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511" y="1616947"/>
            <a:ext cx="7392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MET-576-4 </a:t>
            </a:r>
          </a:p>
          <a:p>
            <a:pPr algn="ctr"/>
            <a:endParaRPr lang="pt-BR" b="1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Modelagem Numérica da Atmosfera </a:t>
            </a:r>
          </a:p>
          <a:p>
            <a:pPr algn="ctr"/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 Dr. Silvio Nilo Figueroa </a:t>
            </a:r>
            <a:r>
              <a:rPr lang="pt-BR" dirty="0" err="1">
                <a:latin typeface="Arial Black" panose="020B0A04020102020204" pitchFamily="34" charset="0"/>
              </a:rPr>
              <a:t>Rivero</a:t>
            </a:r>
            <a:r>
              <a:rPr lang="pt-BR" dirty="0">
                <a:latin typeface="Arial Black" panose="020B0A04020102020204" pitchFamily="34" charset="0"/>
              </a:rPr>
              <a:t> &amp; Dr. Paulo </a:t>
            </a:r>
            <a:r>
              <a:rPr lang="pt-BR" dirty="0" err="1">
                <a:latin typeface="Arial Black" panose="020B0A04020102020204" pitchFamily="34" charset="0"/>
              </a:rPr>
              <a:t>Yoshio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Kubota</a:t>
            </a:r>
            <a:endParaRPr lang="pt-BR" dirty="0">
              <a:latin typeface="Arial Black" panose="020B0A04020102020204" pitchFamily="34" charset="0"/>
            </a:endParaRPr>
          </a:p>
          <a:p>
            <a:pPr algn="ctr"/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763" y="4250441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Os métodos numéricos, formulação e parametrizações utilizados nos modelos atmosféricos serão descritos em detalhe.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763" y="5592903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 Meses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24 Aulas (2 horas cada)</a:t>
            </a: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 flipV="1">
            <a:off x="956692" y="989483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11109" y="1043444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 de Circulação Geral Simplificado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21454" y="1556792"/>
                <a:ext cx="576529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Metodo</a:t>
                </a:r>
              </a:p>
              <a:p>
                <a:r>
                  <a:rPr lang="pt-BR" dirty="0"/>
                  <a:t> Domínio: Global</a:t>
                </a:r>
              </a:p>
              <a:p>
                <a:r>
                  <a:rPr lang="pt-BR" dirty="0"/>
                  <a:t> Intervalo da grade Horizontal: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2.5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pt-BR" dirty="0"/>
                  <a:t>longitude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2.5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pt-BR" dirty="0"/>
                  <a:t> latitude</a:t>
                </a:r>
              </a:p>
              <a:p>
                <a:r>
                  <a:rPr lang="pt-BR" dirty="0"/>
                  <a:t> Tempo de integração: 100 dias</a:t>
                </a:r>
              </a:p>
              <a:p>
                <a:r>
                  <a:rPr lang="pt-BR" dirty="0"/>
                  <a:t> Passo de tempo: 180seg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4" y="1556792"/>
                <a:ext cx="5765296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951" t="-2058" r="-211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21454" y="3186520"/>
                <a:ext cx="301691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Condição inicial</a:t>
                </a:r>
              </a:p>
              <a:p>
                <a:r>
                  <a:rPr lang="pt-BR" dirty="0"/>
                  <a:t>Atmosfera :isotérmica estática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</m:t>
                      </m:r>
                      <m:r>
                        <a:rPr lang="pt-BR" b="0" i="1" smtClean="0">
                          <a:latin typeface="Cambria Math"/>
                        </a:rPr>
                        <m:t>=298.0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=1013.25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4" y="3186520"/>
                <a:ext cx="3016916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818" t="-1736" r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0039" y="5056553"/>
                <a:ext cx="4731232" cy="122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Condição Contorno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=0 </m:t>
                      </m:r>
                      <m:r>
                        <a:rPr lang="pt-BR" b="0" i="1" smtClean="0">
                          <a:latin typeface="Cambria Math"/>
                        </a:rPr>
                        <m:t>𝑛𝑜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𝑐𝑜𝑛𝑡𝑜𝑟𝑛𝑜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𝑖𝑛𝑓𝑒𝑟𝑖𝑜𝑟</m:t>
                      </m:r>
                      <m:r>
                        <a:rPr lang="pt-BR" b="0" i="1" smtClean="0">
                          <a:latin typeface="Cambria Math"/>
                        </a:rPr>
                        <m:t> ′</m:t>
                      </m:r>
                      <m:r>
                        <a:rPr lang="pt-BR" b="0" i="1" smtClean="0">
                          <a:latin typeface="Cambria Math"/>
                        </a:rPr>
                        <m:t>𝑠𝑢𝑝𝑒𝑟𝑓𝑖𝑐𝑖𝑒</m:t>
                      </m:r>
                      <m:r>
                        <a:rPr lang="pt-BR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𝑛𝑜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𝑐𝑜𝑛𝑡𝑜𝑟𝑛𝑜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𝑖𝑛𝑓𝑒𝑟𝑖𝑜𝑟</m:t>
                    </m:r>
                    <m:r>
                      <a:rPr lang="pt-BR" i="1">
                        <a:latin typeface="Cambria Math"/>
                      </a:rPr>
                      <m:t> ′</m:t>
                    </m:r>
                    <m:r>
                      <a:rPr lang="pt-BR" i="1">
                        <a:latin typeface="Cambria Math"/>
                      </a:rPr>
                      <m:t>𝑠𝑢𝑝𝑒𝑟𝑓𝑖𝑐𝑖𝑒</m:t>
                    </m:r>
                    <m:r>
                      <a:rPr lang="pt-BR" i="1">
                        <a:latin typeface="Cambria Math"/>
                      </a:rPr>
                      <m:t>′</m:t>
                    </m:r>
                  </m:oMath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𝑡𝑜𝑝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=101.325</m:t>
                      </m:r>
                      <m:r>
                        <a:rPr lang="pt-BR" b="0" i="1" smtClean="0">
                          <a:latin typeface="Cambria Math"/>
                        </a:rPr>
                        <m:t>h𝑃𝑎</m:t>
                      </m:r>
                      <m:r>
                        <a:rPr lang="pt-BR" b="0" i="1" smtClean="0">
                          <a:latin typeface="Cambria Math"/>
                        </a:rPr>
                        <m:t> (</m:t>
                      </m:r>
                      <m:r>
                        <a:rPr lang="pt-BR" b="0" i="1" smtClean="0">
                          <a:latin typeface="Cambria Math"/>
                        </a:rPr>
                        <m:t>𝑐𝑜𝑛𝑠𝑡𝑎𝑛𝑡𝑒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𝑛𝑜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𝑡𝑜𝑝𝑜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9" y="5056553"/>
                <a:ext cx="4731232" cy="1221745"/>
              </a:xfrm>
              <a:prstGeom prst="rect">
                <a:avLst/>
              </a:prstGeom>
              <a:blipFill rotWithShape="1">
                <a:blip r:embed="rId5"/>
                <a:stretch>
                  <a:fillRect l="-1160" t="-2488" b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5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11109" y="1043444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 de Circulação Geral Simplificado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59807" y="1432194"/>
                <a:ext cx="2790316" cy="203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Parametros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=6.368</m:t>
                      </m:r>
                      <m:r>
                        <a:rPr lang="pt-BR" b="0" i="1" dirty="0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pt-BR" b="0" i="1" dirty="0" smtClean="0">
                          <a:latin typeface="Cambria Math"/>
                        </a:rPr>
                        <m:t>     </m:t>
                      </m:r>
                      <m:r>
                        <a:rPr lang="pt-BR" b="0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pt-BR" b="0" i="1" smtClean="0">
                          <a:latin typeface="Cambria Math"/>
                        </a:rPr>
                        <m:t>=2.792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𝑠𝑒𝑐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f</m:t>
                      </m:r>
                      <m:r>
                        <a:rPr lang="pt-BR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(∅)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𝑠𝑒𝑐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=1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     </m:t>
                          </m:r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𝑠𝑒𝑐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pt-BR" b="0" i="1" smtClean="0">
                          <a:latin typeface="Cambria Math"/>
                        </a:rPr>
                        <m:t>=20 </m:t>
                      </m:r>
                      <m:r>
                        <a:rPr lang="pt-BR" b="0" i="1" smtClean="0">
                          <a:latin typeface="Cambria Math"/>
                        </a:rPr>
                        <m:t>𝑑𝑖𝑎𝑠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7" y="1432194"/>
                <a:ext cx="2790316" cy="2037481"/>
              </a:xfrm>
              <a:prstGeom prst="rect">
                <a:avLst/>
              </a:prstGeom>
              <a:blipFill rotWithShape="1">
                <a:blip r:embed="rId3"/>
                <a:stretch>
                  <a:fillRect l="-1747" t="-1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6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11109" y="1043444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 de Circulação Geral Simplificado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57199" y="1844824"/>
                <a:ext cx="6942542" cy="1046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 err="1">
                    <a:solidFill>
                      <a:srgbClr val="FF0000"/>
                    </a:solidFill>
                    <a:ea typeface="Cambria Math"/>
                  </a:rPr>
                  <a:t>Exercicios</a:t>
                </a:r>
                <a:r>
                  <a:rPr lang="pt-BR" b="1" dirty="0">
                    <a:solidFill>
                      <a:srgbClr val="FF0000"/>
                    </a:solidFill>
                    <a:ea typeface="Cambria Math"/>
                  </a:rPr>
                  <a:t>:</a:t>
                </a:r>
              </a:p>
              <a:p>
                <a:endParaRPr lang="pt-BR" b="1" dirty="0">
                  <a:solidFill>
                    <a:srgbClr val="FF0000"/>
                  </a:solidFill>
                  <a:ea typeface="Cambria Math"/>
                </a:endParaRPr>
              </a:p>
              <a:p>
                <a:r>
                  <a:rPr lang="pt-BR" b="1" dirty="0">
                    <a:solidFill>
                      <a:srgbClr val="FF0000"/>
                    </a:solidFill>
                    <a:ea typeface="Cambria Math"/>
                  </a:rPr>
                  <a:t>Experimento  Rodar com e sem a influencia do termo da </a:t>
                </a:r>
                <a:r>
                  <a:rPr lang="pt-BR" b="1" dirty="0" err="1">
                    <a:solidFill>
                      <a:srgbClr val="FF0000"/>
                    </a:solidFill>
                    <a:ea typeface="Cambria Math"/>
                  </a:rPr>
                  <a:t>Forçantes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num>
                      <m:den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𝑸</m:t>
                        </m:r>
                      </m:e>
                      <m:sup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844824"/>
                <a:ext cx="6942542" cy="1046825"/>
              </a:xfrm>
              <a:prstGeom prst="rect">
                <a:avLst/>
              </a:prstGeom>
              <a:blipFill rotWithShape="1">
                <a:blip r:embed="rId3"/>
                <a:stretch>
                  <a:fillRect l="-702" t="-2924" b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63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53934" y="1293899"/>
            <a:ext cx="8712968" cy="21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AGCM_SPECTRAL_SIGMA_COORD</a:t>
            </a:r>
          </a:p>
          <a:p>
            <a:pPr eaLnBrk="1" hangingPunct="1">
              <a:lnSpc>
                <a:spcPts val="4088"/>
              </a:lnSpc>
            </a:pPr>
            <a:endParaRPr lang="en-CA" altLang="pt-BR" sz="3900" dirty="0">
              <a:solidFill>
                <a:srgbClr val="FF0000"/>
              </a:solidFill>
              <a:latin typeface="Times New Roman Bold"/>
            </a:endParaRPr>
          </a:p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</a:rPr>
              <a:t>Dinamica</a:t>
            </a: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 do </a:t>
            </a:r>
            <a:r>
              <a:rPr lang="en-CA" altLang="pt-BR" sz="3900" dirty="0" err="1">
                <a:solidFill>
                  <a:srgbClr val="FF0000"/>
                </a:solidFill>
                <a:latin typeface="Times New Roman Bold"/>
              </a:rPr>
              <a:t>modelo</a:t>
            </a: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 BAM do INPE</a:t>
            </a:r>
          </a:p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bam_serial-2.2.0.tar.gz</a:t>
            </a:r>
            <a:endParaRPr lang="en-CA" altLang="pt-BR" sz="3900" dirty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3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53934" y="1293899"/>
            <a:ext cx="871296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AGCM_SPECTRAL_SIGMA_COORD</a:t>
            </a: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0012" y="2564904"/>
            <a:ext cx="86668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1) Passo fazer o download do arquivo</a:t>
            </a:r>
          </a:p>
          <a:p>
            <a:r>
              <a:rPr lang="pt-BR" dirty="0"/>
              <a:t>http://ftp.cptec.inpe.br/pesquisa/bam/bam_serial-2.0.tar.gz</a:t>
            </a:r>
          </a:p>
          <a:p>
            <a:r>
              <a:rPr lang="pt-BR" dirty="0"/>
              <a:t>2 Passo fazer o descompactação do arquivo</a:t>
            </a:r>
          </a:p>
          <a:p>
            <a:r>
              <a:rPr lang="pt-BR" dirty="0" err="1"/>
              <a:t>tar</a:t>
            </a:r>
            <a:r>
              <a:rPr lang="pt-BR" dirty="0"/>
              <a:t> -</a:t>
            </a:r>
            <a:r>
              <a:rPr lang="pt-BR" dirty="0" err="1"/>
              <a:t>zxvf</a:t>
            </a:r>
            <a:r>
              <a:rPr lang="pt-BR" dirty="0"/>
              <a:t> bam_serial-2.0.tar.gz</a:t>
            </a:r>
          </a:p>
          <a:p>
            <a:r>
              <a:rPr lang="pt-BR" dirty="0"/>
              <a:t>3 Passo Compilar o modelo</a:t>
            </a:r>
          </a:p>
          <a:p>
            <a:r>
              <a:rPr lang="pt-BR" dirty="0" err="1"/>
              <a:t>cd</a:t>
            </a:r>
            <a:r>
              <a:rPr lang="pt-BR" dirty="0"/>
              <a:t> bam_serial-2.0/</a:t>
            </a:r>
            <a:r>
              <a:rPr lang="pt-BR" dirty="0" err="1"/>
              <a:t>model</a:t>
            </a:r>
            <a:r>
              <a:rPr lang="pt-BR" dirty="0"/>
              <a:t>/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 err="1"/>
              <a:t>make</a:t>
            </a:r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linux_gnu_serial</a:t>
            </a:r>
            <a:endParaRPr lang="pt-BR" dirty="0"/>
          </a:p>
          <a:p>
            <a:r>
              <a:rPr lang="pt-BR" dirty="0"/>
              <a:t>4 Passo Compilar o </a:t>
            </a:r>
            <a:r>
              <a:rPr lang="pt-BR" dirty="0" err="1"/>
              <a:t>pos</a:t>
            </a:r>
            <a:r>
              <a:rPr lang="pt-BR" dirty="0"/>
              <a:t>-processamento</a:t>
            </a:r>
          </a:p>
          <a:p>
            <a:r>
              <a:rPr lang="pt-BR" dirty="0" err="1"/>
              <a:t>cd</a:t>
            </a:r>
            <a:r>
              <a:rPr lang="pt-BR" dirty="0"/>
              <a:t> bam_serial-2.0/</a:t>
            </a:r>
            <a:r>
              <a:rPr lang="pt-BR" dirty="0" err="1"/>
              <a:t>pos</a:t>
            </a:r>
            <a:r>
              <a:rPr lang="pt-BR" dirty="0"/>
              <a:t>/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 err="1"/>
              <a:t>make</a:t>
            </a:r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linux_gnu_serial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17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53934" y="1293899"/>
            <a:ext cx="871296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AGCM_SPECTRAL_SIGMA_COORD</a:t>
            </a: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00012" y="2276872"/>
            <a:ext cx="904398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r>
              <a:rPr lang="pt-BR" sz="1600" dirty="0"/>
              <a:t>5 Passo Rodar o modelo</a:t>
            </a:r>
          </a:p>
          <a:p>
            <a:r>
              <a:rPr lang="pt-BR" sz="1600" dirty="0" err="1"/>
              <a:t>cd</a:t>
            </a:r>
            <a:r>
              <a:rPr lang="pt-BR" sz="1600" dirty="0"/>
              <a:t> bam_serial-2.0/</a:t>
            </a:r>
            <a:r>
              <a:rPr lang="pt-BR" sz="1600" dirty="0" err="1"/>
              <a:t>run</a:t>
            </a:r>
            <a:endParaRPr lang="pt-BR" sz="1600" dirty="0"/>
          </a:p>
          <a:p>
            <a:r>
              <a:rPr lang="pt-BR" sz="1600" dirty="0"/>
              <a:t>./</a:t>
            </a:r>
            <a:r>
              <a:rPr lang="pt-BR" sz="1600" dirty="0" err="1"/>
              <a:t>runModel</a:t>
            </a:r>
            <a:endParaRPr lang="pt-BR" sz="1600" dirty="0"/>
          </a:p>
          <a:p>
            <a:r>
              <a:rPr lang="pt-BR" sz="1600" dirty="0"/>
              <a:t>./</a:t>
            </a:r>
            <a:r>
              <a:rPr lang="pt-BR" sz="1600" dirty="0" err="1"/>
              <a:t>runModel</a:t>
            </a:r>
            <a:r>
              <a:rPr lang="pt-BR" sz="1600" dirty="0"/>
              <a:t>   1 1 1 </a:t>
            </a:r>
            <a:r>
              <a:rPr lang="pt-BR" sz="1600" dirty="0" err="1"/>
              <a:t>bam</a:t>
            </a:r>
            <a:r>
              <a:rPr lang="pt-BR" sz="1600" dirty="0"/>
              <a:t> 62 28 2011120112 2011120712 2011120712 2011120712 NMC 1200   2 </a:t>
            </a:r>
          </a:p>
          <a:p>
            <a:r>
              <a:rPr lang="pt-BR" sz="1600" dirty="0"/>
              <a:t>6 Passo Rodar o </a:t>
            </a:r>
            <a:r>
              <a:rPr lang="pt-BR" sz="1600" dirty="0" err="1"/>
              <a:t>pos</a:t>
            </a:r>
            <a:r>
              <a:rPr lang="pt-BR" sz="1600" dirty="0"/>
              <a:t>-processamento</a:t>
            </a:r>
          </a:p>
          <a:p>
            <a:r>
              <a:rPr lang="pt-BR" sz="1600" dirty="0" err="1"/>
              <a:t>cd</a:t>
            </a:r>
            <a:r>
              <a:rPr lang="pt-BR" sz="1600" dirty="0"/>
              <a:t> bam_serial-2.0/</a:t>
            </a:r>
            <a:r>
              <a:rPr lang="pt-BR" sz="1600" dirty="0" err="1"/>
              <a:t>run</a:t>
            </a:r>
            <a:endParaRPr lang="pt-BR" sz="1600" dirty="0"/>
          </a:p>
          <a:p>
            <a:r>
              <a:rPr lang="pt-BR" sz="1600" dirty="0"/>
              <a:t>./</a:t>
            </a:r>
            <a:r>
              <a:rPr lang="pt-BR" sz="1600" dirty="0" err="1"/>
              <a:t>runPos</a:t>
            </a:r>
            <a:endParaRPr lang="pt-BR" sz="1600" dirty="0"/>
          </a:p>
          <a:p>
            <a:r>
              <a:rPr lang="pt-BR" sz="1600" dirty="0"/>
              <a:t>./</a:t>
            </a:r>
            <a:r>
              <a:rPr lang="pt-BR" sz="1600" dirty="0" err="1"/>
              <a:t>runPos</a:t>
            </a:r>
            <a:r>
              <a:rPr lang="pt-BR" sz="1600" dirty="0"/>
              <a:t> 1 1 1 </a:t>
            </a:r>
            <a:r>
              <a:rPr lang="pt-BR" sz="1600" dirty="0" err="1"/>
              <a:t>posbam</a:t>
            </a:r>
            <a:r>
              <a:rPr lang="pt-BR" sz="1600" dirty="0"/>
              <a:t> 62 28   2011120112 2011120712 2011120712 NMC COLD 1</a:t>
            </a:r>
          </a:p>
          <a:p>
            <a:endParaRPr lang="pt-BR" sz="1600" dirty="0"/>
          </a:p>
          <a:p>
            <a:r>
              <a:rPr lang="pt-BR" sz="1600" dirty="0"/>
              <a:t>Experimentos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642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521" y="3962852"/>
            <a:ext cx="84459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Teste  com as seguintes condições iniciais</a:t>
            </a:r>
          </a:p>
          <a:p>
            <a:r>
              <a:rPr lang="pt-BR" sz="1600" dirty="0"/>
              <a:t>completo</a:t>
            </a:r>
          </a:p>
          <a:p>
            <a:r>
              <a:rPr lang="pt-BR" sz="1600" dirty="0" err="1"/>
              <a:t>cp</a:t>
            </a:r>
            <a:r>
              <a:rPr lang="pt-BR" sz="1600" dirty="0"/>
              <a:t>    GANLNMC2011120112S.unf.TQ0062L028_FILL            GANLNMC2011120112S.unf.TQ0062L028 </a:t>
            </a:r>
          </a:p>
          <a:p>
            <a:endParaRPr lang="pt-BR" sz="1600" dirty="0"/>
          </a:p>
          <a:p>
            <a:r>
              <a:rPr lang="pt-BR" sz="1600" dirty="0"/>
              <a:t>Sem topografia</a:t>
            </a:r>
          </a:p>
          <a:p>
            <a:r>
              <a:rPr lang="pt-BR" sz="1600" dirty="0" err="1"/>
              <a:t>cp</a:t>
            </a:r>
            <a:r>
              <a:rPr lang="pt-BR" sz="1600" dirty="0"/>
              <a:t>    GANLNMC2011120112S.unf.TQ0062L028_NOTOPO   GANLNMC2011120112S.unf.TQ0062L028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Sem topografia e temperatura constante</a:t>
            </a:r>
          </a:p>
          <a:p>
            <a:r>
              <a:rPr lang="pt-BR" sz="1600" dirty="0" err="1"/>
              <a:t>cp</a:t>
            </a:r>
            <a:r>
              <a:rPr lang="pt-BR" sz="1600" dirty="0"/>
              <a:t>    GANLNMC2011120112S.unf.TQ0062L028_Tcte            GANLNMC2011120112S.unf.TQ0062L028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34" y="1293899"/>
            <a:ext cx="871296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AGCM_SPECTRAL_SIGMA_COORD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57199" y="1844824"/>
            <a:ext cx="52572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  <a:ea typeface="Cambria Math"/>
              </a:rPr>
              <a:t>Exercicios</a:t>
            </a:r>
            <a:r>
              <a:rPr lang="pt-BR" b="1" dirty="0">
                <a:solidFill>
                  <a:srgbClr val="FF0000"/>
                </a:solidFill>
                <a:ea typeface="Cambria Math"/>
              </a:rPr>
              <a:t>:</a:t>
            </a:r>
          </a:p>
          <a:p>
            <a:r>
              <a:rPr lang="pt-BR" b="1" dirty="0">
                <a:solidFill>
                  <a:srgbClr val="FF0000"/>
                </a:solidFill>
                <a:ea typeface="Cambria Math"/>
              </a:rPr>
              <a:t>]</a:t>
            </a:r>
          </a:p>
          <a:p>
            <a:endParaRPr lang="pt-BR" b="1" dirty="0">
              <a:solidFill>
                <a:srgbClr val="FF0000"/>
              </a:solidFill>
              <a:ea typeface="Cambria Math"/>
            </a:endParaRPr>
          </a:p>
          <a:p>
            <a:r>
              <a:rPr lang="pt-BR" b="1" dirty="0">
                <a:solidFill>
                  <a:srgbClr val="FF0000"/>
                </a:solidFill>
                <a:ea typeface="Cambria Math"/>
              </a:rPr>
              <a:t>Experimento  Rodar com diferentes condições iniciais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267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387" y="1537518"/>
            <a:ext cx="7643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 Dinâmica: </a:t>
            </a:r>
          </a:p>
          <a:p>
            <a:endParaRPr lang="pt-BR" sz="2800" dirty="0">
              <a:latin typeface="Arial Black" panose="020B0A04020102020204" pitchFamily="34" charset="0"/>
            </a:endParaRPr>
          </a:p>
          <a:p>
            <a:pPr algn="just"/>
            <a:r>
              <a:rPr lang="pt-BR" sz="2800" dirty="0">
                <a:latin typeface="Arial Black" panose="020B0A04020102020204" pitchFamily="34" charset="0"/>
              </a:rPr>
              <a:t>     </a:t>
            </a:r>
            <a:r>
              <a:rPr lang="pt-BR" sz="2800" b="1" dirty="0">
                <a:latin typeface="Arial Black" panose="020B0A04020102020204" pitchFamily="34" charset="0"/>
              </a:rPr>
              <a:t>Métodos numéricos amplamente utilizados na solução numérica das equações diferencias parciais que governam os  movimentos na atmosfera serão o foco, mas também serão analisados os novos conceitos e novos métodos.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18309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552" y="1485759"/>
            <a:ext cx="8570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Métodos de diferenças finitas.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Acurácia.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Consistência.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Estabilidade.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Convergência.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Grades de Arakawa A, B, C e </a:t>
            </a:r>
            <a:r>
              <a:rPr lang="pt-BR" sz="2000" dirty="0" err="1">
                <a:latin typeface="Arial Black" panose="020B0A04020102020204" pitchFamily="34" charset="0"/>
              </a:rPr>
              <a:t>E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Domínio de influência e domínio de dependência.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Dispersão numérica e dissipação.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Definição de filtros monótono e positivo.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espectrais.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volume finito.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Semi-Lagrangeanos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Conservação de massa local.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Esquemas explícitos versus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6544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78672" y="1533265"/>
            <a:ext cx="9043988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AGCM_DiferFinitas_ETA_COORD</a:t>
            </a:r>
            <a:endParaRPr lang="en-CA" altLang="pt-BR" sz="390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eaLnBrk="1" hangingPunct="1"/>
            <a:r>
              <a:rPr lang="en-CA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http://ftp.cptec.inpe.br/pesquisa/bam/paulo.kubota/externo/MET-576-4/models/SGCM/AGCM_ETA_COORD.tar.gz</a:t>
            </a:r>
          </a:p>
          <a:p>
            <a:pPr eaLnBrk="1" hangingPunct="1">
              <a:lnSpc>
                <a:spcPts val="4088"/>
              </a:lnSpc>
            </a:pPr>
            <a:endParaRPr lang="en-CA" altLang="pt-BR" sz="390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AGCM_DiferFinitas_SIGMA_COORD</a:t>
            </a:r>
            <a:endParaRPr lang="en-CA" altLang="pt-BR" sz="390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eaLnBrk="1" hangingPunct="1"/>
            <a:r>
              <a:rPr lang="en-CA" altLang="pt-BR" sz="16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http://ftp.cptec.inpe.br/pesquisa/bam/paulo.kubota/externo/MET-576-4/models/SGCM/AGCM_SIGMA_COORD.tar.gz</a:t>
            </a:r>
          </a:p>
          <a:p>
            <a:pPr eaLnBrk="1" hangingPunct="1">
              <a:lnSpc>
                <a:spcPts val="4088"/>
              </a:lnSpc>
            </a:pPr>
            <a:endParaRPr lang="en-CA" altLang="pt-BR" sz="3900" dirty="0">
              <a:solidFill>
                <a:srgbClr val="FF0000"/>
              </a:solidFill>
              <a:latin typeface="Times New Roman Bold"/>
            </a:endParaRPr>
          </a:p>
          <a:p>
            <a:pPr eaLnBrk="1" hangingPunct="1">
              <a:lnSpc>
                <a:spcPts val="4088"/>
              </a:lnSpc>
            </a:pPr>
            <a:r>
              <a:rPr lang="en-CA" altLang="pt-BR" sz="3900" dirty="0">
                <a:solidFill>
                  <a:srgbClr val="FF0000"/>
                </a:solidFill>
                <a:latin typeface="Times New Roman Bold"/>
              </a:rPr>
              <a:t>AGCM_SPECTRAL_SIGMA_COORD</a:t>
            </a:r>
          </a:p>
          <a:p>
            <a:pPr eaLnBrk="1" hangingPunct="1"/>
            <a:r>
              <a:rPr lang="en-CA" altLang="pt-BR" dirty="0">
                <a:solidFill>
                  <a:srgbClr val="FF0000"/>
                </a:solidFill>
                <a:latin typeface="Times New Roman Bold"/>
              </a:rPr>
              <a:t>http://ftp.cptec.inpe.br/pesquisa/bam/paulo.kubota/externo/MET-576-4/models/SGCM/bam_serial-2.0.tar.gz</a:t>
            </a:r>
          </a:p>
          <a:p>
            <a:pPr eaLnBrk="1" hangingPunct="1">
              <a:lnSpc>
                <a:spcPts val="4088"/>
              </a:lnSpc>
            </a:pPr>
            <a:endParaRPr lang="en-CA" altLang="pt-BR" sz="3900" dirty="0">
              <a:solidFill>
                <a:srgbClr val="000000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251520" y="2636912"/>
            <a:ext cx="8712968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AGCM_DiferFinitas_ETA_COORD</a:t>
            </a:r>
            <a:endParaRPr lang="en-CA" altLang="pt-BR" sz="390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eaLnBrk="1" hangingPunct="1">
              <a:lnSpc>
                <a:spcPts val="4088"/>
              </a:lnSpc>
            </a:pPr>
            <a:r>
              <a:rPr lang="en-CA" altLang="pt-BR" sz="3900" b="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publicacao.pdf</a:t>
            </a: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251520" y="2636912"/>
            <a:ext cx="8712968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b="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Biblioteca</a:t>
            </a:r>
            <a:r>
              <a:rPr lang="en-CA" altLang="pt-BR" sz="3900" b="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 do </a:t>
            </a:r>
            <a:r>
              <a:rPr lang="en-CA" altLang="pt-BR" sz="3900" b="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inpe</a:t>
            </a:r>
            <a:r>
              <a:rPr lang="en-CA" altLang="pt-BR" sz="3900" b="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 publicação.pdf</a:t>
            </a:r>
          </a:p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Tese</a:t>
            </a:r>
            <a:r>
              <a:rPr lang="en-CA" altLang="pt-BR" sz="39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: Silvio </a:t>
            </a: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Nilo</a:t>
            </a:r>
            <a:r>
              <a:rPr lang="en-CA" altLang="pt-BR" sz="39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 Figueroa</a:t>
            </a:r>
            <a:endParaRPr lang="en-CA" altLang="pt-BR" sz="3900" b="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6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>
            <a:spLocks noChangeArrowheads="1"/>
          </p:cNvSpPr>
          <p:nvPr/>
        </p:nvSpPr>
        <p:spPr bwMode="auto">
          <a:xfrm>
            <a:off x="100012" y="1412776"/>
            <a:ext cx="871296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en-CA" altLang="pt-BR" sz="3900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AGCM_DiferFinitas_SIGMA_COORD</a:t>
            </a:r>
            <a:endParaRPr lang="en-CA" altLang="pt-BR" sz="3900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11109" y="1043444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 de Circulação Geral Simplificado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06858" y="1631498"/>
                <a:ext cx="867250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acc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𝜵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𝑓𝑣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𝑢𝑣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𝑡𝑎𝑛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𝑅𝑇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𝜕𝜎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𝑅𝑇</m:t>
                              </m:r>
                            </m:den>
                          </m:f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𝜕𝜎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8" y="1631498"/>
                <a:ext cx="8672502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00012" y="3212976"/>
                <a:ext cx="8671092" cy="744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acc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𝜵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𝑓𝑣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𝑡𝑎𝑛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𝑅𝑇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𝜕𝜎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𝑅𝑇</m:t>
                              </m:r>
                            </m:den>
                          </m:f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𝜕𝜎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3212976"/>
                <a:ext cx="8671092" cy="7448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0315" y="4690586"/>
                <a:ext cx="766761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acc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𝜵𝜽</m:t>
                      </m:r>
                      <m:r>
                        <a:rPr lang="pt-BR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  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𝜐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    +   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𝑅𝑇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𝜕𝜎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𝑅𝑇</m:t>
                              </m:r>
                            </m:den>
                          </m:f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𝜕𝜎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pt-BR" b="1" i="1" smtClean="0">
                          <a:solidFill>
                            <a:srgbClr val="FFC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den>
                      </m:f>
                      <m:r>
                        <a:rPr lang="pt-BR" b="1" i="1" smtClean="0">
                          <a:solidFill>
                            <a:srgbClr val="FFC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pt-BR" b="1" i="1" smtClean="0">
                          <a:solidFill>
                            <a:srgbClr val="FFC000"/>
                          </a:solidFill>
                          <a:latin typeface="Cambria Math"/>
                          <a:ea typeface="Cambria Math"/>
                        </a:rPr>
                        <m:t>      +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" y="4690586"/>
                <a:ext cx="7667612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948448" y="2346181"/>
            <a:ext cx="877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[</a:t>
            </a:r>
            <a:r>
              <a:rPr lang="pt-BR" sz="1200" dirty="0" err="1">
                <a:solidFill>
                  <a:srgbClr val="00B0F0"/>
                </a:solidFill>
              </a:rPr>
              <a:t>Advecção</a:t>
            </a:r>
            <a:r>
              <a:rPr lang="pt-BR" sz="1200" dirty="0">
                <a:solidFill>
                  <a:srgbClr val="00B0F0"/>
                </a:solidFill>
              </a:rPr>
              <a:t>]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81863" y="3957794"/>
            <a:ext cx="877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[</a:t>
            </a:r>
            <a:r>
              <a:rPr lang="pt-BR" sz="1200" dirty="0" err="1">
                <a:solidFill>
                  <a:srgbClr val="00B0F0"/>
                </a:solidFill>
              </a:rPr>
              <a:t>Advecção</a:t>
            </a:r>
            <a:r>
              <a:rPr lang="pt-BR" sz="1200" dirty="0">
                <a:solidFill>
                  <a:srgbClr val="00B0F0"/>
                </a:solidFill>
              </a:rPr>
              <a:t>]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1805" y="5405269"/>
            <a:ext cx="877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[</a:t>
            </a:r>
            <a:r>
              <a:rPr lang="pt-BR" sz="1200" dirty="0" err="1">
                <a:solidFill>
                  <a:srgbClr val="00B0F0"/>
                </a:solidFill>
              </a:rPr>
              <a:t>Advecção</a:t>
            </a:r>
            <a:r>
              <a:rPr lang="pt-BR" sz="1200" dirty="0">
                <a:solidFill>
                  <a:srgbClr val="00B0F0"/>
                </a:solidFill>
              </a:rPr>
              <a:t>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081011" y="2346181"/>
            <a:ext cx="117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7030A0"/>
                </a:solidFill>
              </a:rPr>
              <a:t>[Termo </a:t>
            </a:r>
            <a:r>
              <a:rPr lang="pt-BR" sz="1200" dirty="0" err="1">
                <a:solidFill>
                  <a:srgbClr val="7030A0"/>
                </a:solidFill>
              </a:rPr>
              <a:t>Coriolis</a:t>
            </a:r>
            <a:r>
              <a:rPr lang="pt-BR" sz="120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96650" y="3957795"/>
            <a:ext cx="117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7030A0"/>
                </a:solidFill>
              </a:rPr>
              <a:t>[Termo </a:t>
            </a:r>
            <a:r>
              <a:rPr lang="pt-BR" sz="1200" dirty="0" err="1">
                <a:solidFill>
                  <a:srgbClr val="7030A0"/>
                </a:solidFill>
              </a:rPr>
              <a:t>Coriolis</a:t>
            </a:r>
            <a:r>
              <a:rPr lang="pt-BR" sz="120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810015" y="2346181"/>
            <a:ext cx="1609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[Gradiente de Pressão]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801463" y="3957793"/>
            <a:ext cx="1609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[Gradiente de Pressão]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251164" y="234618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[Difusão]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26427" y="396019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[Difusão]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050937" y="5405269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[Difusão]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898760" y="5413347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[Dumping]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039837" y="5405268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[</a:t>
            </a:r>
            <a:r>
              <a:rPr lang="pt-BR" sz="1200" b="1" dirty="0" err="1">
                <a:solidFill>
                  <a:srgbClr val="FF0000"/>
                </a:solidFill>
              </a:rPr>
              <a:t>Forcing</a:t>
            </a:r>
            <a:r>
              <a:rPr lang="pt-BR" sz="1200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470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28/10/2021 a 28/10/2021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Exemplos de Modelos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11109" y="1043444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 de Circulação Geral Simplificado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528" y="1772816"/>
                <a:ext cx="267079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𝒕𝒐𝒑</m:t>
                              </m:r>
                            </m:sub>
                          </m:sSub>
                        </m:sub>
                        <m:sup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  <m:e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𝛁</m:t>
                          </m:r>
                          <m:r>
                            <a:rPr lang="pt-BR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pt-B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e>
                          </m:acc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2816"/>
                <a:ext cx="2670796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475656" y="2696437"/>
            <a:ext cx="1116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[</a:t>
            </a:r>
            <a:r>
              <a:rPr lang="pt-BR" sz="1200" dirty="0" err="1">
                <a:solidFill>
                  <a:srgbClr val="00B0F0"/>
                </a:solidFill>
              </a:rPr>
              <a:t>Convergencia</a:t>
            </a:r>
            <a:r>
              <a:rPr lang="pt-BR" sz="1200" dirty="0">
                <a:solidFill>
                  <a:srgbClr val="00B0F0"/>
                </a:solidFill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57199" y="5157192"/>
                <a:ext cx="3874459" cy="75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acc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𝒕𝒐𝒑</m:t>
                              </m:r>
                            </m:sub>
                          </m:sSub>
                        </m:sub>
                        <m:sup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sup>
                        <m:e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𝜵</m:t>
                          </m:r>
                          <m:r>
                            <a:rPr lang="pt-BR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e>
                          </m:acc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𝒅</m:t>
                          </m:r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t-BR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f>
                        <m:fPr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𝝏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𝒕</m:t>
                          </m:r>
                        </m:den>
                      </m:f>
                      <m:sSub>
                        <m:sSubPr>
                          <m:ctrlP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157192"/>
                <a:ext cx="3874459" cy="7518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15988" y="4149080"/>
                <a:ext cx="1309461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𝑅𝑇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88" y="4149080"/>
                <a:ext cx="1309461" cy="6676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615988" y="3573016"/>
            <a:ext cx="31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Equações Diagnosticas</a:t>
            </a:r>
          </a:p>
        </p:txBody>
      </p:sp>
    </p:spTree>
    <p:extLst>
      <p:ext uri="{BB962C8B-B14F-4D97-AF65-F5344CB8AC3E}">
        <p14:creationId xmlns:p14="http://schemas.microsoft.com/office/powerpoint/2010/main" val="1694493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982</Words>
  <Application>Microsoft Office PowerPoint</Application>
  <PresentationFormat>Apresentação na tela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Times New Roman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 kubota</cp:lastModifiedBy>
  <cp:revision>16</cp:revision>
  <dcterms:created xsi:type="dcterms:W3CDTF">2020-10-08T13:04:23Z</dcterms:created>
  <dcterms:modified xsi:type="dcterms:W3CDTF">2021-10-28T09:30:53Z</dcterms:modified>
</cp:coreProperties>
</file>