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2" r:id="rId4"/>
    <p:sldId id="280" r:id="rId5"/>
    <p:sldId id="281" r:id="rId6"/>
    <p:sldId id="379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288" r:id="rId32"/>
    <p:sldId id="266" r:id="rId33"/>
    <p:sldId id="268" r:id="rId34"/>
    <p:sldId id="269" r:id="rId35"/>
    <p:sldId id="267" r:id="rId36"/>
    <p:sldId id="270" r:id="rId37"/>
    <p:sldId id="271" r:id="rId38"/>
    <p:sldId id="272" r:id="rId39"/>
    <p:sldId id="273" r:id="rId40"/>
    <p:sldId id="274" r:id="rId41"/>
    <p:sldId id="275" r:id="rId42"/>
    <p:sldId id="381" r:id="rId43"/>
    <p:sldId id="382" r:id="rId44"/>
    <p:sldId id="383" r:id="rId45"/>
    <p:sldId id="276" r:id="rId46"/>
    <p:sldId id="277" r:id="rId47"/>
    <p:sldId id="278" r:id="rId48"/>
    <p:sldId id="380" r:id="rId49"/>
    <p:sldId id="27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5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8B3-DD3B-4F1C-B274-CB0C4241BE34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3EFC-26AD-4D2B-AB4D-1C58FFD2B3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68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23EFC-26AD-4D2B-AB4D-1C58FFD2B3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3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694-A608-5848-A2FE-5BCC8C95F05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1EA2-AB4D-484F-9112-107FD03C5A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49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3.png"/><Relationship Id="rId5" Type="http://schemas.openxmlformats.org/officeDocument/2006/relationships/image" Target="../media/image51.png"/><Relationship Id="rId10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5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55.png"/><Relationship Id="rId10" Type="http://schemas.openxmlformats.org/officeDocument/2006/relationships/image" Target="../media/image83.png"/><Relationship Id="rId4" Type="http://schemas.openxmlformats.org/officeDocument/2006/relationships/image" Target="../media/image54.pn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6.png"/><Relationship Id="rId7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0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2894" y="1616947"/>
            <a:ext cx="4779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MET-576-4 </a:t>
            </a:r>
          </a:p>
          <a:p>
            <a:pPr algn="ctr"/>
            <a:endParaRPr lang="pt-BR" b="1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Modelagem Numérica da Atmosfera </a:t>
            </a:r>
          </a:p>
          <a:p>
            <a:pPr algn="ctr"/>
            <a:endParaRPr lang="pt-BR" dirty="0">
              <a:latin typeface="Arial Black" panose="020B0A04020102020204" pitchFamily="34" charset="0"/>
            </a:endParaRP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Dr. Paulo </a:t>
            </a:r>
            <a:r>
              <a:rPr lang="pt-BR" dirty="0" err="1">
                <a:latin typeface="Arial Black" panose="020B0A04020102020204" pitchFamily="34" charset="0"/>
              </a:rPr>
              <a:t>Yoshio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 err="1">
                <a:latin typeface="Arial Black" panose="020B0A04020102020204" pitchFamily="34" charset="0"/>
              </a:rPr>
              <a:t>Kubota</a:t>
            </a:r>
            <a:endParaRPr lang="pt-BR" dirty="0">
              <a:latin typeface="Arial Black" panose="020B0A04020102020204" pitchFamily="34" charset="0"/>
            </a:endParaRPr>
          </a:p>
          <a:p>
            <a:pPr algn="ctr"/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763" y="4250441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Os métodos numéricos, formulação e parametrizações utilizados nos modelos atmosféricos serão descritos em detalhe.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763" y="5592903"/>
            <a:ext cx="8319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3 Meses</a:t>
            </a:r>
          </a:p>
          <a:p>
            <a:pPr algn="ctr"/>
            <a:r>
              <a:rPr lang="pt-BR" dirty="0">
                <a:latin typeface="Arial Black" panose="020B0A04020102020204" pitchFamily="34" charset="0"/>
              </a:rPr>
              <a:t>24 Aulas (2 horas cada)</a:t>
            </a: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 flipV="1">
            <a:off x="956692" y="989483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3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FCE7B3E-0157-497E-B3B3-6696EEDFBD7B}"/>
              </a:ext>
            </a:extLst>
          </p:cNvPr>
          <p:cNvSpPr/>
          <p:nvPr/>
        </p:nvSpPr>
        <p:spPr>
          <a:xfrm>
            <a:off x="100012" y="4405592"/>
            <a:ext cx="9043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Precisamos estudar os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PDEs canônicos </a:t>
            </a:r>
          </a:p>
          <a:p>
            <a:endParaRPr lang="pt-PT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latin typeface="Arial Black" panose="020B0A04020102020204" pitchFamily="34" charset="0"/>
              </a:rPr>
              <a:t>Para desenvolver uma compreensão de suas propriedades 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latin typeface="Arial Black" panose="020B0A04020102020204" pitchFamily="34" charset="0"/>
              </a:rPr>
              <a:t>Aplicar métodos semelhantes às equações NWP mais complicadas.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F58647-1C25-49F1-85D0-67B4E363AA55}"/>
              </a:ext>
            </a:extLst>
          </p:cNvPr>
          <p:cNvSpPr txBox="1"/>
          <p:nvPr/>
        </p:nvSpPr>
        <p:spPr>
          <a:xfrm>
            <a:off x="0" y="1110125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O tipo de PDE</a:t>
            </a:r>
            <a:r>
              <a:rPr lang="pt-PT" dirty="0">
                <a:latin typeface="Arial Black" panose="020B0A04020102020204" pitchFamily="34" charset="0"/>
              </a:rPr>
              <a:t> com o qual estamos lidando,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dependem essencialmente de: </a:t>
            </a:r>
            <a:endParaRPr lang="pt-PT" dirty="0">
              <a:latin typeface="Arial Black" panose="020B0A04020102020204" pitchFamily="34" charset="0"/>
            </a:endParaRPr>
          </a:p>
          <a:p>
            <a:endParaRPr lang="pt-P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latin typeface="Arial Black" panose="020B0A04020102020204" pitchFamily="34" charset="0"/>
              </a:rPr>
              <a:t>O comportamento das soluções, 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latin typeface="Arial Black" panose="020B0A04020102020204" pitchFamily="34" charset="0"/>
              </a:rPr>
              <a:t>Condições iniciais  e /ou de contorno Adequadas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latin typeface="Arial Black" panose="020B0A04020102020204" pitchFamily="34" charset="0"/>
              </a:rPr>
              <a:t>Os métodos numéricos que podem ser usados para encontrar as soluções . </a:t>
            </a:r>
          </a:p>
        </p:txBody>
      </p:sp>
    </p:spTree>
    <p:extLst>
      <p:ext uri="{BB962C8B-B14F-4D97-AF65-F5344CB8AC3E}">
        <p14:creationId xmlns:p14="http://schemas.microsoft.com/office/powerpoint/2010/main" val="356264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EBDB05-67D1-45FC-9E58-5B6021A3463A}"/>
              </a:ext>
            </a:extLst>
          </p:cNvPr>
          <p:cNvSpPr/>
          <p:nvPr/>
        </p:nvSpPr>
        <p:spPr>
          <a:xfrm>
            <a:off x="100011" y="1244041"/>
            <a:ext cx="8781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Uma </a:t>
            </a:r>
            <a:r>
              <a:rPr lang="pt-PT" i="1" u="sng" dirty="0">
                <a:latin typeface="Arial Black" panose="020B0A04020102020204" pitchFamily="34" charset="0"/>
              </a:rPr>
              <a:t>quarta equação canônica</a:t>
            </a:r>
            <a:r>
              <a:rPr lang="pt-PT" dirty="0">
                <a:latin typeface="Arial Black" panose="020B0A04020102020204" pitchFamily="34" charset="0"/>
              </a:rPr>
              <a:t>, de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importância</a:t>
            </a:r>
            <a:r>
              <a:rPr lang="pt-PT" dirty="0">
                <a:latin typeface="Arial Black" panose="020B0A04020102020204" pitchFamily="34" charset="0"/>
              </a:rPr>
              <a:t> central </a:t>
            </a:r>
            <a:r>
              <a:rPr lang="pt-PT" dirty="0">
                <a:solidFill>
                  <a:srgbClr val="00B050"/>
                </a:solidFill>
                <a:latin typeface="Arial Black" panose="020B0A04020102020204" pitchFamily="34" charset="0"/>
              </a:rPr>
              <a:t>na ciência  da atmosfera</a:t>
            </a:r>
            <a:r>
              <a:rPr lang="pt-PT" dirty="0">
                <a:latin typeface="Arial Black" panose="020B0A04020102020204" pitchFamily="34" charset="0"/>
              </a:rPr>
              <a:t>, é</a:t>
            </a:r>
            <a:endParaRPr lang="pt-B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A44488D-78D0-4DBD-A406-C89F524018CE}"/>
                  </a:ext>
                </a:extLst>
              </p:cNvPr>
              <p:cNvSpPr txBox="1"/>
              <p:nvPr/>
            </p:nvSpPr>
            <p:spPr>
              <a:xfrm>
                <a:off x="814387" y="1952613"/>
                <a:ext cx="162871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A44488D-78D0-4DBD-A406-C89F5240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7" y="1952613"/>
                <a:ext cx="1628716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2F4E4D-8398-4379-B3B2-F06227DB91D5}"/>
              </a:ext>
            </a:extLst>
          </p:cNvPr>
          <p:cNvSpPr txBox="1"/>
          <p:nvPr/>
        </p:nvSpPr>
        <p:spPr>
          <a:xfrm>
            <a:off x="3886199" y="2077455"/>
            <a:ext cx="24673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Equação da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advecção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DA1C07C1-60D3-47F8-8C32-93E260AF77D4}"/>
                  </a:ext>
                </a:extLst>
              </p:cNvPr>
              <p:cNvSpPr/>
              <p:nvPr/>
            </p:nvSpPr>
            <p:spPr>
              <a:xfrm>
                <a:off x="140558" y="2901351"/>
                <a:ext cx="73065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 Black" panose="020B0A04020102020204" pitchFamily="34" charset="0"/>
                  </a:rPr>
                  <a:t>A equação da advecção tem a solução: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𝑢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𝑐𝑡</m:t>
                    </m:r>
                    <m:r>
                      <a:rPr lang="pt-BR" i="1">
                        <a:latin typeface="Cambria Math"/>
                      </a:rPr>
                      <m:t>,0)</m:t>
                    </m:r>
                  </m:oMath>
                </a14:m>
                <a:endParaRPr lang="pt-BR" dirty="0">
                  <a:latin typeface="Arial Black" panose="020B0A04020102020204" pitchFamily="34" charset="0"/>
                </a:endParaRPr>
              </a:p>
              <a:p>
                <a:endParaRPr lang="pt-BR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DA1C07C1-60D3-47F8-8C32-93E260AF7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8" y="2901351"/>
                <a:ext cx="7306552" cy="646331"/>
              </a:xfrm>
              <a:prstGeom prst="rect">
                <a:avLst/>
              </a:prstGeom>
              <a:blipFill>
                <a:blip r:embed="rId4"/>
                <a:stretch>
                  <a:fillRect l="-667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AB864896-7DAC-4A13-8878-4239BBE0E539}"/>
              </a:ext>
            </a:extLst>
          </p:cNvPr>
          <p:cNvSpPr/>
          <p:nvPr/>
        </p:nvSpPr>
        <p:spPr>
          <a:xfrm>
            <a:off x="157102" y="3396119"/>
            <a:ext cx="8986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A equação de advecção </a:t>
            </a:r>
            <a:r>
              <a:rPr lang="pt-PT" i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é uma PDE de primeira ordem</a:t>
            </a:r>
            <a:r>
              <a:rPr lang="pt-PT" dirty="0">
                <a:latin typeface="Arial Black" panose="020B0A04020102020204" pitchFamily="34" charset="0"/>
              </a:rPr>
              <a:t>, mas também pode ser </a:t>
            </a:r>
            <a:r>
              <a:rPr lang="pt-PT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classificada como hiperbólica</a:t>
            </a:r>
            <a:r>
              <a:rPr lang="pt-PT" dirty="0">
                <a:latin typeface="Arial Black" panose="020B0A04020102020204" pitchFamily="34" charset="0"/>
              </a:rPr>
              <a:t>, pois suas soluções satisfazem a equação de onda:</a:t>
            </a:r>
            <a:endParaRPr lang="pt-B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44013F-568F-4B25-8176-318F4B1B506C}"/>
                  </a:ext>
                </a:extLst>
              </p:cNvPr>
              <p:cNvSpPr txBox="1"/>
              <p:nvPr/>
            </p:nvSpPr>
            <p:spPr>
              <a:xfrm>
                <a:off x="814387" y="4484798"/>
                <a:ext cx="4844596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44013F-568F-4B25-8176-318F4B1B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7" y="4484798"/>
                <a:ext cx="4844596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6BA1B15-9E69-480A-B8B2-A9C321728358}"/>
                  </a:ext>
                </a:extLst>
              </p:cNvPr>
              <p:cNvSpPr/>
              <p:nvPr/>
            </p:nvSpPr>
            <p:spPr>
              <a:xfrm>
                <a:off x="157103" y="5409419"/>
                <a:ext cx="8564866" cy="776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 Black" panose="020B0A04020102020204" pitchFamily="34" charset="0"/>
                  </a:rPr>
                  <a:t>Obviamente, 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 Black" panose="020B0A04020102020204" pitchFamily="34" charset="0"/>
                  </a:rPr>
                  <a:t>, então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pt-PT" dirty="0">
                    <a:latin typeface="Arial Black" panose="020B0A04020102020204" pitchFamily="34" charset="0"/>
                  </a:rPr>
                  <a:t> é uma solução da equação de onda.</a:t>
                </a:r>
                <a:endParaRPr lang="pt-BR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06BA1B15-9E69-480A-B8B2-A9C321728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3" y="5409419"/>
                <a:ext cx="8564866" cy="776559"/>
              </a:xfrm>
              <a:prstGeom prst="rect">
                <a:avLst/>
              </a:prstGeom>
              <a:blipFill>
                <a:blip r:embed="rId6"/>
                <a:stretch>
                  <a:fillRect l="-641"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01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2E9B55-37B8-455F-A32D-6D53DDA8EE22}"/>
              </a:ext>
            </a:extLst>
          </p:cNvPr>
          <p:cNvSpPr/>
          <p:nvPr/>
        </p:nvSpPr>
        <p:spPr>
          <a:xfrm>
            <a:off x="1087985" y="901107"/>
            <a:ext cx="30994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Problema Bem postado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AD0C28-91D9-4A3A-9844-2AE4FD998AF3}"/>
              </a:ext>
            </a:extLst>
          </p:cNvPr>
          <p:cNvSpPr/>
          <p:nvPr/>
        </p:nvSpPr>
        <p:spPr>
          <a:xfrm>
            <a:off x="0" y="2260094"/>
            <a:ext cx="9003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A especificação das condições iniciais e  contorno adequadas para uma PDE é essencial para ter um problema bem colocado.</a:t>
            </a:r>
          </a:p>
          <a:p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Se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muitas condições </a:t>
            </a:r>
            <a:r>
              <a:rPr lang="pt-PT" dirty="0">
                <a:latin typeface="Arial Black" panose="020B0A04020102020204" pitchFamily="34" charset="0"/>
              </a:rPr>
              <a:t>iniciais / contorno (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incertezas</a:t>
            </a:r>
            <a:r>
              <a:rPr lang="pt-PT" dirty="0">
                <a:latin typeface="Arial Black" panose="020B0A04020102020204" pitchFamily="34" charset="0"/>
              </a:rPr>
              <a:t>) forem especificadas, não haverá solução.</a:t>
            </a:r>
          </a:p>
          <a:p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Se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poucos forem especificados</a:t>
            </a:r>
            <a:r>
              <a:rPr lang="pt-PT" dirty="0">
                <a:latin typeface="Arial Black" panose="020B0A04020102020204" pitchFamily="34" charset="0"/>
              </a:rPr>
              <a:t>, a solução não será exclusiva.</a:t>
            </a:r>
          </a:p>
          <a:p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Se o número de condições iniciais / contorno  estiver certo , mas forem especificadas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no lugar ou hora errada</a:t>
            </a:r>
            <a:r>
              <a:rPr lang="pt-PT" dirty="0">
                <a:latin typeface="Arial Black" panose="020B0A04020102020204" pitchFamily="34" charset="0"/>
              </a:rPr>
              <a:t>, a solução será única, mas não dependerá somente do amortecimento das condições iniciais / contorno 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5C572A-C9E8-47C0-A552-A9F0761A3236}"/>
              </a:ext>
            </a:extLst>
          </p:cNvPr>
          <p:cNvSpPr txBox="1"/>
          <p:nvPr/>
        </p:nvSpPr>
        <p:spPr>
          <a:xfrm>
            <a:off x="0" y="1310599"/>
            <a:ext cx="914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Um problema de condição inicial / contorno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bem apresentado</a:t>
            </a:r>
            <a:r>
              <a:rPr lang="pt-PT" dirty="0">
                <a:latin typeface="Arial Black" panose="020B0A04020102020204" pitchFamily="34" charset="0"/>
              </a:rPr>
              <a:t> tem uma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solução única </a:t>
            </a:r>
            <a:r>
              <a:rPr lang="pt-PT" dirty="0">
                <a:latin typeface="Arial Black" panose="020B0A04020102020204" pitchFamily="34" charset="0"/>
              </a:rPr>
              <a:t>que depende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continuamente</a:t>
            </a:r>
            <a:r>
              <a:rPr lang="pt-PT" dirty="0">
                <a:latin typeface="Arial Black" panose="020B0A04020102020204" pitchFamily="34" charset="0"/>
              </a:rPr>
              <a:t> das condições iniciais / contorno.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8717C3-276A-4F51-8F9B-CFD7BBDA3957}"/>
              </a:ext>
            </a:extLst>
          </p:cNvPr>
          <p:cNvSpPr txBox="1"/>
          <p:nvPr/>
        </p:nvSpPr>
        <p:spPr>
          <a:xfrm>
            <a:off x="-42202" y="6222653"/>
            <a:ext cx="920027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Para problemas mal apresentados, </a:t>
            </a:r>
            <a:r>
              <a:rPr lang="pt-PT" b="1" dirty="0">
                <a:solidFill>
                  <a:srgbClr val="FF0000"/>
                </a:solidFill>
                <a:latin typeface="Arial Black" panose="020B0A04020102020204" pitchFamily="34" charset="0"/>
              </a:rPr>
              <a:t>pequenos erros nas condições iniciais / de contorno podem produzir erros enormes na solução.</a:t>
            </a:r>
            <a:endParaRPr lang="pt-BR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4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2E9B55-37B8-455F-A32D-6D53DDA8EE22}"/>
              </a:ext>
            </a:extLst>
          </p:cNvPr>
          <p:cNvSpPr/>
          <p:nvPr/>
        </p:nvSpPr>
        <p:spPr>
          <a:xfrm>
            <a:off x="1087985" y="901107"/>
            <a:ext cx="29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Problema Mal postado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1E113CA-54DF-4991-AE69-03BB6C49DABF}"/>
              </a:ext>
            </a:extLst>
          </p:cNvPr>
          <p:cNvSpPr/>
          <p:nvPr/>
        </p:nvSpPr>
        <p:spPr>
          <a:xfrm>
            <a:off x="100011" y="1214167"/>
            <a:ext cx="8781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Arial Black" panose="020B0A04020102020204" pitchFamily="34" charset="0"/>
              </a:rPr>
              <a:t>Em qualquer um dos casos de </a:t>
            </a:r>
            <a:r>
              <a:rPr lang="pt-PT" dirty="0" err="1">
                <a:latin typeface="Arial Black" panose="020B0A04020102020204" pitchFamily="34" charset="0"/>
              </a:rPr>
              <a:t>PDOs</a:t>
            </a:r>
            <a:r>
              <a:rPr lang="pt-PT" dirty="0">
                <a:latin typeface="Arial Black" panose="020B0A04020102020204" pitchFamily="34" charset="0"/>
              </a:rPr>
              <a:t>, ter um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problema mal postado. Não</a:t>
            </a:r>
            <a:r>
              <a:rPr lang="pt-PT" dirty="0">
                <a:latin typeface="Arial Black" panose="020B0A04020102020204" pitchFamily="34" charset="0"/>
              </a:rPr>
              <a:t> se pode encontrar uma solução numérica para um problema mal postado: o cálculo reagirá explodindo.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CB02A8-2781-446C-8250-210C9EBC7A35}"/>
              </a:ext>
            </a:extLst>
          </p:cNvPr>
          <p:cNvSpPr/>
          <p:nvPr/>
        </p:nvSpPr>
        <p:spPr>
          <a:xfrm>
            <a:off x="100011" y="2161124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: Resolva a equação hiperbólica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FB7741B-E0B2-4944-8B04-097CD3403AE7}"/>
                  </a:ext>
                </a:extLst>
              </p:cNvPr>
              <p:cNvSpPr txBox="1"/>
              <p:nvPr/>
            </p:nvSpPr>
            <p:spPr>
              <a:xfrm>
                <a:off x="275858" y="2628928"/>
                <a:ext cx="1975349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FB7741B-E0B2-4944-8B04-097CD3403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58" y="2628928"/>
                <a:ext cx="1975349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>
            <a:extLst>
              <a:ext uri="{FF2B5EF4-FFF2-40B4-BE49-F238E27FC236}">
                <a16:creationId xmlns:a16="http://schemas.microsoft.com/office/drawing/2014/main" id="{BEB7D360-9B57-4FD8-AB82-636A5A109D03}"/>
              </a:ext>
            </a:extLst>
          </p:cNvPr>
          <p:cNvSpPr/>
          <p:nvPr/>
        </p:nvSpPr>
        <p:spPr>
          <a:xfrm>
            <a:off x="100012" y="3429000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sujeito às seguintes condições: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B04D38F-A397-4ED1-AAC3-A43965FC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2" y="3952460"/>
            <a:ext cx="6672888" cy="43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473EC33D-EE67-4586-A6FA-0A6E830E0FA1}"/>
              </a:ext>
            </a:extLst>
          </p:cNvPr>
          <p:cNvSpPr/>
          <p:nvPr/>
        </p:nvSpPr>
        <p:spPr>
          <a:xfrm>
            <a:off x="100012" y="4662316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Resolva a equação de advecção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3AAB18-940E-476A-9BC4-D5D054390A09}"/>
                  </a:ext>
                </a:extLst>
              </p:cNvPr>
              <p:cNvSpPr txBox="1"/>
              <p:nvPr/>
            </p:nvSpPr>
            <p:spPr>
              <a:xfrm>
                <a:off x="643622" y="5193224"/>
                <a:ext cx="2148472" cy="689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/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/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/>
                      </m:sSup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/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/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D3AAB18-940E-476A-9BC4-D5D05439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2" y="5193224"/>
                <a:ext cx="2148472" cy="689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61CDF65D-7D86-4719-BFD8-4AA93D2360EC}"/>
              </a:ext>
            </a:extLst>
          </p:cNvPr>
          <p:cNvSpPr/>
          <p:nvPr/>
        </p:nvSpPr>
        <p:spPr>
          <a:xfrm>
            <a:off x="100011" y="6061069"/>
            <a:ext cx="803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0 &lt; x &lt; 1 e t &gt; 0 com as condições iniciais / contorno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986E870-739D-403B-9A3D-4AD3D957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55" y="6430401"/>
            <a:ext cx="6245293" cy="37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6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087985" y="855822"/>
            <a:ext cx="250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Caso Parabólico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0011" y="1582340"/>
            <a:ext cx="87810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equações elípticas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segunda ordem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requerem </a:t>
            </a:r>
            <a:r>
              <a:rPr lang="pt-BR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condição de contorno em cada ponto da fronteira espacial.</a:t>
            </a:r>
          </a:p>
          <a:p>
            <a:endParaRPr lang="pt-BR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Esses são problemas puros de valor contorno, independentes do tempo. As condições de contorno podem ser: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• O valor da função (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quando especificamos a temperatura na borda de uma chapa.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• A derivada normal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(problema de Neumann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quando especificamos o fluxo de calor.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• Uma condição de contorno mista, envolvendo uma combinação linear da função e sua derivada (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Robin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5215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457199" y="1305342"/>
            <a:ext cx="8275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equações parabólicas lineares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requerem uma </a:t>
            </a:r>
            <a:r>
              <a:rPr lang="pt-PT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 inicial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instante inicial e uma </a:t>
            </a:r>
            <a:r>
              <a:rPr lang="pt-PT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 de contorno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cada ponto dos limites espaciais.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exemplo:,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uma </a:t>
            </a:r>
            <a:r>
              <a:rPr lang="pt-P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barra aquecida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precisamos da </a:t>
            </a:r>
            <a:r>
              <a:rPr lang="pt-PT" i="1" u="sng" dirty="0">
                <a:latin typeface="Arial" panose="020B0604020202020204" pitchFamily="34" charset="0"/>
                <a:cs typeface="Arial" panose="020B0604020202020204" pitchFamily="34" charset="0"/>
              </a:rPr>
              <a:t>temperatura inicial em cada ponto T (x, 0) e da temperatura em cada extremidade, T (0, t) e T (L, t) em função do tempo.</a:t>
            </a:r>
          </a:p>
          <a:p>
            <a:pPr algn="just"/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Na ciência atmosférica, o </a:t>
            </a:r>
            <a:r>
              <a:rPr lang="pt-PT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parabólico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surge principalmente quando consideramos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difusivos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: viscosidade interna; fricção da camada limite; etc.</a:t>
            </a:r>
          </a:p>
          <a:p>
            <a:pPr algn="just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dar um exemplo, considere os termos destacados das Equações de Navier-Stokes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431330" y="5767363"/>
                <a:ext cx="3906775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𝑉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𝜐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30" y="5767363"/>
                <a:ext cx="3906775" cy="665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F7E16060-2894-49A7-99FF-8B142B5109EB}"/>
              </a:ext>
            </a:extLst>
          </p:cNvPr>
          <p:cNvSpPr/>
          <p:nvPr/>
        </p:nvSpPr>
        <p:spPr>
          <a:xfrm>
            <a:off x="1087985" y="855822"/>
            <a:ext cx="2508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Caso Parabólico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8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087985" y="71822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Caso  Hiperbólico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0012" y="1305342"/>
                <a:ext cx="9043988" cy="4784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pt-PT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equações hiperbólicas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lineares requerem tantas </a:t>
                </a:r>
                <a:r>
                  <a:rPr lang="pt-PT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condições iniciais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quanto o número de </a:t>
                </a:r>
                <a:r>
                  <a:rPr lang="pt-PT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características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que saem de cada ponto na superfície em (t = 0), e tantas </a:t>
                </a:r>
                <a:r>
                  <a:rPr lang="pt-PT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condições de contorno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quanto o número de </a:t>
                </a:r>
                <a:r>
                  <a:rPr lang="pt-PT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características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que cruzam um ponto no contorno (espaço) apontando para dentro do contorno.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 exemplo: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Resolva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pt-PT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𝑈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x&gt; 0, t&gt; 0.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As características são as soluções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pt-PT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 contorno no espaço é x = 0.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c&gt; 0,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precisamos da condição inicial U (x, 0) = f (x) e da condição de contorno U (0, t) = g (t).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:r>
                  <a:rPr lang="pt-PT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 &lt;0,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precisamos da condição inicial U (x, 0) = f (x), mas sem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condições de contorno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1305342"/>
                <a:ext cx="9043988" cy="4784771"/>
              </a:xfrm>
              <a:prstGeom prst="rect">
                <a:avLst/>
              </a:prstGeom>
              <a:blipFill>
                <a:blip r:embed="rId3"/>
                <a:stretch>
                  <a:fillRect l="-539" t="-637" r="-539" b="-1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6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91672"/>
            <a:ext cx="6697770" cy="252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63217" y="3816625"/>
            <a:ext cx="8183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Esquema das </a:t>
            </a: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características</a:t>
            </a:r>
            <a:r>
              <a:rPr lang="pt-PT" dirty="0">
                <a:latin typeface="Arial Black" panose="020B0A04020102020204" pitchFamily="34" charset="0"/>
              </a:rPr>
              <a:t> da equação de advecção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93906" y="5841761"/>
            <a:ext cx="724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para (a) velocidade positiva e (b) velocidade negativa c.</a:t>
            </a:r>
            <a:endParaRPr lang="pt-B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341565" y="4643492"/>
                <a:ext cx="167731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pt-PT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65" y="4643492"/>
                <a:ext cx="1677318" cy="619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C3BD678-618E-4C62-B5BD-47B9BD7B42E8}"/>
              </a:ext>
            </a:extLst>
          </p:cNvPr>
          <p:cNvSpPr/>
          <p:nvPr/>
        </p:nvSpPr>
        <p:spPr>
          <a:xfrm>
            <a:off x="1087985" y="71822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Caso  Hiperbólico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84E539-45F2-41A5-BF7B-9BE638A86035}"/>
              </a:ext>
            </a:extLst>
          </p:cNvPr>
          <p:cNvSpPr txBox="1"/>
          <p:nvPr/>
        </p:nvSpPr>
        <p:spPr>
          <a:xfrm>
            <a:off x="894224" y="11630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(a) velocidade positiva 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0BD293-734F-49B8-84AE-EDB1C6D8D1EA}"/>
              </a:ext>
            </a:extLst>
          </p:cNvPr>
          <p:cNvSpPr txBox="1"/>
          <p:nvPr/>
        </p:nvSpPr>
        <p:spPr>
          <a:xfrm>
            <a:off x="4621237" y="11447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(b) velocidade negativa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7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218661" y="1100475"/>
            <a:ext cx="866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equações não lineares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nenhuma declaração geral pode ser feita, mas o insight físico e a linearização local podem ajudar a determinar as condições iniciais/ contorno adequadas.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397723" y="3082449"/>
                <a:ext cx="3173561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pt-PT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i="1">
                          <a:latin typeface="Cambria Math"/>
                        </a:rPr>
                        <m:t>𝑡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𝑡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23" y="3082449"/>
                <a:ext cx="3173561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0012" y="3878181"/>
                <a:ext cx="3702167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características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são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smtClean="0">
                            <a:latin typeface="Cambria Math"/>
                          </a:rPr>
                          <m:t>𝑑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pt-PT" i="1" smtClean="0">
                            <a:latin typeface="Cambria Math"/>
                          </a:rPr>
                          <m:t>𝑑</m:t>
                        </m:r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𝑢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𝑡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3878181"/>
                <a:ext cx="3702167" cy="491288"/>
              </a:xfrm>
              <a:prstGeom prst="rect">
                <a:avLst/>
              </a:prstGeom>
              <a:blipFill>
                <a:blip r:embed="rId4"/>
                <a:stretch>
                  <a:fillRect l="-1316" r="-493" b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0" y="5227697"/>
            <a:ext cx="866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Não sabemos a priori o sinal de u no contorno e se as características apontarão para dentro ou para fora (sinal de u 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BE58358-905C-4A53-9A7F-043530D62160}"/>
              </a:ext>
            </a:extLst>
          </p:cNvPr>
          <p:cNvSpPr txBox="1"/>
          <p:nvPr/>
        </p:nvSpPr>
        <p:spPr>
          <a:xfrm>
            <a:off x="0" y="2264825"/>
            <a:ext cx="75809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exemplo, na equação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advecção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não linear</a:t>
            </a:r>
          </a:p>
        </p:txBody>
      </p:sp>
    </p:spTree>
    <p:extLst>
      <p:ext uri="{BB962C8B-B14F-4D97-AF65-F5344CB8AC3E}">
        <p14:creationId xmlns:p14="http://schemas.microsoft.com/office/powerpoint/2010/main" val="145207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583096" y="1245703"/>
            <a:ext cx="8097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método de resolver PDEs simples é o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variáveis. </a:t>
            </a:r>
            <a:r>
              <a:rPr lang="pt-PT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Infelizmente, na maioria dos casos, não é possível usá-lo.</a:t>
            </a:r>
          </a:p>
          <a:p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 entanto, é instrutivo resolver alguns PDEs simples analiticamente, usando o método de separação de variáveis.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3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387" y="1537518"/>
            <a:ext cx="76431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 Black" panose="020B0A04020102020204" pitchFamily="34" charset="0"/>
              </a:rPr>
              <a:t> Dinâmica: </a:t>
            </a:r>
          </a:p>
          <a:p>
            <a:endParaRPr lang="pt-BR" sz="2800" dirty="0">
              <a:latin typeface="Arial Black" panose="020B0A04020102020204" pitchFamily="34" charset="0"/>
            </a:endParaRPr>
          </a:p>
          <a:p>
            <a:pPr algn="just"/>
            <a:r>
              <a:rPr lang="pt-BR" sz="2800" dirty="0">
                <a:latin typeface="Arial Black" panose="020B0A04020102020204" pitchFamily="34" charset="0"/>
              </a:rPr>
              <a:t>     </a:t>
            </a:r>
            <a:r>
              <a:rPr lang="pt-BR" sz="2800" b="1" dirty="0">
                <a:latin typeface="Arial Black" panose="020B0A04020102020204" pitchFamily="34" charset="0"/>
              </a:rPr>
              <a:t>Métodos numéricos amplamente utilizados na solução numérica das equações diferencias parciais que governam os  movimentos na atmosfera serão o foco, mas também serão analisados os novos conceitos e novos métodos.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121541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1051998" y="846809"/>
            <a:ext cx="396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0796" y="1468543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1: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Uma equação elíptica.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2503" y="1837875"/>
            <a:ext cx="8468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Resolva, pelo método de separação de variáveis, o PDE: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43" y="2263736"/>
            <a:ext cx="5572402" cy="78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74760" y="319763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sujeito às condições de contorno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7" y="3883400"/>
            <a:ext cx="6385457" cy="34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00011" y="4373362"/>
            <a:ext cx="893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Suponha que a solução seja um produto de uma função de x e a função de y: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90" y="4769820"/>
            <a:ext cx="2515314" cy="38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97552" y="5194133"/>
            <a:ext cx="217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equação se torna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26" y="5563465"/>
            <a:ext cx="5133050" cy="79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74760" y="6396335"/>
            <a:ext cx="8806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lado esquerdo é uma função de x, o direito é uma função de y.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0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42629" y="1216141"/>
                <a:ext cx="5460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Assim, eles devem ser iguais a uma constante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9" y="1216141"/>
                <a:ext cx="5460919" cy="369332"/>
              </a:xfrm>
              <a:prstGeom prst="rect">
                <a:avLst/>
              </a:prstGeom>
              <a:blipFill>
                <a:blip r:embed="rId3"/>
                <a:stretch>
                  <a:fillRect l="-1004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57" y="1728374"/>
            <a:ext cx="1933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96" y="1728373"/>
            <a:ext cx="15716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10374" y="239619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 soluções das duas equações 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69" y="3057525"/>
            <a:ext cx="20383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97" y="3065601"/>
            <a:ext cx="2266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126160" y="3746638"/>
                <a:ext cx="9017839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condição de contorno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0,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força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então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𝑋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sin</m:t>
                    </m:r>
                    <m:r>
                      <a:rPr lang="pt-BR" b="0" i="1" smtClean="0">
                        <a:latin typeface="Cambria Math"/>
                      </a:rPr>
                      <m:t>⁡(</m:t>
                    </m:r>
                    <m:r>
                      <a:rPr lang="pt-BR" b="0" i="1" smtClean="0">
                        <a:latin typeface="Cambria Math"/>
                      </a:rPr>
                      <m:t>𝐾𝑥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condição de contorno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 força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𝐾𝑥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𝐾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então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𝑋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sin</m:t>
                    </m:r>
                    <m:r>
                      <a:rPr lang="pt-BR" i="1">
                        <a:latin typeface="Cambria Math"/>
                      </a:rPr>
                      <m:t>⁡(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condição de contorno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força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i="1" dirty="0">
                        <a:latin typeface="Cambria Math"/>
                      </a:rPr>
                      <m:t>=0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então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𝑋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sin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h</m:t>
                    </m:r>
                    <m:r>
                      <a:rPr lang="pt-BR" i="1">
                        <a:latin typeface="Cambria Math"/>
                      </a:rPr>
                      <m:t>⁡(</m:t>
                    </m:r>
                    <m:r>
                      <a:rPr lang="pt-BR" i="1">
                        <a:latin typeface="Cambria Math"/>
                      </a:rPr>
                      <m:t>𝑛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condição de contorno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𝐴𝑠𝑖𝑛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𝑚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força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𝐴𝑠𝑖𝑛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tal que,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𝐴</m:t>
                    </m:r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0" y="3746638"/>
                <a:ext cx="9017839" cy="3139321"/>
              </a:xfrm>
              <a:prstGeom prst="rect">
                <a:avLst/>
              </a:prstGeom>
              <a:blipFill>
                <a:blip r:embed="rId8"/>
                <a:stretch>
                  <a:fillRect l="-609" t="-1165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24871310-C880-4123-AD3B-130FAAC9248B}"/>
              </a:ext>
            </a:extLst>
          </p:cNvPr>
          <p:cNvSpPr/>
          <p:nvPr/>
        </p:nvSpPr>
        <p:spPr>
          <a:xfrm>
            <a:off x="1051998" y="846809"/>
            <a:ext cx="396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85885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42894" y="1693595"/>
                <a:ext cx="422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/>
                  <a:t>Assim,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dirty="0" smtClean="0">
                        <a:latin typeface="Cambria Math"/>
                      </a:rPr>
                      <m:t>=</m:t>
                    </m:r>
                    <m:r>
                      <a:rPr lang="pt-BR" b="0" i="1" dirty="0" smtClean="0">
                        <a:latin typeface="Cambria Math"/>
                      </a:rPr>
                      <m:t>𝐴</m:t>
                    </m:r>
                    <m:r>
                      <a:rPr lang="pt-BR" b="0" i="1" dirty="0" smtClean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pt-BR" b="0" i="0" dirty="0" smtClean="0">
                        <a:latin typeface="Cambria Math"/>
                      </a:rPr>
                      <m:t>sin</m:t>
                    </m:r>
                    <m:r>
                      <a:rPr lang="pt-BR" b="0" i="1" dirty="0" smtClean="0">
                        <a:latin typeface="Cambria Math"/>
                      </a:rPr>
                      <m:t>⁡(</m:t>
                    </m:r>
                    <m:r>
                      <a:rPr lang="pt-BR" b="0" i="1" dirty="0" smtClean="0">
                        <a:latin typeface="Cambria Math"/>
                      </a:rPr>
                      <m:t>𝑚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pt-BR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e a solução será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4" y="1693595"/>
                <a:ext cx="4229106" cy="369332"/>
              </a:xfrm>
              <a:prstGeom prst="rect">
                <a:avLst/>
              </a:prstGeom>
              <a:blipFill>
                <a:blip r:embed="rId3"/>
                <a:stretch>
                  <a:fillRect l="-1153" t="-10000" r="-288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97" y="2693361"/>
            <a:ext cx="4267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4CC1FD-501A-43A8-B5B3-5A82B786BA8D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93007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77683" y="1216141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mais geral condição de contorno (BCs)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7682" y="1701104"/>
            <a:ext cx="809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Suponha que a solução no lado "norte" seja agora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38" y="2351019"/>
            <a:ext cx="1104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77682" y="2716985"/>
            <a:ext cx="8747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Encontre a solução.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Notamos que a equação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linear e homogênea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 de forma que, dadas duas soluções, uma combinação linear delas também é uma solução da equação.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12503" y="4451217"/>
            <a:ext cx="8468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Assumimos que podemos analisar Fourier a função f (x):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91" y="5061710"/>
            <a:ext cx="2524312" cy="87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02" y="5123363"/>
            <a:ext cx="1708993" cy="75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233F47C-D3A0-45D2-A8EF-3BB31E860DB0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21714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81439" y="1442038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Então, a solução pode ser expressa como: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92" y="2014743"/>
            <a:ext cx="5113352" cy="96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81439" y="3014724"/>
            <a:ext cx="8699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 mesma forma, podemos encontrar soluções para valores de contorno  não desaparecem nas outras três arestas.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Assim, o problema mais geral em um domínio retangular: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7" y="4299709"/>
            <a:ext cx="1819068" cy="53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6" y="4862587"/>
            <a:ext cx="1775301" cy="51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57199" y="582850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pode ser resolvido.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60035" y="486700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 o contorno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057E2C-6017-4123-9604-6AF9C9D94C92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5908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72778" y="1415534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Outro exemplo: uma equação parabólica.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72778" y="2647986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Condições de contorno: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9830" y="476833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Encontre a solução: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Observe que quanto maior o número de onda, mais rápido ele vai para zero, ou seja, </a:t>
            </a:r>
            <a:r>
              <a:rPr lang="pt-PT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é suavizada com o passar do tempo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5" y="1875232"/>
            <a:ext cx="3383474" cy="66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7" y="3098708"/>
            <a:ext cx="3013695" cy="3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6" y="3951596"/>
            <a:ext cx="3239815" cy="79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272778" y="3582264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Condições de inicial: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41" y="5327040"/>
            <a:ext cx="2705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6371737" y="1361064"/>
                <a:ext cx="2631170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𝑘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</a:rPr>
                            <m:t>cos</m:t>
                          </m:r>
                          <m:r>
                            <a:rPr lang="pt-BR" i="1">
                              <a:latin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37" y="1361064"/>
                <a:ext cx="2631170" cy="8476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740127" y="2208668"/>
                <a:ext cx="3304751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</a:rPr>
                            <m:t>sin</m:t>
                          </m:r>
                          <m:r>
                            <a:rPr lang="pt-BR" i="1">
                              <a:latin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27" y="2208668"/>
                <a:ext cx="3304751" cy="8476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6190735" y="3098708"/>
                <a:ext cx="269028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735" y="3098708"/>
                <a:ext cx="2690288" cy="6190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615530" y="3784208"/>
                <a:ext cx="184069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30" y="3784208"/>
                <a:ext cx="1840697" cy="6190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629843" y="4558614"/>
                <a:ext cx="198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𝑙𝑛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b="0" i="1" smtClean="0">
                          <a:latin typeface="Cambria Math"/>
                        </a:rPr>
                        <m:t>)=−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43" y="4558614"/>
                <a:ext cx="198573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958695" y="5327040"/>
                <a:ext cx="1525097" cy="40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95" y="5327040"/>
                <a:ext cx="1525097" cy="40716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7159" y="5435174"/>
                <a:ext cx="2276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" y="5435174"/>
                <a:ext cx="227632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8DE488CB-1B3D-443C-859B-2D7447D4470A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95575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60247" y="1253449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Outro exemplo: uma equação hiperbólica.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0247" y="25552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Condições de limite: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51335" y="342323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Condições de inicial: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4847700"/>
            <a:ext cx="811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Encontre a solução pelo método de separação de variáveis.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3" y="1694413"/>
            <a:ext cx="3124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3070402"/>
            <a:ext cx="2200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" y="4139954"/>
            <a:ext cx="502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05855" y="5709957"/>
                <a:ext cx="121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5" y="5709957"/>
                <a:ext cx="1217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6389633" y="778613"/>
                <a:ext cx="1886350" cy="717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33" y="778613"/>
                <a:ext cx="1886350" cy="7173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5333408" y="2365087"/>
                <a:ext cx="3672992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</a:rPr>
                            <m:t>sin</m:t>
                          </m:r>
                          <m:r>
                            <a:rPr lang="pt-BR" i="1">
                              <a:latin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08" y="2365087"/>
                <a:ext cx="3672992" cy="8476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804242" y="1495925"/>
                <a:ext cx="3304751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</a:rPr>
                            <m:t>sin</m:t>
                          </m:r>
                          <m:r>
                            <a:rPr lang="pt-BR" i="1">
                              <a:latin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42" y="1495925"/>
                <a:ext cx="3304751" cy="8476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067356" y="3208514"/>
                <a:ext cx="5041637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pt-BR" i="1">
                          <a:latin typeface="Cambria Math"/>
                        </a:rPr>
                        <m:t>𝜕</m:t>
                      </m:r>
                      <m:r>
                        <a:rPr lang="pt-BR" i="1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</a:rPr>
                            <m:t>sin</m:t>
                          </m:r>
                          <m:r>
                            <a:rPr lang="pt-BR" i="1">
                              <a:latin typeface="Cambria Math"/>
                            </a:rPr>
                            <m:t>⁡(</m:t>
                          </m:r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  <m:nary>
                            <m:nary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356" y="3208514"/>
                <a:ext cx="5041637" cy="8476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116554" y="4056118"/>
                <a:ext cx="3889846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54" y="4056118"/>
                <a:ext cx="3889846" cy="84760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912506" y="5190789"/>
                <a:ext cx="5196487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06" y="5190789"/>
                <a:ext cx="5196487" cy="84760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2295140" y="6038393"/>
                <a:ext cx="6813853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𝑘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140" y="6038393"/>
                <a:ext cx="6813853" cy="84760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14A427FD-97E6-426E-B9CB-19C0D7C02BE9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39571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45165" y="1273976"/>
            <a:ext cx="863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Mesma equação acima, mas diferentes condições de contorno: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90" y="1643308"/>
            <a:ext cx="3124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4338" y="219575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Condições de contorno: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27" y="2565090"/>
            <a:ext cx="22955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6070" y="2923330"/>
            <a:ext cx="8635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vez de duas condições iniciais, fornecemos uma condição inicial e uma condição "final":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27" y="3398211"/>
            <a:ext cx="2771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82811" y="3866142"/>
            <a:ext cx="8760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Em outras palavras, tentamos resolver uma equação hiperbólica (onda) como se fosse uma equação elíptica (problema do valor de contorno).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57198" y="4637298"/>
                <a:ext cx="230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∗</m:t>
                      </m:r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637298"/>
                <a:ext cx="230941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616036" y="4512473"/>
                <a:ext cx="2339295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36" y="4512473"/>
                <a:ext cx="2339295" cy="64812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541728" y="4479450"/>
                <a:ext cx="1780616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den>
                      </m:f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28" y="4479450"/>
                <a:ext cx="1780616" cy="6481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297293" y="5430332"/>
                <a:ext cx="5460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Assim, eles devem ser iguais a uma constante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93" y="5430332"/>
                <a:ext cx="5460919" cy="369332"/>
              </a:xfrm>
              <a:prstGeom prst="rect">
                <a:avLst/>
              </a:prstGeom>
              <a:blipFill>
                <a:blip r:embed="rId9"/>
                <a:stretch>
                  <a:fillRect l="-1004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753C2832-B789-4B42-AFB6-DF81DF749493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220083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50860" y="1216141"/>
            <a:ext cx="9006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Exercício: Mostre que a solução é única, mas é verdade não dependem continuamente das condições de contorno, e portanto, não é um problema bem colocado.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242629" y="2172531"/>
                <a:ext cx="5460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Assim, eles devem ser iguais a uma constante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9" y="2172531"/>
                <a:ext cx="5460919" cy="369332"/>
              </a:xfrm>
              <a:prstGeom prst="rect">
                <a:avLst/>
              </a:prstGeom>
              <a:blipFill>
                <a:blip r:embed="rId3"/>
                <a:stretch>
                  <a:fillRect l="-1004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705475" y="2543307"/>
                <a:ext cx="1569725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475" y="2543307"/>
                <a:ext cx="1569725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57199" y="2562354"/>
                <a:ext cx="1658659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den>
                      </m:f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562354"/>
                <a:ext cx="1658659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39" y="3464561"/>
            <a:ext cx="22955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63" y="3848050"/>
            <a:ext cx="2771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tângulo 33"/>
          <p:cNvSpPr/>
          <p:nvPr/>
        </p:nvSpPr>
        <p:spPr>
          <a:xfrm>
            <a:off x="310374" y="4291231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As soluções das duas equações são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69" y="4952561"/>
            <a:ext cx="20383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97" y="4960637"/>
            <a:ext cx="2266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F037061-72C4-4919-9361-153E305F850A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6403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70543" y="1600781"/>
            <a:ext cx="85675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Antes de tentar resolver um problema numericamente, devemos ter certeza de que ele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bem postado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ele tem uma solução única que depende continuamente dos dados que definem o problema.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Pense.....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Lorenz mostrou que a atmosfera tem um limite finito de previsibilidade:</a:t>
            </a: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Mesmo que os modelos e as observações sejam perfeitos, o bater de uma borboleta no Brasil resultará em uma previsão completamente diferente para o Texas.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significa que o problema do NWP não está bem postado?</a:t>
            </a: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não, porque não?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Considere novamente a definição de um problema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mal-postado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5DB522-A3E1-4459-A471-7127E613205F}"/>
              </a:ext>
            </a:extLst>
          </p:cNvPr>
          <p:cNvSpPr/>
          <p:nvPr/>
        </p:nvSpPr>
        <p:spPr>
          <a:xfrm>
            <a:off x="1051998" y="846809"/>
            <a:ext cx="377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 de Separação de Variáveis</a:t>
            </a:r>
          </a:p>
        </p:txBody>
      </p:sp>
    </p:spTree>
    <p:extLst>
      <p:ext uri="{BB962C8B-B14F-4D97-AF65-F5344CB8AC3E}">
        <p14:creationId xmlns:p14="http://schemas.microsoft.com/office/powerpoint/2010/main" val="15952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552" y="1485759"/>
            <a:ext cx="8570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 Métodos de diferenças finitas.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Acurácia.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Consistência.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Estabilidade.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Convergência.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Grades de Arakawa A, B, C e </a:t>
            </a:r>
            <a:r>
              <a:rPr lang="pt-BR" sz="2000" dirty="0" err="1">
                <a:latin typeface="Arial Black" panose="020B0A04020102020204" pitchFamily="34" charset="0"/>
              </a:rPr>
              <a:t>E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Domínio de influência e domínio de dependência.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Dispersão numérica e dissipação.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Definição de filtros monótono e positivo.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espectrais.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de volume finito.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Semi-Lagrangeanos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Conservação de massa local.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Esquemas explícitos versus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>
                <a:latin typeface="Arial Black" panose="020B0A04020102020204" pitchFamily="34" charset="0"/>
              </a:rPr>
              <a:t> Métodos </a:t>
            </a:r>
            <a:r>
              <a:rPr lang="pt-BR" sz="2000" dirty="0" err="1">
                <a:latin typeface="Arial Black" panose="020B0A04020102020204" pitchFamily="34" charset="0"/>
              </a:rPr>
              <a:t>semi-implícitos</a:t>
            </a:r>
            <a:r>
              <a:rPr lang="pt-BR" sz="20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349468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47" name="Conector reto 46"/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DD8E8DA9-2615-46FE-9ADC-8E4026CA8B95}"/>
              </a:ext>
            </a:extLst>
          </p:cNvPr>
          <p:cNvSpPr/>
          <p:nvPr/>
        </p:nvSpPr>
        <p:spPr>
          <a:xfrm>
            <a:off x="1087985" y="726334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Problemas de valor inicial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21F679F-D41F-43BF-8D06-6198AB30F771}"/>
              </a:ext>
            </a:extLst>
          </p:cNvPr>
          <p:cNvSpPr/>
          <p:nvPr/>
        </p:nvSpPr>
        <p:spPr>
          <a:xfrm>
            <a:off x="298173" y="1324571"/>
            <a:ext cx="85828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PDEs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hiperbólicos e parabólicos são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valor inicial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marcha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(um termo introduzido por Richardson).</a:t>
            </a: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solução é obtida usando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valores iniciais conhecidos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marchando ou avançando no tempo.</a:t>
            </a: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 os valores de contorno são necessários, eles são chamados de problemas de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de contorno e iniciais mistos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mais simples desses problemas de valor inicial são: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98D536-5454-42BC-91F5-1C5AED27710E}"/>
              </a:ext>
            </a:extLst>
          </p:cNvPr>
          <p:cNvSpPr/>
          <p:nvPr/>
        </p:nvSpPr>
        <p:spPr>
          <a:xfrm>
            <a:off x="28134" y="4347156"/>
            <a:ext cx="8448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advection equation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(with solution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x, 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x−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t=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0))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484D0D8-0AB4-4179-9A80-0138F258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654" y="4695411"/>
            <a:ext cx="1847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05CF8E95-D70F-48CB-B75F-36791BE8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91" y="5929934"/>
            <a:ext cx="15525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3CA1F15-6EE7-486C-8971-0C1B4A65F01A}"/>
              </a:ext>
            </a:extLst>
          </p:cNvPr>
          <p:cNvSpPr/>
          <p:nvPr/>
        </p:nvSpPr>
        <p:spPr>
          <a:xfrm>
            <a:off x="4836866" y="4856922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que é uma equação hiperbólica.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43B2A1-F841-4758-A42A-CCCCBCFF76C7}"/>
              </a:ext>
            </a:extLst>
          </p:cNvPr>
          <p:cNvSpPr/>
          <p:nvPr/>
        </p:nvSpPr>
        <p:spPr>
          <a:xfrm>
            <a:off x="123747" y="5457447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equação de difusão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4B548AD-6C61-489D-B262-E4772260093A}"/>
              </a:ext>
            </a:extLst>
          </p:cNvPr>
          <p:cNvSpPr/>
          <p:nvPr/>
        </p:nvSpPr>
        <p:spPr>
          <a:xfrm>
            <a:off x="4984504" y="604054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que é uma equação parabólica.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0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8BBE0D-EE20-4DCC-8FF2-42976E8468C8}"/>
              </a:ext>
            </a:extLst>
          </p:cNvPr>
          <p:cNvSpPr txBox="1"/>
          <p:nvPr/>
        </p:nvSpPr>
        <p:spPr>
          <a:xfrm>
            <a:off x="0" y="1992196"/>
            <a:ext cx="8781010" cy="3785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latin typeface="Arial Black" panose="020B0A04020102020204" pitchFamily="34" charset="0"/>
              </a:rPr>
              <a:t>Muitas vezes o método de separação de variáveis não pode ser aplicado para resolver as equações diferenciais parciais</a:t>
            </a:r>
          </a:p>
          <a:p>
            <a:pPr algn="ctr"/>
            <a:endParaRPr lang="pt-PT" sz="2400" dirty="0">
              <a:latin typeface="Arial Black" panose="020B0A04020102020204" pitchFamily="34" charset="0"/>
            </a:endParaRPr>
          </a:p>
          <a:p>
            <a:pPr algn="ctr"/>
            <a:endParaRPr lang="pt-PT" sz="2400" dirty="0">
              <a:latin typeface="Arial Black" panose="020B0A04020102020204" pitchFamily="34" charset="0"/>
            </a:endParaRPr>
          </a:p>
          <a:p>
            <a:r>
              <a:rPr lang="pt-PT" sz="2400" dirty="0">
                <a:solidFill>
                  <a:srgbClr val="00B050"/>
                </a:solidFill>
                <a:latin typeface="Arial Black" panose="020B0A04020102020204" pitchFamily="34" charset="0"/>
              </a:rPr>
              <a:t>Portanto:</a:t>
            </a:r>
          </a:p>
          <a:p>
            <a:endParaRPr lang="pt-PT" sz="2400" dirty="0">
              <a:latin typeface="Arial Black" panose="020B0A04020102020204" pitchFamily="34" charset="0"/>
            </a:endParaRPr>
          </a:p>
          <a:p>
            <a:endParaRPr lang="pt-PT" sz="2400" dirty="0">
              <a:latin typeface="Arial Black" panose="020B0A04020102020204" pitchFamily="34" charset="0"/>
            </a:endParaRPr>
          </a:p>
          <a:p>
            <a:pPr algn="ctr"/>
            <a:r>
              <a:rPr lang="pt-PT" sz="2400" dirty="0">
                <a:latin typeface="Arial Black" panose="020B0A04020102020204" pitchFamily="34" charset="0"/>
              </a:rPr>
              <a:t>Agora consideramos métodos de resolver </a:t>
            </a:r>
            <a:r>
              <a:rPr lang="pt-PT" sz="2400" dirty="0" err="1">
                <a:latin typeface="Arial Black" panose="020B0A04020102020204" pitchFamily="34" charset="0"/>
              </a:rPr>
              <a:t>PDEs</a:t>
            </a:r>
            <a:r>
              <a:rPr lang="pt-PT" sz="2400" dirty="0">
                <a:latin typeface="Arial Black" panose="020B0A04020102020204" pitchFamily="34" charset="0"/>
              </a:rPr>
              <a:t> numericamente</a:t>
            </a:r>
            <a:endParaRPr lang="pt-B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0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98114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57199" y="2906452"/>
            <a:ext cx="827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b="1" u="sng" dirty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Equação Diferencial Ordinária</a:t>
            </a:r>
            <a:r>
              <a:rPr lang="pt-BR" altLang="pt-BR" b="1" dirty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(EDO): </a:t>
            </a:r>
            <a:r>
              <a:rPr lang="pt-BR" altLang="pt-BR" dirty="0">
                <a:latin typeface="Arial Black" panose="020B0A04020102020204" pitchFamily="34" charset="0"/>
                <a:cs typeface="Arial" pitchFamily="34" charset="0"/>
              </a:rPr>
              <a:t>Envolve derivadas de uma função de uma só variável independente.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4286" y="1336791"/>
            <a:ext cx="86567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C00000"/>
                </a:solidFill>
                <a:latin typeface="Arial Black" panose="020B0A04020102020204" pitchFamily="34" charset="0"/>
              </a:rPr>
              <a:t>Equação diferencial </a:t>
            </a:r>
            <a:r>
              <a:rPr lang="pt-BR" sz="2000" dirty="0">
                <a:latin typeface="Arial Black" panose="020B0A04020102020204" pitchFamily="34" charset="0"/>
              </a:rPr>
              <a:t>é uma equação que apresenta </a:t>
            </a: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derivadas</a:t>
            </a:r>
            <a:r>
              <a:rPr lang="pt-BR" sz="2000" dirty="0">
                <a:latin typeface="Arial Black" panose="020B0A04020102020204" pitchFamily="34" charset="0"/>
              </a:rPr>
              <a:t> ou </a:t>
            </a: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diferenciais</a:t>
            </a:r>
            <a:r>
              <a:rPr lang="pt-BR" sz="2000" dirty="0">
                <a:latin typeface="Arial Black" panose="020B0A04020102020204" pitchFamily="34" charset="0"/>
              </a:rPr>
              <a:t> de uma </a:t>
            </a:r>
            <a:r>
              <a:rPr lang="pt-BR" sz="2000" dirty="0">
                <a:solidFill>
                  <a:srgbClr val="00B050"/>
                </a:solidFill>
                <a:latin typeface="Arial Black" panose="020B0A04020102020204" pitchFamily="34" charset="0"/>
              </a:rPr>
              <a:t>função desconhecida</a:t>
            </a:r>
            <a:r>
              <a:rPr lang="pt-BR" sz="2000" dirty="0">
                <a:latin typeface="Arial Black" panose="020B0A04020102020204" pitchFamily="34" charset="0"/>
              </a:rPr>
              <a:t> (</a:t>
            </a:r>
            <a:r>
              <a:rPr lang="pt-BR" sz="2000" i="1" u="sng" dirty="0">
                <a:latin typeface="Arial Black" panose="020B0A04020102020204" pitchFamily="34" charset="0"/>
              </a:rPr>
              <a:t>a incógnita da equação</a:t>
            </a:r>
            <a:r>
              <a:rPr lang="pt-BR" sz="2000" dirty="0">
                <a:latin typeface="Arial Black" panose="020B0A04020102020204" pitchFamily="34" charset="0"/>
              </a:rPr>
              <a:t>).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82499" y="4761153"/>
            <a:ext cx="8423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u="sng" dirty="0">
                <a:solidFill>
                  <a:srgbClr val="00B050"/>
                </a:solidFill>
                <a:latin typeface="Arial Black" panose="020B0A04020102020204" pitchFamily="34" charset="0"/>
                <a:cs typeface="Arial" pitchFamily="34" charset="0"/>
              </a:rPr>
              <a:t>Equação Diferencial Parcial</a:t>
            </a:r>
            <a:r>
              <a:rPr lang="pt-BR" altLang="pt-BR" dirty="0">
                <a:solidFill>
                  <a:srgbClr val="00B050"/>
                </a:solidFill>
                <a:latin typeface="Arial Black" panose="020B0A04020102020204" pitchFamily="34" charset="0"/>
                <a:cs typeface="Arial" pitchFamily="34" charset="0"/>
              </a:rPr>
              <a:t> (EDP): </a:t>
            </a:r>
            <a:r>
              <a:rPr lang="pt-BR" altLang="pt-BR" dirty="0">
                <a:latin typeface="Arial Black" panose="020B0A04020102020204" pitchFamily="34" charset="0"/>
                <a:cs typeface="Arial" pitchFamily="34" charset="0"/>
              </a:rPr>
              <a:t>Envolve derivadas parciais de uma função de mais de uma variável independente. 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705051" y="3734712"/>
                <a:ext cx="1279453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51" y="3734712"/>
                <a:ext cx="1279453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596688" y="5692027"/>
                <a:ext cx="1387816" cy="638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pt-BR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88" y="5692027"/>
                <a:ext cx="1387816" cy="6387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40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12474" y="1621614"/>
            <a:ext cx="8117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Arial Black" panose="020B0A04020102020204" pitchFamily="34" charset="0"/>
              </a:rPr>
              <a:t>Ordem</a:t>
            </a:r>
            <a:r>
              <a:rPr lang="pt-BR" dirty="0">
                <a:solidFill>
                  <a:srgbClr val="00B050"/>
                </a:solidFill>
                <a:latin typeface="Arial Black" panose="020B0A04020102020204" pitchFamily="34" charset="0"/>
              </a:rPr>
              <a:t>: </a:t>
            </a:r>
            <a:r>
              <a:rPr lang="pt-BR" dirty="0">
                <a:latin typeface="Arial Black" panose="020B0A04020102020204" pitchFamily="34" charset="0"/>
              </a:rPr>
              <a:t>é a ordem da derivada de mais alta ordem da função incógnita que está presente na equação.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2474" y="2494335"/>
            <a:ext cx="7910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Grau: </a:t>
            </a:r>
            <a:r>
              <a:rPr lang="pt-BR" dirty="0">
                <a:latin typeface="Arial Black" panose="020B0A04020102020204" pitchFamily="34" charset="0"/>
              </a:rPr>
              <a:t>é o valor do expoente para a derivada mais alta da equação </a:t>
            </a:r>
            <a:r>
              <a:rPr lang="pt-BR" dirty="0"/>
              <a:t>, quando a equação tem a “forma” de um polinômio na função incógnita e em suas derivadas,</a:t>
            </a:r>
            <a:endParaRPr lang="pt-B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632730" y="3836300"/>
                <a:ext cx="3104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𝐷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30" y="3836300"/>
                <a:ext cx="310488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57199" y="4942637"/>
                <a:ext cx="7455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+6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+3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+6</m:t>
                    </m:r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  </m:t>
                    </m:r>
                    <m:r>
                      <a:rPr lang="pt-BR" b="0" i="1" smtClean="0">
                        <a:latin typeface="Cambria Math"/>
                      </a:rPr>
                      <m:t>𝑡𝑒𝑚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𝑜𝑟𝑑𝑒𝑚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 2 </m:t>
                    </m:r>
                    <m:r>
                      <a:rPr lang="pt-BR" b="0" i="1" smtClean="0">
                        <a:latin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𝑔𝑟𝑎𝑢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 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942637"/>
                <a:ext cx="74559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54" t="-833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57199" y="5652419"/>
                <a:ext cx="591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2)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+6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ta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/>
                      </a:rPr>
                      <m:t>  </m:t>
                    </m:r>
                    <m:r>
                      <a:rPr lang="pt-BR" b="0" i="1" smtClean="0">
                        <a:latin typeface="Cambria Math"/>
                      </a:rPr>
                      <m:t>𝑡𝑒𝑚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𝑜𝑟𝑑𝑒𝑚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 2 </m:t>
                    </m:r>
                    <m:r>
                      <a:rPr lang="pt-BR" b="0" i="1" smtClean="0">
                        <a:latin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𝑔𝑟𝑎𝑢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 3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652419"/>
                <a:ext cx="59113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5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7199" y="6299062"/>
                <a:ext cx="7326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3)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𝑑𝑥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𝑑𝑦</m:t>
                    </m:r>
                    <m:r>
                      <a:rPr lang="pt-BR" b="0" i="1" smtClean="0">
                        <a:latin typeface="Cambria Math"/>
                      </a:rPr>
                      <m:t>=0 </m:t>
                    </m:r>
                    <m:r>
                      <a:rPr lang="pt-BR" b="0" i="1" smtClean="0">
                        <a:latin typeface="Cambria Math"/>
                      </a:rPr>
                      <m:t>𝑡𝑒𝑚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𝑜𝑟𝑑𝑒𝑚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 1 </m:t>
                    </m:r>
                    <m:r>
                      <a:rPr lang="pt-BR" b="0" i="1" smtClean="0">
                        <a:latin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𝑔𝑟𝑎𝑢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 3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6299062"/>
                <a:ext cx="732694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3290190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307017" y="3711137"/>
                <a:ext cx="80484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..,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 =0 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lang="pt-BR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pt-BR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pt-BR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equa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çã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diferencial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 é 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linear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se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pt-BR" b="0" i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pt-BR" altLang="pt-BR" b="0" i="0" dirty="0" smtClean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linear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pt-BR" dirty="0">
                          <a:latin typeface="Arial" pitchFamily="34" charset="0"/>
                          <a:cs typeface="Arial" pitchFamily="34" charset="0"/>
                        </a:rPr>
                        <m:t>em</m:t>
                      </m:r>
                      <m:r>
                        <m:rPr>
                          <m:nor/>
                        </m:rPr>
                        <a:rPr lang="pt-BR" altLang="pt-BR" b="0" i="0" dirty="0" smtClean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b="0" i="1" smtClean="0">
                          <a:latin typeface="Cambria Math"/>
                        </a:rPr>
                        <m:t>..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17" y="3711137"/>
                <a:ext cx="8048446" cy="1200329"/>
              </a:xfrm>
              <a:prstGeom prst="rect">
                <a:avLst/>
              </a:prstGeom>
              <a:blipFill>
                <a:blip r:embed="rId3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307017" y="1449086"/>
            <a:ext cx="8574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 Black" panose="020B0A04020102020204" pitchFamily="34" charset="0"/>
              </a:rPr>
              <a:t>Quanto à </a:t>
            </a:r>
            <a:r>
              <a:rPr lang="pt-BR" b="1" dirty="0">
                <a:solidFill>
                  <a:srgbClr val="00B050"/>
                </a:solidFill>
                <a:latin typeface="Arial Black" panose="020B0A04020102020204" pitchFamily="34" charset="0"/>
              </a:rPr>
              <a:t>linearidade</a:t>
            </a:r>
            <a:r>
              <a:rPr lang="pt-BR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de uma </a:t>
            </a:r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equação diferencial ordinária </a:t>
            </a:r>
            <a:r>
              <a:rPr lang="pt-BR" dirty="0">
                <a:latin typeface="Arial Black" panose="020B0A04020102020204" pitchFamily="34" charset="0"/>
              </a:rPr>
              <a:t>de ordem </a:t>
            </a:r>
            <a:r>
              <a:rPr lang="pt-BR" b="1" dirty="0">
                <a:solidFill>
                  <a:srgbClr val="00B050"/>
                </a:solidFill>
                <a:latin typeface="Arial Black" panose="020B0A04020102020204" pitchFamily="34" charset="0"/>
              </a:rPr>
              <a:t>n</a:t>
            </a:r>
            <a:r>
              <a:rPr lang="pt-BR" dirty="0">
                <a:latin typeface="Arial Black" panose="020B0A04020102020204" pitchFamily="34" charset="0"/>
              </a:rPr>
              <a:t> pode ser vista como uma função </a:t>
            </a:r>
          </a:p>
        </p:txBody>
      </p:sp>
      <p:sp>
        <p:nvSpPr>
          <p:cNvPr id="10" name="AutoShape 2" descr="F"/>
          <p:cNvSpPr>
            <a:spLocks noChangeAspect="1" noChangeArrowheads="1"/>
          </p:cNvSpPr>
          <p:nvPr/>
        </p:nvSpPr>
        <p:spPr bwMode="auto">
          <a:xfrm>
            <a:off x="4867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386551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57199" y="1256636"/>
            <a:ext cx="288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ea typeface="Times New Roman Bold"/>
                <a:cs typeface="Times New Roman Bold"/>
              </a:rPr>
              <a:t>Leitura recomendada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7199" y="1809846"/>
            <a:ext cx="82899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725"/>
              </a:lnSpc>
              <a:buFont typeface="Wingdings" panose="05000000000000000000" pitchFamily="2" charset="2"/>
              <a:buChar char="Ø"/>
            </a:pPr>
            <a:r>
              <a:rPr lang="en-CA" altLang="pt-BR" dirty="0" err="1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Durran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D. R. (1999) Numerical Methods for Wave Equations in</a:t>
            </a:r>
            <a:br>
              <a:rPr lang="en-CA" altLang="pt-BR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Geophysical Fluid Dynamics. New York, Springer-</a:t>
            </a:r>
            <a:r>
              <a:rPr lang="en-CA" altLang="pt-BR" dirty="0" err="1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Verlag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ts val="2725"/>
              </a:lnSpc>
              <a:buFont typeface="Wingdings" panose="05000000000000000000" pitchFamily="2" charset="2"/>
              <a:buChar char="Ø"/>
            </a:pPr>
            <a:endParaRPr lang="en-CA" altLang="pt-BR" b="1" dirty="0">
              <a:solidFill>
                <a:srgbClr val="0000FF"/>
              </a:solidFill>
              <a:latin typeface="Arial Black" panose="020B0A04020102020204" pitchFamily="34" charset="0"/>
              <a:cs typeface="Times New Roman" pitchFamily="18" charset="0"/>
            </a:endParaRPr>
          </a:p>
          <a:p>
            <a:pPr marL="285750" indent="-285750" algn="just">
              <a:lnSpc>
                <a:spcPts val="2725"/>
              </a:lnSpc>
              <a:buFont typeface="Wingdings" panose="05000000000000000000" pitchFamily="2" charset="2"/>
              <a:buChar char="Ø"/>
            </a:pPr>
            <a:r>
              <a:rPr lang="en-CA" altLang="pt-BR" b="1" dirty="0" err="1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Haltiner</a:t>
            </a:r>
            <a:r>
              <a:rPr lang="en-CA" altLang="pt-BR" b="1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, G.J. and Williams, R.T. (1980) Numerical prediction and</a:t>
            </a:r>
            <a:r>
              <a:rPr lang="en-CA" altLang="pt-BR" b="1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CA" altLang="pt-BR" b="1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dynamic meteorology. 2nd </a:t>
            </a:r>
            <a:r>
              <a:rPr lang="en-CA" altLang="pt-BR" b="1" dirty="0" err="1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ed</a:t>
            </a:r>
            <a:endParaRPr lang="en-CA" altLang="pt-BR" b="1" dirty="0">
              <a:solidFill>
                <a:srgbClr val="0000FF"/>
              </a:solidFill>
              <a:latin typeface="Arial Black" panose="020B0A04020102020204" pitchFamily="34" charset="0"/>
              <a:cs typeface="Times New Roman" pitchFamily="18" charset="0"/>
            </a:endParaRPr>
          </a:p>
          <a:p>
            <a:pPr marL="285750" indent="-285750" algn="just">
              <a:lnSpc>
                <a:spcPts val="2725"/>
              </a:lnSpc>
              <a:buFont typeface="Wingdings" panose="05000000000000000000" pitchFamily="2" charset="2"/>
              <a:buChar char="Ø"/>
            </a:pPr>
            <a:endParaRPr lang="en-CA" altLang="pt-BR" b="1" dirty="0">
              <a:solidFill>
                <a:srgbClr val="0000FF"/>
              </a:solidFill>
              <a:latin typeface="Arial Black" panose="020B0A04020102020204" pitchFamily="34" charset="0"/>
              <a:cs typeface="Times New Roman" pitchFamily="18" charset="0"/>
            </a:endParaRPr>
          </a:p>
          <a:p>
            <a:pPr marL="285750" indent="-285750" algn="just">
              <a:lnSpc>
                <a:spcPts val="2638"/>
              </a:lnSpc>
              <a:buFont typeface="Wingdings" panose="05000000000000000000" pitchFamily="2" charset="2"/>
              <a:buChar char="Ø"/>
            </a:pP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ECMWF Training Lecture notes  (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http://www.ecmwf.int/</a:t>
            </a:r>
            <a:r>
              <a:rPr lang="en-CA" altLang="pt-BR" dirty="0" err="1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newsevents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/training/</a:t>
            </a:r>
            <a:r>
              <a:rPr lang="en-CA" altLang="pt-BR" dirty="0" err="1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rcourse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−notes/NUMERICAL−METHODS/</a:t>
            </a:r>
            <a:r>
              <a:rPr lang="en-CA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)</a:t>
            </a:r>
            <a:endParaRPr lang="en-CA" altLang="pt-BR" b="1" dirty="0">
              <a:solidFill>
                <a:srgbClr val="0000FF"/>
              </a:solidFill>
              <a:latin typeface="Arial Black" panose="020B0A04020102020204" pitchFamily="34" charset="0"/>
              <a:cs typeface="Times New Roman" pitchFamily="18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87642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00011" y="1594609"/>
            <a:ext cx="89059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63"/>
              </a:lnSpc>
            </a:pP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1) Soluções numéricas são os seguintes:</a:t>
            </a:r>
          </a:p>
          <a:p>
            <a:pPr marL="285750" indent="-285750">
              <a:lnSpc>
                <a:spcPts val="3563"/>
              </a:lnSpc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Valor aproximado</a:t>
            </a:r>
          </a:p>
          <a:p>
            <a:pPr indent="-285750">
              <a:lnSpc>
                <a:spcPts val="3563"/>
              </a:lnSpc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Sempre particular para um determinado conjunto de parâmetros</a:t>
            </a:r>
          </a:p>
          <a:p>
            <a:pPr>
              <a:lnSpc>
                <a:spcPts val="3563"/>
              </a:lnSpc>
            </a:pPr>
            <a:br>
              <a:rPr lang="pt-BR" altLang="pt-BR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2)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Soluções analíticas são as seguintes:</a:t>
            </a:r>
          </a:p>
          <a:p>
            <a:pPr marL="285750" indent="-285750">
              <a:lnSpc>
                <a:spcPts val="3563"/>
              </a:lnSpc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Exata</a:t>
            </a:r>
          </a:p>
          <a:p>
            <a:pPr marL="285750" indent="-285750">
              <a:lnSpc>
                <a:spcPts val="3563"/>
              </a:lnSpc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Global</a:t>
            </a:r>
          </a:p>
          <a:p>
            <a:pPr>
              <a:lnSpc>
                <a:spcPts val="3563"/>
              </a:lnSpc>
            </a:pPr>
            <a:endParaRPr lang="pt-BR" altLang="pt-BR" dirty="0">
              <a:solidFill>
                <a:srgbClr val="0000FF"/>
              </a:solidFill>
              <a:latin typeface="Arial Black" panose="020B0A04020102020204" pitchFamily="34" charset="0"/>
              <a:cs typeface="Times New Roman" pitchFamily="18" charset="0"/>
            </a:endParaRPr>
          </a:p>
          <a:p>
            <a:pPr>
              <a:lnSpc>
                <a:spcPts val="3563"/>
              </a:lnSpc>
            </a:pP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3)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As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principais fontes de erros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para soluções numéricas são :</a:t>
            </a:r>
          </a:p>
          <a:p>
            <a:pPr marL="285750" indent="-285750">
              <a:lnSpc>
                <a:spcPts val="3563"/>
              </a:lnSpc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Round-off</a:t>
            </a:r>
          </a:p>
          <a:p>
            <a:pPr marL="285750" indent="-285750">
              <a:lnSpc>
                <a:spcPts val="3563"/>
              </a:lnSpc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Truncamento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7419" y="1225277"/>
            <a:ext cx="8613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As diferenças entre soluções analíticas e métodos numéricos</a:t>
            </a:r>
            <a:endParaRPr lang="pt-BR" dirty="0">
              <a:latin typeface="Arial Black" panose="020B0A040201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3941711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0012" y="1075443"/>
            <a:ext cx="8613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Erro de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Round-off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3669" y="1431974"/>
            <a:ext cx="8613604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13"/>
              </a:lnSpc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Em geral, isso é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menos importante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do que as outras fontes de erro.</a:t>
            </a:r>
            <a:r>
              <a:rPr lang="pt-BR" altLang="pt-BR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No entanto, torna-se importante quando</a:t>
            </a:r>
          </a:p>
          <a:p>
            <a:pPr marL="285750" indent="-285750" algn="just">
              <a:lnSpc>
                <a:spcPts val="2813"/>
              </a:lnSpc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Somar os números pequenos aos numero grandes, especialmente quando se está em forma de acúmulos de somas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814386" y="2972395"/>
                <a:ext cx="691849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𝑒</m:t>
                      </m:r>
                      <m:r>
                        <a:rPr lang="pt-BR" b="0" i="1" smtClean="0">
                          <a:latin typeface="Cambria Math"/>
                        </a:rPr>
                        <m:t>.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r>
                        <a:rPr lang="pt-BR" b="0" i="1" smtClean="0">
                          <a:latin typeface="Cambria Math"/>
                        </a:rPr>
                        <m:t>.    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/>
                        </a:rPr>
                        <m:t>   ;</m:t>
                      </m:r>
                      <m:r>
                        <a:rPr lang="pt-BR" b="0" i="1" smtClean="0">
                          <a:latin typeface="Cambria Math"/>
                        </a:rPr>
                        <m:t>𝑁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 ;</m:t>
                      </m:r>
                      <m:r>
                        <a:rPr lang="pt-BR" b="0" i="1" smtClean="0">
                          <a:latin typeface="Cambria Math"/>
                        </a:rPr>
                        <m:t>𝑐𝑜𝑚𝑒</m:t>
                      </m:r>
                      <m:r>
                        <a:rPr lang="pt-BR" b="0" i="1" smtClean="0">
                          <a:latin typeface="Cambria Math"/>
                        </a:rPr>
                        <m:t>ç</m:t>
                      </m:r>
                      <m:r>
                        <a:rPr lang="pt-BR" b="0" i="1" smtClean="0">
                          <a:latin typeface="Cambria Math"/>
                        </a:rPr>
                        <m:t>𝑎𝑛𝑑𝑜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𝑐𝑜𝑚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 ;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=1,…,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6" y="2972395"/>
                <a:ext cx="6918497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1012620" y="3861141"/>
            <a:ext cx="778615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063"/>
              </a:lnSpc>
              <a:buFont typeface="+mj-lt"/>
              <a:buAutoNum type="arabicPeriod"/>
            </a:pP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soma dos primeiros 9999999 número é 0.9999999e7.</a:t>
            </a:r>
          </a:p>
          <a:p>
            <a:pPr marL="342900" indent="-342900" algn="just">
              <a:lnSpc>
                <a:spcPts val="2638"/>
              </a:lnSpc>
              <a:buFont typeface="+mj-lt"/>
              <a:buAutoNum type="arabicPeriod"/>
            </a:pP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o próximo 0.1000000e1 ( = 0.0000001e7) resultara´  0.1000000e8</a:t>
            </a:r>
          </a:p>
          <a:p>
            <a:pPr marL="342900" indent="-342900" algn="just">
              <a:lnSpc>
                <a:spcPts val="2725"/>
              </a:lnSpc>
              <a:buFont typeface="+mj-lt"/>
              <a:buAutoNum type="arabicPeriod"/>
            </a:pP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próximo xi será convertido em 0.0000000e8 e este xi  Não</a:t>
            </a:r>
            <a:r>
              <a: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vai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mais a soma.</a:t>
            </a:r>
          </a:p>
          <a:p>
            <a:pPr marL="342900" indent="-342900" algn="just">
              <a:lnSpc>
                <a:spcPts val="2725"/>
              </a:lnSpc>
              <a:buFont typeface="+mj-lt"/>
              <a:buAutoNum type="arabicPeriod"/>
            </a:pP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mesmo será verdade para todos os xi e o último</a:t>
            </a:r>
            <a:r>
              <a:rPr lang="pt-BR" altLang="pt-B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 é 10</a:t>
            </a:r>
            <a:r>
              <a:rPr lang="pt-BR" altLang="pt-BR" sz="1600" baseline="9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 a média será 10</a:t>
            </a:r>
            <a:r>
              <a:rPr lang="pt-BR" altLang="pt-BR" sz="1600" baseline="9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  <a:r>
              <a:rPr lang="pt-BR" altLang="pt-BR" sz="1600" baseline="9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=0,1.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53669" y="5723042"/>
            <a:ext cx="87839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725"/>
              </a:lnSpc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Devido a esse erro, é uma boa prática a utilização de Variáveis de precisão dupla para acumular somas.</a:t>
            </a: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2794106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7" name="CaixaDeTexto 2"/>
          <p:cNvSpPr txBox="1">
            <a:spLocks noChangeArrowheads="1"/>
          </p:cNvSpPr>
          <p:nvPr/>
        </p:nvSpPr>
        <p:spPr bwMode="auto">
          <a:xfrm>
            <a:off x="2665166" y="1512618"/>
            <a:ext cx="4638675" cy="451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PROGRAM</a:t>
            </a:r>
            <a:r>
              <a:rPr lang="en-US" altLang="pt-BR" dirty="0">
                <a:cs typeface="Arial" pitchFamily="34" charset="0"/>
              </a:rPr>
              <a:t> Main</a:t>
            </a:r>
          </a:p>
          <a:p>
            <a:pPr eaLnBrk="1" hangingPunct="1"/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  IMPLICIT NONE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INTEGER</a:t>
            </a:r>
            <a:r>
              <a:rPr lang="en-US" altLang="pt-BR" dirty="0">
                <a:cs typeface="Arial" pitchFamily="34" charset="0"/>
              </a:rPr>
              <a:t>,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PARAMETER</a:t>
            </a:r>
            <a:r>
              <a:rPr lang="en-US" altLang="pt-BR" dirty="0">
                <a:cs typeface="Arial" pitchFamily="34" charset="0"/>
              </a:rPr>
              <a:t> :: N=100000000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REAL</a:t>
            </a:r>
            <a:r>
              <a:rPr lang="en-US" altLang="pt-BR" dirty="0">
                <a:cs typeface="Arial" pitchFamily="34" charset="0"/>
              </a:rPr>
              <a:t> (</a:t>
            </a:r>
            <a:r>
              <a:rPr lang="en-US" altLang="pt-BR" dirty="0">
                <a:solidFill>
                  <a:srgbClr val="FFC000"/>
                </a:solidFill>
                <a:cs typeface="Arial" pitchFamily="34" charset="0"/>
              </a:rPr>
              <a:t>KIND</a:t>
            </a:r>
            <a:r>
              <a:rPr lang="en-US" altLang="pt-BR" dirty="0">
                <a:cs typeface="Arial" pitchFamily="34" charset="0"/>
              </a:rPr>
              <a:t>=4) :: X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INTEGER</a:t>
            </a:r>
            <a:r>
              <a:rPr lang="en-US" altLang="pt-BR" dirty="0">
                <a:cs typeface="Arial" pitchFamily="34" charset="0"/>
              </a:rPr>
              <a:t>      :: </a:t>
            </a:r>
            <a:r>
              <a:rPr lang="en-US" altLang="pt-BR" dirty="0" err="1">
                <a:cs typeface="Arial" pitchFamily="34" charset="0"/>
              </a:rPr>
              <a:t>i</a:t>
            </a:r>
            <a:r>
              <a:rPr lang="en-US" altLang="pt-BR" dirty="0">
                <a:cs typeface="Arial" pitchFamily="34" charset="0"/>
              </a:rPr>
              <a:t> 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X=0.0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DO</a:t>
            </a:r>
            <a:r>
              <a:rPr lang="en-US" altLang="pt-BR" dirty="0">
                <a:cs typeface="Arial" pitchFamily="34" charset="0"/>
              </a:rPr>
              <a:t> </a:t>
            </a:r>
            <a:r>
              <a:rPr lang="en-US" altLang="pt-BR" dirty="0" err="1">
                <a:cs typeface="Arial" pitchFamily="34" charset="0"/>
              </a:rPr>
              <a:t>i</a:t>
            </a:r>
            <a:r>
              <a:rPr lang="en-US" altLang="pt-BR" dirty="0">
                <a:cs typeface="Arial" pitchFamily="34" charset="0"/>
              </a:rPr>
              <a:t>=1, N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  X=X+1.0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IF</a:t>
            </a:r>
            <a:r>
              <a:rPr lang="en-US" altLang="pt-BR" dirty="0">
                <a:cs typeface="Arial" pitchFamily="34" charset="0"/>
              </a:rPr>
              <a:t> (I &gt; X)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THEN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   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PRINT</a:t>
            </a:r>
            <a:r>
              <a:rPr lang="en-US" altLang="pt-BR" dirty="0">
                <a:cs typeface="Arial" pitchFamily="34" charset="0"/>
              </a:rPr>
              <a:t>*,</a:t>
            </a:r>
            <a:r>
              <a:rPr lang="en-US" altLang="pt-BR" dirty="0" err="1">
                <a:cs typeface="Arial" pitchFamily="34" charset="0"/>
              </a:rPr>
              <a:t>X,i</a:t>
            </a:r>
            <a:endParaRPr lang="en-US" altLang="pt-BR" dirty="0">
              <a:cs typeface="Arial" pitchFamily="34" charset="0"/>
            </a:endParaRPr>
          </a:p>
          <a:p>
            <a:pPr eaLnBrk="1" hangingPunct="1"/>
            <a:r>
              <a:rPr lang="en-US" altLang="pt-BR" dirty="0">
                <a:cs typeface="Arial" pitchFamily="34" charset="0"/>
              </a:rPr>
              <a:t>     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exit</a:t>
            </a:r>
          </a:p>
          <a:p>
            <a:pPr eaLnBrk="1" hangingPunct="1"/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    END IF</a:t>
            </a:r>
          </a:p>
          <a:p>
            <a:pPr eaLnBrk="1" hangingPunct="1"/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  END DO</a:t>
            </a:r>
          </a:p>
          <a:p>
            <a:pPr eaLnBrk="1" hangingPunct="1"/>
            <a:r>
              <a:rPr lang="en-US" altLang="pt-BR" dirty="0">
                <a:cs typeface="Arial" pitchFamily="34" charset="0"/>
              </a:rPr>
              <a:t>  </a:t>
            </a:r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PRINT</a:t>
            </a:r>
            <a:r>
              <a:rPr lang="en-US" altLang="pt-BR" dirty="0">
                <a:cs typeface="Arial" pitchFamily="34" charset="0"/>
              </a:rPr>
              <a:t>*,X,X/N</a:t>
            </a:r>
          </a:p>
          <a:p>
            <a:pPr eaLnBrk="1" hangingPunct="1"/>
            <a:r>
              <a:rPr lang="en-US" altLang="pt-BR" dirty="0">
                <a:solidFill>
                  <a:srgbClr val="C00000"/>
                </a:solidFill>
                <a:cs typeface="Arial" pitchFamily="34" charset="0"/>
              </a:rPr>
              <a:t>END PROGRAM </a:t>
            </a:r>
            <a:r>
              <a:rPr lang="en-US" altLang="pt-BR" dirty="0">
                <a:cs typeface="Arial" pitchFamily="34" charset="0"/>
              </a:rPr>
              <a:t>Main</a:t>
            </a:r>
          </a:p>
          <a:p>
            <a:pPr eaLnBrk="1" hangingPunct="1"/>
            <a:endParaRPr lang="pt-BR" altLang="pt-BR" dirty="0"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012" y="1075443"/>
            <a:ext cx="8613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Erro de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Round-off</a:t>
            </a: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3750684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00012" y="1075443"/>
            <a:ext cx="8613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Erro de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truncamento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1342324"/>
            <a:ext cx="8881023" cy="1858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813"/>
              </a:lnSpc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O Truncamento é produzido quando funções contínuas são </a:t>
            </a:r>
            <a:r>
              <a:rPr lang="pt-BR" altLang="pt-BR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representada por uma série de valores pontuais.</a:t>
            </a:r>
          </a:p>
          <a:p>
            <a:pPr marL="285750" indent="-285750" algn="just">
              <a:lnSpc>
                <a:spcPts val="2813"/>
              </a:lnSpc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Em geral, quando mais valores de ponto de grade 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(</a:t>
            </a:r>
            <a:r>
              <a:rPr lang="pt-BR" altLang="pt-BR" dirty="0" err="1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Dx</a:t>
            </a:r>
            <a:r>
              <a:rPr lang="pt-BR" altLang="pt-BR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 reduz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) são utilizados para aproximar a função mais precisa será aproximação.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39" y="3313601"/>
            <a:ext cx="63817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814387" y="3243261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𝐹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7" y="3243261"/>
                <a:ext cx="71045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789735" y="545891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35" y="5458914"/>
                <a:ext cx="36798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457199" y="6005511"/>
            <a:ext cx="8423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 resolução necessária para reduzir o erro de truncamento para um nível aceitável depende da função a ser aproximada.</a:t>
            </a:r>
            <a:endParaRPr lang="pt-BR" dirty="0">
              <a:latin typeface="Arial Black" panose="020B0A04020102020204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99198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8B9131-6D07-4798-B0B5-39AA5CBBA4FA}"/>
              </a:ext>
            </a:extLst>
          </p:cNvPr>
          <p:cNvSpPr txBox="1"/>
          <p:nvPr/>
        </p:nvSpPr>
        <p:spPr>
          <a:xfrm>
            <a:off x="683539" y="1318846"/>
            <a:ext cx="258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Texto para o Curso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499A0D5-1337-4170-ABE3-463DF47CC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8" y="2344882"/>
            <a:ext cx="2302211" cy="329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B1703EA-15E7-4CDF-892E-C56E9EBF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59" y="2344882"/>
            <a:ext cx="2302210" cy="32737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D092FE-7C9E-4B9F-AFFC-649F9DD6D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469" y="2344882"/>
            <a:ext cx="2007543" cy="32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19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27548" y="1110309"/>
            <a:ext cx="8753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175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Resolver Numericamente as Equações Diferenciais</a:t>
            </a:r>
          </a:p>
        </p:txBody>
      </p:sp>
      <p:sp>
        <p:nvSpPr>
          <p:cNvPr id="14" name="CaixaDeTexto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07584" y="4161410"/>
            <a:ext cx="1654171" cy="61324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5" name="CaixaDeTexto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30111" y="1569408"/>
            <a:ext cx="3611694" cy="72366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315320" y="5596672"/>
            <a:ext cx="8458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175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Como representar as derivadas espaciais e temporais como função discretas </a:t>
            </a:r>
          </a:p>
        </p:txBody>
      </p:sp>
      <p:sp>
        <p:nvSpPr>
          <p:cNvPr id="18" name="CaixaDeTexto 7"/>
          <p:cNvSpPr txBox="1">
            <a:spLocks noChangeArrowheads="1"/>
          </p:cNvSpPr>
          <p:nvPr/>
        </p:nvSpPr>
        <p:spPr bwMode="auto">
          <a:xfrm>
            <a:off x="191495" y="2880298"/>
            <a:ext cx="87058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5" tIns="42863" rIns="85725" bIns="4286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/>
            <a:r>
              <a:rPr lang="pt-BR" altLang="pt-BR" sz="2600" dirty="0">
                <a:cs typeface="Arial" pitchFamily="34" charset="0"/>
              </a:rPr>
              <a:t>Simplificando</a:t>
            </a:r>
            <a:r>
              <a:rPr lang="pt-BR" altLang="pt-BR" sz="2600" dirty="0">
                <a:solidFill>
                  <a:srgbClr val="FF0000"/>
                </a:solidFill>
                <a:cs typeface="Arial" pitchFamily="34" charset="0"/>
              </a:rPr>
              <a:t> a equação para </a:t>
            </a:r>
            <a:r>
              <a:rPr lang="pt-BR" altLang="pt-BR" sz="2600" dirty="0">
                <a:cs typeface="Arial" pitchFamily="34" charset="0"/>
              </a:rPr>
              <a:t>uma dimensão </a:t>
            </a:r>
            <a:r>
              <a:rPr lang="pt-BR" altLang="pt-BR" sz="2600" dirty="0">
                <a:solidFill>
                  <a:srgbClr val="FF0000"/>
                </a:solidFill>
                <a:cs typeface="Arial" pitchFamily="34" charset="0"/>
              </a:rPr>
              <a:t>(considerando somente </a:t>
            </a:r>
            <a:r>
              <a:rPr lang="pt-BR" altLang="pt-BR" sz="2600" dirty="0">
                <a:cs typeface="Arial" pitchFamily="34" charset="0"/>
              </a:rPr>
              <a:t>aceleração local</a:t>
            </a:r>
            <a:r>
              <a:rPr lang="pt-BR" altLang="pt-BR" sz="2600" dirty="0">
                <a:solidFill>
                  <a:srgbClr val="FF0000"/>
                </a:solidFill>
                <a:cs typeface="Arial" pitchFamily="34" charset="0"/>
              </a:rPr>
              <a:t> e </a:t>
            </a:r>
            <a:r>
              <a:rPr lang="pt-BR" altLang="pt-BR" sz="2600" dirty="0">
                <a:cs typeface="Arial" pitchFamily="34" charset="0"/>
              </a:rPr>
              <a:t>convectiva</a:t>
            </a:r>
            <a:r>
              <a:rPr lang="pt-BR" altLang="pt-BR" sz="2600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3020650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00012" y="1031475"/>
            <a:ext cx="85931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175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Diferença numérica aproximação de diferenciação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05425" y="1465303"/>
                <a:ext cx="90385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latin typeface="Arial Black" panose="020B0A04020102020204" pitchFamily="34" charset="0"/>
                  </a:rPr>
                  <a:t>Diferenciação</a:t>
                </a:r>
              </a:p>
              <a:p>
                <a:pPr algn="just"/>
                <a:r>
                  <a:rPr lang="pt-BR" dirty="0">
                    <a:latin typeface="Arial Black" panose="020B0A04020102020204" pitchFamily="34" charset="0"/>
                  </a:rPr>
                  <a:t>Considere  um conjunto de pontos espaçados,  indicados com um índice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, com o espaçamento físico entre eles definido como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.  Pode-se expressar a primeira derivada  de uma quantidade a em um ponto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 </m:t>
                    </m:r>
                    <m:r>
                      <a:rPr lang="pt-BR" i="1" dirty="0" smtClean="0">
                        <a:latin typeface="Cambria Math"/>
                      </a:rPr>
                      <m:t>𝑖</m:t>
                    </m:r>
                    <m:r>
                      <a:rPr lang="pt-B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na forma: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5" y="1465303"/>
                <a:ext cx="9038575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539" t="-2058" r="-607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3074087"/>
            <a:ext cx="4900463" cy="340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07808" y="2841365"/>
            <a:ext cx="1854034" cy="74046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19" name="CaixaDeTexto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07808" y="3895079"/>
            <a:ext cx="1854034" cy="74046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sp>
        <p:nvSpPr>
          <p:cNvPr id="20" name="CaixaDeTexto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90676" y="4827238"/>
            <a:ext cx="2073645" cy="74046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>
                <a:noFill/>
              </a:rPr>
              <a:t> </a:t>
            </a:r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1540042" y="3099301"/>
            <a:ext cx="2856539" cy="11679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27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73C0DB-BE01-407B-82A2-342218714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2C1F680-7A03-4E19-B5AD-FE5AC03952A4}"/>
                  </a:ext>
                </a:extLst>
              </p:cNvPr>
              <p:cNvSpPr/>
              <p:nvPr/>
            </p:nvSpPr>
            <p:spPr>
              <a:xfrm>
                <a:off x="272739" y="1213008"/>
                <a:ext cx="8608283" cy="987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tomamos valores discretos para x 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dirty="0" smtClean="0">
                        <a:latin typeface="Cambria Math"/>
                      </a:rPr>
                      <m:t>=</m:t>
                    </m:r>
                    <m:r>
                      <a:rPr lang="pt-BR" b="0" i="1" dirty="0" smtClean="0">
                        <a:latin typeface="Cambria Math"/>
                      </a:rPr>
                      <m:t>𝑗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PT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A solução da equação de diferença finita também é definida nos pontos discretos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2C1F680-7A03-4E19-B5AD-FE5AC0395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9" y="1213008"/>
                <a:ext cx="8608283" cy="987706"/>
              </a:xfrm>
              <a:prstGeom prst="rect">
                <a:avLst/>
              </a:prstGeom>
              <a:blipFill>
                <a:blip r:embed="rId3"/>
                <a:stretch>
                  <a:fillRect l="-637" t="-3704" b="-61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67EEE72-FCB9-43BE-ACC9-EF1875008F60}"/>
                  </a:ext>
                </a:extLst>
              </p:cNvPr>
              <p:cNvSpPr/>
              <p:nvPr/>
            </p:nvSpPr>
            <p:spPr>
              <a:xfrm>
                <a:off x="272737" y="2809605"/>
                <a:ext cx="860828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Ou seja, usamos um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7030A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pt-PT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pequeno para definir a solução do PDE (contínua) 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e um </a:t>
                </a:r>
                <a:r>
                  <a:rPr lang="pt-PT" b="1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 maiúsculo para definir a solução da equação de diferenças finitas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(FDE, uma solução discreta).</a:t>
                </a:r>
              </a:p>
              <a:p>
                <a:pPr algn="just"/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Considere novamente a equação de advecção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67EEE72-FCB9-43BE-ACC9-EF1875008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7" y="2809605"/>
                <a:ext cx="8608283" cy="1200329"/>
              </a:xfrm>
              <a:prstGeom prst="rect">
                <a:avLst/>
              </a:prstGeom>
              <a:blipFill>
                <a:blip r:embed="rId4"/>
                <a:stretch>
                  <a:fillRect l="-637" t="-3046" r="-567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D76E259-2542-4C00-9789-FC91C754A9BD}"/>
                  </a:ext>
                </a:extLst>
              </p:cNvPr>
              <p:cNvSpPr txBox="1"/>
              <p:nvPr/>
            </p:nvSpPr>
            <p:spPr>
              <a:xfrm>
                <a:off x="3081131" y="2200714"/>
                <a:ext cx="3182281" cy="401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𝑈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PT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PT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D76E259-2542-4C00-9789-FC91C7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31" y="2200714"/>
                <a:ext cx="3182281" cy="40164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D7250857-D4CB-4A5F-9D7C-CE57DAEE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4121840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6D0A474-8E8A-453B-9FCF-E5AD1094078D}"/>
              </a:ext>
            </a:extLst>
          </p:cNvPr>
          <p:cNvSpPr/>
          <p:nvPr/>
        </p:nvSpPr>
        <p:spPr>
          <a:xfrm>
            <a:off x="272740" y="4947887"/>
            <a:ext cx="8751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Suponha que escolhamos aproximar este PDE com o FDE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1831CC46-6AC8-4E22-8FEA-80CEB2FE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03" y="5737156"/>
            <a:ext cx="3267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3F243502-39C9-47BB-B4D6-C6AB170D742D}"/>
              </a:ext>
            </a:extLst>
          </p:cNvPr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D09FB49-013C-4115-97D1-4C1774D78A51}"/>
              </a:ext>
            </a:extLst>
          </p:cNvPr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80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9649243-155E-4415-ABB6-02BE469352C7}"/>
              </a:ext>
            </a:extLst>
          </p:cNvPr>
          <p:cNvSpPr txBox="1">
            <a:spLocks noChangeArrowheads="1"/>
          </p:cNvSpPr>
          <p:nvPr/>
        </p:nvSpPr>
        <p:spPr>
          <a:xfrm>
            <a:off x="1087985" y="8850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5FA06E-F07A-4B59-AFA6-FE20E12C75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6C42FC-A032-4D7E-9C47-8FA00AA93EB1}"/>
              </a:ext>
            </a:extLst>
          </p:cNvPr>
          <p:cNvCxnSpPr/>
          <p:nvPr/>
        </p:nvCxnSpPr>
        <p:spPr>
          <a:xfrm flipV="1">
            <a:off x="1087985" y="674288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54D26359-855C-4167-9B19-0B747EEA3072}"/>
              </a:ext>
            </a:extLst>
          </p:cNvPr>
          <p:cNvSpPr/>
          <p:nvPr/>
        </p:nvSpPr>
        <p:spPr>
          <a:xfrm>
            <a:off x="1087985" y="711597"/>
            <a:ext cx="294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The </a:t>
            </a:r>
            <a:r>
              <a:rPr lang="pt-BR" dirty="0" err="1"/>
              <a:t>Finite</a:t>
            </a:r>
            <a:r>
              <a:rPr lang="pt-BR" dirty="0"/>
              <a:t> </a:t>
            </a:r>
            <a:r>
              <a:rPr lang="pt-BR" dirty="0" err="1"/>
              <a:t>Difference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B5EE775-8807-4E1C-882D-D81F95D9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85" y="1447044"/>
            <a:ext cx="67437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F051BC-88C3-4FE4-97D2-AE67A6BF3E27}"/>
              </a:ext>
            </a:extLst>
          </p:cNvPr>
          <p:cNvSpPr txBox="1"/>
          <p:nvPr/>
        </p:nvSpPr>
        <p:spPr>
          <a:xfrm>
            <a:off x="100011" y="1031475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Grade Espaço x Tempo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76B0C5-58D7-47A7-95E0-C6900B8AFA49}"/>
              </a:ext>
            </a:extLst>
          </p:cNvPr>
          <p:cNvSpPr txBox="1"/>
          <p:nvPr/>
        </p:nvSpPr>
        <p:spPr>
          <a:xfrm>
            <a:off x="3433342" y="6230664"/>
            <a:ext cx="310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Espaço Eixo Horizontal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EA8B86D-8074-462B-AFD7-1ECF924C0F5E}"/>
              </a:ext>
            </a:extLst>
          </p:cNvPr>
          <p:cNvSpPr/>
          <p:nvPr/>
        </p:nvSpPr>
        <p:spPr>
          <a:xfrm>
            <a:off x="-528545" y="3458962"/>
            <a:ext cx="2685863" cy="36933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Tempo eixo vertical</a:t>
            </a:r>
          </a:p>
        </p:txBody>
      </p:sp>
    </p:spTree>
    <p:extLst>
      <p:ext uri="{BB962C8B-B14F-4D97-AF65-F5344CB8AC3E}">
        <p14:creationId xmlns:p14="http://schemas.microsoft.com/office/powerpoint/2010/main" val="2021571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8CB2787-90EF-4204-9078-D5674588A29C}"/>
              </a:ext>
            </a:extLst>
          </p:cNvPr>
          <p:cNvSpPr txBox="1">
            <a:spLocks noChangeArrowheads="1"/>
          </p:cNvSpPr>
          <p:nvPr/>
        </p:nvSpPr>
        <p:spPr>
          <a:xfrm>
            <a:off x="966649" y="455420"/>
            <a:ext cx="77930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Modelo Numérico da Atmosfera</a:t>
            </a:r>
            <a:endParaRPr lang="fr-FR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325745-82CE-4E67-9A08-33AB781B9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B45DE6C-59E6-4D5A-84F1-6E1B2F8D86CD}"/>
              </a:ext>
            </a:extLst>
          </p:cNvPr>
          <p:cNvCxnSpPr/>
          <p:nvPr/>
        </p:nvCxnSpPr>
        <p:spPr>
          <a:xfrm flipV="1">
            <a:off x="1087984" y="972324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DCE65C4-FC43-4F10-B59A-F72F00AF4ACE}"/>
              </a:ext>
            </a:extLst>
          </p:cNvPr>
          <p:cNvSpPr/>
          <p:nvPr/>
        </p:nvSpPr>
        <p:spPr>
          <a:xfrm>
            <a:off x="349580" y="1091733"/>
            <a:ext cx="9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Repetir:</a:t>
            </a:r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FEC808E-9EE8-4653-951D-45663827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740" y="1461065"/>
            <a:ext cx="3190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C7EA8385-B248-4EE4-8CF6-0018B0933140}"/>
                  </a:ext>
                </a:extLst>
              </p:cNvPr>
              <p:cNvSpPr/>
              <p:nvPr/>
            </p:nvSpPr>
            <p:spPr>
              <a:xfrm>
                <a:off x="272739" y="2438544"/>
                <a:ext cx="8608283" cy="965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Isso é chamado de esquema upstream (estamos assumindo c&gt; 0).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 que ambas as diferenças não são centralizadas em relação ao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C7EA8385-B248-4EE4-8CF6-0018B0933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9" y="2438544"/>
                <a:ext cx="8608283" cy="965392"/>
              </a:xfrm>
              <a:prstGeom prst="rect">
                <a:avLst/>
              </a:prstGeom>
              <a:blipFill>
                <a:blip r:embed="rId4"/>
                <a:stretch>
                  <a:fillRect l="-637" t="-3165" b="-69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7CB2E0DD-EE24-4972-93A6-EA750F08274E}"/>
              </a:ext>
            </a:extLst>
          </p:cNvPr>
          <p:cNvSpPr/>
          <p:nvPr/>
        </p:nvSpPr>
        <p:spPr>
          <a:xfrm>
            <a:off x="327231" y="3438075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Podemos fazer duas perguntas fundamentais: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DF72E38-A936-4F8D-A6CB-822E6C469807}"/>
                  </a:ext>
                </a:extLst>
              </p:cNvPr>
              <p:cNvSpPr/>
              <p:nvPr/>
            </p:nvSpPr>
            <p:spPr>
              <a:xfrm>
                <a:off x="349579" y="3847668"/>
                <a:ext cx="825108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[1] O FDE é consistente com o PDE?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[2] Para um dado tempo t&gt; 0, a solução do FDE convergirá para a do PDE quando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pt-B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DF72E38-A936-4F8D-A6CB-822E6C469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79" y="3847668"/>
                <a:ext cx="8251081" cy="923330"/>
              </a:xfrm>
              <a:prstGeom prst="rect">
                <a:avLst/>
              </a:prstGeom>
              <a:blipFill>
                <a:blip r:embed="rId5"/>
                <a:stretch>
                  <a:fillRect l="-591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4B7CF014-4EC1-4D13-9FCC-9A19905D0160}"/>
              </a:ext>
            </a:extLst>
          </p:cNvPr>
          <p:cNvSpPr/>
          <p:nvPr/>
        </p:nvSpPr>
        <p:spPr>
          <a:xfrm>
            <a:off x="349580" y="5165899"/>
            <a:ext cx="4442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Esclareceremos essas questões a seguir.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BB3EEE1-818C-4358-9B0F-2D7723029683}"/>
              </a:ext>
            </a:extLst>
          </p:cNvPr>
          <p:cNvSpPr/>
          <p:nvPr/>
        </p:nvSpPr>
        <p:spPr>
          <a:xfrm>
            <a:off x="327231" y="5697283"/>
            <a:ext cx="8432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Aviso: Às vezes, o sobrescrito n denota um potência ; às vezes é apenas um índice. Seja cuidadoso!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41ABB7-7782-44A5-8757-76DF57ED9CBD}"/>
              </a:ext>
            </a:extLst>
          </p:cNvPr>
          <p:cNvSpPr txBox="1"/>
          <p:nvPr/>
        </p:nvSpPr>
        <p:spPr>
          <a:xfrm>
            <a:off x="1087984" y="47285"/>
            <a:ext cx="7512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</p:txBody>
      </p:sp>
    </p:spTree>
    <p:extLst>
      <p:ext uri="{BB962C8B-B14F-4D97-AF65-F5344CB8AC3E}">
        <p14:creationId xmlns:p14="http://schemas.microsoft.com/office/powerpoint/2010/main" val="3931460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00012" y="1031475"/>
            <a:ext cx="85931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175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Diferença numérica aproximação de diferenciação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0012" y="1528393"/>
            <a:ext cx="8781011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25"/>
              </a:lnSpc>
            </a:pP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Aproximações por diferença finita para derivadas são baseadas na série de Taylor Truncada.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2096624"/>
            <a:ext cx="803751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84672" y="4615370"/>
            <a:ext cx="8408478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A reorganização das Eq. 1. Dá a Aproximação por</a:t>
            </a:r>
            <a:r>
              <a:rPr lang="pt-BR" altLang="pt-BR" sz="1600" dirty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pt-BR" altLang="pt-BR" sz="1600" dirty="0">
                <a:solidFill>
                  <a:srgbClr val="C00000"/>
                </a:solidFill>
                <a:cs typeface="Arial" pitchFamily="34" charset="0"/>
              </a:rPr>
              <a:t>diferença atrasada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 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" y="4000500"/>
            <a:ext cx="63341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84672" y="3462264"/>
            <a:ext cx="6858000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Enquanto Eq. 2 Dá a Aproximação por </a:t>
            </a:r>
            <a:r>
              <a:rPr lang="pt-BR" altLang="pt-BR" dirty="0">
                <a:solidFill>
                  <a:srgbClr val="C00000"/>
                </a:solidFill>
                <a:cs typeface="Arial" pitchFamily="34" charset="0"/>
              </a:rPr>
              <a:t>diferença adiantada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7" y="4987925"/>
            <a:ext cx="55594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76045" y="5848290"/>
            <a:ext cx="86049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25"/>
              </a:lnSpc>
            </a:pP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Estes são chamados</a:t>
            </a:r>
            <a:r>
              <a:rPr lang="pt-BR" altLang="pt-BR" sz="1600" dirty="0">
                <a:solidFill>
                  <a:srgbClr val="0000FF"/>
                </a:solidFill>
                <a:cs typeface="Arial" pitchFamily="34" charset="0"/>
              </a:rPr>
              <a:t> 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 </a:t>
            </a:r>
            <a:r>
              <a:rPr lang="pt-BR" altLang="pt-BR" dirty="0">
                <a:cs typeface="Arial" pitchFamily="34" charset="0"/>
              </a:rPr>
              <a:t>aproximações de primeira ordem 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porque o  </a:t>
            </a:r>
            <a:r>
              <a:rPr lang="pt-BR" altLang="pt-BR" dirty="0">
                <a:cs typeface="Arial" pitchFamily="34" charset="0"/>
              </a:rPr>
              <a:t>Erro Truncamento 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 é proporcional a </a:t>
            </a:r>
            <a:r>
              <a:rPr lang="pt-BR" altLang="pt-BR" dirty="0" err="1">
                <a:solidFill>
                  <a:srgbClr val="0000FF"/>
                </a:solidFill>
                <a:cs typeface="Arial" pitchFamily="34" charset="0"/>
              </a:rPr>
              <a:t>Δx</a:t>
            </a:r>
            <a:r>
              <a:rPr lang="pt-BR" altLang="pt-BR" dirty="0">
                <a:solidFill>
                  <a:srgbClr val="0000FF"/>
                </a:solidFill>
                <a:cs typeface="Arial" pitchFamily="34" charset="0"/>
              </a:rPr>
              <a:t> a potência de 1.</a:t>
            </a: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185478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00012" y="1031475"/>
            <a:ext cx="85931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175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Diferença numérica aproximação de diferenciação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4671" y="1476635"/>
            <a:ext cx="8596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25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Para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ea typeface="Arial Italic"/>
                <a:cs typeface="Arial Italic"/>
              </a:rPr>
              <a:t> 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 Aproximação de </a:t>
            </a:r>
            <a:r>
              <a:rPr lang="pt-BR" altLang="pt-BR" dirty="0">
                <a:solidFill>
                  <a:srgbClr val="C00000"/>
                </a:solidFill>
                <a:latin typeface="Arial Black" panose="020B0A04020102020204" pitchFamily="34" charset="0"/>
                <a:ea typeface="Arial Italic"/>
                <a:cs typeface="Arial Italic"/>
              </a:rPr>
              <a:t>diferença centralizada segunda-ordem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: subtraindo</a:t>
            </a:r>
            <a:r>
              <a:rPr lang="pt-BR" altLang="pt-BR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 Eq. 2 da Eq. 1.  E a reorganização leva a: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86" y="4034908"/>
            <a:ext cx="550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24631" y="5027275"/>
            <a:ext cx="8468519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13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Quando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 </a:t>
            </a:r>
            <a:r>
              <a:rPr lang="pt-BR" altLang="pt-BR" dirty="0" err="1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Δx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 Aproxima-se de zero,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 Δx</a:t>
            </a:r>
            <a:r>
              <a:rPr lang="pt-BR" altLang="pt-BR" sz="1200" baseline="90000" dirty="0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2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 Aproxima-se de zero muito mais rápido em relação a </a:t>
            </a:r>
            <a:r>
              <a:rPr lang="pt-BR" altLang="pt-BR" dirty="0" err="1">
                <a:solidFill>
                  <a:srgbClr val="0000FF"/>
                </a:solidFill>
                <a:latin typeface="Arial Black" panose="020B0A04020102020204" pitchFamily="34" charset="0"/>
                <a:cs typeface="Arial" pitchFamily="34" charset="0"/>
              </a:rPr>
              <a:t>Δx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ts val="2813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Portanto, uma aproximação de </a:t>
            </a:r>
            <a:r>
              <a:rPr lang="pt-BR" altLang="pt-BR" dirty="0">
                <a:solidFill>
                  <a:srgbClr val="C00000"/>
                </a:solidFill>
                <a:latin typeface="Arial Black" panose="020B0A04020102020204" pitchFamily="34" charset="0"/>
                <a:cs typeface="Times New Roman" pitchFamily="18" charset="0"/>
              </a:rPr>
              <a:t>segunda ordem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irá </a:t>
            </a:r>
            <a:r>
              <a:rPr lang="pt-BR" altLang="pt-BR" u="sng" dirty="0">
                <a:solidFill>
                  <a:srgbClr val="C00000"/>
                </a:solidFill>
                <a:latin typeface="Arial Black" panose="020B0A04020102020204" pitchFamily="34" charset="0"/>
                <a:cs typeface="Times New Roman" pitchFamily="18" charset="0"/>
              </a:rPr>
              <a:t>convergir</a:t>
            </a:r>
            <a:r>
              <a:rPr lang="pt-BR" altLang="pt-BR" dirty="0">
                <a:solidFill>
                  <a:srgbClr val="C00000"/>
                </a:solidFill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mais rápido do que uma aproximação </a:t>
            </a:r>
            <a:r>
              <a:rPr lang="pt-BR" altLang="pt-BR" dirty="0">
                <a:solidFill>
                  <a:srgbClr val="C00000"/>
                </a:solidFill>
                <a:latin typeface="Arial Black" panose="020B0A04020102020204" pitchFamily="34" charset="0"/>
                <a:cs typeface="Times New Roman" pitchFamily="18" charset="0"/>
              </a:rPr>
              <a:t>primeira-ordem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61465"/>
            <a:ext cx="8460236" cy="138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1593707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00012" y="1031475"/>
            <a:ext cx="85931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175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Diferença numérica aproximação de diferenciação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232913" y="1674674"/>
            <a:ext cx="8648109" cy="77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813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Uma aproximação para a </a:t>
            </a:r>
            <a:r>
              <a:rPr lang="pt-BR" altLang="pt-BR" dirty="0">
                <a:solidFill>
                  <a:srgbClr val="C00000"/>
                </a:solidFill>
                <a:latin typeface="Arial Black" panose="020B0A04020102020204" pitchFamily="34" charset="0"/>
                <a:cs typeface="Times New Roman" pitchFamily="18" charset="0"/>
              </a:rPr>
              <a:t>segunda derivada </a:t>
            </a: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pode ser encontrado</a:t>
            </a:r>
            <a:br>
              <a:rPr lang="pt-BR" altLang="pt-BR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adicionando a  Eq. 2 na Eq. 1.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24" y="4510028"/>
            <a:ext cx="57404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57199" y="5651560"/>
            <a:ext cx="746409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638"/>
              </a:lnSpc>
            </a:pPr>
            <a:r>
              <a:rPr lang="pt-BR" altLang="pt-BR" sz="2300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Esta fórmula tem precisão de segunda ordem.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" y="2664777"/>
            <a:ext cx="8460236" cy="138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2119898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980B92-FCF1-4EE4-A42E-AB3C53958C8E}"/>
              </a:ext>
            </a:extLst>
          </p:cNvPr>
          <p:cNvSpPr/>
          <p:nvPr/>
        </p:nvSpPr>
        <p:spPr>
          <a:xfrm>
            <a:off x="1087985" y="866345"/>
            <a:ext cx="481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Erro de Truncamento e Consistência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BB3A70E-4F02-454E-A976-BEE696FAAEED}"/>
                  </a:ext>
                </a:extLst>
              </p:cNvPr>
              <p:cNvSpPr/>
              <p:nvPr/>
            </p:nvSpPr>
            <p:spPr>
              <a:xfrm>
                <a:off x="0" y="1289625"/>
                <a:ext cx="9144000" cy="4843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 FDE é </a:t>
                </a:r>
                <a:r>
                  <a:rPr lang="pt-PT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consistente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com o PDE se, no limite</a:t>
                </a:r>
                <a:r>
                  <a:rPr lang="pt-PT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o FDE coincidir com o PDE.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Obviamente, esse é um requisito básico que o FDE deve atender se suas soluções forem boas aproximações das soluções do PDE.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Definição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: A diferença entre o PDE e o FDE é chamada de erro de discretização ou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 de truncamento local</a:t>
                </a: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endParaRPr lang="pt-P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PT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consistência é bastante simples de verificar: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Substitua u em vez de U no FDE.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Avalie todos os termos usando uma expansão da série de Taylor centrada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• Subtraia o PDE do FDE.</a:t>
                </a:r>
              </a:p>
              <a:p>
                <a:b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Se a diferença (erro de truncamento local) for para zero como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PT" dirty="0">
                    <a:latin typeface="Arial" panose="020B0604020202020204" pitchFamily="34" charset="0"/>
                    <a:cs typeface="Arial" panose="020B0604020202020204" pitchFamily="34" charset="0"/>
                  </a:rPr>
                  <a:t>, então o </a:t>
                </a:r>
                <a:r>
                  <a:rPr lang="pt-PT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FDE é consistente com o PDE.</a:t>
                </a:r>
                <a:endParaRPr lang="pt-B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BB3A70E-4F02-454E-A976-BEE696FAA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9625"/>
                <a:ext cx="9144000" cy="4843377"/>
              </a:xfrm>
              <a:prstGeom prst="rect">
                <a:avLst/>
              </a:prstGeom>
              <a:blipFill>
                <a:blip r:embed="rId3"/>
                <a:stretch>
                  <a:fillRect l="-533" t="-756" r="-600" b="-11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41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72540" y="1241586"/>
            <a:ext cx="7410683" cy="47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88"/>
              </a:lnSpc>
            </a:pPr>
            <a:r>
              <a:rPr lang="pt-BR" altLang="pt-BR" sz="2800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Exemplo: Equações diferenciais Ordinárias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412503" y="1910723"/>
            <a:ext cx="7799843" cy="40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38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Considere uma equação diferencial ordinária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05260" y="2384016"/>
                <a:ext cx="4883003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                                                               (7)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260" y="2384016"/>
                <a:ext cx="4883003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12503" y="3311499"/>
                <a:ext cx="7150740" cy="659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Arial Black" panose="020B0A04020102020204" pitchFamily="34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, com a condição inicial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→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  <m:d>
                          <m:dPr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latin typeface="Arial Black" panose="020B0A04020102020204" pitchFamily="34" charset="0"/>
                  </a:rPr>
                  <a:t>.</a:t>
                </a:r>
              </a:p>
              <a:p>
                <a:r>
                  <a:rPr lang="pt-BR" dirty="0">
                    <a:latin typeface="Arial Black" panose="020B0A04020102020204" pitchFamily="34" charset="0"/>
                  </a:rPr>
                  <a:t>Como já se sabe a </a:t>
                </a:r>
                <a:r>
                  <a:rPr lang="pt-BR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solução exata </a:t>
                </a:r>
                <a:r>
                  <a:rPr lang="pt-BR" dirty="0">
                    <a:latin typeface="Arial Black" panose="020B0A04020102020204" pitchFamily="34" charset="0"/>
                  </a:rPr>
                  <a:t>é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p>
                    </m:sSup>
                  </m:oMath>
                </a14:m>
                <a:endParaRPr lang="pt-BR" b="1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3" y="3311499"/>
                <a:ext cx="7150740" cy="659283"/>
              </a:xfrm>
              <a:prstGeom prst="rect">
                <a:avLst/>
              </a:prstGeom>
              <a:blipFill rotWithShape="1">
                <a:blip r:embed="rId4"/>
                <a:stretch>
                  <a:fillRect l="-767" t="-4630" r="-512" b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412503" y="4011284"/>
            <a:ext cx="84685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25"/>
              </a:lnSpc>
            </a:pP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A derivada temporal da Eq. 7º pode ser aproximadas utilizando as</a:t>
            </a:r>
            <a:br>
              <a:rPr lang="pt-BR" altLang="pt-BR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pt-BR" altLang="pt-BR" dirty="0">
                <a:solidFill>
                  <a:srgbClr val="0000FF"/>
                </a:solidFill>
                <a:latin typeface="Arial Black" panose="020B0A04020102020204" pitchFamily="34" charset="0"/>
                <a:cs typeface="Times New Roman" pitchFamily="18" charset="0"/>
              </a:rPr>
              <a:t>diferenciação avançadas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629729" y="4841257"/>
                <a:ext cx="2850267" cy="647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       (8)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9" y="4841257"/>
                <a:ext cx="2850267" cy="6475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3558227" y="4942867"/>
                <a:ext cx="2177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𝑡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227" y="4942867"/>
                <a:ext cx="217707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888111" y="4942867"/>
                <a:ext cx="2862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      (9)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11" y="4942867"/>
                <a:ext cx="286270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57199" y="5629538"/>
                <a:ext cx="7960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é definido como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Δ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=1,2,3,..,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,Portanto;: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629538"/>
                <a:ext cx="7960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13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78837" y="6150683"/>
                <a:ext cx="2358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37" y="6150683"/>
                <a:ext cx="235859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</p:spTree>
    <p:extLst>
      <p:ext uri="{BB962C8B-B14F-4D97-AF65-F5344CB8AC3E}">
        <p14:creationId xmlns:p14="http://schemas.microsoft.com/office/powerpoint/2010/main" val="304693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4A4EC0-DD1A-4476-ADA4-1DA0BA91C647}"/>
              </a:ext>
            </a:extLst>
          </p:cNvPr>
          <p:cNvSpPr txBox="1"/>
          <p:nvPr/>
        </p:nvSpPr>
        <p:spPr>
          <a:xfrm>
            <a:off x="0" y="1723951"/>
            <a:ext cx="86180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dirty="0">
              <a:latin typeface="Arial Black" panose="020B0A04020102020204" pitchFamily="34" charset="0"/>
            </a:endParaRPr>
          </a:p>
          <a:p>
            <a:pPr algn="just"/>
            <a:r>
              <a:rPr lang="pt-PT" dirty="0">
                <a:latin typeface="Arial Black" panose="020B0A04020102020204" pitchFamily="34" charset="0"/>
              </a:rPr>
              <a:t>Dado</a:t>
            </a:r>
          </a:p>
          <a:p>
            <a:pPr algn="just"/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- Uma estimativa do estado atual da atmosfera (condições iniciais)</a:t>
            </a:r>
          </a:p>
          <a:p>
            <a:pPr algn="just"/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-Condições de superfície e limites laterais adequadas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o modelo simula ou prevê a evolução da atmosfera.</a:t>
            </a:r>
          </a:p>
          <a:p>
            <a:pPr algn="just"/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• Quanto mais  precisa  a estimativa das </a:t>
            </a:r>
            <a:r>
              <a:rPr lang="pt-PT" i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condições iniciais</a:t>
            </a:r>
            <a:r>
              <a:rPr lang="pt-PT" dirty="0">
                <a:solidFill>
                  <a:srgbClr val="00B050"/>
                </a:solidFill>
                <a:latin typeface="Arial Black" panose="020B0A04020102020204" pitchFamily="34" charset="0"/>
              </a:rPr>
              <a:t>,</a:t>
            </a:r>
            <a:b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melhor será a </a:t>
            </a:r>
            <a:r>
              <a:rPr lang="pt-PT" b="1" i="1" u="sng" dirty="0">
                <a:solidFill>
                  <a:srgbClr val="0070C0"/>
                </a:solidFill>
                <a:latin typeface="Arial Black" panose="020B0A04020102020204" pitchFamily="34" charset="0"/>
              </a:rPr>
              <a:t>qualidade das previsões</a:t>
            </a:r>
            <a:r>
              <a:rPr lang="pt-PT" dirty="0">
                <a:solidFill>
                  <a:srgbClr val="0070C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53491E-D55F-49EB-A395-3BF952C9269A}"/>
              </a:ext>
            </a:extLst>
          </p:cNvPr>
          <p:cNvSpPr txBox="1"/>
          <p:nvPr/>
        </p:nvSpPr>
        <p:spPr>
          <a:xfrm>
            <a:off x="100011" y="1262285"/>
            <a:ext cx="878101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 Black" panose="020B0A04020102020204" pitchFamily="34" charset="0"/>
              </a:rPr>
              <a:t>Modelo Numérico da Atmosfera </a:t>
            </a:r>
            <a:r>
              <a:rPr lang="pt-BR" b="1" i="1" u="sng" dirty="0">
                <a:latin typeface="Arial Black" panose="020B0A04020102020204" pitchFamily="34" charset="0"/>
              </a:rPr>
              <a:t>possui um problema </a:t>
            </a:r>
            <a:r>
              <a:rPr lang="pt-BR" dirty="0">
                <a:latin typeface="Arial Black" panose="020B0A04020102020204" pitchFamily="34" charset="0"/>
              </a:rPr>
              <a:t>de </a:t>
            </a:r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valor de contorno</a:t>
            </a:r>
            <a:r>
              <a:rPr lang="pt-BR" dirty="0">
                <a:latin typeface="Arial Black" panose="020B0A04020102020204" pitchFamily="34" charset="0"/>
              </a:rPr>
              <a:t> e </a:t>
            </a:r>
            <a:r>
              <a:rPr lang="pt-BR" dirty="0">
                <a:solidFill>
                  <a:srgbClr val="00B050"/>
                </a:solidFill>
                <a:latin typeface="Arial Black" panose="020B0A04020102020204" pitchFamily="34" charset="0"/>
              </a:rPr>
              <a:t>inicial</a:t>
            </a:r>
            <a:r>
              <a:rPr lang="pt-BR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6F62EC-4CCE-4561-A834-1548393F177F}"/>
              </a:ext>
            </a:extLst>
          </p:cNvPr>
          <p:cNvSpPr txBox="1"/>
          <p:nvPr/>
        </p:nvSpPr>
        <p:spPr>
          <a:xfrm>
            <a:off x="50005" y="5629055"/>
            <a:ext cx="8881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Da mesma forma, </a:t>
            </a:r>
            <a:r>
              <a:rPr lang="pt-PT" dirty="0">
                <a:solidFill>
                  <a:srgbClr val="00B050"/>
                </a:solidFill>
                <a:latin typeface="Arial Black" panose="020B0A04020102020204" pitchFamily="34" charset="0"/>
              </a:rPr>
              <a:t>quanto mais preciso o método de solução</a:t>
            </a:r>
            <a:r>
              <a:rPr lang="pt-PT" dirty="0">
                <a:latin typeface="Arial Black" panose="020B0A04020102020204" pitchFamily="34" charset="0"/>
              </a:rPr>
              <a:t>, o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melhor a qualidade das previsões</a:t>
            </a:r>
            <a:r>
              <a:rPr lang="pt-PT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8BBE0D-EE20-4DCC-8FF2-42976E8468C8}"/>
              </a:ext>
            </a:extLst>
          </p:cNvPr>
          <p:cNvSpPr txBox="1"/>
          <p:nvPr/>
        </p:nvSpPr>
        <p:spPr>
          <a:xfrm>
            <a:off x="181495" y="5047939"/>
            <a:ext cx="878101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dirty="0">
                <a:latin typeface="Arial Black" panose="020B0A04020102020204" pitchFamily="34" charset="0"/>
              </a:rPr>
              <a:t>Agora consideramos métodos de resolver </a:t>
            </a:r>
            <a:r>
              <a:rPr lang="pt-PT" dirty="0" err="1">
                <a:latin typeface="Arial Black" panose="020B0A04020102020204" pitchFamily="34" charset="0"/>
              </a:rPr>
              <a:t>PDEs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0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2A6319-6E16-40B4-BF19-022AFBB56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733E4B0-5C78-4C74-A068-D357F936C9D8}"/>
              </a:ext>
            </a:extLst>
          </p:cNvPr>
          <p:cNvSpPr txBox="1"/>
          <p:nvPr/>
        </p:nvSpPr>
        <p:spPr>
          <a:xfrm>
            <a:off x="457199" y="2906452"/>
            <a:ext cx="827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b="1" u="sng" dirty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Equação Diferencial Ordinária</a:t>
            </a:r>
            <a:r>
              <a:rPr lang="pt-BR" altLang="pt-BR" b="1" dirty="0">
                <a:solidFill>
                  <a:srgbClr val="FF0000"/>
                </a:solidFill>
                <a:latin typeface="Arial Black" panose="020B0A04020102020204" pitchFamily="34" charset="0"/>
                <a:cs typeface="Arial" pitchFamily="34" charset="0"/>
              </a:rPr>
              <a:t> (EDO): </a:t>
            </a:r>
            <a:r>
              <a:rPr lang="pt-BR" altLang="pt-BR" dirty="0">
                <a:latin typeface="Arial Black" panose="020B0A04020102020204" pitchFamily="34" charset="0"/>
                <a:cs typeface="Arial" pitchFamily="34" charset="0"/>
              </a:rPr>
              <a:t>Envolve derivadas de uma função de uma só variável independente.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BDDE88-5425-4395-9EA7-CC6BEAA2D9F1}"/>
              </a:ext>
            </a:extLst>
          </p:cNvPr>
          <p:cNvSpPr/>
          <p:nvPr/>
        </p:nvSpPr>
        <p:spPr>
          <a:xfrm>
            <a:off x="224286" y="1336791"/>
            <a:ext cx="86567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C00000"/>
                </a:solidFill>
                <a:latin typeface="Arial Black" panose="020B0A04020102020204" pitchFamily="34" charset="0"/>
              </a:rPr>
              <a:t>Equação diferencial </a:t>
            </a:r>
            <a:r>
              <a:rPr lang="pt-BR" sz="2000" dirty="0">
                <a:latin typeface="Arial Black" panose="020B0A04020102020204" pitchFamily="34" charset="0"/>
              </a:rPr>
              <a:t>é uma equação que apresenta </a:t>
            </a: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derivadas</a:t>
            </a:r>
            <a:r>
              <a:rPr lang="pt-BR" sz="2000" dirty="0">
                <a:latin typeface="Arial Black" panose="020B0A04020102020204" pitchFamily="34" charset="0"/>
              </a:rPr>
              <a:t> ou </a:t>
            </a:r>
            <a:r>
              <a:rPr lang="pt-BR" sz="2000" dirty="0">
                <a:solidFill>
                  <a:srgbClr val="FF0000"/>
                </a:solidFill>
                <a:latin typeface="Arial Black" panose="020B0A04020102020204" pitchFamily="34" charset="0"/>
              </a:rPr>
              <a:t>diferenciais</a:t>
            </a:r>
            <a:r>
              <a:rPr lang="pt-BR" sz="2000" dirty="0">
                <a:latin typeface="Arial Black" panose="020B0A04020102020204" pitchFamily="34" charset="0"/>
              </a:rPr>
              <a:t> de uma </a:t>
            </a:r>
            <a:r>
              <a:rPr lang="pt-BR" sz="2000" dirty="0">
                <a:solidFill>
                  <a:srgbClr val="00B050"/>
                </a:solidFill>
                <a:latin typeface="Arial Black" panose="020B0A04020102020204" pitchFamily="34" charset="0"/>
              </a:rPr>
              <a:t>função desconhecida</a:t>
            </a:r>
            <a:r>
              <a:rPr lang="pt-BR" sz="2000" dirty="0">
                <a:latin typeface="Arial Black" panose="020B0A04020102020204" pitchFamily="34" charset="0"/>
              </a:rPr>
              <a:t> (</a:t>
            </a:r>
            <a:r>
              <a:rPr lang="pt-BR" sz="2000" i="1" u="sng" dirty="0">
                <a:latin typeface="Arial Black" panose="020B0A04020102020204" pitchFamily="34" charset="0"/>
              </a:rPr>
              <a:t>a incógnita da equação</a:t>
            </a:r>
            <a:r>
              <a:rPr lang="pt-BR" sz="2000" dirty="0">
                <a:latin typeface="Arial Black" panose="020B0A04020102020204" pitchFamily="34" charset="0"/>
              </a:rPr>
              <a:t>).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D10E931-8DB2-44F7-92C6-40F513E2A1F6}"/>
              </a:ext>
            </a:extLst>
          </p:cNvPr>
          <p:cNvSpPr/>
          <p:nvPr/>
        </p:nvSpPr>
        <p:spPr>
          <a:xfrm>
            <a:off x="382499" y="4761153"/>
            <a:ext cx="8423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u="sng" dirty="0">
                <a:solidFill>
                  <a:srgbClr val="00B050"/>
                </a:solidFill>
                <a:latin typeface="Arial Black" panose="020B0A04020102020204" pitchFamily="34" charset="0"/>
                <a:cs typeface="Arial" pitchFamily="34" charset="0"/>
              </a:rPr>
              <a:t>Equação Diferencial Parcial</a:t>
            </a:r>
            <a:r>
              <a:rPr lang="pt-BR" altLang="pt-BR" dirty="0">
                <a:solidFill>
                  <a:srgbClr val="00B050"/>
                </a:solidFill>
                <a:latin typeface="Arial Black" panose="020B0A04020102020204" pitchFamily="34" charset="0"/>
                <a:cs typeface="Arial" pitchFamily="34" charset="0"/>
              </a:rPr>
              <a:t> (EDP): </a:t>
            </a:r>
            <a:r>
              <a:rPr lang="pt-BR" altLang="pt-BR" dirty="0">
                <a:latin typeface="Arial Black" panose="020B0A04020102020204" pitchFamily="34" charset="0"/>
                <a:cs typeface="Arial" pitchFamily="34" charset="0"/>
              </a:rPr>
              <a:t>Envolve derivadas parciais de uma função de mais de uma variável independente.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64C3AD3-C027-4736-8149-0DBA8594F6E8}"/>
                  </a:ext>
                </a:extLst>
              </p:cNvPr>
              <p:cNvSpPr txBox="1"/>
              <p:nvPr/>
            </p:nvSpPr>
            <p:spPr>
              <a:xfrm>
                <a:off x="3705051" y="3734712"/>
                <a:ext cx="1279453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64C3AD3-C027-4736-8149-0DBA8594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51" y="3734712"/>
                <a:ext cx="1279453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6D17560-7F62-4908-AC6C-A41866DD087D}"/>
                  </a:ext>
                </a:extLst>
              </p:cNvPr>
              <p:cNvSpPr txBox="1"/>
              <p:nvPr/>
            </p:nvSpPr>
            <p:spPr>
              <a:xfrm>
                <a:off x="3596688" y="5692027"/>
                <a:ext cx="1387816" cy="638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pt-BR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pt-BR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6D17560-7F62-4908-AC6C-A41866DD0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88" y="5692027"/>
                <a:ext cx="1387816" cy="638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94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F91CB1-395E-4DA2-9D5E-6A4958E4E463}"/>
              </a:ext>
            </a:extLst>
          </p:cNvPr>
          <p:cNvSpPr txBox="1"/>
          <p:nvPr/>
        </p:nvSpPr>
        <p:spPr>
          <a:xfrm>
            <a:off x="289247" y="1100018"/>
            <a:ext cx="859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u="sng" dirty="0">
                <a:latin typeface="Arial Black" panose="020B0A04020102020204" pitchFamily="34" charset="0"/>
              </a:rPr>
              <a:t>Começamos olhando para a classificação de diferencial parcial</a:t>
            </a:r>
            <a:br>
              <a:rPr lang="pt-PT" u="sng" dirty="0">
                <a:latin typeface="Arial Black" panose="020B0A04020102020204" pitchFamily="34" charset="0"/>
              </a:rPr>
            </a:br>
            <a:r>
              <a:rPr lang="pt-PT" u="sng" dirty="0">
                <a:latin typeface="Arial Black" panose="020B0A04020102020204" pitchFamily="34" charset="0"/>
              </a:rPr>
              <a:t>equações (PDEs).</a:t>
            </a:r>
          </a:p>
          <a:p>
            <a:pPr algn="just"/>
            <a:endParaRPr lang="pt-PT" dirty="0">
              <a:latin typeface="Arial Black" panose="020B0A04020102020204" pitchFamily="34" charset="0"/>
            </a:endParaRPr>
          </a:p>
          <a:p>
            <a:pPr algn="just"/>
            <a:r>
              <a:rPr lang="pt-PT" dirty="0">
                <a:latin typeface="Arial Black" panose="020B0A04020102020204" pitchFamily="34" charset="0"/>
              </a:rPr>
              <a:t>O PDE linear geral de segunda ordem em 2D pode ser escrito</a:t>
            </a:r>
            <a:endParaRPr lang="pt-B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262954B-993E-44D1-BC75-F5DB7723FF74}"/>
                  </a:ext>
                </a:extLst>
              </p:cNvPr>
              <p:cNvSpPr txBox="1"/>
              <p:nvPr/>
            </p:nvSpPr>
            <p:spPr>
              <a:xfrm>
                <a:off x="252711" y="2286726"/>
                <a:ext cx="5374164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+2</m:t>
                      </m:r>
                      <m:r>
                        <a:rPr lang="pt-BR" b="0" i="1" smtClean="0">
                          <a:latin typeface="Cambria Math"/>
                        </a:rPr>
                        <m:t>𝐵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𝐸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𝐹𝑢</m:t>
                      </m:r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262954B-993E-44D1-BC75-F5DB7723F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1" y="2286726"/>
                <a:ext cx="5374164" cy="695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605F365E-6305-4511-878D-2520286092AA}"/>
              </a:ext>
            </a:extLst>
          </p:cNvPr>
          <p:cNvSpPr/>
          <p:nvPr/>
        </p:nvSpPr>
        <p:spPr>
          <a:xfrm>
            <a:off x="412502" y="3607415"/>
            <a:ext cx="8309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Equações diferenciais parciais lineares de segunda ordem são classificadas em três tipos, dependendo do sinal de</a:t>
            </a:r>
            <a:endParaRPr lang="pt-B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8F76F28-695E-4B34-B93E-080BAC6A2757}"/>
                  </a:ext>
                </a:extLst>
              </p:cNvPr>
              <p:cNvSpPr txBox="1"/>
              <p:nvPr/>
            </p:nvSpPr>
            <p:spPr>
              <a:xfrm>
                <a:off x="535047" y="4253746"/>
                <a:ext cx="37794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Hiperbólica    </a:t>
                </a:r>
                <a:r>
                  <a:rPr lang="pt-BR" dirty="0">
                    <a:latin typeface="Arial Black" panose="020B0A04020102020204" pitchFamily="34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a:rPr lang="pt-BR" b="0" i="1" smtClean="0">
                        <a:latin typeface="Cambria Math"/>
                      </a:rPr>
                      <m:t>𝐴𝐶</m:t>
                    </m:r>
                    <m:r>
                      <a:rPr lang="pt-BR" b="0" i="1" smtClean="0">
                        <a:latin typeface="Cambria Math"/>
                      </a:rPr>
                      <m:t>&gt;0</m:t>
                    </m:r>
                  </m:oMath>
                </a14:m>
                <a:endParaRPr lang="pt-B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Parabólica     </a:t>
                </a:r>
                <a:r>
                  <a:rPr lang="pt-BR" dirty="0">
                    <a:latin typeface="Arial Black" panose="020B0A04020102020204" pitchFamily="34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𝐴𝐶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0</m:t>
                    </m:r>
                  </m:oMath>
                </a14:m>
                <a:endParaRPr lang="pt-BR" dirty="0">
                  <a:latin typeface="Arial Black" panose="020B0A040201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Elíptica</a:t>
                </a:r>
                <a:r>
                  <a:rPr lang="pt-BR" dirty="0">
                    <a:latin typeface="Arial Black" panose="020B0A04020102020204" pitchFamily="34" charset="0"/>
                  </a:rPr>
                  <a:t>         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𝐴𝐶</m:t>
                    </m:r>
                    <m:r>
                      <a:rPr lang="pt-BR" b="0" i="1" smtClean="0">
                        <a:latin typeface="Cambria Math"/>
                      </a:rPr>
                      <m:t>&lt;</m:t>
                    </m:r>
                    <m:r>
                      <a:rPr lang="pt-BR" i="1">
                        <a:latin typeface="Cambria Math"/>
                      </a:rPr>
                      <m:t>0</m:t>
                    </m:r>
                  </m:oMath>
                </a14:m>
                <a:endParaRPr lang="pt-BR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8F76F28-695E-4B34-B93E-080BAC6A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7" y="4253746"/>
                <a:ext cx="3779496" cy="923330"/>
              </a:xfrm>
              <a:prstGeom prst="rect">
                <a:avLst/>
              </a:prstGeom>
              <a:blipFill>
                <a:blip r:embed="rId4"/>
                <a:stretch>
                  <a:fillRect l="-1129"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9F244967-45A5-4F42-B1C4-379EFF5B8078}"/>
              </a:ext>
            </a:extLst>
          </p:cNvPr>
          <p:cNvSpPr/>
          <p:nvPr/>
        </p:nvSpPr>
        <p:spPr>
          <a:xfrm>
            <a:off x="332637" y="5199964"/>
            <a:ext cx="589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latin typeface="Arial Black" panose="020B0A04020102020204" pitchFamily="34" charset="0"/>
              </a:rPr>
              <a:t>Lembre-se das equações das seções cônicas</a:t>
            </a:r>
            <a:endParaRPr lang="pt-BR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0848B1-E409-46D4-BFDA-776F30B1DF3F}"/>
                  </a:ext>
                </a:extLst>
              </p:cNvPr>
              <p:cNvSpPr txBox="1"/>
              <p:nvPr/>
            </p:nvSpPr>
            <p:spPr>
              <a:xfrm>
                <a:off x="1087985" y="5654815"/>
                <a:ext cx="1434752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50848B1-E409-46D4-BFDA-776F30B1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5" y="5654815"/>
                <a:ext cx="1434752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DDD145D-99BE-4C9D-870B-388B1FB1194B}"/>
                  </a:ext>
                </a:extLst>
              </p:cNvPr>
              <p:cNvSpPr txBox="1"/>
              <p:nvPr/>
            </p:nvSpPr>
            <p:spPr>
              <a:xfrm>
                <a:off x="3856469" y="5794212"/>
                <a:ext cx="91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DDD145D-99BE-4C9D-870B-388B1FB1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69" y="5794212"/>
                <a:ext cx="91614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469A57B-6CD5-4F16-ABB4-DC1034DB90D8}"/>
                  </a:ext>
                </a:extLst>
              </p:cNvPr>
              <p:cNvSpPr txBox="1"/>
              <p:nvPr/>
            </p:nvSpPr>
            <p:spPr>
              <a:xfrm>
                <a:off x="306425" y="2930764"/>
                <a:ext cx="5411931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+2</m:t>
                      </m:r>
                      <m:r>
                        <a:rPr lang="pt-BR" i="1" smtClean="0">
                          <a:latin typeface="Cambria Math"/>
                        </a:rPr>
                        <m:t>𝐵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𝐸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𝐹𝑢</m:t>
                      </m:r>
                      <m:r>
                        <a:rPr lang="pt-B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469A57B-6CD5-4F16-ABB4-DC1034DB9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25" y="2930764"/>
                <a:ext cx="5411931" cy="695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462CCD7-43AF-4DFA-8E67-D9A9821F8A02}"/>
                  </a:ext>
                </a:extLst>
              </p:cNvPr>
              <p:cNvSpPr txBox="1"/>
              <p:nvPr/>
            </p:nvSpPr>
            <p:spPr>
              <a:xfrm>
                <a:off x="6227712" y="5634725"/>
                <a:ext cx="1434752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462CCD7-43AF-4DFA-8E67-D9A9821F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12" y="5634725"/>
                <a:ext cx="1434752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708106E4-72BD-4343-9A63-6BB80241F858}"/>
              </a:ext>
            </a:extLst>
          </p:cNvPr>
          <p:cNvSpPr/>
          <p:nvPr/>
        </p:nvSpPr>
        <p:spPr>
          <a:xfrm>
            <a:off x="949998" y="631176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Hiperbólica 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2F7B09-CF9E-4E36-A5EF-F28279A0F814}"/>
              </a:ext>
            </a:extLst>
          </p:cNvPr>
          <p:cNvSpPr/>
          <p:nvPr/>
        </p:nvSpPr>
        <p:spPr>
          <a:xfrm>
            <a:off x="3509354" y="6289710"/>
            <a:ext cx="1610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Parabólica 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BA9C093-79A8-4FCD-B662-7D17864D36C4}"/>
              </a:ext>
            </a:extLst>
          </p:cNvPr>
          <p:cNvSpPr/>
          <p:nvPr/>
        </p:nvSpPr>
        <p:spPr>
          <a:xfrm>
            <a:off x="6227712" y="628971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Elíptica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15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DE3100-B670-4D77-9B5F-30F5E42E26CE}"/>
              </a:ext>
            </a:extLst>
          </p:cNvPr>
          <p:cNvSpPr txBox="1"/>
          <p:nvPr/>
        </p:nvSpPr>
        <p:spPr>
          <a:xfrm>
            <a:off x="289247" y="1100018"/>
            <a:ext cx="85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ial Black" panose="020B0A04020102020204" pitchFamily="34" charset="0"/>
              </a:rPr>
              <a:t>Os exemplos mais simples (</a:t>
            </a:r>
            <a:r>
              <a:rPr lang="pt-PT" b="1" i="1" u="sng" dirty="0">
                <a:solidFill>
                  <a:srgbClr val="0070C0"/>
                </a:solidFill>
                <a:latin typeface="Arial Black" panose="020B0A04020102020204" pitchFamily="34" charset="0"/>
              </a:rPr>
              <a:t>canônicos</a:t>
            </a:r>
            <a:r>
              <a:rPr lang="pt-PT" dirty="0">
                <a:latin typeface="Arial Black" panose="020B0A04020102020204" pitchFamily="34" charset="0"/>
              </a:rPr>
              <a:t>) dessas equações 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E78EA4C-BBB9-44F1-B91F-8A373B36BC7B}"/>
                  </a:ext>
                </a:extLst>
              </p:cNvPr>
              <p:cNvSpPr txBox="1"/>
              <p:nvPr/>
            </p:nvSpPr>
            <p:spPr>
              <a:xfrm>
                <a:off x="457199" y="1495413"/>
                <a:ext cx="1571392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E78EA4C-BBB9-44F1-B91F-8A373B36B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95413"/>
                <a:ext cx="1571392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6C4B3B9-8206-460C-BABA-6A577B01768E}"/>
                  </a:ext>
                </a:extLst>
              </p:cNvPr>
              <p:cNvSpPr txBox="1"/>
              <p:nvPr/>
            </p:nvSpPr>
            <p:spPr>
              <a:xfrm>
                <a:off x="457199" y="2340630"/>
                <a:ext cx="1369606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𝜎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6C4B3B9-8206-460C-BABA-6A577B017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340630"/>
                <a:ext cx="1369606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2A1CFF7-8B61-4703-810A-D898CEEA82B8}"/>
                  </a:ext>
                </a:extLst>
              </p:cNvPr>
              <p:cNvSpPr txBox="1"/>
              <p:nvPr/>
            </p:nvSpPr>
            <p:spPr>
              <a:xfrm>
                <a:off x="513592" y="3177674"/>
                <a:ext cx="2259978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2A1CFF7-8B61-4703-810A-D898CEEA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92" y="3177674"/>
                <a:ext cx="2259978" cy="695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B5F003A1-FB1A-466E-90DD-4B365D2FF86C}"/>
              </a:ext>
            </a:extLst>
          </p:cNvPr>
          <p:cNvSpPr/>
          <p:nvPr/>
        </p:nvSpPr>
        <p:spPr>
          <a:xfrm>
            <a:off x="3551943" y="1634810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Equação de onda (Hiperbólica) 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3EE3FB-D508-4C37-9C1A-A3C206246042}"/>
              </a:ext>
            </a:extLst>
          </p:cNvPr>
          <p:cNvSpPr/>
          <p:nvPr/>
        </p:nvSpPr>
        <p:spPr>
          <a:xfrm>
            <a:off x="3509354" y="2480027"/>
            <a:ext cx="4333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Equação de difusão (Parabólica) 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C1175C-F1B9-4A46-81A6-A58D6E0C1747}"/>
              </a:ext>
            </a:extLst>
          </p:cNvPr>
          <p:cNvSpPr/>
          <p:nvPr/>
        </p:nvSpPr>
        <p:spPr>
          <a:xfrm>
            <a:off x="3594174" y="3340731"/>
            <a:ext cx="4090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Equação de Poisson (Elíptica</a:t>
            </a:r>
            <a:r>
              <a:rPr lang="pt-BR" dirty="0">
                <a:latin typeface="Arial Black" panose="020B0A040201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>) 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76E980E-1A31-4E50-BE0F-314250A75C07}"/>
              </a:ext>
            </a:extLst>
          </p:cNvPr>
          <p:cNvSpPr/>
          <p:nvPr/>
        </p:nvSpPr>
        <p:spPr>
          <a:xfrm>
            <a:off x="62861" y="4272677"/>
            <a:ext cx="9044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Exemplo de equação hiperbólica: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Corda vibratória.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Ondas de água.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Exemplo de equação parabólica: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Haste aquecida.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Amortecimento viscoso.</a:t>
            </a:r>
          </a:p>
          <a:p>
            <a:r>
              <a:rPr lang="pt-PT" dirty="0">
                <a:solidFill>
                  <a:srgbClr val="FF0000"/>
                </a:solidFill>
                <a:latin typeface="Arial Black" panose="020B0A04020102020204" pitchFamily="34" charset="0"/>
              </a:rPr>
              <a:t>Exemplos de equação elíptica:</a:t>
            </a:r>
          </a:p>
          <a:p>
            <a:r>
              <a:rPr lang="pt-PT" dirty="0">
                <a:latin typeface="Arial Black" panose="020B0A04020102020204" pitchFamily="34" charset="0"/>
              </a:rPr>
              <a:t>• Forma de um tambor.</a:t>
            </a:r>
            <a:br>
              <a:rPr lang="pt-PT" dirty="0">
                <a:latin typeface="Arial Black" panose="020B0A04020102020204" pitchFamily="34" charset="0"/>
              </a:rPr>
            </a:br>
            <a:r>
              <a:rPr lang="pt-PT" dirty="0">
                <a:latin typeface="Arial Black" panose="020B0A04020102020204" pitchFamily="34" charset="0"/>
              </a:rPr>
              <a:t>• Relação função de corrente/vorticidade.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8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317100"/>
            <a:ext cx="714375" cy="714375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1087985" y="810882"/>
            <a:ext cx="779303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087985" y="88499"/>
            <a:ext cx="7793038" cy="72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7030A0"/>
                </a:solidFill>
                <a:latin typeface="Arial Black" panose="020B0A04020102020204" pitchFamily="34" charset="0"/>
              </a:rPr>
              <a:t>Dinâmica 23/09/2021 a 23/09/2021</a:t>
            </a:r>
          </a:p>
          <a:p>
            <a:r>
              <a:rPr lang="pt-BR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Métodos de diferenças finitas.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3F94D2D-669B-43CE-A531-CE96537829AC}"/>
                  </a:ext>
                </a:extLst>
              </p:cNvPr>
              <p:cNvSpPr/>
              <p:nvPr/>
            </p:nvSpPr>
            <p:spPr>
              <a:xfrm>
                <a:off x="457199" y="1512277"/>
                <a:ext cx="8423824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800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Nota</a:t>
                </a:r>
                <a:r>
                  <a:rPr lang="pt-PT" sz="2800" dirty="0">
                    <a:latin typeface="Arial Black" panose="020B0A04020102020204" pitchFamily="34" charset="0"/>
                  </a:rPr>
                  <a:t>: As seguintes equações elípticas surgem repetidamente em uma infinidade de contextos em toda a ciência:</a:t>
                </a:r>
              </a:p>
              <a:p>
                <a:pPr algn="just"/>
                <a:br>
                  <a:rPr lang="pt-PT" sz="2800" dirty="0">
                    <a:latin typeface="Arial Black" panose="020B0A04020102020204" pitchFamily="34" charset="0"/>
                  </a:rPr>
                </a:br>
                <a:r>
                  <a:rPr lang="pt-PT" sz="2800" dirty="0">
                    <a:latin typeface="Arial Black" panose="020B0A04020102020204" pitchFamily="34" charset="0"/>
                  </a:rPr>
                  <a:t>• Equação de Poisson  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pt-B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800" i="1">
                        <a:latin typeface="Cambria Math"/>
                      </a:rPr>
                      <m:t>𝑢</m:t>
                    </m:r>
                    <m:r>
                      <a:rPr lang="pt-BR" sz="2800" i="1">
                        <a:latin typeface="Cambria Math"/>
                      </a:rPr>
                      <m:t>=</m:t>
                    </m:r>
                    <m:r>
                      <a:rPr lang="pt-BR" sz="2800" i="1">
                        <a:latin typeface="Cambria Math"/>
                      </a:rPr>
                      <m:t>𝑓</m:t>
                    </m:r>
                  </m:oMath>
                </a14:m>
                <a:endParaRPr lang="pt-PT" sz="2800" dirty="0">
                  <a:latin typeface="Arial Black" panose="020B0A04020102020204" pitchFamily="34" charset="0"/>
                </a:endParaRPr>
              </a:p>
              <a:p>
                <a:pPr algn="just"/>
                <a:br>
                  <a:rPr lang="pt-PT" sz="2800" dirty="0">
                    <a:latin typeface="Arial Black" panose="020B0A04020102020204" pitchFamily="34" charset="0"/>
                  </a:rPr>
                </a:br>
                <a:r>
                  <a:rPr lang="pt-PT" sz="2800" dirty="0">
                    <a:latin typeface="Arial Black" panose="020B0A04020102020204" pitchFamily="34" charset="0"/>
                  </a:rPr>
                  <a:t>• Equação de Laplace  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pt-BR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2800" i="1">
                        <a:latin typeface="Cambria Math"/>
                      </a:rPr>
                      <m:t>𝑢</m:t>
                    </m:r>
                    <m:r>
                      <a:rPr lang="pt-BR" sz="2800" i="1">
                        <a:latin typeface="Cambria Math"/>
                      </a:rPr>
                      <m:t>=0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3F94D2D-669B-43CE-A531-CE9653782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12277"/>
                <a:ext cx="8423824" cy="3108543"/>
              </a:xfrm>
              <a:prstGeom prst="rect">
                <a:avLst/>
              </a:prstGeom>
              <a:blipFill>
                <a:blip r:embed="rId3"/>
                <a:stretch>
                  <a:fillRect l="-1447" t="-1961" r="-1447" b="-45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6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4227</Words>
  <Application>Microsoft Office PowerPoint</Application>
  <PresentationFormat>Apresentação na tela (4:3)</PresentationFormat>
  <Paragraphs>436</Paragraphs>
  <Slides>49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7" baseType="lpstr">
      <vt:lpstr>Arial</vt:lpstr>
      <vt:lpstr>Arial Black</vt:lpstr>
      <vt:lpstr>Calibri</vt:lpstr>
      <vt:lpstr>Cambria Math</vt:lpstr>
      <vt:lpstr>Times New Roman</vt:lpstr>
      <vt:lpstr>Times New Roman Bold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Yoshio Kubota</dc:creator>
  <cp:lastModifiedBy>paulo kubota</cp:lastModifiedBy>
  <cp:revision>141</cp:revision>
  <dcterms:created xsi:type="dcterms:W3CDTF">2019-07-10T21:00:42Z</dcterms:created>
  <dcterms:modified xsi:type="dcterms:W3CDTF">2021-09-27T12:20:39Z</dcterms:modified>
</cp:coreProperties>
</file>