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2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68" r:id="rId36"/>
    <p:sldId id="369" r:id="rId37"/>
    <p:sldId id="370" r:id="rId38"/>
    <p:sldId id="37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95" autoAdjust="0"/>
  </p:normalViewPr>
  <p:slideViewPr>
    <p:cSldViewPr snapToGrid="0" snapToObjects="1">
      <p:cViewPr>
        <p:scale>
          <a:sx n="100" d="100"/>
          <a:sy n="100" d="100"/>
        </p:scale>
        <p:origin x="51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8B3-DD3B-4F1C-B274-CB0C4241BE3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3EFC-26AD-4D2B-AB4D-1C58FFD2B3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68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EFC-26AD-4D2B-AB4D-1C58FFD2B35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3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8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90.png"/><Relationship Id="rId3" Type="http://schemas.openxmlformats.org/officeDocument/2006/relationships/image" Target="../media/image310.png"/><Relationship Id="rId7" Type="http://schemas.openxmlformats.org/officeDocument/2006/relationships/image" Target="../media/image76.png"/><Relationship Id="rId12" Type="http://schemas.openxmlformats.org/officeDocument/2006/relationships/image" Target="../media/image4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420.png"/><Relationship Id="rId5" Type="http://schemas.openxmlformats.org/officeDocument/2006/relationships/image" Target="../media/image510.png"/><Relationship Id="rId10" Type="http://schemas.openxmlformats.org/officeDocument/2006/relationships/image" Target="../media/image411.png"/><Relationship Id="rId4" Type="http://schemas.openxmlformats.org/officeDocument/2006/relationships/image" Target="../media/image410.png"/><Relationship Id="rId9" Type="http://schemas.openxmlformats.org/officeDocument/2006/relationships/image" Target="../media/image4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5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75.png"/><Relationship Id="rId4" Type="http://schemas.openxmlformats.org/officeDocument/2006/relationships/image" Target="../media/image6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2307" y="1314772"/>
            <a:ext cx="4779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MET-576-4 </a:t>
            </a:r>
          </a:p>
          <a:p>
            <a:pPr algn="ctr"/>
            <a:endParaRPr lang="pt-BR" b="1" dirty="0">
              <a:latin typeface="Arial Black" panose="020B0A04020102020204" pitchFamily="34" charset="0"/>
            </a:endParaRP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Modelagem Numérica da Atmosfera </a:t>
            </a:r>
          </a:p>
          <a:p>
            <a:pPr algn="ctr"/>
            <a:endParaRPr lang="pt-BR" dirty="0">
              <a:latin typeface="Arial Black" panose="020B0A04020102020204" pitchFamily="34" charset="0"/>
            </a:endParaRP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Dr. Paulo </a:t>
            </a:r>
            <a:r>
              <a:rPr lang="pt-BR" dirty="0" err="1">
                <a:latin typeface="Arial Black" panose="020B0A04020102020204" pitchFamily="34" charset="0"/>
              </a:rPr>
              <a:t>Yoshio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Kubota</a:t>
            </a:r>
            <a:endParaRPr lang="pt-BR" dirty="0">
              <a:latin typeface="Arial Black" panose="020B0A04020102020204" pitchFamily="34" charset="0"/>
            </a:endParaRPr>
          </a:p>
          <a:p>
            <a:pPr algn="ctr"/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763" y="3290321"/>
            <a:ext cx="831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Os métodos numéricos, formulação e parametrizações utilizados nos modelos atmosféricos serão descritos em detalhe.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763" y="5592903"/>
            <a:ext cx="831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3 Meses</a:t>
            </a: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24 Aulas (2 horas cada)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8C0E7C8-41D5-45F2-8A21-C4137B776F3F}"/>
              </a:ext>
            </a:extLst>
          </p:cNvPr>
          <p:cNvSpPr txBox="1">
            <a:spLocks noChangeArrowheads="1"/>
          </p:cNvSpPr>
          <p:nvPr/>
        </p:nvSpPr>
        <p:spPr>
          <a:xfrm>
            <a:off x="1087985" y="0"/>
            <a:ext cx="7793038" cy="95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1966F8-3A99-48A1-8A1C-6EE4A2217F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D3EA18C-BAB5-4E65-84CE-D26FCECA882F}"/>
              </a:ext>
            </a:extLst>
          </p:cNvPr>
          <p:cNvCxnSpPr/>
          <p:nvPr/>
        </p:nvCxnSpPr>
        <p:spPr>
          <a:xfrm flipV="1">
            <a:off x="1087985" y="1051743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3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91" y="1330808"/>
            <a:ext cx="57721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57198" y="4544343"/>
                <a:ext cx="77591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Esquema da relação entre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, ∆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levando à interpolação da solução no nível de tempo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𝑛</m:t>
                    </m:r>
                    <m:r>
                      <a:rPr lang="pt-PT" i="1" dirty="0" smtClean="0">
                        <a:latin typeface="Cambria Math"/>
                      </a:rPr>
                      <m:t> + 1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544343"/>
                <a:ext cx="7759149" cy="646331"/>
              </a:xfrm>
              <a:prstGeom prst="rect">
                <a:avLst/>
              </a:prstGeom>
              <a:blipFill>
                <a:blip r:embed="rId4"/>
                <a:stretch>
                  <a:fillRect l="-628" t="-4717" r="-314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72" y="5397984"/>
            <a:ext cx="2476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F19E932-E201-4251-99F4-08C35481E28F}"/>
              </a:ext>
            </a:extLst>
          </p:cNvPr>
          <p:cNvSpPr/>
          <p:nvPr/>
        </p:nvSpPr>
        <p:spPr>
          <a:xfrm>
            <a:off x="1087985" y="71159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Convergência e Estabilidade</a:t>
            </a:r>
          </a:p>
        </p:txBody>
      </p:sp>
    </p:spTree>
    <p:extLst>
      <p:ext uri="{BB962C8B-B14F-4D97-AF65-F5344CB8AC3E}">
        <p14:creationId xmlns:p14="http://schemas.microsoft.com/office/powerpoint/2010/main" val="232455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87" y="1525379"/>
            <a:ext cx="2476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27191" y="2330025"/>
            <a:ext cx="8697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entanto, suponha que esta condição não seja satisfeita, de modo que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29" y="2926337"/>
            <a:ext cx="16573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62" y="2878711"/>
            <a:ext cx="16954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68165" y="3850050"/>
                <a:ext cx="8697537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Então, a parcela que chega ao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PT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no tempo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vem de algum lugar fora do intervalo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PT" i="1" dirty="0" smtClean="0">
                        <a:latin typeface="Cambria Math"/>
                      </a:rPr>
                      <m:t>−1, </m:t>
                    </m:r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PT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no tempo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" y="3850050"/>
                <a:ext cx="8697537" cy="690958"/>
              </a:xfrm>
              <a:prstGeom prst="rect">
                <a:avLst/>
              </a:prstGeom>
              <a:blipFill>
                <a:blip r:embed="rId6"/>
                <a:stretch>
                  <a:fillRect l="-631" t="-5310" b="-97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6502" y="4908681"/>
                <a:ext cx="8379488" cy="49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Lembre-se de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smtClean="0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pt-PT" i="1" smtClean="0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é uma aproximação linear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smtClean="0">
                            <a:latin typeface="Cambria Math"/>
                          </a:rPr>
                          <m:t>𝑑</m:t>
                        </m:r>
                        <m:r>
                          <a:rPr lang="pt-BR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pt-PT" i="1" smtClean="0">
                            <a:latin typeface="Cambria Math"/>
                          </a:rPr>
                          <m:t>𝑑</m:t>
                        </m:r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=0</m:t>
                    </m:r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2" y="4908681"/>
                <a:ext cx="8379488" cy="499560"/>
              </a:xfrm>
              <a:prstGeom prst="rect">
                <a:avLst/>
              </a:prstGeom>
              <a:blipFill>
                <a:blip r:embed="rId7"/>
                <a:stretch>
                  <a:fillRect l="-582" b="-60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26502" y="6071980"/>
                <a:ext cx="8998226" cy="416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/>
                  <a:t>Então os valores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pt-PT" dirty="0"/>
                  <a:t> devem ser </a:t>
                </a:r>
                <a:r>
                  <a:rPr lang="pt-PT" b="1" dirty="0">
                    <a:solidFill>
                      <a:srgbClr val="FF0000"/>
                    </a:solidFill>
                  </a:rPr>
                  <a:t>extrapolada </a:t>
                </a:r>
                <a:r>
                  <a:rPr lang="pt-PT" dirty="0"/>
                  <a:t>dos valores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pt-PT" dirty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2" y="6071980"/>
                <a:ext cx="8998226" cy="416524"/>
              </a:xfrm>
              <a:prstGeom prst="rect">
                <a:avLst/>
              </a:prstGeom>
              <a:blipFill>
                <a:blip r:embed="rId8"/>
                <a:stretch>
                  <a:fillRect l="-542" t="-2941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F42A7784-7684-4872-94AC-C7154C2F0724}"/>
              </a:ext>
            </a:extLst>
          </p:cNvPr>
          <p:cNvSpPr/>
          <p:nvPr/>
        </p:nvSpPr>
        <p:spPr>
          <a:xfrm>
            <a:off x="1087985" y="71159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Convergência e Estabilidade</a:t>
            </a:r>
          </a:p>
        </p:txBody>
      </p:sp>
    </p:spTree>
    <p:extLst>
      <p:ext uri="{BB962C8B-B14F-4D97-AF65-F5344CB8AC3E}">
        <p14:creationId xmlns:p14="http://schemas.microsoft.com/office/powerpoint/2010/main" val="62701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10" y="1697520"/>
            <a:ext cx="31432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00011" y="3601834"/>
                <a:ext cx="87810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Esquema da relação entre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, 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𝑒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𝑐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liderando à extraploação da solução no nível de tempo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</a:rPr>
                      <m:t>𝑛</m:t>
                    </m:r>
                    <m:r>
                      <a:rPr lang="pt-PT" i="1" dirty="0">
                        <a:latin typeface="Cambria Math"/>
                      </a:rPr>
                      <m:t> + 1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" y="3601834"/>
                <a:ext cx="8781011" cy="646331"/>
              </a:xfrm>
              <a:prstGeom prst="rect">
                <a:avLst/>
              </a:prstGeom>
              <a:blipFill>
                <a:blip r:embed="rId4"/>
                <a:stretch>
                  <a:fillRect l="-555" t="-5660" r="-83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35" y="4887155"/>
            <a:ext cx="2066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E0F217B-7F1D-4139-90F7-46CA14BBDB08}"/>
              </a:ext>
            </a:extLst>
          </p:cNvPr>
          <p:cNvSpPr/>
          <p:nvPr/>
        </p:nvSpPr>
        <p:spPr>
          <a:xfrm>
            <a:off x="1087985" y="71159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Convergência e Estabilidade</a:t>
            </a:r>
          </a:p>
        </p:txBody>
      </p:sp>
    </p:spTree>
    <p:extLst>
      <p:ext uri="{BB962C8B-B14F-4D97-AF65-F5344CB8AC3E}">
        <p14:creationId xmlns:p14="http://schemas.microsoft.com/office/powerpoint/2010/main" val="216932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39151" y="3601834"/>
                <a:ext cx="83280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Esquema da relação entre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, 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𝑒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𝑐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liderando à extraploação da solução no nível de tempo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</a:rPr>
                      <m:t>𝑛</m:t>
                    </m:r>
                    <m:r>
                      <a:rPr lang="pt-PT" i="1" dirty="0">
                        <a:latin typeface="Cambria Math"/>
                      </a:rPr>
                      <m:t> + 1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1" y="3601834"/>
                <a:ext cx="8328074" cy="646331"/>
              </a:xfrm>
              <a:prstGeom prst="rect">
                <a:avLst/>
              </a:prstGeom>
              <a:blipFill>
                <a:blip r:embed="rId3"/>
                <a:stretch>
                  <a:fillRect l="-586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43" y="1252330"/>
            <a:ext cx="4007748" cy="211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45" y="5194853"/>
            <a:ext cx="1819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61173ED-A977-4512-974B-98636C858939}"/>
              </a:ext>
            </a:extLst>
          </p:cNvPr>
          <p:cNvSpPr/>
          <p:nvPr/>
        </p:nvSpPr>
        <p:spPr>
          <a:xfrm>
            <a:off x="1087985" y="71159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Convergência e Estabilidade</a:t>
            </a:r>
          </a:p>
        </p:txBody>
      </p:sp>
    </p:spTree>
    <p:extLst>
      <p:ext uri="{BB962C8B-B14F-4D97-AF65-F5344CB8AC3E}">
        <p14:creationId xmlns:p14="http://schemas.microsoft.com/office/powerpoint/2010/main" val="160168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71669" y="1331340"/>
                <a:ext cx="8488017" cy="990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O problema com a extrapolação é que o máximo valor absoluto da solução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dirty="0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pt-PT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aumenta a cada intervalo de tempo.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Tomando valores absolutos do FDE, obtemos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9" y="1331340"/>
                <a:ext cx="8488017" cy="990143"/>
              </a:xfrm>
              <a:prstGeom prst="rect">
                <a:avLst/>
              </a:prstGeom>
              <a:blipFill>
                <a:blip r:embed="rId3"/>
                <a:stretch>
                  <a:fillRect l="-647" t="-3067" b="-55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394016" y="2584174"/>
                <a:ext cx="3302955" cy="421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pt-BR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pt-BR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16" y="2584174"/>
                <a:ext cx="3302955" cy="421397"/>
              </a:xfrm>
              <a:prstGeom prst="rect">
                <a:avLst/>
              </a:prstGeom>
              <a:blipFill rotWithShape="1"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37612" y="3229502"/>
                <a:ext cx="4504631" cy="421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Agora definindo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Υ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tem-se: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12" y="3229502"/>
                <a:ext cx="4504631" cy="421397"/>
              </a:xfrm>
              <a:prstGeom prst="rect">
                <a:avLst/>
              </a:prstGeom>
              <a:blipFill>
                <a:blip r:embed="rId5"/>
                <a:stretch>
                  <a:fillRect l="-1218" t="-4348" r="-406" b="-14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317006" y="3729632"/>
                <a:ext cx="2714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Υ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pt-BR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Υ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06" y="3729632"/>
                <a:ext cx="2714718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65532" y="4295909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Υ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pt-BR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Υ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se e somente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0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2" y="4295909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l="-106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59284" y="4749308"/>
                <a:ext cx="88862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Se a condição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0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≤1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não for satisfeita, a solução não é limitada e cresce com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84" y="4749308"/>
                <a:ext cx="8886241" cy="369332"/>
              </a:xfrm>
              <a:prstGeom prst="rect">
                <a:avLst/>
              </a:prstGeom>
              <a:blipFill>
                <a:blip r:embed="rId8"/>
                <a:stretch>
                  <a:fillRect l="-549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-5218" y="5464721"/>
                <a:ext cx="88862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Se deixarmos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→0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, 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→0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com μ = const., Isso só piorará as coisas, porque então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18" y="5464721"/>
                <a:ext cx="8886241" cy="646331"/>
              </a:xfrm>
              <a:prstGeom prst="rect">
                <a:avLst/>
              </a:prstGeom>
              <a:blipFill>
                <a:blip r:embed="rId9"/>
                <a:stretch>
                  <a:fillRect l="-549" t="-4717" r="-13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100012" y="6200217"/>
                <a:ext cx="87921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Na prática, se a condição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0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≤1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não for satisfeita, o FDE explode em alguns intervalos de tempo.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6200217"/>
                <a:ext cx="8792196" cy="646331"/>
              </a:xfrm>
              <a:prstGeom prst="rect">
                <a:avLst/>
              </a:prstGeom>
              <a:blipFill>
                <a:blip r:embed="rId10"/>
                <a:stretch>
                  <a:fillRect l="-554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007FD469-17B8-4EB6-B38C-74B10EF9E189}"/>
              </a:ext>
            </a:extLst>
          </p:cNvPr>
          <p:cNvSpPr/>
          <p:nvPr/>
        </p:nvSpPr>
        <p:spPr>
          <a:xfrm>
            <a:off x="1087985" y="71159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Convergência e Estabilidade</a:t>
            </a:r>
          </a:p>
        </p:txBody>
      </p:sp>
    </p:spTree>
    <p:extLst>
      <p:ext uri="{BB962C8B-B14F-4D97-AF65-F5344CB8AC3E}">
        <p14:creationId xmlns:p14="http://schemas.microsoft.com/office/powerpoint/2010/main" val="112950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52634" y="1720840"/>
                <a:ext cx="863873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Exercício prático: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Use o modelo simples SLAM para explorar o fenômeno da instabilidade computacional.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Escolha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pequeno e faça uma integração completa.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Aumente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 e observe a solução do modelo “explodir”.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Para experimento numérico, determine aproximadamente o valor máximo de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que produz integrações estáveis.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Relacione este máximo com o número Courant. O que isso implica sobre a velocidade máxima de fase do sistema?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4" y="1720840"/>
                <a:ext cx="8638731" cy="3970318"/>
              </a:xfrm>
              <a:prstGeom prst="rect">
                <a:avLst/>
              </a:prstGeom>
              <a:blipFill>
                <a:blip r:embed="rId3"/>
                <a:stretch>
                  <a:fillRect l="-564" t="-767" b="-13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CA33DB50-A5FB-4840-A9F2-457E59F676FC}"/>
              </a:ext>
            </a:extLst>
          </p:cNvPr>
          <p:cNvSpPr/>
          <p:nvPr/>
        </p:nvSpPr>
        <p:spPr>
          <a:xfrm>
            <a:off x="1087985" y="71159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Convergência e Estabilidade</a:t>
            </a:r>
          </a:p>
        </p:txBody>
      </p:sp>
    </p:spTree>
    <p:extLst>
      <p:ext uri="{BB962C8B-B14F-4D97-AF65-F5344CB8AC3E}">
        <p14:creationId xmlns:p14="http://schemas.microsoft.com/office/powerpoint/2010/main" val="6716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087985" y="846809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Estabilidade Computacional</a:t>
            </a: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91547" y="1305342"/>
                <a:ext cx="8589475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Agora definimos estabilidade computacional.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Definição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: Um FDE é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computacionalmente estável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se a solução do FDE em um tempo fixo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é limitado como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 que com n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fixo,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-&gt;0 implica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/>
                      </a:rPr>
                      <m:t>𝑛</m:t>
                    </m:r>
                    <m:r>
                      <a:rPr lang="pt-BR" b="0" i="1" dirty="0" smtClean="0">
                        <a:latin typeface="Cambria Math"/>
                      </a:rPr>
                      <m:t>→∞</m:t>
                    </m:r>
                  </m:oMath>
                </a14:m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Iremos derivar uma condição de estabilidade que envolve o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Courant Number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 condição no número de Courant é geralmente conhecida como critério C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ourant-Friedrichs-Lewy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ou simplesmente a condição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CFL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# # #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Lembre-se da história de Courant, Friedrichs e Lewy em Göttingen.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7" y="1305342"/>
                <a:ext cx="8589475" cy="4801314"/>
              </a:xfrm>
              <a:prstGeom prst="rect">
                <a:avLst/>
              </a:prstGeom>
              <a:blipFill>
                <a:blip r:embed="rId3"/>
                <a:stretch>
                  <a:fillRect l="-639" t="-6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08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7158" y="1216141"/>
            <a:ext cx="9116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Agora podemos afirmar o teorema fundamental de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Lax-Richtmyer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b="1" i="1" u="sng" dirty="0">
                <a:latin typeface="Arial" panose="020B0604020202020204" pitchFamily="34" charset="0"/>
                <a:cs typeface="Arial" panose="020B0604020202020204" pitchFamily="34" charset="0"/>
              </a:rPr>
              <a:t>Dado um problema de valor inicial linear corretamente proposto e um esquema de diferenças finitas que satisfaça a condição de </a:t>
            </a:r>
            <a:r>
              <a:rPr lang="pt-PT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consistência</a:t>
            </a:r>
            <a:r>
              <a:rPr lang="pt-PT" b="1" i="1" u="sng" dirty="0">
                <a:latin typeface="Arial" panose="020B0604020202020204" pitchFamily="34" charset="0"/>
                <a:cs typeface="Arial" panose="020B0604020202020204" pitchFamily="34" charset="0"/>
              </a:rPr>
              <a:t>, então a </a:t>
            </a:r>
            <a:r>
              <a:rPr lang="pt-PT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estabilidade</a:t>
            </a:r>
            <a:r>
              <a:rPr lang="pt-PT" b="1" i="1" u="sng" dirty="0">
                <a:latin typeface="Arial" panose="020B0604020202020204" pitchFamily="34" charset="0"/>
                <a:cs typeface="Arial" panose="020B0604020202020204" pitchFamily="34" charset="0"/>
              </a:rPr>
              <a:t> do FDE é a condição necessária e suficiente para a </a:t>
            </a:r>
            <a:r>
              <a:rPr lang="pt-PT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convergência</a:t>
            </a:r>
            <a:r>
              <a:rPr lang="pt-PT" b="1" i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617305" y="2790447"/>
                <a:ext cx="3760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𝐸𝑠𝑡𝑎𝑏𝑖𝑙𝑖𝑑𝑎𝑑𝑒</m:t>
                      </m:r>
                      <m:r>
                        <a:rPr lang="pt-BR" b="0" i="1" smtClean="0">
                          <a:latin typeface="Cambria Math"/>
                        </a:rPr>
                        <m:t>&lt; = &gt;</m:t>
                      </m:r>
                      <m:r>
                        <a:rPr lang="pt-BR" b="0" i="1" smtClean="0">
                          <a:latin typeface="Cambria Math"/>
                        </a:rPr>
                        <m:t>𝐶𝑜𝑛𝑣𝑒𝑟𝑔𝑒𝑛𝑐𝑖𝑎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05" y="2790447"/>
                <a:ext cx="376045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2842071" y="3244334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sistemas consistentes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5409" y="3871939"/>
            <a:ext cx="855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Este teorema nos permite estabelecer 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convergência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examinando as questões mais fáceis de </a:t>
            </a:r>
            <a:r>
              <a:rPr lang="pt-PT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consistência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estabilidade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205409" y="4831211"/>
                <a:ext cx="8554278" cy="1541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Estamos interessados na convergência não porque queremos deixar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,∆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 mas porque queremos ter certeza de que os erros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sejam aceitavelmente pequenos. </a:t>
                </a:r>
              </a:p>
              <a:p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Definição</a:t>
                </a:r>
                <a:r>
                  <a:rPr lang="pt-BR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𝑗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é o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 de truncamento global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9" y="4831211"/>
                <a:ext cx="8554278" cy="1541961"/>
              </a:xfrm>
              <a:prstGeom prst="rect">
                <a:avLst/>
              </a:prstGeom>
              <a:blipFill>
                <a:blip r:embed="rId4"/>
                <a:stretch>
                  <a:fillRect l="-641" t="-2381" b="-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29BE8D7A-57FC-490B-A22E-6F7040AB06D7}"/>
              </a:ext>
            </a:extLst>
          </p:cNvPr>
          <p:cNvSpPr/>
          <p:nvPr/>
        </p:nvSpPr>
        <p:spPr>
          <a:xfrm>
            <a:off x="1087985" y="846809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Estabilidade Computacional</a:t>
            </a:r>
          </a:p>
        </p:txBody>
      </p:sp>
    </p:spTree>
    <p:extLst>
      <p:ext uri="{BB962C8B-B14F-4D97-AF65-F5344CB8AC3E}">
        <p14:creationId xmlns:p14="http://schemas.microsoft.com/office/powerpoint/2010/main" val="134567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0" y="121614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Exemplo: Usamos o critério do método máximo para estudar a condição de estabilidade da equação de difusão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79" y="1923348"/>
            <a:ext cx="1266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2656057"/>
            <a:ext cx="7368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aproximação FDE (esquema FTCS) é dada por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39" y="3152001"/>
            <a:ext cx="3609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00012" y="3881291"/>
            <a:ext cx="9043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(a verificação da consistência deste FDE é imediata).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Nota: Uma vez que as diferenças são centradas no espaço, mas avançadas no tempo, o erro de truncamento é de primeira ordem no tempo e de segunda ordem no espaço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32" y="4976619"/>
            <a:ext cx="2219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31" y="5807351"/>
            <a:ext cx="38766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438133" y="5379183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Podemos escrever o FDE na forma de equação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6408876"/>
            <a:ext cx="1657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3DDF59-7E58-451E-B82A-DD65126BFBF1}"/>
              </a:ext>
            </a:extLst>
          </p:cNvPr>
          <p:cNvSpPr/>
          <p:nvPr/>
        </p:nvSpPr>
        <p:spPr>
          <a:xfrm>
            <a:off x="1087985" y="846809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Estabilidade Computacional</a:t>
            </a:r>
          </a:p>
        </p:txBody>
      </p:sp>
    </p:spTree>
    <p:extLst>
      <p:ext uri="{BB962C8B-B14F-4D97-AF65-F5344CB8AC3E}">
        <p14:creationId xmlns:p14="http://schemas.microsoft.com/office/powerpoint/2010/main" val="109231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76744" y="120116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Novamente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16" y="1570492"/>
            <a:ext cx="3895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16512" y="2184161"/>
                <a:ext cx="6388159" cy="421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Se tomarmos valores absolutos, e deixarmos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Υ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2" y="2184161"/>
                <a:ext cx="6388159" cy="421397"/>
              </a:xfrm>
              <a:prstGeom prst="rect">
                <a:avLst/>
              </a:prstGeom>
              <a:blipFill>
                <a:blip r:embed="rId4"/>
                <a:stretch>
                  <a:fillRect l="-860" t="-2899" b="-14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588136" y="2701467"/>
                <a:ext cx="3448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Υ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≤ 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1−2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Υ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36" y="2701467"/>
                <a:ext cx="344889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2104385" y="3244334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Assim, obtemos a condição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53" y="3769623"/>
            <a:ext cx="1466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216511" y="4302566"/>
                <a:ext cx="8781011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para garantir que a solução permaneça limitada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Essa é a condição necessária para a estabilidade do FDE.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# # #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Infelizmente, o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critério do máximo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só pode ser aplicado em poucos casos.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Na maioria dos FDEs, alguns coeficientes das equações são negativos e o critério não pode ser aplicado.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Precisamos de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um método mais poderoso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de estabelecer estabilidade.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1" y="4302566"/>
                <a:ext cx="8781011" cy="2585323"/>
              </a:xfrm>
              <a:prstGeom prst="rect">
                <a:avLst/>
              </a:prstGeom>
              <a:blipFill>
                <a:blip r:embed="rId7"/>
                <a:stretch>
                  <a:fillRect l="-625" t="-1415" b="-2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BA0EBB92-C8F3-4284-9E26-54DF748649DD}"/>
              </a:ext>
            </a:extLst>
          </p:cNvPr>
          <p:cNvSpPr/>
          <p:nvPr/>
        </p:nvSpPr>
        <p:spPr>
          <a:xfrm>
            <a:off x="1087985" y="846809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Estabilidade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33380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387" y="1537518"/>
            <a:ext cx="76431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 Dinâmica: </a:t>
            </a:r>
          </a:p>
          <a:p>
            <a:endParaRPr lang="pt-BR" sz="2800" dirty="0">
              <a:latin typeface="Arial Black" panose="020B0A04020102020204" pitchFamily="34" charset="0"/>
            </a:endParaRPr>
          </a:p>
          <a:p>
            <a:pPr algn="just"/>
            <a:r>
              <a:rPr lang="pt-BR" sz="2800" dirty="0">
                <a:latin typeface="Arial Black" panose="020B0A04020102020204" pitchFamily="34" charset="0"/>
              </a:rPr>
              <a:t>     </a:t>
            </a:r>
            <a:r>
              <a:rPr lang="pt-BR" sz="2800" b="1" dirty="0">
                <a:latin typeface="Arial Black" panose="020B0A04020102020204" pitchFamily="34" charset="0"/>
              </a:rPr>
              <a:t>Métodos numéricos amplamente utilizados na solução numérica das equações diferencias parciais que governam os  movimentos na atmosfera serão o foco, mas também serão analisados os novos conceitos e novos métodos.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1051743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>
            <a:extLst>
              <a:ext uri="{FF2B5EF4-FFF2-40B4-BE49-F238E27FC236}">
                <a16:creationId xmlns:a16="http://schemas.microsoft.com/office/drawing/2014/main" id="{F6C7CE05-A3D8-4496-BC75-232A40859E71}"/>
              </a:ext>
            </a:extLst>
          </p:cNvPr>
          <p:cNvSpPr txBox="1">
            <a:spLocks noChangeArrowheads="1"/>
          </p:cNvSpPr>
          <p:nvPr/>
        </p:nvSpPr>
        <p:spPr>
          <a:xfrm>
            <a:off x="1087985" y="0"/>
            <a:ext cx="7793038" cy="95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1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087985" y="846809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de von Neumann</a:t>
            </a: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0" y="1224857"/>
            <a:ext cx="9037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Outro critério de estabilidade com uma aplicação muito mais ampla é o critério de estabilidade de von Neumann.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Assumimos que podemos expandir a solução do FDE em um conjunto apropriado de autofunções.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simplificar, assumimos uma expansão para a série Fourier: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738628"/>
            <a:ext cx="2571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160626" y="3330404"/>
                <a:ext cx="8228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 variável de espaço x e o número de onda k podem ser multidimensionais,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k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6" y="3330404"/>
                <a:ext cx="8228000" cy="646331"/>
              </a:xfrm>
              <a:prstGeom prst="rect">
                <a:avLst/>
              </a:prstGeom>
              <a:blipFill>
                <a:blip r:embed="rId4"/>
                <a:stretch>
                  <a:fillRect l="-593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100012" y="4086496"/>
                <a:ext cx="9043987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mas, para simplificar, consideraremos o caso escalar. Nós definimos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latin typeface="Cambria Math"/>
                        <a:ea typeface="Cambria Math"/>
                      </a:rPr>
                      <m:t>j</m:t>
                    </m:r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>
                        <a:latin typeface="Cambria Math"/>
                        <a:ea typeface="Cambria Math"/>
                      </a:rPr>
                      <m:t>n</m:t>
                    </m:r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4086496"/>
                <a:ext cx="9043987" cy="391646"/>
              </a:xfrm>
              <a:prstGeom prst="rect">
                <a:avLst/>
              </a:prstGeom>
              <a:blipFill>
                <a:blip r:embed="rId5"/>
                <a:stretch>
                  <a:fillRect l="-539" t="-7692"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160626" y="4770194"/>
                <a:ext cx="7618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Definimos o número de onda para a série Fourier: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𝑝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𝑘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6" y="4770194"/>
                <a:ext cx="7618400" cy="369332"/>
              </a:xfrm>
              <a:prstGeom prst="rect">
                <a:avLst/>
              </a:prstGeom>
              <a:blipFill>
                <a:blip r:embed="rId6"/>
                <a:stretch>
                  <a:fillRect l="-64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100426" y="5338178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Então a expansão de Fourier é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307" y="5891834"/>
            <a:ext cx="5076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68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334677" y="1228241"/>
            <a:ext cx="8546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Quando substituímos esta expansão de Fourier em um FDE linear, obtemos um sistema de equações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7" y="1874572"/>
            <a:ext cx="152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334676" y="2392974"/>
                <a:ext cx="854634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Aqui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é um fator de amplificação que, aplicado ao p-ésimo componente de Fourier da solução no tempo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pt-PT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 o avança para o tempo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dirty="0">
                        <a:latin typeface="Cambria Math"/>
                        <a:ea typeface="Cambria Math"/>
                      </a:rPr>
                      <m:t>n</m:t>
                    </m:r>
                    <m:r>
                      <a:rPr lang="pt-BR" b="0" i="0" dirty="0" smtClean="0">
                        <a:latin typeface="Cambria Math"/>
                        <a:ea typeface="Cambria Math"/>
                      </a:rPr>
                      <m:t>+1)</m:t>
                    </m:r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pt-B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depende de p,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76" y="2392974"/>
                <a:ext cx="8546345" cy="923330"/>
              </a:xfrm>
              <a:prstGeom prst="rect">
                <a:avLst/>
              </a:prstGeom>
              <a:blipFill>
                <a:blip r:embed="rId4"/>
                <a:stretch>
                  <a:fillRect l="-642"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2745698" y="3244334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Se conhecermos as condições iniciais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92" y="3743325"/>
            <a:ext cx="1781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37269" y="4371975"/>
            <a:ext cx="8595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então a solução do FDE é (lembre-se do aviso sobre sobrescritos)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629" y="4741307"/>
            <a:ext cx="1285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60626" y="5352726"/>
                <a:ext cx="88243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Portanto, a estabilidade é garantida se o fator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p>
                        <m: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PT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limitado para todo P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quando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 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→∞</m:t>
                    </m:r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6" y="5352726"/>
                <a:ext cx="8824348" cy="646331"/>
              </a:xfrm>
              <a:prstGeom prst="rect">
                <a:avLst/>
              </a:prstGeom>
              <a:blipFill>
                <a:blip r:embed="rId7"/>
                <a:stretch>
                  <a:fillRect l="-552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167931" y="6396335"/>
                <a:ext cx="83472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Portanto, devemos 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pt-BR" i="1" dirty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/>
                      </a:rPr>
                      <m:t>&lt;</m:t>
                    </m:r>
                    <m:r>
                      <a:rPr lang="pt-BR" b="0" i="1" dirty="0" smtClean="0">
                        <a:latin typeface="Cambria Math"/>
                      </a:rPr>
                      <m:t>𝑀</m:t>
                    </m:r>
                    <m:r>
                      <a:rPr lang="pt-PT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para todo P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𝑛</m:t>
                    </m:r>
                    <m:r>
                      <a:rPr lang="pt-BR" i="1">
                        <a:latin typeface="Cambria Math"/>
                      </a:rPr>
                      <m:t>→∞</m:t>
                    </m:r>
                    <m:r>
                      <a:rPr lang="pt-BR" b="0" i="0" smtClean="0">
                        <a:latin typeface="Cambria Math"/>
                      </a:rPr>
                      <m:t>.</m:t>
                    </m:r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1" y="6396335"/>
                <a:ext cx="8347270" cy="369332"/>
              </a:xfrm>
              <a:prstGeom prst="rect">
                <a:avLst/>
              </a:prstGeom>
              <a:blipFill>
                <a:blip r:embed="rId8"/>
                <a:stretch>
                  <a:fillRect l="-65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>
            <a:extLst>
              <a:ext uri="{FF2B5EF4-FFF2-40B4-BE49-F238E27FC236}">
                <a16:creationId xmlns:a16="http://schemas.microsoft.com/office/drawing/2014/main" id="{27A2C78B-6BC0-4596-86C3-142A665E2578}"/>
              </a:ext>
            </a:extLst>
          </p:cNvPr>
          <p:cNvSpPr/>
          <p:nvPr/>
        </p:nvSpPr>
        <p:spPr>
          <a:xfrm>
            <a:off x="1087985" y="795332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Método de von Neumann</a:t>
            </a:r>
          </a:p>
        </p:txBody>
      </p:sp>
    </p:spTree>
    <p:extLst>
      <p:ext uri="{BB962C8B-B14F-4D97-AF65-F5344CB8AC3E}">
        <p14:creationId xmlns:p14="http://schemas.microsoft.com/office/powerpoint/2010/main" val="238266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100012" y="1031475"/>
            <a:ext cx="8534388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Consistência (</a:t>
            </a:r>
            <a:r>
              <a:rPr lang="pt-BR" altLang="pt-BR" sz="2800" dirty="0">
                <a:solidFill>
                  <a:srgbClr val="0070C0"/>
                </a:solidFill>
                <a:latin typeface="Times New Roman Bold"/>
                <a:ea typeface="Times New Roman Bold"/>
                <a:cs typeface="Times New Roman Bold"/>
              </a:rPr>
              <a:t>exatidão</a:t>
            </a: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) e Estabilidade da 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65881" y="1557260"/>
                <a:ext cx="8468519" cy="5286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725"/>
                  </a:lnSpc>
                  <a:buFont typeface="Wingdings" panose="05000000000000000000" pitchFamily="2" charset="2"/>
                  <a:buChar char="Ø"/>
                </a:pP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o erro de truncamento do esquema de diferença finita se aproxima de zero, quando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  <a:ea typeface="Cambria Math"/>
                      </a:rPr>
                      <m:t>Δ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 →0</m:t>
                    </m:r>
                  </m:oMath>
                </a14:m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então, o esquema é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coerente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 algn="just">
                  <a:lnSpc>
                    <a:spcPts val="2725"/>
                  </a:lnSpc>
                  <a:buFont typeface="Wingdings" panose="05000000000000000000" pitchFamily="2" charset="2"/>
                  <a:buChar char="Ø"/>
                </a:pP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um </a:t>
                </a:r>
                <a:r>
                  <a:rPr lang="pt-BR" altLang="pt-BR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problema de valor inicial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 </a:t>
                </a:r>
                <a:r>
                  <a:rPr lang="pt-BR" altLang="pt-BR" sz="1600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coerência não é suficiente 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garantir que um esquema numérico vá convergir para as soluções corretas quando  </a:t>
                </a:r>
                <a:r>
                  <a:rPr lang="el-GR" sz="1600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  <a:ea typeface="Cambria Math"/>
                      </a:rPr>
                      <m:t>Δ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 →0 </m:t>
                    </m:r>
                  </m:oMath>
                </a14:m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(e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  <a:ea typeface="Cambria Math"/>
                      </a:rPr>
                      <m:t>Δ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 →0</m:t>
                    </m:r>
                  </m:oMath>
                </a14:m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285750" indent="-285750" algn="just">
                  <a:lnSpc>
                    <a:spcPts val="2725"/>
                  </a:lnSpc>
                  <a:buFont typeface="Wingdings" panose="05000000000000000000" pitchFamily="2" charset="2"/>
                  <a:buChar char="Ø"/>
                </a:pPr>
                <a:endParaRPr lang="pt-BR" altLang="pt-BR" sz="16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725"/>
                  </a:lnSpc>
                  <a:buFont typeface="Wingdings" panose="05000000000000000000" pitchFamily="2" charset="2"/>
                  <a:buChar char="Ø"/>
                </a:pP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teorema   equivalência de </a:t>
                </a:r>
                <a:r>
                  <a:rPr lang="pt-BR" altLang="pt-BR" sz="160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Lax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, 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diz que para os estados ser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consistente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altLang="pt-BR" sz="1600" b="1" u="sng" dirty="0">
                    <a:solidFill>
                      <a:srgbClr val="0000FF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no método linear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, a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estabilidade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 é a  </a:t>
                </a:r>
                <a:r>
                  <a:rPr lang="pt-BR" altLang="pt-BR" sz="1600" b="1" u="sng" dirty="0">
                    <a:solidFill>
                      <a:srgbClr val="0000FF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condição necessária e suficiente para a convergência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 algn="just">
                  <a:lnSpc>
                    <a:spcPts val="2725"/>
                  </a:lnSpc>
                  <a:buFont typeface="Wingdings" panose="05000000000000000000" pitchFamily="2" charset="2"/>
                  <a:buChar char="Ø"/>
                </a:pPr>
                <a:endParaRPr lang="pt-BR" altLang="pt-BR" sz="16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725"/>
                  </a:lnSpc>
                  <a:buFont typeface="Wingdings" panose="05000000000000000000" pitchFamily="2" charset="2"/>
                  <a:buChar char="Ø"/>
                </a:pP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resolver um problema de valor inicial o </a:t>
                </a:r>
                <a:r>
                  <a:rPr lang="pt-BR" altLang="pt-BR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 </a:t>
                </a:r>
                <a:r>
                  <a:rPr lang="pt-BR" altLang="pt-BR" sz="1600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round_off</a:t>
                </a:r>
                <a:r>
                  <a:rPr lang="pt-BR" altLang="pt-BR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 de </a:t>
                </a:r>
                <a:r>
                  <a:rPr lang="pt-BR" altLang="pt-BR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truncamento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irá acumular com cada passo de tempo, e a solução aproximada às vezes vai</a:t>
                </a:r>
                <a:br>
                  <a:rPr lang="pt-BR" altLang="pt-BR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BR" altLang="pt-BR" sz="1600" b="1" u="sng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divergir da solução correta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Se o passo de tempo  </a:t>
                </a:r>
                <a:r>
                  <a:rPr lang="el-G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  <a:ea typeface="Cambria Math"/>
                      </a:rPr>
                      <m:t>Δ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é pequeno o erro a</a:t>
                </a:r>
                <a:br>
                  <a:rPr lang="pt-BR" altLang="pt-BR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cada intervalo de tempo deve ser pequeno e deve se acumular mais lentamente.</a:t>
                </a:r>
              </a:p>
              <a:p>
                <a:pPr marL="285750" indent="-285750" algn="just">
                  <a:lnSpc>
                    <a:spcPts val="2725"/>
                  </a:lnSpc>
                  <a:buFont typeface="Wingdings" panose="05000000000000000000" pitchFamily="2" charset="2"/>
                  <a:buChar char="Ø"/>
                </a:pPr>
                <a:endParaRPr lang="pt-BR" altLang="pt-BR" sz="16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725"/>
                  </a:lnSpc>
                  <a:buFont typeface="Wingdings" panose="05000000000000000000" pitchFamily="2" charset="2"/>
                  <a:buChar char="Ø"/>
                </a:pP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entanto, algumas vezes, a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solução numérica irá rapidamente divergir 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</a:t>
                </a:r>
                <a:br>
                  <a:rPr lang="pt-BR" altLang="pt-BR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solução correta, caso em que o 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método numérico é dito ser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Arial Italic"/>
                    <a:cs typeface="Arial" panose="020B0604020202020204" pitchFamily="34" charset="0"/>
                  </a:rPr>
                  <a:t> Instável</a:t>
                </a:r>
                <a:r>
                  <a:rPr lang="pt-BR" altLang="pt-BR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81" y="1557260"/>
                <a:ext cx="8468519" cy="5286062"/>
              </a:xfrm>
              <a:prstGeom prst="rect">
                <a:avLst/>
              </a:prstGeom>
              <a:blipFill rotWithShape="1">
                <a:blip r:embed="rId3"/>
                <a:stretch>
                  <a:fillRect l="-216" r="-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769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39152" y="1047517"/>
            <a:ext cx="6049733" cy="47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Análise de Estabilidade EDO linear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4992" y="1557393"/>
                <a:ext cx="8566031" cy="655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Assume-se que a solução para a eq. 7 tem a forma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/>
                      <m:sup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bSup>
                    <m:r>
                      <a:rPr lang="pt-BR" altLang="pt-BR" i="1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altLang="pt-B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pt-BR" altLang="pt-B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𝑖𝑘</m:t>
                        </m:r>
                      </m:sup>
                    </m:sSup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e substitua no Esquema Avançado Eq. 9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92" y="1557393"/>
                <a:ext cx="8566031" cy="655244"/>
              </a:xfrm>
              <a:prstGeom prst="rect">
                <a:avLst/>
              </a:prstGeom>
              <a:blipFill rotWithShape="1">
                <a:blip r:embed="rId3"/>
                <a:stretch>
                  <a:fillRect l="-641" t="-2778" b="-13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367765" y="1923265"/>
                <a:ext cx="2831160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                       (7)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65" y="1923265"/>
                <a:ext cx="2831160" cy="619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261542" y="2945314"/>
                <a:ext cx="2862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      (9)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42" y="2945314"/>
                <a:ext cx="286270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241345" y="3314646"/>
                <a:ext cx="329853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(10)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345" y="3314646"/>
                <a:ext cx="3298532" cy="378245"/>
              </a:xfrm>
              <a:prstGeom prst="rect">
                <a:avLst/>
              </a:prstGeom>
              <a:blipFill rotWithShape="1"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261542" y="3775887"/>
                <a:ext cx="3580917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(11)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42" y="3775887"/>
                <a:ext cx="3580917" cy="378245"/>
              </a:xfrm>
              <a:prstGeom prst="rect">
                <a:avLst/>
              </a:prstGeom>
              <a:blipFill rotWithShape="1"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360551" y="4294743"/>
                <a:ext cx="2855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        (12)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551" y="4294743"/>
                <a:ext cx="285597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367765" y="5244860"/>
                <a:ext cx="1572290" cy="36933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1−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pt-BR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65" y="5244860"/>
                <a:ext cx="157229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4259" y="4743316"/>
                <a:ext cx="5634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é chamado de fator de amplificação. Então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9" y="4743316"/>
                <a:ext cx="56347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7199" y="5356112"/>
                <a:ext cx="1684692" cy="120032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 ≤1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 ≤1</m:t>
                      </m:r>
                      <m:r>
                        <a:rPr lang="pt-BR" b="0" i="0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 ≤0</m:t>
                      </m:r>
                    </m:oMath>
                  </m:oMathPara>
                </a14:m>
                <a:endParaRPr lang="pt-BR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 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356112"/>
                <a:ext cx="1684692" cy="120032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92631" y="5112648"/>
                <a:ext cx="1776448" cy="168725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 ≥−1</m:t>
                      </m:r>
                    </m:oMath>
                  </m:oMathPara>
                </a14:m>
                <a:endParaRPr lang="pt-BR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≥−1−1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631" y="5112648"/>
                <a:ext cx="1776448" cy="168725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angulado 19"/>
          <p:cNvCxnSpPr>
            <a:stCxn id="8" idx="1"/>
            <a:endCxn id="16" idx="3"/>
          </p:cNvCxnSpPr>
          <p:nvPr/>
        </p:nvCxnSpPr>
        <p:spPr>
          <a:xfrm rot="10800000" flipV="1">
            <a:off x="2141891" y="5429525"/>
            <a:ext cx="1225874" cy="5267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8" idx="3"/>
            <a:endCxn id="18" idx="1"/>
          </p:cNvCxnSpPr>
          <p:nvPr/>
        </p:nvCxnSpPr>
        <p:spPr>
          <a:xfrm>
            <a:off x="4940055" y="5429526"/>
            <a:ext cx="1452576" cy="5267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277315" y="2356657"/>
                <a:ext cx="2798971" cy="647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𝜆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      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(7)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315" y="2356657"/>
                <a:ext cx="2798971" cy="6475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09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42899" y="1031475"/>
            <a:ext cx="6049733" cy="47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Análise de Estabilidade EDO linear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4992" y="1557393"/>
                <a:ext cx="85660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Assume-se que a solução para a eq. 7 tem a forma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e substitua no Esquema Avançado Eq. 9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92" y="1557393"/>
                <a:ext cx="8566031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41" t="-4673" b="-130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810368" y="2362426"/>
                <a:ext cx="2855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        (12)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368" y="2362426"/>
                <a:ext cx="285597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452210" y="4261425"/>
                <a:ext cx="1572290" cy="36933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1−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pt-BR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10" y="4261425"/>
                <a:ext cx="15722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41644" y="4269159"/>
                <a:ext cx="953338" cy="36933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 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4" y="4269159"/>
                <a:ext cx="95333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477077" y="4147427"/>
                <a:ext cx="902042" cy="61279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77" y="4147427"/>
                <a:ext cx="902042" cy="6127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angulado 19"/>
          <p:cNvCxnSpPr>
            <a:stCxn id="8" idx="1"/>
            <a:endCxn id="16" idx="3"/>
          </p:cNvCxnSpPr>
          <p:nvPr/>
        </p:nvCxnSpPr>
        <p:spPr>
          <a:xfrm rot="10800000" flipV="1">
            <a:off x="1494982" y="4446091"/>
            <a:ext cx="1957228" cy="77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8" idx="3"/>
            <a:endCxn id="18" idx="1"/>
          </p:cNvCxnSpPr>
          <p:nvPr/>
        </p:nvCxnSpPr>
        <p:spPr>
          <a:xfrm>
            <a:off x="5024500" y="4446091"/>
            <a:ext cx="1452577" cy="77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4992" y="5321163"/>
            <a:ext cx="8538124" cy="72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638"/>
              </a:lnSpc>
            </a:pPr>
            <a:r>
              <a:rPr lang="pt-BR" alt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N.B. Para uma equação não linear, a análise de estabilidade da forma linearizada da equação não linear é uma condição necessária, mas não é suficiente.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681732" y="3398115"/>
            <a:ext cx="3128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O sistema é estável, se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8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"/>
          <p:cNvSpPr txBox="1">
            <a:spLocks noChangeArrowheads="1"/>
          </p:cNvSpPr>
          <p:nvPr/>
        </p:nvSpPr>
        <p:spPr bwMode="auto">
          <a:xfrm>
            <a:off x="144463" y="1406567"/>
            <a:ext cx="3449662" cy="51648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MODULE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Class_NumericalScheme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IMPLICIT NONE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PRIVATE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r8=8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r4=4</a:t>
            </a:r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                   :: </a:t>
            </a:r>
            <a:r>
              <a:rPr lang="pt-BR" altLang="pt-BR" sz="1000" dirty="0" err="1"/>
              <a:t>dt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                   :: lambda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UnitData</a:t>
            </a:r>
            <a:r>
              <a:rPr lang="pt-BR" altLang="pt-BR" sz="1000" dirty="0"/>
              <a:t>=1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=2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CHARACTER</a:t>
            </a:r>
            <a:r>
              <a:rPr lang="pt-BR" altLang="pt-BR" sz="1000" dirty="0"/>
              <a:t> (LEN=400)               :: </a:t>
            </a:r>
            <a:r>
              <a:rPr lang="pt-BR" altLang="pt-BR" sz="1000" dirty="0" err="1"/>
              <a:t>FileName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LOGICAL</a:t>
            </a:r>
            <a:r>
              <a:rPr lang="pt-BR" altLang="pt-BR" sz="1000" dirty="0"/>
              <a:t>                          :: </a:t>
            </a:r>
            <a:r>
              <a:rPr lang="pt-BR" altLang="pt-BR" sz="1000" dirty="0" err="1"/>
              <a:t>CtrlWriteDataFile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InitNumericalScheme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SchemeForward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SchemeUpdate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SchemeWriteData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SchemeWriteCtl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AnaliticFunction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7030A0"/>
                </a:solidFill>
              </a:rPr>
              <a:t>CONTAINS</a:t>
            </a:r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SUBROUTINE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InitNumericalScheme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dt_in,lambda_in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</a:t>
            </a:r>
            <a:r>
              <a:rPr lang="pt-BR" altLang="pt-BR" sz="1000" dirty="0" err="1"/>
              <a:t>dt_in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</a:t>
            </a:r>
            <a:r>
              <a:rPr lang="pt-BR" altLang="pt-BR" sz="1000" dirty="0" err="1"/>
              <a:t>lambda_in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=''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dt</a:t>
            </a:r>
            <a:r>
              <a:rPr lang="pt-BR" altLang="pt-BR" sz="1000" dirty="0"/>
              <a:t>=</a:t>
            </a:r>
            <a:r>
              <a:rPr lang="pt-BR" altLang="pt-BR" sz="1000" dirty="0" err="1"/>
              <a:t>dt_in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lambda=</a:t>
            </a:r>
            <a:r>
              <a:rPr lang="pt-BR" altLang="pt-BR" sz="1000" dirty="0" err="1"/>
              <a:t>lambda_in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='EDOL'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CtrlWriteDataFile</a:t>
            </a:r>
            <a:r>
              <a:rPr lang="pt-BR" altLang="pt-BR" sz="1000" dirty="0"/>
              <a:t>=.TRUE.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END SUBROUTINE </a:t>
            </a:r>
            <a:r>
              <a:rPr lang="pt-BR" altLang="pt-BR" sz="1000" dirty="0" err="1"/>
              <a:t>InitNumericalScheme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</a:p>
        </p:txBody>
      </p:sp>
      <p:sp>
        <p:nvSpPr>
          <p:cNvPr id="21" name="CaixaDeTexto 2"/>
          <p:cNvSpPr txBox="1">
            <a:spLocks noChangeArrowheads="1"/>
          </p:cNvSpPr>
          <p:nvPr/>
        </p:nvSpPr>
        <p:spPr bwMode="auto">
          <a:xfrm>
            <a:off x="5331873" y="1406567"/>
            <a:ext cx="3342262" cy="5164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FUNCTION</a:t>
            </a:r>
            <a:r>
              <a:rPr lang="pt-BR" altLang="pt-BR" sz="1000" dirty="0"/>
              <a:t> </a:t>
            </a:r>
            <a:r>
              <a:rPr lang="pt-BR" altLang="pt-BR" sz="1000" dirty="0" err="1"/>
              <a:t>SchemeForward</a:t>
            </a:r>
            <a:r>
              <a:rPr lang="pt-BR" altLang="pt-BR" sz="1000" dirty="0"/>
              <a:t>(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)  RESULT(</a:t>
            </a:r>
            <a:r>
              <a:rPr lang="pt-BR" altLang="pt-BR" sz="1000" dirty="0" err="1"/>
              <a:t>yp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IMPLICIT NONE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Utilizando a </a:t>
            </a:r>
            <a:r>
              <a:rPr lang="pt-BR" altLang="pt-BR" sz="1000" dirty="0" err="1">
                <a:solidFill>
                  <a:srgbClr val="0070C0"/>
                </a:solidFill>
              </a:rPr>
              <a:t>diferenciacao</a:t>
            </a:r>
            <a:r>
              <a:rPr lang="pt-BR" altLang="pt-BR" sz="1000" dirty="0">
                <a:solidFill>
                  <a:srgbClr val="0070C0"/>
                </a:solidFill>
              </a:rPr>
              <a:t> </a:t>
            </a:r>
            <a:r>
              <a:rPr lang="pt-BR" altLang="pt-BR" sz="1000" dirty="0" err="1">
                <a:solidFill>
                  <a:srgbClr val="0070C0"/>
                </a:solidFill>
              </a:rPr>
              <a:t>forward</a:t>
            </a:r>
            <a:endParaRPr lang="pt-BR" altLang="pt-BR" sz="1000" dirty="0">
              <a:solidFill>
                <a:srgbClr val="0070C0"/>
              </a:solidFill>
            </a:endParaRP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y(n+1) - y(n)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!--------------- = lambda * y(n) ; onde lambda &gt; 0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      </a:t>
            </a:r>
            <a:r>
              <a:rPr lang="pt-BR" altLang="pt-BR" sz="1000" dirty="0" err="1">
                <a:solidFill>
                  <a:srgbClr val="0070C0"/>
                </a:solidFill>
              </a:rPr>
              <a:t>dt</a:t>
            </a:r>
            <a:endParaRPr lang="pt-BR" altLang="pt-BR" sz="1000" dirty="0">
              <a:solidFill>
                <a:srgbClr val="0070C0"/>
              </a:solidFill>
            </a:endParaRP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   ) :: </a:t>
            </a:r>
            <a:r>
              <a:rPr lang="pt-BR" altLang="pt-BR" sz="1000" dirty="0" err="1"/>
              <a:t>yc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</a:t>
            </a:r>
            <a:r>
              <a:rPr lang="pt-BR" altLang="pt-BR" sz="1000" dirty="0" err="1"/>
              <a:t>yp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yp</a:t>
            </a:r>
            <a:r>
              <a:rPr lang="pt-BR" altLang="pt-BR" sz="1000" dirty="0"/>
              <a:t> =  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 -lambda*</a:t>
            </a:r>
            <a:r>
              <a:rPr lang="pt-BR" altLang="pt-BR" sz="1000" dirty="0" err="1"/>
              <a:t>dt</a:t>
            </a:r>
            <a:r>
              <a:rPr lang="pt-BR" altLang="pt-BR" sz="1000" dirty="0"/>
              <a:t>*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  </a:t>
            </a:r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END FUNCTION </a:t>
            </a:r>
            <a:r>
              <a:rPr lang="pt-BR" altLang="pt-BR" sz="1000" dirty="0" err="1"/>
              <a:t>SchemeForward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FUNCTION</a:t>
            </a:r>
            <a:r>
              <a:rPr lang="pt-BR" altLang="pt-BR" sz="1000" dirty="0"/>
              <a:t> </a:t>
            </a:r>
            <a:r>
              <a:rPr lang="pt-BR" altLang="pt-BR" sz="1000" dirty="0" err="1"/>
              <a:t>SchemeUpdate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y_in</a:t>
            </a:r>
            <a:r>
              <a:rPr lang="pt-BR" altLang="pt-BR" sz="1000" dirty="0"/>
              <a:t>)  RESULT (</a:t>
            </a:r>
            <a:r>
              <a:rPr lang="pt-BR" altLang="pt-BR" sz="1000" dirty="0" err="1"/>
              <a:t>y_out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INTENT(IN) :: </a:t>
            </a:r>
            <a:r>
              <a:rPr lang="pt-BR" altLang="pt-BR" sz="1000" dirty="0" err="1"/>
              <a:t>y_in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            :: </a:t>
            </a:r>
            <a:r>
              <a:rPr lang="pt-BR" altLang="pt-BR" sz="1000" dirty="0" err="1"/>
              <a:t>y_out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y_out</a:t>
            </a:r>
            <a:r>
              <a:rPr lang="pt-BR" altLang="pt-BR" sz="1000" dirty="0"/>
              <a:t>=</a:t>
            </a:r>
            <a:r>
              <a:rPr lang="pt-BR" altLang="pt-BR" sz="1000" dirty="0" err="1"/>
              <a:t>y_in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FUNCTION </a:t>
            </a:r>
            <a:r>
              <a:rPr lang="pt-BR" altLang="pt-BR" sz="1000" dirty="0" err="1"/>
              <a:t>SchemeUpdate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FUNCTION</a:t>
            </a:r>
            <a:r>
              <a:rPr lang="pt-BR" altLang="pt-BR" sz="1000" dirty="0"/>
              <a:t> </a:t>
            </a:r>
            <a:r>
              <a:rPr lang="pt-BR" altLang="pt-BR" sz="1000" dirty="0" err="1"/>
              <a:t>AnaliticFunction</a:t>
            </a:r>
            <a:r>
              <a:rPr lang="pt-BR" altLang="pt-BR" sz="1000" dirty="0"/>
              <a:t>(y0,tn)  </a:t>
            </a:r>
            <a:r>
              <a:rPr lang="pt-BR" altLang="pt-BR" sz="1000" dirty="0">
                <a:solidFill>
                  <a:srgbClr val="C00000"/>
                </a:solidFill>
              </a:rPr>
              <a:t>RESULT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y_out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(IN) :: y0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      </a:t>
            </a:r>
            <a:r>
              <a:rPr lang="pt-BR" altLang="pt-BR" sz="1000" dirty="0"/>
              <a:t>,      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(IN) :: </a:t>
            </a:r>
            <a:r>
              <a:rPr lang="pt-BR" altLang="pt-BR" sz="1000" dirty="0" err="1"/>
              <a:t>tn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            :: </a:t>
            </a:r>
            <a:r>
              <a:rPr lang="pt-BR" altLang="pt-BR" sz="1000" dirty="0" err="1"/>
              <a:t>y_out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y_out</a:t>
            </a:r>
            <a:r>
              <a:rPr lang="pt-BR" altLang="pt-BR" sz="1000" dirty="0"/>
              <a:t>=y0*</a:t>
            </a:r>
            <a:r>
              <a:rPr lang="pt-BR" altLang="pt-BR" sz="1000" dirty="0" err="1"/>
              <a:t>exp</a:t>
            </a:r>
            <a:r>
              <a:rPr lang="pt-BR" altLang="pt-BR" sz="1000" dirty="0"/>
              <a:t>(-lambda*</a:t>
            </a:r>
            <a:r>
              <a:rPr lang="pt-BR" altLang="pt-BR" sz="1000" dirty="0" err="1"/>
              <a:t>tn</a:t>
            </a:r>
            <a:r>
              <a:rPr lang="pt-BR" altLang="pt-BR" sz="1000" dirty="0"/>
              <a:t>*</a:t>
            </a:r>
            <a:r>
              <a:rPr lang="pt-BR" altLang="pt-BR" sz="1000" dirty="0" err="1"/>
              <a:t>dt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END FUNCTION </a:t>
            </a:r>
            <a:r>
              <a:rPr lang="pt-BR" altLang="pt-BR" sz="1000" dirty="0" err="1"/>
              <a:t>AnaliticFunction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</a:p>
        </p:txBody>
      </p:sp>
      <p:cxnSp>
        <p:nvCxnSpPr>
          <p:cNvPr id="23" name="Conector angulado 22"/>
          <p:cNvCxnSpPr>
            <a:stCxn id="19" idx="2"/>
            <a:endCxn id="21" idx="1"/>
          </p:cNvCxnSpPr>
          <p:nvPr/>
        </p:nvCxnSpPr>
        <p:spPr>
          <a:xfrm rot="5400000" flipH="1" flipV="1">
            <a:off x="2309364" y="3548934"/>
            <a:ext cx="2582438" cy="3462579"/>
          </a:xfrm>
          <a:prstGeom prst="bentConnector4">
            <a:avLst>
              <a:gd name="adj1" fmla="val -8852"/>
              <a:gd name="adj2" fmla="val 74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9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1"/>
          <p:cNvSpPr>
            <a:spLocks noChangeArrowheads="1"/>
          </p:cNvSpPr>
          <p:nvPr/>
        </p:nvSpPr>
        <p:spPr bwMode="auto">
          <a:xfrm>
            <a:off x="138113" y="1190183"/>
            <a:ext cx="4160837" cy="37798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FUNCTION</a:t>
            </a:r>
            <a:r>
              <a:rPr lang="pt-BR" altLang="pt-BR" sz="1000" dirty="0"/>
              <a:t> </a:t>
            </a:r>
            <a:r>
              <a:rPr lang="pt-BR" altLang="pt-BR" sz="1000" dirty="0" err="1"/>
              <a:t>SchemeWriteData</a:t>
            </a:r>
            <a:r>
              <a:rPr lang="pt-BR" altLang="pt-BR" sz="1000" dirty="0"/>
              <a:t>(</a:t>
            </a:r>
            <a:r>
              <a:rPr lang="pt-BR" altLang="pt-BR" sz="1000" dirty="0" err="1"/>
              <a:t>irec,y_in,ya</a:t>
            </a:r>
            <a:r>
              <a:rPr lang="pt-BR" altLang="pt-BR" sz="1000" dirty="0"/>
              <a:t>)  </a:t>
            </a:r>
            <a:r>
              <a:rPr lang="pt-BR" altLang="pt-BR" sz="1000" dirty="0">
                <a:solidFill>
                  <a:srgbClr val="C00000"/>
                </a:solidFill>
              </a:rPr>
              <a:t>RESULT</a:t>
            </a:r>
            <a:r>
              <a:rPr lang="pt-BR" altLang="pt-BR" sz="1000" dirty="0"/>
              <a:t> (ok)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(INOUT) :: </a:t>
            </a:r>
            <a:r>
              <a:rPr lang="pt-BR" altLang="pt-BR" sz="1000" dirty="0" err="1"/>
              <a:t>irec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(IN) :: </a:t>
            </a:r>
            <a:r>
              <a:rPr lang="pt-BR" altLang="pt-BR" sz="1000" dirty="0" err="1"/>
              <a:t>y_in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(IN) :: </a:t>
            </a:r>
            <a:r>
              <a:rPr lang="pt-BR" altLang="pt-BR" sz="1000" dirty="0" err="1"/>
              <a:t>ya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 :: ok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 :: </a:t>
            </a:r>
            <a:r>
              <a:rPr lang="pt-BR" altLang="pt-BR" sz="1000" dirty="0" err="1"/>
              <a:t>lrec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(KIND=r4)        :: </a:t>
            </a:r>
            <a:r>
              <a:rPr lang="pt-BR" altLang="pt-BR" sz="1000" dirty="0" err="1"/>
              <a:t>Yout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INQUIRE</a:t>
            </a:r>
            <a:r>
              <a:rPr lang="pt-BR" altLang="pt-BR" sz="1000" dirty="0"/>
              <a:t> (IOLENGTH=</a:t>
            </a:r>
            <a:r>
              <a:rPr lang="pt-BR" altLang="pt-BR" sz="1000" dirty="0" err="1"/>
              <a:t>lrec</a:t>
            </a:r>
            <a:r>
              <a:rPr lang="pt-BR" altLang="pt-BR" sz="1000" dirty="0"/>
              <a:t>) </a:t>
            </a:r>
            <a:r>
              <a:rPr lang="pt-BR" altLang="pt-BR" sz="1000" dirty="0" err="1"/>
              <a:t>Yout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IF</a:t>
            </a:r>
            <a:r>
              <a:rPr lang="pt-BR" altLang="pt-BR" sz="1000" dirty="0"/>
              <a:t>(</a:t>
            </a:r>
            <a:r>
              <a:rPr lang="pt-BR" altLang="pt-BR" sz="1000" dirty="0" err="1"/>
              <a:t>CtrlWriteDataFile</a:t>
            </a:r>
            <a:r>
              <a:rPr lang="pt-BR" altLang="pt-BR" sz="1000" dirty="0"/>
              <a:t>)</a:t>
            </a:r>
            <a:r>
              <a:rPr lang="pt-BR" altLang="pt-BR" sz="1000" dirty="0">
                <a:solidFill>
                  <a:srgbClr val="C00000"/>
                </a:solidFill>
              </a:rPr>
              <a:t>OPEN</a:t>
            </a:r>
            <a:r>
              <a:rPr lang="pt-BR" altLang="pt-BR" sz="1000" dirty="0"/>
              <a:t>(</a:t>
            </a:r>
            <a:r>
              <a:rPr lang="pt-BR" altLang="pt-BR" sz="1000" dirty="0" err="1"/>
              <a:t>UnitData,FILE</a:t>
            </a:r>
            <a:r>
              <a:rPr lang="pt-BR" altLang="pt-BR" sz="1000" dirty="0"/>
              <a:t>=TRIM(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)//'.bin',&amp; </a:t>
            </a:r>
            <a:r>
              <a:rPr lang="pt-BR" altLang="pt-BR" sz="1000" dirty="0">
                <a:solidFill>
                  <a:srgbClr val="C00000"/>
                </a:solidFill>
              </a:rPr>
              <a:t>FORM</a:t>
            </a:r>
            <a:r>
              <a:rPr lang="pt-BR" altLang="pt-BR" sz="1000" dirty="0"/>
              <a:t>='UNFORMATTED', </a:t>
            </a:r>
            <a:r>
              <a:rPr lang="pt-BR" altLang="pt-BR" sz="1000" dirty="0">
                <a:solidFill>
                  <a:srgbClr val="C00000"/>
                </a:solidFill>
              </a:rPr>
              <a:t>ACCESS</a:t>
            </a:r>
            <a:r>
              <a:rPr lang="pt-BR" altLang="pt-BR" sz="1000" dirty="0"/>
              <a:t>='DIRECT', </a:t>
            </a:r>
            <a:r>
              <a:rPr lang="pt-BR" altLang="pt-BR" sz="1000" dirty="0">
                <a:solidFill>
                  <a:srgbClr val="C00000"/>
                </a:solidFill>
              </a:rPr>
              <a:t>STATUS</a:t>
            </a:r>
            <a:r>
              <a:rPr lang="pt-BR" altLang="pt-BR" sz="1000" dirty="0"/>
              <a:t>='UNKNOWN', &amp;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ACTION</a:t>
            </a:r>
            <a:r>
              <a:rPr lang="pt-BR" altLang="pt-BR" sz="1000" dirty="0"/>
              <a:t>='WRITE',</a:t>
            </a:r>
            <a:r>
              <a:rPr lang="pt-BR" altLang="pt-BR" sz="1000" dirty="0">
                <a:solidFill>
                  <a:srgbClr val="C00000"/>
                </a:solidFill>
              </a:rPr>
              <a:t>RECL</a:t>
            </a:r>
            <a:r>
              <a:rPr lang="pt-BR" altLang="pt-BR" sz="1000" dirty="0"/>
              <a:t>=</a:t>
            </a:r>
            <a:r>
              <a:rPr lang="pt-BR" altLang="pt-BR" sz="1000" dirty="0" err="1"/>
              <a:t>lrec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CtrlWriteDataFile</a:t>
            </a:r>
            <a:r>
              <a:rPr lang="pt-BR" altLang="pt-BR" sz="1000" dirty="0"/>
              <a:t>=.FALSE.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Yout</a:t>
            </a:r>
            <a:r>
              <a:rPr lang="pt-BR" altLang="pt-BR" sz="1000" dirty="0"/>
              <a:t>=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(</a:t>
            </a:r>
            <a:r>
              <a:rPr lang="pt-BR" altLang="pt-BR" sz="1000" dirty="0" err="1"/>
              <a:t>y_in,KIND</a:t>
            </a:r>
            <a:r>
              <a:rPr lang="pt-BR" altLang="pt-BR" sz="1000" dirty="0"/>
              <a:t>=r4)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irec</a:t>
            </a:r>
            <a:r>
              <a:rPr lang="pt-BR" altLang="pt-BR" sz="1000" dirty="0"/>
              <a:t>=irec+1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UnitData,rec</a:t>
            </a:r>
            <a:r>
              <a:rPr lang="pt-BR" altLang="pt-BR" sz="1000" dirty="0"/>
              <a:t>=</a:t>
            </a:r>
            <a:r>
              <a:rPr lang="pt-BR" altLang="pt-BR" sz="1000" dirty="0" err="1"/>
              <a:t>irec</a:t>
            </a:r>
            <a:r>
              <a:rPr lang="pt-BR" altLang="pt-BR" sz="1000" dirty="0"/>
              <a:t>) </a:t>
            </a:r>
            <a:r>
              <a:rPr lang="pt-BR" altLang="pt-BR" sz="1000" dirty="0" err="1"/>
              <a:t>Yout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irec</a:t>
            </a:r>
            <a:r>
              <a:rPr lang="pt-BR" altLang="pt-BR" sz="1000" dirty="0"/>
              <a:t>=irec+1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UnitData,rec</a:t>
            </a:r>
            <a:r>
              <a:rPr lang="pt-BR" altLang="pt-BR" sz="1000" dirty="0"/>
              <a:t>=</a:t>
            </a:r>
            <a:r>
              <a:rPr lang="pt-BR" altLang="pt-BR" sz="1000" dirty="0" err="1"/>
              <a:t>irec</a:t>
            </a:r>
            <a:r>
              <a:rPr lang="pt-BR" altLang="pt-BR" sz="1000" dirty="0"/>
              <a:t>) </a:t>
            </a:r>
            <a:r>
              <a:rPr lang="pt-BR" altLang="pt-BR" sz="1000" dirty="0">
                <a:solidFill>
                  <a:srgbClr val="C00000"/>
                </a:solidFill>
              </a:rPr>
              <a:t>REAL </a:t>
            </a:r>
            <a:r>
              <a:rPr lang="pt-BR" altLang="pt-BR" sz="1000" dirty="0"/>
              <a:t>(</a:t>
            </a:r>
            <a:r>
              <a:rPr lang="pt-BR" altLang="pt-BR" sz="1000" dirty="0" err="1"/>
              <a:t>ya,KIND</a:t>
            </a:r>
            <a:r>
              <a:rPr lang="pt-BR" altLang="pt-BR" sz="1000" dirty="0"/>
              <a:t>=r4)</a:t>
            </a:r>
          </a:p>
          <a:p>
            <a:pPr eaLnBrk="1" hangingPunct="1"/>
            <a:r>
              <a:rPr lang="pt-BR" altLang="pt-BR" sz="1000" dirty="0"/>
              <a:t>    ok=0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FUNCTION </a:t>
            </a:r>
            <a:r>
              <a:rPr lang="pt-BR" altLang="pt-BR" sz="1000" dirty="0" err="1"/>
              <a:t>SchemeWriteData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endParaRPr lang="pt-BR" altLang="pt-BR" sz="1000" dirty="0"/>
          </a:p>
        </p:txBody>
      </p:sp>
      <p:sp>
        <p:nvSpPr>
          <p:cNvPr id="9" name="CaixaDeTexto 2"/>
          <p:cNvSpPr txBox="1">
            <a:spLocks noChangeArrowheads="1"/>
          </p:cNvSpPr>
          <p:nvPr/>
        </p:nvSpPr>
        <p:spPr bwMode="auto">
          <a:xfrm>
            <a:off x="4640263" y="1190183"/>
            <a:ext cx="4298950" cy="42415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FUNCTION </a:t>
            </a:r>
            <a:r>
              <a:rPr lang="pt-BR" altLang="pt-BR" sz="1000" dirty="0" err="1"/>
              <a:t>SchemeWriteCtl</a:t>
            </a:r>
            <a:r>
              <a:rPr lang="pt-BR" altLang="pt-BR" sz="1000" dirty="0"/>
              <a:t>(</a:t>
            </a:r>
            <a:r>
              <a:rPr lang="pt-BR" altLang="pt-BR" sz="1000" dirty="0" err="1"/>
              <a:t>nrec</a:t>
            </a:r>
            <a:r>
              <a:rPr lang="pt-BR" altLang="pt-BR" sz="1000" dirty="0"/>
              <a:t>)  </a:t>
            </a:r>
            <a:r>
              <a:rPr lang="pt-BR" altLang="pt-BR" sz="1000" dirty="0">
                <a:solidFill>
                  <a:srgbClr val="C00000"/>
                </a:solidFill>
              </a:rPr>
              <a:t>RESULT</a:t>
            </a:r>
            <a:r>
              <a:rPr lang="pt-BR" altLang="pt-BR" sz="1000" dirty="0"/>
              <a:t>( ok)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(IN) :: </a:t>
            </a:r>
            <a:r>
              <a:rPr lang="pt-BR" altLang="pt-BR" sz="1000" dirty="0" err="1"/>
              <a:t>nrec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:: ok</a:t>
            </a:r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OPEN</a:t>
            </a:r>
            <a:r>
              <a:rPr lang="pt-BR" altLang="pt-BR" sz="1000" dirty="0"/>
              <a:t>(</a:t>
            </a:r>
            <a:r>
              <a:rPr lang="pt-BR" altLang="pt-BR" sz="1000" dirty="0" err="1"/>
              <a:t>UnitCtl,</a:t>
            </a:r>
            <a:r>
              <a:rPr lang="pt-BR" altLang="pt-BR" sz="1000" dirty="0" err="1">
                <a:solidFill>
                  <a:srgbClr val="C00000"/>
                </a:solidFill>
              </a:rPr>
              <a:t>FILE</a:t>
            </a:r>
            <a:r>
              <a:rPr lang="pt-BR" altLang="pt-BR" sz="1000" dirty="0"/>
              <a:t>=TRIM(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)//'.</a:t>
            </a:r>
            <a:r>
              <a:rPr lang="pt-BR" altLang="pt-BR" sz="1000" dirty="0" err="1"/>
              <a:t>ctl</a:t>
            </a:r>
            <a:r>
              <a:rPr lang="pt-BR" altLang="pt-BR" sz="1000" dirty="0"/>
              <a:t>',</a:t>
            </a:r>
            <a:r>
              <a:rPr lang="pt-BR" altLang="pt-BR" sz="1000" dirty="0">
                <a:solidFill>
                  <a:srgbClr val="C00000"/>
                </a:solidFill>
              </a:rPr>
              <a:t>FORM</a:t>
            </a:r>
            <a:r>
              <a:rPr lang="pt-BR" altLang="pt-BR" sz="1000" dirty="0"/>
              <a:t>='FORMATTED',&amp;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 ACCESS</a:t>
            </a:r>
            <a:r>
              <a:rPr lang="pt-BR" altLang="pt-BR" sz="1000" dirty="0"/>
              <a:t>='SEQUENTIAL',</a:t>
            </a:r>
            <a:r>
              <a:rPr lang="pt-BR" altLang="pt-BR" sz="1000" dirty="0">
                <a:solidFill>
                  <a:srgbClr val="C00000"/>
                </a:solidFill>
              </a:rPr>
              <a:t>STATUS</a:t>
            </a:r>
            <a:r>
              <a:rPr lang="pt-BR" altLang="pt-BR" sz="1000" dirty="0"/>
              <a:t>='UNKNOWN',</a:t>
            </a:r>
            <a:r>
              <a:rPr lang="pt-BR" altLang="pt-BR" sz="1000" dirty="0">
                <a:solidFill>
                  <a:srgbClr val="C00000"/>
                </a:solidFill>
              </a:rPr>
              <a:t>ACTION</a:t>
            </a:r>
            <a:r>
              <a:rPr lang="pt-BR" altLang="pt-BR" sz="1000" dirty="0"/>
              <a:t>='WRITE')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,'(A6,A)')'</a:t>
            </a:r>
            <a:r>
              <a:rPr lang="pt-BR" altLang="pt-BR" sz="1000" dirty="0" err="1"/>
              <a:t>dset</a:t>
            </a:r>
            <a:r>
              <a:rPr lang="pt-BR" altLang="pt-BR" sz="1000" dirty="0"/>
              <a:t> ^',TRIM(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)//'.bin'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)')'</a:t>
            </a:r>
            <a:r>
              <a:rPr lang="pt-BR" altLang="pt-BR" sz="1000" dirty="0" err="1"/>
              <a:t>title</a:t>
            </a:r>
            <a:r>
              <a:rPr lang="pt-BR" altLang="pt-BR" sz="1000" dirty="0"/>
              <a:t>  EDO'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)')'</a:t>
            </a:r>
            <a:r>
              <a:rPr lang="pt-BR" altLang="pt-BR" sz="1000" dirty="0" err="1"/>
              <a:t>undef</a:t>
            </a:r>
            <a:r>
              <a:rPr lang="pt-BR" altLang="pt-BR" sz="1000" dirty="0"/>
              <a:t>  -9999.9'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)')'</a:t>
            </a:r>
            <a:r>
              <a:rPr lang="pt-BR" altLang="pt-BR" sz="1000" dirty="0" err="1"/>
              <a:t>xdef</a:t>
            </a:r>
            <a:r>
              <a:rPr lang="pt-BR" altLang="pt-BR" sz="1000" dirty="0"/>
              <a:t>  1 linear -48.00 1'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)')'</a:t>
            </a:r>
            <a:r>
              <a:rPr lang="pt-BR" altLang="pt-BR" sz="1000" dirty="0" err="1"/>
              <a:t>ydef</a:t>
            </a:r>
            <a:r>
              <a:rPr lang="pt-BR" altLang="pt-BR" sz="1000" dirty="0"/>
              <a:t>  1 linear  -1.27 1'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,'(A6,I6,A25)')'</a:t>
            </a:r>
            <a:r>
              <a:rPr lang="pt-BR" altLang="pt-BR" sz="1000" dirty="0" err="1"/>
              <a:t>tdef</a:t>
            </a:r>
            <a:r>
              <a:rPr lang="pt-BR" altLang="pt-BR" sz="1000" dirty="0"/>
              <a:t>  ',</a:t>
            </a:r>
            <a:r>
              <a:rPr lang="pt-BR" altLang="pt-BR" sz="1000" dirty="0" err="1"/>
              <a:t>nrec</a:t>
            </a:r>
            <a:r>
              <a:rPr lang="pt-BR" altLang="pt-BR" sz="1000" dirty="0"/>
              <a:t>,' linear  00z01jan0001 1hr'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,'(A20 )')'</a:t>
            </a:r>
            <a:r>
              <a:rPr lang="pt-BR" altLang="pt-BR" sz="1000" dirty="0" err="1"/>
              <a:t>zdef</a:t>
            </a:r>
            <a:r>
              <a:rPr lang="pt-BR" altLang="pt-BR" sz="1000" dirty="0"/>
              <a:t>  1 </a:t>
            </a:r>
            <a:r>
              <a:rPr lang="pt-BR" altLang="pt-BR" sz="1000" dirty="0" err="1"/>
              <a:t>levels</a:t>
            </a:r>
            <a:r>
              <a:rPr lang="pt-BR" altLang="pt-BR" sz="1000" dirty="0"/>
              <a:t> 1000 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,'(A)')'vars 2'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,'(A)')'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 0 99 resultado da </a:t>
            </a:r>
            <a:r>
              <a:rPr lang="pt-BR" altLang="pt-BR" sz="1000" dirty="0" err="1"/>
              <a:t>edol</a:t>
            </a:r>
            <a:r>
              <a:rPr lang="pt-BR" altLang="pt-BR" sz="1000" dirty="0"/>
              <a:t> 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,'(A)')'</a:t>
            </a:r>
            <a:r>
              <a:rPr lang="pt-BR" altLang="pt-BR" sz="1000" dirty="0" err="1"/>
              <a:t>ya</a:t>
            </a:r>
            <a:r>
              <a:rPr lang="pt-BR" altLang="pt-BR" sz="1000" dirty="0"/>
              <a:t> 0 99 </a:t>
            </a:r>
            <a:r>
              <a:rPr lang="pt-BR" altLang="pt-BR" sz="1000" dirty="0" err="1"/>
              <a:t>funcao</a:t>
            </a:r>
            <a:r>
              <a:rPr lang="pt-BR" altLang="pt-BR" sz="1000" dirty="0"/>
              <a:t> </a:t>
            </a:r>
            <a:r>
              <a:rPr lang="pt-BR" altLang="pt-BR" sz="1000" dirty="0" err="1"/>
              <a:t>analitica</a:t>
            </a:r>
            <a:r>
              <a:rPr lang="pt-BR" altLang="pt-BR" sz="1000" dirty="0"/>
              <a:t>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,'(A)')'</a:t>
            </a:r>
            <a:r>
              <a:rPr lang="pt-BR" altLang="pt-BR" sz="1000" dirty="0" err="1"/>
              <a:t>endvars</a:t>
            </a:r>
            <a:r>
              <a:rPr lang="pt-BR" altLang="pt-BR" sz="1000" dirty="0"/>
              <a:t>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CLOSE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UnitCtl,</a:t>
            </a:r>
            <a:r>
              <a:rPr lang="pt-BR" altLang="pt-BR" sz="1000" dirty="0" err="1">
                <a:solidFill>
                  <a:srgbClr val="C00000"/>
                </a:solidFill>
              </a:rPr>
              <a:t>STATUS</a:t>
            </a:r>
            <a:r>
              <a:rPr lang="pt-BR" altLang="pt-BR" sz="1000" dirty="0"/>
              <a:t>='KEEP') 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CLOSE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UnitData,</a:t>
            </a:r>
            <a:r>
              <a:rPr lang="pt-BR" altLang="pt-BR" sz="1000" dirty="0" err="1">
                <a:solidFill>
                  <a:srgbClr val="C00000"/>
                </a:solidFill>
              </a:rPr>
              <a:t>STATUS</a:t>
            </a:r>
            <a:r>
              <a:rPr lang="pt-BR" altLang="pt-BR" sz="1000" dirty="0"/>
              <a:t>='KEEP') </a:t>
            </a:r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   ok=0   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FUNCTION </a:t>
            </a:r>
            <a:r>
              <a:rPr lang="pt-BR" altLang="pt-BR" sz="1000" dirty="0" err="1"/>
              <a:t>SchemeWriteCtl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END MODULE </a:t>
            </a:r>
            <a:r>
              <a:rPr lang="pt-BR" altLang="pt-BR" sz="1000" dirty="0" err="1"/>
              <a:t>Class_NumericalScheme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endParaRPr lang="pt-BR" altLang="pt-BR" sz="1000" dirty="0"/>
          </a:p>
        </p:txBody>
      </p:sp>
      <p:cxnSp>
        <p:nvCxnSpPr>
          <p:cNvPr id="10" name="Conector angulado 9"/>
          <p:cNvCxnSpPr>
            <a:stCxn id="8" idx="2"/>
            <a:endCxn id="9" idx="1"/>
          </p:cNvCxnSpPr>
          <p:nvPr/>
        </p:nvCxnSpPr>
        <p:spPr>
          <a:xfrm rot="5400000" flipH="1" flipV="1">
            <a:off x="2599843" y="2929645"/>
            <a:ext cx="1659108" cy="2421731"/>
          </a:xfrm>
          <a:prstGeom prst="bentConnector4">
            <a:avLst>
              <a:gd name="adj1" fmla="val -13778"/>
              <a:gd name="adj2" fmla="val 929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3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"/>
          <p:cNvSpPr>
            <a:spLocks noChangeArrowheads="1"/>
          </p:cNvSpPr>
          <p:nvPr/>
        </p:nvSpPr>
        <p:spPr bwMode="auto">
          <a:xfrm>
            <a:off x="264844" y="1032903"/>
            <a:ext cx="6616700" cy="578043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PROGRAM MAIN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USE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Class_NumericalScheme</a:t>
            </a:r>
            <a:r>
              <a:rPr lang="pt-BR" altLang="pt-BR" sz="1000" dirty="0"/>
              <a:t>, </a:t>
            </a:r>
            <a:r>
              <a:rPr lang="pt-BR" altLang="pt-BR" sz="1000" dirty="0" err="1">
                <a:solidFill>
                  <a:srgbClr val="C00000"/>
                </a:solidFill>
              </a:rPr>
              <a:t>Only</a:t>
            </a:r>
            <a:r>
              <a:rPr lang="pt-BR" altLang="pt-BR" sz="1000" dirty="0">
                <a:solidFill>
                  <a:srgbClr val="C00000"/>
                </a:solidFill>
              </a:rPr>
              <a:t> </a:t>
            </a:r>
            <a:r>
              <a:rPr lang="pt-BR" altLang="pt-BR" sz="1000" dirty="0"/>
              <a:t>:r8, </a:t>
            </a:r>
            <a:r>
              <a:rPr lang="pt-BR" altLang="pt-BR" sz="1000" dirty="0" err="1"/>
              <a:t>InitNumericalScheme</a:t>
            </a:r>
            <a:r>
              <a:rPr lang="pt-BR" altLang="pt-BR" sz="1000" dirty="0"/>
              <a:t>, </a:t>
            </a:r>
            <a:r>
              <a:rPr lang="pt-BR" altLang="pt-BR" sz="1000" dirty="0" err="1"/>
              <a:t>SchemeForward</a:t>
            </a:r>
            <a:r>
              <a:rPr lang="pt-BR" altLang="pt-BR" sz="1000" dirty="0"/>
              <a:t>, </a:t>
            </a:r>
            <a:r>
              <a:rPr lang="pt-BR" altLang="pt-BR" sz="1000" dirty="0" err="1"/>
              <a:t>SchemeUpdate</a:t>
            </a:r>
            <a:r>
              <a:rPr lang="pt-BR" altLang="pt-BR" sz="1000" dirty="0"/>
              <a:t>,&amp;</a:t>
            </a:r>
          </a:p>
          <a:p>
            <a:pPr eaLnBrk="1" hangingPunct="1"/>
            <a:r>
              <a:rPr lang="pt-BR" altLang="pt-BR" sz="1000" dirty="0"/>
              <a:t>                                      </a:t>
            </a:r>
            <a:r>
              <a:rPr lang="pt-BR" altLang="pt-BR" sz="1000" dirty="0" err="1"/>
              <a:t>SchemeWriteCtl</a:t>
            </a:r>
            <a:r>
              <a:rPr lang="pt-BR" altLang="pt-BR" sz="1000" dirty="0"/>
              <a:t>, </a:t>
            </a:r>
            <a:r>
              <a:rPr lang="pt-BR" altLang="pt-BR" sz="1000" dirty="0" err="1"/>
              <a:t>SchemeWriteData</a:t>
            </a:r>
            <a:r>
              <a:rPr lang="pt-BR" altLang="pt-BR" sz="1000" dirty="0"/>
              <a:t>, </a:t>
            </a:r>
            <a:r>
              <a:rPr lang="pt-BR" altLang="pt-BR" sz="1000" dirty="0" err="1"/>
              <a:t>AnaliticFunction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IMPLICIT NONE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</a:t>
            </a:r>
            <a:r>
              <a:rPr lang="pt-BR" altLang="pt-BR" sz="1000" dirty="0" err="1"/>
              <a:t>yn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</a:t>
            </a:r>
            <a:r>
              <a:rPr lang="pt-BR" altLang="pt-BR" sz="1000" dirty="0" err="1"/>
              <a:t>yc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</a:t>
            </a:r>
            <a:r>
              <a:rPr lang="pt-BR" altLang="pt-BR" sz="1000" dirty="0" err="1"/>
              <a:t>yp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</a:t>
            </a:r>
            <a:r>
              <a:rPr lang="pt-BR" altLang="pt-BR" sz="1000" dirty="0" err="1"/>
              <a:t>ya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lambda=0.1 ![1/s]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 y0=1.0_r8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 </a:t>
            </a:r>
            <a:r>
              <a:rPr lang="pt-BR" altLang="pt-BR" sz="1000" dirty="0" err="1"/>
              <a:t>nrec</a:t>
            </a:r>
            <a:r>
              <a:rPr lang="pt-BR" altLang="pt-BR" sz="1000" dirty="0"/>
              <a:t>=200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(KIND=r8) :: </a:t>
            </a:r>
            <a:r>
              <a:rPr lang="pt-BR" altLang="pt-BR" sz="1000" dirty="0" err="1"/>
              <a:t>dt</a:t>
            </a:r>
            <a:r>
              <a:rPr lang="pt-BR" altLang="pt-BR" sz="1000" dirty="0"/>
              <a:t>=1.5/lambda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:: </a:t>
            </a:r>
            <a:r>
              <a:rPr lang="pt-BR" altLang="pt-BR" sz="1000" dirty="0" err="1"/>
              <a:t>test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:: </a:t>
            </a:r>
            <a:r>
              <a:rPr lang="pt-BR" altLang="pt-BR" sz="1000" dirty="0" err="1"/>
              <a:t>irec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:: </a:t>
            </a:r>
            <a:r>
              <a:rPr lang="pt-BR" altLang="pt-BR" sz="1000" dirty="0" err="1"/>
              <a:t>tn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CALL</a:t>
            </a:r>
            <a:r>
              <a:rPr lang="pt-BR" altLang="pt-BR" sz="1000" dirty="0"/>
              <a:t> </a:t>
            </a:r>
            <a:r>
              <a:rPr lang="pt-BR" altLang="pt-BR" sz="1000" dirty="0" err="1"/>
              <a:t>Init</a:t>
            </a:r>
            <a:r>
              <a:rPr lang="pt-BR" altLang="pt-BR" sz="1000" dirty="0"/>
              <a:t>()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=y0</a:t>
            </a:r>
          </a:p>
          <a:p>
            <a:pPr eaLnBrk="1" hangingPunct="1"/>
            <a:r>
              <a:rPr lang="pt-BR" altLang="pt-BR" sz="1000" dirty="0" err="1"/>
              <a:t>irec</a:t>
            </a:r>
            <a:r>
              <a:rPr lang="pt-BR" altLang="pt-BR" sz="1000" dirty="0"/>
              <a:t>=0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DO</a:t>
            </a:r>
            <a:r>
              <a:rPr lang="pt-BR" altLang="pt-BR" sz="1000" dirty="0"/>
              <a:t> </a:t>
            </a:r>
            <a:r>
              <a:rPr lang="pt-BR" altLang="pt-BR" sz="1000" dirty="0" err="1"/>
              <a:t>tn</a:t>
            </a:r>
            <a:r>
              <a:rPr lang="pt-BR" altLang="pt-BR" sz="1000" dirty="0"/>
              <a:t>=0,nrec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yp</a:t>
            </a:r>
            <a:r>
              <a:rPr lang="pt-BR" altLang="pt-BR" sz="1000" dirty="0"/>
              <a:t>=</a:t>
            </a:r>
            <a:r>
              <a:rPr lang="pt-BR" altLang="pt-BR" sz="1000" dirty="0" err="1"/>
              <a:t>SchemeForward</a:t>
            </a:r>
            <a:r>
              <a:rPr lang="pt-BR" altLang="pt-BR" sz="1000" dirty="0"/>
              <a:t>(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ya</a:t>
            </a:r>
            <a:r>
              <a:rPr lang="pt-BR" altLang="pt-BR" sz="1000" dirty="0"/>
              <a:t>=</a:t>
            </a:r>
            <a:r>
              <a:rPr lang="pt-BR" altLang="pt-BR" sz="1000" dirty="0" err="1"/>
              <a:t>AnaliticFunction</a:t>
            </a:r>
            <a:r>
              <a:rPr lang="pt-BR" altLang="pt-BR" sz="1000" dirty="0"/>
              <a:t>(y0,tn)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test</a:t>
            </a:r>
            <a:r>
              <a:rPr lang="pt-BR" altLang="pt-BR" sz="1000" dirty="0"/>
              <a:t>=</a:t>
            </a:r>
            <a:r>
              <a:rPr lang="pt-BR" altLang="pt-BR" sz="1000" dirty="0" err="1"/>
              <a:t>SchemeWriteData</a:t>
            </a:r>
            <a:r>
              <a:rPr lang="pt-BR" altLang="pt-BR" sz="1000" dirty="0"/>
              <a:t>(</a:t>
            </a:r>
            <a:r>
              <a:rPr lang="pt-BR" altLang="pt-BR" sz="1000" dirty="0" err="1"/>
              <a:t>irec,yc,ya</a:t>
            </a:r>
            <a:r>
              <a:rPr lang="pt-BR" altLang="pt-BR" sz="1000" dirty="0"/>
              <a:t>) 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yn</a:t>
            </a:r>
            <a:r>
              <a:rPr lang="pt-BR" altLang="pt-BR" sz="1000" dirty="0"/>
              <a:t>=</a:t>
            </a:r>
            <a:r>
              <a:rPr lang="pt-BR" altLang="pt-BR" sz="1000" dirty="0" err="1"/>
              <a:t>SchemeUpdate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=</a:t>
            </a:r>
            <a:r>
              <a:rPr lang="pt-BR" altLang="pt-BR" sz="1000" dirty="0" err="1"/>
              <a:t>SchemeUpdate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yp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DO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 err="1"/>
              <a:t>test</a:t>
            </a:r>
            <a:r>
              <a:rPr lang="pt-BR" altLang="pt-BR" sz="1000" dirty="0"/>
              <a:t>=</a:t>
            </a:r>
            <a:r>
              <a:rPr lang="pt-BR" altLang="pt-BR" sz="1000" dirty="0" err="1"/>
              <a:t>SchemeWriteCtl</a:t>
            </a:r>
            <a:r>
              <a:rPr lang="pt-BR" altLang="pt-BR" sz="1000" dirty="0"/>
              <a:t>(</a:t>
            </a:r>
            <a:r>
              <a:rPr lang="pt-BR" altLang="pt-BR" sz="1000" dirty="0" err="1"/>
              <a:t>nrec</a:t>
            </a:r>
            <a:r>
              <a:rPr lang="pt-BR" altLang="pt-BR" sz="1000" dirty="0"/>
              <a:t>)</a:t>
            </a:r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7030A0"/>
                </a:solidFill>
              </a:rPr>
              <a:t>CONTAINS</a:t>
            </a:r>
          </a:p>
          <a:p>
            <a:pPr eaLnBrk="1" hangingPunct="1"/>
            <a:endParaRPr lang="pt-BR" altLang="pt-BR" sz="1000" dirty="0">
              <a:solidFill>
                <a:srgbClr val="7030A0"/>
              </a:solidFill>
            </a:endParaRP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SUBROUTINE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Init</a:t>
            </a:r>
            <a:r>
              <a:rPr lang="pt-BR" altLang="pt-BR" sz="1000" dirty="0"/>
              <a:t>()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CALL</a:t>
            </a:r>
            <a:r>
              <a:rPr lang="pt-BR" altLang="pt-BR" sz="1000" dirty="0"/>
              <a:t> </a:t>
            </a:r>
            <a:r>
              <a:rPr lang="pt-BR" altLang="pt-BR" sz="1000" dirty="0" err="1"/>
              <a:t>InitNumericalScheme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dt,lambda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END SUBROUTINE </a:t>
            </a:r>
            <a:r>
              <a:rPr lang="pt-BR" altLang="pt-BR" sz="1000" dirty="0" err="1"/>
              <a:t>Init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END PROGRAM </a:t>
            </a:r>
            <a:r>
              <a:rPr lang="pt-BR" altLang="pt-BR" sz="100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23560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00011" y="1058766"/>
                <a:ext cx="90439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 Black" panose="020B0A04020102020204" pitchFamily="34" charset="0"/>
                  </a:rPr>
                  <a:t>Há três possibilidade para a solução numérica ou seja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1−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 depende a escolha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Δ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pt-BR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" y="1058766"/>
                <a:ext cx="904398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39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73" y="1576866"/>
            <a:ext cx="2486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73" y="5030146"/>
            <a:ext cx="2419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231499" y="4966234"/>
                <a:ext cx="600157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063"/>
                  </a:lnSpc>
                </a:pPr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(III) se</a:t>
                </a:r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Arial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&gt;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 então,</a:t>
                </a:r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Arial" pitchFamily="34" charset="0"/>
                  </a:rPr>
                  <a:t> </a:t>
                </a:r>
                <a:r>
                  <a:rPr lang="pt-BR" dirty="0">
                    <a:latin typeface="Arial Black" panose="020B0A04020102020204" pitchFamily="34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1−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,</a:t>
                </a:r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. A solução oscila no Sinal e aumenta em magnitude com o passar do tempo. O método é Instável para as grandes passo de tempo.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9" y="4966234"/>
                <a:ext cx="6001574" cy="1169551"/>
              </a:xfrm>
              <a:prstGeom prst="rect">
                <a:avLst/>
              </a:prstGeom>
              <a:blipFill rotWithShape="1">
                <a:blip r:embed="rId6"/>
                <a:stretch>
                  <a:fillRect l="-915" t="-5208" r="-813" b="-7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00011" y="1705097"/>
                <a:ext cx="6133062" cy="103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latin typeface="Arial Black" panose="020B0A04020102020204" pitchFamily="34" charset="0"/>
                  </a:rPr>
                  <a:t>I ) 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, então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 </m:t>
                    </m:r>
                    <m:r>
                      <a:rPr lang="pt-BR" b="0" i="1" dirty="0" smtClean="0">
                        <a:latin typeface="Cambria Math"/>
                      </a:rPr>
                      <m:t>0</m:t>
                    </m:r>
                    <m:r>
                      <a:rPr lang="pt-BR" i="1" dirty="0" smtClean="0">
                        <a:latin typeface="Cambria Math"/>
                        <a:ea typeface="Cambria Math"/>
                      </a:rPr>
                      <m:t>&lt;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1−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t-BR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, A solução numérica é uma função crescente com o tempo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" y="1705097"/>
                <a:ext cx="6133062" cy="1038939"/>
              </a:xfrm>
              <a:prstGeom prst="rect">
                <a:avLst/>
              </a:prstGeom>
              <a:blipFill rotWithShape="1">
                <a:blip r:embed="rId7"/>
                <a:stretch>
                  <a:fillRect l="-795" r="-895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73" y="3158704"/>
            <a:ext cx="2647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31498" y="3239022"/>
                <a:ext cx="6001575" cy="1039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latin typeface="Arial Black" panose="020B0A04020102020204" pitchFamily="34" charset="0"/>
                  </a:rPr>
                  <a:t>II ) 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  <m:r>
                      <a:rPr lang="pt-BR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, A solução numérica  diminui  a magnitude mas oscila  no sinal O sistema é estável , mas não consistente.</a:t>
                </a: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8" y="3239022"/>
                <a:ext cx="6001575" cy="1039515"/>
              </a:xfrm>
              <a:prstGeom prst="rect">
                <a:avLst/>
              </a:prstGeom>
              <a:blipFill rotWithShape="1">
                <a:blip r:embed="rId9"/>
                <a:stretch>
                  <a:fillRect l="-915" r="-813" b="-81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501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100012" y="1800564"/>
            <a:ext cx="878101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63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 restrição de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 </a:t>
            </a:r>
            <a:r>
              <a:rPr lang="pt-BR" altLang="pt-BR" dirty="0" err="1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Δt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 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para garantir a estabilidade pode por vezes ser  removido pela 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escolha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 do </a:t>
            </a:r>
            <a:r>
              <a:rPr lang="pt-BR" altLang="pt-BR" u="sng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método numérico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. ex. usando o esquema 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atrasado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27" name="CaixaDeTexto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7976" y="5066840"/>
            <a:ext cx="2357377" cy="36356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28" name="CaixaDeTexto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5416" y="5599872"/>
            <a:ext cx="2510559" cy="36356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29" name="CaixaDeTexto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36131" y="3355821"/>
            <a:ext cx="1676869" cy="363562"/>
          </a:xfrm>
          <a:prstGeom prst="rect">
            <a:avLst/>
          </a:prstGeom>
          <a:blipFill rotWithShape="1">
            <a:blip r:embed="rId5"/>
            <a:stretch>
              <a:fillRect l="-3273" t="-8333" b="-26667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0" name="CaixaDeTexto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87199" y="3845869"/>
            <a:ext cx="1670457" cy="36356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1" name="CaixaDeTexto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23673" y="4234559"/>
            <a:ext cx="1504258" cy="611579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2" name="CaixaDeTexto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10653" y="3615709"/>
            <a:ext cx="1232645" cy="61247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4981575" y="4943475"/>
            <a:ext cx="37099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638"/>
              </a:lnSpc>
            </a:pPr>
            <a:r>
              <a:rPr lang="pt-BR" altLang="pt-BR" sz="2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 sistema é estável, se</a:t>
            </a:r>
            <a:r>
              <a:rPr lang="pt-BR" altLang="pt-BR" sz="2300" dirty="0">
                <a:solidFill>
                  <a:srgbClr val="0000FF"/>
                </a:solidFill>
                <a:cs typeface="Arial" pitchFamily="34" charset="0"/>
              </a:rPr>
              <a:t> |A| ≤ 1</a:t>
            </a:r>
          </a:p>
        </p:txBody>
      </p:sp>
      <p:sp>
        <p:nvSpPr>
          <p:cNvPr id="34" name="CaixaDeTexto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03701" y="5401306"/>
            <a:ext cx="2228944" cy="61446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5" name="CaixaDeTexto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5436" y="4311904"/>
            <a:ext cx="2118978" cy="64178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cxnSp>
        <p:nvCxnSpPr>
          <p:cNvPr id="36" name="Conector angulado 35"/>
          <p:cNvCxnSpPr>
            <a:stCxn id="28" idx="3"/>
            <a:endCxn id="29" idx="1"/>
          </p:cNvCxnSpPr>
          <p:nvPr/>
        </p:nvCxnSpPr>
        <p:spPr>
          <a:xfrm flipV="1">
            <a:off x="3095625" y="3536950"/>
            <a:ext cx="3240088" cy="22447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5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552" y="1485759"/>
            <a:ext cx="85704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de diferenças finitas.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Acurácia.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Consistência.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Estabilidade.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Convergência.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Grades de Arakawa A, B, C e </a:t>
            </a:r>
            <a:r>
              <a:rPr lang="pt-BR" sz="2000" dirty="0" err="1">
                <a:latin typeface="Arial Black" panose="020B0A04020102020204" pitchFamily="34" charset="0"/>
              </a:rPr>
              <a:t>E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Domínio de influência e domínio de dependência.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Dispersão numérica e dissipação.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Definição de filtros monótono e positivo.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espectrais.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de volume finito.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</a:t>
            </a:r>
            <a:r>
              <a:rPr lang="pt-BR" sz="2000" dirty="0" err="1">
                <a:latin typeface="Arial Black" panose="020B0A04020102020204" pitchFamily="34" charset="0"/>
              </a:rPr>
              <a:t>Semi-Lagrangeanos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Conservação de massa local.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Esquemas explícitos versus </a:t>
            </a:r>
            <a:r>
              <a:rPr lang="pt-BR" sz="2000" dirty="0" err="1">
                <a:latin typeface="Arial Black" panose="020B0A04020102020204" pitchFamily="34" charset="0"/>
              </a:rPr>
              <a:t>semi-implícitos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</a:t>
            </a:r>
            <a:r>
              <a:rPr lang="pt-BR" sz="2000" dirty="0" err="1">
                <a:latin typeface="Arial Black" panose="020B0A04020102020204" pitchFamily="34" charset="0"/>
              </a:rPr>
              <a:t>semi-implícitos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990370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FA77DD-154C-4DD6-8604-AA8F1B459B57}"/>
              </a:ext>
            </a:extLst>
          </p:cNvPr>
          <p:cNvSpPr txBox="1">
            <a:spLocks noChangeArrowheads="1"/>
          </p:cNvSpPr>
          <p:nvPr/>
        </p:nvSpPr>
        <p:spPr>
          <a:xfrm>
            <a:off x="1087985" y="0"/>
            <a:ext cx="7793038" cy="95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8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272539" y="1003540"/>
            <a:ext cx="6992299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Exemplo: Equações diferenciais Parciais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00012" y="1479632"/>
            <a:ext cx="8731497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38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Considere uma equação de </a:t>
            </a:r>
            <a:r>
              <a:rPr lang="pt-BR" altLang="pt-BR" dirty="0" err="1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Advecção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 Linear em uma dimensão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694617" y="1905390"/>
                <a:ext cx="554228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𝜙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                                                               (10)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617" y="1905390"/>
                <a:ext cx="5542286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272540" y="2527250"/>
                <a:ext cx="8468520" cy="1131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725"/>
                  </a:lnSpc>
                </a:pPr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Onde </a:t>
                </a:r>
                <a:r>
                  <a:rPr lang="pt-BR" altLang="pt-BR" dirty="0">
                    <a:solidFill>
                      <a:srgbClr val="FF0000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u</a:t>
                </a:r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 é a velocidade constante, o domínio é </a:t>
                </a:r>
                <a14:m>
                  <m:oMath xmlns:m="http://schemas.openxmlformats.org/officeDocument/2006/math"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≤1</m:t>
                    </m:r>
                  </m:oMath>
                </a14:m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, com condição de fronteira periódicas </a:t>
                </a:r>
                <a14:m>
                  <m:oMath xmlns:m="http://schemas.openxmlformats.org/officeDocument/2006/math">
                    <m:r>
                      <a:rPr lang="pt-BR" altLang="pt-B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𝜙</m:t>
                    </m:r>
                    <m:d>
                      <m:dPr>
                        <m:ctrlPr>
                          <a:rPr lang="pt-BR" alt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,0</m:t>
                        </m:r>
                      </m:e>
                    </m:d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𝜙</m:t>
                    </m:r>
                    <m:d>
                      <m:dPr>
                        <m:ctrlP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 , E a condição inicial é dada como </a:t>
                </a:r>
                <a14:m>
                  <m:oMath xmlns:m="http://schemas.openxmlformats.org/officeDocument/2006/math">
                    <m:r>
                      <a:rPr lang="pt-BR" altLang="pt-B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𝜙</m:t>
                    </m:r>
                    <m:d>
                      <m:dPr>
                        <m:ctrlPr>
                          <a:rPr lang="pt-BR" alt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,0</m:t>
                        </m:r>
                      </m:e>
                    </m:d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altLang="pt-BR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.  Por exemplo </a:t>
                </a:r>
                <a14:m>
                  <m:oMath xmlns:m="http://schemas.openxmlformats.org/officeDocument/2006/math"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pt-BR" altLang="pt-BR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pt-BR" alt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pt-BR" alt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altLang="pt-BR" b="0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pt-BR" alt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pt-BR" alt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pt-BR" alt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pt-BR" altLang="pt-BR" dirty="0">
                  <a:solidFill>
                    <a:srgbClr val="0000FF"/>
                  </a:solidFill>
                  <a:latin typeface="Arial Black" panose="020B0A04020102020204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40" y="2527250"/>
                <a:ext cx="8468520" cy="1131079"/>
              </a:xfrm>
              <a:prstGeom prst="rect">
                <a:avLst/>
              </a:prstGeom>
              <a:blipFill rotWithShape="1">
                <a:blip r:embed="rId4"/>
                <a:stretch>
                  <a:fillRect l="-648" b="-59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79" y="3658329"/>
            <a:ext cx="404336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14697" y="5633179"/>
            <a:ext cx="3032175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63"/>
              </a:lnSpc>
            </a:pP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solução</a:t>
            </a: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analítica</a:t>
            </a: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 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430620" y="5836565"/>
                <a:ext cx="2573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𝝓</m:t>
                    </m:r>
                    <m:d>
                      <m:dPr>
                        <m:ctrlPr>
                          <a:rPr lang="pt-BR" alt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𝒙</m:t>
                        </m:r>
                        <m:r>
                          <a:rPr lang="pt-BR" altLang="pt-BR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pt-BR" altLang="pt-BR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𝟎</m:t>
                        </m:r>
                      </m:e>
                    </m:d>
                    <m:r>
                      <a:rPr lang="pt-BR" altLang="pt-BR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pt-BR" altLang="pt-BR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lang="pt-BR" alt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𝒙</m:t>
                        </m:r>
                        <m:r>
                          <a:rPr lang="pt-BR" altLang="pt-B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pt-BR" altLang="pt-B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𝒖</m:t>
                        </m:r>
                        <m:r>
                          <a:rPr lang="pt-BR" altLang="pt-B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  <m:r>
                          <a:rPr lang="pt-BR" altLang="pt-B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pt-BR" altLang="pt-BR" b="1" dirty="0">
                    <a:solidFill>
                      <a:srgbClr val="FF0000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. 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620" y="5836565"/>
                <a:ext cx="257320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11" t="-8197" r="-948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-15194" y="6278355"/>
            <a:ext cx="9159194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38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 função inicial é </a:t>
            </a:r>
            <a:r>
              <a:rPr lang="pt-BR" altLang="pt-BR" dirty="0" err="1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advectada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 com velocidade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 u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, e a forma é preservada.</a:t>
            </a:r>
          </a:p>
        </p:txBody>
      </p:sp>
    </p:spTree>
    <p:extLst>
      <p:ext uri="{BB962C8B-B14F-4D97-AF65-F5344CB8AC3E}">
        <p14:creationId xmlns:p14="http://schemas.microsoft.com/office/powerpoint/2010/main" val="2877404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2"/>
          <p:cNvSpPr txBox="1">
            <a:spLocks noChangeArrowheads="1"/>
          </p:cNvSpPr>
          <p:nvPr/>
        </p:nvSpPr>
        <p:spPr bwMode="auto">
          <a:xfrm>
            <a:off x="274638" y="1180813"/>
            <a:ext cx="4160837" cy="454932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>
                <a:solidFill>
                  <a:srgbClr val="FF0000"/>
                </a:solidFill>
              </a:rPr>
              <a:t>MODULE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Class_Fields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FF0000"/>
                </a:solidFill>
              </a:rPr>
              <a:t>  IMPLICIT NONE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FF0000"/>
                </a:solidFill>
              </a:rPr>
              <a:t>PRIVATE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 :: r8=8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 :: r4=4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,</a:t>
            </a:r>
            <a:r>
              <a:rPr lang="pt-BR" altLang="pt-BR" sz="1000" dirty="0">
                <a:solidFill>
                  <a:srgbClr val="C00000"/>
                </a:solidFill>
              </a:rPr>
              <a:t>ALLOCATABLE</a:t>
            </a:r>
            <a:r>
              <a:rPr lang="pt-BR" altLang="pt-BR" sz="1000" dirty="0"/>
              <a:t> :: PHI_P(:)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,</a:t>
            </a:r>
            <a:r>
              <a:rPr lang="pt-BR" altLang="pt-BR" sz="1000" dirty="0">
                <a:solidFill>
                  <a:srgbClr val="C00000"/>
                </a:solidFill>
              </a:rPr>
              <a:t>ALLOCATABLE</a:t>
            </a:r>
            <a:r>
              <a:rPr lang="pt-BR" altLang="pt-BR" sz="1000" dirty="0"/>
              <a:t> :: PHI_A(:)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,</a:t>
            </a:r>
            <a:r>
              <a:rPr lang="pt-BR" altLang="pt-BR" sz="1000" dirty="0">
                <a:solidFill>
                  <a:srgbClr val="C00000"/>
                </a:solidFill>
              </a:rPr>
              <a:t>ALLOCATABLE</a:t>
            </a:r>
            <a:r>
              <a:rPr lang="pt-BR" altLang="pt-BR" sz="1000" dirty="0"/>
              <a:t> :: PHI_C(:)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,</a:t>
            </a:r>
            <a:r>
              <a:rPr lang="pt-BR" altLang="pt-BR" sz="1000" dirty="0">
                <a:solidFill>
                  <a:srgbClr val="C00000"/>
                </a:solidFill>
              </a:rPr>
              <a:t>ALLOCATABLE</a:t>
            </a:r>
            <a:r>
              <a:rPr lang="pt-BR" altLang="pt-BR" sz="1000" dirty="0"/>
              <a:t> :: PHI_M(:)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        :: </a:t>
            </a:r>
            <a:r>
              <a:rPr lang="pt-BR" altLang="pt-BR" sz="1000" dirty="0" err="1"/>
              <a:t>Uvel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,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             :: </a:t>
            </a:r>
            <a:r>
              <a:rPr lang="pt-BR" altLang="pt-BR" sz="1000" dirty="0" err="1"/>
              <a:t>iMax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Init_Class_Fields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7030A0"/>
                </a:solidFill>
              </a:rPr>
              <a:t>CONTAINS  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!-----------------------------------------------------------------------------------------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SUBROUTINE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Init_Class_Fields</a:t>
            </a:r>
            <a:r>
              <a:rPr lang="pt-BR" altLang="pt-BR" sz="1000" dirty="0"/>
              <a:t>(xdim,Uvel0)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   ) :: </a:t>
            </a:r>
            <a:r>
              <a:rPr lang="pt-BR" altLang="pt-BR" sz="1000" dirty="0" err="1"/>
              <a:t>xdim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   ):: Uvel0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iMax</a:t>
            </a:r>
            <a:r>
              <a:rPr lang="pt-BR" altLang="pt-BR" sz="1000" dirty="0"/>
              <a:t>=</a:t>
            </a:r>
            <a:r>
              <a:rPr lang="pt-BR" altLang="pt-BR" sz="1000" dirty="0" err="1"/>
              <a:t>xdim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Uvel</a:t>
            </a:r>
            <a:r>
              <a:rPr lang="pt-BR" altLang="pt-BR" sz="1000" dirty="0"/>
              <a:t>=Uvel0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ALLOCATE</a:t>
            </a:r>
            <a:r>
              <a:rPr lang="pt-BR" altLang="pt-BR" sz="1000" dirty="0"/>
              <a:t> (PHI_A(-1:iMax+2))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ALLOCATE</a:t>
            </a:r>
            <a:r>
              <a:rPr lang="pt-BR" altLang="pt-BR" sz="1000" dirty="0"/>
              <a:t> (PHI_P(-1:iMax+2))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ALLOCATE</a:t>
            </a:r>
            <a:r>
              <a:rPr lang="pt-BR" altLang="pt-BR" sz="1000" dirty="0"/>
              <a:t> (PHI_C(-1:iMax+2))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ALLOCATE</a:t>
            </a:r>
            <a:r>
              <a:rPr lang="pt-BR" altLang="pt-BR" sz="1000" dirty="0"/>
              <a:t> (PHI_M(-1:iMax+2))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END SUBROUTINE </a:t>
            </a:r>
            <a:r>
              <a:rPr lang="pt-BR" altLang="pt-BR" sz="1000" dirty="0" err="1"/>
              <a:t>Init_Class_Fields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!------------------------------------------------------------------------------------------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END MODULE </a:t>
            </a:r>
            <a:r>
              <a:rPr lang="pt-BR" altLang="pt-BR" sz="1000" dirty="0" err="1"/>
              <a:t>Class_Fields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endParaRPr lang="pt-BR" altLang="pt-BR" sz="1000" dirty="0"/>
          </a:p>
        </p:txBody>
      </p:sp>
      <p:sp>
        <p:nvSpPr>
          <p:cNvPr id="14" name="Retângulo 3"/>
          <p:cNvSpPr>
            <a:spLocks noChangeArrowheads="1"/>
          </p:cNvSpPr>
          <p:nvPr/>
        </p:nvSpPr>
        <p:spPr bwMode="auto">
          <a:xfrm>
            <a:off x="4776788" y="1180813"/>
            <a:ext cx="4230687" cy="531876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MODULE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Class_NumericalMethod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USE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Class_Fields</a:t>
            </a:r>
            <a:r>
              <a:rPr lang="pt-BR" altLang="pt-BR" sz="1000" dirty="0"/>
              <a:t>, </a:t>
            </a:r>
            <a:r>
              <a:rPr lang="pt-BR" altLang="pt-BR" sz="1000" dirty="0" err="1">
                <a:solidFill>
                  <a:srgbClr val="C00000"/>
                </a:solidFill>
              </a:rPr>
              <a:t>Only</a:t>
            </a:r>
            <a:r>
              <a:rPr lang="pt-BR" altLang="pt-BR" sz="1000" dirty="0">
                <a:solidFill>
                  <a:srgbClr val="C00000"/>
                </a:solidFill>
              </a:rPr>
              <a:t> </a:t>
            </a:r>
            <a:r>
              <a:rPr lang="pt-BR" altLang="pt-BR" sz="1000" dirty="0"/>
              <a:t>: </a:t>
            </a:r>
            <a:r>
              <a:rPr lang="pt-BR" altLang="pt-BR" sz="1000" dirty="0" err="1"/>
              <a:t>PHI_A,PHI_P,PHI_C,PHI_M,Uvel,iMax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IMPLICIT NONE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PRIVATE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r8=8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r4=4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</a:t>
            </a:r>
            <a:r>
              <a:rPr lang="pt-BR" altLang="pt-BR" sz="1000" dirty="0" err="1"/>
              <a:t>Dt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</a:t>
            </a:r>
            <a:r>
              <a:rPr lang="pt-BR" altLang="pt-BR" sz="1000" dirty="0" err="1"/>
              <a:t>Dx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InitNumericalScheme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SchemeForward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SchemeUpdate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SchemeUpStream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AnaliticFunction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7030A0"/>
                </a:solidFill>
              </a:rPr>
              <a:t>CONTAINS</a:t>
            </a:r>
          </a:p>
          <a:p>
            <a:pPr eaLnBrk="1" hangingPunct="1"/>
            <a:r>
              <a:rPr lang="pt-BR" altLang="pt-BR" sz="1000" dirty="0">
                <a:solidFill>
                  <a:srgbClr val="00B0F0"/>
                </a:solidFill>
              </a:rPr>
              <a:t>!-------------------------------------------------------------------------------------------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SUBROUTINE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InitNumericalScheme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dt_in,dx_in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IMPLICIT NONE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   ) :: </a:t>
            </a:r>
            <a:r>
              <a:rPr lang="pt-BR" altLang="pt-BR" sz="1000" dirty="0" err="1"/>
              <a:t>dt_in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   ) :: </a:t>
            </a:r>
            <a:r>
              <a:rPr lang="pt-BR" altLang="pt-BR" sz="1000" dirty="0" err="1"/>
              <a:t>dx_in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:: i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x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Dt</a:t>
            </a:r>
            <a:r>
              <a:rPr lang="pt-BR" altLang="pt-BR" sz="1000" dirty="0"/>
              <a:t>=</a:t>
            </a:r>
            <a:r>
              <a:rPr lang="pt-BR" altLang="pt-BR" sz="1000" dirty="0" err="1"/>
              <a:t>dt_in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Dx</a:t>
            </a:r>
            <a:r>
              <a:rPr lang="pt-BR" altLang="pt-BR" sz="1000" dirty="0"/>
              <a:t>=</a:t>
            </a:r>
            <a:r>
              <a:rPr lang="pt-BR" altLang="pt-BR" sz="1000" dirty="0" err="1"/>
              <a:t>dx_in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x=0.0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DO</a:t>
            </a:r>
            <a:r>
              <a:rPr lang="pt-BR" altLang="pt-BR" sz="1000" dirty="0"/>
              <a:t> i=1,iMax</a:t>
            </a:r>
          </a:p>
          <a:p>
            <a:pPr eaLnBrk="1" hangingPunct="1"/>
            <a:r>
              <a:rPr lang="pt-BR" altLang="pt-BR" sz="1000" dirty="0"/>
              <a:t>       PHI_C(i)= </a:t>
            </a:r>
            <a:r>
              <a:rPr lang="pt-BR" altLang="pt-BR" sz="1000" dirty="0" err="1"/>
              <a:t>sin</a:t>
            </a:r>
            <a:r>
              <a:rPr lang="pt-BR" altLang="pt-BR" sz="1000" dirty="0"/>
              <a:t>(x)*</a:t>
            </a:r>
            <a:r>
              <a:rPr lang="pt-BR" altLang="pt-BR" sz="1000" dirty="0" err="1"/>
              <a:t>sin</a:t>
            </a:r>
            <a:r>
              <a:rPr lang="pt-BR" altLang="pt-BR" sz="1000" dirty="0"/>
              <a:t>(x)</a:t>
            </a:r>
          </a:p>
          <a:p>
            <a:pPr eaLnBrk="1" hangingPunct="1"/>
            <a:r>
              <a:rPr lang="pt-BR" altLang="pt-BR" sz="1000" dirty="0"/>
              <a:t>       x =  (6*i)* DX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END DO</a:t>
            </a:r>
          </a:p>
          <a:p>
            <a:pPr eaLnBrk="1" hangingPunct="1"/>
            <a:r>
              <a:rPr lang="pt-BR" altLang="pt-BR" sz="1000" dirty="0"/>
              <a:t>   PHI_M=PHI_C</a:t>
            </a:r>
          </a:p>
          <a:p>
            <a:pPr eaLnBrk="1" hangingPunct="1"/>
            <a:r>
              <a:rPr lang="pt-BR" altLang="pt-BR" sz="1000" dirty="0"/>
              <a:t>   PHI_P=PHI_C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END SUBROUTINE </a:t>
            </a:r>
            <a:r>
              <a:rPr lang="pt-BR" altLang="pt-BR" sz="1000" dirty="0" err="1"/>
              <a:t>InitNumericalScheme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0536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155575" y="1097863"/>
            <a:ext cx="4160838" cy="48571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FUNCTION</a:t>
            </a:r>
            <a:r>
              <a:rPr lang="pt-BR" altLang="pt-BR" sz="1000" dirty="0"/>
              <a:t> </a:t>
            </a:r>
            <a:r>
              <a:rPr lang="pt-BR" altLang="pt-BR" sz="1000" dirty="0" err="1"/>
              <a:t>AnaliticFunction</a:t>
            </a:r>
            <a:r>
              <a:rPr lang="pt-BR" altLang="pt-BR" sz="1000" dirty="0"/>
              <a:t>(</a:t>
            </a:r>
            <a:r>
              <a:rPr lang="pt-BR" altLang="pt-BR" sz="1000" dirty="0" err="1"/>
              <a:t>tn</a:t>
            </a:r>
            <a:r>
              <a:rPr lang="pt-BR" altLang="pt-BR" sz="1000" dirty="0"/>
              <a:t>)  </a:t>
            </a:r>
            <a:r>
              <a:rPr lang="pt-BR" altLang="pt-BR" sz="1000" dirty="0">
                <a:solidFill>
                  <a:srgbClr val="C00000"/>
                </a:solidFill>
              </a:rPr>
              <a:t>RESULT</a:t>
            </a:r>
            <a:r>
              <a:rPr lang="pt-BR" altLang="pt-BR" sz="1000" dirty="0"/>
              <a:t> (ok)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     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(IN) :: </a:t>
            </a:r>
            <a:r>
              <a:rPr lang="pt-BR" altLang="pt-BR" sz="1000" dirty="0" err="1"/>
              <a:t>tn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:: </a:t>
            </a:r>
            <a:r>
              <a:rPr lang="pt-BR" altLang="pt-BR" sz="1000" dirty="0" err="1"/>
              <a:t>j,ok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(KIND=r8) :: x</a:t>
            </a:r>
          </a:p>
          <a:p>
            <a:pPr eaLnBrk="1" hangingPunct="1"/>
            <a:r>
              <a:rPr lang="pt-BR" altLang="pt-BR" sz="1000" dirty="0"/>
              <a:t>    ok=1</a:t>
            </a:r>
          </a:p>
          <a:p>
            <a:pPr eaLnBrk="1" hangingPunct="1"/>
            <a:r>
              <a:rPr lang="pt-BR" altLang="pt-BR" sz="1000" dirty="0"/>
              <a:t>    x=0.0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DO</a:t>
            </a:r>
            <a:r>
              <a:rPr lang="pt-BR" altLang="pt-BR" sz="1000" dirty="0"/>
              <a:t> j=1,iMax</a:t>
            </a:r>
          </a:p>
          <a:p>
            <a:pPr eaLnBrk="1" hangingPunct="1"/>
            <a:r>
              <a:rPr lang="pt-BR" altLang="pt-BR" sz="1000" dirty="0"/>
              <a:t>       PHI_A(j)=(</a:t>
            </a:r>
            <a:r>
              <a:rPr lang="pt-BR" altLang="pt-BR" sz="1000" dirty="0" err="1"/>
              <a:t>sin</a:t>
            </a:r>
            <a:r>
              <a:rPr lang="pt-BR" altLang="pt-BR" sz="1000" dirty="0"/>
              <a:t>(x - </a:t>
            </a:r>
            <a:r>
              <a:rPr lang="pt-BR" altLang="pt-BR" sz="1000" dirty="0" err="1"/>
              <a:t>Uvel</a:t>
            </a:r>
            <a:r>
              <a:rPr lang="pt-BR" altLang="pt-BR" sz="1000" dirty="0"/>
              <a:t>*</a:t>
            </a:r>
            <a:r>
              <a:rPr lang="pt-BR" altLang="pt-BR" sz="1000" dirty="0" err="1"/>
              <a:t>tn</a:t>
            </a:r>
            <a:r>
              <a:rPr lang="pt-BR" altLang="pt-BR" sz="1000" dirty="0"/>
              <a:t>*(</a:t>
            </a:r>
            <a:r>
              <a:rPr lang="pt-BR" altLang="pt-BR" sz="1000" dirty="0" err="1"/>
              <a:t>dt</a:t>
            </a:r>
            <a:r>
              <a:rPr lang="pt-BR" altLang="pt-BR" sz="1000" dirty="0"/>
              <a:t>))**2)</a:t>
            </a:r>
          </a:p>
          <a:p>
            <a:pPr eaLnBrk="1" hangingPunct="1"/>
            <a:r>
              <a:rPr lang="pt-BR" altLang="pt-BR" sz="1000" dirty="0"/>
              <a:t>       x =  (6*j)* DX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END DO</a:t>
            </a:r>
          </a:p>
          <a:p>
            <a:pPr eaLnBrk="1" hangingPunct="1"/>
            <a:r>
              <a:rPr lang="pt-BR" altLang="pt-BR" sz="1000" dirty="0"/>
              <a:t>    ok=0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FUNCTION </a:t>
            </a:r>
            <a:r>
              <a:rPr lang="pt-BR" altLang="pt-BR" sz="1000" dirty="0" err="1"/>
              <a:t>AnaliticFunction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!-----------------------------------------------------------------------------------------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FUNCTION </a:t>
            </a:r>
            <a:r>
              <a:rPr lang="pt-BR" altLang="pt-BR" sz="1000" dirty="0" err="1"/>
              <a:t>SchemeForward</a:t>
            </a:r>
            <a:r>
              <a:rPr lang="pt-BR" altLang="pt-BR" sz="1000" dirty="0"/>
              <a:t>()  RESULT(ok)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Utilizando a </a:t>
            </a:r>
            <a:r>
              <a:rPr lang="pt-BR" altLang="pt-BR" sz="1000" dirty="0" err="1">
                <a:solidFill>
                  <a:srgbClr val="0070C0"/>
                </a:solidFill>
              </a:rPr>
              <a:t>diferenciacao</a:t>
            </a:r>
            <a:r>
              <a:rPr lang="pt-BR" altLang="pt-BR" sz="1000" dirty="0">
                <a:solidFill>
                  <a:srgbClr val="0070C0"/>
                </a:solidFill>
              </a:rPr>
              <a:t> </a:t>
            </a:r>
            <a:r>
              <a:rPr lang="pt-BR" altLang="pt-BR" sz="1000" dirty="0" err="1">
                <a:solidFill>
                  <a:srgbClr val="0070C0"/>
                </a:solidFill>
              </a:rPr>
              <a:t>forward</a:t>
            </a:r>
            <a:endParaRPr lang="pt-BR" altLang="pt-BR" sz="1000" dirty="0">
              <a:solidFill>
                <a:srgbClr val="0070C0"/>
              </a:solidFill>
            </a:endParaRP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F(j,n+1) - F(</a:t>
            </a:r>
            <a:r>
              <a:rPr lang="pt-BR" altLang="pt-BR" sz="1000" dirty="0" err="1">
                <a:solidFill>
                  <a:srgbClr val="0070C0"/>
                </a:solidFill>
              </a:rPr>
              <a:t>j,n</a:t>
            </a:r>
            <a:r>
              <a:rPr lang="pt-BR" altLang="pt-BR" sz="1000" dirty="0">
                <a:solidFill>
                  <a:srgbClr val="0070C0"/>
                </a:solidFill>
              </a:rPr>
              <a:t>)        F(j+1,n) - F(</a:t>
            </a:r>
            <a:r>
              <a:rPr lang="pt-BR" altLang="pt-BR" sz="1000" dirty="0" err="1">
                <a:solidFill>
                  <a:srgbClr val="0070C0"/>
                </a:solidFill>
              </a:rPr>
              <a:t>j,n</a:t>
            </a:r>
            <a:r>
              <a:rPr lang="pt-BR" altLang="pt-BR" sz="1000" dirty="0">
                <a:solidFill>
                  <a:srgbClr val="0070C0"/>
                </a:solidFill>
              </a:rPr>
              <a:t>)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!-------------------- + u -------------------- = 0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      </a:t>
            </a:r>
            <a:r>
              <a:rPr lang="pt-BR" altLang="pt-BR" sz="1000" dirty="0" err="1">
                <a:solidFill>
                  <a:srgbClr val="0070C0"/>
                </a:solidFill>
              </a:rPr>
              <a:t>dt</a:t>
            </a:r>
            <a:r>
              <a:rPr lang="pt-BR" altLang="pt-BR" sz="1000" dirty="0">
                <a:solidFill>
                  <a:srgbClr val="0070C0"/>
                </a:solidFill>
              </a:rPr>
              <a:t>                      </a:t>
            </a:r>
            <a:r>
              <a:rPr lang="pt-BR" altLang="pt-BR" sz="1000" dirty="0" err="1">
                <a:solidFill>
                  <a:srgbClr val="0070C0"/>
                </a:solidFill>
              </a:rPr>
              <a:t>dx</a:t>
            </a:r>
            <a:endParaRPr lang="pt-BR" altLang="pt-BR" sz="1000" dirty="0">
              <a:solidFill>
                <a:srgbClr val="0070C0"/>
              </a:solidFill>
            </a:endParaRP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:: ok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:: j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DO</a:t>
            </a:r>
            <a:r>
              <a:rPr lang="pt-BR" altLang="pt-BR" sz="1000" dirty="0"/>
              <a:t> j=1,iMax</a:t>
            </a:r>
          </a:p>
          <a:p>
            <a:pPr eaLnBrk="1" hangingPunct="1"/>
            <a:r>
              <a:rPr lang="pt-BR" altLang="pt-BR" sz="1000" dirty="0"/>
              <a:t>       PHI_P(j) = PHI_C(j) - (</a:t>
            </a:r>
            <a:r>
              <a:rPr lang="pt-BR" altLang="pt-BR" sz="1000" dirty="0" err="1"/>
              <a:t>Uvel</a:t>
            </a:r>
            <a:r>
              <a:rPr lang="pt-BR" altLang="pt-BR" sz="1000" dirty="0"/>
              <a:t>*</a:t>
            </a:r>
            <a:r>
              <a:rPr lang="pt-BR" altLang="pt-BR" sz="1000" dirty="0" err="1"/>
              <a:t>Dt</a:t>
            </a:r>
            <a:r>
              <a:rPr lang="pt-BR" altLang="pt-BR" sz="1000" dirty="0"/>
              <a:t>/</a:t>
            </a:r>
            <a:r>
              <a:rPr lang="pt-BR" altLang="pt-BR" sz="1000" dirty="0" err="1"/>
              <a:t>Dx</a:t>
            </a:r>
            <a:r>
              <a:rPr lang="pt-BR" altLang="pt-BR" sz="1000" dirty="0"/>
              <a:t>)*(PHI_C(j+1)-PHI_C(j))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END DO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CALL</a:t>
            </a:r>
            <a:r>
              <a:rPr lang="pt-BR" altLang="pt-BR" sz="1000" dirty="0"/>
              <a:t> </a:t>
            </a:r>
            <a:r>
              <a:rPr lang="pt-BR" altLang="pt-BR" sz="1000" dirty="0" err="1"/>
              <a:t>UpdateBoundaryLayer</a:t>
            </a:r>
            <a:r>
              <a:rPr lang="pt-BR" altLang="pt-BR" sz="1000" dirty="0"/>
              <a:t>()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FUNCTION </a:t>
            </a:r>
            <a:r>
              <a:rPr lang="pt-BR" altLang="pt-BR" sz="1000" dirty="0" err="1"/>
              <a:t>SchemeForward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</p:txBody>
      </p:sp>
      <p:sp>
        <p:nvSpPr>
          <p:cNvPr id="8" name="Retângulo 2"/>
          <p:cNvSpPr>
            <a:spLocks noChangeArrowheads="1"/>
          </p:cNvSpPr>
          <p:nvPr/>
        </p:nvSpPr>
        <p:spPr bwMode="auto">
          <a:xfrm>
            <a:off x="4435475" y="1097863"/>
            <a:ext cx="4572000" cy="5626541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!---------------------------------------------------------------------------------------------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FUNCTION</a:t>
            </a:r>
            <a:r>
              <a:rPr lang="pt-BR" altLang="pt-BR" sz="1000" dirty="0"/>
              <a:t> </a:t>
            </a:r>
            <a:r>
              <a:rPr lang="pt-BR" altLang="pt-BR" sz="1000" dirty="0" err="1"/>
              <a:t>SchemeUpStream</a:t>
            </a:r>
            <a:r>
              <a:rPr lang="pt-BR" altLang="pt-BR" sz="1000" dirty="0"/>
              <a:t>()  RESULT(ok)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Utilizando a </a:t>
            </a:r>
            <a:r>
              <a:rPr lang="pt-BR" altLang="pt-BR" sz="1000" dirty="0" err="1">
                <a:solidFill>
                  <a:srgbClr val="0070C0"/>
                </a:solidFill>
              </a:rPr>
              <a:t>diferenciacao</a:t>
            </a:r>
            <a:r>
              <a:rPr lang="pt-BR" altLang="pt-BR" sz="1000" dirty="0">
                <a:solidFill>
                  <a:srgbClr val="0070C0"/>
                </a:solidFill>
              </a:rPr>
              <a:t> </a:t>
            </a:r>
            <a:r>
              <a:rPr lang="pt-BR" altLang="pt-BR" sz="1000" dirty="0" err="1">
                <a:solidFill>
                  <a:srgbClr val="0070C0"/>
                </a:solidFill>
              </a:rPr>
              <a:t>forward</a:t>
            </a:r>
            <a:r>
              <a:rPr lang="pt-BR" altLang="pt-BR" sz="1000" dirty="0">
                <a:solidFill>
                  <a:srgbClr val="0070C0"/>
                </a:solidFill>
              </a:rPr>
              <a:t> no tempo e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</a:t>
            </a:r>
            <a:r>
              <a:rPr lang="pt-BR" altLang="pt-BR" sz="1000" dirty="0" err="1">
                <a:solidFill>
                  <a:srgbClr val="0070C0"/>
                </a:solidFill>
              </a:rPr>
              <a:t>backward</a:t>
            </a:r>
            <a:r>
              <a:rPr lang="pt-BR" altLang="pt-BR" sz="1000" dirty="0">
                <a:solidFill>
                  <a:srgbClr val="0070C0"/>
                </a:solidFill>
              </a:rPr>
              <a:t> no </a:t>
            </a:r>
            <a:r>
              <a:rPr lang="pt-BR" altLang="pt-BR" sz="1000" dirty="0" err="1">
                <a:solidFill>
                  <a:srgbClr val="0070C0"/>
                </a:solidFill>
              </a:rPr>
              <a:t>espaco</a:t>
            </a:r>
            <a:r>
              <a:rPr lang="pt-BR" altLang="pt-BR" sz="1000" dirty="0">
                <a:solidFill>
                  <a:srgbClr val="0070C0"/>
                </a:solidFill>
              </a:rPr>
              <a:t> (</a:t>
            </a:r>
            <a:r>
              <a:rPr lang="pt-BR" altLang="pt-BR" sz="1000" dirty="0" err="1">
                <a:solidFill>
                  <a:srgbClr val="0070C0"/>
                </a:solidFill>
              </a:rPr>
              <a:t>upstream</a:t>
            </a:r>
            <a:r>
              <a:rPr lang="pt-BR" altLang="pt-BR" sz="1000" dirty="0">
                <a:solidFill>
                  <a:srgbClr val="0070C0"/>
                </a:solidFill>
              </a:rPr>
              <a:t>)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F(j,n+1) - F(</a:t>
            </a:r>
            <a:r>
              <a:rPr lang="pt-BR" altLang="pt-BR" sz="1000" dirty="0" err="1">
                <a:solidFill>
                  <a:srgbClr val="0070C0"/>
                </a:solidFill>
              </a:rPr>
              <a:t>j,n</a:t>
            </a:r>
            <a:r>
              <a:rPr lang="pt-BR" altLang="pt-BR" sz="1000" dirty="0">
                <a:solidFill>
                  <a:srgbClr val="0070C0"/>
                </a:solidFill>
              </a:rPr>
              <a:t>)        F(</a:t>
            </a:r>
            <a:r>
              <a:rPr lang="pt-BR" altLang="pt-BR" sz="1000" dirty="0" err="1">
                <a:solidFill>
                  <a:srgbClr val="0070C0"/>
                </a:solidFill>
              </a:rPr>
              <a:t>j,n</a:t>
            </a:r>
            <a:r>
              <a:rPr lang="pt-BR" altLang="pt-BR" sz="1000" dirty="0">
                <a:solidFill>
                  <a:srgbClr val="0070C0"/>
                </a:solidFill>
              </a:rPr>
              <a:t>) - F(j-1,n)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!-------------------- + u -------------------- = 0</a:t>
            </a: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       </a:t>
            </a:r>
            <a:r>
              <a:rPr lang="pt-BR" altLang="pt-BR" sz="1000" dirty="0" err="1">
                <a:solidFill>
                  <a:srgbClr val="0070C0"/>
                </a:solidFill>
              </a:rPr>
              <a:t>dt</a:t>
            </a:r>
            <a:r>
              <a:rPr lang="pt-BR" altLang="pt-BR" sz="1000" dirty="0">
                <a:solidFill>
                  <a:srgbClr val="0070C0"/>
                </a:solidFill>
              </a:rPr>
              <a:t>                      </a:t>
            </a:r>
            <a:r>
              <a:rPr lang="pt-BR" altLang="pt-BR" sz="1000" dirty="0" err="1">
                <a:solidFill>
                  <a:srgbClr val="0070C0"/>
                </a:solidFill>
              </a:rPr>
              <a:t>dx</a:t>
            </a:r>
            <a:endParaRPr lang="pt-BR" altLang="pt-BR" sz="1000" dirty="0">
              <a:solidFill>
                <a:srgbClr val="0070C0"/>
              </a:solidFill>
            </a:endParaRPr>
          </a:p>
          <a:p>
            <a:pPr eaLnBrk="1" hangingPunct="1"/>
            <a:r>
              <a:rPr lang="pt-BR" altLang="pt-BR" sz="1000" dirty="0">
                <a:solidFill>
                  <a:srgbClr val="0070C0"/>
                </a:solidFill>
              </a:rPr>
              <a:t>    !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:: ok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:: j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DO</a:t>
            </a:r>
            <a:r>
              <a:rPr lang="pt-BR" altLang="pt-BR" sz="1000" dirty="0"/>
              <a:t> j=1,iMax</a:t>
            </a:r>
          </a:p>
          <a:p>
            <a:pPr eaLnBrk="1" hangingPunct="1"/>
            <a:r>
              <a:rPr lang="pt-BR" altLang="pt-BR" sz="1000" dirty="0"/>
              <a:t>       PHI_P(j) = PHI_C(j) - (</a:t>
            </a:r>
            <a:r>
              <a:rPr lang="pt-BR" altLang="pt-BR" sz="1000" dirty="0" err="1"/>
              <a:t>Uvel</a:t>
            </a:r>
            <a:r>
              <a:rPr lang="pt-BR" altLang="pt-BR" sz="1000" dirty="0"/>
              <a:t>*</a:t>
            </a:r>
            <a:r>
              <a:rPr lang="pt-BR" altLang="pt-BR" sz="1000" dirty="0" err="1"/>
              <a:t>Dt</a:t>
            </a:r>
            <a:r>
              <a:rPr lang="pt-BR" altLang="pt-BR" sz="1000" dirty="0"/>
              <a:t>/</a:t>
            </a:r>
            <a:r>
              <a:rPr lang="pt-BR" altLang="pt-BR" sz="1000" dirty="0" err="1"/>
              <a:t>Dx</a:t>
            </a:r>
            <a:r>
              <a:rPr lang="pt-BR" altLang="pt-BR" sz="1000" dirty="0"/>
              <a:t>)*(PHI_C(j)-PHI_C(j-1))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END DO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CALL</a:t>
            </a:r>
            <a:r>
              <a:rPr lang="pt-BR" altLang="pt-BR" sz="1000" dirty="0"/>
              <a:t> </a:t>
            </a:r>
            <a:r>
              <a:rPr lang="pt-BR" altLang="pt-BR" sz="1000" dirty="0" err="1"/>
              <a:t>UpdateBoundaryLayer</a:t>
            </a:r>
            <a:r>
              <a:rPr lang="pt-BR" altLang="pt-BR" sz="1000" dirty="0"/>
              <a:t>()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FUNCTION </a:t>
            </a:r>
            <a:r>
              <a:rPr lang="pt-BR" altLang="pt-BR" sz="1000" dirty="0" err="1"/>
              <a:t>SchemeUpStream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!---------------------------------------------------------------------------------------------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SUBROUTINE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UpdateBoundaryLayer</a:t>
            </a:r>
            <a:r>
              <a:rPr lang="pt-BR" altLang="pt-BR" sz="1000" dirty="0"/>
              <a:t>()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PHI_P(0            )      =  PHI_P(</a:t>
            </a:r>
            <a:r>
              <a:rPr lang="pt-BR" altLang="pt-BR" sz="1000" dirty="0" err="1"/>
              <a:t>iMax</a:t>
            </a:r>
            <a:r>
              <a:rPr lang="pt-BR" altLang="pt-BR" sz="1000" dirty="0"/>
              <a:t> )</a:t>
            </a:r>
          </a:p>
          <a:p>
            <a:pPr eaLnBrk="1" hangingPunct="1"/>
            <a:r>
              <a:rPr lang="pt-BR" altLang="pt-BR" sz="1000" dirty="0"/>
              <a:t>    PHI_P(-1           )     =  PHI_P(iMax-1)</a:t>
            </a:r>
          </a:p>
          <a:p>
            <a:pPr eaLnBrk="1" hangingPunct="1"/>
            <a:r>
              <a:rPr lang="pt-BR" altLang="pt-BR" sz="1000" dirty="0"/>
              <a:t>    PHI_P(imax+1 )     =   PHI_P(1)</a:t>
            </a:r>
          </a:p>
          <a:p>
            <a:pPr eaLnBrk="1" hangingPunct="1"/>
            <a:r>
              <a:rPr lang="pt-BR" altLang="pt-BR" sz="1000" dirty="0"/>
              <a:t>    PHI_P(iMax+2 )     =   PHI_P(2)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 SUBROUTINE </a:t>
            </a:r>
            <a:r>
              <a:rPr lang="pt-BR" altLang="pt-BR" sz="1000" dirty="0" err="1"/>
              <a:t>UpdateBoundaryLayer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!---------------------------------------------------------------------------------------------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FUNCTION</a:t>
            </a:r>
            <a:r>
              <a:rPr lang="pt-BR" altLang="pt-BR" sz="1000" dirty="0"/>
              <a:t> </a:t>
            </a:r>
            <a:r>
              <a:rPr lang="pt-BR" altLang="pt-BR" sz="1000" dirty="0" err="1"/>
              <a:t>SchemeUpdate</a:t>
            </a:r>
            <a:r>
              <a:rPr lang="pt-BR" altLang="pt-BR" sz="1000" dirty="0"/>
              <a:t>()  </a:t>
            </a:r>
            <a:r>
              <a:rPr lang="pt-BR" altLang="pt-BR" sz="1000" dirty="0">
                <a:solidFill>
                  <a:srgbClr val="C00000"/>
                </a:solidFill>
              </a:rPr>
              <a:t>RESULT</a:t>
            </a:r>
            <a:r>
              <a:rPr lang="pt-BR" altLang="pt-BR" sz="1000" dirty="0"/>
              <a:t> (ok)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:: ok</a:t>
            </a:r>
          </a:p>
          <a:p>
            <a:pPr eaLnBrk="1" hangingPunct="1"/>
            <a:r>
              <a:rPr lang="pt-BR" altLang="pt-BR" sz="1000" dirty="0"/>
              <a:t>    PHI_M=PHI_C</a:t>
            </a:r>
          </a:p>
          <a:p>
            <a:pPr eaLnBrk="1" hangingPunct="1"/>
            <a:r>
              <a:rPr lang="pt-BR" altLang="pt-BR" sz="1000" dirty="0"/>
              <a:t>    PHI_C=PHI_P</a:t>
            </a:r>
          </a:p>
          <a:p>
            <a:pPr eaLnBrk="1" hangingPunct="1"/>
            <a:r>
              <a:rPr lang="pt-BR" altLang="pt-BR" sz="1000" dirty="0"/>
              <a:t>    ok=0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FUNCTION </a:t>
            </a:r>
            <a:r>
              <a:rPr lang="pt-BR" altLang="pt-BR" sz="1000" dirty="0" err="1"/>
              <a:t>SchemeUpdate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!--------------------------------------------------------------------------------------------- 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END MODULE </a:t>
            </a:r>
            <a:r>
              <a:rPr lang="pt-BR" altLang="pt-BR" sz="1000" dirty="0" err="1"/>
              <a:t>Class_NumericalMethod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!!!!!!!!!!!!!!!!!!!!!!!!!!!!!!!!!!!!!!!!!!!!!!!!!!!!!!!!!!!!!!!!!!!!!!!!!!!!!!!!!!!!!!!!!!!!!!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1368829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206375" y="831688"/>
            <a:ext cx="4297363" cy="608820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>
                <a:solidFill>
                  <a:srgbClr val="00B0F0"/>
                </a:solidFill>
              </a:rPr>
              <a:t>!!!!!!!!!!!!!!!!!!!!!!!!!!!!!!!!!!!!!!!!!!!!!!!!!!!!!!!!!!!!!!!!!!!!!!!!!!!!!!!!!!!!!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MODULE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Class_WritetoGrads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USE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Class_Fields</a:t>
            </a:r>
            <a:r>
              <a:rPr lang="pt-BR" altLang="pt-BR" sz="1000" dirty="0"/>
              <a:t>, </a:t>
            </a:r>
            <a:r>
              <a:rPr lang="pt-BR" altLang="pt-BR" sz="1000" dirty="0" err="1">
                <a:solidFill>
                  <a:srgbClr val="C00000"/>
                </a:solidFill>
              </a:rPr>
              <a:t>Only</a:t>
            </a:r>
            <a:r>
              <a:rPr lang="pt-BR" altLang="pt-BR" sz="1000" dirty="0"/>
              <a:t>: </a:t>
            </a:r>
            <a:r>
              <a:rPr lang="pt-BR" altLang="pt-BR" sz="1000" dirty="0" err="1"/>
              <a:t>PHI_A,PHI_P,PHI_C,PHI_M,Uvel,iMax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IMPLICIT NONE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PRIVATE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 :: r8=8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 :: r4=4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 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UnitData</a:t>
            </a:r>
            <a:r>
              <a:rPr lang="pt-BR" altLang="pt-BR" sz="1000" dirty="0"/>
              <a:t>=1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       , </a:t>
            </a:r>
            <a:r>
              <a:rPr lang="pt-BR" altLang="pt-BR" sz="1000" dirty="0">
                <a:solidFill>
                  <a:srgbClr val="C00000"/>
                </a:solidFill>
              </a:rPr>
              <a:t>PARAMETER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=2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CHARACTER</a:t>
            </a:r>
            <a:r>
              <a:rPr lang="pt-BR" altLang="pt-BR" sz="1000" dirty="0"/>
              <a:t> (LEN=400)                   :: </a:t>
            </a:r>
            <a:r>
              <a:rPr lang="pt-BR" altLang="pt-BR" sz="1000" dirty="0" err="1"/>
              <a:t>FileName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LOGICAL</a:t>
            </a:r>
            <a:r>
              <a:rPr lang="pt-BR" altLang="pt-BR" sz="1000" dirty="0"/>
              <a:t>                                            :: </a:t>
            </a:r>
            <a:r>
              <a:rPr lang="pt-BR" altLang="pt-BR" sz="1000" dirty="0" err="1"/>
              <a:t>CtrlWriteDataFile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SchemeWriteCtl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SchemeWriteData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PUBLIC</a:t>
            </a:r>
            <a:r>
              <a:rPr lang="pt-BR" altLang="pt-BR" sz="1000" dirty="0"/>
              <a:t> :: </a:t>
            </a:r>
            <a:r>
              <a:rPr lang="pt-BR" altLang="pt-BR" sz="1000" dirty="0" err="1"/>
              <a:t>InitClass_WritetoGrads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7030A0"/>
                </a:solidFill>
              </a:rPr>
              <a:t>CONTAINS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SUBROUTINE</a:t>
            </a:r>
            <a:r>
              <a:rPr lang="pt-BR" altLang="pt-BR" sz="1000" dirty="0"/>
              <a:t> </a:t>
            </a:r>
            <a:r>
              <a:rPr lang="pt-BR" altLang="pt-BR" sz="1000" dirty="0" err="1"/>
              <a:t>InitClass_WritetoGrads</a:t>
            </a:r>
            <a:r>
              <a:rPr lang="pt-BR" altLang="pt-BR" sz="1000" dirty="0"/>
              <a:t>()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=''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='AdvecLinearConceitual1D'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CtrlWriteDataFile</a:t>
            </a:r>
            <a:r>
              <a:rPr lang="pt-BR" altLang="pt-BR" sz="1000" dirty="0"/>
              <a:t>=.TRUE.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END SUBROUTINE </a:t>
            </a:r>
            <a:r>
              <a:rPr lang="pt-BR" altLang="pt-BR" sz="1000" dirty="0" err="1"/>
              <a:t>InitClass_WritetoGrads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FUNCTION</a:t>
            </a:r>
            <a:r>
              <a:rPr lang="pt-BR" altLang="pt-BR" sz="1000" dirty="0"/>
              <a:t> </a:t>
            </a:r>
            <a:r>
              <a:rPr lang="pt-BR" altLang="pt-BR" sz="1000" dirty="0" err="1"/>
              <a:t>SchemeWriteData</a:t>
            </a:r>
            <a:r>
              <a:rPr lang="pt-BR" altLang="pt-BR" sz="1000" dirty="0"/>
              <a:t>(</a:t>
            </a:r>
            <a:r>
              <a:rPr lang="pt-BR" altLang="pt-BR" sz="1000" dirty="0" err="1"/>
              <a:t>irec</a:t>
            </a:r>
            <a:r>
              <a:rPr lang="pt-BR" altLang="pt-BR" sz="1000" dirty="0"/>
              <a:t>)  </a:t>
            </a:r>
            <a:r>
              <a:rPr lang="pt-BR" altLang="pt-BR" sz="1000" dirty="0">
                <a:solidFill>
                  <a:srgbClr val="C00000"/>
                </a:solidFill>
              </a:rPr>
              <a:t>RESULT</a:t>
            </a:r>
            <a:r>
              <a:rPr lang="pt-BR" altLang="pt-BR" sz="1000" dirty="0"/>
              <a:t> (ok)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(INOUT) :: </a:t>
            </a:r>
            <a:r>
              <a:rPr lang="pt-BR" altLang="pt-BR" sz="1000" dirty="0" err="1"/>
              <a:t>irec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                     :: ok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                     :: </a:t>
            </a:r>
            <a:r>
              <a:rPr lang="pt-BR" altLang="pt-BR" sz="1000" dirty="0" err="1"/>
              <a:t>lrec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 (KIND=r4)                      :: </a:t>
            </a:r>
            <a:r>
              <a:rPr lang="pt-BR" altLang="pt-BR" sz="1000" dirty="0" err="1"/>
              <a:t>Yout</a:t>
            </a:r>
            <a:r>
              <a:rPr lang="pt-BR" altLang="pt-BR" sz="1000" dirty="0"/>
              <a:t>(</a:t>
            </a:r>
            <a:r>
              <a:rPr lang="pt-BR" altLang="pt-BR" sz="1000" dirty="0" err="1"/>
              <a:t>iMax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INQUIRE</a:t>
            </a:r>
            <a:r>
              <a:rPr lang="pt-BR" altLang="pt-BR" sz="1000" dirty="0"/>
              <a:t> (</a:t>
            </a:r>
            <a:r>
              <a:rPr lang="pt-BR" altLang="pt-BR" sz="1000" dirty="0">
                <a:solidFill>
                  <a:srgbClr val="C00000"/>
                </a:solidFill>
              </a:rPr>
              <a:t>IOLENGTH</a:t>
            </a:r>
            <a:r>
              <a:rPr lang="pt-BR" altLang="pt-BR" sz="1000" dirty="0"/>
              <a:t>=</a:t>
            </a:r>
            <a:r>
              <a:rPr lang="pt-BR" altLang="pt-BR" sz="1000" dirty="0" err="1"/>
              <a:t>lrec</a:t>
            </a:r>
            <a:r>
              <a:rPr lang="pt-BR" altLang="pt-BR" sz="1000" dirty="0"/>
              <a:t>) </a:t>
            </a:r>
            <a:r>
              <a:rPr lang="pt-BR" altLang="pt-BR" sz="1000" dirty="0" err="1"/>
              <a:t>Yout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IF</a:t>
            </a:r>
            <a:r>
              <a:rPr lang="pt-BR" altLang="pt-BR" sz="1000" dirty="0"/>
              <a:t>(</a:t>
            </a:r>
            <a:r>
              <a:rPr lang="pt-BR" altLang="pt-BR" sz="1000" dirty="0" err="1"/>
              <a:t>CtrlWriteDataFile</a:t>
            </a:r>
            <a:r>
              <a:rPr lang="pt-BR" altLang="pt-BR" sz="1000" dirty="0"/>
              <a:t>)</a:t>
            </a:r>
            <a:r>
              <a:rPr lang="pt-BR" altLang="pt-BR" sz="1000" dirty="0">
                <a:solidFill>
                  <a:srgbClr val="C00000"/>
                </a:solidFill>
              </a:rPr>
              <a:t>OPEN</a:t>
            </a:r>
            <a:r>
              <a:rPr lang="pt-BR" altLang="pt-BR" sz="1000" dirty="0"/>
              <a:t>(</a:t>
            </a:r>
            <a:r>
              <a:rPr lang="pt-BR" altLang="pt-BR" sz="1000" dirty="0" err="1"/>
              <a:t>UnitData,</a:t>
            </a:r>
            <a:r>
              <a:rPr lang="pt-BR" altLang="pt-BR" sz="1000" dirty="0" err="1">
                <a:solidFill>
                  <a:srgbClr val="C00000"/>
                </a:solidFill>
              </a:rPr>
              <a:t>FILE</a:t>
            </a:r>
            <a:r>
              <a:rPr lang="pt-BR" altLang="pt-BR" sz="1000" dirty="0"/>
              <a:t>=TRIM(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)//'.bin',&amp;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FORM</a:t>
            </a:r>
            <a:r>
              <a:rPr lang="pt-BR" altLang="pt-BR" sz="1000" dirty="0"/>
              <a:t>='UNFORMATTED', </a:t>
            </a:r>
            <a:r>
              <a:rPr lang="pt-BR" altLang="pt-BR" sz="1000" dirty="0">
                <a:solidFill>
                  <a:srgbClr val="C00000"/>
                </a:solidFill>
              </a:rPr>
              <a:t>ACCESS</a:t>
            </a:r>
            <a:r>
              <a:rPr lang="pt-BR" altLang="pt-BR" sz="1000" dirty="0"/>
              <a:t>='DIRECT', </a:t>
            </a:r>
            <a:r>
              <a:rPr lang="pt-BR" altLang="pt-BR" sz="1000" dirty="0">
                <a:solidFill>
                  <a:srgbClr val="C00000"/>
                </a:solidFill>
              </a:rPr>
              <a:t>STATUS</a:t>
            </a:r>
            <a:r>
              <a:rPr lang="pt-BR" altLang="pt-BR" sz="1000" dirty="0"/>
              <a:t>='UNKNOWN', &amp;  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ACTION</a:t>
            </a:r>
            <a:r>
              <a:rPr lang="pt-BR" altLang="pt-BR" sz="1000" dirty="0"/>
              <a:t>='WRITE',</a:t>
            </a:r>
            <a:r>
              <a:rPr lang="pt-BR" altLang="pt-BR" sz="1000" dirty="0">
                <a:solidFill>
                  <a:srgbClr val="C00000"/>
                </a:solidFill>
              </a:rPr>
              <a:t>RECL</a:t>
            </a:r>
            <a:r>
              <a:rPr lang="pt-BR" altLang="pt-BR" sz="1000" dirty="0"/>
              <a:t>=</a:t>
            </a:r>
            <a:r>
              <a:rPr lang="pt-BR" altLang="pt-BR" sz="1000" dirty="0" err="1"/>
              <a:t>lrec</a:t>
            </a:r>
            <a:r>
              <a:rPr lang="pt-BR" altLang="pt-BR" sz="1000" dirty="0"/>
              <a:t>)</a:t>
            </a:r>
          </a:p>
          <a:p>
            <a:pPr eaLnBrk="1" hangingPunct="1"/>
            <a:r>
              <a:rPr lang="pt-BR" altLang="pt-BR" sz="1000" dirty="0"/>
              <a:t>   ok=1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CtrlWriteDataFile</a:t>
            </a:r>
            <a:r>
              <a:rPr lang="pt-BR" altLang="pt-BR" sz="1000" dirty="0"/>
              <a:t>=.FALSE.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Yout</a:t>
            </a:r>
            <a:r>
              <a:rPr lang="pt-BR" altLang="pt-BR" sz="1000" dirty="0"/>
              <a:t>=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(PHI_C(1:iMax),KIND=r4)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irec</a:t>
            </a:r>
            <a:r>
              <a:rPr lang="pt-BR" altLang="pt-BR" sz="1000" dirty="0"/>
              <a:t>=irec+1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 WRITE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UnitData,rec</a:t>
            </a:r>
            <a:r>
              <a:rPr lang="pt-BR" altLang="pt-BR" sz="1000" dirty="0"/>
              <a:t>=</a:t>
            </a:r>
            <a:r>
              <a:rPr lang="pt-BR" altLang="pt-BR" sz="1000" dirty="0" err="1"/>
              <a:t>irec</a:t>
            </a:r>
            <a:r>
              <a:rPr lang="pt-BR" altLang="pt-BR" sz="1000" dirty="0"/>
              <a:t>)</a:t>
            </a:r>
            <a:r>
              <a:rPr lang="pt-BR" altLang="pt-BR" sz="1000" dirty="0" err="1"/>
              <a:t>Yout</a:t>
            </a:r>
            <a:endParaRPr lang="pt-BR" altLang="pt-BR" sz="1000" dirty="0"/>
          </a:p>
        </p:txBody>
      </p:sp>
      <p:sp>
        <p:nvSpPr>
          <p:cNvPr id="10" name="Retângulo 2"/>
          <p:cNvSpPr>
            <a:spLocks noChangeArrowheads="1"/>
          </p:cNvSpPr>
          <p:nvPr/>
        </p:nvSpPr>
        <p:spPr bwMode="auto">
          <a:xfrm>
            <a:off x="4741863" y="1024925"/>
            <a:ext cx="4381500" cy="454932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 err="1"/>
              <a:t>Yout</a:t>
            </a:r>
            <a:r>
              <a:rPr lang="pt-BR" altLang="pt-BR" sz="1000" dirty="0"/>
              <a:t>=</a:t>
            </a:r>
            <a:r>
              <a:rPr lang="pt-BR" altLang="pt-BR" sz="1000" dirty="0">
                <a:solidFill>
                  <a:srgbClr val="C00000"/>
                </a:solidFill>
              </a:rPr>
              <a:t>REAL</a:t>
            </a:r>
            <a:r>
              <a:rPr lang="pt-BR" altLang="pt-BR" sz="1000" dirty="0"/>
              <a:t>(PHI_A(1:iMax),KIND=r4)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 err="1"/>
              <a:t>irec</a:t>
            </a:r>
            <a:r>
              <a:rPr lang="pt-BR" altLang="pt-BR" sz="1000" dirty="0"/>
              <a:t>=irec+1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(</a:t>
            </a:r>
            <a:r>
              <a:rPr lang="pt-BR" altLang="pt-BR" sz="1000" dirty="0" err="1"/>
              <a:t>UnitData,rec</a:t>
            </a:r>
            <a:r>
              <a:rPr lang="pt-BR" altLang="pt-BR" sz="1000" dirty="0"/>
              <a:t>=</a:t>
            </a:r>
            <a:r>
              <a:rPr lang="pt-BR" altLang="pt-BR" sz="1000" dirty="0" err="1"/>
              <a:t>irec</a:t>
            </a:r>
            <a:r>
              <a:rPr lang="pt-BR" altLang="pt-BR" sz="1000" dirty="0"/>
              <a:t>)</a:t>
            </a:r>
            <a:r>
              <a:rPr lang="pt-BR" altLang="pt-BR" sz="1000" dirty="0" err="1"/>
              <a:t>Yout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ok=0</a:t>
            </a:r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END FUNCTION </a:t>
            </a:r>
            <a:r>
              <a:rPr lang="pt-BR" altLang="pt-BR" sz="1000" dirty="0" err="1"/>
              <a:t>SchemeWriteData</a:t>
            </a:r>
            <a:endParaRPr lang="pt-BR" altLang="pt-BR" sz="1000" dirty="0"/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1000" dirty="0"/>
              <a:t> </a:t>
            </a:r>
            <a:r>
              <a:rPr lang="pt-BR" altLang="pt-BR" sz="1000" dirty="0">
                <a:solidFill>
                  <a:srgbClr val="C00000"/>
                </a:solidFill>
              </a:rPr>
              <a:t>FUNCTION</a:t>
            </a:r>
            <a:r>
              <a:rPr lang="pt-BR" altLang="pt-BR" sz="1000" dirty="0"/>
              <a:t> </a:t>
            </a:r>
            <a:r>
              <a:rPr lang="pt-BR" altLang="pt-BR" sz="1000" dirty="0" err="1"/>
              <a:t>SchemeWriteCtl</a:t>
            </a:r>
            <a:r>
              <a:rPr lang="pt-BR" altLang="pt-BR" sz="1000" dirty="0"/>
              <a:t>(</a:t>
            </a:r>
            <a:r>
              <a:rPr lang="pt-BR" altLang="pt-BR" sz="1000" dirty="0" err="1"/>
              <a:t>nrec</a:t>
            </a:r>
            <a:r>
              <a:rPr lang="pt-BR" altLang="pt-BR" sz="1000" dirty="0"/>
              <a:t>)  </a:t>
            </a:r>
            <a:r>
              <a:rPr lang="pt-BR" altLang="pt-BR" sz="1000" dirty="0">
                <a:solidFill>
                  <a:srgbClr val="C00000"/>
                </a:solidFill>
              </a:rPr>
              <a:t>RESULT</a:t>
            </a:r>
            <a:r>
              <a:rPr lang="pt-BR" altLang="pt-BR" sz="1000" dirty="0"/>
              <a:t> (ok)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   IMPLICIT NONE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, </a:t>
            </a:r>
            <a:r>
              <a:rPr lang="pt-BR" altLang="pt-BR" sz="1000" dirty="0">
                <a:solidFill>
                  <a:srgbClr val="C00000"/>
                </a:solidFill>
              </a:rPr>
              <a:t>INTENT</a:t>
            </a:r>
            <a:r>
              <a:rPr lang="pt-BR" altLang="pt-BR" sz="1000" dirty="0"/>
              <a:t> (IN) :: </a:t>
            </a:r>
            <a:r>
              <a:rPr lang="pt-BR" altLang="pt-BR" sz="1000" dirty="0" err="1"/>
              <a:t>nrec</a:t>
            </a:r>
            <a:endParaRPr lang="pt-BR" altLang="pt-BR" sz="1000" dirty="0"/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INTEGER</a:t>
            </a:r>
            <a:r>
              <a:rPr lang="pt-BR" altLang="pt-BR" sz="1000" dirty="0"/>
              <a:t>             :: ok</a:t>
            </a:r>
          </a:p>
          <a:p>
            <a:pPr eaLnBrk="1" hangingPunct="1"/>
            <a:r>
              <a:rPr lang="pt-BR" altLang="pt-BR" sz="1000" dirty="0"/>
              <a:t>    ok=1      </a:t>
            </a:r>
          </a:p>
          <a:p>
            <a:pPr eaLnBrk="1" hangingPunct="1"/>
            <a:r>
              <a:rPr lang="pt-BR" altLang="pt-BR" sz="1000" dirty="0"/>
              <a:t>   </a:t>
            </a:r>
            <a:r>
              <a:rPr lang="pt-BR" altLang="pt-BR" sz="1000" dirty="0">
                <a:solidFill>
                  <a:srgbClr val="C00000"/>
                </a:solidFill>
              </a:rPr>
              <a:t>OPEN</a:t>
            </a:r>
            <a:r>
              <a:rPr lang="pt-BR" altLang="pt-BR" sz="1000" dirty="0"/>
              <a:t>(</a:t>
            </a:r>
            <a:r>
              <a:rPr lang="pt-BR" altLang="pt-BR" sz="1000" dirty="0" err="1"/>
              <a:t>UnitCtl,</a:t>
            </a:r>
            <a:r>
              <a:rPr lang="pt-BR" altLang="pt-BR" sz="1000" dirty="0" err="1">
                <a:solidFill>
                  <a:srgbClr val="C00000"/>
                </a:solidFill>
              </a:rPr>
              <a:t>FILE</a:t>
            </a:r>
            <a:r>
              <a:rPr lang="pt-BR" altLang="pt-BR" sz="1000" dirty="0"/>
              <a:t>=TRIM(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)//'.</a:t>
            </a:r>
            <a:r>
              <a:rPr lang="pt-BR" altLang="pt-BR" sz="1000" dirty="0" err="1"/>
              <a:t>ctl</a:t>
            </a:r>
            <a:r>
              <a:rPr lang="pt-BR" altLang="pt-BR" sz="1000" dirty="0"/>
              <a:t>',</a:t>
            </a:r>
            <a:r>
              <a:rPr lang="pt-BR" altLang="pt-BR" sz="1000" dirty="0">
                <a:solidFill>
                  <a:srgbClr val="C00000"/>
                </a:solidFill>
              </a:rPr>
              <a:t>FORM=</a:t>
            </a:r>
            <a:r>
              <a:rPr lang="pt-BR" altLang="pt-BR" sz="1000" dirty="0"/>
              <a:t>'FORMATTED', &amp; </a:t>
            </a:r>
          </a:p>
          <a:p>
            <a:pPr eaLnBrk="1" hangingPunct="1"/>
            <a:r>
              <a:rPr lang="pt-BR" altLang="pt-BR" sz="1000" dirty="0"/>
              <a:t>  </a:t>
            </a:r>
            <a:r>
              <a:rPr lang="pt-BR" altLang="pt-BR" sz="1000" dirty="0">
                <a:solidFill>
                  <a:srgbClr val="C00000"/>
                </a:solidFill>
              </a:rPr>
              <a:t> ACCESS</a:t>
            </a:r>
            <a:r>
              <a:rPr lang="pt-BR" altLang="pt-BR" sz="1000" dirty="0"/>
              <a:t>='SEQUENTIAL',</a:t>
            </a:r>
            <a:r>
              <a:rPr lang="pt-BR" altLang="pt-BR" sz="1000" dirty="0">
                <a:solidFill>
                  <a:srgbClr val="C00000"/>
                </a:solidFill>
              </a:rPr>
              <a:t>STATUS</a:t>
            </a:r>
            <a:r>
              <a:rPr lang="pt-BR" altLang="pt-BR" sz="1000" dirty="0"/>
              <a:t>='UNKNOWN',</a:t>
            </a:r>
            <a:r>
              <a:rPr lang="pt-BR" altLang="pt-BR" sz="1000" dirty="0">
                <a:solidFill>
                  <a:srgbClr val="C00000"/>
                </a:solidFill>
              </a:rPr>
              <a:t>ACTION</a:t>
            </a:r>
            <a:r>
              <a:rPr lang="pt-BR" altLang="pt-BR" sz="1000" dirty="0"/>
              <a:t>='WRITE')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,'(A6,A           )')'</a:t>
            </a:r>
            <a:r>
              <a:rPr lang="pt-BR" altLang="pt-BR" sz="1000" dirty="0" err="1"/>
              <a:t>dset</a:t>
            </a:r>
            <a:r>
              <a:rPr lang="pt-BR" altLang="pt-BR" sz="1000" dirty="0"/>
              <a:t> ^',TRIM(</a:t>
            </a:r>
            <a:r>
              <a:rPr lang="pt-BR" altLang="pt-BR" sz="1000" dirty="0" err="1"/>
              <a:t>FileName</a:t>
            </a:r>
            <a:r>
              <a:rPr lang="pt-BR" altLang="pt-BR" sz="1000" dirty="0"/>
              <a:t>)//'.bin'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              )')'</a:t>
            </a:r>
            <a:r>
              <a:rPr lang="pt-BR" altLang="pt-BR" sz="1000" dirty="0" err="1"/>
              <a:t>title</a:t>
            </a:r>
            <a:r>
              <a:rPr lang="pt-BR" altLang="pt-BR" sz="1000" dirty="0"/>
              <a:t>  EDO'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              )')'</a:t>
            </a:r>
            <a:r>
              <a:rPr lang="pt-BR" altLang="pt-BR" sz="1000" dirty="0" err="1"/>
              <a:t>undef</a:t>
            </a:r>
            <a:r>
              <a:rPr lang="pt-BR" altLang="pt-BR" sz="1000" dirty="0"/>
              <a:t>  -9999.9'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,'(A6,I8,A18   )')'</a:t>
            </a:r>
            <a:r>
              <a:rPr lang="pt-BR" altLang="pt-BR" sz="1000" dirty="0" err="1"/>
              <a:t>xdef</a:t>
            </a:r>
            <a:r>
              <a:rPr lang="pt-BR" altLang="pt-BR" sz="1000" dirty="0"/>
              <a:t>  ',</a:t>
            </a:r>
            <a:r>
              <a:rPr lang="pt-BR" altLang="pt-BR" sz="1000" dirty="0" err="1"/>
              <a:t>iMax</a:t>
            </a:r>
            <a:r>
              <a:rPr lang="pt-BR" altLang="pt-BR" sz="1000" dirty="0"/>
              <a:t>,' linear 0.00 0.001'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               )')'</a:t>
            </a:r>
            <a:r>
              <a:rPr lang="pt-BR" altLang="pt-BR" sz="1000" dirty="0" err="1"/>
              <a:t>ydef</a:t>
            </a:r>
            <a:r>
              <a:rPr lang="pt-BR" altLang="pt-BR" sz="1000" dirty="0"/>
              <a:t>  1 linear  -1.27 1'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,'(A6,I6,A25   )')'</a:t>
            </a:r>
            <a:r>
              <a:rPr lang="pt-BR" altLang="pt-BR" sz="1000" dirty="0" err="1"/>
              <a:t>tdef</a:t>
            </a:r>
            <a:r>
              <a:rPr lang="pt-BR" altLang="pt-BR" sz="1000" dirty="0"/>
              <a:t>  ',</a:t>
            </a:r>
            <a:r>
              <a:rPr lang="pt-BR" altLang="pt-BR" sz="1000" dirty="0" err="1"/>
              <a:t>nrec</a:t>
            </a:r>
            <a:r>
              <a:rPr lang="pt-BR" altLang="pt-BR" sz="1000" dirty="0"/>
              <a:t>,' linear  00z01jan0001 1hr'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,'(A20             )')'</a:t>
            </a:r>
            <a:r>
              <a:rPr lang="pt-BR" altLang="pt-BR" sz="1000" dirty="0" err="1"/>
              <a:t>zdef</a:t>
            </a:r>
            <a:r>
              <a:rPr lang="pt-BR" altLang="pt-BR" sz="1000" dirty="0"/>
              <a:t>  1 </a:t>
            </a:r>
            <a:r>
              <a:rPr lang="pt-BR" altLang="pt-BR" sz="1000" dirty="0" err="1"/>
              <a:t>levels</a:t>
            </a:r>
            <a:r>
              <a:rPr lang="pt-BR" altLang="pt-BR" sz="1000" dirty="0"/>
              <a:t> 1000 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        )')'vars 2'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        )')'</a:t>
            </a:r>
            <a:r>
              <a:rPr lang="pt-BR" altLang="pt-BR" sz="1000" dirty="0" err="1"/>
              <a:t>phic</a:t>
            </a:r>
            <a:r>
              <a:rPr lang="pt-BR" altLang="pt-BR" sz="1000" dirty="0"/>
              <a:t> 0 99 resultado da </a:t>
            </a:r>
            <a:r>
              <a:rPr lang="pt-BR" altLang="pt-BR" sz="1000" dirty="0" err="1"/>
              <a:t>edol</a:t>
            </a:r>
            <a:r>
              <a:rPr lang="pt-BR" altLang="pt-BR" sz="1000" dirty="0"/>
              <a:t> </a:t>
            </a:r>
            <a:r>
              <a:rPr lang="pt-BR" altLang="pt-BR" sz="1000" dirty="0" err="1"/>
              <a:t>yc</a:t>
            </a:r>
            <a:r>
              <a:rPr lang="pt-BR" altLang="pt-BR" sz="1000" dirty="0"/>
              <a:t>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        )')'</a:t>
            </a:r>
            <a:r>
              <a:rPr lang="pt-BR" altLang="pt-BR" sz="1000" dirty="0" err="1"/>
              <a:t>phia</a:t>
            </a:r>
            <a:r>
              <a:rPr lang="pt-BR" altLang="pt-BR" sz="1000" dirty="0"/>
              <a:t> 0 99 </a:t>
            </a:r>
            <a:r>
              <a:rPr lang="pt-BR" altLang="pt-BR" sz="1000" dirty="0" err="1"/>
              <a:t>solucao</a:t>
            </a:r>
            <a:r>
              <a:rPr lang="pt-BR" altLang="pt-BR" sz="1000" dirty="0"/>
              <a:t> </a:t>
            </a:r>
            <a:r>
              <a:rPr lang="pt-BR" altLang="pt-BR" sz="1000" dirty="0" err="1"/>
              <a:t>analitica</a:t>
            </a:r>
            <a:r>
              <a:rPr lang="pt-BR" altLang="pt-BR" sz="1000" dirty="0"/>
              <a:t> </a:t>
            </a:r>
            <a:r>
              <a:rPr lang="pt-BR" altLang="pt-BR" sz="1000" dirty="0" err="1"/>
              <a:t>ya</a:t>
            </a:r>
            <a:r>
              <a:rPr lang="pt-BR" altLang="pt-BR" sz="1000" dirty="0"/>
              <a:t>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WRITE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</a:t>
            </a:r>
            <a:r>
              <a:rPr lang="pt-BR" altLang="pt-BR" sz="1000" dirty="0"/>
              <a:t>,'(A           )')'</a:t>
            </a:r>
            <a:r>
              <a:rPr lang="pt-BR" altLang="pt-BR" sz="1000" dirty="0" err="1"/>
              <a:t>endvars</a:t>
            </a:r>
            <a:r>
              <a:rPr lang="pt-BR" altLang="pt-BR" sz="1000" dirty="0"/>
              <a:t>'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CLOSE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UnitCtl,STATUS</a:t>
            </a:r>
            <a:r>
              <a:rPr lang="pt-BR" altLang="pt-BR" sz="1000" dirty="0"/>
              <a:t>='KEEP') </a:t>
            </a:r>
          </a:p>
          <a:p>
            <a:pPr eaLnBrk="1" hangingPunct="1"/>
            <a:r>
              <a:rPr lang="pt-BR" altLang="pt-BR" sz="1000" dirty="0"/>
              <a:t>    </a:t>
            </a:r>
            <a:r>
              <a:rPr lang="pt-BR" altLang="pt-BR" sz="1000" dirty="0">
                <a:solidFill>
                  <a:srgbClr val="C00000"/>
                </a:solidFill>
              </a:rPr>
              <a:t>CLOSE</a:t>
            </a:r>
            <a:r>
              <a:rPr lang="pt-BR" altLang="pt-BR" sz="1000" dirty="0"/>
              <a:t> (</a:t>
            </a:r>
            <a:r>
              <a:rPr lang="pt-BR" altLang="pt-BR" sz="1000" dirty="0" err="1"/>
              <a:t>UnitData,</a:t>
            </a:r>
            <a:r>
              <a:rPr lang="pt-BR" altLang="pt-BR" sz="1000" dirty="0" err="1">
                <a:solidFill>
                  <a:srgbClr val="C00000"/>
                </a:solidFill>
              </a:rPr>
              <a:t>STATUS</a:t>
            </a:r>
            <a:r>
              <a:rPr lang="pt-BR" altLang="pt-BR" sz="1000" dirty="0"/>
              <a:t>='KEEP') </a:t>
            </a:r>
          </a:p>
          <a:p>
            <a:pPr eaLnBrk="1" hangingPunct="1"/>
            <a:r>
              <a:rPr lang="pt-BR" altLang="pt-BR" sz="1000" dirty="0"/>
              <a:t>    ok=0   </a:t>
            </a:r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 END FUNCTION </a:t>
            </a:r>
            <a:r>
              <a:rPr lang="pt-BR" altLang="pt-BR" sz="1000" dirty="0" err="1"/>
              <a:t>SchemeWriteCtl</a:t>
            </a:r>
            <a:endParaRPr lang="pt-BR" altLang="pt-BR" sz="1000" dirty="0"/>
          </a:p>
          <a:p>
            <a:pPr eaLnBrk="1" hangingPunct="1"/>
            <a:r>
              <a:rPr lang="pt-BR" altLang="pt-BR" sz="1000" dirty="0">
                <a:solidFill>
                  <a:srgbClr val="C00000"/>
                </a:solidFill>
              </a:rPr>
              <a:t>END MODULE </a:t>
            </a:r>
            <a:r>
              <a:rPr lang="pt-BR" altLang="pt-BR" sz="1000" dirty="0" err="1"/>
              <a:t>Class_WritetoGrads</a:t>
            </a:r>
            <a:endParaRPr lang="pt-BR" altLang="pt-BR" sz="1000" dirty="0"/>
          </a:p>
        </p:txBody>
      </p:sp>
    </p:spTree>
    <p:extLst>
      <p:ext uri="{BB962C8B-B14F-4D97-AF65-F5344CB8AC3E}">
        <p14:creationId xmlns:p14="http://schemas.microsoft.com/office/powerpoint/2010/main" val="1949806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206375" y="1072375"/>
            <a:ext cx="4572000" cy="55038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PROGRAM</a:t>
            </a:r>
            <a:r>
              <a:rPr lang="pt-BR" altLang="pt-BR" sz="1100" dirty="0"/>
              <a:t> </a:t>
            </a:r>
            <a:r>
              <a:rPr lang="pt-BR" altLang="pt-BR" sz="1100" dirty="0" err="1"/>
              <a:t>Main</a:t>
            </a:r>
            <a:endParaRPr lang="pt-BR" altLang="pt-BR" sz="1100" dirty="0"/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USE</a:t>
            </a:r>
            <a:r>
              <a:rPr lang="pt-BR" altLang="pt-BR" sz="1100" dirty="0"/>
              <a:t> </a:t>
            </a:r>
            <a:r>
              <a:rPr lang="pt-BR" altLang="pt-BR" sz="1100" dirty="0" err="1"/>
              <a:t>Class_Fields</a:t>
            </a:r>
            <a:r>
              <a:rPr lang="pt-BR" altLang="pt-BR" sz="1100" dirty="0"/>
              <a:t>, </a:t>
            </a:r>
            <a:r>
              <a:rPr lang="pt-BR" altLang="pt-BR" sz="1100" dirty="0" err="1">
                <a:solidFill>
                  <a:srgbClr val="C00000"/>
                </a:solidFill>
              </a:rPr>
              <a:t>Only:</a:t>
            </a:r>
            <a:r>
              <a:rPr lang="pt-BR" altLang="pt-BR" sz="1100" dirty="0" err="1"/>
              <a:t>Init_Class_Fields</a:t>
            </a:r>
            <a:endParaRPr lang="pt-BR" altLang="pt-BR" sz="1100" dirty="0"/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USE</a:t>
            </a:r>
            <a:r>
              <a:rPr lang="pt-BR" altLang="pt-BR" sz="1100" dirty="0"/>
              <a:t> </a:t>
            </a:r>
            <a:r>
              <a:rPr lang="pt-BR" altLang="pt-BR" sz="1100" dirty="0" err="1"/>
              <a:t>Class_NumericalMethod</a:t>
            </a:r>
            <a:r>
              <a:rPr lang="pt-BR" altLang="pt-BR" sz="1100" dirty="0"/>
              <a:t>, </a:t>
            </a:r>
            <a:r>
              <a:rPr lang="pt-BR" altLang="pt-BR" sz="1100" dirty="0" err="1">
                <a:solidFill>
                  <a:srgbClr val="C00000"/>
                </a:solidFill>
              </a:rPr>
              <a:t>Only</a:t>
            </a:r>
            <a:r>
              <a:rPr lang="pt-BR" altLang="pt-BR" sz="1100" dirty="0">
                <a:solidFill>
                  <a:srgbClr val="C00000"/>
                </a:solidFill>
              </a:rPr>
              <a:t> </a:t>
            </a:r>
            <a:r>
              <a:rPr lang="pt-BR" altLang="pt-BR" sz="1100" dirty="0"/>
              <a:t>: </a:t>
            </a:r>
            <a:r>
              <a:rPr lang="pt-BR" altLang="pt-BR" sz="1100" dirty="0" err="1"/>
              <a:t>InitNumericalScheme</a:t>
            </a:r>
            <a:r>
              <a:rPr lang="pt-BR" altLang="pt-BR" sz="1100" dirty="0"/>
              <a:t>, &amp;</a:t>
            </a:r>
          </a:p>
          <a:p>
            <a:pPr eaLnBrk="1" hangingPunct="1"/>
            <a:r>
              <a:rPr lang="pt-BR" altLang="pt-BR" sz="1100" dirty="0"/>
              <a:t>         </a:t>
            </a:r>
            <a:r>
              <a:rPr lang="pt-BR" altLang="pt-BR" sz="1100" dirty="0" err="1"/>
              <a:t>SchemeForward</a:t>
            </a:r>
            <a:r>
              <a:rPr lang="pt-BR" altLang="pt-BR" sz="1100" dirty="0"/>
              <a:t>,  </a:t>
            </a:r>
            <a:r>
              <a:rPr lang="pt-BR" altLang="pt-BR" sz="1100" dirty="0" err="1"/>
              <a:t>SchemeUpdate</a:t>
            </a:r>
            <a:r>
              <a:rPr lang="pt-BR" altLang="pt-BR" sz="1100" dirty="0"/>
              <a:t>, </a:t>
            </a:r>
            <a:r>
              <a:rPr lang="pt-BR" altLang="pt-BR" sz="1100" dirty="0" err="1"/>
              <a:t>SchemeUpStream</a:t>
            </a:r>
            <a:r>
              <a:rPr lang="pt-BR" altLang="pt-BR" sz="1100" dirty="0"/>
              <a:t>,&amp;</a:t>
            </a:r>
          </a:p>
          <a:p>
            <a:pPr eaLnBrk="1" hangingPunct="1"/>
            <a:r>
              <a:rPr lang="pt-BR" altLang="pt-BR" sz="1100" dirty="0"/>
              <a:t>         </a:t>
            </a:r>
            <a:r>
              <a:rPr lang="pt-BR" altLang="pt-BR" sz="1100" dirty="0" err="1"/>
              <a:t>AnaliticFunction</a:t>
            </a:r>
            <a:endParaRPr lang="pt-BR" altLang="pt-BR" sz="1100" dirty="0"/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USE</a:t>
            </a:r>
            <a:r>
              <a:rPr lang="pt-BR" altLang="pt-BR" sz="1100" dirty="0"/>
              <a:t> </a:t>
            </a:r>
            <a:r>
              <a:rPr lang="pt-BR" altLang="pt-BR" sz="1100" dirty="0" err="1"/>
              <a:t>Class_WritetoGrads</a:t>
            </a:r>
            <a:r>
              <a:rPr lang="pt-BR" altLang="pt-BR" sz="1100" dirty="0"/>
              <a:t>, </a:t>
            </a:r>
            <a:r>
              <a:rPr lang="pt-BR" altLang="pt-BR" sz="1100" dirty="0" err="1">
                <a:solidFill>
                  <a:srgbClr val="C00000"/>
                </a:solidFill>
              </a:rPr>
              <a:t>Only</a:t>
            </a:r>
            <a:r>
              <a:rPr lang="pt-BR" altLang="pt-BR" sz="1100" dirty="0">
                <a:solidFill>
                  <a:srgbClr val="C00000"/>
                </a:solidFill>
              </a:rPr>
              <a:t> </a:t>
            </a:r>
            <a:r>
              <a:rPr lang="pt-BR" altLang="pt-BR" sz="1100" dirty="0"/>
              <a:t>:</a:t>
            </a:r>
            <a:r>
              <a:rPr lang="pt-BR" altLang="pt-BR" sz="1100" dirty="0" err="1"/>
              <a:t>InitClass_WritetoGrads</a:t>
            </a:r>
            <a:r>
              <a:rPr lang="pt-BR" altLang="pt-BR" sz="1100" dirty="0"/>
              <a:t>, &amp;</a:t>
            </a:r>
          </a:p>
          <a:p>
            <a:pPr eaLnBrk="1" hangingPunct="1"/>
            <a:r>
              <a:rPr lang="pt-BR" altLang="pt-BR" sz="1100" dirty="0"/>
              <a:t>                                       </a:t>
            </a:r>
            <a:r>
              <a:rPr lang="pt-BR" altLang="pt-BR" sz="1100" dirty="0" err="1"/>
              <a:t>SchemeWriteData</a:t>
            </a:r>
            <a:r>
              <a:rPr lang="pt-BR" altLang="pt-BR" sz="1100" dirty="0"/>
              <a:t>, </a:t>
            </a:r>
            <a:r>
              <a:rPr lang="pt-BR" altLang="pt-BR" sz="1100" dirty="0" err="1"/>
              <a:t>SchemeWriteCtl</a:t>
            </a:r>
            <a:endParaRPr lang="pt-BR" altLang="pt-BR" sz="1100" dirty="0"/>
          </a:p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 IMPLICIT NONE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INTEGER</a:t>
            </a:r>
            <a:r>
              <a:rPr lang="pt-BR" altLang="pt-BR" sz="1100" dirty="0"/>
              <a:t>                   , </a:t>
            </a:r>
            <a:r>
              <a:rPr lang="pt-BR" altLang="pt-BR" sz="1100" dirty="0">
                <a:solidFill>
                  <a:srgbClr val="C00000"/>
                </a:solidFill>
              </a:rPr>
              <a:t>PARAMETER</a:t>
            </a:r>
            <a:r>
              <a:rPr lang="pt-BR" altLang="pt-BR" sz="1100" dirty="0"/>
              <a:t>  :: r8=8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INTEGER</a:t>
            </a:r>
            <a:r>
              <a:rPr lang="pt-BR" altLang="pt-BR" sz="1100" dirty="0"/>
              <a:t>                   , </a:t>
            </a:r>
            <a:r>
              <a:rPr lang="pt-BR" altLang="pt-BR" sz="1100" dirty="0">
                <a:solidFill>
                  <a:srgbClr val="C00000"/>
                </a:solidFill>
              </a:rPr>
              <a:t>PARAMETER</a:t>
            </a:r>
            <a:r>
              <a:rPr lang="pt-BR" altLang="pt-BR" sz="1100" dirty="0"/>
              <a:t>  :: r4=4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INTEGER</a:t>
            </a:r>
            <a:r>
              <a:rPr lang="pt-BR" altLang="pt-BR" sz="1100" dirty="0"/>
              <a:t>                   , </a:t>
            </a:r>
            <a:r>
              <a:rPr lang="pt-BR" altLang="pt-BR" sz="1100" dirty="0">
                <a:solidFill>
                  <a:srgbClr val="C00000"/>
                </a:solidFill>
              </a:rPr>
              <a:t>PARAMETER</a:t>
            </a:r>
            <a:r>
              <a:rPr lang="pt-BR" altLang="pt-BR" sz="1100" dirty="0"/>
              <a:t> :: </a:t>
            </a:r>
            <a:r>
              <a:rPr lang="pt-BR" altLang="pt-BR" sz="1100" dirty="0" err="1"/>
              <a:t>xdim</a:t>
            </a:r>
            <a:r>
              <a:rPr lang="pt-BR" altLang="pt-BR" sz="1100" dirty="0"/>
              <a:t>=100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REAL</a:t>
            </a:r>
            <a:r>
              <a:rPr lang="pt-BR" altLang="pt-BR" sz="1100" dirty="0"/>
              <a:t> (KIND=r8)        , </a:t>
            </a:r>
            <a:r>
              <a:rPr lang="pt-BR" altLang="pt-BR" sz="1100" dirty="0">
                <a:solidFill>
                  <a:srgbClr val="C00000"/>
                </a:solidFill>
              </a:rPr>
              <a:t>PARAMETER</a:t>
            </a:r>
            <a:r>
              <a:rPr lang="pt-BR" altLang="pt-BR" sz="1100" dirty="0"/>
              <a:t> :: LX=1.0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REAL</a:t>
            </a:r>
            <a:r>
              <a:rPr lang="pt-BR" altLang="pt-BR" sz="1100" dirty="0"/>
              <a:t> (KIND=r8)        , </a:t>
            </a:r>
            <a:r>
              <a:rPr lang="pt-BR" altLang="pt-BR" sz="1100" dirty="0">
                <a:solidFill>
                  <a:srgbClr val="C00000"/>
                </a:solidFill>
              </a:rPr>
              <a:t>PARAMETER</a:t>
            </a:r>
            <a:r>
              <a:rPr lang="pt-BR" altLang="pt-BR" sz="1100" dirty="0"/>
              <a:t> :: Uvel0=10.0!m/s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REAL</a:t>
            </a:r>
            <a:r>
              <a:rPr lang="pt-BR" altLang="pt-BR" sz="1100" dirty="0"/>
              <a:t> (KIND=r8)        , </a:t>
            </a:r>
            <a:r>
              <a:rPr lang="pt-BR" altLang="pt-BR" sz="1100" dirty="0">
                <a:solidFill>
                  <a:srgbClr val="C00000"/>
                </a:solidFill>
              </a:rPr>
              <a:t>PARAMETER</a:t>
            </a:r>
            <a:r>
              <a:rPr lang="pt-BR" altLang="pt-BR" sz="1100" dirty="0"/>
              <a:t> :: </a:t>
            </a:r>
            <a:r>
              <a:rPr lang="pt-BR" altLang="pt-BR" sz="1100" dirty="0" err="1"/>
              <a:t>dx</a:t>
            </a:r>
            <a:r>
              <a:rPr lang="pt-BR" altLang="pt-BR" sz="1100" dirty="0"/>
              <a:t>=LX/</a:t>
            </a:r>
            <a:r>
              <a:rPr lang="pt-BR" altLang="pt-BR" sz="1100" dirty="0" err="1"/>
              <a:t>xdim</a:t>
            </a:r>
            <a:r>
              <a:rPr lang="pt-BR" altLang="pt-BR" sz="1100" dirty="0"/>
              <a:t>   !m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REAL</a:t>
            </a:r>
            <a:r>
              <a:rPr lang="pt-BR" altLang="pt-BR" sz="1100" dirty="0"/>
              <a:t> (KIND=r8)        , </a:t>
            </a:r>
            <a:r>
              <a:rPr lang="pt-BR" altLang="pt-BR" sz="1100" dirty="0">
                <a:solidFill>
                  <a:srgbClr val="C00000"/>
                </a:solidFill>
              </a:rPr>
              <a:t>PARAMETER</a:t>
            </a:r>
            <a:r>
              <a:rPr lang="pt-BR" altLang="pt-BR" sz="1100" dirty="0"/>
              <a:t> :: </a:t>
            </a:r>
            <a:r>
              <a:rPr lang="pt-BR" altLang="pt-BR" sz="1100" dirty="0" err="1"/>
              <a:t>dt</a:t>
            </a:r>
            <a:r>
              <a:rPr lang="pt-BR" altLang="pt-BR" sz="1100" dirty="0"/>
              <a:t>=0.1*</a:t>
            </a:r>
            <a:r>
              <a:rPr lang="pt-BR" altLang="pt-BR" sz="1100" dirty="0" err="1"/>
              <a:t>dx</a:t>
            </a:r>
            <a:r>
              <a:rPr lang="pt-BR" altLang="pt-BR" sz="1100" dirty="0"/>
              <a:t>/Uvel0   !s        !  c*</a:t>
            </a:r>
            <a:r>
              <a:rPr lang="pt-BR" altLang="pt-BR" sz="1100" dirty="0" err="1"/>
              <a:t>Dt</a:t>
            </a:r>
            <a:r>
              <a:rPr lang="pt-BR" altLang="pt-BR" sz="1100" dirty="0"/>
              <a:t>/</a:t>
            </a:r>
            <a:r>
              <a:rPr lang="pt-BR" altLang="pt-BR" sz="1100" dirty="0" err="1"/>
              <a:t>Dx</a:t>
            </a:r>
            <a:r>
              <a:rPr lang="pt-BR" altLang="pt-BR" sz="1100" dirty="0"/>
              <a:t> &lt; 1</a:t>
            </a:r>
          </a:p>
          <a:p>
            <a:pPr eaLnBrk="1" hangingPunct="1"/>
            <a:r>
              <a:rPr lang="pt-BR" altLang="pt-BR" sz="1100" dirty="0"/>
              <a:t>!                                                                                                ! =&gt;  </a:t>
            </a:r>
            <a:r>
              <a:rPr lang="pt-BR" altLang="pt-BR" sz="1100" dirty="0" err="1"/>
              <a:t>Dt</a:t>
            </a:r>
            <a:r>
              <a:rPr lang="pt-BR" altLang="pt-BR" sz="1100" dirty="0"/>
              <a:t> &lt; </a:t>
            </a:r>
            <a:r>
              <a:rPr lang="pt-BR" altLang="pt-BR" sz="1100" dirty="0" err="1"/>
              <a:t>dx</a:t>
            </a:r>
            <a:r>
              <a:rPr lang="pt-BR" altLang="pt-BR" sz="1100" dirty="0"/>
              <a:t>/Uvel0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INTEGER</a:t>
            </a:r>
            <a:r>
              <a:rPr lang="pt-BR" altLang="pt-BR" sz="1100" dirty="0"/>
              <a:t>              , </a:t>
            </a:r>
            <a:r>
              <a:rPr lang="pt-BR" altLang="pt-BR" sz="1100" dirty="0">
                <a:solidFill>
                  <a:srgbClr val="C00000"/>
                </a:solidFill>
              </a:rPr>
              <a:t>PARAMETER</a:t>
            </a:r>
            <a:r>
              <a:rPr lang="pt-BR" altLang="pt-BR" sz="1100" dirty="0"/>
              <a:t> :: </a:t>
            </a:r>
            <a:r>
              <a:rPr lang="pt-BR" altLang="pt-BR" sz="1100" dirty="0" err="1"/>
              <a:t>ninteraction</a:t>
            </a:r>
            <a:r>
              <a:rPr lang="pt-BR" altLang="pt-BR" sz="1100" dirty="0"/>
              <a:t>=20000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CALL</a:t>
            </a:r>
            <a:r>
              <a:rPr lang="pt-BR" altLang="pt-BR" sz="1100" dirty="0"/>
              <a:t> </a:t>
            </a:r>
            <a:r>
              <a:rPr lang="pt-BR" altLang="pt-BR" sz="1100" dirty="0" err="1"/>
              <a:t>Init</a:t>
            </a:r>
            <a:r>
              <a:rPr lang="pt-BR" altLang="pt-BR" sz="1100" dirty="0"/>
              <a:t>()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CALL</a:t>
            </a:r>
            <a:r>
              <a:rPr lang="pt-BR" altLang="pt-BR" sz="1100" dirty="0"/>
              <a:t> </a:t>
            </a:r>
            <a:r>
              <a:rPr lang="pt-BR" altLang="pt-BR" sz="1100" dirty="0" err="1"/>
              <a:t>run</a:t>
            </a:r>
            <a:r>
              <a:rPr lang="pt-BR" altLang="pt-BR" sz="1100" dirty="0"/>
              <a:t>()</a:t>
            </a:r>
          </a:p>
          <a:p>
            <a:pPr eaLnBrk="1" hangingPunct="1"/>
            <a:r>
              <a:rPr lang="pt-BR" altLang="pt-BR" sz="1100" dirty="0"/>
              <a:t> </a:t>
            </a:r>
          </a:p>
          <a:p>
            <a:pPr eaLnBrk="1" hangingPunct="1"/>
            <a:r>
              <a:rPr lang="pt-BR" altLang="pt-BR" sz="1100" dirty="0">
                <a:solidFill>
                  <a:srgbClr val="7030A0"/>
                </a:solidFill>
              </a:rPr>
              <a:t>CONTAINS</a:t>
            </a:r>
          </a:p>
          <a:p>
            <a:pPr eaLnBrk="1" hangingPunct="1"/>
            <a:endParaRPr lang="pt-BR" altLang="pt-BR" sz="1100" dirty="0"/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SUBROUTINE </a:t>
            </a:r>
            <a:r>
              <a:rPr lang="pt-BR" altLang="pt-BR" sz="1100" dirty="0" err="1"/>
              <a:t>Init</a:t>
            </a:r>
            <a:r>
              <a:rPr lang="pt-BR" altLang="pt-BR" sz="1100" dirty="0"/>
              <a:t>()</a:t>
            </a:r>
          </a:p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   IMPLICIT NONE</a:t>
            </a:r>
          </a:p>
          <a:p>
            <a:pPr eaLnBrk="1" hangingPunct="1"/>
            <a:r>
              <a:rPr lang="pt-BR" altLang="pt-BR" sz="1100" dirty="0"/>
              <a:t>   </a:t>
            </a:r>
            <a:r>
              <a:rPr lang="pt-BR" altLang="pt-BR" sz="1100" dirty="0">
                <a:solidFill>
                  <a:srgbClr val="C00000"/>
                </a:solidFill>
              </a:rPr>
              <a:t>CALL</a:t>
            </a:r>
            <a:r>
              <a:rPr lang="pt-BR" altLang="pt-BR" sz="1100" dirty="0"/>
              <a:t> </a:t>
            </a:r>
            <a:r>
              <a:rPr lang="pt-BR" altLang="pt-BR" sz="1100" dirty="0" err="1"/>
              <a:t>Init_Class_Fields</a:t>
            </a:r>
            <a:r>
              <a:rPr lang="pt-BR" altLang="pt-BR" sz="1100" dirty="0"/>
              <a:t>(xdim,Uvel0)</a:t>
            </a:r>
          </a:p>
          <a:p>
            <a:pPr eaLnBrk="1" hangingPunct="1"/>
            <a:r>
              <a:rPr lang="pt-BR" altLang="pt-BR" sz="1100" dirty="0"/>
              <a:t>   </a:t>
            </a:r>
            <a:r>
              <a:rPr lang="pt-BR" altLang="pt-BR" sz="1100" dirty="0">
                <a:solidFill>
                  <a:srgbClr val="C00000"/>
                </a:solidFill>
              </a:rPr>
              <a:t>CALL</a:t>
            </a:r>
            <a:r>
              <a:rPr lang="pt-BR" altLang="pt-BR" sz="1100" dirty="0"/>
              <a:t> </a:t>
            </a:r>
            <a:r>
              <a:rPr lang="pt-BR" altLang="pt-BR" sz="1100" dirty="0" err="1"/>
              <a:t>InitNumericalScheme</a:t>
            </a:r>
            <a:r>
              <a:rPr lang="pt-BR" altLang="pt-BR" sz="1100" dirty="0"/>
              <a:t>(</a:t>
            </a:r>
            <a:r>
              <a:rPr lang="pt-BR" altLang="pt-BR" sz="1100" dirty="0" err="1"/>
              <a:t>dt,dx</a:t>
            </a:r>
            <a:r>
              <a:rPr lang="pt-BR" altLang="pt-BR" sz="1100" dirty="0"/>
              <a:t>)</a:t>
            </a:r>
          </a:p>
          <a:p>
            <a:pPr eaLnBrk="1" hangingPunct="1"/>
            <a:r>
              <a:rPr lang="pt-BR" altLang="pt-BR" sz="1100" dirty="0"/>
              <a:t>   </a:t>
            </a:r>
            <a:r>
              <a:rPr lang="pt-BR" altLang="pt-BR" sz="1100" dirty="0">
                <a:solidFill>
                  <a:srgbClr val="C00000"/>
                </a:solidFill>
              </a:rPr>
              <a:t>CALL</a:t>
            </a:r>
            <a:r>
              <a:rPr lang="pt-BR" altLang="pt-BR" sz="1100" dirty="0"/>
              <a:t> </a:t>
            </a:r>
            <a:r>
              <a:rPr lang="pt-BR" altLang="pt-BR" sz="1100" dirty="0" err="1"/>
              <a:t>InitClass_WritetoGrads</a:t>
            </a:r>
            <a:endParaRPr lang="pt-BR" altLang="pt-BR" sz="1100" dirty="0"/>
          </a:p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 END SUBROUTINE</a:t>
            </a:r>
            <a:r>
              <a:rPr lang="pt-BR" altLang="pt-BR" sz="1100" dirty="0"/>
              <a:t> </a:t>
            </a:r>
            <a:r>
              <a:rPr lang="pt-BR" altLang="pt-BR" sz="1100" dirty="0" err="1"/>
              <a:t>Init</a:t>
            </a:r>
            <a:endParaRPr lang="pt-BR" altLang="pt-BR" sz="1100" dirty="0"/>
          </a:p>
          <a:p>
            <a:pPr eaLnBrk="1" hangingPunct="1"/>
            <a:r>
              <a:rPr lang="pt-BR" altLang="pt-BR" sz="1100" dirty="0"/>
              <a:t> </a:t>
            </a:r>
          </a:p>
          <a:p>
            <a:pPr eaLnBrk="1" hangingPunct="1"/>
            <a:r>
              <a:rPr lang="pt-BR" altLang="pt-BR" sz="1100" dirty="0"/>
              <a:t> </a:t>
            </a:r>
          </a:p>
        </p:txBody>
      </p:sp>
      <p:sp>
        <p:nvSpPr>
          <p:cNvPr id="8" name="Retângulo 2"/>
          <p:cNvSpPr>
            <a:spLocks noChangeArrowheads="1"/>
          </p:cNvSpPr>
          <p:nvPr/>
        </p:nvSpPr>
        <p:spPr bwMode="auto">
          <a:xfrm>
            <a:off x="5664200" y="1064438"/>
            <a:ext cx="3000375" cy="33289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SUBROUTINE</a:t>
            </a:r>
            <a:r>
              <a:rPr lang="pt-BR" altLang="pt-BR" sz="1100" dirty="0"/>
              <a:t> </a:t>
            </a:r>
            <a:r>
              <a:rPr lang="pt-BR" altLang="pt-BR" sz="1100" dirty="0" err="1"/>
              <a:t>Run</a:t>
            </a:r>
            <a:r>
              <a:rPr lang="pt-BR" altLang="pt-BR" sz="1100" dirty="0"/>
              <a:t>()</a:t>
            </a:r>
          </a:p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   IMPLICIT NONE</a:t>
            </a:r>
          </a:p>
          <a:p>
            <a:pPr eaLnBrk="1" hangingPunct="1"/>
            <a:r>
              <a:rPr lang="pt-BR" altLang="pt-BR" sz="1100" dirty="0"/>
              <a:t>   </a:t>
            </a:r>
            <a:r>
              <a:rPr lang="pt-BR" altLang="pt-BR" sz="1100" dirty="0">
                <a:solidFill>
                  <a:srgbClr val="C00000"/>
                </a:solidFill>
              </a:rPr>
              <a:t>INTEGER</a:t>
            </a:r>
            <a:r>
              <a:rPr lang="pt-BR" altLang="pt-BR" sz="1100" dirty="0"/>
              <a:t> :: </a:t>
            </a:r>
            <a:r>
              <a:rPr lang="pt-BR" altLang="pt-BR" sz="1100" dirty="0" err="1"/>
              <a:t>test,tn,irec</a:t>
            </a:r>
            <a:endParaRPr lang="pt-BR" altLang="pt-BR" sz="1100" dirty="0"/>
          </a:p>
          <a:p>
            <a:pPr eaLnBrk="1" hangingPunct="1"/>
            <a:r>
              <a:rPr lang="pt-BR" altLang="pt-BR" sz="1100" dirty="0"/>
              <a:t>   </a:t>
            </a:r>
            <a:r>
              <a:rPr lang="pt-BR" altLang="pt-BR" sz="1100" dirty="0" err="1"/>
              <a:t>irec</a:t>
            </a:r>
            <a:r>
              <a:rPr lang="pt-BR" altLang="pt-BR" sz="1100" dirty="0"/>
              <a:t>=0</a:t>
            </a:r>
          </a:p>
          <a:p>
            <a:pPr eaLnBrk="1" hangingPunct="1"/>
            <a:r>
              <a:rPr lang="pt-BR" altLang="pt-BR" sz="1100" dirty="0"/>
              <a:t>   </a:t>
            </a:r>
            <a:r>
              <a:rPr lang="pt-BR" altLang="pt-BR" sz="1100" dirty="0">
                <a:solidFill>
                  <a:srgbClr val="C00000"/>
                </a:solidFill>
              </a:rPr>
              <a:t>DO</a:t>
            </a:r>
            <a:r>
              <a:rPr lang="pt-BR" altLang="pt-BR" sz="1100" dirty="0"/>
              <a:t> </a:t>
            </a:r>
            <a:r>
              <a:rPr lang="pt-BR" altLang="pt-BR" sz="1100" dirty="0" err="1"/>
              <a:t>tn</a:t>
            </a:r>
            <a:r>
              <a:rPr lang="pt-BR" altLang="pt-BR" sz="1100" dirty="0"/>
              <a:t>=0,ninteraction</a:t>
            </a:r>
          </a:p>
          <a:p>
            <a:pPr eaLnBrk="1" hangingPunct="1"/>
            <a:r>
              <a:rPr lang="pt-BR" altLang="pt-BR" sz="1100" dirty="0"/>
              <a:t>      </a:t>
            </a:r>
            <a:r>
              <a:rPr lang="pt-BR" altLang="pt-BR" sz="1100" dirty="0" err="1"/>
              <a:t>test</a:t>
            </a:r>
            <a:r>
              <a:rPr lang="pt-BR" altLang="pt-BR" sz="1100" dirty="0"/>
              <a:t>=</a:t>
            </a:r>
            <a:r>
              <a:rPr lang="pt-BR" altLang="pt-BR" sz="1100" dirty="0" err="1"/>
              <a:t>SchemeUpStream</a:t>
            </a:r>
            <a:r>
              <a:rPr lang="pt-BR" altLang="pt-BR" sz="1100" dirty="0"/>
              <a:t>()</a:t>
            </a:r>
          </a:p>
          <a:p>
            <a:pPr eaLnBrk="1" hangingPunct="1"/>
            <a:r>
              <a:rPr lang="pt-BR" altLang="pt-BR" sz="1100" dirty="0"/>
              <a:t>      </a:t>
            </a:r>
            <a:r>
              <a:rPr lang="pt-BR" altLang="pt-BR" sz="1100" dirty="0" err="1"/>
              <a:t>test</a:t>
            </a:r>
            <a:r>
              <a:rPr lang="pt-BR" altLang="pt-BR" sz="1100" dirty="0"/>
              <a:t>=</a:t>
            </a:r>
            <a:r>
              <a:rPr lang="pt-BR" altLang="pt-BR" sz="1100" dirty="0" err="1"/>
              <a:t>AnaliticFunction</a:t>
            </a:r>
            <a:r>
              <a:rPr lang="pt-BR" altLang="pt-BR" sz="1100" dirty="0"/>
              <a:t>(</a:t>
            </a:r>
            <a:r>
              <a:rPr lang="pt-BR" altLang="pt-BR" sz="1100" dirty="0" err="1"/>
              <a:t>tn</a:t>
            </a:r>
            <a:r>
              <a:rPr lang="pt-BR" altLang="pt-BR" sz="1100" dirty="0"/>
              <a:t>)</a:t>
            </a:r>
          </a:p>
          <a:p>
            <a:pPr eaLnBrk="1" hangingPunct="1"/>
            <a:r>
              <a:rPr lang="pt-BR" altLang="pt-BR" sz="1100" dirty="0"/>
              <a:t>      </a:t>
            </a:r>
            <a:r>
              <a:rPr lang="pt-BR" altLang="pt-BR" sz="1100" dirty="0" err="1"/>
              <a:t>test</a:t>
            </a:r>
            <a:r>
              <a:rPr lang="pt-BR" altLang="pt-BR" sz="1100" dirty="0"/>
              <a:t>=</a:t>
            </a:r>
            <a:r>
              <a:rPr lang="pt-BR" altLang="pt-BR" sz="1100" dirty="0" err="1"/>
              <a:t>SchemeWriteData</a:t>
            </a:r>
            <a:r>
              <a:rPr lang="pt-BR" altLang="pt-BR" sz="1100" dirty="0"/>
              <a:t>(</a:t>
            </a:r>
            <a:r>
              <a:rPr lang="pt-BR" altLang="pt-BR" sz="1100" dirty="0" err="1"/>
              <a:t>irec</a:t>
            </a:r>
            <a:r>
              <a:rPr lang="pt-BR" altLang="pt-BR" sz="1100" dirty="0"/>
              <a:t>)</a:t>
            </a:r>
          </a:p>
          <a:p>
            <a:pPr eaLnBrk="1" hangingPunct="1"/>
            <a:r>
              <a:rPr lang="pt-BR" altLang="pt-BR" sz="1100" dirty="0"/>
              <a:t>      </a:t>
            </a:r>
            <a:r>
              <a:rPr lang="pt-BR" altLang="pt-BR" sz="1100" dirty="0" err="1"/>
              <a:t>test</a:t>
            </a:r>
            <a:r>
              <a:rPr lang="pt-BR" altLang="pt-BR" sz="1100" dirty="0"/>
              <a:t>=</a:t>
            </a:r>
            <a:r>
              <a:rPr lang="pt-BR" altLang="pt-BR" sz="1100" dirty="0" err="1"/>
              <a:t>SchemeUpdate</a:t>
            </a:r>
            <a:r>
              <a:rPr lang="pt-BR" altLang="pt-BR" sz="1100" dirty="0"/>
              <a:t>()</a:t>
            </a:r>
          </a:p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   END DO</a:t>
            </a:r>
          </a:p>
          <a:p>
            <a:pPr eaLnBrk="1" hangingPunct="1"/>
            <a:r>
              <a:rPr lang="pt-BR" altLang="pt-BR" sz="1100" dirty="0"/>
              <a:t>   </a:t>
            </a:r>
            <a:r>
              <a:rPr lang="pt-BR" altLang="pt-BR" sz="1100" dirty="0" err="1"/>
              <a:t>test</a:t>
            </a:r>
            <a:r>
              <a:rPr lang="pt-BR" altLang="pt-BR" sz="1100" dirty="0"/>
              <a:t>=</a:t>
            </a:r>
            <a:r>
              <a:rPr lang="pt-BR" altLang="pt-BR" sz="1100" dirty="0" err="1"/>
              <a:t>SchemeWriteCtl</a:t>
            </a:r>
            <a:r>
              <a:rPr lang="pt-BR" altLang="pt-BR" sz="1100" dirty="0"/>
              <a:t>(</a:t>
            </a:r>
            <a:r>
              <a:rPr lang="pt-BR" altLang="pt-BR" sz="1100" dirty="0" err="1"/>
              <a:t>ninteraction</a:t>
            </a:r>
            <a:r>
              <a:rPr lang="pt-BR" altLang="pt-BR" sz="1100" dirty="0"/>
              <a:t>)</a:t>
            </a:r>
          </a:p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 END SUBROUTINE </a:t>
            </a:r>
            <a:r>
              <a:rPr lang="pt-BR" altLang="pt-BR" sz="1100" dirty="0" err="1"/>
              <a:t>Run</a:t>
            </a:r>
            <a:endParaRPr lang="pt-BR" altLang="pt-BR" sz="1100" dirty="0"/>
          </a:p>
          <a:p>
            <a:pPr eaLnBrk="1" hangingPunct="1"/>
            <a:r>
              <a:rPr lang="pt-BR" altLang="pt-BR" sz="1100" dirty="0"/>
              <a:t> </a:t>
            </a:r>
          </a:p>
          <a:p>
            <a:pPr eaLnBrk="1" hangingPunct="1"/>
            <a:r>
              <a:rPr lang="pt-BR" altLang="pt-BR" sz="1100" dirty="0"/>
              <a:t> </a:t>
            </a:r>
            <a:r>
              <a:rPr lang="pt-BR" altLang="pt-BR" sz="1100" dirty="0">
                <a:solidFill>
                  <a:srgbClr val="C00000"/>
                </a:solidFill>
              </a:rPr>
              <a:t>SUBROUTINE</a:t>
            </a:r>
            <a:r>
              <a:rPr lang="pt-BR" altLang="pt-BR" sz="1100" dirty="0"/>
              <a:t> Finalize()</a:t>
            </a:r>
          </a:p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   IMPLICIT NONE</a:t>
            </a:r>
          </a:p>
          <a:p>
            <a:pPr eaLnBrk="1" hangingPunct="1"/>
            <a:endParaRPr lang="pt-BR" altLang="pt-BR" sz="1100" dirty="0"/>
          </a:p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 END SUBROUTINE </a:t>
            </a:r>
            <a:r>
              <a:rPr lang="pt-BR" altLang="pt-BR" sz="1100" dirty="0"/>
              <a:t>Finalize</a:t>
            </a:r>
          </a:p>
          <a:p>
            <a:pPr eaLnBrk="1" hangingPunct="1"/>
            <a:endParaRPr lang="pt-BR" altLang="pt-BR" sz="1100" dirty="0"/>
          </a:p>
          <a:p>
            <a:pPr eaLnBrk="1" hangingPunct="1"/>
            <a:r>
              <a:rPr lang="pt-BR" altLang="pt-BR" sz="1100" dirty="0">
                <a:solidFill>
                  <a:srgbClr val="C00000"/>
                </a:solidFill>
              </a:rPr>
              <a:t>END PROGRAM </a:t>
            </a:r>
            <a:r>
              <a:rPr lang="pt-BR" altLang="pt-BR" sz="1100" dirty="0" err="1"/>
              <a:t>Main</a:t>
            </a:r>
            <a:endParaRPr lang="pt-BR" altLang="pt-BR" sz="1100" dirty="0"/>
          </a:p>
        </p:txBody>
      </p:sp>
    </p:spTree>
    <p:extLst>
      <p:ext uri="{BB962C8B-B14F-4D97-AF65-F5344CB8AC3E}">
        <p14:creationId xmlns:p14="http://schemas.microsoft.com/office/powerpoint/2010/main" val="427153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46737F8-129A-4802-AE3A-9E46D8B18650}"/>
              </a:ext>
            </a:extLst>
          </p:cNvPr>
          <p:cNvSpPr/>
          <p:nvPr/>
        </p:nvSpPr>
        <p:spPr>
          <a:xfrm>
            <a:off x="0" y="1005758"/>
            <a:ext cx="9159194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38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Esquemas com diferenças centradas no espaço de quarta ordem: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6CFCEF6-DF86-4F66-8B70-5ABE544C6CDF}"/>
                  </a:ext>
                </a:extLst>
              </p:cNvPr>
              <p:cNvSpPr txBox="1"/>
              <p:nvPr/>
            </p:nvSpPr>
            <p:spPr>
              <a:xfrm>
                <a:off x="2359247" y="1775340"/>
                <a:ext cx="4425506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6CFCEF6-DF86-4F66-8B70-5ABE544C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47" y="1775340"/>
                <a:ext cx="4425506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7C331F2-A711-4AA3-A7FA-8CBB3AF0018A}"/>
                  </a:ext>
                </a:extLst>
              </p:cNvPr>
              <p:cNvSpPr txBox="1"/>
              <p:nvPr/>
            </p:nvSpPr>
            <p:spPr>
              <a:xfrm>
                <a:off x="1413187" y="3808444"/>
                <a:ext cx="4425506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7C331F2-A711-4AA3-A7FA-8CBB3AF00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87" y="3808444"/>
                <a:ext cx="4425506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817586E-4150-4F1C-A406-DE59A7CFAD75}"/>
                  </a:ext>
                </a:extLst>
              </p:cNvPr>
              <p:cNvSpPr txBox="1"/>
              <p:nvPr/>
            </p:nvSpPr>
            <p:spPr>
              <a:xfrm>
                <a:off x="2400432" y="6009856"/>
                <a:ext cx="465165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817586E-4150-4F1C-A406-DE59A7C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32" y="6009856"/>
                <a:ext cx="4651658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147D070-F5A3-4CE1-964E-3D282C492799}"/>
                  </a:ext>
                </a:extLst>
              </p:cNvPr>
              <p:cNvSpPr txBox="1"/>
              <p:nvPr/>
            </p:nvSpPr>
            <p:spPr>
              <a:xfrm>
                <a:off x="266700" y="2571750"/>
                <a:ext cx="8614323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O Quociente é de segunda ordem de acurácia. É formado considerando a diferença de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em um ponto de grade distante do ponto central. </a:t>
                </a:r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Simularmente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um quociente pode ser construído considerando a diferença de dois pontos distante do ponto central. </a:t>
                </a:r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Susbstituindo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por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147D070-F5A3-4CE1-964E-3D282C49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571750"/>
                <a:ext cx="8614323" cy="1222642"/>
              </a:xfrm>
              <a:prstGeom prst="rect">
                <a:avLst/>
              </a:prstGeom>
              <a:blipFill>
                <a:blip r:embed="rId6"/>
                <a:stretch>
                  <a:fillRect l="-637" t="-3000" r="-566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5DDC45-B06D-4CF4-9A1B-2148E922288F}"/>
              </a:ext>
            </a:extLst>
          </p:cNvPr>
          <p:cNvSpPr txBox="1"/>
          <p:nvPr/>
        </p:nvSpPr>
        <p:spPr>
          <a:xfrm>
            <a:off x="419100" y="4495800"/>
            <a:ext cx="8614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Quociente é de segunda ordem de acurácia. Mas os coeficientes são grandes. Outra aproximação consistente para a derivada espacial pode ser construída pelo combinação linear das duas equações acima. A combinação para o termo de segunda ordem no erro de truncamento é cancelada</a:t>
            </a:r>
          </a:p>
        </p:txBody>
      </p:sp>
    </p:spTree>
    <p:extLst>
      <p:ext uri="{BB962C8B-B14F-4D97-AF65-F5344CB8AC3E}">
        <p14:creationId xmlns:p14="http://schemas.microsoft.com/office/powerpoint/2010/main" val="4253226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46737F8-129A-4802-AE3A-9E46D8B18650}"/>
              </a:ext>
            </a:extLst>
          </p:cNvPr>
          <p:cNvSpPr/>
          <p:nvPr/>
        </p:nvSpPr>
        <p:spPr>
          <a:xfrm>
            <a:off x="914400" y="799807"/>
            <a:ext cx="8129588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38"/>
              </a:lnSpc>
            </a:pPr>
            <a:r>
              <a:rPr lang="pt-BR" altLang="pt-BR" sz="1400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Esquemas com diferenças centradas no espaço de quarta ordem: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817586E-4150-4F1C-A406-DE59A7CFAD75}"/>
                  </a:ext>
                </a:extLst>
              </p:cNvPr>
              <p:cNvSpPr txBox="1"/>
              <p:nvPr/>
            </p:nvSpPr>
            <p:spPr>
              <a:xfrm>
                <a:off x="2124207" y="1258848"/>
                <a:ext cx="465165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817586E-4150-4F1C-A406-DE59A7C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07" y="1258848"/>
                <a:ext cx="4651658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7E914AD4-B93E-40BB-A4DA-D3DCE4771F0C}"/>
              </a:ext>
            </a:extLst>
          </p:cNvPr>
          <p:cNvSpPr txBox="1"/>
          <p:nvPr/>
        </p:nvSpPr>
        <p:spPr>
          <a:xfrm>
            <a:off x="161924" y="1914302"/>
            <a:ext cx="537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 Exemplo: Resolvendo a equação de </a:t>
            </a:r>
            <a:r>
              <a:rPr lang="pt-BR" dirty="0" err="1"/>
              <a:t>advecção</a:t>
            </a:r>
            <a:r>
              <a:rPr lang="pt-BR" dirty="0"/>
              <a:t>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CC5BC9E-E2E3-4A4B-A4E0-F35AF43A2986}"/>
                  </a:ext>
                </a:extLst>
              </p:cNvPr>
              <p:cNvSpPr txBox="1"/>
              <p:nvPr/>
            </p:nvSpPr>
            <p:spPr>
              <a:xfrm>
                <a:off x="3049223" y="2283634"/>
                <a:ext cx="120815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CC5BC9E-E2E3-4A4B-A4E0-F35AF43A2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3" y="2283634"/>
                <a:ext cx="1208151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6B9129-7BA0-433B-9AE0-7C419D3060AD}"/>
              </a:ext>
            </a:extLst>
          </p:cNvPr>
          <p:cNvSpPr txBox="1"/>
          <p:nvPr/>
        </p:nvSpPr>
        <p:spPr>
          <a:xfrm>
            <a:off x="100012" y="2914427"/>
            <a:ext cx="8781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</a:t>
            </a:r>
            <a:r>
              <a:rPr lang="pt-BR" dirty="0">
                <a:solidFill>
                  <a:schemeClr val="accent6"/>
                </a:solidFill>
              </a:rPr>
              <a:t>solução analítica o estado inicial de propaga no espaço com velocidade de fase constante c sem mudança de forma</a:t>
            </a:r>
            <a:r>
              <a:rPr lang="pt-BR" dirty="0"/>
              <a:t>. </a:t>
            </a:r>
            <a:r>
              <a:rPr lang="pt-BR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A solução numérica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entretanto, 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ficará atrasada </a:t>
            </a:r>
            <a:r>
              <a:rPr lang="pt-BR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em relação a analítica 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 </a:t>
            </a:r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dispersa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 A alta ordem de acurácia o atraso será menor (a diferença de fase será menor).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142A08-2C3B-492B-9176-07824AEF2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134" y="4333875"/>
            <a:ext cx="5055551" cy="24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5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46737F8-129A-4802-AE3A-9E46D8B18650}"/>
              </a:ext>
            </a:extLst>
          </p:cNvPr>
          <p:cNvSpPr/>
          <p:nvPr/>
        </p:nvSpPr>
        <p:spPr>
          <a:xfrm>
            <a:off x="914400" y="799807"/>
            <a:ext cx="8129588" cy="72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38"/>
              </a:lnSpc>
            </a:pPr>
            <a:r>
              <a:rPr lang="pt-BR" altLang="pt-BR" sz="1400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O </a:t>
            </a:r>
            <a:r>
              <a:rPr lang="pt-BR" altLang="pt-BR" sz="1400" dirty="0">
                <a:solidFill>
                  <a:srgbClr val="00B050"/>
                </a:solidFill>
                <a:latin typeface="Arial Black" panose="020B0A04020102020204" pitchFamily="34" charset="0"/>
                <a:cs typeface="Times New Roman" pitchFamily="18" charset="0"/>
              </a:rPr>
              <a:t>Aumento da ordem de acurácia </a:t>
            </a:r>
            <a:r>
              <a:rPr lang="pt-BR" altLang="pt-BR" sz="14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não resolve o problema de </a:t>
            </a:r>
            <a:r>
              <a:rPr lang="pt-BR" altLang="pt-BR" sz="1400" dirty="0">
                <a:latin typeface="Arial Black" panose="020B0A04020102020204" pitchFamily="34" charset="0"/>
                <a:cs typeface="Times New Roman" pitchFamily="18" charset="0"/>
              </a:rPr>
              <a:t>dispersão que envolve a solução numérica</a:t>
            </a:r>
            <a:r>
              <a:rPr lang="pt-BR" altLang="pt-BR" sz="1400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 (Takacs,1985)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DA2ACD-74E5-4B90-B177-6FF6BB9F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560216"/>
            <a:ext cx="7772400" cy="41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82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46737F8-129A-4802-AE3A-9E46D8B18650}"/>
                  </a:ext>
                </a:extLst>
              </p:cNvPr>
              <p:cNvSpPr/>
              <p:nvPr/>
            </p:nvSpPr>
            <p:spPr>
              <a:xfrm>
                <a:off x="914400" y="2285707"/>
                <a:ext cx="8129588" cy="1389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38"/>
                  </a:lnSpc>
                </a:pPr>
                <a:r>
                  <a:rPr lang="pt-BR" altLang="pt-BR" sz="1400" dirty="0">
                    <a:latin typeface="Arial Black" panose="020B0A04020102020204" pitchFamily="34" charset="0"/>
                    <a:cs typeface="Times New Roman" pitchFamily="18" charset="0"/>
                  </a:rPr>
                  <a:t>Resolva numericamente a equação de </a:t>
                </a:r>
                <a:r>
                  <a:rPr lang="pt-BR" altLang="pt-BR" sz="1400" dirty="0" err="1">
                    <a:latin typeface="Arial Black" panose="020B0A04020102020204" pitchFamily="34" charset="0"/>
                    <a:cs typeface="Times New Roman" pitchFamily="18" charset="0"/>
                  </a:rPr>
                  <a:t>advecção</a:t>
                </a:r>
                <a:r>
                  <a:rPr lang="pt-BR" altLang="pt-BR" sz="1400" dirty="0">
                    <a:latin typeface="Arial Black" panose="020B0A04020102020204" pitchFamily="34" charset="0"/>
                    <a:cs typeface="Times New Roman" pitchFamily="18" charset="0"/>
                  </a:rPr>
                  <a:t> utilizando a acurácia de quarta ordem na </a:t>
                </a:r>
                <a:r>
                  <a:rPr lang="pt-BR" altLang="pt-BR" sz="1400" dirty="0" err="1">
                    <a:latin typeface="Arial Black" panose="020B0A04020102020204" pitchFamily="34" charset="0"/>
                    <a:cs typeface="Times New Roman" pitchFamily="18" charset="0"/>
                  </a:rPr>
                  <a:t>discretização</a:t>
                </a:r>
                <a:r>
                  <a:rPr lang="pt-BR" altLang="pt-BR" sz="1400" dirty="0">
                    <a:latin typeface="Arial Black" panose="020B0A04020102020204" pitchFamily="34" charset="0"/>
                    <a:cs typeface="Times New Roman" pitchFamily="18" charset="0"/>
                  </a:rPr>
                  <a:t> espacial e compare com a solução de segunda ordem. Considere </a:t>
                </a:r>
                <a14:m>
                  <m:oMath xmlns:m="http://schemas.openxmlformats.org/officeDocument/2006/math">
                    <m:r>
                      <a:rPr lang="pt-BR" alt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𝜇</m:t>
                    </m:r>
                    <m:r>
                      <a:rPr lang="pt-BR" alt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pt-BR" alt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pt-BR" alt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  <m:r>
                          <a:rPr lang="pt-BR" alt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∆</m:t>
                        </m:r>
                        <m:r>
                          <a:rPr lang="pt-BR" alt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num>
                      <m:den>
                        <m:r>
                          <a:rPr lang="pt-BR" alt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∆</m:t>
                        </m:r>
                        <m:r>
                          <a:rPr lang="pt-BR" alt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r>
                      <a:rPr lang="pt-BR" alt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=0.2</m:t>
                    </m:r>
                  </m:oMath>
                </a14:m>
                <a:r>
                  <a:rPr lang="pt-BR" altLang="pt-BR" sz="1400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 </a:t>
                </a:r>
                <a:r>
                  <a:rPr lang="pt-BR" altLang="pt-BR" sz="1400" dirty="0">
                    <a:latin typeface="Arial Black" panose="020B0A04020102020204" pitchFamily="34" charset="0"/>
                    <a:cs typeface="Times New Roman" pitchFamily="18" charset="0"/>
                  </a:rPr>
                  <a:t>e</a:t>
                </a:r>
                <a:r>
                  <a:rPr lang="pt-BR" altLang="pt-BR" sz="1400" dirty="0">
                    <a:solidFill>
                      <a:srgbClr val="0000FF"/>
                    </a:solidFill>
                    <a:latin typeface="Arial Black" panose="020B0A04020102020204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𝜇</m:t>
                    </m:r>
                    <m:r>
                      <a:rPr lang="pt-BR" alt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pt-BR" alt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pt-BR" alt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  <m:r>
                          <a:rPr lang="pt-BR" alt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∆</m:t>
                        </m:r>
                        <m:r>
                          <a:rPr lang="pt-BR" alt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num>
                      <m:den>
                        <m:r>
                          <a:rPr lang="pt-BR" alt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∆</m:t>
                        </m:r>
                        <m:r>
                          <a:rPr lang="pt-BR" alt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r>
                      <a:rPr lang="pt-BR" alt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=0.</m:t>
                    </m:r>
                    <m:r>
                      <a:rPr lang="pt-BR" alt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7</m:t>
                    </m:r>
                  </m:oMath>
                </a14:m>
                <a:r>
                  <a:rPr lang="pt-BR" altLang="pt-BR" sz="1400" dirty="0">
                    <a:latin typeface="Arial Black" panose="020B0A04020102020204" pitchFamily="34" charset="0"/>
                    <a:cs typeface="Times New Roman" pitchFamily="18" charset="0"/>
                  </a:rPr>
                  <a:t>.  Como  condição inicial use uma onda quadrada. </a:t>
                </a:r>
              </a:p>
            </p:txBody>
          </p:sp>
        </mc:Choice>
        <mc:Fallback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46737F8-129A-4802-AE3A-9E46D8B18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5707"/>
                <a:ext cx="8129588" cy="1389996"/>
              </a:xfrm>
              <a:prstGeom prst="rect">
                <a:avLst/>
              </a:prstGeom>
              <a:blipFill>
                <a:blip r:embed="rId3"/>
                <a:stretch>
                  <a:fillRect l="-225" b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EB9AD13-EBEC-4AA2-8EB8-51216A9143B0}"/>
                  </a:ext>
                </a:extLst>
              </p:cNvPr>
              <p:cNvSpPr txBox="1"/>
              <p:nvPr/>
            </p:nvSpPr>
            <p:spPr>
              <a:xfrm>
                <a:off x="648923" y="3732647"/>
                <a:ext cx="120815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EB9AD13-EBEC-4AA2-8EB8-51216A91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3" y="3732647"/>
                <a:ext cx="1208151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E1DCD25-7BDF-4650-9F53-EFBD9609F0E4}"/>
                  </a:ext>
                </a:extLst>
              </p:cNvPr>
              <p:cNvSpPr txBox="1"/>
              <p:nvPr/>
            </p:nvSpPr>
            <p:spPr>
              <a:xfrm>
                <a:off x="3388870" y="3732647"/>
                <a:ext cx="465165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E1DCD25-7BDF-4650-9F53-EFBD9609F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70" y="3732647"/>
                <a:ext cx="4651658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702A97FE-3055-4A12-893C-0DBB6C00B5CE}"/>
              </a:ext>
            </a:extLst>
          </p:cNvPr>
          <p:cNvSpPr/>
          <p:nvPr/>
        </p:nvSpPr>
        <p:spPr>
          <a:xfrm>
            <a:off x="507206" y="1105213"/>
            <a:ext cx="8129588" cy="389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38"/>
              </a:lnSpc>
            </a:pPr>
            <a:r>
              <a:rPr lang="pt-BR" altLang="pt-BR" sz="1400" dirty="0">
                <a:latin typeface="Arial Black" panose="020B0A04020102020204" pitchFamily="34" charset="0"/>
                <a:cs typeface="Times New Roman" pitchFamily="18" charset="0"/>
              </a:rPr>
              <a:t>Exercício 1</a:t>
            </a:r>
            <a:endParaRPr lang="pt-BR" altLang="pt-BR" sz="1400" dirty="0">
              <a:solidFill>
                <a:srgbClr val="0000FF"/>
              </a:solidFill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5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1087985" y="711597"/>
            <a:ext cx="129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Consistency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31913" y="1346395"/>
                <a:ext cx="8342244" cy="4289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O FDE é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consistente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com o PDE se, no limite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 o FDE coincidir com o PDE.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Obviamente, esse é um requisito básico que o FDE deve atender se suas soluções forem boas aproximações das soluções do PDE.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 consistência é bastante simples de verificar: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Substitua u em vez de U no FDE.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Avalie todos os termos usando uma expansão da série de Taylor centrada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P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Subtraia o PDE do FDE.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b="1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Se a diferença (erro de truncamento local) for para zero como </a:t>
                </a:r>
                <a14:m>
                  <m:oMath xmlns:m="http://schemas.openxmlformats.org/officeDocument/2006/math">
                    <m:r>
                      <a:rPr lang="pt-PT" b="1" i="1" u="sng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1" i="1" u="sng">
                        <a:latin typeface="Cambria Math"/>
                        <a:ea typeface="Cambria Math"/>
                      </a:rPr>
                      <m:t>𝒙</m:t>
                    </m:r>
                    <m:r>
                      <a:rPr lang="pt-BR" b="1" i="1" u="sng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b="1" i="1" u="sng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pt-PT" b="1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b="1" i="1" u="sng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1" i="1" u="sng">
                        <a:latin typeface="Cambria Math"/>
                        <a:ea typeface="Cambria Math"/>
                      </a:rPr>
                      <m:t>𝒕</m:t>
                    </m:r>
                    <m:r>
                      <a:rPr lang="pt-BR" b="1" i="1" u="sng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b="1" i="1" u="sng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pt-PT" b="1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, então o </a:t>
                </a:r>
                <a:r>
                  <a:rPr lang="pt-PT" b="1" i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FDE é consistente com o PDE.</a:t>
                </a:r>
                <a:endParaRPr lang="pt-BR" b="1" i="1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3" y="1346395"/>
                <a:ext cx="8342244" cy="4289379"/>
              </a:xfrm>
              <a:prstGeom prst="rect">
                <a:avLst/>
              </a:prstGeom>
              <a:blipFill>
                <a:blip r:embed="rId3"/>
                <a:stretch>
                  <a:fillRect l="-584" t="-852" b="-12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95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1087985" y="711597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Erro de truncamento e Consistência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0013" y="1146281"/>
            <a:ext cx="8781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Vamos verificar a consistência do esquema a montante para a equação de advecção.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Primeiro, considere a expansão da série Taylor: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17" y="2116169"/>
            <a:ext cx="46386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4070290"/>
            <a:ext cx="4579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Nós substituímos isso no FDE e obtemos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805116"/>
            <a:ext cx="535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23435" y="5711719"/>
            <a:ext cx="7522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Subtrair o PDE resulta no erro de truncamento local: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93" y="6183712"/>
            <a:ext cx="5505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D685400-3FE0-47BB-BC0E-B300EC71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74" y="3919143"/>
            <a:ext cx="3190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88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5" y="1499043"/>
            <a:ext cx="5505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10680" y="1031475"/>
            <a:ext cx="423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Novamente, o erro de truncamento local é: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277213" y="2257696"/>
                <a:ext cx="87740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Claramente, quando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pt-PT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temos </a:t>
                </a:r>
                <a14:m>
                  <m:oMath xmlns:m="http://schemas.openxmlformats.org/officeDocument/2006/math">
                    <m:r>
                      <a:rPr lang="pt-PT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𝜏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Portanto, o FDE é consistente.</a:t>
                </a:r>
                <a:endParaRPr lang="pt-B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3" y="2257696"/>
                <a:ext cx="8774022" cy="369332"/>
              </a:xfrm>
              <a:prstGeom prst="rect">
                <a:avLst/>
              </a:prstGeom>
              <a:blipFill>
                <a:blip r:embed="rId4"/>
                <a:stretch>
                  <a:fillRect l="-55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100013" y="2834022"/>
            <a:ext cx="89512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Observe que os erros 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truncamento de tempo e espaço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PT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primeira ordem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porque as diferenças finitas </a:t>
            </a:r>
            <a:r>
              <a:rPr lang="pt-PT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estão centradas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tanto no espaço quanto no tempo.</a:t>
            </a:r>
          </a:p>
          <a:p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Erros de truncamento para </a:t>
            </a:r>
            <a:r>
              <a:rPr lang="pt-PT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diferenças centralizadas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são de </a:t>
            </a:r>
            <a:r>
              <a:rPr lang="pt-PT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ordem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b="1" u="sng" dirty="0">
                <a:latin typeface="Arial" panose="020B0604020202020204" pitchFamily="34" charset="0"/>
                <a:cs typeface="Arial" panose="020B0604020202020204" pitchFamily="34" charset="0"/>
              </a:rPr>
              <a:t>Portanto, em geral, diferenças centralizadas são mais precisas do que diferenças não centradas.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# # #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de truncamento são um fator crucial para determinar a precisão da previsão no NWP.</a:t>
            </a:r>
            <a:endParaRPr lang="pt-BR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00ACE1-7D64-40AC-9A03-B24D96947DEB}"/>
              </a:ext>
            </a:extLst>
          </p:cNvPr>
          <p:cNvSpPr/>
          <p:nvPr/>
        </p:nvSpPr>
        <p:spPr>
          <a:xfrm>
            <a:off x="1087985" y="711597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Erro de truncamento e Consistência</a:t>
            </a:r>
          </a:p>
        </p:txBody>
      </p:sp>
    </p:spTree>
    <p:extLst>
      <p:ext uri="{BB962C8B-B14F-4D97-AF65-F5344CB8AC3E}">
        <p14:creationId xmlns:p14="http://schemas.microsoft.com/office/powerpoint/2010/main" val="214293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1087985" y="71159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Convergência e Estabilidade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108016" y="1195434"/>
                <a:ext cx="903598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 segunda questão levantada acima foi </a:t>
                </a:r>
                <a:r>
                  <a:rPr lang="pt-PT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a solução do FDE converge para a solução do PDE.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Isto é, se deixarmos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 de modo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  <a:ea typeface="Cambria Math"/>
                      </a:rPr>
                      <m:t>j</m:t>
                    </m:r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 portanto,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⇒</m:t>
                    </m:r>
                    <m:r>
                      <a:rPr lang="pt-B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Isso é claramente importante </a:t>
                </a:r>
                <a:r>
                  <a:rPr lang="pt-PT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 pode ser respondido considerando outro problema, o da estabilidade computacional.</a:t>
                </a:r>
                <a:br>
                  <a:rPr lang="pt-PT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Considere novamente a equação de advecção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6" y="1195434"/>
                <a:ext cx="9035984" cy="2862322"/>
              </a:xfrm>
              <a:prstGeom prst="rect">
                <a:avLst/>
              </a:prstGeom>
              <a:blipFill>
                <a:blip r:embed="rId3"/>
                <a:stretch>
                  <a:fillRect l="-607" t="-1064" r="-945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245293"/>
            <a:ext cx="1676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37051" y="5243367"/>
                <a:ext cx="4234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que tem a solução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𝑢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𝑐𝑡</m:t>
                    </m:r>
                    <m:r>
                      <a:rPr lang="pt-BR" b="0" i="1" smtClean="0">
                        <a:latin typeface="Cambria Math"/>
                      </a:rPr>
                      <m:t>,0)</m:t>
                    </m:r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1" y="5243367"/>
                <a:ext cx="4234749" cy="369332"/>
              </a:xfrm>
              <a:prstGeom prst="rect">
                <a:avLst/>
              </a:prstGeom>
              <a:blipFill>
                <a:blip r:embed="rId5"/>
                <a:stretch>
                  <a:fillRect l="-1151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137051" y="5839184"/>
            <a:ext cx="8743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forma da solução u (x, 0) se translada ao longo do eixo x com velocidade c (veja a Figura abaixo).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79" y="1479273"/>
            <a:ext cx="5340182" cy="32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814387" y="4749310"/>
            <a:ext cx="7017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Esquema da </a:t>
            </a:r>
            <a:r>
              <a:rPr lang="pt-PT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 equação de advecção (para c&gt; 0).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D41698-DA8A-4918-88B6-C3A5634DAC5B}"/>
              </a:ext>
            </a:extLst>
          </p:cNvPr>
          <p:cNvSpPr/>
          <p:nvPr/>
        </p:nvSpPr>
        <p:spPr>
          <a:xfrm>
            <a:off x="1087985" y="71159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Convergência e Estabilidade</a:t>
            </a:r>
          </a:p>
        </p:txBody>
      </p:sp>
    </p:spTree>
    <p:extLst>
      <p:ext uri="{BB962C8B-B14F-4D97-AF65-F5344CB8AC3E}">
        <p14:creationId xmlns:p14="http://schemas.microsoft.com/office/powerpoint/2010/main" val="52150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205408" y="1343296"/>
            <a:ext cx="8474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FDE para o esquema upstream pode ser escrito como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23" y="1846608"/>
            <a:ext cx="2914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98" y="2741471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63813" y="25568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05407" y="3649174"/>
                <a:ext cx="86756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é o número Courant (ou número </a:t>
                </a:r>
                <a:r>
                  <a:rPr lang="pt-P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Lewy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Vamos supor que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pt-PT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pt-PT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pt-PT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7" y="3649174"/>
                <a:ext cx="8675615" cy="923330"/>
              </a:xfrm>
              <a:prstGeom prst="rect">
                <a:avLst/>
              </a:prstGeom>
              <a:blipFill>
                <a:blip r:embed="rId5"/>
                <a:stretch>
                  <a:fillRect l="-632"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0" y="4890127"/>
                <a:ext cx="8998226" cy="725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Então a solução FDE no novo nível de tempo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pt-PT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interpolada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entre os valores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90127"/>
                <a:ext cx="8998226" cy="725840"/>
              </a:xfrm>
              <a:prstGeom prst="rect">
                <a:avLst/>
              </a:prstGeom>
              <a:blipFill>
                <a:blip r:embed="rId6"/>
                <a:stretch>
                  <a:fillRect l="-542" t="-2521" b="-84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0" y="6221660"/>
                <a:ext cx="8881021" cy="6935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P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Nesse caso, o esquema de advecção funciona da maneira que deveria, porque a verdadeira solução está entre esses valores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  <a:r>
                  <a:rPr lang="pt-P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21660"/>
                <a:ext cx="8881021" cy="693523"/>
              </a:xfrm>
              <a:prstGeom prst="rect">
                <a:avLst/>
              </a:prstGeom>
              <a:blipFill>
                <a:blip r:embed="rId7"/>
                <a:stretch>
                  <a:fillRect l="-549" t="-5310" b="-8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9CAC2598-E5E7-4759-A4A7-76EC7EBA2080}"/>
              </a:ext>
            </a:extLst>
          </p:cNvPr>
          <p:cNvSpPr/>
          <p:nvPr/>
        </p:nvSpPr>
        <p:spPr>
          <a:xfrm>
            <a:off x="1087985" y="71159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Convergência e Estabilidade</a:t>
            </a:r>
          </a:p>
        </p:txBody>
      </p:sp>
    </p:spTree>
    <p:extLst>
      <p:ext uri="{BB962C8B-B14F-4D97-AF65-F5344CB8AC3E}">
        <p14:creationId xmlns:p14="http://schemas.microsoft.com/office/powerpoint/2010/main" val="139132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5694</Words>
  <Application>Microsoft Office PowerPoint</Application>
  <PresentationFormat>Apresentação na tela (4:3)</PresentationFormat>
  <Paragraphs>651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Calibri</vt:lpstr>
      <vt:lpstr>Cambria Math</vt:lpstr>
      <vt:lpstr>Roboto</vt:lpstr>
      <vt:lpstr>Times New Roman</vt:lpstr>
      <vt:lpstr>Times New Roman Bold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Yoshio Kubota</dc:creator>
  <cp:lastModifiedBy>paulo kubota</cp:lastModifiedBy>
  <cp:revision>141</cp:revision>
  <dcterms:created xsi:type="dcterms:W3CDTF">2019-07-10T21:00:42Z</dcterms:created>
  <dcterms:modified xsi:type="dcterms:W3CDTF">2021-09-27T12:21:12Z</dcterms:modified>
</cp:coreProperties>
</file>