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2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77" r:id="rId17"/>
    <p:sldId id="378" r:id="rId18"/>
    <p:sldId id="379" r:id="rId19"/>
    <p:sldId id="380" r:id="rId20"/>
    <p:sldId id="381" r:id="rId21"/>
    <p:sldId id="382" r:id="rId22"/>
    <p:sldId id="38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 autoAdjust="0"/>
    <p:restoredTop sz="94695" autoAdjust="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758B3-DD3B-4F1C-B274-CB0C4241BE34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23EFC-26AD-4D2B-AB4D-1C58FFD2B3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689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23EFC-26AD-4D2B-AB4D-1C58FFD2B35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34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8694-A608-5848-A2FE-5BCC8C95F05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1EA2-AB4D-484F-9112-107FD03C5A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8694-A608-5848-A2FE-5BCC8C95F05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1EA2-AB4D-484F-9112-107FD03C5A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2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8694-A608-5848-A2FE-5BCC8C95F05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1EA2-AB4D-484F-9112-107FD03C5A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5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8694-A608-5848-A2FE-5BCC8C95F05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1EA2-AB4D-484F-9112-107FD03C5A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4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8694-A608-5848-A2FE-5BCC8C95F05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1EA2-AB4D-484F-9112-107FD03C5A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2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8694-A608-5848-A2FE-5BCC8C95F05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1EA2-AB4D-484F-9112-107FD03C5A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7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8694-A608-5848-A2FE-5BCC8C95F05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1EA2-AB4D-484F-9112-107FD03C5A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8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8694-A608-5848-A2FE-5BCC8C95F05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1EA2-AB4D-484F-9112-107FD03C5A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0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8694-A608-5848-A2FE-5BCC8C95F05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1EA2-AB4D-484F-9112-107FD03C5A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0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8694-A608-5848-A2FE-5BCC8C95F05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1EA2-AB4D-484F-9112-107FD03C5A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1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8694-A608-5848-A2FE-5BCC8C95F05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1EA2-AB4D-484F-9112-107FD03C5A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2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48694-A608-5848-A2FE-5BCC8C95F05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51EA2-AB4D-484F-9112-107FD03C5A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10" Type="http://schemas.openxmlformats.org/officeDocument/2006/relationships/image" Target="../media/image118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26.png"/><Relationship Id="rId7" Type="http://schemas.openxmlformats.org/officeDocument/2006/relationships/image" Target="../media/image3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Relationship Id="rId9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2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82307" y="1314772"/>
            <a:ext cx="47793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latin typeface="Arial Black" panose="020B0A04020102020204" pitchFamily="34" charset="0"/>
              </a:rPr>
              <a:t>MET-576-4 </a:t>
            </a:r>
          </a:p>
          <a:p>
            <a:pPr algn="ctr"/>
            <a:endParaRPr lang="pt-BR" b="1" dirty="0">
              <a:latin typeface="Arial Black" panose="020B0A04020102020204" pitchFamily="34" charset="0"/>
            </a:endParaRPr>
          </a:p>
          <a:p>
            <a:pPr algn="ctr"/>
            <a:r>
              <a:rPr lang="pt-BR" dirty="0">
                <a:latin typeface="Arial Black" panose="020B0A04020102020204" pitchFamily="34" charset="0"/>
              </a:rPr>
              <a:t>Modelagem Numérica da Atmosfera </a:t>
            </a:r>
          </a:p>
          <a:p>
            <a:pPr algn="ctr"/>
            <a:endParaRPr lang="pt-BR" dirty="0">
              <a:latin typeface="Arial Black" panose="020B0A04020102020204" pitchFamily="34" charset="0"/>
            </a:endParaRPr>
          </a:p>
          <a:p>
            <a:pPr algn="ctr"/>
            <a:r>
              <a:rPr lang="pt-BR" dirty="0">
                <a:latin typeface="Arial Black" panose="020B0A04020102020204" pitchFamily="34" charset="0"/>
              </a:rPr>
              <a:t>Dr. Paulo </a:t>
            </a:r>
            <a:r>
              <a:rPr lang="pt-BR" dirty="0" err="1">
                <a:latin typeface="Arial Black" panose="020B0A04020102020204" pitchFamily="34" charset="0"/>
              </a:rPr>
              <a:t>Yoshio</a:t>
            </a:r>
            <a:r>
              <a:rPr lang="pt-BR" dirty="0">
                <a:latin typeface="Arial Black" panose="020B0A04020102020204" pitchFamily="34" charset="0"/>
              </a:rPr>
              <a:t> </a:t>
            </a:r>
            <a:r>
              <a:rPr lang="pt-BR" dirty="0" err="1">
                <a:latin typeface="Arial Black" panose="020B0A04020102020204" pitchFamily="34" charset="0"/>
              </a:rPr>
              <a:t>Kubota</a:t>
            </a:r>
            <a:endParaRPr lang="pt-BR" dirty="0">
              <a:latin typeface="Arial Black" panose="020B0A04020102020204" pitchFamily="34" charset="0"/>
            </a:endParaRPr>
          </a:p>
          <a:p>
            <a:pPr algn="ctr"/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9763" y="3290321"/>
            <a:ext cx="83199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Os métodos numéricos, formulação e parametrizações utilizados nos modelos atmosféricos serão descritos em detalhe.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763" y="5592903"/>
            <a:ext cx="83199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3 Meses</a:t>
            </a:r>
          </a:p>
          <a:p>
            <a:pPr algn="ctr"/>
            <a:r>
              <a:rPr lang="pt-BR" dirty="0">
                <a:latin typeface="Arial Black" panose="020B0A04020102020204" pitchFamily="34" charset="0"/>
              </a:rPr>
              <a:t>24 Aulas (2 horas cada)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985B35D-D85A-45D3-B99A-DCEC017FCBCA}"/>
              </a:ext>
            </a:extLst>
          </p:cNvPr>
          <p:cNvSpPr txBox="1">
            <a:spLocks noChangeArrowheads="1"/>
          </p:cNvSpPr>
          <p:nvPr/>
        </p:nvSpPr>
        <p:spPr>
          <a:xfrm>
            <a:off x="1087985" y="0"/>
            <a:ext cx="7793038" cy="9546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Modelo Numérico da Atmosfera</a:t>
            </a:r>
            <a:endParaRPr lang="fr-FR" alt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946FA2C-8AC3-47D6-B03E-0FBE1A77B0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847ECFE-9BB9-48DB-BC82-1B28A70E9309}"/>
              </a:ext>
            </a:extLst>
          </p:cNvPr>
          <p:cNvCxnSpPr/>
          <p:nvPr/>
        </p:nvCxnSpPr>
        <p:spPr>
          <a:xfrm flipV="1">
            <a:off x="1087985" y="1051743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534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18" name="Conector reto 17"/>
          <p:cNvCxnSpPr/>
          <p:nvPr/>
        </p:nvCxnSpPr>
        <p:spPr>
          <a:xfrm flipV="1">
            <a:off x="1087985" y="848144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937203" y="949619"/>
            <a:ext cx="79438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t-BR" altLang="pt-BR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Análise</a:t>
            </a:r>
            <a:r>
              <a:rPr lang="en-CA" altLang="pt-BR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pt-BR" altLang="pt-BR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Estabilidade</a:t>
            </a:r>
            <a:r>
              <a:rPr lang="en-CA" altLang="pt-BR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(Von Neumann) </a:t>
            </a:r>
            <a:r>
              <a:rPr lang="pt-BR" altLang="pt-BR" dirty="0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</a:rPr>
              <a:t>Regime </a:t>
            </a:r>
            <a:r>
              <a:rPr lang="pt-BR" altLang="pt-BR" dirty="0" err="1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</a:rPr>
              <a:t>UpStream</a:t>
            </a:r>
            <a:endParaRPr lang="pt-BR" altLang="pt-BR" dirty="0">
              <a:solidFill>
                <a:srgbClr val="FF0000"/>
              </a:solidFill>
              <a:latin typeface="Times New Roman Bold"/>
              <a:ea typeface="Times New Roman Bold"/>
              <a:cs typeface="Times New Roman 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853868" y="5372511"/>
                <a:ext cx="7338804" cy="667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𝑖𝑘𝑗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𝑖𝑘𝑗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𝑢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𝑖𝑘𝑗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𝑖𝑘</m:t>
                              </m:r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=0                     (15)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68" y="5372511"/>
                <a:ext cx="7338804" cy="6675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337113" y="1483548"/>
            <a:ext cx="8543910" cy="75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725"/>
              </a:lnSpc>
            </a:pPr>
            <a:r>
              <a:rPr lang="pt-BR" altLang="pt-BR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Podemos seguir o mesmo procedimento como no FTFS para fazer o Análise de estabilidade ou seja deixar a solução ter a forma 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3150524" y="2606624"/>
                <a:ext cx="2845523" cy="421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  <a:ea typeface="Cambria Math"/>
                        </a:rPr>
                        <m:t>𝜙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𝑖𝑘𝑗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524" y="2606624"/>
                <a:ext cx="2845523" cy="421397"/>
              </a:xfrm>
              <a:prstGeom prst="rect">
                <a:avLst/>
              </a:prstGeom>
              <a:blipFill rotWithShape="1">
                <a:blip r:embed="rId4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631767" y="3557847"/>
            <a:ext cx="8379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método de  Von Neumann normalmente requer que o Fator de amplificação seja delimitada . Tal que: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190391" y="4388568"/>
                <a:ext cx="9613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pt-BR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391" y="4388568"/>
                <a:ext cx="96135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122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18" name="Conector reto 17"/>
          <p:cNvCxnSpPr/>
          <p:nvPr/>
        </p:nvCxnSpPr>
        <p:spPr>
          <a:xfrm flipV="1">
            <a:off x="1087985" y="848144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937203" y="949619"/>
            <a:ext cx="79438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t-BR" altLang="pt-BR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Análise</a:t>
            </a:r>
            <a:r>
              <a:rPr lang="en-CA" altLang="pt-BR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pt-BR" altLang="pt-BR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Estabilidade</a:t>
            </a:r>
            <a:r>
              <a:rPr lang="en-CA" altLang="pt-BR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(Von Neumann) </a:t>
            </a:r>
            <a:r>
              <a:rPr lang="pt-BR" altLang="pt-BR" dirty="0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</a:rPr>
              <a:t>Regime </a:t>
            </a:r>
            <a:r>
              <a:rPr lang="pt-BR" altLang="pt-BR" dirty="0" err="1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</a:rPr>
              <a:t>UpStream</a:t>
            </a:r>
            <a:endParaRPr lang="pt-BR" altLang="pt-BR" dirty="0">
              <a:solidFill>
                <a:srgbClr val="FF0000"/>
              </a:solidFill>
              <a:latin typeface="Times New Roman Bold"/>
              <a:ea typeface="Times New Roman Bold"/>
              <a:cs typeface="Times New Roman 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087985" y="1603560"/>
                <a:ext cx="5690917" cy="667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𝑖𝑘𝑗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𝑖𝑘𝑗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𝑢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𝑖𝑘𝑗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𝑖𝑘</m:t>
                              </m:r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985" y="1603560"/>
                <a:ext cx="5690917" cy="6675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1240385" y="2423515"/>
                <a:ext cx="6106865" cy="667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𝑖𝑘𝑗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𝑖𝑘𝑗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𝑢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𝑖𝑘𝑗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𝑖𝑘</m:t>
                              </m:r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𝑖𝑘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385" y="2423515"/>
                <a:ext cx="6106865" cy="66755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996344" y="3407188"/>
                <a:ext cx="6401240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𝐴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𝑖𝑘𝑗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  <m:r>
                        <a:rPr lang="pt-BR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𝑖𝑘𝑗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</a:rPr>
                            <m:t>𝑢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𝑖𝑘𝑗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𝑖𝑘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𝑖𝑘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344" y="3407188"/>
                <a:ext cx="6401240" cy="6127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1118364" y="4324358"/>
                <a:ext cx="5917197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𝐴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𝑖𝑘𝑗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𝑖𝑘𝑗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</a:rPr>
                            <m:t>𝑢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𝑖𝑘𝑗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𝑖𝑘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𝑖𝑘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64" y="4324358"/>
                <a:ext cx="5917197" cy="6127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1213198" y="5490911"/>
                <a:ext cx="5188087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𝐴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𝑘𝑗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𝑖𝑘𝑗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</a:rPr>
                            <m:t>𝑢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𝑖𝑘𝑗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pt-BR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𝑖𝑘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198" y="5490911"/>
                <a:ext cx="5188087" cy="6127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135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18" name="Conector reto 17"/>
          <p:cNvCxnSpPr/>
          <p:nvPr/>
        </p:nvCxnSpPr>
        <p:spPr>
          <a:xfrm flipV="1">
            <a:off x="1087985" y="848144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937203" y="949619"/>
            <a:ext cx="79438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t-BR" altLang="pt-BR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Análise</a:t>
            </a:r>
            <a:r>
              <a:rPr lang="en-CA" altLang="pt-BR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pt-BR" altLang="pt-BR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Estabilidade</a:t>
            </a:r>
            <a:r>
              <a:rPr lang="en-CA" altLang="pt-BR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(Von Neumann) </a:t>
            </a:r>
            <a:r>
              <a:rPr lang="pt-BR" altLang="pt-BR" dirty="0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</a:rPr>
              <a:t>Regime </a:t>
            </a:r>
            <a:r>
              <a:rPr lang="pt-BR" altLang="pt-BR" dirty="0" err="1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</a:rPr>
              <a:t>UpStream</a:t>
            </a:r>
            <a:endParaRPr lang="pt-BR" altLang="pt-BR" dirty="0">
              <a:solidFill>
                <a:srgbClr val="FF0000"/>
              </a:solidFill>
              <a:latin typeface="Times New Roman Bold"/>
              <a:ea typeface="Times New Roman Bold"/>
              <a:cs typeface="Times New Roman 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1529082" y="1450926"/>
                <a:ext cx="5188087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𝐴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𝑖𝑘𝑗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𝑖𝑘𝑗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</a:rPr>
                            <m:t>𝑢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𝑖𝑘𝑗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pt-BR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𝑖𝑘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082" y="1450926"/>
                <a:ext cx="5188087" cy="6127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631507" y="2346837"/>
                <a:ext cx="6673302" cy="493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Define-se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C</m:t>
                    </m:r>
                    <m:r>
                      <a:rPr lang="pt-BR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𝑢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Δ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Δ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, , onde C é chamado de numero de </a:t>
                </a:r>
                <a:r>
                  <a:rPr lang="pt-BR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Courant</a:t>
                </a: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07" y="2346837"/>
                <a:ext cx="6673302" cy="493468"/>
              </a:xfrm>
              <a:prstGeom prst="rect">
                <a:avLst/>
              </a:prstGeom>
              <a:blipFill rotWithShape="1">
                <a:blip r:embed="rId4"/>
                <a:stretch>
                  <a:fillRect l="-823" b="-61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1681481" y="3082991"/>
                <a:ext cx="4929683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𝐴</m:t>
                      </m:r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𝑖𝑘𝑗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𝑖𝑘𝑗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𝑖𝑘𝑗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pt-BR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𝑖𝑘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481" y="3082991"/>
                <a:ext cx="4929683" cy="4049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631507" y="3779397"/>
                <a:ext cx="2798908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Cancele o termo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p>
                        <m:r>
                          <a:rPr lang="pt-BR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/>
                            <a:ea typeface="Cambria Math"/>
                          </a:rPr>
                          <m:t>𝑖𝑘𝑗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Δ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07" y="3779397"/>
                <a:ext cx="2798908" cy="378245"/>
              </a:xfrm>
              <a:prstGeom prst="rect">
                <a:avLst/>
              </a:prstGeom>
              <a:blipFill rotWithShape="1">
                <a:blip r:embed="rId6"/>
                <a:stretch>
                  <a:fillRect l="-1961" t="-4839" b="-258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3399365" y="4381946"/>
                <a:ext cx="2485873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=1−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pt-BR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𝑖𝑘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365" y="4381946"/>
                <a:ext cx="2485873" cy="40498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009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18" name="Conector reto 17"/>
          <p:cNvCxnSpPr/>
          <p:nvPr/>
        </p:nvCxnSpPr>
        <p:spPr>
          <a:xfrm flipV="1">
            <a:off x="1087985" y="848144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937203" y="949619"/>
            <a:ext cx="79438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t-BR" altLang="pt-BR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Análise</a:t>
            </a:r>
            <a:r>
              <a:rPr lang="en-CA" altLang="pt-BR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pt-BR" altLang="pt-BR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Estabilidade</a:t>
            </a:r>
            <a:r>
              <a:rPr lang="en-CA" altLang="pt-BR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(Von Neumann) </a:t>
            </a:r>
            <a:r>
              <a:rPr lang="pt-BR" altLang="pt-BR" dirty="0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</a:rPr>
              <a:t>Regime </a:t>
            </a:r>
            <a:r>
              <a:rPr lang="pt-BR" altLang="pt-BR" dirty="0" err="1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</a:rPr>
              <a:t>UpStream</a:t>
            </a:r>
            <a:endParaRPr lang="pt-BR" altLang="pt-BR" dirty="0">
              <a:solidFill>
                <a:srgbClr val="FF0000"/>
              </a:solidFill>
              <a:latin typeface="Times New Roman Bold"/>
              <a:ea typeface="Times New Roman Bold"/>
              <a:cs typeface="Times New Roman 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2917227" y="1538994"/>
                <a:ext cx="2485873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=1−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pt-BR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𝑖𝑘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227" y="1538994"/>
                <a:ext cx="2485873" cy="40498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457199" y="2138723"/>
                <a:ext cx="8423824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A solução numérica será estável 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pt-BR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. 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 é dado pela multiplicação de A pelo seu complexo conjugado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2138723"/>
                <a:ext cx="8423824" cy="669992"/>
              </a:xfrm>
              <a:prstGeom prst="rect">
                <a:avLst/>
              </a:prstGeom>
              <a:blipFill rotWithShape="1">
                <a:blip r:embed="rId4"/>
                <a:stretch>
                  <a:fillRect l="-579" t="-4545" r="-1085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1983278" y="2911605"/>
                <a:ext cx="5022016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𝐴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𝐶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𝑖𝑘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/>
                                      <a:ea typeface="Cambria Math"/>
                                    </a:rPr>
                                    <m:t>Δ</m:t>
                                  </m:r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𝐶</m:t>
                          </m:r>
                          <m:d>
                            <m:dPr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𝑖𝑘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Δ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278" y="2911605"/>
                <a:ext cx="5022016" cy="50687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1983278" y="3570875"/>
                <a:ext cx="4611519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𝐴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𝐶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𝑖𝑘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𝐶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𝐶𝑒</m:t>
                              </m:r>
                            </m:e>
                            <m:sup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𝑖𝑘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278" y="3570875"/>
                <a:ext cx="4611519" cy="40498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00012" y="4152077"/>
                <a:ext cx="9103518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𝐴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𝐶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𝐶𝑒</m:t>
                              </m:r>
                            </m:e>
                            <m:sup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𝑖𝑘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−</m:t>
                      </m:r>
                      <m:d>
                        <m:d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𝐶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𝐶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𝐶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𝐶𝑒</m:t>
                              </m:r>
                            </m:e>
                            <m:sup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𝑖𝑘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𝐶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𝑖𝑘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𝐶𝐶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𝑖𝑘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𝐶𝑒</m:t>
                              </m:r>
                            </m:e>
                            <m:sup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𝑖𝑘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𝐶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𝑖𝑘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" y="4152077"/>
                <a:ext cx="9103518" cy="40498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814387" y="4724833"/>
                <a:ext cx="7280839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𝐴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1−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𝐶𝑒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𝑖𝑘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𝐶𝐶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𝐶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𝐶𝑒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𝑖𝑘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𝐶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𝑖𝑘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𝐶𝐶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𝑖𝑘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𝐶𝐶</m:t>
                      </m:r>
                    </m:oMath>
                  </m:oMathPara>
                </a14:m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87" y="4724833"/>
                <a:ext cx="7280839" cy="37824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648617" y="5377565"/>
                <a:ext cx="6552050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𝐴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1−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+2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𝐶𝐶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𝐶𝑒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𝑖𝑘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𝐶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𝑖𝑘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𝐶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𝐶𝑒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𝑖𝑘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𝐶𝐶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𝑖𝑘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17" y="5377565"/>
                <a:ext cx="6552050" cy="37824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648617" y="5933205"/>
                <a:ext cx="7001532" cy="730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𝐴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1−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+2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𝐶𝐶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+2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𝑖𝑘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Δ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𝑖𝑘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/>
                                      <a:ea typeface="Cambria Math"/>
                                    </a:rPr>
                                    <m:t>Δ</m:t>
                                  </m:r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−2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  <m:d>
                        <m:d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𝑖𝑘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Δ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𝑖𝑘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/>
                                      <a:ea typeface="Cambria Math"/>
                                    </a:rPr>
                                    <m:t>Δ</m:t>
                                  </m:r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17" y="5933205"/>
                <a:ext cx="7001532" cy="73007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716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18" name="Conector reto 17"/>
          <p:cNvCxnSpPr/>
          <p:nvPr/>
        </p:nvCxnSpPr>
        <p:spPr>
          <a:xfrm flipV="1">
            <a:off x="1087985" y="848144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937203" y="949619"/>
            <a:ext cx="79438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t-BR" altLang="pt-BR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Análise</a:t>
            </a:r>
            <a:r>
              <a:rPr lang="en-CA" altLang="pt-BR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pt-BR" altLang="pt-BR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Estabilidade</a:t>
            </a:r>
            <a:r>
              <a:rPr lang="en-CA" altLang="pt-BR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(Von Neumann) </a:t>
            </a:r>
            <a:r>
              <a:rPr lang="pt-BR" altLang="pt-BR" dirty="0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</a:rPr>
              <a:t>Regime </a:t>
            </a:r>
            <a:r>
              <a:rPr lang="pt-BR" altLang="pt-BR" dirty="0" err="1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</a:rPr>
              <a:t>UpStream</a:t>
            </a:r>
            <a:endParaRPr lang="pt-BR" altLang="pt-BR" dirty="0">
              <a:solidFill>
                <a:srgbClr val="FF0000"/>
              </a:solidFill>
              <a:latin typeface="Times New Roman Bold"/>
              <a:ea typeface="Times New Roman Bold"/>
              <a:cs typeface="Times New Roman 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562357" y="1577336"/>
                <a:ext cx="7001532" cy="730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𝐴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1−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+2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𝐶𝐶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+2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𝑖𝑘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Δ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𝑖𝑘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/>
                                      <a:ea typeface="Cambria Math"/>
                                    </a:rPr>
                                    <m:t>Δ</m:t>
                                  </m:r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−2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  <m:d>
                        <m:d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𝑖𝑘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Δ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𝑖𝑘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/>
                                      <a:ea typeface="Cambria Math"/>
                                    </a:rPr>
                                    <m:t>Δ</m:t>
                                  </m:r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57" y="1577336"/>
                <a:ext cx="7001532" cy="7300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1429652" y="2570219"/>
                <a:ext cx="5747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𝐴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1−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+2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𝐶𝐶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+2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cos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⁡(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−2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  <m:d>
                        <m:d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cos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⁡(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652" y="2570219"/>
                <a:ext cx="574708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1582052" y="3404671"/>
                <a:ext cx="48376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𝐴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1−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+2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𝐶𝐶</m:t>
                      </m:r>
                      <m:r>
                        <a:rPr lang="pt-BR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𝐶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−2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𝐶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</m:d>
                      <m:d>
                        <m:d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cos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⁡(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052" y="3404671"/>
                <a:ext cx="483760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1734452" y="4255340"/>
                <a:ext cx="5010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𝐴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1−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+2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𝐶𝐶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𝐶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</m:d>
                      <m:d>
                        <m:d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cos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⁡(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452" y="4255340"/>
                <a:ext cx="5010731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1734452" y="4973005"/>
                <a:ext cx="5376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𝐴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+(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pt-BR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+2</m:t>
                      </m:r>
                      <m:r>
                        <a:rPr lang="pt-BR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𝐶𝐶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)−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𝐶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</m:d>
                      <m:d>
                        <m:d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cos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⁡(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452" y="4973005"/>
                <a:ext cx="5376215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2246721" y="5748883"/>
                <a:ext cx="4172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𝐴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𝐶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</m:d>
                      <m:d>
                        <m:d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0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cos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⁡(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721" y="5748883"/>
                <a:ext cx="4172937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2336090" y="6306685"/>
                <a:ext cx="48758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𝐴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𝐶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</m:d>
                      <m:d>
                        <m:d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0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cos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⁡(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090" y="6306685"/>
                <a:ext cx="4875822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328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18" name="Conector reto 17"/>
          <p:cNvCxnSpPr/>
          <p:nvPr/>
        </p:nvCxnSpPr>
        <p:spPr>
          <a:xfrm flipV="1">
            <a:off x="1087985" y="848144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937203" y="949619"/>
            <a:ext cx="79438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t-BR" altLang="pt-BR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Análise</a:t>
            </a:r>
            <a:r>
              <a:rPr lang="en-CA" altLang="pt-BR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pt-BR" altLang="pt-BR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Estabilidade</a:t>
            </a:r>
            <a:r>
              <a:rPr lang="en-CA" altLang="pt-BR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(Von Neumann) </a:t>
            </a:r>
            <a:r>
              <a:rPr lang="pt-BR" altLang="pt-BR" dirty="0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</a:rPr>
              <a:t>Regime </a:t>
            </a:r>
            <a:r>
              <a:rPr lang="pt-BR" altLang="pt-BR" dirty="0" err="1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</a:rPr>
              <a:t>UpStream</a:t>
            </a:r>
            <a:endParaRPr lang="pt-BR" altLang="pt-BR" dirty="0">
              <a:solidFill>
                <a:srgbClr val="FF0000"/>
              </a:solidFill>
              <a:latin typeface="Times New Roman Bold"/>
              <a:ea typeface="Times New Roman Bold"/>
              <a:cs typeface="Times New Roman 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2036832" y="1298758"/>
                <a:ext cx="4339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𝐶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</m:d>
                      <m:d>
                        <m:d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0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cos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⁡(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832" y="1298758"/>
                <a:ext cx="4339521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2189231" y="1949922"/>
                <a:ext cx="4053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+2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−1+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</m:d>
                      <m:d>
                        <m:d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0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cos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⁡(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231" y="1949922"/>
                <a:ext cx="405354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2275793" y="2593761"/>
                <a:ext cx="38804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−2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</m:d>
                      <m:d>
                        <m:d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0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cos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⁡(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793" y="2593761"/>
                <a:ext cx="388042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457199" y="3557847"/>
                <a:ext cx="84238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cos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⁡(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Δ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pt-BR" dirty="0"/>
                  <a:t>. Para todos os numero de ondas, com exceção do caso trivial, 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𝑘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pt-BR" dirty="0"/>
                  <a:t>, a desigualdade acima se reduz a:</a:t>
                </a: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3557847"/>
                <a:ext cx="8423824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579" t="-4717" r="-941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3339195" y="4801409"/>
                <a:ext cx="1569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  <m:d>
                        <m:d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</m:d>
                      <m:r>
                        <a:rPr lang="pt-BR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195" y="4801409"/>
                <a:ext cx="156991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2275793" y="5510925"/>
                <a:ext cx="41728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≥0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𝑒𝐶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≤0;  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                       0≤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≤1; </m:t>
                      </m:r>
                    </m:oMath>
                  </m:oMathPara>
                </a14:m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793" y="5510925"/>
                <a:ext cx="4172873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3688245" y="4197323"/>
                <a:ext cx="10366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pt-BR" i="1">
                        <a:latin typeface="Cambria Math"/>
                        <a:ea typeface="Cambria Math"/>
                      </a:rPr>
                      <m:t>≤1</m:t>
                    </m:r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endParaRPr lang="pt-BR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245" y="4197323"/>
                <a:ext cx="103669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10000" r="-4706" b="-2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612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2"/>
          <p:cNvSpPr txBox="1">
            <a:spLocks noChangeArrowheads="1"/>
          </p:cNvSpPr>
          <p:nvPr/>
        </p:nvSpPr>
        <p:spPr bwMode="auto">
          <a:xfrm>
            <a:off x="1335088" y="128588"/>
            <a:ext cx="68976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88"/>
              </a:lnSpc>
            </a:pPr>
            <a:r>
              <a:rPr lang="pt-BR" altLang="pt-BR" sz="3900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</a:rPr>
              <a:t>O Esquema CTCS (Leapfrog)</a:t>
            </a:r>
          </a:p>
        </p:txBody>
      </p:sp>
      <p:sp>
        <p:nvSpPr>
          <p:cNvPr id="61443" name="TextBox 3"/>
          <p:cNvSpPr txBox="1">
            <a:spLocks noChangeArrowheads="1"/>
          </p:cNvSpPr>
          <p:nvPr/>
        </p:nvSpPr>
        <p:spPr bwMode="auto">
          <a:xfrm>
            <a:off x="1011238" y="704850"/>
            <a:ext cx="8024812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2638"/>
              </a:lnSpc>
            </a:pPr>
            <a:r>
              <a:rPr lang="pt-BR" altLang="pt-BR" sz="23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Um outro método para resolver o problema de advecção (i.e.</a:t>
            </a:r>
            <a:r>
              <a:rPr lang="pt-BR" altLang="pt-BR" sz="2300">
                <a:solidFill>
                  <a:srgbClr val="0000FF"/>
                </a:solidFill>
                <a:cs typeface="Arial" pitchFamily="34" charset="0"/>
              </a:rPr>
              <a:t> ∂Φ/∂t + u∂Φ/∂x = 0</a:t>
            </a:r>
            <a:r>
              <a:rPr lang="pt-BR" altLang="pt-BR" sz="23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). É usar o esquema  centrada no tempo,</a:t>
            </a:r>
            <a:br>
              <a:rPr lang="pt-BR" altLang="pt-BR" sz="230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pt-BR" altLang="pt-BR" sz="23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Centrado no espaço (CTCS). i.e.</a:t>
            </a:r>
          </a:p>
        </p:txBody>
      </p:sp>
      <p:sp>
        <p:nvSpPr>
          <p:cNvPr id="15" name="TextBox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02369" y="2651751"/>
            <a:ext cx="8133347" cy="2656154"/>
          </a:xfrm>
          <a:prstGeom prst="rect">
            <a:avLst/>
          </a:prstGeom>
          <a:blipFill rotWithShape="1">
            <a:blip r:embed="rId2"/>
            <a:stretch>
              <a:fillRect l="-2399" t="-4358" r="-3073" b="-6651"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61445" name="TextBox 16"/>
          <p:cNvSpPr txBox="1">
            <a:spLocks noChangeArrowheads="1"/>
          </p:cNvSpPr>
          <p:nvPr/>
        </p:nvSpPr>
        <p:spPr bwMode="auto">
          <a:xfrm>
            <a:off x="1011238" y="3017838"/>
            <a:ext cx="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2638"/>
              </a:lnSpc>
            </a:pPr>
            <a:endParaRPr lang="pt-BR" altLang="pt-BR" sz="2200">
              <a:solidFill>
                <a:srgbClr val="000000"/>
              </a:solidFill>
            </a:endParaRPr>
          </a:p>
        </p:txBody>
      </p:sp>
      <p:sp>
        <p:nvSpPr>
          <p:cNvPr id="61446" name="TextBox 21"/>
          <p:cNvSpPr txBox="1">
            <a:spLocks noChangeArrowheads="1"/>
          </p:cNvSpPr>
          <p:nvPr/>
        </p:nvSpPr>
        <p:spPr bwMode="auto">
          <a:xfrm>
            <a:off x="3128963" y="5308600"/>
            <a:ext cx="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1775"/>
              </a:lnSpc>
            </a:pPr>
            <a:endParaRPr lang="pt-BR" altLang="pt-BR" sz="2300">
              <a:solidFill>
                <a:srgbClr val="0000FF"/>
              </a:solidFill>
              <a:cs typeface="Arial" pitchFamily="34" charset="0"/>
            </a:endParaRPr>
          </a:p>
          <a:p>
            <a:pPr eaLnBrk="1" hangingPunct="1">
              <a:lnSpc>
                <a:spcPts val="1838"/>
              </a:lnSpc>
            </a:pPr>
            <a:endParaRPr lang="pt-BR" altLang="pt-BR" sz="2300">
              <a:solidFill>
                <a:srgbClr val="000000"/>
              </a:solidFill>
            </a:endParaRPr>
          </a:p>
        </p:txBody>
      </p:sp>
      <p:sp>
        <p:nvSpPr>
          <p:cNvPr id="61447" name="TextBox 29"/>
          <p:cNvSpPr txBox="1">
            <a:spLocks noChangeArrowheads="1"/>
          </p:cNvSpPr>
          <p:nvPr/>
        </p:nvSpPr>
        <p:spPr bwMode="auto">
          <a:xfrm>
            <a:off x="7675563" y="6599238"/>
            <a:ext cx="154146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913"/>
              </a:lnSpc>
            </a:pPr>
            <a:r>
              <a:rPr lang="pt-BR" altLang="pt-BR" sz="800">
                <a:solidFill>
                  <a:srgbClr val="000000"/>
                </a:solidFill>
                <a:cs typeface="Arial" pitchFamily="34" charset="0"/>
              </a:rPr>
              <a:t>Métodos Numéricos II 24/56 - p.</a:t>
            </a:r>
          </a:p>
          <a:p>
            <a:pPr eaLnBrk="1" hangingPunct="1">
              <a:lnSpc>
                <a:spcPts val="913"/>
              </a:lnSpc>
            </a:pPr>
            <a:endParaRPr lang="pt-BR" altLang="pt-BR" sz="800">
              <a:solidFill>
                <a:srgbClr val="000000"/>
              </a:solidFill>
            </a:endParaRPr>
          </a:p>
        </p:txBody>
      </p:sp>
      <p:pic>
        <p:nvPicPr>
          <p:cNvPr id="614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8" y="1897063"/>
            <a:ext cx="5197475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43714" y="6026182"/>
            <a:ext cx="7959312" cy="60696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4" name="Retângulo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49771" y="5388587"/>
            <a:ext cx="6003193" cy="606962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78419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Box 2"/>
          <p:cNvSpPr txBox="1">
            <a:spLocks noChangeArrowheads="1"/>
          </p:cNvSpPr>
          <p:nvPr/>
        </p:nvSpPr>
        <p:spPr bwMode="auto">
          <a:xfrm>
            <a:off x="1335088" y="128588"/>
            <a:ext cx="68976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88"/>
              </a:lnSpc>
            </a:pPr>
            <a:r>
              <a:rPr lang="pt-BR" altLang="pt-BR" sz="3900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</a:rPr>
              <a:t>O Esquema CTCS (Leapfrog)</a:t>
            </a:r>
          </a:p>
        </p:txBody>
      </p:sp>
      <p:sp>
        <p:nvSpPr>
          <p:cNvPr id="62467" name="TextBox 16"/>
          <p:cNvSpPr txBox="1">
            <a:spLocks noChangeArrowheads="1"/>
          </p:cNvSpPr>
          <p:nvPr/>
        </p:nvSpPr>
        <p:spPr bwMode="auto">
          <a:xfrm>
            <a:off x="1011238" y="3017838"/>
            <a:ext cx="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2638"/>
              </a:lnSpc>
            </a:pPr>
            <a:endParaRPr lang="pt-BR" altLang="pt-BR" sz="2200">
              <a:solidFill>
                <a:srgbClr val="000000"/>
              </a:solidFill>
            </a:endParaRPr>
          </a:p>
        </p:txBody>
      </p:sp>
      <p:sp>
        <p:nvSpPr>
          <p:cNvPr id="62468" name="TextBox 21"/>
          <p:cNvSpPr txBox="1">
            <a:spLocks noChangeArrowheads="1"/>
          </p:cNvSpPr>
          <p:nvPr/>
        </p:nvSpPr>
        <p:spPr bwMode="auto">
          <a:xfrm>
            <a:off x="3128963" y="5308600"/>
            <a:ext cx="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1775"/>
              </a:lnSpc>
            </a:pPr>
            <a:endParaRPr lang="pt-BR" altLang="pt-BR" sz="2300">
              <a:solidFill>
                <a:srgbClr val="0000FF"/>
              </a:solidFill>
              <a:cs typeface="Arial" pitchFamily="34" charset="0"/>
            </a:endParaRPr>
          </a:p>
          <a:p>
            <a:pPr eaLnBrk="1" hangingPunct="1">
              <a:lnSpc>
                <a:spcPts val="1838"/>
              </a:lnSpc>
            </a:pPr>
            <a:endParaRPr lang="pt-BR" altLang="pt-BR" sz="2300">
              <a:solidFill>
                <a:srgbClr val="000000"/>
              </a:solidFill>
            </a:endParaRPr>
          </a:p>
        </p:txBody>
      </p:sp>
      <p:sp>
        <p:nvSpPr>
          <p:cNvPr id="62469" name="TextBox 29"/>
          <p:cNvSpPr txBox="1">
            <a:spLocks noChangeArrowheads="1"/>
          </p:cNvSpPr>
          <p:nvPr/>
        </p:nvSpPr>
        <p:spPr bwMode="auto">
          <a:xfrm>
            <a:off x="7675563" y="6599238"/>
            <a:ext cx="154146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913"/>
              </a:lnSpc>
            </a:pPr>
            <a:r>
              <a:rPr lang="pt-BR" altLang="pt-BR" sz="800">
                <a:solidFill>
                  <a:srgbClr val="000000"/>
                </a:solidFill>
                <a:cs typeface="Arial" pitchFamily="34" charset="0"/>
              </a:rPr>
              <a:t>Métodos Numéricos II 24/56 - p.</a:t>
            </a:r>
          </a:p>
          <a:p>
            <a:pPr eaLnBrk="1" hangingPunct="1">
              <a:lnSpc>
                <a:spcPts val="913"/>
              </a:lnSpc>
            </a:pPr>
            <a:endParaRPr lang="pt-BR" altLang="pt-BR" sz="800">
              <a:solidFill>
                <a:srgbClr val="000000"/>
              </a:solidFill>
            </a:endParaRPr>
          </a:p>
        </p:txBody>
      </p:sp>
      <p:sp>
        <p:nvSpPr>
          <p:cNvPr id="2" name="Retângulo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88680" y="965439"/>
            <a:ext cx="7424004" cy="60696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4" name="Retângulo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73495" y="1822719"/>
            <a:ext cx="7654372" cy="619786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5" name="Retângulo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12993" y="2743955"/>
            <a:ext cx="6637626" cy="617991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6" name="Retângulo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81119" y="3562166"/>
            <a:ext cx="6039125" cy="61799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7" name="Retângulo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80351" y="4427741"/>
            <a:ext cx="2878352" cy="605167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8" name="Retângulo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45116" y="5307905"/>
            <a:ext cx="3442994" cy="724302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9" name="Retângulo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52482" y="6216520"/>
            <a:ext cx="2766142" cy="363562"/>
          </a:xfrm>
          <a:prstGeom prst="rect">
            <a:avLst/>
          </a:prstGeom>
          <a:blipFill rotWithShape="1">
            <a:blip r:embed="rId8"/>
            <a:stretch>
              <a:fillRect b="-15254"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81597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75856" y="432777"/>
            <a:ext cx="2766142" cy="363562"/>
          </a:xfrm>
          <a:prstGeom prst="rect">
            <a:avLst/>
          </a:prstGeom>
          <a:blipFill rotWithShape="1">
            <a:blip r:embed="rId2"/>
            <a:stretch>
              <a:fillRect b="-15000"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3" name="Retângulo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65798" y="1032021"/>
            <a:ext cx="3169329" cy="363562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4" name="Retângulo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54659" y="1697849"/>
            <a:ext cx="3169329" cy="36356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5" name="Retângulo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53383" y="2420134"/>
            <a:ext cx="2421817" cy="970844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>
            <a:solidFill>
              <a:srgbClr val="FF0000"/>
            </a:solidFill>
          </a:ln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6" name="Retângulo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50199" y="3495583"/>
            <a:ext cx="6890029" cy="685253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7" name="Retângulo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73196" y="4577214"/>
            <a:ext cx="6569406" cy="907365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8" name="Retângulo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71202" y="5759396"/>
            <a:ext cx="4552465" cy="690190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69093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89021" y="728728"/>
            <a:ext cx="4295984" cy="421976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3" name="Retângulo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53033" y="1564684"/>
            <a:ext cx="4122860" cy="421976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4" name="Retângulo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7033" y="2825614"/>
            <a:ext cx="8670926" cy="732894"/>
          </a:xfrm>
          <a:prstGeom prst="rect">
            <a:avLst/>
          </a:prstGeom>
          <a:blipFill rotWithShape="1">
            <a:blip r:embed="rId4"/>
            <a:stretch>
              <a:fillRect l="-914" t="-5833" r="-914" b="-15000"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5" name="Retângulo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11625" y="3564189"/>
            <a:ext cx="4203908" cy="421976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6" name="Retângulo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15350" y="4632138"/>
            <a:ext cx="8254391" cy="915636"/>
          </a:xfrm>
          <a:prstGeom prst="rect">
            <a:avLst/>
          </a:prstGeom>
          <a:blipFill rotWithShape="1">
            <a:blip r:embed="rId6"/>
            <a:stretch>
              <a:fillRect t="-100000" b="-144000"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7" name="Retângulo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24773" y="5559648"/>
            <a:ext cx="8244968" cy="915636"/>
          </a:xfrm>
          <a:prstGeom prst="rect">
            <a:avLst/>
          </a:prstGeom>
          <a:blipFill rotWithShape="1">
            <a:blip r:embed="rId7"/>
            <a:stretch>
              <a:fillRect t="-99333" b="-144667"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8892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387" y="1537518"/>
            <a:ext cx="76431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Arial Black" panose="020B0A04020102020204" pitchFamily="34" charset="0"/>
              </a:rPr>
              <a:t> Dinâmica: </a:t>
            </a:r>
          </a:p>
          <a:p>
            <a:endParaRPr lang="pt-BR" sz="2800" dirty="0">
              <a:latin typeface="Arial Black" panose="020B0A04020102020204" pitchFamily="34" charset="0"/>
            </a:endParaRPr>
          </a:p>
          <a:p>
            <a:pPr algn="just"/>
            <a:r>
              <a:rPr lang="pt-BR" sz="2800" dirty="0">
                <a:latin typeface="Arial Black" panose="020B0A04020102020204" pitchFamily="34" charset="0"/>
              </a:rPr>
              <a:t>     </a:t>
            </a:r>
            <a:r>
              <a:rPr lang="pt-BR" sz="2800" b="1" dirty="0">
                <a:latin typeface="Arial Black" panose="020B0A04020102020204" pitchFamily="34" charset="0"/>
              </a:rPr>
              <a:t>Métodos numéricos amplamente utilizados na solução numérica das equações diferencias parciais que governam os  movimentos na atmosfera serão o foco, mas também serão analisados os novos conceitos e novos métodos.</a:t>
            </a:r>
          </a:p>
        </p:txBody>
      </p:sp>
      <p:sp>
        <p:nvSpPr>
          <p:cNvPr id="4" name="Rectangle 8"/>
          <p:cNvSpPr txBox="1">
            <a:spLocks noChangeArrowheads="1"/>
          </p:cNvSpPr>
          <p:nvPr/>
        </p:nvSpPr>
        <p:spPr>
          <a:xfrm>
            <a:off x="1087985" y="88500"/>
            <a:ext cx="779303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7" name="Conector reto 6"/>
          <p:cNvCxnSpPr/>
          <p:nvPr/>
        </p:nvCxnSpPr>
        <p:spPr>
          <a:xfrm flipV="1">
            <a:off x="1087985" y="674288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412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7823" y="366194"/>
            <a:ext cx="8595481" cy="990913"/>
          </a:xfrm>
          <a:prstGeom prst="rect">
            <a:avLst/>
          </a:prstGeom>
          <a:blipFill rotWithShape="1">
            <a:blip r:embed="rId2"/>
            <a:stretch>
              <a:fillRect t="-91411" b="-84049"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3" name="Retângulo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89021" y="1298353"/>
            <a:ext cx="4772973" cy="55579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4" name="Retângulo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0696" y="3113700"/>
            <a:ext cx="8322609" cy="676212"/>
          </a:xfrm>
          <a:prstGeom prst="rect">
            <a:avLst/>
          </a:prstGeom>
          <a:blipFill rotWithShape="1">
            <a:blip r:embed="rId4"/>
            <a:stretch>
              <a:fillRect l="-659" t="-2703" b="-13514"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06560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1787" y="366194"/>
            <a:ext cx="7968288" cy="363562"/>
          </a:xfrm>
          <a:prstGeom prst="rect">
            <a:avLst/>
          </a:prstGeom>
          <a:blipFill rotWithShape="1">
            <a:blip r:embed="rId2"/>
            <a:stretch>
              <a:fillRect l="-689" t="-8333" b="-26667"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3" name="Retângulo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89155" y="1674612"/>
            <a:ext cx="4122860" cy="421976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4" name="Retângulo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2383" y="2825106"/>
            <a:ext cx="8582251" cy="50110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6" name="Retângulo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20803" y="898857"/>
            <a:ext cx="4203908" cy="421976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8" name="Retângulo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3929" y="3628749"/>
            <a:ext cx="8774029" cy="915636"/>
          </a:xfrm>
          <a:prstGeom prst="rect">
            <a:avLst/>
          </a:prstGeom>
          <a:blipFill rotWithShape="1">
            <a:blip r:embed="rId6"/>
            <a:stretch>
              <a:fillRect t="-99333" b="-144667"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9" name="Retângulo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37399" y="5093568"/>
            <a:ext cx="4519571" cy="363562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10" name="Retângulo 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47209" y="6025727"/>
            <a:ext cx="1197507" cy="363562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628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1094" y="565942"/>
            <a:ext cx="3178819" cy="363562"/>
          </a:xfrm>
          <a:prstGeom prst="rect">
            <a:avLst/>
          </a:prstGeom>
          <a:blipFill rotWithShape="1">
            <a:blip r:embed="rId2"/>
            <a:stretch>
              <a:fillRect l="-1919" t="-10169" b="-27119"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3" name="Retângulo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52584" y="1298352"/>
            <a:ext cx="4519571" cy="363562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4" name="Retângulo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04302" y="2030763"/>
            <a:ext cx="1197507" cy="36356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5" name="Retângulo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1094" y="2962921"/>
            <a:ext cx="7388939" cy="776047"/>
          </a:xfrm>
          <a:prstGeom prst="rect">
            <a:avLst/>
          </a:prstGeom>
          <a:blipFill rotWithShape="1">
            <a:blip r:embed="rId5"/>
            <a:stretch>
              <a:fillRect l="-825"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3052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552" y="1485759"/>
            <a:ext cx="857047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Métodos de diferenças finitas.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Acurácia.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Consistência.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Estabilidade.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Convergência.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Grades de Arakawa A, B, C e </a:t>
            </a:r>
            <a:r>
              <a:rPr lang="pt-BR" sz="2000" dirty="0" err="1">
                <a:latin typeface="Arial Black" panose="020B0A04020102020204" pitchFamily="34" charset="0"/>
              </a:rPr>
              <a:t>E</a:t>
            </a:r>
            <a:r>
              <a:rPr lang="pt-BR" sz="2000" dirty="0">
                <a:latin typeface="Arial Black" panose="020B0A040201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Domínio de influência e domínio de dependência.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Dispersão numérica e dissipação.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Definição de filtros monótono e positivo.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Métodos espectrais.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Métodos de volume finito.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Métodos </a:t>
            </a:r>
            <a:r>
              <a:rPr lang="pt-BR" sz="2000" dirty="0" err="1">
                <a:latin typeface="Arial Black" panose="020B0A04020102020204" pitchFamily="34" charset="0"/>
              </a:rPr>
              <a:t>Semi-Lagrangeanos</a:t>
            </a:r>
            <a:r>
              <a:rPr lang="pt-BR" sz="2000" dirty="0">
                <a:latin typeface="Arial Black" panose="020B0A040201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Conservação de massa local.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Esquemas explícitos versus </a:t>
            </a:r>
            <a:r>
              <a:rPr lang="pt-BR" sz="2000" dirty="0" err="1">
                <a:latin typeface="Arial Black" panose="020B0A04020102020204" pitchFamily="34" charset="0"/>
              </a:rPr>
              <a:t>semi-implícitos</a:t>
            </a:r>
            <a:r>
              <a:rPr lang="pt-BR" sz="2000" dirty="0">
                <a:latin typeface="Arial Black" panose="020B0A040201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Métodos </a:t>
            </a:r>
            <a:r>
              <a:rPr lang="pt-BR" sz="2000" dirty="0" err="1">
                <a:latin typeface="Arial Black" panose="020B0A04020102020204" pitchFamily="34" charset="0"/>
              </a:rPr>
              <a:t>semi-implícitos</a:t>
            </a:r>
            <a:r>
              <a:rPr lang="pt-BR" sz="2000" dirty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Rectangle 8"/>
          <p:cNvSpPr txBox="1">
            <a:spLocks noChangeArrowheads="1"/>
          </p:cNvSpPr>
          <p:nvPr/>
        </p:nvSpPr>
        <p:spPr>
          <a:xfrm>
            <a:off x="1087985" y="88500"/>
            <a:ext cx="779303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7" name="Conector reto 6"/>
          <p:cNvCxnSpPr/>
          <p:nvPr/>
        </p:nvCxnSpPr>
        <p:spPr>
          <a:xfrm flipV="1">
            <a:off x="1087985" y="674288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68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18" name="Conector reto 17"/>
          <p:cNvCxnSpPr/>
          <p:nvPr/>
        </p:nvCxnSpPr>
        <p:spPr>
          <a:xfrm flipV="1">
            <a:off x="1087985" y="848144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ângulo 1"/>
              <p:cNvSpPr/>
              <p:nvPr/>
            </p:nvSpPr>
            <p:spPr>
              <a:xfrm>
                <a:off x="100012" y="1249250"/>
                <a:ext cx="8910984" cy="57180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2638"/>
                  </a:lnSpc>
                </a:pPr>
                <a:r>
                  <a:rPr lang="pt-BR" altLang="pt-BR" sz="14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Em um domínio qualquer uma função periódica pode ser decomposta em componentes de Fourier. Se a evolução da função é governada por uma equação linear com coeficientes constantes. Então, seu</a:t>
                </a:r>
                <a:r>
                  <a:rPr lang="pt-BR" altLang="pt-BR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altLang="pt-BR" sz="14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comportamento pode ser determinado, através da observação do comportamento de cada componente Fourier.</a:t>
                </a:r>
              </a:p>
              <a:p>
                <a:pPr algn="just">
                  <a:lnSpc>
                    <a:spcPts val="2638"/>
                  </a:lnSpc>
                </a:pPr>
                <a:endParaRPr lang="pt-BR" altLang="pt-BR" sz="14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ts val="2638"/>
                  </a:lnSpc>
                </a:pPr>
                <a:r>
                  <a:rPr lang="pt-BR" altLang="pt-BR" sz="14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 mesma forma, a estabilidade de um método numérico linear pode ser encontrado considerando um único componente de Fourier e vendo se esta componente cresce com o tempo.</a:t>
                </a:r>
              </a:p>
              <a:p>
                <a:pPr algn="just">
                  <a:lnSpc>
                    <a:spcPts val="2638"/>
                  </a:lnSpc>
                </a:pPr>
                <a:endParaRPr lang="pt-BR" altLang="pt-BR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ts val="2638"/>
                  </a:lnSpc>
                </a:pPr>
                <a:r>
                  <a:rPr lang="pt-BR" altLang="pt-BR" sz="14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Análise de estabilidade de Von Neumann nos dá uma equação para o Fator de ampliação.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pt-BR" sz="1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pt-BR" altLang="pt-BR" sz="140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𝜙</m:t>
                        </m:r>
                      </m:e>
                      <m:sub>
                        <m:r>
                          <a:rPr lang="pt-BR" altLang="pt-BR" sz="1400" b="0" i="1" smtClean="0">
                            <a:solidFill>
                              <a:srgbClr val="0000FF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𝑗</m:t>
                        </m:r>
                      </m:sub>
                      <m:sup>
                        <m:r>
                          <a:rPr lang="pt-BR" altLang="pt-BR" sz="1400" b="0" i="1" smtClean="0">
                            <a:solidFill>
                              <a:srgbClr val="0000FF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bSup>
                    <m:r>
                      <a:rPr lang="pt-BR" altLang="pt-BR" sz="1400" b="0" i="1" smtClean="0">
                        <a:solidFill>
                          <a:srgbClr val="0000FF"/>
                        </a:solidFill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pt-BR" altLang="pt-BR" sz="1400" b="0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𝜙</m:t>
                    </m:r>
                    <m:d>
                      <m:dPr>
                        <m:ctrlPr>
                          <a:rPr lang="pt-BR" altLang="pt-BR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pt-BR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altLang="pt-BR" sz="14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altLang="pt-BR" sz="14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altLang="pt-BR" sz="14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altLang="pt-BR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altLang="pt-BR" sz="14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altLang="pt-BR" sz="14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pt-BR" altLang="pt-BR" sz="1400" b="0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pt-BR" altLang="pt-BR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altLang="pt-BR" sz="14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p>
                        <m:r>
                          <a:rPr lang="pt-BR" altLang="pt-BR" sz="14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pt-BR" altLang="pt-BR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altLang="pt-BR" sz="14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p>
                        <m:r>
                          <a:rPr lang="pt-BR" altLang="pt-BR" sz="14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𝑖𝑘𝑗</m:t>
                        </m:r>
                        <m:r>
                          <m:rPr>
                            <m:sty m:val="p"/>
                          </m:rPr>
                          <a:rPr lang="el-GR" altLang="pt-BR" sz="14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pt-BR" altLang="pt-BR" sz="14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𝑥</m:t>
                        </m:r>
                      </m:sup>
                    </m:sSup>
                    <m:r>
                      <a:rPr lang="pt-BR" altLang="pt-BR" sz="1400" b="0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pt-BR" altLang="pt-BR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ts val="2638"/>
                  </a:lnSpc>
                </a:pPr>
                <a:endParaRPr lang="pt-BR" altLang="pt-BR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ts val="2638"/>
                  </a:lnSpc>
                </a:pPr>
                <a:r>
                  <a:rPr lang="pt-BR" altLang="pt-BR" sz="14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Método de Von Neumann requer normalmente que o Fator de  amplificação seja delimitada, de tal forma que  |A| ≤ 1</a:t>
                </a:r>
              </a:p>
              <a:p>
                <a:pPr algn="just">
                  <a:lnSpc>
                    <a:spcPts val="2638"/>
                  </a:lnSpc>
                </a:pPr>
                <a:endParaRPr lang="pt-BR" altLang="pt-BR" sz="14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ts val="2638"/>
                  </a:lnSpc>
                </a:pPr>
                <a:r>
                  <a:rPr lang="pt-BR" altLang="pt-BR" sz="14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Análise de estabilidade de Von Neumann é uma Condição necessária e  suficiente para a estabilidade de uma equação linear de diferença finita com Coeficiente constante. Para equações não-lineares, porém, ela é um Condição necessária, mas não é suficiente</a:t>
                </a:r>
              </a:p>
            </p:txBody>
          </p:sp>
        </mc:Choice>
        <mc:Fallback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" y="1249250"/>
                <a:ext cx="8910984" cy="5718040"/>
              </a:xfrm>
              <a:prstGeom prst="rect">
                <a:avLst/>
              </a:prstGeom>
              <a:blipFill>
                <a:blip r:embed="rId3"/>
                <a:stretch>
                  <a:fillRect l="-205" r="-205" b="-1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2860513C-3404-4D9D-92C1-636F799452FC}"/>
              </a:ext>
            </a:extLst>
          </p:cNvPr>
          <p:cNvSpPr txBox="1"/>
          <p:nvPr/>
        </p:nvSpPr>
        <p:spPr>
          <a:xfrm>
            <a:off x="2046851" y="98288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rgbClr val="C00000"/>
                </a:solidFill>
                <a:latin typeface="Arial Black" panose="020B0A04020102020204" pitchFamily="34" charset="0"/>
              </a:rPr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209044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18" name="Conector reto 17"/>
          <p:cNvCxnSpPr/>
          <p:nvPr/>
        </p:nvCxnSpPr>
        <p:spPr>
          <a:xfrm flipV="1">
            <a:off x="1087985" y="848144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937203" y="949619"/>
            <a:ext cx="35522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t-BR" altLang="pt-BR" dirty="0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</a:rPr>
              <a:t>Análise de Estabilidade da FTFS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370757" y="1404854"/>
                <a:ext cx="6868868" cy="4213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altLang="pt-BR" dirty="0">
                    <a:solidFill>
                      <a:srgbClr val="0000FF"/>
                    </a:solidFill>
                    <a:cs typeface="Arial" panose="020B0604020202020204" pitchFamily="34" charset="0"/>
                  </a:rPr>
                  <a:t>Substituindo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pt-B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pt-BR" altLang="pt-BR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𝜙</m:t>
                        </m:r>
                      </m:e>
                      <m:sub>
                        <m:r>
                          <a:rPr lang="pt-BR" altLang="pt-BR" i="1">
                            <a:solidFill>
                              <a:srgbClr val="0000FF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𝑗</m:t>
                        </m:r>
                      </m:sub>
                      <m:sup>
                        <m:r>
                          <a:rPr lang="pt-BR" altLang="pt-BR" i="1">
                            <a:solidFill>
                              <a:srgbClr val="0000FF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bSup>
                    <m:r>
                      <a:rPr lang="pt-BR" altLang="pt-BR" i="1">
                        <a:solidFill>
                          <a:srgbClr val="0000FF"/>
                        </a:solidFill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pt-BR" altLang="pt-BR" i="1">
                        <a:solidFill>
                          <a:srgbClr val="0000FF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𝜙</m:t>
                    </m:r>
                    <m:d>
                      <m:dPr>
                        <m:ctrlPr>
                          <a:rPr lang="pt-BR" altLang="pt-B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pt-B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altLang="pt-BR" i="1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altLang="pt-BR" i="1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altLang="pt-BR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altLang="pt-B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altLang="pt-BR" i="1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altLang="pt-BR" i="1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pt-BR" altLang="pt-BR" i="1">
                        <a:solidFill>
                          <a:srgbClr val="0000FF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pt-BR" altLang="pt-B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altLang="pt-BR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p>
                        <m:r>
                          <a:rPr lang="pt-BR" altLang="pt-BR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pt-BR" altLang="pt-B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altLang="pt-BR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p>
                        <m:r>
                          <a:rPr lang="pt-BR" altLang="pt-BR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𝑖𝑘𝑗</m:t>
                        </m:r>
                        <m:r>
                          <m:rPr>
                            <m:sty m:val="p"/>
                          </m:rPr>
                          <a:rPr lang="el-GR" altLang="pt-BR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pt-BR" altLang="pt-BR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pt-BR" dirty="0"/>
                  <a:t>, na equação de </a:t>
                </a:r>
                <a:r>
                  <a:rPr lang="pt-BR" dirty="0" err="1"/>
                  <a:t>advecção</a:t>
                </a:r>
                <a:r>
                  <a:rPr lang="pt-BR" dirty="0"/>
                  <a:t> (12)</a:t>
                </a: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57" y="1404854"/>
                <a:ext cx="6868868" cy="421397"/>
              </a:xfrm>
              <a:prstGeom prst="rect">
                <a:avLst/>
              </a:prstGeom>
              <a:blipFill rotWithShape="1">
                <a:blip r:embed="rId3"/>
                <a:stretch>
                  <a:fillRect l="-799" t="-1429" b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1736743" y="1962794"/>
                <a:ext cx="4486292" cy="675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+1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𝑢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=0                     ()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743" y="1962794"/>
                <a:ext cx="4486292" cy="675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736743" y="2790635"/>
                <a:ext cx="6716839" cy="667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pt-BR" alt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𝑖𝑘𝑗</m:t>
                              </m:r>
                              <m:r>
                                <m:rPr>
                                  <m:sty m:val="p"/>
                                </m:rPr>
                                <a:rPr lang="el-G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Δ</m:t>
                              </m:r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𝑖𝑘𝑗</m:t>
                              </m:r>
                              <m:r>
                                <m:rPr>
                                  <m:sty m:val="p"/>
                                </m:rPr>
                                <a:rPr lang="el-G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Δ</m:t>
                              </m:r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=−</m:t>
                      </m:r>
                      <m:r>
                        <a:rPr lang="pt-BR" b="0" i="1" smtClean="0">
                          <a:latin typeface="Cambria Math"/>
                        </a:rPr>
                        <m:t>𝑢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𝑖𝑘</m:t>
                              </m:r>
                              <m:d>
                                <m:dPr>
                                  <m:ctrlPr>
                                    <a:rPr lang="pt-BR" altLang="pt-BR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altLang="pt-BR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pt-BR" altLang="pt-BR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  <a:cs typeface="Arial" panose="020B0604020202020204" pitchFamily="34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l-G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Δ</m:t>
                              </m:r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𝑖𝑘</m:t>
                              </m:r>
                              <m:r>
                                <a:rPr lang="pt-BR" alt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m:rPr>
                                  <m:sty m:val="p"/>
                                </m:rPr>
                                <a:rPr lang="el-G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Δ</m:t>
                              </m:r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                    ()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743" y="2790635"/>
                <a:ext cx="6716839" cy="66755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1257375" y="3610590"/>
                <a:ext cx="7050648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+1</m:t>
                          </m:r>
                        </m:sup>
                      </m:sSup>
                      <m:sSup>
                        <m:sSupPr>
                          <m:ctrlP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𝑖𝑘𝑗</m:t>
                          </m:r>
                          <m:r>
                            <m:rPr>
                              <m:sty m:val="p"/>
                            </m:rPr>
                            <a:rPr lang="el-G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sup>
                      </m:sSup>
                      <m:r>
                        <a:rPr lang="pt-BR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𝑖𝑘𝑗</m:t>
                          </m:r>
                          <m:r>
                            <m:rPr>
                              <m:sty m:val="p"/>
                            </m:rPr>
                            <a:rPr lang="el-G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</a:rPr>
                            <m:t>𝑢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𝑖𝑘</m:t>
                              </m:r>
                              <m:d>
                                <m:dPr>
                                  <m:ctrlPr>
                                    <a:rPr lang="pt-BR" altLang="pt-B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altLang="pt-BR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pt-BR" altLang="pt-BR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  <a:cs typeface="Arial" panose="020B0604020202020204" pitchFamily="34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l-G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Δ</m:t>
                              </m:r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𝑖𝑘𝑗</m:t>
                              </m:r>
                              <m:r>
                                <m:rPr>
                                  <m:sty m:val="p"/>
                                </m:rPr>
                                <a:rPr lang="el-G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Δ</m:t>
                              </m:r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                  ()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75" y="3610590"/>
                <a:ext cx="7050648" cy="6127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1257375" y="4378949"/>
                <a:ext cx="761381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𝑖𝑘𝑗</m:t>
                          </m:r>
                          <m:r>
                            <m:rPr>
                              <m:sty m:val="p"/>
                            </m:rPr>
                            <a:rPr lang="el-G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sup>
                      </m:sSup>
                      <m:r>
                        <a:rPr lang="pt-BR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𝑖𝑘𝑗</m:t>
                          </m:r>
                          <m:r>
                            <m:rPr>
                              <m:sty m:val="p"/>
                            </m:rPr>
                            <a:rPr lang="el-G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</a:rPr>
                            <m:t>𝑢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𝑖𝑘</m:t>
                              </m:r>
                              <m:d>
                                <m:dPr>
                                  <m:ctrlPr>
                                    <a:rPr lang="pt-BR" altLang="pt-B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altLang="pt-BR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l-G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Δ</m:t>
                              </m:r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𝑖𝑘</m:t>
                              </m:r>
                              <m:d>
                                <m:dPr>
                                  <m:ctrlPr>
                                    <a:rPr lang="pt-BR" altLang="pt-B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altLang="pt-BR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l-G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Δ</m:t>
                              </m:r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𝑖𝑘𝑗</m:t>
                              </m:r>
                              <m:r>
                                <m:rPr>
                                  <m:sty m:val="p"/>
                                </m:rPr>
                                <a:rPr lang="el-G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Δ</m:t>
                              </m:r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                  ()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75" y="4378949"/>
                <a:ext cx="7613816" cy="6127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1177596" y="5233180"/>
                <a:ext cx="6522490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pt-BR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𝑖𝑘𝑗</m:t>
                          </m:r>
                          <m:r>
                            <m:rPr>
                              <m:sty m:val="p"/>
                            </m:rPr>
                            <a:rPr lang="el-G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𝑖𝑘𝑗</m:t>
                          </m:r>
                          <m:r>
                            <m:rPr>
                              <m:sty m:val="p"/>
                            </m:rPr>
                            <a:rPr lang="el-G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</a:rPr>
                            <m:t>𝑢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sSup>
                        <m:sSupPr>
                          <m:ctrlP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𝑖𝑘𝑗</m:t>
                          </m:r>
                          <m:r>
                            <m:rPr>
                              <m:sty m:val="p"/>
                            </m:rPr>
                            <a:rPr lang="el-G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𝑖𝑘</m:t>
                              </m:r>
                              <m:d>
                                <m:dPr>
                                  <m:ctrlPr>
                                    <a:rPr lang="pt-BR" altLang="pt-B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altLang="pt-BR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l-G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Δ</m:t>
                              </m:r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−</m:t>
                          </m:r>
                          <m:r>
                            <a:rPr lang="pt-BR" alt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                  ()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596" y="5233180"/>
                <a:ext cx="6522490" cy="6127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72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18" name="Conector reto 17"/>
          <p:cNvCxnSpPr/>
          <p:nvPr/>
        </p:nvCxnSpPr>
        <p:spPr>
          <a:xfrm flipV="1">
            <a:off x="1087985" y="848144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937203" y="949619"/>
            <a:ext cx="35522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t-BR" altLang="pt-BR" dirty="0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</a:rPr>
              <a:t>Análise de Estabilidade da FTFS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/>
              <p:cNvSpPr/>
              <p:nvPr/>
            </p:nvSpPr>
            <p:spPr>
              <a:xfrm>
                <a:off x="334372" y="2109041"/>
                <a:ext cx="7746801" cy="4934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altLang="pt-BR" dirty="0">
                    <a:solidFill>
                      <a:srgbClr val="0000FF"/>
                    </a:solidFill>
                    <a:cs typeface="Arial" panose="020B0604020202020204" pitchFamily="34" charset="0"/>
                  </a:rPr>
                  <a:t>D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altLang="pt-BR" b="0" i="0" smtClean="0">
                        <a:solidFill>
                          <a:srgbClr val="0000FF"/>
                        </a:solidFill>
                        <a:latin typeface="Cambria Math"/>
                        <a:cs typeface="Arial" panose="020B0604020202020204" pitchFamily="34" charset="0"/>
                      </a:rPr>
                      <m:t>efina</m:t>
                    </m:r>
                    <m:r>
                      <a:rPr lang="pt-BR" altLang="pt-BR" b="0" i="0" smtClean="0">
                        <a:solidFill>
                          <a:srgbClr val="0000FF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altLang="pt-BR" b="0" i="0" smtClean="0">
                        <a:solidFill>
                          <a:srgbClr val="0000FF"/>
                        </a:solidFill>
                        <a:latin typeface="Cambria Math"/>
                        <a:cs typeface="Arial" panose="020B0604020202020204" pitchFamily="34" charset="0"/>
                      </a:rPr>
                      <m:t>C</m:t>
                    </m:r>
                    <m:r>
                      <a:rPr lang="pt-BR" altLang="pt-BR" b="0" i="0" smtClean="0">
                        <a:solidFill>
                          <a:srgbClr val="0000FF"/>
                        </a:solidFill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altLang="pt-BR" b="0" i="0" smtClean="0">
                        <a:solidFill>
                          <a:srgbClr val="0000FF"/>
                        </a:solidFill>
                        <a:latin typeface="Cambria Math"/>
                        <a:cs typeface="Arial" panose="020B0604020202020204" pitchFamily="34" charset="0"/>
                      </a:rPr>
                      <m:t>u</m:t>
                    </m:r>
                    <m:f>
                      <m:fPr>
                        <m:ctrlPr>
                          <a:rPr lang="pt-BR" altLang="pt-B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pt-BR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pt-BR" altLang="pt-BR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altLang="pt-BR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pt-BR" altLang="pt-BR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pt-BR" dirty="0"/>
                  <a:t>, é chamado de numero de  </a:t>
                </a:r>
                <a:r>
                  <a:rPr lang="pt-BR" dirty="0" err="1"/>
                  <a:t>Courant</a:t>
                </a:r>
                <a:r>
                  <a:rPr lang="pt-BR" dirty="0"/>
                  <a:t>. Cancele os termos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pt-B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altLang="pt-BR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p>
                        <m:r>
                          <a:rPr lang="pt-BR" altLang="pt-BR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pt-BR" altLang="pt-B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altLang="pt-BR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p>
                        <m:r>
                          <a:rPr lang="pt-BR" altLang="pt-BR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𝑖𝑘𝑗</m:t>
                        </m:r>
                        <m:r>
                          <m:rPr>
                            <m:sty m:val="p"/>
                          </m:rPr>
                          <a:rPr lang="el-GR" altLang="pt-BR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pt-BR" altLang="pt-BR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𝑥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72" y="2109041"/>
                <a:ext cx="7746801" cy="493468"/>
              </a:xfrm>
              <a:prstGeom prst="rect">
                <a:avLst/>
              </a:prstGeom>
              <a:blipFill>
                <a:blip r:embed="rId3"/>
                <a:stretch>
                  <a:fillRect l="-708" b="-74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1087985" y="1204702"/>
                <a:ext cx="6522490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pt-BR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𝑖𝑘𝑗</m:t>
                          </m:r>
                          <m:r>
                            <m:rPr>
                              <m:sty m:val="p"/>
                            </m:rPr>
                            <a:rPr lang="el-G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𝑖𝑘𝑗</m:t>
                          </m:r>
                          <m:r>
                            <m:rPr>
                              <m:sty m:val="p"/>
                            </m:rPr>
                            <a:rPr lang="el-G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</a:rPr>
                            <m:t>𝑢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sSup>
                        <m:sSupPr>
                          <m:ctrlP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𝑖𝑘𝑗</m:t>
                          </m:r>
                          <m:r>
                            <m:rPr>
                              <m:sty m:val="p"/>
                            </m:rPr>
                            <a:rPr lang="el-G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𝑖𝑘</m:t>
                              </m:r>
                              <m:d>
                                <m:dPr>
                                  <m:ctrlPr>
                                    <a:rPr lang="pt-BR" altLang="pt-B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altLang="pt-BR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l-G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Δ</m:t>
                              </m:r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−</m:t>
                          </m:r>
                          <m:r>
                            <a:rPr lang="pt-BR" alt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                  ()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985" y="1204702"/>
                <a:ext cx="6522490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2579317" y="3698340"/>
                <a:ext cx="3820277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pt-BR" b="0" i="1" smtClean="0">
                          <a:latin typeface="Cambria Math"/>
                        </a:rPr>
                        <m:t>=1−</m:t>
                      </m:r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𝑖𝑘</m:t>
                              </m:r>
                              <m:d>
                                <m:dPr>
                                  <m:ctrlPr>
                                    <a:rPr lang="pt-BR" altLang="pt-B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altLang="pt-BR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l-G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Δ</m:t>
                              </m:r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−</m:t>
                          </m:r>
                          <m:r>
                            <a:rPr lang="pt-BR" alt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                  ()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317" y="3698340"/>
                <a:ext cx="3820277" cy="410177"/>
              </a:xfrm>
              <a:prstGeom prst="rect">
                <a:avLst/>
              </a:prstGeom>
              <a:blipFill>
                <a:blip r:embed="rId5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/>
              <p:cNvSpPr txBox="1"/>
              <p:nvPr/>
            </p:nvSpPr>
            <p:spPr>
              <a:xfrm>
                <a:off x="1267264" y="3002078"/>
                <a:ext cx="6163931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pt-BR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𝑖𝑘𝑗</m:t>
                          </m:r>
                          <m:r>
                            <m:rPr>
                              <m:sty m:val="p"/>
                            </m:rPr>
                            <a:rPr lang="el-G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𝑖𝑘𝑗</m:t>
                          </m:r>
                          <m:r>
                            <m:rPr>
                              <m:sty m:val="p"/>
                            </m:rPr>
                            <a:rPr lang="el-G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sSup>
                        <m:sSupPr>
                          <m:ctrlP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𝑖𝑘𝑗</m:t>
                          </m:r>
                          <m:r>
                            <m:rPr>
                              <m:sty m:val="p"/>
                            </m:rPr>
                            <a:rPr lang="el-G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𝑖𝑘</m:t>
                              </m:r>
                              <m:d>
                                <m:dPr>
                                  <m:ctrlPr>
                                    <a:rPr lang="pt-BR" altLang="pt-B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altLang="pt-BR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l-G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Δ</m:t>
                              </m:r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−</m:t>
                          </m:r>
                          <m:r>
                            <a:rPr lang="pt-BR" alt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                  ()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264" y="3002078"/>
                <a:ext cx="6163931" cy="410177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reto 3"/>
          <p:cNvCxnSpPr/>
          <p:nvPr/>
        </p:nvCxnSpPr>
        <p:spPr>
          <a:xfrm flipV="1">
            <a:off x="1562793" y="2821208"/>
            <a:ext cx="688973" cy="8645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V="1">
            <a:off x="2713330" y="2774904"/>
            <a:ext cx="688973" cy="8645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V="1">
            <a:off x="4004742" y="2774904"/>
            <a:ext cx="688973" cy="8645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tângulo 4"/>
          <p:cNvSpPr/>
          <p:nvPr/>
        </p:nvSpPr>
        <p:spPr>
          <a:xfrm>
            <a:off x="334371" y="4108517"/>
            <a:ext cx="8546651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813"/>
              </a:lnSpc>
              <a:spcBef>
                <a:spcPct val="0"/>
              </a:spcBef>
            </a:pPr>
            <a:r>
              <a:rPr lang="pt-BR" altLang="pt-BR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 solução numérica será estável se</a:t>
            </a:r>
            <a:r>
              <a:rPr lang="pt-BR" altLang="pt-BR" dirty="0">
                <a:solidFill>
                  <a:srgbClr val="0000FF"/>
                </a:solidFill>
                <a:cs typeface="Arial" pitchFamily="34" charset="0"/>
              </a:rPr>
              <a:t> |A| ≤ 1</a:t>
            </a:r>
            <a:r>
              <a:rPr lang="pt-BR" altLang="pt-BR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t-BR" altLang="pt-BR" dirty="0">
                <a:solidFill>
                  <a:srgbClr val="0000FF"/>
                </a:solidFill>
                <a:cs typeface="Arial" pitchFamily="34" charset="0"/>
              </a:rPr>
              <a:t> |A|</a:t>
            </a:r>
            <a:r>
              <a:rPr lang="pt-BR" altLang="pt-BR" sz="1200" baseline="90000" dirty="0">
                <a:solidFill>
                  <a:srgbClr val="0000FF"/>
                </a:solidFill>
                <a:cs typeface="Arial" pitchFamily="34" charset="0"/>
              </a:rPr>
              <a:t>2</a:t>
            </a:r>
            <a:r>
              <a:rPr lang="pt-BR" altLang="pt-BR" baseline="9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 . </a:t>
            </a:r>
            <a:r>
              <a:rPr lang="pt-BR" altLang="pt-BR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É dado por</a:t>
            </a:r>
            <a:r>
              <a:rPr lang="pt-BR" altLang="pt-BR" dirty="0">
                <a:solidFill>
                  <a:srgbClr val="0000FF"/>
                </a:solidFill>
                <a:cs typeface="Arial" pitchFamily="34" charset="0"/>
              </a:rPr>
              <a:t> A</a:t>
            </a:r>
            <a:r>
              <a:rPr lang="pt-BR" altLang="pt-BR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 vezes o complexo conjugado ou seja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1907279" y="4855436"/>
                <a:ext cx="6477094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𝐴</m:t>
                      </m:r>
                      <m:sSup>
                        <m:sSupPr>
                          <m:ctrlPr>
                            <a:rPr lang="pt-BR" alt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pt-BR" alt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1−</m:t>
                          </m:r>
                          <m:r>
                            <a:rPr lang="pt-BR" i="1">
                              <a:latin typeface="Cambria Math"/>
                            </a:rPr>
                            <m:t>𝐶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altLang="pt-B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altLang="pt-BR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  <a:cs typeface="Arial" panose="020B0604020202020204" pitchFamily="34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altLang="pt-BR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  <a:cs typeface="Arial" panose="020B0604020202020204" pitchFamily="34" charset="0"/>
                                    </a:rPr>
                                    <m:t>𝑖𝑘</m:t>
                                  </m:r>
                                  <m:d>
                                    <m:dPr>
                                      <m:ctrlPr>
                                        <a:rPr lang="pt-BR" altLang="pt-B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altLang="pt-BR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l-GR" altLang="pt-BR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  <a:cs typeface="Arial" panose="020B0604020202020204" pitchFamily="34" charset="0"/>
                                    </a:rPr>
                                    <m:t>Δ</m:t>
                                  </m:r>
                                  <m:r>
                                    <a:rPr lang="pt-BR" altLang="pt-BR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𝐶</m:t>
                          </m:r>
                          <m:d>
                            <m:dPr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alt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altLang="pt-B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  <a:cs typeface="Arial" panose="020B0604020202020204" pitchFamily="34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altLang="pt-BR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pt-BR" altLang="pt-B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  <a:cs typeface="Arial" panose="020B0604020202020204" pitchFamily="34" charset="0"/>
                                    </a:rPr>
                                    <m:t>𝑖𝑘</m:t>
                                  </m:r>
                                  <m:d>
                                    <m:dPr>
                                      <m:ctrlPr>
                                        <a:rPr lang="pt-BR" altLang="pt-B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altLang="pt-BR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l-GR" altLang="pt-B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  <a:cs typeface="Arial" panose="020B0604020202020204" pitchFamily="34" charset="0"/>
                                    </a:rPr>
                                    <m:t>Δ</m:t>
                                  </m:r>
                                  <m:r>
                                    <a:rPr lang="pt-BR" altLang="pt-B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alt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                </m:t>
                      </m:r>
                      <m:r>
                        <a:rPr lang="pt-BR" b="0" i="1" smtClean="0">
                          <a:latin typeface="Cambria Math"/>
                        </a:rPr>
                        <m:t>()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279" y="4855436"/>
                <a:ext cx="6477094" cy="5068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/>
              <p:cNvSpPr txBox="1"/>
              <p:nvPr/>
            </p:nvSpPr>
            <p:spPr>
              <a:xfrm>
                <a:off x="1919411" y="5428048"/>
                <a:ext cx="5976829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𝐴</m:t>
                      </m:r>
                      <m:sSup>
                        <m:sSupPr>
                          <m:ctrlPr>
                            <a:rPr lang="pt-BR" alt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pt-BR" alt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1−</m:t>
                          </m:r>
                          <m:r>
                            <a:rPr lang="pt-BR" i="1">
                              <a:latin typeface="Cambria Math"/>
                            </a:rPr>
                            <m:t>𝐶</m:t>
                          </m:r>
                          <m:sSup>
                            <m:sSupPr>
                              <m:ctrlP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𝑖𝑘</m:t>
                              </m:r>
                              <m:d>
                                <m:dPr>
                                  <m:ctrlPr>
                                    <a:rPr lang="pt-BR" altLang="pt-B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altLang="pt-BR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l-G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Δ</m:t>
                              </m:r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pt-BR" alt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pt-BR" alt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</m:d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alt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𝐶</m:t>
                              </m:r>
                              <m:r>
                                <a:rPr lang="pt-BR" alt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alt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pt-BR" alt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𝑖𝑘</m:t>
                              </m:r>
                              <m:d>
                                <m:dPr>
                                  <m:ctrlPr>
                                    <a:rPr lang="pt-BR" alt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altLang="pt-B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l-GR" alt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Δ</m:t>
                              </m:r>
                              <m:r>
                                <a:rPr lang="pt-BR" alt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pt-BR" alt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pt-BR" alt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                </m:t>
                      </m:r>
                      <m:r>
                        <a:rPr lang="pt-BR" b="0" i="1" smtClean="0">
                          <a:latin typeface="Cambria Math"/>
                        </a:rPr>
                        <m:t>()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411" y="5428048"/>
                <a:ext cx="5976829" cy="410177"/>
              </a:xfrm>
              <a:prstGeom prst="rect">
                <a:avLst/>
              </a:prstGeom>
              <a:blipFill>
                <a:blip r:embed="rId8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/>
              <p:cNvSpPr txBox="1"/>
              <p:nvPr/>
            </p:nvSpPr>
            <p:spPr>
              <a:xfrm>
                <a:off x="100013" y="5894803"/>
                <a:ext cx="9043988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𝐴</m:t>
                      </m:r>
                      <m:sSup>
                        <m:sSupPr>
                          <m:ctrlPr>
                            <a:rPr lang="pt-BR" alt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pt-BR" alt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</a:rPr>
                        <m:t>1−</m:t>
                      </m:r>
                      <m:sSup>
                        <m:sSupPr>
                          <m:ctrlPr>
                            <a:rPr lang="pt-BR" alt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𝐶</m:t>
                          </m:r>
                          <m:r>
                            <a:rPr lang="pt-BR" alt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pt-BR" alt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pt-BR" alt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𝑖𝑘</m:t>
                          </m:r>
                          <m:d>
                            <m:dPr>
                              <m:ctrlPr>
                                <a:rPr lang="pt-BR" alt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alt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l-GR" alt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pt-BR" alt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sup>
                      </m:sSup>
                      <m:r>
                        <a:rPr lang="pt-BR" alt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+</m:t>
                      </m:r>
                      <m:r>
                        <a:rPr lang="pt-BR" alt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𝐶</m:t>
                      </m:r>
                      <m:r>
                        <a:rPr lang="pt-BR" alt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 −</m:t>
                      </m:r>
                      <m:r>
                        <a:rPr lang="pt-BR" i="1">
                          <a:latin typeface="Cambria Math"/>
                        </a:rPr>
                        <m:t>𝐶</m:t>
                      </m:r>
                      <m:sSup>
                        <m:sSupPr>
                          <m:ctrlP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𝑖𝑘</m:t>
                          </m:r>
                          <m:d>
                            <m:dPr>
                              <m:ctrlP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l-G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sup>
                      </m:sSup>
                      <m:r>
                        <a:rPr lang="pt-BR" alt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+</m:t>
                      </m:r>
                      <m:r>
                        <a:rPr lang="pt-BR" i="1">
                          <a:latin typeface="Cambria Math"/>
                        </a:rPr>
                        <m:t>𝐶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</a:rPr>
                        <m:t>𝐶</m:t>
                      </m:r>
                      <m:sSup>
                        <m:sSupPr>
                          <m:ctrlP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𝑖𝑘</m:t>
                          </m:r>
                          <m:d>
                            <m:dPr>
                              <m:ctrlP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l-G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pt-BR" alt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pt-BR" alt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pt-BR" alt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𝑖𝑘</m:t>
                          </m:r>
                          <m:d>
                            <m:dPr>
                              <m:ctrlPr>
                                <a:rPr lang="pt-BR" alt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alt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l-GR" alt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pt-BR" alt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sup>
                      </m:sSup>
                      <m:r>
                        <a:rPr lang="pt-BR" alt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pt-BR" alt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𝐶</m:t>
                      </m:r>
                      <m:r>
                        <a:rPr lang="pt-BR" i="1">
                          <a:latin typeface="Cambria Math"/>
                        </a:rPr>
                        <m:t>𝐶</m:t>
                      </m:r>
                      <m:sSup>
                        <m:sSupPr>
                          <m:ctrlP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𝑖𝑘</m:t>
                          </m:r>
                          <m:d>
                            <m:dPr>
                              <m:ctrlP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l-G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sup>
                      </m:sSup>
                      <m:r>
                        <a:rPr lang="pt-BR" alt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+</m:t>
                      </m:r>
                      <m:d>
                        <m:d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𝐶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alt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𝐶</m:t>
                              </m:r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𝐶</m:t>
                              </m:r>
                              <m:r>
                                <a:rPr lang="pt-BR" alt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alt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pt-BR" alt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𝑖𝑘</m:t>
                              </m:r>
                              <m:d>
                                <m:dPr>
                                  <m:ctrlPr>
                                    <a:rPr lang="pt-BR" alt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altLang="pt-B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l-GR" alt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Δ</m:t>
                              </m:r>
                              <m:r>
                                <a:rPr lang="pt-BR" alt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pt-BR" alt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pt-BR" alt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𝐶𝐶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3" y="5894803"/>
                <a:ext cx="9043988" cy="705771"/>
              </a:xfrm>
              <a:prstGeom prst="rect">
                <a:avLst/>
              </a:prstGeom>
              <a:blipFill>
                <a:blip r:embed="rId9"/>
                <a:stretch>
                  <a:fillRect b="-318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817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18" name="Conector reto 17"/>
          <p:cNvCxnSpPr/>
          <p:nvPr/>
        </p:nvCxnSpPr>
        <p:spPr>
          <a:xfrm flipV="1">
            <a:off x="1087985" y="848144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937203" y="949619"/>
            <a:ext cx="35522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t-BR" altLang="pt-BR" dirty="0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</a:rPr>
              <a:t>Análise de Estabilidade da FTFS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0" y="1246238"/>
                <a:ext cx="9043988" cy="410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𝐴</m:t>
                      </m:r>
                      <m:sSup>
                        <m:sSupPr>
                          <m:ctrlPr>
                            <a:rPr lang="pt-BR" alt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pt-BR" alt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</a:rPr>
                        <m:t>1−</m:t>
                      </m:r>
                      <m:sSup>
                        <m:sSupPr>
                          <m:ctrlPr>
                            <a:rPr lang="pt-BR" alt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𝐶</m:t>
                          </m:r>
                          <m:r>
                            <a:rPr lang="pt-BR" alt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pt-BR" alt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pt-BR" alt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𝑖𝑘</m:t>
                          </m:r>
                          <m:d>
                            <m:dPr>
                              <m:ctrlPr>
                                <a:rPr lang="pt-BR" alt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alt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l-GR" alt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pt-BR" alt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sup>
                      </m:sSup>
                      <m:r>
                        <a:rPr lang="pt-BR" alt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+</m:t>
                      </m:r>
                      <m:r>
                        <a:rPr lang="pt-BR" alt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2</m:t>
                      </m:r>
                      <m:r>
                        <a:rPr lang="pt-BR" alt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𝐶</m:t>
                      </m:r>
                      <m:r>
                        <a:rPr lang="pt-BR" alt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 −</m:t>
                      </m:r>
                      <m:r>
                        <a:rPr lang="pt-BR" i="1">
                          <a:latin typeface="Cambria Math"/>
                        </a:rPr>
                        <m:t>𝐶</m:t>
                      </m:r>
                      <m:sSup>
                        <m:sSupPr>
                          <m:ctrlP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𝑖𝑘</m:t>
                          </m:r>
                          <m:d>
                            <m:dPr>
                              <m:ctrlP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l-G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sup>
                      </m:sSup>
                      <m:r>
                        <a:rPr lang="pt-BR" alt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+2</m:t>
                      </m:r>
                      <m:r>
                        <a:rPr lang="pt-BR" i="1">
                          <a:latin typeface="Cambria Math"/>
                        </a:rPr>
                        <m:t>𝐶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</a:rPr>
                        <m:t>𝐶</m:t>
                      </m:r>
                      <m:r>
                        <a:rPr lang="pt-BR" alt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pt-BR" alt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𝐶</m:t>
                      </m:r>
                      <m:r>
                        <a:rPr lang="pt-BR" i="1">
                          <a:latin typeface="Cambria Math"/>
                        </a:rPr>
                        <m:t>𝐶</m:t>
                      </m:r>
                      <m:sSup>
                        <m:sSupPr>
                          <m:ctrlP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𝑖𝑘</m:t>
                          </m:r>
                          <m:d>
                            <m:dPr>
                              <m:ctrlP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l-G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sup>
                      </m:sSup>
                      <m:r>
                        <a:rPr lang="pt-BR" alt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+</m:t>
                      </m:r>
                      <m:d>
                        <m:d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alt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𝐶</m:t>
                              </m:r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𝐶</m:t>
                              </m:r>
                              <m:r>
                                <a:rPr lang="pt-BR" alt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alt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pt-BR" alt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𝑖𝑘</m:t>
                              </m:r>
                              <m:d>
                                <m:dPr>
                                  <m:ctrlPr>
                                    <a:rPr lang="pt-BR" alt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altLang="pt-B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l-GR" alt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Δ</m:t>
                              </m:r>
                              <m:r>
                                <a:rPr lang="pt-BR" alt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46238"/>
                <a:ext cx="9043988" cy="4101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100012" y="2030405"/>
                <a:ext cx="9043988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𝐴</m:t>
                      </m:r>
                      <m:sSup>
                        <m:sSupPr>
                          <m:ctrlPr>
                            <a:rPr lang="pt-BR" alt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pt-BR" alt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</a:rPr>
                        <m:t>1−</m:t>
                      </m:r>
                      <m:sSup>
                        <m:sSupPr>
                          <m:ctrlPr>
                            <a:rPr lang="pt-BR" alt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𝐶</m:t>
                          </m:r>
                          <m:r>
                            <a:rPr lang="pt-BR" alt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pt-BR" alt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pt-BR" alt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𝑖𝑘</m:t>
                          </m:r>
                          <m:d>
                            <m:dPr>
                              <m:ctrlPr>
                                <a:rPr lang="pt-BR" alt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alt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l-GR" alt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pt-BR" alt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sup>
                      </m:sSup>
                      <m:r>
                        <a:rPr lang="pt-BR" alt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 −</m:t>
                      </m:r>
                      <m:r>
                        <a:rPr lang="pt-BR" i="1">
                          <a:latin typeface="Cambria Math"/>
                        </a:rPr>
                        <m:t>𝐶</m:t>
                      </m:r>
                      <m:sSup>
                        <m:sSupPr>
                          <m:ctrlP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𝑖𝑘</m:t>
                          </m:r>
                          <m:d>
                            <m:dPr>
                              <m:ctrlP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l-G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sup>
                      </m:sSup>
                      <m:r>
                        <a:rPr lang="pt-BR" alt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+2</m:t>
                      </m:r>
                      <m:r>
                        <a:rPr lang="pt-BR" i="1">
                          <a:latin typeface="Cambria Math"/>
                        </a:rPr>
                        <m:t>𝐶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</a:rPr>
                        <m:t>𝐶</m:t>
                      </m:r>
                      <m:r>
                        <a:rPr lang="pt-BR" alt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+2</m:t>
                      </m:r>
                      <m:r>
                        <a:rPr lang="pt-BR" alt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𝐶</m:t>
                      </m:r>
                      <m:r>
                        <a:rPr lang="pt-BR" alt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pt-BR" alt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𝐶</m:t>
                      </m:r>
                      <m:r>
                        <a:rPr lang="pt-BR" i="1">
                          <a:latin typeface="Cambria Math"/>
                        </a:rPr>
                        <m:t>𝐶</m:t>
                      </m:r>
                      <m:sSup>
                        <m:sSupPr>
                          <m:ctrlP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𝑖𝑘</m:t>
                          </m:r>
                          <m:d>
                            <m:dPr>
                              <m:ctrlP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l-G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sup>
                      </m:sSup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pt-BR" alt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𝐶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𝐶</m:t>
                          </m:r>
                          <m:r>
                            <a:rPr lang="pt-BR" alt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pt-BR" alt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pt-BR" alt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𝑖𝑘</m:t>
                          </m:r>
                          <m:d>
                            <m:dPr>
                              <m:ctrlPr>
                                <a:rPr lang="pt-BR" alt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alt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l-GR" alt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pt-BR" alt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" y="2030405"/>
                <a:ext cx="9043988" cy="38792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252412" y="2797947"/>
                <a:ext cx="9043988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𝐴</m:t>
                      </m:r>
                      <m:sSup>
                        <m:sSupPr>
                          <m:ctrlPr>
                            <a:rPr lang="pt-BR" alt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pt-BR" alt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</a:rPr>
                        <m:t>1−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alt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altLang="pt-B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altLang="pt-BR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  <a:cs typeface="Arial" panose="020B0604020202020204" pitchFamily="34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altLang="pt-BR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  <a:cs typeface="Arial" panose="020B0604020202020204" pitchFamily="34" charset="0"/>
                                    </a:rPr>
                                    <m:t>𝑖𝑘</m:t>
                                  </m:r>
                                  <m:d>
                                    <m:dPr>
                                      <m:ctrlPr>
                                        <a:rPr lang="pt-BR" altLang="pt-B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altLang="pt-BR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l-GR" altLang="pt-BR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  <a:cs typeface="Arial" panose="020B0604020202020204" pitchFamily="34" charset="0"/>
                                    </a:rPr>
                                    <m:t>Δ</m:t>
                                  </m:r>
                                  <m:r>
                                    <a:rPr lang="pt-BR" altLang="pt-BR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pt-BR" alt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alt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altLang="pt-B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  <a:cs typeface="Arial" panose="020B0604020202020204" pitchFamily="34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altLang="pt-B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pt-BR" altLang="pt-B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  <a:cs typeface="Arial" panose="020B0604020202020204" pitchFamily="34" charset="0"/>
                                    </a:rPr>
                                    <m:t>𝑖𝑘</m:t>
                                  </m:r>
                                  <m:d>
                                    <m:dPr>
                                      <m:ctrlPr>
                                        <a:rPr lang="pt-BR" altLang="pt-B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altLang="pt-BR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l-GR" altLang="pt-B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  <a:cs typeface="Arial" panose="020B0604020202020204" pitchFamily="34" charset="0"/>
                                    </a:rPr>
                                    <m:t>Δ</m:t>
                                  </m:r>
                                  <m:r>
                                    <a:rPr lang="pt-BR" altLang="pt-B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pt-BR" alt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+2</m:t>
                      </m:r>
                      <m:r>
                        <a:rPr lang="pt-BR" i="1">
                          <a:latin typeface="Cambria Math"/>
                        </a:rPr>
                        <m:t>𝐶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</a:rPr>
                        <m:t>𝐶</m:t>
                      </m:r>
                      <m:r>
                        <a:rPr lang="pt-BR" alt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+</m:t>
                      </m:r>
                      <m:r>
                        <a:rPr lang="pt-BR" altLang="pt-BR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2</m:t>
                      </m:r>
                      <m:r>
                        <a:rPr lang="pt-BR" alt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𝐶</m:t>
                      </m:r>
                      <m:r>
                        <a:rPr lang="pt-BR" alt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pt-BR" alt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𝐶</m:t>
                      </m:r>
                      <m:r>
                        <a:rPr lang="pt-BR" i="1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𝑖𝑘</m:t>
                              </m:r>
                              <m:d>
                                <m:dPr>
                                  <m:ctrlPr>
                                    <a:rPr lang="pt-BR" altLang="pt-B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altLang="pt-BR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l-G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Δ</m:t>
                              </m:r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pt-BR" alt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alt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alt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alt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pt-BR" alt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𝑖𝑘</m:t>
                              </m:r>
                              <m:d>
                                <m:dPr>
                                  <m:ctrlPr>
                                    <a:rPr lang="pt-BR" alt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altLang="pt-B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l-GR" alt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Δ</m:t>
                              </m:r>
                              <m:r>
                                <a:rPr lang="pt-BR" alt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12" y="2797947"/>
                <a:ext cx="9043988" cy="50687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100012" y="3489590"/>
                <a:ext cx="9043988" cy="741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𝐴</m:t>
                      </m:r>
                      <m:sSup>
                        <m:sSupPr>
                          <m:ctrlPr>
                            <a:rPr lang="pt-BR" alt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pt-BR" alt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</a:rPr>
                        <m:t>1−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2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t-BR" alt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altLang="pt-B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altLang="pt-BR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  <a:cs typeface="Arial" panose="020B0604020202020204" pitchFamily="34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altLang="pt-BR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  <a:cs typeface="Arial" panose="020B0604020202020204" pitchFamily="34" charset="0"/>
                                        </a:rPr>
                                        <m:t>𝑖𝑘</m:t>
                                      </m:r>
                                      <m:d>
                                        <m:dPr>
                                          <m:ctrlPr>
                                            <a:rPr lang="pt-BR" altLang="pt-B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altLang="pt-B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Arial" panose="020B0604020202020204" pitchFamily="34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a:rPr lang="el-GR" altLang="pt-BR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  <a:cs typeface="Arial" panose="020B0604020202020204" pitchFamily="34" charset="0"/>
                                        </a:rPr>
                                        <m:t>Δ</m:t>
                                      </m:r>
                                      <m:r>
                                        <a:rPr lang="pt-BR" altLang="pt-BR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pt-BR" altLang="pt-BR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BR" altLang="pt-B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altLang="pt-BR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  <a:cs typeface="Arial" panose="020B0604020202020204" pitchFamily="34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altLang="pt-BR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pt-BR" altLang="pt-BR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  <a:cs typeface="Arial" panose="020B0604020202020204" pitchFamily="34" charset="0"/>
                                        </a:rPr>
                                        <m:t>𝑖𝑘</m:t>
                                      </m:r>
                                      <m:d>
                                        <m:dPr>
                                          <m:ctrlPr>
                                            <a:rPr lang="pt-BR" altLang="pt-BR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altLang="pt-BR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Arial" panose="020B0604020202020204" pitchFamily="34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a:rPr lang="el-GR" altLang="pt-BR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  <a:cs typeface="Arial" panose="020B0604020202020204" pitchFamily="34" charset="0"/>
                                        </a:rPr>
                                        <m:t>Δ</m:t>
                                      </m:r>
                                      <m:r>
                                        <a:rPr lang="pt-BR" altLang="pt-BR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pt-BR" alt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+2</m:t>
                      </m:r>
                      <m:r>
                        <a:rPr lang="pt-BR" i="1">
                          <a:latin typeface="Cambria Math"/>
                        </a:rPr>
                        <m:t>𝐶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</a:rPr>
                        <m:t>𝐶</m:t>
                      </m:r>
                      <m:r>
                        <a:rPr lang="pt-BR" alt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+</m:t>
                      </m:r>
                      <m:r>
                        <a:rPr lang="pt-BR" alt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2</m:t>
                      </m:r>
                      <m:r>
                        <a:rPr lang="pt-BR" alt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𝐶</m:t>
                      </m:r>
                      <m:r>
                        <a:rPr lang="pt-BR" alt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−2</m:t>
                      </m:r>
                      <m:r>
                        <a:rPr lang="pt-BR" alt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𝐶</m:t>
                      </m:r>
                      <m:r>
                        <a:rPr lang="pt-BR" i="1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altLang="pt-B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altLang="pt-BR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  <a:cs typeface="Arial" panose="020B0604020202020204" pitchFamily="34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altLang="pt-BR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  <a:cs typeface="Arial" panose="020B0604020202020204" pitchFamily="34" charset="0"/>
                                        </a:rPr>
                                        <m:t>𝑖𝑘</m:t>
                                      </m:r>
                                      <m:d>
                                        <m:dPr>
                                          <m:ctrlPr>
                                            <a:rPr lang="pt-BR" altLang="pt-B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altLang="pt-B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Arial" panose="020B0604020202020204" pitchFamily="34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a:rPr lang="el-GR" altLang="pt-BR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  <a:cs typeface="Arial" panose="020B0604020202020204" pitchFamily="34" charset="0"/>
                                        </a:rPr>
                                        <m:t>Δ</m:t>
                                      </m:r>
                                      <m:r>
                                        <a:rPr lang="pt-BR" altLang="pt-BR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pt-BR" altLang="pt-BR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BR" altLang="pt-B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altLang="pt-BR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  <a:cs typeface="Arial" panose="020B0604020202020204" pitchFamily="34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altLang="pt-BR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pt-BR" altLang="pt-BR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  <a:cs typeface="Arial" panose="020B0604020202020204" pitchFamily="34" charset="0"/>
                                        </a:rPr>
                                        <m:t>𝑖𝑘</m:t>
                                      </m:r>
                                      <m:d>
                                        <m:dPr>
                                          <m:ctrlPr>
                                            <a:rPr lang="pt-BR" altLang="pt-BR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altLang="pt-BR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Arial" panose="020B0604020202020204" pitchFamily="34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a:rPr lang="el-GR" altLang="pt-BR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  <a:cs typeface="Arial" panose="020B0604020202020204" pitchFamily="34" charset="0"/>
                                        </a:rPr>
                                        <m:t>Δ</m:t>
                                      </m:r>
                                      <m:r>
                                        <a:rPr lang="pt-BR" altLang="pt-BR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" y="3489590"/>
                <a:ext cx="9043988" cy="74129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100012" y="4383283"/>
                <a:ext cx="9043988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𝐴</m:t>
                      </m:r>
                      <m:sSup>
                        <m:sSupPr>
                          <m:ctrlPr>
                            <a:rPr lang="pt-BR" alt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pt-BR" alt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</a:rPr>
                        <m:t>1−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2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pt-BR" altLang="pt-B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altLang="pt-BR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l-G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Δ</m:t>
                              </m:r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pt-BR" alt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+2</m:t>
                      </m:r>
                      <m:r>
                        <a:rPr lang="pt-BR" i="1">
                          <a:latin typeface="Cambria Math"/>
                        </a:rPr>
                        <m:t>𝐶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</a:rPr>
                        <m:t>𝐶</m:t>
                      </m:r>
                      <m:r>
                        <a:rPr lang="pt-BR" altLang="pt-BR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+</m:t>
                      </m:r>
                      <m:r>
                        <a:rPr lang="pt-BR" alt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2</m:t>
                      </m:r>
                      <m:r>
                        <a:rPr lang="pt-BR" altLang="pt-BR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𝐶</m:t>
                      </m:r>
                      <m:r>
                        <a:rPr lang="pt-BR" alt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−2</m:t>
                      </m:r>
                      <m:r>
                        <a:rPr lang="pt-BR" alt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𝐶</m:t>
                      </m:r>
                      <m:r>
                        <a:rPr lang="pt-BR" i="1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pt-BR" altLang="pt-B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altLang="pt-BR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l-G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Δ</m:t>
                              </m:r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" y="4383283"/>
                <a:ext cx="9043988" cy="40498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0" y="5150825"/>
                <a:ext cx="9043988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𝐴</m:t>
                      </m:r>
                      <m:sSup>
                        <m:sSupPr>
                          <m:ctrlPr>
                            <a:rPr lang="pt-BR" alt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pt-BR" alt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  <m:r>
                        <a:rPr lang="pt-BR" alt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+2</m:t>
                      </m:r>
                      <m:r>
                        <a:rPr lang="pt-BR" alt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𝐶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2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pt-BR" altLang="pt-B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altLang="pt-BR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l-G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Δ</m:t>
                              </m:r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pt-BR" alt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+2</m:t>
                      </m:r>
                      <m:r>
                        <a:rPr lang="pt-BR" i="1">
                          <a:latin typeface="Cambria Math"/>
                        </a:rPr>
                        <m:t>𝐶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</a:rPr>
                        <m:t>𝐶</m:t>
                      </m:r>
                      <m:r>
                        <a:rPr lang="pt-BR" alt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−2</m:t>
                      </m:r>
                      <m:r>
                        <a:rPr lang="pt-BR" alt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𝐶</m:t>
                      </m:r>
                      <m:r>
                        <a:rPr lang="pt-BR" i="1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pt-BR" altLang="pt-B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altLang="pt-BR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l-G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Δ</m:t>
                              </m:r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50825"/>
                <a:ext cx="9043988" cy="40498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100012" y="5708208"/>
                <a:ext cx="9043988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𝐴</m:t>
                      </m:r>
                      <m:sSup>
                        <m:sSupPr>
                          <m:ctrlPr>
                            <a:rPr lang="pt-BR" alt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pt-BR" alt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  <m:r>
                        <a:rPr lang="pt-BR" alt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+2</m:t>
                      </m:r>
                      <m:r>
                        <a:rPr lang="pt-BR" alt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𝐶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pt-BR" altLang="pt-B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altLang="pt-BR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l-G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Δ</m:t>
                              </m:r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pt-BR" alt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+2</m:t>
                      </m:r>
                      <m:r>
                        <a:rPr lang="pt-BR" i="1">
                          <a:latin typeface="Cambria Math"/>
                        </a:rPr>
                        <m:t>𝐶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pt-BR" altLang="pt-B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altLang="pt-BR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l-G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Δ</m:t>
                              </m:r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" y="5708208"/>
                <a:ext cx="9043988" cy="40498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100012" y="6251152"/>
                <a:ext cx="9043988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𝐴</m:t>
                      </m:r>
                      <m:sSup>
                        <m:sSupPr>
                          <m:ctrlPr>
                            <a:rPr lang="pt-BR" alt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pt-BR" alt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  <m:r>
                        <a:rPr lang="pt-BR" alt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+2</m:t>
                      </m:r>
                      <m:r>
                        <a:rPr lang="pt-BR" alt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𝐶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pt-BR" i="1">
                              <a:latin typeface="Cambria Math"/>
                            </a:rPr>
                            <m:t>𝐶</m:t>
                          </m:r>
                        </m:e>
                      </m:d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pt-BR" altLang="pt-B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altLang="pt-BR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l-G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Δ</m:t>
                              </m:r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" y="6251152"/>
                <a:ext cx="9043988" cy="40498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567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18" name="Conector reto 17"/>
          <p:cNvCxnSpPr/>
          <p:nvPr/>
        </p:nvCxnSpPr>
        <p:spPr>
          <a:xfrm flipV="1">
            <a:off x="1087985" y="848144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937203" y="949619"/>
            <a:ext cx="35522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t-BR" altLang="pt-BR" dirty="0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</a:rPr>
              <a:t>Análise de Estabilidade da FTFS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100012" y="1413145"/>
                <a:ext cx="9043988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𝐴</m:t>
                      </m:r>
                      <m:sSup>
                        <m:sSupPr>
                          <m:ctrlPr>
                            <a:rPr lang="pt-BR" alt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alt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pt-BR" alt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  <m:r>
                        <a:rPr lang="pt-BR" alt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+2</m:t>
                      </m:r>
                      <m:r>
                        <a:rPr lang="pt-BR" alt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𝐶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pt-BR" i="1">
                              <a:latin typeface="Cambria Math"/>
                            </a:rPr>
                            <m:t>𝐶</m:t>
                          </m:r>
                        </m:e>
                      </m:d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pt-BR" altLang="pt-B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altLang="pt-BR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l-G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Δ</m:t>
                              </m:r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" y="1413145"/>
                <a:ext cx="9043988" cy="40498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252412" y="1991486"/>
                <a:ext cx="9043988" cy="415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pt-BR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altLang="pt-B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alt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pt-BR" alt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  <m:r>
                        <a:rPr lang="pt-BR" alt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+2</m:t>
                      </m:r>
                      <m:r>
                        <a:rPr lang="pt-BR" altLang="pt-BR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𝐶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pt-BR" i="1">
                              <a:latin typeface="Cambria Math"/>
                            </a:rPr>
                            <m:t>𝐶</m:t>
                          </m:r>
                        </m:e>
                      </m:d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pt-BR" altLang="pt-B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altLang="pt-BR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l-G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Δ</m:t>
                              </m:r>
                              <m:r>
                                <a:rPr lang="pt-BR" altLang="pt-BR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pt-BR" altLang="pt-BR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pt-BR" alt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12" y="1991486"/>
                <a:ext cx="9043988" cy="41524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457199" y="3174521"/>
                <a:ext cx="8423824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Para  todos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altLang="pt-BR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𝑐𝑜𝑠</m:t>
                        </m:r>
                        <m:d>
                          <m:d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altLang="pt-BR" i="1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pt-BR" altLang="pt-BR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pt-BR" altLang="pt-BR" i="1">
                                    <a:solidFill>
                                      <a:srgbClr val="0000FF"/>
                                    </a:solidFill>
                                    <a:latin typeface="Cambria Math"/>
                                    <a:ea typeface="Cambria Math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l-GR" altLang="pt-BR" i="1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Δ</m:t>
                            </m:r>
                            <m:r>
                              <a:rPr lang="pt-BR" altLang="pt-BR" i="1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pt-BR" altLang="pt-BR" b="0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todos os numero de ondas, exceto o trivial,  o caso onde k=0 , a equação acima se reduz a</a:t>
                </a: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3174521"/>
                <a:ext cx="8423824" cy="681982"/>
              </a:xfrm>
              <a:prstGeom prst="rect">
                <a:avLst/>
              </a:prstGeom>
              <a:blipFill rotWithShape="1">
                <a:blip r:embed="rId5"/>
                <a:stretch>
                  <a:fillRect l="-579" t="-1786" r="-579" b="-13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3741354" y="4225235"/>
                <a:ext cx="1686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2</m:t>
                      </m:r>
                      <m:r>
                        <a:rPr lang="pt-BR" altLang="pt-BR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𝐶</m:t>
                      </m:r>
                      <m:d>
                        <m:d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 alt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pt-BR" i="1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pt-BR" i="1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pt-BR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354" y="4225235"/>
                <a:ext cx="168693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087985" y="5020887"/>
                <a:ext cx="6162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Nunca pode ser satisfeita. Uma vez 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altLang="pt-BR" b="0" i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C</m:t>
                    </m:r>
                    <m:r>
                      <a:rPr lang="pt-BR" altLang="pt-BR" i="1">
                        <a:solidFill>
                          <a:srgbClr val="0000FF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pois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u</m:t>
                    </m:r>
                    <m:r>
                      <a:rPr lang="pt-BR" altLang="pt-BR" i="1">
                        <a:solidFill>
                          <a:srgbClr val="0000FF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985" y="5020887"/>
                <a:ext cx="616226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791" t="-8333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/>
          <p:cNvSpPr/>
          <p:nvPr/>
        </p:nvSpPr>
        <p:spPr>
          <a:xfrm>
            <a:off x="427329" y="5779785"/>
            <a:ext cx="8184655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25"/>
              </a:lnSpc>
            </a:pPr>
            <a:r>
              <a:rPr lang="pt-BR" altLang="pt-BR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Isto implica FTFS (com u+) é incondicionalmente Instável!</a:t>
            </a:r>
          </a:p>
        </p:txBody>
      </p:sp>
    </p:spTree>
    <p:extLst>
      <p:ext uri="{BB962C8B-B14F-4D97-AF65-F5344CB8AC3E}">
        <p14:creationId xmlns:p14="http://schemas.microsoft.com/office/powerpoint/2010/main" val="1729686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18" name="Conector reto 17"/>
          <p:cNvCxnSpPr/>
          <p:nvPr/>
        </p:nvCxnSpPr>
        <p:spPr>
          <a:xfrm flipV="1">
            <a:off x="1087985" y="848144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937203" y="949619"/>
            <a:ext cx="19877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t-BR" altLang="pt-BR" dirty="0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</a:rPr>
              <a:t>Regime </a:t>
            </a:r>
            <a:r>
              <a:rPr lang="pt-BR" altLang="pt-BR" dirty="0" err="1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</a:rPr>
              <a:t>UpStream</a:t>
            </a:r>
            <a:endParaRPr lang="pt-BR" altLang="pt-BR" dirty="0">
              <a:solidFill>
                <a:srgbClr val="FF0000"/>
              </a:solidFill>
              <a:latin typeface="Times New Roman Bold"/>
              <a:ea typeface="Times New Roman Bold"/>
              <a:cs typeface="Times New Roman Bold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74319" y="1226618"/>
            <a:ext cx="860670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025"/>
              </a:lnSpc>
            </a:pPr>
            <a:r>
              <a:rPr lang="pt-BR" altLang="pt-BR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Esquema </a:t>
            </a:r>
            <a:r>
              <a:rPr lang="pt-BR" alt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Upstream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Avançado </a:t>
            </a:r>
            <a:r>
              <a:rPr lang="pt-BR" altLang="pt-BR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tempo, 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Atrasado </a:t>
            </a:r>
            <a:r>
              <a:rPr lang="pt-BR" altLang="pt-BR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espaço)</a:t>
            </a:r>
            <a:r>
              <a:rPr lang="pt-BR" alt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aproxima a derivada espacial com Diferença </a:t>
            </a: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Atrasada </a:t>
            </a:r>
            <a:r>
              <a:rPr lang="pt-BR" altLang="pt-BR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a derivada temporal com diferença </a:t>
            </a: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Avançada </a:t>
            </a:r>
            <a:r>
              <a:rPr lang="pt-BR" altLang="pt-BR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Fórmula. p. ex.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2119129" y="2975956"/>
                <a:ext cx="4742773" cy="675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+1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𝑢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=0                     (14)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29" y="2975956"/>
                <a:ext cx="4742773" cy="675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849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3618</TotalTime>
  <Words>1479</Words>
  <Application>Microsoft Office PowerPoint</Application>
  <PresentationFormat>Apresentação na tela (4:3)</PresentationFormat>
  <Paragraphs>185</Paragraphs>
  <Slides>22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0" baseType="lpstr">
      <vt:lpstr>Arial</vt:lpstr>
      <vt:lpstr>Arial Black</vt:lpstr>
      <vt:lpstr>Calibri</vt:lpstr>
      <vt:lpstr>Cambria Math</vt:lpstr>
      <vt:lpstr>Times New Roman</vt:lpstr>
      <vt:lpstr>Times New Roman Bold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INPE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Paulo Yoshio Kubota</dc:creator>
  <cp:lastModifiedBy>paulo kubota</cp:lastModifiedBy>
  <cp:revision>127</cp:revision>
  <dcterms:created xsi:type="dcterms:W3CDTF">2019-07-10T21:00:42Z</dcterms:created>
  <dcterms:modified xsi:type="dcterms:W3CDTF">2021-09-23T01:00:55Z</dcterms:modified>
</cp:coreProperties>
</file>