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59"/>
  </p:notesMasterIdLst>
  <p:handoutMasterIdLst>
    <p:handoutMasterId r:id="rId60"/>
  </p:handoutMasterIdLst>
  <p:sldIdLst>
    <p:sldId id="256" r:id="rId2"/>
    <p:sldId id="377" r:id="rId3"/>
    <p:sldId id="258" r:id="rId4"/>
    <p:sldId id="260" r:id="rId5"/>
    <p:sldId id="257" r:id="rId6"/>
    <p:sldId id="310" r:id="rId7"/>
    <p:sldId id="311" r:id="rId8"/>
    <p:sldId id="312" r:id="rId9"/>
    <p:sldId id="347" r:id="rId10"/>
    <p:sldId id="352" r:id="rId11"/>
    <p:sldId id="348" r:id="rId12"/>
    <p:sldId id="378" r:id="rId13"/>
    <p:sldId id="314" r:id="rId14"/>
    <p:sldId id="353" r:id="rId15"/>
    <p:sldId id="315" r:id="rId16"/>
    <p:sldId id="354" r:id="rId17"/>
    <p:sldId id="316" r:id="rId18"/>
    <p:sldId id="355" r:id="rId19"/>
    <p:sldId id="317" r:id="rId20"/>
    <p:sldId id="356" r:id="rId21"/>
    <p:sldId id="320" r:id="rId22"/>
    <p:sldId id="321" r:id="rId23"/>
    <p:sldId id="357" r:id="rId24"/>
    <p:sldId id="359" r:id="rId25"/>
    <p:sldId id="322" r:id="rId26"/>
    <p:sldId id="361" r:id="rId27"/>
    <p:sldId id="360" r:id="rId28"/>
    <p:sldId id="362" r:id="rId29"/>
    <p:sldId id="366" r:id="rId30"/>
    <p:sldId id="363" r:id="rId31"/>
    <p:sldId id="364" r:id="rId32"/>
    <p:sldId id="324" r:id="rId33"/>
    <p:sldId id="367" r:id="rId34"/>
    <p:sldId id="365" r:id="rId35"/>
    <p:sldId id="334" r:id="rId36"/>
    <p:sldId id="335" r:id="rId37"/>
    <p:sldId id="336" r:id="rId38"/>
    <p:sldId id="338" r:id="rId39"/>
    <p:sldId id="341" r:id="rId40"/>
    <p:sldId id="339" r:id="rId41"/>
    <p:sldId id="342" r:id="rId42"/>
    <p:sldId id="318" r:id="rId43"/>
    <p:sldId id="368" r:id="rId44"/>
    <p:sldId id="369" r:id="rId45"/>
    <p:sldId id="331" r:id="rId46"/>
    <p:sldId id="370" r:id="rId47"/>
    <p:sldId id="332" r:id="rId48"/>
    <p:sldId id="333" r:id="rId49"/>
    <p:sldId id="371" r:id="rId50"/>
    <p:sldId id="372" r:id="rId51"/>
    <p:sldId id="319" r:id="rId52"/>
    <p:sldId id="373" r:id="rId53"/>
    <p:sldId id="326" r:id="rId54"/>
    <p:sldId id="374" r:id="rId55"/>
    <p:sldId id="375" r:id="rId56"/>
    <p:sldId id="345" r:id="rId57"/>
    <p:sldId id="376" r:id="rId58"/>
  </p:sldIdLst>
  <p:sldSz cx="9144000" cy="5143500" type="screen16x9"/>
  <p:notesSz cx="6858000" cy="9144000"/>
  <p:embeddedFontLst>
    <p:embeddedFont>
      <p:font typeface="Barlow" panose="00000500000000000000" pitchFamily="2" charset="0"/>
      <p:regular r:id="rId61"/>
      <p:bold r:id="rId62"/>
      <p:italic r:id="rId63"/>
      <p:boldItalic r:id="rId64"/>
    </p:embeddedFont>
    <p:embeddedFont>
      <p:font typeface="Montserrat" panose="020B0604020202020204" charset="0"/>
      <p:regular r:id="rId65"/>
      <p:bold r:id="rId66"/>
      <p:italic r:id="rId67"/>
      <p:boldItalic r:id="rId68"/>
    </p:embeddedFont>
    <p:embeddedFont>
      <p:font typeface="Mongolian Baiti" panose="03000500000000000000" pitchFamily="66" charset="0"/>
      <p:regular r:id="rId69"/>
    </p:embeddedFont>
    <p:embeddedFont>
      <p:font typeface="Fira Sans Extra Condensed Medium" panose="020B060402020202020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341D74-426A-430C-9146-84E976271726}">
  <a:tblStyle styleId="{4A341D74-426A-430C-9146-84E9762717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23" d="100"/>
          <a:sy n="123" d="100"/>
        </p:scale>
        <p:origin x="32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font" Target="fonts/font5.fntdata"/><Relationship Id="rId73"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E3AD9-1157-2699-30AA-D9C69FDCDC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2621090-C9BC-CB34-C12A-9CAF63E4D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CD5A28-1CC9-42A7-A37F-1FE679AC26AA}" type="datetimeFigureOut">
              <a:rPr lang="en-US" smtClean="0"/>
              <a:t>4/28/2025</a:t>
            </a:fld>
            <a:endParaRPr lang="en-US"/>
          </a:p>
        </p:txBody>
      </p:sp>
      <p:sp>
        <p:nvSpPr>
          <p:cNvPr id="4" name="Footer Placeholder 3">
            <a:extLst>
              <a:ext uri="{FF2B5EF4-FFF2-40B4-BE49-F238E27FC236}">
                <a16:creationId xmlns:a16="http://schemas.microsoft.com/office/drawing/2014/main" id="{AD86A960-224E-F098-0321-6F5EDC04D7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0ECC30-519E-71FA-8F1E-9ECF0E379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F34A97-10F9-469F-9474-5EAE415A7AF6}" type="slidenum">
              <a:rPr lang="en-US" smtClean="0"/>
              <a:t>‹#›</a:t>
            </a:fld>
            <a:endParaRPr lang="en-US"/>
          </a:p>
        </p:txBody>
      </p:sp>
    </p:spTree>
    <p:extLst>
      <p:ext uri="{BB962C8B-B14F-4D97-AF65-F5344CB8AC3E}">
        <p14:creationId xmlns:p14="http://schemas.microsoft.com/office/powerpoint/2010/main" val="21576016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6E27DEB9-BA68-CB79-F193-B05EA0AB4821}"/>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0DB44079-93CF-7042-AF7C-5A8FAC5D3D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0A276B5E-9D8D-365E-0FEC-C29A54DB04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17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5BF7B13F-732D-A83E-6D8E-DFD711B9DF03}"/>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289A7738-C8C1-F9A9-4B51-B4019874C3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96A55233-5985-FD60-596F-77BEE2596C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669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5BF7B13F-732D-A83E-6D8E-DFD711B9DF03}"/>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289A7738-C8C1-F9A9-4B51-B4019874C3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96A55233-5985-FD60-596F-77BEE2596C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068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6EB277C6-2A03-EFF7-5CE4-52411AABBEE2}"/>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E309DF96-B238-3728-AD22-8CBAFC0AE0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61513F78-829F-D47B-CED4-F578EB1DFD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599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6EB277C6-2A03-EFF7-5CE4-52411AABBEE2}"/>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E309DF96-B238-3728-AD22-8CBAFC0AE0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61513F78-829F-D47B-CED4-F578EB1DFD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410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0453B911-FD68-77CA-400B-8AC273BD97F4}"/>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96A86815-D1F5-38BB-D367-EB572CE17C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E559EA5F-F788-9A83-F144-1C19B64536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52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0453B911-FD68-77CA-400B-8AC273BD97F4}"/>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96A86815-D1F5-38BB-D367-EB572CE17C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E559EA5F-F788-9A83-F144-1C19B64536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850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F7CE5AC1-25B3-F97A-3C61-E4C42A4D19C4}"/>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85D1100A-F769-E1B3-E5B5-E47040FB6D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7FF8B5BF-7B1C-1BB3-A8E9-04FB6964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217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F7CE5AC1-25B3-F97A-3C61-E4C42A4D19C4}"/>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85D1100A-F769-E1B3-E5B5-E47040FB6D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7FF8B5BF-7B1C-1BB3-A8E9-04FB6964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406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EA5D5D32-6B6A-3E51-5B6B-6A47620AF55F}"/>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44201687-0FA1-1B26-4C33-48E0FCB1CE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D04B7651-5D06-02A0-456E-FD61D6A084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732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583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EA5D5D32-6B6A-3E51-5B6B-6A47620AF55F}"/>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44201687-0FA1-1B26-4C33-48E0FCB1CE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D04B7651-5D06-02A0-456E-FD61D6A084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779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a:extLst>
            <a:ext uri="{FF2B5EF4-FFF2-40B4-BE49-F238E27FC236}">
              <a16:creationId xmlns:a16="http://schemas.microsoft.com/office/drawing/2014/main" id="{6AAAD728-6635-04DF-F7D0-54B351B0C38E}"/>
            </a:ext>
          </a:extLst>
        </p:cNvPr>
        <p:cNvGrpSpPr/>
        <p:nvPr/>
      </p:nvGrpSpPr>
      <p:grpSpPr>
        <a:xfrm>
          <a:off x="0" y="0"/>
          <a:ext cx="0" cy="0"/>
          <a:chOff x="0" y="0"/>
          <a:chExt cx="0" cy="0"/>
        </a:xfrm>
      </p:grpSpPr>
      <p:sp>
        <p:nvSpPr>
          <p:cNvPr id="219" name="Google Shape;219;ga9469d1f40_0_61:notes">
            <a:extLst>
              <a:ext uri="{FF2B5EF4-FFF2-40B4-BE49-F238E27FC236}">
                <a16:creationId xmlns:a16="http://schemas.microsoft.com/office/drawing/2014/main" id="{E29EC1A3-BF68-5352-F0B5-E83B57C222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a:extLst>
              <a:ext uri="{FF2B5EF4-FFF2-40B4-BE49-F238E27FC236}">
                <a16:creationId xmlns:a16="http://schemas.microsoft.com/office/drawing/2014/main" id="{B04262CC-1F01-0439-B31A-6465C74BDA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161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6437C23F-76D5-BAFF-541B-1D0B7D058CE0}"/>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A6D8BBC3-934F-FCD9-1F43-6B8DF4172C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6B4203B4-52B5-0491-7FA3-C25F230C31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816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6437C23F-76D5-BAFF-541B-1D0B7D058CE0}"/>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A6D8BBC3-934F-FCD9-1F43-6B8DF4172C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6B4203B4-52B5-0491-7FA3-C25F230C31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245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6437C23F-76D5-BAFF-541B-1D0B7D058CE0}"/>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A6D8BBC3-934F-FCD9-1F43-6B8DF4172C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6B4203B4-52B5-0491-7FA3-C25F230C31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273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DC042F04-D688-73A0-C232-5BD5F1A2E970}"/>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F9573EC0-5827-0A6A-67E6-05AB3F8C1E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A546D6F2-A845-A271-E85B-03AB659E7F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820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DC042F04-D688-73A0-C232-5BD5F1A2E970}"/>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F9573EC0-5827-0A6A-67E6-05AB3F8C1E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A546D6F2-A845-A271-E85B-03AB659E7F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117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DC042F04-D688-73A0-C232-5BD5F1A2E970}"/>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F9573EC0-5827-0A6A-67E6-05AB3F8C1E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A546D6F2-A845-A271-E85B-03AB659E7F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633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2F8AA82C-0E52-A35D-445F-694907090B0B}"/>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1E80038D-BDB0-7A42-734D-AA0E051E5D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6A8C4603-FAF2-B04A-96AF-E8CFD96889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859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2F8AA82C-0E52-A35D-445F-694907090B0B}"/>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1E80038D-BDB0-7A42-734D-AA0E051E5D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6A8C4603-FAF2-B04A-96AF-E8CFD96889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71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2F8AA82C-0E52-A35D-445F-694907090B0B}"/>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1E80038D-BDB0-7A42-734D-AA0E051E5D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6A8C4603-FAF2-B04A-96AF-E8CFD96889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627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2F8AA82C-0E52-A35D-445F-694907090B0B}"/>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1E80038D-BDB0-7A42-734D-AA0E051E5D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6A8C4603-FAF2-B04A-96AF-E8CFD96889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672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47037EC0-22CC-5CAD-358E-51E1C4E1882B}"/>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501541C1-5A6D-587C-F21D-03D5563702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4D389889-3CC3-445D-54C8-2E2FCF2C05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605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47037EC0-22CC-5CAD-358E-51E1C4E1882B}"/>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501541C1-5A6D-587C-F21D-03D5563702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4D389889-3CC3-445D-54C8-2E2FCF2C05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168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47037EC0-22CC-5CAD-358E-51E1C4E1882B}"/>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501541C1-5A6D-587C-F21D-03D5563702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4D389889-3CC3-445D-54C8-2E2FCF2C05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067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a:extLst>
            <a:ext uri="{FF2B5EF4-FFF2-40B4-BE49-F238E27FC236}">
              <a16:creationId xmlns:a16="http://schemas.microsoft.com/office/drawing/2014/main" id="{FC178BBD-BCB9-E389-3C36-02F82336AA3A}"/>
            </a:ext>
          </a:extLst>
        </p:cNvPr>
        <p:cNvGrpSpPr/>
        <p:nvPr/>
      </p:nvGrpSpPr>
      <p:grpSpPr>
        <a:xfrm>
          <a:off x="0" y="0"/>
          <a:ext cx="0" cy="0"/>
          <a:chOff x="0" y="0"/>
          <a:chExt cx="0" cy="0"/>
        </a:xfrm>
      </p:grpSpPr>
      <p:sp>
        <p:nvSpPr>
          <p:cNvPr id="219" name="Google Shape;219;ga9469d1f40_0_61:notes">
            <a:extLst>
              <a:ext uri="{FF2B5EF4-FFF2-40B4-BE49-F238E27FC236}">
                <a16:creationId xmlns:a16="http://schemas.microsoft.com/office/drawing/2014/main" id="{FCC172D0-426D-191C-996F-9497DA3CA1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a:extLst>
              <a:ext uri="{FF2B5EF4-FFF2-40B4-BE49-F238E27FC236}">
                <a16:creationId xmlns:a16="http://schemas.microsoft.com/office/drawing/2014/main" id="{D6DC9096-B4C6-FAF2-C6B5-60CA059A9F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082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EF22B1D7-96E6-66C3-FDE9-31106CB8EC91}"/>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F965F91D-A3E1-0666-28EC-97AE131D9E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3C10D199-F638-B1B6-1314-7DFB6F873C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7958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374CAD69-A688-5217-1934-04A0398007A3}"/>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D8587900-D875-D856-8002-96337F7071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AB8E3C83-604D-3E18-CF06-F92147464A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6908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482EBD56-6FF4-592B-69C0-6A0E6712B995}"/>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A75B394C-55DB-ADEC-6247-D80C53AB52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EF75D6FE-89B7-D9DF-B149-CEBC00304C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8171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73DE8186-21B6-E131-F26F-CBEB3149C838}"/>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E3934488-202D-6CC7-B538-0A7541FECA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A543C19A-05E1-49B6-11A4-18EA6B0197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054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B46CAD9-8677-E3D0-4CDD-7F7B4424D271}"/>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698BB9EC-66CF-8F92-56D8-246DE048CB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EDA87DCC-BE5E-5B17-2430-344B7F0BB0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0004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a:extLst>
            <a:ext uri="{FF2B5EF4-FFF2-40B4-BE49-F238E27FC236}">
              <a16:creationId xmlns:a16="http://schemas.microsoft.com/office/drawing/2014/main" id="{85BD629D-0D34-02EA-2C11-494FFAC832B1}"/>
            </a:ext>
          </a:extLst>
        </p:cNvPr>
        <p:cNvGrpSpPr/>
        <p:nvPr/>
      </p:nvGrpSpPr>
      <p:grpSpPr>
        <a:xfrm>
          <a:off x="0" y="0"/>
          <a:ext cx="0" cy="0"/>
          <a:chOff x="0" y="0"/>
          <a:chExt cx="0" cy="0"/>
        </a:xfrm>
      </p:grpSpPr>
      <p:sp>
        <p:nvSpPr>
          <p:cNvPr id="219" name="Google Shape;219;ga9469d1f40_0_61:notes">
            <a:extLst>
              <a:ext uri="{FF2B5EF4-FFF2-40B4-BE49-F238E27FC236}">
                <a16:creationId xmlns:a16="http://schemas.microsoft.com/office/drawing/2014/main" id="{324260E2-6067-0E7C-2DFE-AF87D88BE2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a:extLst>
              <a:ext uri="{FF2B5EF4-FFF2-40B4-BE49-F238E27FC236}">
                <a16:creationId xmlns:a16="http://schemas.microsoft.com/office/drawing/2014/main" id="{212A9D9B-9F95-99D3-EEAA-1D644A11DA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5413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792115CE-21CF-57D3-DC27-CCCF5F14BF76}"/>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90052513-CA1D-56DB-E57C-1D030A0F50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A9A33B99-A6A4-8B15-EC70-A7F812E1DD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0227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792115CE-21CF-57D3-DC27-CCCF5F14BF76}"/>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90052513-CA1D-56DB-E57C-1D030A0F50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A9A33B99-A6A4-8B15-EC70-A7F812E1DD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4905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C3FADC6E-4F75-7D90-9B5F-A7C11E0E56A3}"/>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76CDEAB5-6337-C0F1-43D6-C68EC9E42D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3B56E2F1-A12B-D24D-51D2-373A16254A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9565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48565E0B-3B7A-349F-4278-CFE7CAF4E8E3}"/>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3BCCE1A8-FF5F-95B6-38F7-5B2AC3D4DF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B76D850D-AA01-8A75-EF39-EF166305D6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496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48565E0B-3B7A-349F-4278-CFE7CAF4E8E3}"/>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3BCCE1A8-FF5F-95B6-38F7-5B2AC3D4DF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B76D850D-AA01-8A75-EF39-EF166305D6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9851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8B459210-97AE-7880-92AA-ED08826022DD}"/>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400FDED5-9AFD-6C08-DBD5-0A8A7CA3EA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85539A43-1A41-415D-E270-A416D192B2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5442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BD5DA4EF-FA68-01E5-FE8F-BFE032EC133C}"/>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6EB26669-81ED-DBB4-42CD-D9EA09A41F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828D97C2-FECC-17B4-8C1D-A39B00BD07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7435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242852BE-2BAC-A4A9-B70F-BFF724BFB717}"/>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6DA87F31-9779-DE1E-9862-C4BAE51E44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99D0D895-A8CF-DA20-084E-D64B45BA63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8216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242852BE-2BAC-A4A9-B70F-BFF724BFB717}"/>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6DA87F31-9779-DE1E-9862-C4BAE51E44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99D0D895-A8CF-DA20-084E-D64B45BA63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8484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06ECD232-8A17-8D70-F7BC-3536574E8D36}"/>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1FDDBC07-00BB-CAA2-7F99-DDE386063A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34F7B884-3FD0-EA94-8CC0-F267DF2636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0014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06ECD232-8A17-8D70-F7BC-3536574E8D36}"/>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1FDDBC07-00BB-CAA2-7F99-DDE386063A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34F7B884-3FD0-EA94-8CC0-F267DF2636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0862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A8AC5877-F952-A804-F65C-FF3648B4ACB0}"/>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5FA89503-871E-2749-F12B-0C179A8889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F7B95CB6-4E94-EB39-AE16-E9D7664B4E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899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A8AC5877-F952-A804-F65C-FF3648B4ACB0}"/>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5FA89503-871E-2749-F12B-0C179A8889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F7B95CB6-4E94-EB39-AE16-E9D7664B4E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195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A8AC5877-F952-A804-F65C-FF3648B4ACB0}"/>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5FA89503-871E-2749-F12B-0C179A8889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F7B95CB6-4E94-EB39-AE16-E9D7664B4E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5320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EA065E5D-2653-7908-4DF2-3F5C72102B6C}"/>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6E966484-4C19-9B6D-58B7-337050DF88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BBA68BA4-2F22-1058-9EA6-335FA5E1DF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3413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EA065E5D-2653-7908-4DF2-3F5C72102B6C}"/>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6E966484-4C19-9B6D-58B7-337050DF88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BBA68BA4-2F22-1058-9EA6-335FA5E1DF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27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53A2CFA7-C999-C30A-40C6-D8B8042E9F01}"/>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084810E3-E61D-79C0-360E-F840E7F1C4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4BD8E8DC-769F-AD84-9D43-389591D953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811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29000259-ACA5-9CB5-C9DA-26EB09F31CD6}"/>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27091E14-A384-30F9-AC8B-700AFFB07C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2345B05B-463A-112B-BA34-A1B8CBF7AB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293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497EBDFC-E5DD-FF58-F5DF-8C718AA3872E}"/>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10DD598F-E1D0-86A9-227B-F324D6D371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66CE0338-280A-F6AF-6E0E-D10011363F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51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6E27DEB9-BA68-CB79-F193-B05EA0AB4821}"/>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0DB44079-93CF-7042-AF7C-5A8FAC5D3D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0A276B5E-9D8D-365E-0FEC-C29A54DB04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65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0"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err="1" smtClean="0">
                <a:solidFill>
                  <a:schemeClr val="accent1"/>
                </a:solidFill>
                <a:latin typeface="+mn-lt"/>
                <a:cs typeface="Mongolian Baiti" panose="03000500000000000000" pitchFamily="66" charset="0"/>
              </a:rPr>
              <a:t>BÁO</a:t>
            </a:r>
            <a:r>
              <a:rPr lang="en-US" dirty="0" smtClean="0">
                <a:solidFill>
                  <a:schemeClr val="accent1"/>
                </a:solidFill>
                <a:latin typeface="+mn-lt"/>
                <a:cs typeface="Mongolian Baiti" panose="03000500000000000000" pitchFamily="66" charset="0"/>
              </a:rPr>
              <a:t> </a:t>
            </a:r>
            <a:r>
              <a:rPr lang="en-US" dirty="0" err="1" smtClean="0">
                <a:solidFill>
                  <a:schemeClr val="accent1"/>
                </a:solidFill>
                <a:latin typeface="+mn-lt"/>
                <a:cs typeface="Mongolian Baiti" panose="03000500000000000000" pitchFamily="66" charset="0"/>
              </a:rPr>
              <a:t>CÁO</a:t>
            </a:r>
            <a:r>
              <a:rPr lang="en-US" dirty="0" smtClean="0">
                <a:solidFill>
                  <a:schemeClr val="accent1"/>
                </a:solidFill>
                <a:latin typeface="+mn-lt"/>
                <a:cs typeface="Mongolian Baiti" panose="03000500000000000000" pitchFamily="66" charset="0"/>
              </a:rPr>
              <a:t> </a:t>
            </a:r>
            <a:r>
              <a:rPr lang="en-US" dirty="0" err="1" smtClean="0">
                <a:solidFill>
                  <a:schemeClr val="accent1"/>
                </a:solidFill>
                <a:latin typeface="+mn-lt"/>
                <a:cs typeface="Mongolian Baiti" panose="03000500000000000000" pitchFamily="66" charset="0"/>
              </a:rPr>
              <a:t>CUỐI</a:t>
            </a:r>
            <a:r>
              <a:rPr lang="en-US" dirty="0" smtClean="0">
                <a:solidFill>
                  <a:schemeClr val="accent1"/>
                </a:solidFill>
                <a:latin typeface="+mn-lt"/>
                <a:cs typeface="Mongolian Baiti" panose="03000500000000000000" pitchFamily="66" charset="0"/>
              </a:rPr>
              <a:t> </a:t>
            </a:r>
            <a:r>
              <a:rPr lang="en-US" dirty="0" err="1" smtClean="0">
                <a:solidFill>
                  <a:schemeClr val="accent1"/>
                </a:solidFill>
                <a:latin typeface="+mn-lt"/>
                <a:cs typeface="Mongolian Baiti" panose="03000500000000000000" pitchFamily="66" charset="0"/>
              </a:rPr>
              <a:t>KỲ</a:t>
            </a:r>
            <a:r>
              <a:rPr lang="en-US" dirty="0" smtClean="0">
                <a:solidFill>
                  <a:schemeClr val="accent1"/>
                </a:solidFill>
                <a:latin typeface="+mn-lt"/>
                <a:cs typeface="Mongolian Baiti" panose="03000500000000000000" pitchFamily="66" charset="0"/>
              </a:rPr>
              <a:t> </a:t>
            </a:r>
            <a:br>
              <a:rPr lang="en-US" dirty="0" smtClean="0">
                <a:solidFill>
                  <a:schemeClr val="accent1"/>
                </a:solidFill>
                <a:latin typeface="+mn-lt"/>
                <a:cs typeface="Mongolian Baiti" panose="03000500000000000000" pitchFamily="66" charset="0"/>
              </a:rPr>
            </a:br>
            <a:r>
              <a:rPr lang="en-US" dirty="0" err="1" smtClean="0">
                <a:solidFill>
                  <a:schemeClr val="accent1"/>
                </a:solidFill>
                <a:latin typeface="+mn-lt"/>
                <a:cs typeface="Mongolian Baiti" panose="03000500000000000000" pitchFamily="66" charset="0"/>
              </a:rPr>
              <a:t>MẪU</a:t>
            </a:r>
            <a:r>
              <a:rPr lang="en-US" dirty="0" smtClean="0">
                <a:solidFill>
                  <a:schemeClr val="accent1"/>
                </a:solidFill>
                <a:latin typeface="+mn-lt"/>
                <a:cs typeface="Mongolian Baiti" panose="03000500000000000000" pitchFamily="66" charset="0"/>
              </a:rPr>
              <a:t> </a:t>
            </a:r>
            <a:r>
              <a:rPr lang="en-US" dirty="0" err="1" smtClean="0">
                <a:solidFill>
                  <a:schemeClr val="accent1"/>
                </a:solidFill>
                <a:latin typeface="+mn-lt"/>
                <a:cs typeface="Mongolian Baiti" panose="03000500000000000000" pitchFamily="66" charset="0"/>
              </a:rPr>
              <a:t>THIẾT</a:t>
            </a:r>
            <a:r>
              <a:rPr lang="en-US" dirty="0" smtClean="0">
                <a:solidFill>
                  <a:schemeClr val="accent1"/>
                </a:solidFill>
                <a:latin typeface="+mn-lt"/>
                <a:cs typeface="Mongolian Baiti" panose="03000500000000000000" pitchFamily="66" charset="0"/>
              </a:rPr>
              <a:t> </a:t>
            </a:r>
            <a:r>
              <a:rPr lang="en-US" dirty="0" err="1" smtClean="0">
                <a:solidFill>
                  <a:schemeClr val="accent1"/>
                </a:solidFill>
                <a:latin typeface="+mn-lt"/>
                <a:cs typeface="Mongolian Baiti" panose="03000500000000000000" pitchFamily="66" charset="0"/>
              </a:rPr>
              <a:t>KẾ</a:t>
            </a:r>
            <a:r>
              <a:rPr lang="en-US" dirty="0" smtClean="0">
                <a:solidFill>
                  <a:schemeClr val="accent1"/>
                </a:solidFill>
                <a:latin typeface="+mn-lt"/>
                <a:cs typeface="Mongolian Baiti" panose="03000500000000000000" pitchFamily="66" charset="0"/>
              </a:rPr>
              <a:t> </a:t>
            </a:r>
            <a:endParaRPr dirty="0">
              <a:solidFill>
                <a:schemeClr val="bg2">
                  <a:lumMod val="75000"/>
                </a:schemeClr>
              </a:solidFill>
              <a:latin typeface="+mn-lt"/>
              <a:cs typeface="Mongolian Baiti" panose="03000500000000000000" pitchFamily="66" charset="0"/>
            </a:endParaRPr>
          </a:p>
        </p:txBody>
      </p:sp>
      <p:pic>
        <p:nvPicPr>
          <p:cNvPr id="2" name="Picture 1">
            <a:extLst>
              <a:ext uri="{FF2B5EF4-FFF2-40B4-BE49-F238E27FC236}">
                <a16:creationId xmlns:a16="http://schemas.microsoft.com/office/drawing/2014/main" id="{7EFCAD82-7F13-0E4D-4C8B-65A01B63DE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2E6A1E93-2809-E2FC-D7D4-E7F5A16876D1}"/>
              </a:ext>
            </a:extLst>
          </p:cNvPr>
          <p:cNvSpPr txBox="1">
            <a:spLocks/>
          </p:cNvSpPr>
          <p:nvPr/>
        </p:nvSpPr>
        <p:spPr>
          <a:xfrm>
            <a:off x="8848725" y="4835525"/>
            <a:ext cx="36195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1D37C0DB-36DC-14C8-2BF1-F7E285393BED}"/>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22A119F0-E829-2A81-0B55-074A2BDF2BED}"/>
              </a:ext>
            </a:extLst>
          </p:cNvPr>
          <p:cNvSpPr txBox="1">
            <a:spLocks noGrp="1"/>
          </p:cNvSpPr>
          <p:nvPr>
            <p:ph type="title"/>
          </p:nvPr>
        </p:nvSpPr>
        <p:spPr>
          <a:xfrm>
            <a:off x="993641"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1.3 Các chức năng chính</a:t>
            </a:r>
            <a:endParaRPr dirty="0"/>
          </a:p>
        </p:txBody>
      </p:sp>
      <p:pic>
        <p:nvPicPr>
          <p:cNvPr id="2" name="Picture 1">
            <a:extLst>
              <a:ext uri="{FF2B5EF4-FFF2-40B4-BE49-F238E27FC236}">
                <a16:creationId xmlns:a16="http://schemas.microsoft.com/office/drawing/2014/main" id="{6AE3D925-771B-8188-EEB9-90BA07BD5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D8A88E38-4BE1-1BBC-4B98-73F7CF9D47E4}"/>
              </a:ext>
            </a:extLst>
          </p:cNvPr>
          <p:cNvSpPr txBox="1">
            <a:spLocks/>
          </p:cNvSpPr>
          <p:nvPr/>
        </p:nvSpPr>
        <p:spPr>
          <a:xfrm>
            <a:off x="8848725" y="4835525"/>
            <a:ext cx="36195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10</a:t>
            </a:fld>
            <a:endParaRPr lang="en-US" dirty="0"/>
          </a:p>
        </p:txBody>
      </p:sp>
      <p:sp>
        <p:nvSpPr>
          <p:cNvPr id="7" name="Rectangle 3">
            <a:extLst>
              <a:ext uri="{FF2B5EF4-FFF2-40B4-BE49-F238E27FC236}">
                <a16:creationId xmlns:a16="http://schemas.microsoft.com/office/drawing/2014/main" id="{8D13162A-450F-1E4C-BB07-A11A41E8433B}"/>
              </a:ext>
            </a:extLst>
          </p:cNvPr>
          <p:cNvSpPr>
            <a:spLocks noChangeArrowheads="1"/>
          </p:cNvSpPr>
          <p:nvPr/>
        </p:nvSpPr>
        <p:spPr bwMode="auto">
          <a:xfrm>
            <a:off x="337060" y="1181809"/>
            <a:ext cx="842898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Chức năng "Thêm sản phẩm vào giỏ hàng" cho phép người dùng đã đăng nhập lựa chọn và thêm sản phẩm vào giỏ hàng để tiến hành đặt hàng, bao gồm:</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Thêm vào giỏ hàng và đặt hàng: Người dùng có thể chọn sản phẩm và thêm vào giỏ hàng.</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Danh sách sản phẩm: Sau khi đăng nhập, người dùng có thể xem sản phẩm được phân loại rõ ràng.</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Tìm kiếm và lọc sản phẩm: Hệ thống cung cấp tính năng tìm kiếm và lọc giúp người dùng dễ dàng lựa chọn sản phẩm.</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Thông tin chi tiết sản phẩm: Mỗi sản phẩm hiển thị tên, mô tả, giá và hình ảnh minh họa. Người dùng có thể thêm sản phẩm vào giỏ, cập nhật số lượng hoặc xóa sản phẩm khỏi giỏ.</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Cập nhật giỏ hàng: Sau khi thêm sản phẩm, số lượng trong giỏ hàng sẽ được cập nhật ngay lập tức.</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Chức năng này giúp người dùng dễ dàng quản lý các sản phẩm đã chọn và tiến hành đặt hàng.</a:t>
            </a:r>
            <a:endParaRPr kumimoji="0" lang="en-US" altLang="en-US" sz="1200" b="0" i="0" u="none" strike="noStrike" cap="none" normalizeH="0" baseline="0" dirty="0">
              <a:ln>
                <a:noFill/>
              </a:ln>
              <a:solidFill>
                <a:schemeClr val="tx1"/>
              </a:solidFill>
              <a:effectLst/>
              <a:latin typeface="Montserrat" panose="00000500000000000000" pitchFamily="2" charset="0"/>
            </a:endParaRPr>
          </a:p>
        </p:txBody>
      </p:sp>
      <p:sp>
        <p:nvSpPr>
          <p:cNvPr id="9" name="TextBox 8">
            <a:extLst>
              <a:ext uri="{FF2B5EF4-FFF2-40B4-BE49-F238E27FC236}">
                <a16:creationId xmlns:a16="http://schemas.microsoft.com/office/drawing/2014/main" id="{79F42F57-CDA4-1EDF-D247-CFC3357273EB}"/>
              </a:ext>
            </a:extLst>
          </p:cNvPr>
          <p:cNvSpPr txBox="1"/>
          <p:nvPr/>
        </p:nvSpPr>
        <p:spPr>
          <a:xfrm>
            <a:off x="337060" y="723366"/>
            <a:ext cx="3030820" cy="307777"/>
          </a:xfrm>
          <a:prstGeom prst="rect">
            <a:avLst/>
          </a:prstGeom>
          <a:noFill/>
        </p:spPr>
        <p:txBody>
          <a:bodyPr wrap="square">
            <a:spAutoFit/>
          </a:bodyPr>
          <a:lstStyle/>
          <a:p>
            <a:pPr>
              <a:buNone/>
            </a:pPr>
            <a:r>
              <a:rPr lang="en-US" b="1" dirty="0" err="1">
                <a:solidFill>
                  <a:schemeClr val="bg2">
                    <a:lumMod val="50000"/>
                  </a:schemeClr>
                </a:solidFill>
                <a:latin typeface="Montserrat" panose="00000500000000000000" pitchFamily="2" charset="0"/>
              </a:rPr>
              <a:t>Thêm</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sản</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phẩm</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vào</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giỏ</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hàng</a:t>
            </a:r>
            <a:endParaRPr lang="vi-VN" b="1" dirty="0">
              <a:solidFill>
                <a:schemeClr val="bg2">
                  <a:lumMod val="50000"/>
                </a:schemeClr>
              </a:solidFill>
              <a:latin typeface="Montserrat" panose="00000500000000000000" pitchFamily="2" charset="0"/>
            </a:endParaRPr>
          </a:p>
        </p:txBody>
      </p:sp>
    </p:spTree>
    <p:extLst>
      <p:ext uri="{BB962C8B-B14F-4D97-AF65-F5344CB8AC3E}">
        <p14:creationId xmlns:p14="http://schemas.microsoft.com/office/powerpoint/2010/main" val="3034885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3FDFEFAF-56B5-D897-A2AB-EDD72C0B2ACD}"/>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1F218191-5536-D3CC-536B-20AA57A3E8AB}"/>
              </a:ext>
            </a:extLst>
          </p:cNvPr>
          <p:cNvSpPr txBox="1">
            <a:spLocks noGrp="1"/>
          </p:cNvSpPr>
          <p:nvPr>
            <p:ph type="title"/>
          </p:nvPr>
        </p:nvSpPr>
        <p:spPr>
          <a:xfrm>
            <a:off x="993641"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1.3 Các chức năng chính</a:t>
            </a:r>
            <a:endParaRPr dirty="0"/>
          </a:p>
        </p:txBody>
      </p:sp>
      <p:pic>
        <p:nvPicPr>
          <p:cNvPr id="2" name="Picture 1">
            <a:extLst>
              <a:ext uri="{FF2B5EF4-FFF2-40B4-BE49-F238E27FC236}">
                <a16:creationId xmlns:a16="http://schemas.microsoft.com/office/drawing/2014/main" id="{C4E05ADD-A58C-366C-E39A-C1E01A26BA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86575A43-4F4C-5C34-6A34-C56BDA6B9335}"/>
              </a:ext>
            </a:extLst>
          </p:cNvPr>
          <p:cNvSpPr txBox="1">
            <a:spLocks/>
          </p:cNvSpPr>
          <p:nvPr/>
        </p:nvSpPr>
        <p:spPr>
          <a:xfrm>
            <a:off x="8711141" y="4835525"/>
            <a:ext cx="49953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11</a:t>
            </a:fld>
            <a:endParaRPr lang="en-US" dirty="0"/>
          </a:p>
        </p:txBody>
      </p:sp>
      <p:sp>
        <p:nvSpPr>
          <p:cNvPr id="8" name="TextBox 7">
            <a:extLst>
              <a:ext uri="{FF2B5EF4-FFF2-40B4-BE49-F238E27FC236}">
                <a16:creationId xmlns:a16="http://schemas.microsoft.com/office/drawing/2014/main" id="{EE9B1D37-475E-F7E1-F936-E7F38C8F569C}"/>
              </a:ext>
            </a:extLst>
          </p:cNvPr>
          <p:cNvSpPr txBox="1"/>
          <p:nvPr/>
        </p:nvSpPr>
        <p:spPr>
          <a:xfrm>
            <a:off x="306581" y="675738"/>
            <a:ext cx="2942587" cy="307777"/>
          </a:xfrm>
          <a:prstGeom prst="rect">
            <a:avLst/>
          </a:prstGeom>
          <a:noFill/>
        </p:spPr>
        <p:txBody>
          <a:bodyPr wrap="square">
            <a:spAutoFit/>
          </a:bodyPr>
          <a:lstStyle/>
          <a:p>
            <a:pPr>
              <a:buNone/>
            </a:pPr>
            <a:r>
              <a:rPr lang="en-US" b="1" dirty="0">
                <a:solidFill>
                  <a:schemeClr val="bg2">
                    <a:lumMod val="50000"/>
                  </a:schemeClr>
                </a:solidFill>
                <a:latin typeface="Montserrat" panose="00000500000000000000" pitchFamily="2" charset="0"/>
              </a:rPr>
              <a:t>Thanh </a:t>
            </a:r>
            <a:r>
              <a:rPr lang="en-US" b="1" dirty="0" err="1">
                <a:solidFill>
                  <a:schemeClr val="bg2">
                    <a:lumMod val="50000"/>
                  </a:schemeClr>
                </a:solidFill>
                <a:latin typeface="Montserrat" panose="00000500000000000000" pitchFamily="2" charset="0"/>
              </a:rPr>
              <a:t>toán</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đa</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phương</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thức</a:t>
            </a:r>
            <a:endParaRPr lang="vi-VN" b="1" dirty="0">
              <a:solidFill>
                <a:schemeClr val="bg2">
                  <a:lumMod val="50000"/>
                </a:schemeClr>
              </a:solidFill>
              <a:latin typeface="Montserrat" panose="00000500000000000000" pitchFamily="2" charset="0"/>
            </a:endParaRPr>
          </a:p>
        </p:txBody>
      </p:sp>
      <p:sp>
        <p:nvSpPr>
          <p:cNvPr id="4" name="Rectangle 1">
            <a:extLst>
              <a:ext uri="{FF2B5EF4-FFF2-40B4-BE49-F238E27FC236}">
                <a16:creationId xmlns:a16="http://schemas.microsoft.com/office/drawing/2014/main" id="{BD2DB49B-7710-8C33-55D5-D1397F8D8015}"/>
              </a:ext>
            </a:extLst>
          </p:cNvPr>
          <p:cNvSpPr>
            <a:spLocks noChangeArrowheads="1"/>
          </p:cNvSpPr>
          <p:nvPr/>
        </p:nvSpPr>
        <p:spPr bwMode="auto">
          <a:xfrm>
            <a:off x="306581" y="1140090"/>
            <a:ext cx="8528304" cy="3385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Chức năng này cho phép người dùng hoàn tất đơn hàng qua các phương thức thanh toán khác nhau, được mô phỏng để kiểm thử quy trình mà không cần tích hợp hệ thống thanh toán thực tế. Các bước bao gồm:</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1. Xử lý thanh toán:</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   - PaymentRequest: Tạo yêu cầu thanh toán với thông tin đơn hàng.</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   - Xác nhận đơn hàng: Người dùng kiểm tra lại thông tin đơn hàng.</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   - Lựa chọn phương thức thanh toán: Ví điện tử, ngân hàng và thẻ visa</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   - Xử lý giao dịch: Mô phỏng gửi yêu cầu thanh toán và nhận phản hồi từ cổng thanh toán.</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   - PaymentResponse: Trả về kết quả giao dịch.</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2. Kết quả thanh toán:</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   - Nếu thành công: Hệ thống cung cấp mã đơn hàng, trạng thái “Đã thanh toán” và thông tin đơn hàng.</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   - Nếu thất bại: Hiển thị lý do lỗi và cho phép thử lại với phương thức khác.</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Chức năng này giúp kiểm thử quy trình thanh toán mà không cần hệ thống thanh toán thực tế.</a:t>
            </a:r>
            <a:endParaRPr kumimoji="0" lang="en-US" altLang="en-US" sz="12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435343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3FDFEFAF-56B5-D897-A2AB-EDD72C0B2ACD}"/>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1F218191-5536-D3CC-536B-20AA57A3E8AB}"/>
              </a:ext>
            </a:extLst>
          </p:cNvPr>
          <p:cNvSpPr txBox="1">
            <a:spLocks noGrp="1"/>
          </p:cNvSpPr>
          <p:nvPr>
            <p:ph type="title"/>
          </p:nvPr>
        </p:nvSpPr>
        <p:spPr>
          <a:xfrm>
            <a:off x="993641"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1.3 </a:t>
            </a:r>
            <a:r>
              <a:rPr lang="en" dirty="0" smtClean="0"/>
              <a:t>Phân tích mẫu</a:t>
            </a:r>
            <a:endParaRPr dirty="0"/>
          </a:p>
        </p:txBody>
      </p:sp>
      <p:pic>
        <p:nvPicPr>
          <p:cNvPr id="2" name="Picture 1">
            <a:extLst>
              <a:ext uri="{FF2B5EF4-FFF2-40B4-BE49-F238E27FC236}">
                <a16:creationId xmlns:a16="http://schemas.microsoft.com/office/drawing/2014/main" id="{C4E05ADD-A58C-366C-E39A-C1E01A26BA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86575A43-4F4C-5C34-6A34-C56BDA6B9335}"/>
              </a:ext>
            </a:extLst>
          </p:cNvPr>
          <p:cNvSpPr txBox="1">
            <a:spLocks/>
          </p:cNvSpPr>
          <p:nvPr/>
        </p:nvSpPr>
        <p:spPr>
          <a:xfrm>
            <a:off x="8711141" y="4835525"/>
            <a:ext cx="49953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12</a:t>
            </a:fld>
            <a:endParaRPr lang="en-US" dirty="0"/>
          </a:p>
        </p:txBody>
      </p:sp>
      <p:sp>
        <p:nvSpPr>
          <p:cNvPr id="8" name="TextBox 7">
            <a:extLst>
              <a:ext uri="{FF2B5EF4-FFF2-40B4-BE49-F238E27FC236}">
                <a16:creationId xmlns:a16="http://schemas.microsoft.com/office/drawing/2014/main" id="{EE9B1D37-475E-F7E1-F936-E7F38C8F569C}"/>
              </a:ext>
            </a:extLst>
          </p:cNvPr>
          <p:cNvSpPr txBox="1"/>
          <p:nvPr/>
        </p:nvSpPr>
        <p:spPr>
          <a:xfrm>
            <a:off x="937647" y="1198252"/>
            <a:ext cx="6000913" cy="2462213"/>
          </a:xfrm>
          <a:prstGeom prst="rect">
            <a:avLst/>
          </a:prstGeom>
          <a:noFill/>
        </p:spPr>
        <p:txBody>
          <a:bodyPr wrap="square">
            <a:spAutoFit/>
          </a:bodyPr>
          <a:lstStyle/>
          <a:p>
            <a:pPr>
              <a:buNone/>
            </a:pPr>
            <a:r>
              <a:rPr lang="en-US" b="1" dirty="0" smtClean="0">
                <a:solidFill>
                  <a:schemeClr val="bg2">
                    <a:lumMod val="50000"/>
                  </a:schemeClr>
                </a:solidFill>
                <a:latin typeface="Montserrat" panose="00000500000000000000" pitchFamily="2" charset="0"/>
              </a:rPr>
              <a:t>Singleton – </a:t>
            </a:r>
            <a:r>
              <a:rPr lang="en-US" b="1" dirty="0" err="1" smtClean="0">
                <a:solidFill>
                  <a:schemeClr val="bg2">
                    <a:lumMod val="50000"/>
                  </a:schemeClr>
                </a:solidFill>
                <a:latin typeface="Montserrat" panose="00000500000000000000" pitchFamily="2" charset="0"/>
              </a:rPr>
              <a:t>Quản</a:t>
            </a:r>
            <a:r>
              <a:rPr lang="en-US" b="1" dirty="0" smtClean="0">
                <a:solidFill>
                  <a:schemeClr val="bg2">
                    <a:lumMod val="50000"/>
                  </a:schemeClr>
                </a:solidFill>
                <a:latin typeface="Montserrat" panose="00000500000000000000" pitchFamily="2" charset="0"/>
              </a:rPr>
              <a:t> </a:t>
            </a:r>
            <a:r>
              <a:rPr lang="en-US" b="1" dirty="0" err="1" smtClean="0">
                <a:solidFill>
                  <a:schemeClr val="bg2">
                    <a:lumMod val="50000"/>
                  </a:schemeClr>
                </a:solidFill>
                <a:latin typeface="Montserrat" panose="00000500000000000000" pitchFamily="2" charset="0"/>
              </a:rPr>
              <a:t>lý</a:t>
            </a:r>
            <a:r>
              <a:rPr lang="en-US" b="1" dirty="0" smtClean="0">
                <a:solidFill>
                  <a:schemeClr val="bg2">
                    <a:lumMod val="50000"/>
                  </a:schemeClr>
                </a:solidFill>
                <a:latin typeface="Montserrat" panose="00000500000000000000" pitchFamily="2" charset="0"/>
              </a:rPr>
              <a:t> </a:t>
            </a:r>
            <a:r>
              <a:rPr lang="en-US" b="1" dirty="0" err="1" smtClean="0">
                <a:solidFill>
                  <a:schemeClr val="bg2">
                    <a:lumMod val="50000"/>
                  </a:schemeClr>
                </a:solidFill>
                <a:latin typeface="Montserrat" panose="00000500000000000000" pitchFamily="2" charset="0"/>
              </a:rPr>
              <a:t>giỏ</a:t>
            </a:r>
            <a:r>
              <a:rPr lang="en-US" b="1" dirty="0" smtClean="0">
                <a:solidFill>
                  <a:schemeClr val="bg2">
                    <a:lumMod val="50000"/>
                  </a:schemeClr>
                </a:solidFill>
                <a:latin typeface="Montserrat" panose="00000500000000000000" pitchFamily="2" charset="0"/>
              </a:rPr>
              <a:t> </a:t>
            </a:r>
            <a:r>
              <a:rPr lang="en-US" b="1" dirty="0" err="1" smtClean="0">
                <a:solidFill>
                  <a:schemeClr val="bg2">
                    <a:lumMod val="50000"/>
                  </a:schemeClr>
                </a:solidFill>
                <a:latin typeface="Montserrat" panose="00000500000000000000" pitchFamily="2" charset="0"/>
              </a:rPr>
              <a:t>hàng</a:t>
            </a:r>
            <a:endParaRPr lang="en-US" b="1" dirty="0" smtClean="0">
              <a:solidFill>
                <a:schemeClr val="bg2">
                  <a:lumMod val="50000"/>
                </a:schemeClr>
              </a:solidFill>
              <a:latin typeface="Montserrat" panose="00000500000000000000" pitchFamily="2" charset="0"/>
            </a:endParaRPr>
          </a:p>
          <a:p>
            <a:pPr>
              <a:buNone/>
            </a:pPr>
            <a:endParaRPr lang="en-US" b="1" dirty="0" smtClean="0">
              <a:solidFill>
                <a:schemeClr val="bg2">
                  <a:lumMod val="50000"/>
                </a:schemeClr>
              </a:solidFill>
              <a:latin typeface="Montserrat" panose="00000500000000000000" pitchFamily="2" charset="0"/>
            </a:endParaRPr>
          </a:p>
          <a:p>
            <a:pPr>
              <a:buNone/>
            </a:pPr>
            <a:r>
              <a:rPr lang="en-US" b="1" dirty="0" smtClean="0">
                <a:solidFill>
                  <a:schemeClr val="bg2">
                    <a:lumMod val="50000"/>
                  </a:schemeClr>
                </a:solidFill>
                <a:latin typeface="Montserrat" panose="00000500000000000000" pitchFamily="2" charset="0"/>
              </a:rPr>
              <a:t>Strategy Pattern - </a:t>
            </a:r>
            <a:r>
              <a:rPr lang="vi-VN" b="1" dirty="0">
                <a:solidFill>
                  <a:schemeClr val="bg2">
                    <a:lumMod val="50000"/>
                  </a:schemeClr>
                </a:solidFill>
                <a:latin typeface="Montserrat" panose="00000500000000000000" pitchFamily="2" charset="0"/>
              </a:rPr>
              <a:t>Quản lý nhiều phương thức Thanh </a:t>
            </a:r>
            <a:r>
              <a:rPr lang="vi-VN" b="1" dirty="0" smtClean="0">
                <a:solidFill>
                  <a:schemeClr val="bg2">
                    <a:lumMod val="50000"/>
                  </a:schemeClr>
                </a:solidFill>
                <a:latin typeface="Montserrat" panose="00000500000000000000" pitchFamily="2" charset="0"/>
              </a:rPr>
              <a:t>toán</a:t>
            </a:r>
            <a:endParaRPr lang="en-US" b="1" dirty="0" smtClean="0">
              <a:solidFill>
                <a:schemeClr val="bg2">
                  <a:lumMod val="50000"/>
                </a:schemeClr>
              </a:solidFill>
              <a:latin typeface="Montserrat" panose="00000500000000000000" pitchFamily="2" charset="0"/>
            </a:endParaRPr>
          </a:p>
          <a:p>
            <a:pPr>
              <a:buNone/>
            </a:pPr>
            <a:endParaRPr lang="en-US" b="1" dirty="0" smtClean="0">
              <a:solidFill>
                <a:schemeClr val="bg2">
                  <a:lumMod val="50000"/>
                </a:schemeClr>
              </a:solidFill>
              <a:latin typeface="Montserrat" panose="00000500000000000000" pitchFamily="2" charset="0"/>
            </a:endParaRPr>
          </a:p>
          <a:p>
            <a:r>
              <a:rPr lang="en-US" b="1" dirty="0" smtClean="0">
                <a:solidFill>
                  <a:schemeClr val="bg2">
                    <a:lumMod val="50000"/>
                  </a:schemeClr>
                </a:solidFill>
                <a:latin typeface="Montserrat" panose="00000500000000000000" pitchFamily="2" charset="0"/>
              </a:rPr>
              <a:t>Factory </a:t>
            </a:r>
            <a:r>
              <a:rPr lang="en-US" b="1" dirty="0">
                <a:solidFill>
                  <a:schemeClr val="bg2">
                    <a:lumMod val="50000"/>
                  </a:schemeClr>
                </a:solidFill>
                <a:latin typeface="Montserrat" panose="00000500000000000000" pitchFamily="2" charset="0"/>
              </a:rPr>
              <a:t>Method Pattern </a:t>
            </a:r>
            <a:r>
              <a:rPr lang="en-US" b="1" dirty="0" smtClean="0">
                <a:solidFill>
                  <a:schemeClr val="bg2">
                    <a:lumMod val="50000"/>
                  </a:schemeClr>
                </a:solidFill>
                <a:latin typeface="Montserrat" panose="00000500000000000000" pitchFamily="2" charset="0"/>
              </a:rPr>
              <a:t>– </a:t>
            </a:r>
            <a:r>
              <a:rPr lang="en-US" b="1" dirty="0" err="1" smtClean="0">
                <a:solidFill>
                  <a:schemeClr val="bg2">
                    <a:lumMod val="50000"/>
                  </a:schemeClr>
                </a:solidFill>
                <a:latin typeface="Montserrat" panose="00000500000000000000" pitchFamily="2" charset="0"/>
              </a:rPr>
              <a:t>Tạo</a:t>
            </a:r>
            <a:r>
              <a:rPr lang="en-US" b="1" dirty="0" smtClean="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sản</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phẩm</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theo</a:t>
            </a:r>
            <a:r>
              <a:rPr lang="en-US" b="1" dirty="0">
                <a:solidFill>
                  <a:schemeClr val="bg2">
                    <a:lumMod val="50000"/>
                  </a:schemeClr>
                </a:solidFill>
                <a:latin typeface="Montserrat" panose="00000500000000000000" pitchFamily="2" charset="0"/>
              </a:rPr>
              <a:t> </a:t>
            </a:r>
            <a:r>
              <a:rPr lang="en-US" b="1" dirty="0" err="1" smtClean="0">
                <a:solidFill>
                  <a:schemeClr val="bg2">
                    <a:lumMod val="50000"/>
                  </a:schemeClr>
                </a:solidFill>
                <a:latin typeface="Montserrat" panose="00000500000000000000" pitchFamily="2" charset="0"/>
              </a:rPr>
              <a:t>loại</a:t>
            </a:r>
            <a:endParaRPr lang="en-US" b="1" dirty="0" smtClean="0">
              <a:solidFill>
                <a:schemeClr val="bg2">
                  <a:lumMod val="50000"/>
                </a:schemeClr>
              </a:solidFill>
              <a:latin typeface="Montserrat" panose="00000500000000000000" pitchFamily="2" charset="0"/>
            </a:endParaRPr>
          </a:p>
          <a:p>
            <a:endParaRPr lang="en-US" b="1" dirty="0">
              <a:solidFill>
                <a:schemeClr val="bg2">
                  <a:lumMod val="50000"/>
                </a:schemeClr>
              </a:solidFill>
              <a:latin typeface="Montserrat" panose="00000500000000000000" pitchFamily="2" charset="0"/>
            </a:endParaRPr>
          </a:p>
          <a:p>
            <a:r>
              <a:rPr lang="en-US" b="1" dirty="0">
                <a:solidFill>
                  <a:schemeClr val="bg2">
                    <a:lumMod val="50000"/>
                  </a:schemeClr>
                </a:solidFill>
                <a:latin typeface="Montserrat" panose="00000500000000000000" pitchFamily="2" charset="0"/>
              </a:rPr>
              <a:t>Observer – </a:t>
            </a:r>
            <a:r>
              <a:rPr lang="en-US" b="1" dirty="0" err="1">
                <a:solidFill>
                  <a:schemeClr val="bg2">
                    <a:lumMod val="50000"/>
                  </a:schemeClr>
                </a:solidFill>
                <a:latin typeface="Montserrat" panose="00000500000000000000" pitchFamily="2" charset="0"/>
              </a:rPr>
              <a:t>Gửi</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thông</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báo</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khi</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Giỏ</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hàng</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thay</a:t>
            </a:r>
            <a:r>
              <a:rPr lang="en-US" b="1" dirty="0">
                <a:solidFill>
                  <a:schemeClr val="bg2">
                    <a:lumMod val="50000"/>
                  </a:schemeClr>
                </a:solidFill>
                <a:latin typeface="Montserrat" panose="00000500000000000000" pitchFamily="2" charset="0"/>
              </a:rPr>
              <a:t> </a:t>
            </a:r>
            <a:r>
              <a:rPr lang="en-US" b="1" dirty="0" err="1" smtClean="0">
                <a:solidFill>
                  <a:schemeClr val="bg2">
                    <a:lumMod val="50000"/>
                  </a:schemeClr>
                </a:solidFill>
                <a:latin typeface="Montserrat" panose="00000500000000000000" pitchFamily="2" charset="0"/>
              </a:rPr>
              <a:t>đổi</a:t>
            </a:r>
            <a:endParaRPr lang="en-US" b="1" dirty="0">
              <a:solidFill>
                <a:schemeClr val="bg2">
                  <a:lumMod val="50000"/>
                </a:schemeClr>
              </a:solidFill>
              <a:latin typeface="Montserrat" panose="00000500000000000000" pitchFamily="2" charset="0"/>
            </a:endParaRPr>
          </a:p>
          <a:p>
            <a:endParaRPr lang="en-US" b="1" dirty="0" smtClean="0">
              <a:solidFill>
                <a:schemeClr val="bg2">
                  <a:lumMod val="50000"/>
                </a:schemeClr>
              </a:solidFill>
              <a:latin typeface="Montserrat" panose="00000500000000000000" pitchFamily="2" charset="0"/>
            </a:endParaRPr>
          </a:p>
          <a:p>
            <a:r>
              <a:rPr lang="en-US" b="1" dirty="0" smtClean="0">
                <a:solidFill>
                  <a:schemeClr val="bg2">
                    <a:lumMod val="50000"/>
                  </a:schemeClr>
                </a:solidFill>
                <a:latin typeface="Montserrat" panose="00000500000000000000" pitchFamily="2" charset="0"/>
              </a:rPr>
              <a:t>Repository Pattern – </a:t>
            </a:r>
            <a:r>
              <a:rPr lang="en-US" b="1" dirty="0" err="1" smtClean="0">
                <a:solidFill>
                  <a:schemeClr val="bg2">
                    <a:lumMod val="50000"/>
                  </a:schemeClr>
                </a:solidFill>
                <a:latin typeface="Montserrat" panose="00000500000000000000" pitchFamily="2" charset="0"/>
              </a:rPr>
              <a:t>Lưu</a:t>
            </a:r>
            <a:r>
              <a:rPr lang="en-US" b="1" dirty="0" smtClean="0">
                <a:solidFill>
                  <a:schemeClr val="bg2">
                    <a:lumMod val="50000"/>
                  </a:schemeClr>
                </a:solidFill>
                <a:latin typeface="Montserrat" panose="00000500000000000000" pitchFamily="2" charset="0"/>
              </a:rPr>
              <a:t> </a:t>
            </a:r>
            <a:r>
              <a:rPr lang="en-US" b="1" dirty="0" err="1" smtClean="0">
                <a:solidFill>
                  <a:schemeClr val="bg2">
                    <a:lumMod val="50000"/>
                  </a:schemeClr>
                </a:solidFill>
                <a:latin typeface="Montserrat" panose="00000500000000000000" pitchFamily="2" charset="0"/>
              </a:rPr>
              <a:t>trữ</a:t>
            </a:r>
            <a:r>
              <a:rPr lang="en-US" b="1" dirty="0" smtClean="0">
                <a:solidFill>
                  <a:schemeClr val="bg2">
                    <a:lumMod val="50000"/>
                  </a:schemeClr>
                </a:solidFill>
                <a:latin typeface="Montserrat" panose="00000500000000000000" pitchFamily="2" charset="0"/>
              </a:rPr>
              <a:t> </a:t>
            </a:r>
            <a:r>
              <a:rPr lang="en-US" b="1" dirty="0" err="1" smtClean="0">
                <a:solidFill>
                  <a:schemeClr val="bg2">
                    <a:lumMod val="50000"/>
                  </a:schemeClr>
                </a:solidFill>
                <a:latin typeface="Montserrat" panose="00000500000000000000" pitchFamily="2" charset="0"/>
              </a:rPr>
              <a:t>dữ</a:t>
            </a:r>
            <a:r>
              <a:rPr lang="en-US" b="1" dirty="0" smtClean="0">
                <a:solidFill>
                  <a:schemeClr val="bg2">
                    <a:lumMod val="50000"/>
                  </a:schemeClr>
                </a:solidFill>
                <a:latin typeface="Montserrat" panose="00000500000000000000" pitchFamily="2" charset="0"/>
              </a:rPr>
              <a:t> </a:t>
            </a:r>
            <a:r>
              <a:rPr lang="en-US" b="1" dirty="0" err="1" smtClean="0">
                <a:solidFill>
                  <a:schemeClr val="bg2">
                    <a:lumMod val="50000"/>
                  </a:schemeClr>
                </a:solidFill>
                <a:latin typeface="Montserrat" panose="00000500000000000000" pitchFamily="2" charset="0"/>
              </a:rPr>
              <a:t>liệu</a:t>
            </a:r>
            <a:endParaRPr lang="en-US" b="1" dirty="0" smtClean="0">
              <a:solidFill>
                <a:schemeClr val="bg2">
                  <a:lumMod val="50000"/>
                </a:schemeClr>
              </a:solidFill>
              <a:latin typeface="Montserrat" panose="00000500000000000000" pitchFamily="2" charset="0"/>
            </a:endParaRPr>
          </a:p>
          <a:p>
            <a:endParaRPr lang="en-US" b="1" dirty="0">
              <a:solidFill>
                <a:schemeClr val="bg2">
                  <a:lumMod val="50000"/>
                </a:schemeClr>
              </a:solidFill>
              <a:latin typeface="Montserrat" panose="00000500000000000000" pitchFamily="2" charset="0"/>
            </a:endParaRPr>
          </a:p>
          <a:p>
            <a:r>
              <a:rPr lang="en-US" b="1" dirty="0" smtClean="0">
                <a:solidFill>
                  <a:schemeClr val="bg2">
                    <a:lumMod val="50000"/>
                  </a:schemeClr>
                </a:solidFill>
                <a:latin typeface="Montserrat" panose="00000500000000000000" pitchFamily="2" charset="0"/>
              </a:rPr>
              <a:t>Strategy Pattern – </a:t>
            </a:r>
            <a:r>
              <a:rPr lang="en-US" b="1" dirty="0" err="1" smtClean="0">
                <a:solidFill>
                  <a:schemeClr val="bg2">
                    <a:lumMod val="50000"/>
                  </a:schemeClr>
                </a:solidFill>
                <a:latin typeface="Montserrat" panose="00000500000000000000" pitchFamily="2" charset="0"/>
              </a:rPr>
              <a:t>Xuất</a:t>
            </a:r>
            <a:r>
              <a:rPr lang="en-US" b="1" dirty="0" smtClean="0">
                <a:solidFill>
                  <a:schemeClr val="bg2">
                    <a:lumMod val="50000"/>
                  </a:schemeClr>
                </a:solidFill>
                <a:latin typeface="Montserrat" panose="00000500000000000000" pitchFamily="2" charset="0"/>
              </a:rPr>
              <a:t> </a:t>
            </a:r>
            <a:r>
              <a:rPr lang="en-US" b="1" dirty="0" err="1" smtClean="0">
                <a:solidFill>
                  <a:schemeClr val="bg2">
                    <a:lumMod val="50000"/>
                  </a:schemeClr>
                </a:solidFill>
                <a:latin typeface="Montserrat" panose="00000500000000000000" pitchFamily="2" charset="0"/>
              </a:rPr>
              <a:t>dữ</a:t>
            </a:r>
            <a:r>
              <a:rPr lang="en-US" b="1" dirty="0" smtClean="0">
                <a:solidFill>
                  <a:schemeClr val="bg2">
                    <a:lumMod val="50000"/>
                  </a:schemeClr>
                </a:solidFill>
                <a:latin typeface="Montserrat" panose="00000500000000000000" pitchFamily="2" charset="0"/>
              </a:rPr>
              <a:t> </a:t>
            </a:r>
            <a:r>
              <a:rPr lang="en-US" b="1" dirty="0" err="1" smtClean="0">
                <a:solidFill>
                  <a:schemeClr val="bg2">
                    <a:lumMod val="50000"/>
                  </a:schemeClr>
                </a:solidFill>
                <a:latin typeface="Montserrat" panose="00000500000000000000" pitchFamily="2" charset="0"/>
              </a:rPr>
              <a:t>liệu</a:t>
            </a:r>
            <a:r>
              <a:rPr lang="en-US" b="1" dirty="0" smtClean="0">
                <a:solidFill>
                  <a:schemeClr val="bg2">
                    <a:lumMod val="50000"/>
                  </a:schemeClr>
                </a:solidFill>
                <a:latin typeface="Montserrat" panose="00000500000000000000" pitchFamily="2" charset="0"/>
              </a:rPr>
              <a:t> </a:t>
            </a:r>
            <a:r>
              <a:rPr lang="en-US" b="1" dirty="0" err="1" smtClean="0">
                <a:solidFill>
                  <a:schemeClr val="bg2">
                    <a:lumMod val="50000"/>
                  </a:schemeClr>
                </a:solidFill>
                <a:latin typeface="Montserrat" panose="00000500000000000000" pitchFamily="2" charset="0"/>
              </a:rPr>
              <a:t>hóa</a:t>
            </a:r>
            <a:r>
              <a:rPr lang="en-US" b="1" dirty="0" smtClean="0">
                <a:solidFill>
                  <a:schemeClr val="bg2">
                    <a:lumMod val="50000"/>
                  </a:schemeClr>
                </a:solidFill>
                <a:latin typeface="Montserrat" panose="00000500000000000000" pitchFamily="2" charset="0"/>
              </a:rPr>
              <a:t> </a:t>
            </a:r>
            <a:r>
              <a:rPr lang="en-US" b="1" dirty="0" err="1" smtClean="0">
                <a:solidFill>
                  <a:schemeClr val="bg2">
                    <a:lumMod val="50000"/>
                  </a:schemeClr>
                </a:solidFill>
                <a:latin typeface="Montserrat" panose="00000500000000000000" pitchFamily="2" charset="0"/>
              </a:rPr>
              <a:t>đơn</a:t>
            </a:r>
            <a:endParaRPr lang="en-US" b="1" dirty="0">
              <a:solidFill>
                <a:schemeClr val="bg2">
                  <a:lumMod val="50000"/>
                </a:schemeClr>
              </a:solidFill>
              <a:latin typeface="Montserrat" panose="00000500000000000000" pitchFamily="2" charset="0"/>
            </a:endParaRPr>
          </a:p>
        </p:txBody>
      </p:sp>
    </p:spTree>
    <p:extLst>
      <p:ext uri="{BB962C8B-B14F-4D97-AF65-F5344CB8AC3E}">
        <p14:creationId xmlns:p14="http://schemas.microsoft.com/office/powerpoint/2010/main" val="2363813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A9F4B633-BC2D-E7B3-4CE7-27056A413DCC}"/>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F3DAC3C7-32E6-8828-593E-6CA405D68B25}"/>
              </a:ext>
            </a:extLst>
          </p:cNvPr>
          <p:cNvSpPr txBox="1">
            <a:spLocks noGrp="1"/>
          </p:cNvSpPr>
          <p:nvPr>
            <p:ph type="title"/>
          </p:nvPr>
        </p:nvSpPr>
        <p:spPr>
          <a:xfrm>
            <a:off x="987570"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1.4 Phân tích mẫu</a:t>
            </a:r>
            <a:endParaRPr dirty="0"/>
          </a:p>
        </p:txBody>
      </p:sp>
      <p:pic>
        <p:nvPicPr>
          <p:cNvPr id="2" name="Picture 1">
            <a:extLst>
              <a:ext uri="{FF2B5EF4-FFF2-40B4-BE49-F238E27FC236}">
                <a16:creationId xmlns:a16="http://schemas.microsoft.com/office/drawing/2014/main" id="{9142DDA9-4DF8-3A1B-B9D3-4AD2AB00AE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C98063C5-8930-7608-F90E-947243FBB5FD}"/>
              </a:ext>
            </a:extLst>
          </p:cNvPr>
          <p:cNvSpPr txBox="1">
            <a:spLocks/>
          </p:cNvSpPr>
          <p:nvPr/>
        </p:nvSpPr>
        <p:spPr>
          <a:xfrm>
            <a:off x="8705070" y="4835525"/>
            <a:ext cx="505605"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13</a:t>
            </a:fld>
            <a:endParaRPr lang="en-US" dirty="0"/>
          </a:p>
        </p:txBody>
      </p:sp>
      <p:sp>
        <p:nvSpPr>
          <p:cNvPr id="8" name="TextBox 7">
            <a:extLst>
              <a:ext uri="{FF2B5EF4-FFF2-40B4-BE49-F238E27FC236}">
                <a16:creationId xmlns:a16="http://schemas.microsoft.com/office/drawing/2014/main" id="{E3EFF6DE-F84E-ED17-0427-0D93145B725E}"/>
              </a:ext>
            </a:extLst>
          </p:cNvPr>
          <p:cNvSpPr txBox="1"/>
          <p:nvPr/>
        </p:nvSpPr>
        <p:spPr>
          <a:xfrm>
            <a:off x="330664" y="670552"/>
            <a:ext cx="3019263" cy="307777"/>
          </a:xfrm>
          <a:prstGeom prst="rect">
            <a:avLst/>
          </a:prstGeom>
          <a:noFill/>
        </p:spPr>
        <p:txBody>
          <a:bodyPr wrap="square">
            <a:spAutoFit/>
          </a:bodyPr>
          <a:lstStyle/>
          <a:p>
            <a:pPr>
              <a:buNone/>
            </a:pPr>
            <a:r>
              <a:rPr lang="en-US" b="1" dirty="0">
                <a:solidFill>
                  <a:schemeClr val="bg2">
                    <a:lumMod val="50000"/>
                  </a:schemeClr>
                </a:solidFill>
                <a:latin typeface="Montserrat" panose="00000500000000000000" pitchFamily="2" charset="0"/>
              </a:rPr>
              <a:t>Singleton – Quản </a:t>
            </a:r>
            <a:r>
              <a:rPr lang="en-US" b="1" dirty="0" err="1">
                <a:solidFill>
                  <a:schemeClr val="bg2">
                    <a:lumMod val="50000"/>
                  </a:schemeClr>
                </a:solidFill>
                <a:latin typeface="Montserrat" panose="00000500000000000000" pitchFamily="2" charset="0"/>
              </a:rPr>
              <a:t>lý</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Giỏ</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hàng</a:t>
            </a:r>
            <a:endParaRPr lang="vi-VN" b="1" dirty="0">
              <a:solidFill>
                <a:schemeClr val="bg2">
                  <a:lumMod val="50000"/>
                </a:schemeClr>
              </a:solidFill>
              <a:latin typeface="Montserrat" panose="00000500000000000000" pitchFamily="2" charset="0"/>
            </a:endParaRPr>
          </a:p>
        </p:txBody>
      </p:sp>
      <p:sp>
        <p:nvSpPr>
          <p:cNvPr id="5" name="Rectangle 1">
            <a:extLst>
              <a:ext uri="{FF2B5EF4-FFF2-40B4-BE49-F238E27FC236}">
                <a16:creationId xmlns:a16="http://schemas.microsoft.com/office/drawing/2014/main" id="{EE54D005-9EAB-3DD3-BF52-6DB1768E3CC9}"/>
              </a:ext>
            </a:extLst>
          </p:cNvPr>
          <p:cNvSpPr>
            <a:spLocks noChangeArrowheads="1"/>
          </p:cNvSpPr>
          <p:nvPr/>
        </p:nvSpPr>
        <p:spPr bwMode="auto">
          <a:xfrm>
            <a:off x="330664" y="1060568"/>
            <a:ext cx="848267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vi-VN" sz="1200" dirty="0">
                <a:latin typeface="Montserrat" panose="020B0604020202020204" charset="0"/>
              </a:rPr>
              <a:t>Mẫu thiết kế Singleton đảm bảo chỉ có một thể hiện duy nhất của giỏ hàng cho mỗi người dùng trong suốt phiên làm việc, giúp tránh tạo trùng giỏ hàng và giảm thiểu lỗi khi xử lý dữ liệu. Các thành phần chính bao gồm:</a:t>
            </a:r>
          </a:p>
          <a:p>
            <a:pPr marL="171450" lvl="1" indent="-171450">
              <a:lnSpc>
                <a:spcPct val="150000"/>
              </a:lnSpc>
              <a:buFont typeface="Arial" panose="020B0604020202020204" pitchFamily="34" charset="0"/>
              <a:buChar char="•"/>
            </a:pPr>
            <a:r>
              <a:rPr lang="vi-VN" sz="1200" dirty="0">
                <a:latin typeface="Montserrat" panose="020B0604020202020204" charset="0"/>
              </a:rPr>
              <a:t>CartSingletonService (Singleton Class)</a:t>
            </a:r>
            <a:endParaRPr lang="en-US" sz="1200" dirty="0">
              <a:latin typeface="Montserrat" panose="020B0604020202020204" charset="0"/>
            </a:endParaRPr>
          </a:p>
          <a:p>
            <a:pPr marL="171450" lvl="1" indent="-171450">
              <a:lnSpc>
                <a:spcPct val="150000"/>
              </a:lnSpc>
              <a:buFont typeface="Arial" panose="020B0604020202020204" pitchFamily="34" charset="0"/>
              <a:buChar char="•"/>
            </a:pPr>
            <a:r>
              <a:rPr lang="vi-VN" sz="1200" dirty="0">
                <a:latin typeface="Montserrat" panose="020B0604020202020204" charset="0"/>
              </a:rPr>
              <a:t>Cart</a:t>
            </a:r>
            <a:r>
              <a:rPr lang="en-US" sz="1200" dirty="0" err="1">
                <a:latin typeface="Montserrat" panose="020B0604020202020204" charset="0"/>
              </a:rPr>
              <a:t>ServiceDetail</a:t>
            </a:r>
            <a:r>
              <a:rPr lang="vi-VN" sz="1200" dirty="0">
                <a:latin typeface="Montserrat" panose="020B0604020202020204" charset="0"/>
              </a:rPr>
              <a:t> (Client</a:t>
            </a:r>
            <a:r>
              <a:rPr lang="en-US" sz="1200" dirty="0">
                <a:latin typeface="Montserrat" panose="020B0604020202020204" charset="0"/>
              </a:rPr>
              <a:t>)</a:t>
            </a:r>
            <a:endParaRPr lang="vi-VN" sz="1200" dirty="0">
              <a:latin typeface="Montserrat" panose="020B0604020202020204" charset="0"/>
            </a:endParaRPr>
          </a:p>
        </p:txBody>
      </p:sp>
    </p:spTree>
    <p:extLst>
      <p:ext uri="{BB962C8B-B14F-4D97-AF65-F5344CB8AC3E}">
        <p14:creationId xmlns:p14="http://schemas.microsoft.com/office/powerpoint/2010/main" val="3634983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A9F4B633-BC2D-E7B3-4CE7-27056A413DCC}"/>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F3DAC3C7-32E6-8828-593E-6CA405D68B25}"/>
              </a:ext>
            </a:extLst>
          </p:cNvPr>
          <p:cNvSpPr txBox="1">
            <a:spLocks noGrp="1"/>
          </p:cNvSpPr>
          <p:nvPr>
            <p:ph type="title"/>
          </p:nvPr>
        </p:nvSpPr>
        <p:spPr>
          <a:xfrm>
            <a:off x="987570"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1.4 Phân tích mẫu</a:t>
            </a:r>
            <a:endParaRPr dirty="0"/>
          </a:p>
        </p:txBody>
      </p:sp>
      <p:pic>
        <p:nvPicPr>
          <p:cNvPr id="2" name="Picture 1">
            <a:extLst>
              <a:ext uri="{FF2B5EF4-FFF2-40B4-BE49-F238E27FC236}">
                <a16:creationId xmlns:a16="http://schemas.microsoft.com/office/drawing/2014/main" id="{9142DDA9-4DF8-3A1B-B9D3-4AD2AB00AE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C98063C5-8930-7608-F90E-947243FBB5FD}"/>
              </a:ext>
            </a:extLst>
          </p:cNvPr>
          <p:cNvSpPr txBox="1">
            <a:spLocks/>
          </p:cNvSpPr>
          <p:nvPr/>
        </p:nvSpPr>
        <p:spPr>
          <a:xfrm>
            <a:off x="8813336" y="4835525"/>
            <a:ext cx="397339"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14</a:t>
            </a:fld>
            <a:endParaRPr lang="en-US" dirty="0"/>
          </a:p>
        </p:txBody>
      </p:sp>
      <p:sp>
        <p:nvSpPr>
          <p:cNvPr id="8" name="TextBox 7">
            <a:extLst>
              <a:ext uri="{FF2B5EF4-FFF2-40B4-BE49-F238E27FC236}">
                <a16:creationId xmlns:a16="http://schemas.microsoft.com/office/drawing/2014/main" id="{E3EFF6DE-F84E-ED17-0427-0D93145B725E}"/>
              </a:ext>
            </a:extLst>
          </p:cNvPr>
          <p:cNvSpPr txBox="1"/>
          <p:nvPr/>
        </p:nvSpPr>
        <p:spPr>
          <a:xfrm>
            <a:off x="330664" y="670552"/>
            <a:ext cx="3019263" cy="307777"/>
          </a:xfrm>
          <a:prstGeom prst="rect">
            <a:avLst/>
          </a:prstGeom>
          <a:noFill/>
        </p:spPr>
        <p:txBody>
          <a:bodyPr wrap="square">
            <a:spAutoFit/>
          </a:bodyPr>
          <a:lstStyle/>
          <a:p>
            <a:pPr>
              <a:buNone/>
            </a:pPr>
            <a:r>
              <a:rPr lang="en-US" b="1" dirty="0">
                <a:solidFill>
                  <a:schemeClr val="bg2">
                    <a:lumMod val="50000"/>
                  </a:schemeClr>
                </a:solidFill>
                <a:latin typeface="Montserrat" panose="00000500000000000000" pitchFamily="2" charset="0"/>
              </a:rPr>
              <a:t>Singleton – Quản </a:t>
            </a:r>
            <a:r>
              <a:rPr lang="en-US" b="1" dirty="0" err="1">
                <a:solidFill>
                  <a:schemeClr val="bg2">
                    <a:lumMod val="50000"/>
                  </a:schemeClr>
                </a:solidFill>
                <a:latin typeface="Montserrat" panose="00000500000000000000" pitchFamily="2" charset="0"/>
              </a:rPr>
              <a:t>lý</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Giỏ</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hàng</a:t>
            </a:r>
            <a:endParaRPr lang="vi-VN" b="1" dirty="0">
              <a:solidFill>
                <a:schemeClr val="bg2">
                  <a:lumMod val="50000"/>
                </a:schemeClr>
              </a:solidFill>
              <a:latin typeface="Montserrat" panose="00000500000000000000" pitchFamily="2" charset="0"/>
            </a:endParaRPr>
          </a:p>
        </p:txBody>
      </p:sp>
      <p:sp>
        <p:nvSpPr>
          <p:cNvPr id="5" name="Rectangle 1">
            <a:extLst>
              <a:ext uri="{FF2B5EF4-FFF2-40B4-BE49-F238E27FC236}">
                <a16:creationId xmlns:a16="http://schemas.microsoft.com/office/drawing/2014/main" id="{EE54D005-9EAB-3DD3-BF52-6DB1768E3CC9}"/>
              </a:ext>
            </a:extLst>
          </p:cNvPr>
          <p:cNvSpPr>
            <a:spLocks noChangeArrowheads="1"/>
          </p:cNvSpPr>
          <p:nvPr/>
        </p:nvSpPr>
        <p:spPr bwMode="auto">
          <a:xfrm>
            <a:off x="330664" y="937682"/>
            <a:ext cx="848267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vi-VN" sz="1200" dirty="0">
                <a:latin typeface="Montserrat" panose="020B0604020202020204" charset="0"/>
              </a:rPr>
              <a:t>Lợi ích:</a:t>
            </a:r>
          </a:p>
          <a:p>
            <a:pPr marL="171450" indent="-171450">
              <a:lnSpc>
                <a:spcPct val="150000"/>
              </a:lnSpc>
              <a:buFont typeface="Arial" panose="020B0604020202020204" pitchFamily="34" charset="0"/>
              <a:buChar char="•"/>
            </a:pPr>
            <a:r>
              <a:rPr lang="vi-VN" sz="1200" dirty="0">
                <a:latin typeface="Montserrat" panose="020B0604020202020204" charset="0"/>
              </a:rPr>
              <a:t>Truy cập toàn cục từ bất kỳ phần nào trong ứng dụng.</a:t>
            </a:r>
          </a:p>
          <a:p>
            <a:pPr marL="171450" indent="-171450">
              <a:lnSpc>
                <a:spcPct val="150000"/>
              </a:lnSpc>
              <a:buFont typeface="Arial" panose="020B0604020202020204" pitchFamily="34" charset="0"/>
              <a:buChar char="•"/>
            </a:pPr>
            <a:r>
              <a:rPr lang="vi-VN" sz="1200" dirty="0">
                <a:latin typeface="Montserrat" panose="020B0604020202020204" charset="0"/>
              </a:rPr>
              <a:t>Đồng bộ trạng thái giỏ hàng, đảm bảo thông tin nhất quán.</a:t>
            </a:r>
          </a:p>
          <a:p>
            <a:pPr marL="171450" indent="-171450">
              <a:lnSpc>
                <a:spcPct val="150000"/>
              </a:lnSpc>
              <a:buFont typeface="Arial" panose="020B0604020202020204" pitchFamily="34" charset="0"/>
              <a:buChar char="•"/>
            </a:pPr>
            <a:r>
              <a:rPr lang="vi-VN" sz="1200" dirty="0">
                <a:latin typeface="Montserrat" panose="020B0604020202020204" charset="0"/>
              </a:rPr>
              <a:t>Tiết kiệm tài nguyên hệ thống.</a:t>
            </a:r>
          </a:p>
          <a:p>
            <a:pPr>
              <a:lnSpc>
                <a:spcPct val="150000"/>
              </a:lnSpc>
            </a:pPr>
            <a:r>
              <a:rPr lang="vi-VN" sz="1200" dirty="0">
                <a:latin typeface="Montserrat" panose="020B0604020202020204" charset="0"/>
              </a:rPr>
              <a:t>Hạn chế:</a:t>
            </a:r>
          </a:p>
          <a:p>
            <a:pPr marL="171450" indent="-171450">
              <a:lnSpc>
                <a:spcPct val="150000"/>
              </a:lnSpc>
              <a:buFont typeface="Arial" panose="020B0604020202020204" pitchFamily="34" charset="0"/>
              <a:buChar char="•"/>
            </a:pPr>
            <a:r>
              <a:rPr lang="vi-VN" sz="1200" dirty="0">
                <a:latin typeface="Montserrat" panose="020B0604020202020204" charset="0"/>
              </a:rPr>
              <a:t>Khó kiểm tra và mô phỏng khi làm unit testing do trạng thái toàn cục.</a:t>
            </a:r>
          </a:p>
          <a:p>
            <a:pPr marL="171450" indent="-171450">
              <a:lnSpc>
                <a:spcPct val="150000"/>
              </a:lnSpc>
              <a:buFont typeface="Arial" panose="020B0604020202020204" pitchFamily="34" charset="0"/>
              <a:buChar char="•"/>
            </a:pPr>
            <a:r>
              <a:rPr lang="vi-VN" sz="1200" dirty="0">
                <a:latin typeface="Montserrat" panose="020B0604020202020204" charset="0"/>
              </a:rPr>
              <a:t>Không phù hợp trong ứng dụng đa người dùng nếu không gắn với sessionId hoặc userId.</a:t>
            </a:r>
          </a:p>
          <a:p>
            <a:pPr marL="171450" indent="-171450">
              <a:lnSpc>
                <a:spcPct val="150000"/>
              </a:lnSpc>
              <a:buFont typeface="Arial" panose="020B0604020202020204" pitchFamily="34" charset="0"/>
              <a:buChar char="•"/>
            </a:pPr>
            <a:r>
              <a:rPr lang="vi-VN" sz="1200" dirty="0">
                <a:latin typeface="Montserrat" panose="020B0604020202020204" charset="0"/>
              </a:rPr>
              <a:t>Tạo sự phụ thuộc toàn cục, làm mã nguồn khó bảo trì và mở rộng.</a:t>
            </a:r>
            <a:endParaRPr lang="en-US" sz="1200" dirty="0">
              <a:latin typeface="Montserrat" panose="020B0604020202020204" charset="0"/>
            </a:endParaRPr>
          </a:p>
          <a:p>
            <a:pPr>
              <a:lnSpc>
                <a:spcPct val="150000"/>
              </a:lnSpc>
            </a:pPr>
            <a:endParaRPr lang="vi-VN" sz="1200" dirty="0">
              <a:latin typeface="Montserrat" panose="020B0604020202020204" charset="0"/>
            </a:endParaRPr>
          </a:p>
          <a:p>
            <a:pPr>
              <a:lnSpc>
                <a:spcPct val="150000"/>
              </a:lnSpc>
            </a:pPr>
            <a:r>
              <a:rPr lang="vi-VN" sz="1200" dirty="0">
                <a:latin typeface="Montserrat" panose="020B0604020202020204" charset="0"/>
              </a:rPr>
              <a:t>Tình huống ví dụ: Người dùng thêm sản phẩm từ nhiều trang khác nhau và thanh toán, Singleton đảm bảo thao tác luôn áp dụng lên cùng một giỏ hàng duy nhất.</a:t>
            </a:r>
          </a:p>
        </p:txBody>
      </p:sp>
    </p:spTree>
    <p:extLst>
      <p:ext uri="{BB962C8B-B14F-4D97-AF65-F5344CB8AC3E}">
        <p14:creationId xmlns:p14="http://schemas.microsoft.com/office/powerpoint/2010/main" val="2075994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081CB297-B486-0384-B3EB-165F4A665C08}"/>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CFABAD3D-1575-D9B4-717C-A9E0CB631C11}"/>
              </a:ext>
            </a:extLst>
          </p:cNvPr>
          <p:cNvSpPr txBox="1">
            <a:spLocks noGrp="1"/>
          </p:cNvSpPr>
          <p:nvPr>
            <p:ph type="title"/>
          </p:nvPr>
        </p:nvSpPr>
        <p:spPr>
          <a:xfrm>
            <a:off x="999762"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1.4 Phân tích mẫu</a:t>
            </a:r>
            <a:endParaRPr dirty="0"/>
          </a:p>
        </p:txBody>
      </p:sp>
      <p:pic>
        <p:nvPicPr>
          <p:cNvPr id="2" name="Picture 1">
            <a:extLst>
              <a:ext uri="{FF2B5EF4-FFF2-40B4-BE49-F238E27FC236}">
                <a16:creationId xmlns:a16="http://schemas.microsoft.com/office/drawing/2014/main" id="{50C9C34D-9118-04F2-9C55-19316B8671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EBADCDC0-1453-C124-10CC-5707C720977D}"/>
              </a:ext>
            </a:extLst>
          </p:cNvPr>
          <p:cNvSpPr txBox="1">
            <a:spLocks/>
          </p:cNvSpPr>
          <p:nvPr/>
        </p:nvSpPr>
        <p:spPr>
          <a:xfrm>
            <a:off x="8779790" y="4835525"/>
            <a:ext cx="430885"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15</a:t>
            </a:fld>
            <a:endParaRPr lang="en-US" dirty="0"/>
          </a:p>
        </p:txBody>
      </p:sp>
      <p:sp>
        <p:nvSpPr>
          <p:cNvPr id="8" name="TextBox 7">
            <a:extLst>
              <a:ext uri="{FF2B5EF4-FFF2-40B4-BE49-F238E27FC236}">
                <a16:creationId xmlns:a16="http://schemas.microsoft.com/office/drawing/2014/main" id="{A5EB90A9-4AE8-6FAB-AD3B-CC9DB741E4DE}"/>
              </a:ext>
            </a:extLst>
          </p:cNvPr>
          <p:cNvSpPr txBox="1"/>
          <p:nvPr/>
        </p:nvSpPr>
        <p:spPr>
          <a:xfrm>
            <a:off x="327189" y="700722"/>
            <a:ext cx="5389536" cy="307777"/>
          </a:xfrm>
          <a:prstGeom prst="rect">
            <a:avLst/>
          </a:prstGeom>
          <a:noFill/>
        </p:spPr>
        <p:txBody>
          <a:bodyPr wrap="square">
            <a:spAutoFit/>
          </a:bodyPr>
          <a:lstStyle/>
          <a:p>
            <a:pPr>
              <a:buNone/>
            </a:pPr>
            <a:r>
              <a:rPr lang="vi-VN" b="1" dirty="0">
                <a:solidFill>
                  <a:schemeClr val="bg2">
                    <a:lumMod val="50000"/>
                  </a:schemeClr>
                </a:solidFill>
                <a:latin typeface="Montserrat" panose="00000500000000000000" pitchFamily="2" charset="0"/>
              </a:rPr>
              <a:t>Strategy – Quản lý nhiều phương thức Thanh toán</a:t>
            </a:r>
          </a:p>
        </p:txBody>
      </p:sp>
      <p:sp>
        <p:nvSpPr>
          <p:cNvPr id="4" name="Rectangle 1">
            <a:extLst>
              <a:ext uri="{FF2B5EF4-FFF2-40B4-BE49-F238E27FC236}">
                <a16:creationId xmlns:a16="http://schemas.microsoft.com/office/drawing/2014/main" id="{E6DF15CA-590A-A5E0-F0E6-E93B683A64D0}"/>
              </a:ext>
            </a:extLst>
          </p:cNvPr>
          <p:cNvSpPr>
            <a:spLocks noChangeArrowheads="1"/>
          </p:cNvSpPr>
          <p:nvPr/>
        </p:nvSpPr>
        <p:spPr bwMode="auto">
          <a:xfrm>
            <a:off x="327189" y="1051559"/>
            <a:ext cx="848962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vi-VN" altLang="en-US" sz="1200" dirty="0">
                <a:solidFill>
                  <a:schemeClr val="tx1"/>
                </a:solidFill>
                <a:latin typeface="Montserrat" panose="00000500000000000000" pitchFamily="2" charset="0"/>
              </a:rPr>
              <a:t>Mẫu thiết kế Strategy giúp quản lý các phương thức thanh toán khác nhau (chuyển khoản, ví điện tử, thẻ tín dụng) trong ứng dụng, cho phép thay đổi phương thức thanh toán tại thời điểm chạy mà không cần sửa đổi logic cốt lõi. Các thành phần chính bao gồm:</a:t>
            </a:r>
            <a:endParaRPr lang="en-US" altLang="en-US" sz="1200" dirty="0">
              <a:solidFill>
                <a:schemeClr val="tx1"/>
              </a:solidFill>
              <a:latin typeface="Montserrat" panose="00000500000000000000" pitchFamily="2" charset="0"/>
            </a:endParaRP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PaymentContext</a:t>
            </a:r>
            <a:r>
              <a:rPr lang="en-US" altLang="en-US" sz="1200" dirty="0">
                <a:solidFill>
                  <a:schemeClr val="tx1"/>
                </a:solidFill>
                <a:latin typeface="Montserrat" panose="00000500000000000000" pitchFamily="2" charset="0"/>
              </a:rPr>
              <a:t> (Context)</a:t>
            </a:r>
            <a:r>
              <a:rPr lang="vi-VN" altLang="en-US" sz="1200" dirty="0">
                <a:solidFill>
                  <a:schemeClr val="tx1"/>
                </a:solidFill>
                <a:latin typeface="Montserrat" panose="00000500000000000000" pitchFamily="2" charset="0"/>
              </a:rPr>
              <a:t>: Quản lý chiến lược thanh toán.</a:t>
            </a:r>
            <a:endParaRPr lang="en-US"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PaymentStrategy</a:t>
            </a:r>
            <a:r>
              <a:rPr lang="en-US" altLang="en-US" sz="1200" dirty="0">
                <a:solidFill>
                  <a:schemeClr val="tx1"/>
                </a:solidFill>
                <a:latin typeface="Montserrat" panose="00000500000000000000" pitchFamily="2" charset="0"/>
              </a:rPr>
              <a:t> (Strategy Interface)</a:t>
            </a:r>
            <a:r>
              <a:rPr lang="vi-VN" altLang="en-US" sz="1200" dirty="0">
                <a:solidFill>
                  <a:schemeClr val="tx1"/>
                </a:solidFill>
                <a:latin typeface="Montserrat" panose="00000500000000000000" pitchFamily="2" charset="0"/>
              </a:rPr>
              <a:t>: Giao diện cho các chiến lược thanh toán.</a:t>
            </a:r>
            <a:endParaRPr lang="en-US"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Concrete Strategies</a:t>
            </a:r>
            <a:r>
              <a:rPr lang="en-US" altLang="en-US" sz="1200" dirty="0">
                <a:solidFill>
                  <a:schemeClr val="tx1"/>
                </a:solidFill>
                <a:latin typeface="Montserrat" panose="00000500000000000000" pitchFamily="2" charset="0"/>
              </a:rPr>
              <a:t> (Concrete Strategies) </a:t>
            </a:r>
            <a:r>
              <a:rPr lang="vi-VN" altLang="en-US" sz="1200" dirty="0">
                <a:solidFill>
                  <a:schemeClr val="tx1"/>
                </a:solidFill>
                <a:latin typeface="Montserrat" panose="00000500000000000000" pitchFamily="2" charset="0"/>
              </a:rPr>
              <a:t>: Các chiến lược thanh toán cụ thể như BankTransfer,</a:t>
            </a:r>
            <a:r>
              <a:rPr lang="en-US" altLang="en-US" sz="1200" dirty="0">
                <a:solidFill>
                  <a:schemeClr val="tx1"/>
                </a:solidFill>
                <a:latin typeface="Montserrat" panose="00000500000000000000" pitchFamily="2" charset="0"/>
              </a:rPr>
              <a:t> </a:t>
            </a:r>
            <a:r>
              <a:rPr lang="vi-VN" altLang="en-US" sz="1200" dirty="0">
                <a:solidFill>
                  <a:schemeClr val="tx1"/>
                </a:solidFill>
                <a:latin typeface="Montserrat" panose="00000500000000000000" pitchFamily="2" charset="0"/>
              </a:rPr>
              <a:t>CreditCard, EWallet.</a:t>
            </a:r>
            <a:endParaRPr lang="en-US"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OrderService</a:t>
            </a:r>
            <a:r>
              <a:rPr lang="en-US" altLang="en-US" sz="1200" dirty="0">
                <a:solidFill>
                  <a:schemeClr val="tx1"/>
                </a:solidFill>
                <a:latin typeface="Montserrat" panose="00000500000000000000" pitchFamily="2" charset="0"/>
              </a:rPr>
              <a:t> (Controller)</a:t>
            </a:r>
            <a:r>
              <a:rPr lang="vi-VN" altLang="en-US" sz="1200" dirty="0">
                <a:solidFill>
                  <a:schemeClr val="tx1"/>
                </a:solidFill>
                <a:latin typeface="Montserrat" panose="00000500000000000000" pitchFamily="2" charset="0"/>
              </a:rPr>
              <a:t>: Điều khiển logic thanh toán.</a:t>
            </a:r>
            <a:endParaRPr kumimoji="0" lang="en-US" altLang="en-US" sz="12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4202494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081CB297-B486-0384-B3EB-165F4A665C08}"/>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CFABAD3D-1575-D9B4-717C-A9E0CB631C11}"/>
              </a:ext>
            </a:extLst>
          </p:cNvPr>
          <p:cNvSpPr txBox="1">
            <a:spLocks noGrp="1"/>
          </p:cNvSpPr>
          <p:nvPr>
            <p:ph type="title"/>
          </p:nvPr>
        </p:nvSpPr>
        <p:spPr>
          <a:xfrm>
            <a:off x="999762"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1.4 Phân tích mẫu</a:t>
            </a:r>
            <a:endParaRPr dirty="0"/>
          </a:p>
        </p:txBody>
      </p:sp>
      <p:pic>
        <p:nvPicPr>
          <p:cNvPr id="2" name="Picture 1">
            <a:extLst>
              <a:ext uri="{FF2B5EF4-FFF2-40B4-BE49-F238E27FC236}">
                <a16:creationId xmlns:a16="http://schemas.microsoft.com/office/drawing/2014/main" id="{50C9C34D-9118-04F2-9C55-19316B8671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EBADCDC0-1453-C124-10CC-5707C720977D}"/>
              </a:ext>
            </a:extLst>
          </p:cNvPr>
          <p:cNvSpPr txBox="1">
            <a:spLocks/>
          </p:cNvSpPr>
          <p:nvPr/>
        </p:nvSpPr>
        <p:spPr>
          <a:xfrm>
            <a:off x="8779790" y="4835525"/>
            <a:ext cx="430885"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16</a:t>
            </a:fld>
            <a:endParaRPr lang="en-US" dirty="0"/>
          </a:p>
        </p:txBody>
      </p:sp>
      <p:sp>
        <p:nvSpPr>
          <p:cNvPr id="8" name="TextBox 7">
            <a:extLst>
              <a:ext uri="{FF2B5EF4-FFF2-40B4-BE49-F238E27FC236}">
                <a16:creationId xmlns:a16="http://schemas.microsoft.com/office/drawing/2014/main" id="{A5EB90A9-4AE8-6FAB-AD3B-CC9DB741E4DE}"/>
              </a:ext>
            </a:extLst>
          </p:cNvPr>
          <p:cNvSpPr txBox="1"/>
          <p:nvPr/>
        </p:nvSpPr>
        <p:spPr>
          <a:xfrm>
            <a:off x="327189" y="700722"/>
            <a:ext cx="5389536" cy="307777"/>
          </a:xfrm>
          <a:prstGeom prst="rect">
            <a:avLst/>
          </a:prstGeom>
          <a:noFill/>
        </p:spPr>
        <p:txBody>
          <a:bodyPr wrap="square">
            <a:spAutoFit/>
          </a:bodyPr>
          <a:lstStyle/>
          <a:p>
            <a:pPr>
              <a:buNone/>
            </a:pPr>
            <a:r>
              <a:rPr lang="vi-VN" b="1" dirty="0">
                <a:solidFill>
                  <a:schemeClr val="bg2">
                    <a:lumMod val="50000"/>
                  </a:schemeClr>
                </a:solidFill>
                <a:latin typeface="Montserrat" panose="00000500000000000000" pitchFamily="2" charset="0"/>
              </a:rPr>
              <a:t>Strategy – Quản lý nhiều phương thức Thanh toán</a:t>
            </a:r>
          </a:p>
        </p:txBody>
      </p:sp>
      <p:sp>
        <p:nvSpPr>
          <p:cNvPr id="4" name="Rectangle 1">
            <a:extLst>
              <a:ext uri="{FF2B5EF4-FFF2-40B4-BE49-F238E27FC236}">
                <a16:creationId xmlns:a16="http://schemas.microsoft.com/office/drawing/2014/main" id="{E6DF15CA-590A-A5E0-F0E6-E93B683A64D0}"/>
              </a:ext>
            </a:extLst>
          </p:cNvPr>
          <p:cNvSpPr>
            <a:spLocks noChangeArrowheads="1"/>
          </p:cNvSpPr>
          <p:nvPr/>
        </p:nvSpPr>
        <p:spPr bwMode="auto">
          <a:xfrm>
            <a:off x="327189" y="1190058"/>
            <a:ext cx="848962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vi-VN" altLang="en-US" sz="1200" dirty="0">
                <a:solidFill>
                  <a:schemeClr val="tx1"/>
                </a:solidFill>
                <a:latin typeface="Montserrat" panose="00000500000000000000" pitchFamily="2" charset="0"/>
              </a:rPr>
              <a:t>Lợi ích:</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Linh hoạt trong việc thay đổi hoặc thêm chiến lược thanh toán mà không ảnh hưởng đến các phần khác.</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Tuân thủ nguyên lý OCP (mở rộng nhưng không sửa đổi).</a:t>
            </a: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Tách biệt logic, dễ kiểm thử và bảo trì.</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Có thể tái sử dụng chiến lược ở nhiều phần của hệ thống.</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lvl="0" eaLnBrk="0" fontAlgn="base" hangingPunct="0">
              <a:spcBef>
                <a:spcPct val="0"/>
              </a:spcBef>
              <a:spcAft>
                <a:spcPct val="0"/>
              </a:spcAft>
              <a:buClrTx/>
            </a:pPr>
            <a:r>
              <a:rPr lang="vi-VN" altLang="en-US" sz="1200" dirty="0">
                <a:solidFill>
                  <a:schemeClr val="tx1"/>
                </a:solidFill>
                <a:latin typeface="Montserrat" panose="00000500000000000000" pitchFamily="2" charset="0"/>
              </a:rPr>
              <a:t>Hạn chế:</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Quản lý chiến lược có thể phức tạp khi số lượng chiến lược lớn.</a:t>
            </a: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Có thể gây trùng lặp logic giữa các chiến lược thanh toán.</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lvl="0" eaLnBrk="0" fontAlgn="base" hangingPunct="0">
              <a:spcBef>
                <a:spcPct val="0"/>
              </a:spcBef>
              <a:spcAft>
                <a:spcPct val="0"/>
              </a:spcAft>
              <a:buClrTx/>
            </a:pPr>
            <a:r>
              <a:rPr lang="vi-VN" altLang="en-US" sz="1200" dirty="0">
                <a:solidFill>
                  <a:schemeClr val="tx1"/>
                </a:solidFill>
                <a:latin typeface="Montserrat" panose="00000500000000000000" pitchFamily="2" charset="0"/>
              </a:rPr>
              <a:t>Tình huống ví dụ: Người dùng chọn phương thức thanh toán (thẻ tín dụng, ví điện tử, chuyển khoản) và ứng dụng tự động chọn chiến lược phù hợp để xử lý mà không cần thay đổi mã nguồn.</a:t>
            </a:r>
            <a:endParaRPr kumimoji="0" lang="en-US" altLang="en-US" sz="12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2843733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2F4448EF-D01B-CDCF-3A7F-30D5538AA49B}"/>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525449E5-4F83-C1E2-7529-5E0AEFE85DA9}"/>
              </a:ext>
            </a:extLst>
          </p:cNvPr>
          <p:cNvSpPr txBox="1">
            <a:spLocks noGrp="1"/>
          </p:cNvSpPr>
          <p:nvPr>
            <p:ph type="title"/>
          </p:nvPr>
        </p:nvSpPr>
        <p:spPr>
          <a:xfrm>
            <a:off x="999762"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1.4 Phân tích mẫu</a:t>
            </a:r>
            <a:endParaRPr dirty="0"/>
          </a:p>
        </p:txBody>
      </p:sp>
      <p:pic>
        <p:nvPicPr>
          <p:cNvPr id="2" name="Picture 1">
            <a:extLst>
              <a:ext uri="{FF2B5EF4-FFF2-40B4-BE49-F238E27FC236}">
                <a16:creationId xmlns:a16="http://schemas.microsoft.com/office/drawing/2014/main" id="{048EF291-0496-EF06-E902-70669CBB5F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FA5F5375-F939-9D29-539F-684F04492190}"/>
              </a:ext>
            </a:extLst>
          </p:cNvPr>
          <p:cNvSpPr txBox="1">
            <a:spLocks/>
          </p:cNvSpPr>
          <p:nvPr/>
        </p:nvSpPr>
        <p:spPr>
          <a:xfrm>
            <a:off x="8771506" y="4832619"/>
            <a:ext cx="55487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17</a:t>
            </a:fld>
            <a:endParaRPr lang="en-US" dirty="0"/>
          </a:p>
        </p:txBody>
      </p:sp>
      <p:sp>
        <p:nvSpPr>
          <p:cNvPr id="8" name="TextBox 7">
            <a:extLst>
              <a:ext uri="{FF2B5EF4-FFF2-40B4-BE49-F238E27FC236}">
                <a16:creationId xmlns:a16="http://schemas.microsoft.com/office/drawing/2014/main" id="{79ED6956-BF12-13A8-9E5C-88CC05E572D6}"/>
              </a:ext>
            </a:extLst>
          </p:cNvPr>
          <p:cNvSpPr txBox="1"/>
          <p:nvPr/>
        </p:nvSpPr>
        <p:spPr>
          <a:xfrm>
            <a:off x="267138" y="645379"/>
            <a:ext cx="4591374" cy="307777"/>
          </a:xfrm>
          <a:prstGeom prst="rect">
            <a:avLst/>
          </a:prstGeom>
          <a:noFill/>
        </p:spPr>
        <p:txBody>
          <a:bodyPr wrap="square">
            <a:spAutoFit/>
          </a:bodyPr>
          <a:lstStyle/>
          <a:p>
            <a:pPr>
              <a:buNone/>
            </a:pPr>
            <a:r>
              <a:rPr lang="en-US" b="1" dirty="0">
                <a:solidFill>
                  <a:schemeClr val="bg2">
                    <a:lumMod val="50000"/>
                  </a:schemeClr>
                </a:solidFill>
                <a:latin typeface="Montserrat" panose="00000500000000000000" pitchFamily="2" charset="0"/>
              </a:rPr>
              <a:t>Factory Method – </a:t>
            </a:r>
            <a:r>
              <a:rPr lang="en-US" b="1" dirty="0" err="1">
                <a:solidFill>
                  <a:schemeClr val="bg2">
                    <a:lumMod val="50000"/>
                  </a:schemeClr>
                </a:solidFill>
                <a:latin typeface="Montserrat" panose="00000500000000000000" pitchFamily="2" charset="0"/>
              </a:rPr>
              <a:t>Tạo</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sản</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phẩm</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theo</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loại</a:t>
            </a:r>
            <a:endParaRPr lang="vi-VN" b="1" dirty="0">
              <a:solidFill>
                <a:schemeClr val="bg2">
                  <a:lumMod val="50000"/>
                </a:schemeClr>
              </a:solidFill>
              <a:latin typeface="Montserrat" panose="00000500000000000000" pitchFamily="2" charset="0"/>
            </a:endParaRPr>
          </a:p>
        </p:txBody>
      </p:sp>
      <p:sp>
        <p:nvSpPr>
          <p:cNvPr id="4" name="Rectangle 1">
            <a:extLst>
              <a:ext uri="{FF2B5EF4-FFF2-40B4-BE49-F238E27FC236}">
                <a16:creationId xmlns:a16="http://schemas.microsoft.com/office/drawing/2014/main" id="{FEC3CA88-FF51-7572-763C-B41054D4CC8F}"/>
              </a:ext>
            </a:extLst>
          </p:cNvPr>
          <p:cNvSpPr>
            <a:spLocks noChangeArrowheads="1"/>
          </p:cNvSpPr>
          <p:nvPr/>
        </p:nvSpPr>
        <p:spPr bwMode="auto">
          <a:xfrm>
            <a:off x="247859" y="1079373"/>
            <a:ext cx="868538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vi-VN" altLang="en-US" sz="1200" dirty="0">
                <a:solidFill>
                  <a:schemeClr val="tx1"/>
                </a:solidFill>
                <a:latin typeface="Montserrat" panose="00000500000000000000" pitchFamily="2" charset="0"/>
              </a:rPr>
              <a:t>Mẫu thiết kế Factory Method giúp tạo các đối tượng sản phẩm khác nhau trong ứng dụng thương mại điện tử mà không cần biết chi tiết khởi tạo. Các thành phần chính bao gồm:</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ProductFactory (Factory Class) : Lớp tạo sản phẩm.</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Product (Abstract Product): Sản phẩm trừu tượng.</a:t>
            </a: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Laptop, Phone, Tablet, Headphone, Smartwatch (Concrete Product)</a:t>
            </a: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ProductService (Client): Lớp sử dụng factory để tạo sản phẩm.</a:t>
            </a:r>
            <a:endParaRPr kumimoji="0" lang="en-US" altLang="en-US" sz="12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726076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2F4448EF-D01B-CDCF-3A7F-30D5538AA49B}"/>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525449E5-4F83-C1E2-7529-5E0AEFE85DA9}"/>
              </a:ext>
            </a:extLst>
          </p:cNvPr>
          <p:cNvSpPr txBox="1">
            <a:spLocks noGrp="1"/>
          </p:cNvSpPr>
          <p:nvPr>
            <p:ph type="title"/>
          </p:nvPr>
        </p:nvSpPr>
        <p:spPr>
          <a:xfrm>
            <a:off x="999762"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1.4 Phân tích mẫu</a:t>
            </a:r>
            <a:endParaRPr dirty="0"/>
          </a:p>
        </p:txBody>
      </p:sp>
      <p:pic>
        <p:nvPicPr>
          <p:cNvPr id="2" name="Picture 1">
            <a:extLst>
              <a:ext uri="{FF2B5EF4-FFF2-40B4-BE49-F238E27FC236}">
                <a16:creationId xmlns:a16="http://schemas.microsoft.com/office/drawing/2014/main" id="{048EF291-0496-EF06-E902-70669CBB5F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FA5F5375-F939-9D29-539F-684F04492190}"/>
              </a:ext>
            </a:extLst>
          </p:cNvPr>
          <p:cNvSpPr txBox="1">
            <a:spLocks/>
          </p:cNvSpPr>
          <p:nvPr/>
        </p:nvSpPr>
        <p:spPr>
          <a:xfrm>
            <a:off x="8779255" y="4832619"/>
            <a:ext cx="55487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18</a:t>
            </a:fld>
            <a:endParaRPr lang="en-US" dirty="0"/>
          </a:p>
        </p:txBody>
      </p:sp>
      <p:sp>
        <p:nvSpPr>
          <p:cNvPr id="8" name="TextBox 7">
            <a:extLst>
              <a:ext uri="{FF2B5EF4-FFF2-40B4-BE49-F238E27FC236}">
                <a16:creationId xmlns:a16="http://schemas.microsoft.com/office/drawing/2014/main" id="{79ED6956-BF12-13A8-9E5C-88CC05E572D6}"/>
              </a:ext>
            </a:extLst>
          </p:cNvPr>
          <p:cNvSpPr txBox="1"/>
          <p:nvPr/>
        </p:nvSpPr>
        <p:spPr>
          <a:xfrm>
            <a:off x="267138" y="645379"/>
            <a:ext cx="4591374" cy="307777"/>
          </a:xfrm>
          <a:prstGeom prst="rect">
            <a:avLst/>
          </a:prstGeom>
          <a:noFill/>
        </p:spPr>
        <p:txBody>
          <a:bodyPr wrap="square">
            <a:spAutoFit/>
          </a:bodyPr>
          <a:lstStyle/>
          <a:p>
            <a:pPr>
              <a:buNone/>
            </a:pPr>
            <a:r>
              <a:rPr lang="en-US" b="1" dirty="0">
                <a:solidFill>
                  <a:schemeClr val="bg2">
                    <a:lumMod val="50000"/>
                  </a:schemeClr>
                </a:solidFill>
                <a:latin typeface="Montserrat" panose="00000500000000000000" pitchFamily="2" charset="0"/>
              </a:rPr>
              <a:t>Factory Method – </a:t>
            </a:r>
            <a:r>
              <a:rPr lang="en-US" b="1" dirty="0" err="1">
                <a:solidFill>
                  <a:schemeClr val="bg2">
                    <a:lumMod val="50000"/>
                  </a:schemeClr>
                </a:solidFill>
                <a:latin typeface="Montserrat" panose="00000500000000000000" pitchFamily="2" charset="0"/>
              </a:rPr>
              <a:t>Tạo</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sản</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phẩm</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theo</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loại</a:t>
            </a:r>
            <a:endParaRPr lang="vi-VN" b="1" dirty="0">
              <a:solidFill>
                <a:schemeClr val="bg2">
                  <a:lumMod val="50000"/>
                </a:schemeClr>
              </a:solidFill>
              <a:latin typeface="Montserrat" panose="00000500000000000000" pitchFamily="2" charset="0"/>
            </a:endParaRPr>
          </a:p>
        </p:txBody>
      </p:sp>
      <p:sp>
        <p:nvSpPr>
          <p:cNvPr id="4" name="Rectangle 1">
            <a:extLst>
              <a:ext uri="{FF2B5EF4-FFF2-40B4-BE49-F238E27FC236}">
                <a16:creationId xmlns:a16="http://schemas.microsoft.com/office/drawing/2014/main" id="{FEC3CA88-FF51-7572-763C-B41054D4CC8F}"/>
              </a:ext>
            </a:extLst>
          </p:cNvPr>
          <p:cNvSpPr>
            <a:spLocks noChangeArrowheads="1"/>
          </p:cNvSpPr>
          <p:nvPr/>
        </p:nvSpPr>
        <p:spPr bwMode="auto">
          <a:xfrm>
            <a:off x="267138" y="1079372"/>
            <a:ext cx="868538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vi-VN" altLang="en-US" sz="1200" dirty="0">
                <a:solidFill>
                  <a:schemeClr val="tx1"/>
                </a:solidFill>
                <a:latin typeface="Montserrat" panose="00000500000000000000" pitchFamily="2" charset="0"/>
              </a:rPr>
              <a:t>Lợi ích:</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Ẩn chi tiết khởi tạo, người dùng chỉ cần gọi phương thức tạo mà không cần biết lớp cụ thể.</a:t>
            </a: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Dễ dàng mở rộng, thêm sản phẩm mới mà không ảnh hưởng đến phần còn lại của hệ thống.</a:t>
            </a: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Tăng tính đóng gói, gom logic khởi tạo vào một nơi.</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lvl="0" eaLnBrk="0" fontAlgn="base" hangingPunct="0">
              <a:spcBef>
                <a:spcPct val="0"/>
              </a:spcBef>
              <a:spcAft>
                <a:spcPct val="0"/>
              </a:spcAft>
              <a:buClrTx/>
            </a:pPr>
            <a:r>
              <a:rPr lang="vi-VN" altLang="en-US" sz="1200" dirty="0">
                <a:solidFill>
                  <a:schemeClr val="tx1"/>
                </a:solidFill>
                <a:latin typeface="Montserrat" panose="00000500000000000000" pitchFamily="2" charset="0"/>
              </a:rPr>
              <a:t>Hạn chế:</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Hiệu suất có thể giảm nếu việc khởi tạo sản phẩm phức tạp và tốn tài nguyên, có thể cải thiện bằng caching hoặc khởi tạo lười.</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lvl="0" eaLnBrk="0" fontAlgn="base" hangingPunct="0">
              <a:spcBef>
                <a:spcPct val="0"/>
              </a:spcBef>
              <a:spcAft>
                <a:spcPct val="0"/>
              </a:spcAft>
              <a:buClrTx/>
            </a:pPr>
            <a:r>
              <a:rPr lang="vi-VN" altLang="en-US" sz="1200" dirty="0">
                <a:solidFill>
                  <a:schemeClr val="tx1"/>
                </a:solidFill>
                <a:latin typeface="Montserrat" panose="00000500000000000000" pitchFamily="2" charset="0"/>
              </a:rPr>
              <a:t>Tình huống ví dụ: Admin muốn thêm các sản phẩm như Laptop, Tablet, hoặc Smartwatch, và factory sẽ tạo đối tượng tương ứng mà không cần phân nhánh trong controller hay service.</a:t>
            </a:r>
            <a:endParaRPr kumimoji="0" lang="en-US" altLang="en-US" sz="12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3083075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54DC99D9-C2C1-E13F-8504-9C677AA5716B}"/>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D13A2E9A-AB9E-002B-0590-B1C06C8686D1}"/>
              </a:ext>
            </a:extLst>
          </p:cNvPr>
          <p:cNvSpPr txBox="1">
            <a:spLocks noGrp="1"/>
          </p:cNvSpPr>
          <p:nvPr>
            <p:ph type="title"/>
          </p:nvPr>
        </p:nvSpPr>
        <p:spPr>
          <a:xfrm>
            <a:off x="101993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1.4 Phân tích mẫu</a:t>
            </a:r>
            <a:endParaRPr dirty="0"/>
          </a:p>
        </p:txBody>
      </p:sp>
      <p:pic>
        <p:nvPicPr>
          <p:cNvPr id="2" name="Picture 1">
            <a:extLst>
              <a:ext uri="{FF2B5EF4-FFF2-40B4-BE49-F238E27FC236}">
                <a16:creationId xmlns:a16="http://schemas.microsoft.com/office/drawing/2014/main" id="{731578F4-4135-98B9-271F-C02B3123CB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D5A45A06-4E75-1682-14D3-599BF81A90A2}"/>
              </a:ext>
            </a:extLst>
          </p:cNvPr>
          <p:cNvSpPr txBox="1">
            <a:spLocks/>
          </p:cNvSpPr>
          <p:nvPr/>
        </p:nvSpPr>
        <p:spPr>
          <a:xfrm>
            <a:off x="8737433" y="4835525"/>
            <a:ext cx="47324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19</a:t>
            </a:fld>
            <a:endParaRPr lang="en-US" dirty="0"/>
          </a:p>
        </p:txBody>
      </p:sp>
      <p:sp>
        <p:nvSpPr>
          <p:cNvPr id="8" name="TextBox 7">
            <a:extLst>
              <a:ext uri="{FF2B5EF4-FFF2-40B4-BE49-F238E27FC236}">
                <a16:creationId xmlns:a16="http://schemas.microsoft.com/office/drawing/2014/main" id="{B12C7667-EE6C-5A57-CC24-8172F0D06B32}"/>
              </a:ext>
            </a:extLst>
          </p:cNvPr>
          <p:cNvSpPr txBox="1"/>
          <p:nvPr/>
        </p:nvSpPr>
        <p:spPr>
          <a:xfrm>
            <a:off x="298135" y="617107"/>
            <a:ext cx="5327543" cy="307777"/>
          </a:xfrm>
          <a:prstGeom prst="rect">
            <a:avLst/>
          </a:prstGeom>
          <a:noFill/>
        </p:spPr>
        <p:txBody>
          <a:bodyPr wrap="square">
            <a:spAutoFit/>
          </a:bodyPr>
          <a:lstStyle/>
          <a:p>
            <a:pPr>
              <a:buNone/>
            </a:pPr>
            <a:r>
              <a:rPr lang="en-US" b="1" dirty="0">
                <a:solidFill>
                  <a:schemeClr val="bg2">
                    <a:lumMod val="50000"/>
                  </a:schemeClr>
                </a:solidFill>
                <a:latin typeface="Montserrat" panose="00000500000000000000" pitchFamily="2" charset="0"/>
              </a:rPr>
              <a:t>Observer – </a:t>
            </a:r>
            <a:r>
              <a:rPr lang="en-US" b="1" dirty="0" err="1">
                <a:solidFill>
                  <a:schemeClr val="bg2">
                    <a:lumMod val="50000"/>
                  </a:schemeClr>
                </a:solidFill>
                <a:latin typeface="Montserrat" panose="00000500000000000000" pitchFamily="2" charset="0"/>
              </a:rPr>
              <a:t>Gửi</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thông</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báo</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khi</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Giỏ</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hàng</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thay</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đổi</a:t>
            </a:r>
            <a:endParaRPr lang="vi-VN" b="1" dirty="0">
              <a:solidFill>
                <a:schemeClr val="bg2">
                  <a:lumMod val="50000"/>
                </a:schemeClr>
              </a:solidFill>
              <a:latin typeface="Montserrat" panose="00000500000000000000" pitchFamily="2" charset="0"/>
            </a:endParaRPr>
          </a:p>
        </p:txBody>
      </p:sp>
      <p:sp>
        <p:nvSpPr>
          <p:cNvPr id="4" name="Rectangle 1">
            <a:extLst>
              <a:ext uri="{FF2B5EF4-FFF2-40B4-BE49-F238E27FC236}">
                <a16:creationId xmlns:a16="http://schemas.microsoft.com/office/drawing/2014/main" id="{C9E145A9-633F-4A61-C5DC-74C1A57C79D6}"/>
              </a:ext>
            </a:extLst>
          </p:cNvPr>
          <p:cNvSpPr>
            <a:spLocks noChangeArrowheads="1"/>
          </p:cNvSpPr>
          <p:nvPr/>
        </p:nvSpPr>
        <p:spPr bwMode="auto">
          <a:xfrm>
            <a:off x="298135" y="1022828"/>
            <a:ext cx="812974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vi-VN" altLang="en-US" sz="1200" dirty="0">
                <a:solidFill>
                  <a:schemeClr val="tx1"/>
                </a:solidFill>
                <a:latin typeface="Montserrat" panose="00000500000000000000" pitchFamily="2" charset="0"/>
              </a:rPr>
              <a:t>Mẫu thiết kế Observer thiết lập mối quan hệ một-nhiều giữa các đối tượng, giúp tự động cập nhật các thành phần liên quan khi trạng thái của giỏ hàng thay đổi (thêm, xóa, chỉnh sửa số lượng sản phẩm). Các thành phần chính bao gồm:</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CartSubject (Subject): Quản lý giỏ hàng.</a:t>
            </a: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CartObserver (Observer): Các đối tượng quan sát (giao diện, tổng giá, kho hàng).</a:t>
            </a: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CartUpdateSubject (ConcreteSubject): Cập nhật giỏ hàng.</a:t>
            </a: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CartWebSocketNotifier (ConcreteObserver): Thông báo thay đổi đến các đối tượng quan sát.</a:t>
            </a:r>
            <a:endParaRPr kumimoji="0" lang="en-US" altLang="en-US" sz="12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2632674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1"/>
                </a:solidFill>
              </a:rPr>
              <a:t>WEBSITE THƯƠNG MẠI </a:t>
            </a:r>
            <a:r>
              <a:rPr lang="en-US" dirty="0">
                <a:solidFill>
                  <a:schemeClr val="bg2">
                    <a:lumMod val="75000"/>
                  </a:schemeClr>
                </a:solidFill>
              </a:rPr>
              <a:t>ĐIỆN TỬ</a:t>
            </a:r>
            <a:endParaRPr dirty="0">
              <a:solidFill>
                <a:schemeClr val="bg2">
                  <a:lumMod val="75000"/>
                </a:schemeClr>
              </a:solidFill>
            </a:endParaRPr>
          </a:p>
        </p:txBody>
      </p:sp>
      <p:sp>
        <p:nvSpPr>
          <p:cNvPr id="186" name="Google Shape;186;p30"/>
          <p:cNvSpPr txBox="1">
            <a:spLocks noGrp="1"/>
          </p:cNvSpPr>
          <p:nvPr>
            <p:ph type="subTitle" idx="1"/>
          </p:nvPr>
        </p:nvSpPr>
        <p:spPr>
          <a:xfrm>
            <a:off x="1643852" y="3261774"/>
            <a:ext cx="6770700" cy="1304005"/>
          </a:xfrm>
          <a:prstGeom prst="rect">
            <a:avLst/>
          </a:prstGeom>
        </p:spPr>
        <p:txBody>
          <a:bodyPr spcFirstLastPara="1" wrap="square" lIns="91425" tIns="91425" rIns="91425" bIns="91425" anchor="t" anchorCtr="0">
            <a:noAutofit/>
          </a:bodyPr>
          <a:lstStyle/>
          <a:p>
            <a:pPr marL="0" lvl="0" indent="0"/>
            <a:r>
              <a:rPr lang="en-US" dirty="0" err="1" smtClean="0"/>
              <a:t>522H0064</a:t>
            </a:r>
            <a:r>
              <a:rPr lang="en-US" dirty="0" smtClean="0"/>
              <a:t> – </a:t>
            </a:r>
            <a:r>
              <a:rPr lang="en-US" dirty="0" err="1" smtClean="0"/>
              <a:t>Phạm</a:t>
            </a:r>
            <a:r>
              <a:rPr lang="en-US" dirty="0" smtClean="0"/>
              <a:t> </a:t>
            </a:r>
            <a:r>
              <a:rPr lang="en-US" dirty="0" err="1" smtClean="0"/>
              <a:t>Duy</a:t>
            </a:r>
            <a:r>
              <a:rPr lang="en-US" dirty="0" smtClean="0"/>
              <a:t> </a:t>
            </a:r>
            <a:r>
              <a:rPr lang="en-US" dirty="0" err="1" smtClean="0"/>
              <a:t>Khánh</a:t>
            </a:r>
            <a:endParaRPr lang="en-US" dirty="0" smtClean="0"/>
          </a:p>
          <a:p>
            <a:pPr marL="0" lvl="0" indent="0"/>
            <a:r>
              <a:rPr lang="en-US" dirty="0" err="1" smtClean="0"/>
              <a:t>522H0068</a:t>
            </a:r>
            <a:r>
              <a:rPr lang="en-US" dirty="0"/>
              <a:t> </a:t>
            </a:r>
            <a:r>
              <a:rPr lang="en-US" dirty="0" smtClean="0"/>
              <a:t>– </a:t>
            </a:r>
            <a:r>
              <a:rPr lang="en-US" dirty="0" err="1" smtClean="0"/>
              <a:t>Phạm</a:t>
            </a:r>
            <a:r>
              <a:rPr lang="en-US" dirty="0" smtClean="0"/>
              <a:t> </a:t>
            </a:r>
            <a:r>
              <a:rPr lang="en-US" dirty="0" err="1" smtClean="0"/>
              <a:t>Văn</a:t>
            </a:r>
            <a:r>
              <a:rPr lang="en-US" dirty="0" smtClean="0"/>
              <a:t> </a:t>
            </a:r>
            <a:r>
              <a:rPr lang="en-US" dirty="0" err="1" smtClean="0"/>
              <a:t>Phúc</a:t>
            </a:r>
            <a:endParaRPr lang="en-US" dirty="0" smtClean="0"/>
          </a:p>
          <a:p>
            <a:pPr marL="0" lvl="0" indent="0"/>
            <a:r>
              <a:rPr lang="en-US" dirty="0" err="1" smtClean="0"/>
              <a:t>522H0046</a:t>
            </a:r>
            <a:r>
              <a:rPr lang="en-US" dirty="0" smtClean="0"/>
              <a:t> – </a:t>
            </a:r>
            <a:r>
              <a:rPr lang="en-US" dirty="0" err="1" smtClean="0"/>
              <a:t>Nguyễn</a:t>
            </a:r>
            <a:r>
              <a:rPr lang="en-US" dirty="0" smtClean="0"/>
              <a:t> </a:t>
            </a:r>
            <a:r>
              <a:rPr lang="en-US" dirty="0" err="1" smtClean="0"/>
              <a:t>Huỳnh</a:t>
            </a:r>
            <a:r>
              <a:rPr lang="en-US" dirty="0" smtClean="0"/>
              <a:t> </a:t>
            </a:r>
            <a:r>
              <a:rPr lang="en-US" dirty="0" err="1" smtClean="0"/>
              <a:t>Anh</a:t>
            </a:r>
            <a:r>
              <a:rPr lang="en-US" dirty="0" smtClean="0"/>
              <a:t> </a:t>
            </a:r>
            <a:r>
              <a:rPr lang="en-US" dirty="0" err="1" smtClean="0"/>
              <a:t>Khoa</a:t>
            </a:r>
            <a:endParaRPr lang="en-US" dirty="0" smtClean="0"/>
          </a:p>
          <a:p>
            <a:pPr marL="0" lvl="0" indent="0"/>
            <a:r>
              <a:rPr lang="en-US" dirty="0" err="1" smtClean="0"/>
              <a:t>522H0077</a:t>
            </a:r>
            <a:r>
              <a:rPr lang="en-US" dirty="0" smtClean="0"/>
              <a:t> – </a:t>
            </a:r>
            <a:r>
              <a:rPr lang="en-US" dirty="0" err="1" smtClean="0"/>
              <a:t>Tống</a:t>
            </a:r>
            <a:r>
              <a:rPr lang="en-US" dirty="0" smtClean="0"/>
              <a:t> </a:t>
            </a:r>
            <a:r>
              <a:rPr lang="en-US" dirty="0" err="1" smtClean="0"/>
              <a:t>Nguyễn</a:t>
            </a:r>
            <a:r>
              <a:rPr lang="en-US" dirty="0" smtClean="0"/>
              <a:t> </a:t>
            </a:r>
            <a:r>
              <a:rPr lang="en-US" dirty="0" err="1" smtClean="0"/>
              <a:t>Gia</a:t>
            </a:r>
            <a:r>
              <a:rPr lang="en-US" dirty="0" smtClean="0"/>
              <a:t> </a:t>
            </a:r>
            <a:r>
              <a:rPr lang="en-US" dirty="0" err="1" smtClean="0"/>
              <a:t>Huy</a:t>
            </a:r>
            <a:endParaRPr dirty="0"/>
          </a:p>
        </p:txBody>
      </p:sp>
      <p:pic>
        <p:nvPicPr>
          <p:cNvPr id="2" name="Picture 1">
            <a:extLst>
              <a:ext uri="{FF2B5EF4-FFF2-40B4-BE49-F238E27FC236}">
                <a16:creationId xmlns:a16="http://schemas.microsoft.com/office/drawing/2014/main" id="{7EFCAD82-7F13-0E4D-4C8B-65A01B63DE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2E6A1E93-2809-E2FC-D7D4-E7F5A16876D1}"/>
              </a:ext>
            </a:extLst>
          </p:cNvPr>
          <p:cNvSpPr txBox="1">
            <a:spLocks/>
          </p:cNvSpPr>
          <p:nvPr/>
        </p:nvSpPr>
        <p:spPr>
          <a:xfrm>
            <a:off x="8848725" y="4835525"/>
            <a:ext cx="36195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2</a:t>
            </a:fld>
            <a:endParaRPr lang="en-US" dirty="0"/>
          </a:p>
        </p:txBody>
      </p:sp>
    </p:spTree>
    <p:extLst>
      <p:ext uri="{BB962C8B-B14F-4D97-AF65-F5344CB8AC3E}">
        <p14:creationId xmlns:p14="http://schemas.microsoft.com/office/powerpoint/2010/main" val="2761764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54DC99D9-C2C1-E13F-8504-9C677AA5716B}"/>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D13A2E9A-AB9E-002B-0590-B1C06C8686D1}"/>
              </a:ext>
            </a:extLst>
          </p:cNvPr>
          <p:cNvSpPr txBox="1">
            <a:spLocks noGrp="1"/>
          </p:cNvSpPr>
          <p:nvPr>
            <p:ph type="title"/>
          </p:nvPr>
        </p:nvSpPr>
        <p:spPr>
          <a:xfrm>
            <a:off x="101993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1.4 Phân tích mẫu</a:t>
            </a:r>
            <a:endParaRPr dirty="0"/>
          </a:p>
        </p:txBody>
      </p:sp>
      <p:pic>
        <p:nvPicPr>
          <p:cNvPr id="2" name="Picture 1">
            <a:extLst>
              <a:ext uri="{FF2B5EF4-FFF2-40B4-BE49-F238E27FC236}">
                <a16:creationId xmlns:a16="http://schemas.microsoft.com/office/drawing/2014/main" id="{731578F4-4135-98B9-271F-C02B3123CB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D5A45A06-4E75-1682-14D3-599BF81A90A2}"/>
              </a:ext>
            </a:extLst>
          </p:cNvPr>
          <p:cNvSpPr txBox="1">
            <a:spLocks/>
          </p:cNvSpPr>
          <p:nvPr/>
        </p:nvSpPr>
        <p:spPr>
          <a:xfrm>
            <a:off x="8737433" y="4835525"/>
            <a:ext cx="47324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20</a:t>
            </a:fld>
            <a:endParaRPr lang="en-US" dirty="0"/>
          </a:p>
        </p:txBody>
      </p:sp>
      <p:sp>
        <p:nvSpPr>
          <p:cNvPr id="8" name="TextBox 7">
            <a:extLst>
              <a:ext uri="{FF2B5EF4-FFF2-40B4-BE49-F238E27FC236}">
                <a16:creationId xmlns:a16="http://schemas.microsoft.com/office/drawing/2014/main" id="{B12C7667-EE6C-5A57-CC24-8172F0D06B32}"/>
              </a:ext>
            </a:extLst>
          </p:cNvPr>
          <p:cNvSpPr txBox="1"/>
          <p:nvPr/>
        </p:nvSpPr>
        <p:spPr>
          <a:xfrm>
            <a:off x="298135" y="617107"/>
            <a:ext cx="5327543" cy="307777"/>
          </a:xfrm>
          <a:prstGeom prst="rect">
            <a:avLst/>
          </a:prstGeom>
          <a:noFill/>
        </p:spPr>
        <p:txBody>
          <a:bodyPr wrap="square">
            <a:spAutoFit/>
          </a:bodyPr>
          <a:lstStyle/>
          <a:p>
            <a:pPr>
              <a:buNone/>
            </a:pPr>
            <a:r>
              <a:rPr lang="en-US" b="1" dirty="0">
                <a:solidFill>
                  <a:schemeClr val="bg2">
                    <a:lumMod val="50000"/>
                  </a:schemeClr>
                </a:solidFill>
                <a:latin typeface="Montserrat" panose="00000500000000000000" pitchFamily="2" charset="0"/>
              </a:rPr>
              <a:t>Observer – </a:t>
            </a:r>
            <a:r>
              <a:rPr lang="en-US" b="1" dirty="0" err="1">
                <a:solidFill>
                  <a:schemeClr val="bg2">
                    <a:lumMod val="50000"/>
                  </a:schemeClr>
                </a:solidFill>
                <a:latin typeface="Montserrat" panose="00000500000000000000" pitchFamily="2" charset="0"/>
              </a:rPr>
              <a:t>Gửi</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thông</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báo</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khi</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Giỏ</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hàng</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thay</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đổi</a:t>
            </a:r>
            <a:endParaRPr lang="vi-VN" b="1" dirty="0">
              <a:solidFill>
                <a:schemeClr val="bg2">
                  <a:lumMod val="50000"/>
                </a:schemeClr>
              </a:solidFill>
              <a:latin typeface="Montserrat" panose="00000500000000000000" pitchFamily="2" charset="0"/>
            </a:endParaRPr>
          </a:p>
        </p:txBody>
      </p:sp>
      <p:sp>
        <p:nvSpPr>
          <p:cNvPr id="4" name="Rectangle 1">
            <a:extLst>
              <a:ext uri="{FF2B5EF4-FFF2-40B4-BE49-F238E27FC236}">
                <a16:creationId xmlns:a16="http://schemas.microsoft.com/office/drawing/2014/main" id="{C9E145A9-633F-4A61-C5DC-74C1A57C79D6}"/>
              </a:ext>
            </a:extLst>
          </p:cNvPr>
          <p:cNvSpPr>
            <a:spLocks noChangeArrowheads="1"/>
          </p:cNvSpPr>
          <p:nvPr/>
        </p:nvSpPr>
        <p:spPr bwMode="auto">
          <a:xfrm>
            <a:off x="298135" y="1022828"/>
            <a:ext cx="812974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vi-VN" altLang="en-US" sz="1200" dirty="0">
                <a:solidFill>
                  <a:schemeClr val="tx1"/>
                </a:solidFill>
                <a:latin typeface="Montserrat" panose="00000500000000000000" pitchFamily="2" charset="0"/>
              </a:rPr>
              <a:t>Lợi ích:</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Tự động đồng bộ các thành phần như giao diện giỏ hàng, tổng giá, và trạng thái kho khi giỏ hàng thay đổi.</a:t>
            </a: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Tách biệt trách nhiệm, giúp giảm sự phụ thuộc giữa các thành phần.</a:t>
            </a: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Dễ dàng mở rộng khi cần thêm các thành phần mới theo dõi giỏ hàng.</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lvl="0" eaLnBrk="0" fontAlgn="base" hangingPunct="0">
              <a:spcBef>
                <a:spcPct val="0"/>
              </a:spcBef>
              <a:spcAft>
                <a:spcPct val="0"/>
              </a:spcAft>
              <a:buClrTx/>
            </a:pPr>
            <a:r>
              <a:rPr lang="vi-VN" altLang="en-US" sz="1200" dirty="0">
                <a:solidFill>
                  <a:schemeClr val="tx1"/>
                </a:solidFill>
                <a:latin typeface="Montserrat" panose="00000500000000000000" pitchFamily="2" charset="0"/>
              </a:rPr>
              <a:t>Hạn chế:</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Quản lý phức tạp khi có quá nhiều observer, tốn tài nguyên.</a:t>
            </a:r>
          </a:p>
          <a:p>
            <a:pPr marL="171450" lvl="0" indent="-171450" eaLnBrk="0" fontAlgn="base" hangingPunct="0">
              <a:spcBef>
                <a:spcPct val="0"/>
              </a:spcBef>
              <a:spcAft>
                <a:spcPct val="0"/>
              </a:spcAft>
              <a:buClrTx/>
              <a:buFont typeface="Arial" panose="020B0604020202020204" pitchFamily="34" charset="0"/>
              <a:buChar char="•"/>
            </a:pPr>
            <a:endParaRPr lang="vi-VN" altLang="en-US" sz="1200" dirty="0">
              <a:solidFill>
                <a:schemeClr val="tx1"/>
              </a:solidFill>
              <a:latin typeface="Montserrat" panose="00000500000000000000" pitchFamily="2" charset="0"/>
            </a:endParaRPr>
          </a:p>
          <a:p>
            <a:pPr marL="171450" lvl="0" indent="-171450" eaLnBrk="0" fontAlgn="base" hangingPunct="0">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Khó kiểm soát thứ tự thông báo khi nhiều observer được thông báo đồng thời.</a:t>
            </a:r>
          </a:p>
          <a:p>
            <a:pPr lvl="0" eaLnBrk="0" fontAlgn="base" hangingPunct="0">
              <a:spcBef>
                <a:spcPct val="0"/>
              </a:spcBef>
              <a:spcAft>
                <a:spcPct val="0"/>
              </a:spcAft>
              <a:buClrTx/>
            </a:pPr>
            <a:endParaRPr lang="vi-VN" altLang="en-US" sz="1200" dirty="0">
              <a:solidFill>
                <a:schemeClr val="tx1"/>
              </a:solidFill>
              <a:latin typeface="Montserrat" panose="00000500000000000000" pitchFamily="2" charset="0"/>
            </a:endParaRPr>
          </a:p>
          <a:p>
            <a:pPr lvl="0" eaLnBrk="0" fontAlgn="base" hangingPunct="0">
              <a:spcBef>
                <a:spcPct val="0"/>
              </a:spcBef>
              <a:spcAft>
                <a:spcPct val="0"/>
              </a:spcAft>
              <a:buClrTx/>
            </a:pPr>
            <a:r>
              <a:rPr lang="vi-VN" altLang="en-US" sz="1200" dirty="0">
                <a:solidFill>
                  <a:schemeClr val="tx1"/>
                </a:solidFill>
                <a:latin typeface="Montserrat" panose="00000500000000000000" pitchFamily="2" charset="0"/>
              </a:rPr>
              <a:t>Ví dụ: Khi người dùng thay đổi số lượng sản phẩm, Observer sẽ thông báo để cập nhật giao diện giỏ hàng, tổng giá và kiểm tra kho hàng.</a:t>
            </a:r>
            <a:endParaRPr kumimoji="0" lang="en-US" altLang="en-US" sz="12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789168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a:extLst>
            <a:ext uri="{FF2B5EF4-FFF2-40B4-BE49-F238E27FC236}">
              <a16:creationId xmlns:a16="http://schemas.microsoft.com/office/drawing/2014/main" id="{6EEBA58E-0486-C549-5787-0C638398A03A}"/>
            </a:ext>
          </a:extLst>
        </p:cNvPr>
        <p:cNvGrpSpPr/>
        <p:nvPr/>
      </p:nvGrpSpPr>
      <p:grpSpPr>
        <a:xfrm>
          <a:off x="0" y="0"/>
          <a:ext cx="0" cy="0"/>
          <a:chOff x="0" y="0"/>
          <a:chExt cx="0" cy="0"/>
        </a:xfrm>
      </p:grpSpPr>
      <p:sp>
        <p:nvSpPr>
          <p:cNvPr id="222" name="Google Shape;222;p34">
            <a:extLst>
              <a:ext uri="{FF2B5EF4-FFF2-40B4-BE49-F238E27FC236}">
                <a16:creationId xmlns:a16="http://schemas.microsoft.com/office/drawing/2014/main" id="{415BA4C9-0069-90E5-83F3-27DA17987965}"/>
              </a:ext>
            </a:extLst>
          </p:cNvPr>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Lược đồ class</a:t>
            </a:r>
            <a:endParaRPr dirty="0"/>
          </a:p>
        </p:txBody>
      </p:sp>
      <p:sp>
        <p:nvSpPr>
          <p:cNvPr id="224" name="Google Shape;224;p34">
            <a:extLst>
              <a:ext uri="{FF2B5EF4-FFF2-40B4-BE49-F238E27FC236}">
                <a16:creationId xmlns:a16="http://schemas.microsoft.com/office/drawing/2014/main" id="{F18AEE4E-31BA-6FAE-5313-8BEE7C59CFD6}"/>
              </a:ext>
            </a:extLst>
          </p:cNvPr>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pic>
        <p:nvPicPr>
          <p:cNvPr id="2" name="Picture 1">
            <a:extLst>
              <a:ext uri="{FF2B5EF4-FFF2-40B4-BE49-F238E27FC236}">
                <a16:creationId xmlns:a16="http://schemas.microsoft.com/office/drawing/2014/main" id="{EB169EC0-EEB9-0031-A094-CF11E5907D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EB7D550F-B24B-87EF-A9FF-2322202489C4}"/>
              </a:ext>
            </a:extLst>
          </p:cNvPr>
          <p:cNvSpPr txBox="1">
            <a:spLocks/>
          </p:cNvSpPr>
          <p:nvPr/>
        </p:nvSpPr>
        <p:spPr>
          <a:xfrm>
            <a:off x="8671302" y="4835525"/>
            <a:ext cx="539373"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21</a:t>
            </a:fld>
            <a:endParaRPr lang="en-US" dirty="0"/>
          </a:p>
        </p:txBody>
      </p:sp>
    </p:spTree>
    <p:extLst>
      <p:ext uri="{BB962C8B-B14F-4D97-AF65-F5344CB8AC3E}">
        <p14:creationId xmlns:p14="http://schemas.microsoft.com/office/powerpoint/2010/main" val="2389862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42B8FCB0-2199-688F-4C97-901D9278B40F}"/>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C2936D2E-95C6-8EFB-3EB8-8E10E0DD1955}"/>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2.1 Singleton pattern</a:t>
            </a:r>
            <a:endParaRPr dirty="0"/>
          </a:p>
        </p:txBody>
      </p:sp>
      <p:pic>
        <p:nvPicPr>
          <p:cNvPr id="2" name="Picture 1">
            <a:extLst>
              <a:ext uri="{FF2B5EF4-FFF2-40B4-BE49-F238E27FC236}">
                <a16:creationId xmlns:a16="http://schemas.microsoft.com/office/drawing/2014/main" id="{AFFC5876-7003-A293-08A5-35B830C23E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218EB56B-F4F8-2796-9E2B-D33280D73A77}"/>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22</a:t>
            </a:fld>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9191" y="1146047"/>
            <a:ext cx="3385618" cy="3397497"/>
          </a:xfrm>
          <a:prstGeom prst="rect">
            <a:avLst/>
          </a:prstGeom>
        </p:spPr>
      </p:pic>
    </p:spTree>
    <p:extLst>
      <p:ext uri="{BB962C8B-B14F-4D97-AF65-F5344CB8AC3E}">
        <p14:creationId xmlns:p14="http://schemas.microsoft.com/office/powerpoint/2010/main" val="3178799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42B8FCB0-2199-688F-4C97-901D9278B40F}"/>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C2936D2E-95C6-8EFB-3EB8-8E10E0DD1955}"/>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2.1 Singleton pattern</a:t>
            </a:r>
            <a:endParaRPr dirty="0"/>
          </a:p>
        </p:txBody>
      </p:sp>
      <p:pic>
        <p:nvPicPr>
          <p:cNvPr id="2" name="Picture 1">
            <a:extLst>
              <a:ext uri="{FF2B5EF4-FFF2-40B4-BE49-F238E27FC236}">
                <a16:creationId xmlns:a16="http://schemas.microsoft.com/office/drawing/2014/main" id="{AFFC5876-7003-A293-08A5-35B830C23E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218EB56B-F4F8-2796-9E2B-D33280D73A77}"/>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23</a:t>
            </a:fld>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52" y="1280734"/>
            <a:ext cx="2751833" cy="2761488"/>
          </a:xfrm>
          <a:prstGeom prst="rect">
            <a:avLst/>
          </a:prstGeom>
        </p:spPr>
      </p:pic>
      <p:sp>
        <p:nvSpPr>
          <p:cNvPr id="7" name="TextBox 6"/>
          <p:cNvSpPr txBox="1"/>
          <p:nvPr/>
        </p:nvSpPr>
        <p:spPr>
          <a:xfrm>
            <a:off x="3529584" y="1137984"/>
            <a:ext cx="5279136" cy="3046988"/>
          </a:xfrm>
          <a:prstGeom prst="rect">
            <a:avLst/>
          </a:prstGeom>
          <a:noFill/>
        </p:spPr>
        <p:txBody>
          <a:bodyPr wrap="square" rtlCol="0">
            <a:spAutoFit/>
          </a:bodyPr>
          <a:lstStyle/>
          <a:p>
            <a:r>
              <a:rPr lang="vi-VN" sz="1200" dirty="0">
                <a:latin typeface="Montserrat" panose="020B0604020202020204" charset="0"/>
              </a:rPr>
              <a:t>CartSingletonService (Singleton Class):</a:t>
            </a:r>
          </a:p>
          <a:p>
            <a:pPr marL="171450" indent="-171450">
              <a:buFont typeface="Arial" panose="020B0604020202020204" pitchFamily="34" charset="0"/>
              <a:buChar char="•"/>
            </a:pPr>
            <a:r>
              <a:rPr lang="vi-VN" sz="1200" dirty="0">
                <a:latin typeface="Montserrat" panose="020B0604020202020204" charset="0"/>
              </a:rPr>
              <a:t>Lớp triển khai mẫu thiết kế Singleton, cung cấp một instance duy nhất để quản lý giỏ hàng của người dùng trong toàn bộ ứng dụng.</a:t>
            </a:r>
          </a:p>
          <a:p>
            <a:pPr marL="171450" indent="-171450">
              <a:buFont typeface="Arial" panose="020B0604020202020204" pitchFamily="34" charset="0"/>
              <a:buChar char="•"/>
            </a:pPr>
            <a:r>
              <a:rPr lang="vi-VN" sz="1200" dirty="0">
                <a:latin typeface="Montserrat" panose="020B0604020202020204" charset="0"/>
              </a:rPr>
              <a:t>Đảm bảo không tạo trùng giỏ hàng qua private static CartSingletonService instance và phương thức getInstance() để truy cập toàn cục.</a:t>
            </a:r>
          </a:p>
          <a:p>
            <a:pPr marL="171450" indent="-171450">
              <a:buFont typeface="Arial" panose="020B0604020202020204" pitchFamily="34" charset="0"/>
              <a:buChar char="•"/>
            </a:pPr>
            <a:r>
              <a:rPr lang="vi-VN" sz="1200" dirty="0">
                <a:latin typeface="Montserrat" panose="020B0604020202020204" charset="0"/>
              </a:rPr>
              <a:t>Cung cấp phương thức getInstance() để lấy instance duy nhất và getCartForCurrentUser() để lấy giỏ hàng hiện tại.</a:t>
            </a:r>
          </a:p>
          <a:p>
            <a:endParaRPr lang="vi-VN" sz="1200" dirty="0">
              <a:latin typeface="Montserrat" panose="020B0604020202020204" charset="0"/>
            </a:endParaRPr>
          </a:p>
          <a:p>
            <a:r>
              <a:rPr lang="vi-VN" sz="1200" dirty="0">
                <a:latin typeface="Montserrat" panose="020B0604020202020204" charset="0"/>
              </a:rPr>
              <a:t>CartDetailService (Client) :</a:t>
            </a:r>
          </a:p>
          <a:p>
            <a:pPr marL="171450" indent="-171450">
              <a:buFont typeface="Arial" panose="020B0604020202020204" pitchFamily="34" charset="0"/>
              <a:buChar char="•"/>
            </a:pPr>
            <a:r>
              <a:rPr lang="vi-VN" sz="1200" dirty="0">
                <a:latin typeface="Montserrat" panose="020B0604020202020204" charset="0"/>
              </a:rPr>
              <a:t>Là Client sử dụng Singleton để thao tác với giỏ hàng.</a:t>
            </a:r>
          </a:p>
          <a:p>
            <a:pPr marL="171450" indent="-171450">
              <a:buFont typeface="Arial" panose="020B0604020202020204" pitchFamily="34" charset="0"/>
              <a:buChar char="•"/>
            </a:pPr>
            <a:r>
              <a:rPr lang="vi-VN" sz="1200" dirty="0">
                <a:latin typeface="Montserrat" panose="020B0604020202020204" charset="0"/>
              </a:rPr>
              <a:t>Truy cập singleton object (CartSingletonService) thông qua getInstance() hoặc dependency injection (@Autowired).</a:t>
            </a:r>
          </a:p>
          <a:p>
            <a:pPr marL="171450" indent="-171450">
              <a:buFont typeface="Arial" panose="020B0604020202020204" pitchFamily="34" charset="0"/>
              <a:buChar char="•"/>
            </a:pPr>
            <a:r>
              <a:rPr lang="vi-VN" sz="1200" dirty="0">
                <a:latin typeface="Montserrat" panose="020B0604020202020204" charset="0"/>
              </a:rPr>
              <a:t>Ví dụ: CartDetailService gọi cartService.getCartForCurrentUser() để lấy giỏ hàng.</a:t>
            </a:r>
            <a:endParaRPr lang="en-US" sz="1200" dirty="0">
              <a:latin typeface="Montserrat" panose="020B0604020202020204" charset="0"/>
            </a:endParaRPr>
          </a:p>
        </p:txBody>
      </p:sp>
    </p:spTree>
    <p:extLst>
      <p:ext uri="{BB962C8B-B14F-4D97-AF65-F5344CB8AC3E}">
        <p14:creationId xmlns:p14="http://schemas.microsoft.com/office/powerpoint/2010/main" val="88723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42B8FCB0-2199-688F-4C97-901D9278B40F}"/>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C2936D2E-95C6-8EFB-3EB8-8E10E0DD1955}"/>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2.1 Singleton pattern</a:t>
            </a:r>
            <a:endParaRPr dirty="0"/>
          </a:p>
        </p:txBody>
      </p:sp>
      <p:pic>
        <p:nvPicPr>
          <p:cNvPr id="2" name="Picture 1">
            <a:extLst>
              <a:ext uri="{FF2B5EF4-FFF2-40B4-BE49-F238E27FC236}">
                <a16:creationId xmlns:a16="http://schemas.microsoft.com/office/drawing/2014/main" id="{AFFC5876-7003-A293-08A5-35B830C23E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218EB56B-F4F8-2796-9E2B-D33280D73A77}"/>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24</a:t>
            </a:fld>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52" y="1280734"/>
            <a:ext cx="2751833" cy="2761488"/>
          </a:xfrm>
          <a:prstGeom prst="rect">
            <a:avLst/>
          </a:prstGeom>
        </p:spPr>
      </p:pic>
      <p:sp>
        <p:nvSpPr>
          <p:cNvPr id="7" name="TextBox 6"/>
          <p:cNvSpPr txBox="1"/>
          <p:nvPr/>
        </p:nvSpPr>
        <p:spPr>
          <a:xfrm>
            <a:off x="3469657" y="1107430"/>
            <a:ext cx="5279136" cy="3108095"/>
          </a:xfrm>
          <a:prstGeom prst="rect">
            <a:avLst/>
          </a:prstGeom>
          <a:noFill/>
        </p:spPr>
        <p:txBody>
          <a:bodyPr wrap="square" rtlCol="0">
            <a:spAutoFit/>
          </a:bodyPr>
          <a:lstStyle/>
          <a:p>
            <a:pPr>
              <a:lnSpc>
                <a:spcPct val="150000"/>
              </a:lnSpc>
            </a:pPr>
            <a:r>
              <a:rPr lang="vi-VN" sz="1200" dirty="0">
                <a:latin typeface="Montserrat" panose="020B0604020202020204" charset="0"/>
              </a:rPr>
              <a:t>Mối quan hệ giữa CartSingletonService và CartDetailService là Association (Liên kết), trong đó CartDetailService sử dụng CartSingletonService để truy xuất giỏ hàng của người dùng qua phương thức getCartForCurrentUser(). CartDetailService không sở hữu hay kiểm soát vòng đời của CartSingletonService, mà chỉ tham chiếu đến nó khi cần thao tác với giỏ hàng. CartSingletonService được quản lý bởi Spring Framework qua Dependency Injection (@Autowired), đảm bảo chỉ có một thể hiện duy nhất của giỏ hàng cho mỗi người dùng trong suốt phiên làm việc. Mối quan hệ này mang tính tạm thời, giúp duy trì sự tách biệt giữa các lớp và dễ dàng mở rộng hệ thống.</a:t>
            </a:r>
            <a:endParaRPr lang="en-US" sz="1200" dirty="0">
              <a:latin typeface="Montserrat" panose="020B0604020202020204" charset="0"/>
            </a:endParaRPr>
          </a:p>
        </p:txBody>
      </p:sp>
    </p:spTree>
    <p:extLst>
      <p:ext uri="{BB962C8B-B14F-4D97-AF65-F5344CB8AC3E}">
        <p14:creationId xmlns:p14="http://schemas.microsoft.com/office/powerpoint/2010/main" val="856030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66A11847-4C97-6012-962C-0CD29B8D9A4B}"/>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01A25EC1-02A1-4443-CA83-6F5ACD3F0240}"/>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Strategy pattern</a:t>
            </a:r>
            <a:endParaRPr dirty="0"/>
          </a:p>
        </p:txBody>
      </p:sp>
      <p:pic>
        <p:nvPicPr>
          <p:cNvPr id="2" name="Picture 1">
            <a:extLst>
              <a:ext uri="{FF2B5EF4-FFF2-40B4-BE49-F238E27FC236}">
                <a16:creationId xmlns:a16="http://schemas.microsoft.com/office/drawing/2014/main" id="{78CE1E0D-70BF-3F5B-C4B3-7D13E4CABF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37CB45A1-5E5D-DED9-E9A7-A276E4D804B5}"/>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25</a:t>
            </a:fld>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5737" y="926717"/>
            <a:ext cx="5172525" cy="3908808"/>
          </a:xfrm>
          <a:prstGeom prst="rect">
            <a:avLst/>
          </a:prstGeom>
        </p:spPr>
      </p:pic>
    </p:spTree>
    <p:extLst>
      <p:ext uri="{BB962C8B-B14F-4D97-AF65-F5344CB8AC3E}">
        <p14:creationId xmlns:p14="http://schemas.microsoft.com/office/powerpoint/2010/main" val="1565477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66A11847-4C97-6012-962C-0CD29B8D9A4B}"/>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01A25EC1-02A1-4443-CA83-6F5ACD3F0240}"/>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Strategy pattern</a:t>
            </a:r>
            <a:endParaRPr dirty="0"/>
          </a:p>
        </p:txBody>
      </p:sp>
      <p:pic>
        <p:nvPicPr>
          <p:cNvPr id="2" name="Picture 1">
            <a:extLst>
              <a:ext uri="{FF2B5EF4-FFF2-40B4-BE49-F238E27FC236}">
                <a16:creationId xmlns:a16="http://schemas.microsoft.com/office/drawing/2014/main" id="{78CE1E0D-70BF-3F5B-C4B3-7D13E4CABF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37CB45A1-5E5D-DED9-E9A7-A276E4D804B5}"/>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26</a:t>
            </a:fld>
            <a:endParaRPr lang="en-US" dirty="0"/>
          </a:p>
        </p:txBody>
      </p:sp>
      <p:sp>
        <p:nvSpPr>
          <p:cNvPr id="6" name="TextBox 5">
            <a:extLst>
              <a:ext uri="{FF2B5EF4-FFF2-40B4-BE49-F238E27FC236}">
                <a16:creationId xmlns:a16="http://schemas.microsoft.com/office/drawing/2014/main" id="{5767C5BD-1988-50EF-A8E0-37CF5BE01BAA}"/>
              </a:ext>
            </a:extLst>
          </p:cNvPr>
          <p:cNvSpPr txBox="1"/>
          <p:nvPr/>
        </p:nvSpPr>
        <p:spPr>
          <a:xfrm>
            <a:off x="4144709" y="865161"/>
            <a:ext cx="4604084" cy="4062651"/>
          </a:xfrm>
          <a:prstGeom prst="rect">
            <a:avLst/>
          </a:prstGeom>
          <a:noFill/>
        </p:spPr>
        <p:txBody>
          <a:bodyPr wrap="square">
            <a:spAutoFit/>
          </a:bodyPr>
          <a:lstStyle/>
          <a:p>
            <a:pPr algn="just">
              <a:spcBef>
                <a:spcPts val="600"/>
              </a:spcBef>
              <a:spcAft>
                <a:spcPts val="600"/>
              </a:spcAft>
            </a:pPr>
            <a:r>
              <a:rPr lang="vi-VN" sz="1100" dirty="0">
                <a:latin typeface="Montserrat" panose="020B0604020202020204" charset="0"/>
                <a:ea typeface="Times New Roman" panose="02020603050405020304" pitchFamily="18" charset="0"/>
              </a:rPr>
              <a:t>PaymentContext (Context): Quản lý và lựa chọn chiến lược thanh toán, sử dụng các chiến lược thanh toán (PaymentStrategy) để thực hiện thanh toán mà không cần biết loại thanh toán cụ thể (như BankTransfer, CreditCard, v.v.).</a:t>
            </a:r>
          </a:p>
          <a:p>
            <a:pPr algn="just">
              <a:spcBef>
                <a:spcPts val="600"/>
              </a:spcBef>
              <a:spcAft>
                <a:spcPts val="600"/>
              </a:spcAft>
            </a:pPr>
            <a:r>
              <a:rPr lang="vi-VN" sz="1100" dirty="0">
                <a:latin typeface="Montserrat" panose="020B0604020202020204" charset="0"/>
                <a:ea typeface="Times New Roman" panose="02020603050405020304" pitchFamily="18" charset="0"/>
              </a:rPr>
              <a:t>PaymentStrategy (Strategy Interface): Interface định nghĩa phương thức processPayment(Order): PaymentResponse, giúp các chiến lược thanh toán có thể thay đổi linh hoạt tại runtime.</a:t>
            </a:r>
          </a:p>
          <a:p>
            <a:pPr algn="just">
              <a:spcBef>
                <a:spcPts val="600"/>
              </a:spcBef>
              <a:spcAft>
                <a:spcPts val="600"/>
              </a:spcAft>
            </a:pPr>
            <a:r>
              <a:rPr lang="vi-VN" sz="1100" dirty="0">
                <a:latin typeface="Montserrat" panose="020B0604020202020204" charset="0"/>
                <a:ea typeface="Times New Roman" panose="02020603050405020304" pitchFamily="18" charset="0"/>
              </a:rPr>
              <a:t>BankTransfer, CreditCard, EWallet (Concrete Strategies): Các lớp cụ thể triển khai PaymentStrategy và thực hiện các thuật toán thanh toán khác nhau:</a:t>
            </a:r>
            <a:endParaRPr lang="en-US" sz="1100" dirty="0">
              <a:latin typeface="Montserrat" panose="020B0604020202020204" charset="0"/>
              <a:ea typeface="Times New Roman" panose="02020603050405020304" pitchFamily="18" charset="0"/>
            </a:endParaRPr>
          </a:p>
          <a:p>
            <a:pPr marL="171450" indent="-171450" algn="just">
              <a:spcBef>
                <a:spcPts val="600"/>
              </a:spcBef>
              <a:spcAft>
                <a:spcPts val="600"/>
              </a:spcAft>
              <a:buFont typeface="Arial" panose="020B0604020202020204" pitchFamily="34" charset="0"/>
              <a:buChar char="•"/>
            </a:pPr>
            <a:r>
              <a:rPr lang="vi-VN" sz="1100" dirty="0">
                <a:latin typeface="Montserrat" panose="020B0604020202020204" charset="0"/>
                <a:ea typeface="Times New Roman" panose="02020603050405020304" pitchFamily="18" charset="0"/>
              </a:rPr>
              <a:t>BankTransfer: Thanh toán qua chuyển khoản ngân hàng.</a:t>
            </a:r>
          </a:p>
          <a:p>
            <a:pPr marL="171450" indent="-171450" algn="just">
              <a:spcBef>
                <a:spcPts val="600"/>
              </a:spcBef>
              <a:spcAft>
                <a:spcPts val="600"/>
              </a:spcAft>
              <a:buFont typeface="Arial" panose="020B0604020202020204" pitchFamily="34" charset="0"/>
              <a:buChar char="•"/>
            </a:pPr>
            <a:r>
              <a:rPr lang="vi-VN" sz="1100" dirty="0">
                <a:latin typeface="Montserrat" panose="020B0604020202020204" charset="0"/>
                <a:ea typeface="Times New Roman" panose="02020603050405020304" pitchFamily="18" charset="0"/>
              </a:rPr>
              <a:t>CreditCard: Thanh toán qua thẻ tín dụng.</a:t>
            </a:r>
          </a:p>
          <a:p>
            <a:pPr marL="171450" indent="-171450" algn="just">
              <a:spcBef>
                <a:spcPts val="600"/>
              </a:spcBef>
              <a:spcAft>
                <a:spcPts val="600"/>
              </a:spcAft>
              <a:buFont typeface="Arial" panose="020B0604020202020204" pitchFamily="34" charset="0"/>
              <a:buChar char="•"/>
            </a:pPr>
            <a:r>
              <a:rPr lang="vi-VN" sz="1100" dirty="0">
                <a:latin typeface="Montserrat" panose="020B0604020202020204" charset="0"/>
                <a:ea typeface="Times New Roman" panose="02020603050405020304" pitchFamily="18" charset="0"/>
              </a:rPr>
              <a:t>EWallet: Thanh toán qua ví điện tử.</a:t>
            </a:r>
          </a:p>
          <a:p>
            <a:pPr algn="just">
              <a:spcBef>
                <a:spcPts val="600"/>
              </a:spcBef>
              <a:spcAft>
                <a:spcPts val="600"/>
              </a:spcAft>
            </a:pPr>
            <a:r>
              <a:rPr lang="vi-VN" sz="1100" dirty="0">
                <a:latin typeface="Montserrat" panose="020B0604020202020204" charset="0"/>
                <a:ea typeface="Times New Roman" panose="02020603050405020304" pitchFamily="18" charset="0"/>
              </a:rPr>
              <a:t>OrderService (Client - Controller): Chịu trách nhiệm chọn và tạo chiến lược thanh toán dựa trên phương thức thanh toán, sau đó truyền chiến lược vào PaymentContext để thực thi thanh toán.</a:t>
            </a:r>
            <a:endParaRPr lang="en-US" sz="1100" dirty="0">
              <a:effectLst/>
              <a:latin typeface="Montserrat" panose="020B0604020202020204" charset="0"/>
              <a:ea typeface="Times New Roman" panose="020206030504050203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65" y="1429091"/>
            <a:ext cx="3886755" cy="2937169"/>
          </a:xfrm>
          <a:prstGeom prst="rect">
            <a:avLst/>
          </a:prstGeom>
        </p:spPr>
      </p:pic>
    </p:spTree>
    <p:extLst>
      <p:ext uri="{BB962C8B-B14F-4D97-AF65-F5344CB8AC3E}">
        <p14:creationId xmlns:p14="http://schemas.microsoft.com/office/powerpoint/2010/main" val="2306248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66A11847-4C97-6012-962C-0CD29B8D9A4B}"/>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01A25EC1-02A1-4443-CA83-6F5ACD3F0240}"/>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Strategy pattern</a:t>
            </a:r>
            <a:endParaRPr dirty="0"/>
          </a:p>
        </p:txBody>
      </p:sp>
      <p:pic>
        <p:nvPicPr>
          <p:cNvPr id="2" name="Picture 1">
            <a:extLst>
              <a:ext uri="{FF2B5EF4-FFF2-40B4-BE49-F238E27FC236}">
                <a16:creationId xmlns:a16="http://schemas.microsoft.com/office/drawing/2014/main" id="{78CE1E0D-70BF-3F5B-C4B3-7D13E4CABF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37CB45A1-5E5D-DED9-E9A7-A276E4D804B5}"/>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27</a:t>
            </a:fld>
            <a:endParaRPr lang="en-US" dirty="0"/>
          </a:p>
        </p:txBody>
      </p:sp>
      <p:sp>
        <p:nvSpPr>
          <p:cNvPr id="6" name="TextBox 5">
            <a:extLst>
              <a:ext uri="{FF2B5EF4-FFF2-40B4-BE49-F238E27FC236}">
                <a16:creationId xmlns:a16="http://schemas.microsoft.com/office/drawing/2014/main" id="{5767C5BD-1988-50EF-A8E0-37CF5BE01BAA}"/>
              </a:ext>
            </a:extLst>
          </p:cNvPr>
          <p:cNvSpPr txBox="1"/>
          <p:nvPr/>
        </p:nvSpPr>
        <p:spPr>
          <a:xfrm>
            <a:off x="4144709" y="1519187"/>
            <a:ext cx="4604084" cy="2754600"/>
          </a:xfrm>
          <a:prstGeom prst="rect">
            <a:avLst/>
          </a:prstGeom>
          <a:noFill/>
        </p:spPr>
        <p:txBody>
          <a:bodyPr wrap="square">
            <a:spAutoFit/>
          </a:bodyPr>
          <a:lstStyle/>
          <a:p>
            <a:pPr algn="just">
              <a:spcBef>
                <a:spcPts val="600"/>
              </a:spcBef>
              <a:spcAft>
                <a:spcPts val="600"/>
              </a:spcAft>
            </a:pPr>
            <a:r>
              <a:rPr lang="vi-VN" sz="1100" dirty="0">
                <a:latin typeface="Montserrat" panose="020B0604020202020204" charset="0"/>
                <a:ea typeface="Times New Roman" panose="02020603050405020304" pitchFamily="18" charset="0"/>
              </a:rPr>
              <a:t>Mối quan hệ giữa các lớp:</a:t>
            </a:r>
          </a:p>
          <a:p>
            <a:pPr algn="just">
              <a:spcBef>
                <a:spcPts val="600"/>
              </a:spcBef>
              <a:spcAft>
                <a:spcPts val="600"/>
              </a:spcAft>
            </a:pPr>
            <a:r>
              <a:rPr lang="vi-VN" sz="1100" dirty="0">
                <a:latin typeface="Montserrat" panose="020B0604020202020204" charset="0"/>
                <a:ea typeface="Times New Roman" panose="02020603050405020304" pitchFamily="18" charset="0"/>
              </a:rPr>
              <a:t>OrderService và PaymentContext: Association – OrderService sử dụng PaymentContext để lấy chiến lược thanh toán phù hợp dựa trên phương thức thanh toán người dùng yêu cầu, nhưng không sở hữu PaymentContext.</a:t>
            </a:r>
          </a:p>
          <a:p>
            <a:pPr algn="just">
              <a:spcBef>
                <a:spcPts val="600"/>
              </a:spcBef>
              <a:spcAft>
                <a:spcPts val="600"/>
              </a:spcAft>
            </a:pPr>
            <a:r>
              <a:rPr lang="vi-VN" sz="1100" dirty="0">
                <a:latin typeface="Montserrat" panose="020B0604020202020204" charset="0"/>
                <a:ea typeface="Times New Roman" panose="02020603050405020304" pitchFamily="18" charset="0"/>
              </a:rPr>
              <a:t>PaymentContext và PaymentStrategy</a:t>
            </a:r>
            <a:r>
              <a:rPr lang="en-US" sz="1100" dirty="0">
                <a:latin typeface="Montserrat" panose="020B0604020202020204" charset="0"/>
                <a:ea typeface="Times New Roman" panose="02020603050405020304" pitchFamily="18" charset="0"/>
              </a:rPr>
              <a:t> </a:t>
            </a:r>
            <a:r>
              <a:rPr lang="en-US" sz="1100" dirty="0" err="1">
                <a:latin typeface="Montserrat" panose="020B0604020202020204" charset="0"/>
                <a:ea typeface="Times New Roman" panose="02020603050405020304" pitchFamily="18" charset="0"/>
              </a:rPr>
              <a:t>là</a:t>
            </a:r>
            <a:r>
              <a:rPr lang="en-US" sz="1100" dirty="0">
                <a:latin typeface="Montserrat" panose="020B0604020202020204" charset="0"/>
                <a:ea typeface="Times New Roman" panose="02020603050405020304" pitchFamily="18" charset="0"/>
              </a:rPr>
              <a:t> </a:t>
            </a:r>
            <a:r>
              <a:rPr lang="en-US" sz="1100" dirty="0" err="1">
                <a:latin typeface="Montserrat" panose="020B0604020202020204" charset="0"/>
                <a:ea typeface="Times New Roman" panose="02020603050405020304" pitchFamily="18" charset="0"/>
              </a:rPr>
              <a:t>mối</a:t>
            </a:r>
            <a:r>
              <a:rPr lang="en-US" sz="1100" dirty="0">
                <a:latin typeface="Montserrat" panose="020B0604020202020204" charset="0"/>
                <a:ea typeface="Times New Roman" panose="02020603050405020304" pitchFamily="18" charset="0"/>
              </a:rPr>
              <a:t> </a:t>
            </a:r>
            <a:r>
              <a:rPr lang="en-US" sz="1100" dirty="0" err="1">
                <a:latin typeface="Montserrat" panose="020B0604020202020204" charset="0"/>
                <a:ea typeface="Times New Roman" panose="02020603050405020304" pitchFamily="18" charset="0"/>
              </a:rPr>
              <a:t>quan</a:t>
            </a:r>
            <a:r>
              <a:rPr lang="en-US" sz="1100" dirty="0">
                <a:latin typeface="Montserrat" panose="020B0604020202020204" charset="0"/>
                <a:ea typeface="Times New Roman" panose="02020603050405020304" pitchFamily="18" charset="0"/>
              </a:rPr>
              <a:t> </a:t>
            </a:r>
            <a:r>
              <a:rPr lang="en-US" sz="1100" dirty="0" err="1">
                <a:latin typeface="Montserrat" panose="020B0604020202020204" charset="0"/>
                <a:ea typeface="Times New Roman" panose="02020603050405020304" pitchFamily="18" charset="0"/>
              </a:rPr>
              <a:t>hệ</a:t>
            </a:r>
            <a:r>
              <a:rPr lang="en-US" sz="1100" dirty="0">
                <a:latin typeface="Montserrat" panose="020B0604020202020204" charset="0"/>
                <a:ea typeface="Times New Roman" panose="02020603050405020304" pitchFamily="18" charset="0"/>
              </a:rPr>
              <a:t> </a:t>
            </a:r>
            <a:r>
              <a:rPr lang="vi-VN" sz="1100" dirty="0">
                <a:latin typeface="Montserrat" panose="020B0604020202020204" charset="0"/>
                <a:ea typeface="Times New Roman" panose="02020603050405020304" pitchFamily="18" charset="0"/>
              </a:rPr>
              <a:t> Aggregation </a:t>
            </a:r>
            <a:r>
              <a:rPr lang="en-US" sz="1100" dirty="0" err="1">
                <a:latin typeface="Montserrat" panose="020B0604020202020204" charset="0"/>
                <a:ea typeface="Times New Roman" panose="02020603050405020304" pitchFamily="18" charset="0"/>
              </a:rPr>
              <a:t>vì</a:t>
            </a:r>
            <a:r>
              <a:rPr lang="en-US" sz="1100" dirty="0">
                <a:latin typeface="Montserrat" panose="020B0604020202020204" charset="0"/>
                <a:ea typeface="Times New Roman" panose="02020603050405020304" pitchFamily="18" charset="0"/>
              </a:rPr>
              <a:t> </a:t>
            </a:r>
            <a:r>
              <a:rPr lang="vi-VN" sz="1100" dirty="0">
                <a:latin typeface="Montserrat" panose="020B0604020202020204" charset="0"/>
                <a:ea typeface="Times New Roman" panose="02020603050405020304" pitchFamily="18" charset="0"/>
              </a:rPr>
              <a:t> PaymentContext chứa các PaymentStrategy nhưng không sở hữu chúng. PaymentContext sử dụng một Map để lưu trữ các chiến lược thanh toán mà không tạo ra hay hủy bỏ các đối tượng PaymentStrategy.</a:t>
            </a:r>
          </a:p>
          <a:p>
            <a:pPr algn="just">
              <a:spcBef>
                <a:spcPts val="600"/>
              </a:spcBef>
              <a:spcAft>
                <a:spcPts val="600"/>
              </a:spcAft>
            </a:pPr>
            <a:r>
              <a:rPr lang="vi-VN" sz="1100" dirty="0">
                <a:latin typeface="Montserrat" panose="020B0604020202020204" charset="0"/>
                <a:ea typeface="Times New Roman" panose="02020603050405020304" pitchFamily="18" charset="0"/>
              </a:rPr>
              <a:t>EWallet, BankTransfer, CreditCard và PaymentStrategy: Realization – EWallet, BankTransfer, CreditCard thực hiện các phương thức được định nghĩa trong PaymentStrategy.</a:t>
            </a:r>
            <a:endParaRPr lang="en-US" sz="1100" dirty="0">
              <a:effectLst/>
              <a:latin typeface="Montserrat" panose="020B0604020202020204" charset="0"/>
              <a:ea typeface="Times New Roman" panose="020206030504050203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547" y="1455419"/>
            <a:ext cx="3810213" cy="2879327"/>
          </a:xfrm>
          <a:prstGeom prst="rect">
            <a:avLst/>
          </a:prstGeom>
        </p:spPr>
      </p:pic>
    </p:spTree>
    <p:extLst>
      <p:ext uri="{BB962C8B-B14F-4D97-AF65-F5344CB8AC3E}">
        <p14:creationId xmlns:p14="http://schemas.microsoft.com/office/powerpoint/2010/main" val="346797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BC172175-3695-AA39-BB8A-3EED7B27C1E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898129B-AB34-2D8D-5AAB-8DE73376B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BAEC8F50-BE9A-C976-1ED7-EA1A0079482B}"/>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28</a:t>
            </a:fld>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434" y="519163"/>
            <a:ext cx="5157217" cy="4517460"/>
          </a:xfrm>
          <a:prstGeom prst="rect">
            <a:avLst/>
          </a:prstGeom>
        </p:spPr>
      </p:pic>
      <p:sp>
        <p:nvSpPr>
          <p:cNvPr id="8" name="Google Shape;191;p31">
            <a:extLst>
              <a:ext uri="{FF2B5EF4-FFF2-40B4-BE49-F238E27FC236}">
                <a16:creationId xmlns:a16="http://schemas.microsoft.com/office/drawing/2014/main" id="{466ED665-5381-60EA-2F62-201F65FFF91F}"/>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2.3 Factory pattern</a:t>
            </a:r>
            <a:endParaRPr dirty="0"/>
          </a:p>
        </p:txBody>
      </p:sp>
    </p:spTree>
    <p:extLst>
      <p:ext uri="{BB962C8B-B14F-4D97-AF65-F5344CB8AC3E}">
        <p14:creationId xmlns:p14="http://schemas.microsoft.com/office/powerpoint/2010/main" val="353122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BC172175-3695-AA39-BB8A-3EED7B27C1E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898129B-AB34-2D8D-5AAB-8DE73376B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BAEC8F50-BE9A-C976-1ED7-EA1A0079482B}"/>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29</a:t>
            </a:fld>
            <a:endParaRPr lang="en-US" dirty="0"/>
          </a:p>
        </p:txBody>
      </p:sp>
      <p:sp>
        <p:nvSpPr>
          <p:cNvPr id="7" name="Rectangle 3">
            <a:extLst>
              <a:ext uri="{FF2B5EF4-FFF2-40B4-BE49-F238E27FC236}">
                <a16:creationId xmlns:a16="http://schemas.microsoft.com/office/drawing/2014/main" id="{77EDFC42-4B18-53E6-A563-F12E54BCD5B2}"/>
              </a:ext>
            </a:extLst>
          </p:cNvPr>
          <p:cNvSpPr>
            <a:spLocks noChangeArrowheads="1"/>
          </p:cNvSpPr>
          <p:nvPr/>
        </p:nvSpPr>
        <p:spPr bwMode="auto">
          <a:xfrm>
            <a:off x="4285827" y="1073294"/>
            <a:ext cx="4462966" cy="356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lnSpc>
                <a:spcPct val="150000"/>
              </a:lnSpc>
              <a:spcBef>
                <a:spcPct val="0"/>
              </a:spcBef>
              <a:spcAft>
                <a:spcPct val="0"/>
              </a:spcAft>
              <a:buClrTx/>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ProductService (Client):</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Sử dụng ProductFactory để tạo hoặc cập nhật sản phẩm.</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Giao tiếp với factory thông qua lớp trừu tượng</a:t>
            </a:r>
            <a:r>
              <a:rPr lang="en-US"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 </a:t>
            </a: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ProductFactory mà không cần biết chi tiết về cách tạo sản phẩm cụ thể.</a:t>
            </a:r>
            <a:endParaRPr lang="en-US"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endParaRP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Ví dụ: Gọi factory.createProduct(...) để tạo sản phẩm mà không cần biết loại sản phẩm cụ thể.</a:t>
            </a:r>
          </a:p>
          <a:p>
            <a:pPr lvl="0" eaLnBrk="0" fontAlgn="base" hangingPunct="0">
              <a:lnSpc>
                <a:spcPct val="150000"/>
              </a:lnSpc>
              <a:spcBef>
                <a:spcPct val="0"/>
              </a:spcBef>
              <a:spcAft>
                <a:spcPct val="0"/>
              </a:spcAft>
              <a:buClrTx/>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ProductFactory (Factory Class):</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Lớp trừu tượng hoặc interface cung cấp phương thức createProduct() để tạo sản phẩm.</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Giúp ProductService tạo sản phẩm mà không phụ thuộc vào triển khai cụ thể của factory.</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85" y="1151899"/>
            <a:ext cx="3895832" cy="3412551"/>
          </a:xfrm>
          <a:prstGeom prst="rect">
            <a:avLst/>
          </a:prstGeom>
        </p:spPr>
      </p:pic>
      <p:sp>
        <p:nvSpPr>
          <p:cNvPr id="8" name="Google Shape;191;p31">
            <a:extLst>
              <a:ext uri="{FF2B5EF4-FFF2-40B4-BE49-F238E27FC236}">
                <a16:creationId xmlns:a16="http://schemas.microsoft.com/office/drawing/2014/main" id="{466ED665-5381-60EA-2F62-201F65FFF91F}"/>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2.3 Factory pattern</a:t>
            </a:r>
            <a:endParaRPr dirty="0"/>
          </a:p>
        </p:txBody>
      </p:sp>
    </p:spTree>
    <p:extLst>
      <p:ext uri="{BB962C8B-B14F-4D97-AF65-F5344CB8AC3E}">
        <p14:creationId xmlns:p14="http://schemas.microsoft.com/office/powerpoint/2010/main" val="378346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Mục lục</a:t>
            </a:r>
            <a:endParaRPr dirty="0"/>
          </a:p>
        </p:txBody>
      </p:sp>
      <p:sp>
        <p:nvSpPr>
          <p:cNvPr id="198" name="Google Shape;198;p32"/>
          <p:cNvSpPr txBox="1">
            <a:spLocks noGrp="1"/>
          </p:cNvSpPr>
          <p:nvPr>
            <p:ph type="ctrTitle" idx="2"/>
          </p:nvPr>
        </p:nvSpPr>
        <p:spPr>
          <a:xfrm>
            <a:off x="2133707" y="1338327"/>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Giới thiệu bài toán</a:t>
            </a:r>
            <a:endParaRPr dirty="0"/>
          </a:p>
        </p:txBody>
      </p:sp>
      <p:sp>
        <p:nvSpPr>
          <p:cNvPr id="199" name="Google Shape;199;p32"/>
          <p:cNvSpPr txBox="1">
            <a:spLocks noGrp="1"/>
          </p:cNvSpPr>
          <p:nvPr>
            <p:ph type="title" idx="3"/>
          </p:nvPr>
        </p:nvSpPr>
        <p:spPr>
          <a:xfrm>
            <a:off x="1069909" y="1059477"/>
            <a:ext cx="1063797"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6000" dirty="0"/>
              <a:t>01</a:t>
            </a:r>
            <a:endParaRPr sz="6000" dirty="0"/>
          </a:p>
        </p:txBody>
      </p:sp>
      <p:sp>
        <p:nvSpPr>
          <p:cNvPr id="22" name="Google Shape;198;p32">
            <a:extLst>
              <a:ext uri="{FF2B5EF4-FFF2-40B4-BE49-F238E27FC236}">
                <a16:creationId xmlns:a16="http://schemas.microsoft.com/office/drawing/2014/main" id="{78F6CB7D-9C6A-88D2-319C-BF0AE7BEDC72}"/>
              </a:ext>
            </a:extLst>
          </p:cNvPr>
          <p:cNvSpPr txBox="1">
            <a:spLocks/>
          </p:cNvSpPr>
          <p:nvPr/>
        </p:nvSpPr>
        <p:spPr>
          <a:xfrm>
            <a:off x="6150639" y="1338327"/>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US" dirty="0" err="1"/>
              <a:t>Lược</a:t>
            </a:r>
            <a:r>
              <a:rPr lang="en-US" dirty="0"/>
              <a:t> </a:t>
            </a:r>
            <a:r>
              <a:rPr lang="en-US" dirty="0" err="1"/>
              <a:t>đồ</a:t>
            </a:r>
            <a:r>
              <a:rPr lang="en-US" dirty="0"/>
              <a:t> class</a:t>
            </a:r>
          </a:p>
        </p:txBody>
      </p:sp>
      <p:sp>
        <p:nvSpPr>
          <p:cNvPr id="23" name="Google Shape;199;p32">
            <a:extLst>
              <a:ext uri="{FF2B5EF4-FFF2-40B4-BE49-F238E27FC236}">
                <a16:creationId xmlns:a16="http://schemas.microsoft.com/office/drawing/2014/main" id="{55E3D061-05F7-56B4-4269-83EC0FC67479}"/>
              </a:ext>
            </a:extLst>
          </p:cNvPr>
          <p:cNvSpPr txBox="1">
            <a:spLocks/>
          </p:cNvSpPr>
          <p:nvPr/>
        </p:nvSpPr>
        <p:spPr>
          <a:xfrm>
            <a:off x="4657239" y="1059477"/>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8000"/>
              <a:buFont typeface="Montserrat"/>
              <a:buNone/>
              <a:defRPr sz="70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02</a:t>
            </a:r>
          </a:p>
        </p:txBody>
      </p:sp>
      <p:sp>
        <p:nvSpPr>
          <p:cNvPr id="24" name="Google Shape;198;p32">
            <a:extLst>
              <a:ext uri="{FF2B5EF4-FFF2-40B4-BE49-F238E27FC236}">
                <a16:creationId xmlns:a16="http://schemas.microsoft.com/office/drawing/2014/main" id="{F1DCADAF-C36D-17C2-D848-B1FF4DB5C3F5}"/>
              </a:ext>
            </a:extLst>
          </p:cNvPr>
          <p:cNvSpPr txBox="1">
            <a:spLocks/>
          </p:cNvSpPr>
          <p:nvPr/>
        </p:nvSpPr>
        <p:spPr>
          <a:xfrm>
            <a:off x="2133707" y="2492233"/>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US" dirty="0" err="1"/>
              <a:t>Hiện</a:t>
            </a:r>
            <a:r>
              <a:rPr lang="en-US" dirty="0"/>
              <a:t> </a:t>
            </a:r>
            <a:r>
              <a:rPr lang="en-US" dirty="0" err="1"/>
              <a:t>thực</a:t>
            </a:r>
            <a:r>
              <a:rPr lang="en-US" dirty="0"/>
              <a:t> </a:t>
            </a:r>
            <a:r>
              <a:rPr lang="en-US" dirty="0" err="1"/>
              <a:t>mẫu</a:t>
            </a:r>
            <a:endParaRPr lang="en-US" dirty="0"/>
          </a:p>
        </p:txBody>
      </p:sp>
      <p:sp>
        <p:nvSpPr>
          <p:cNvPr id="25" name="Google Shape;199;p32">
            <a:extLst>
              <a:ext uri="{FF2B5EF4-FFF2-40B4-BE49-F238E27FC236}">
                <a16:creationId xmlns:a16="http://schemas.microsoft.com/office/drawing/2014/main" id="{62EE9E5A-E498-75DE-5C5B-8AF22B8CFC4F}"/>
              </a:ext>
            </a:extLst>
          </p:cNvPr>
          <p:cNvSpPr txBox="1">
            <a:spLocks/>
          </p:cNvSpPr>
          <p:nvPr/>
        </p:nvSpPr>
        <p:spPr>
          <a:xfrm>
            <a:off x="783771" y="2213383"/>
            <a:ext cx="1349936"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8000"/>
              <a:buFont typeface="Montserrat"/>
              <a:buNone/>
              <a:defRPr sz="70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03</a:t>
            </a:r>
          </a:p>
        </p:txBody>
      </p:sp>
      <p:sp>
        <p:nvSpPr>
          <p:cNvPr id="26" name="Google Shape;198;p32">
            <a:extLst>
              <a:ext uri="{FF2B5EF4-FFF2-40B4-BE49-F238E27FC236}">
                <a16:creationId xmlns:a16="http://schemas.microsoft.com/office/drawing/2014/main" id="{7F21F223-EA25-1C0F-C2CE-A3AADF65B4C8}"/>
              </a:ext>
            </a:extLst>
          </p:cNvPr>
          <p:cNvSpPr txBox="1">
            <a:spLocks/>
          </p:cNvSpPr>
          <p:nvPr/>
        </p:nvSpPr>
        <p:spPr>
          <a:xfrm>
            <a:off x="6150639" y="2352808"/>
            <a:ext cx="2150400" cy="662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vi-VN" dirty="0"/>
              <a:t>Lưu trữ dữ liệu &amp; xuất dữ liệu</a:t>
            </a:r>
            <a:endParaRPr lang="en-US" dirty="0"/>
          </a:p>
        </p:txBody>
      </p:sp>
      <p:sp>
        <p:nvSpPr>
          <p:cNvPr id="27" name="Google Shape;199;p32">
            <a:extLst>
              <a:ext uri="{FF2B5EF4-FFF2-40B4-BE49-F238E27FC236}">
                <a16:creationId xmlns:a16="http://schemas.microsoft.com/office/drawing/2014/main" id="{226FC01E-E8D4-C593-14A0-C52658E3A476}"/>
              </a:ext>
            </a:extLst>
          </p:cNvPr>
          <p:cNvSpPr txBox="1">
            <a:spLocks/>
          </p:cNvSpPr>
          <p:nvPr/>
        </p:nvSpPr>
        <p:spPr>
          <a:xfrm>
            <a:off x="4657239" y="2213383"/>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8000"/>
              <a:buFont typeface="Montserrat"/>
              <a:buNone/>
              <a:defRPr sz="70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04</a:t>
            </a:r>
          </a:p>
        </p:txBody>
      </p:sp>
      <p:pic>
        <p:nvPicPr>
          <p:cNvPr id="30" name="Picture 29">
            <a:extLst>
              <a:ext uri="{FF2B5EF4-FFF2-40B4-BE49-F238E27FC236}">
                <a16:creationId xmlns:a16="http://schemas.microsoft.com/office/drawing/2014/main" id="{4E44B82A-A17A-7385-0737-9C3863870E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1" name="Slide Number Placeholder 3">
            <a:extLst>
              <a:ext uri="{FF2B5EF4-FFF2-40B4-BE49-F238E27FC236}">
                <a16:creationId xmlns:a16="http://schemas.microsoft.com/office/drawing/2014/main" id="{606102FE-090B-5A46-9D1B-795DDF4F65C2}"/>
              </a:ext>
            </a:extLst>
          </p:cNvPr>
          <p:cNvSpPr txBox="1">
            <a:spLocks/>
          </p:cNvSpPr>
          <p:nvPr/>
        </p:nvSpPr>
        <p:spPr>
          <a:xfrm>
            <a:off x="8848725" y="4835525"/>
            <a:ext cx="36195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3</a:t>
            </a:fld>
            <a:endParaRPr lang="en-US" dirty="0"/>
          </a:p>
        </p:txBody>
      </p:sp>
      <p:sp>
        <p:nvSpPr>
          <p:cNvPr id="13" name="Google Shape;198;p32">
            <a:extLst>
              <a:ext uri="{FF2B5EF4-FFF2-40B4-BE49-F238E27FC236}">
                <a16:creationId xmlns:a16="http://schemas.microsoft.com/office/drawing/2014/main" id="{7F21F223-EA25-1C0F-C2CE-A3AADF65B4C8}"/>
              </a:ext>
            </a:extLst>
          </p:cNvPr>
          <p:cNvSpPr txBox="1">
            <a:spLocks/>
          </p:cNvSpPr>
          <p:nvPr/>
        </p:nvSpPr>
        <p:spPr>
          <a:xfrm>
            <a:off x="2211200" y="3456268"/>
            <a:ext cx="2150400" cy="662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vi-VN" dirty="0"/>
              <a:t>Trình bày giao diện</a:t>
            </a:r>
            <a:endParaRPr lang="en-US" dirty="0"/>
          </a:p>
        </p:txBody>
      </p:sp>
      <p:sp>
        <p:nvSpPr>
          <p:cNvPr id="14" name="Google Shape;199;p32">
            <a:extLst>
              <a:ext uri="{FF2B5EF4-FFF2-40B4-BE49-F238E27FC236}">
                <a16:creationId xmlns:a16="http://schemas.microsoft.com/office/drawing/2014/main" id="{226FC01E-E8D4-C593-14A0-C52658E3A476}"/>
              </a:ext>
            </a:extLst>
          </p:cNvPr>
          <p:cNvSpPr txBox="1">
            <a:spLocks/>
          </p:cNvSpPr>
          <p:nvPr/>
        </p:nvSpPr>
        <p:spPr>
          <a:xfrm>
            <a:off x="717800" y="3316843"/>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8000"/>
              <a:buFont typeface="Montserrat"/>
              <a:buNone/>
              <a:defRPr sz="70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05</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BC172175-3695-AA39-BB8A-3EED7B27C1E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898129B-AB34-2D8D-5AAB-8DE73376B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BAEC8F50-BE9A-C976-1ED7-EA1A0079482B}"/>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30</a:t>
            </a:fld>
            <a:endParaRPr lang="en-US" dirty="0"/>
          </a:p>
        </p:txBody>
      </p:sp>
      <p:sp>
        <p:nvSpPr>
          <p:cNvPr id="7" name="Rectangle 3">
            <a:extLst>
              <a:ext uri="{FF2B5EF4-FFF2-40B4-BE49-F238E27FC236}">
                <a16:creationId xmlns:a16="http://schemas.microsoft.com/office/drawing/2014/main" id="{77EDFC42-4B18-53E6-A563-F12E54BCD5B2}"/>
              </a:ext>
            </a:extLst>
          </p:cNvPr>
          <p:cNvSpPr>
            <a:spLocks noChangeArrowheads="1"/>
          </p:cNvSpPr>
          <p:nvPr/>
        </p:nvSpPr>
        <p:spPr bwMode="auto">
          <a:xfrm>
            <a:off x="4343400" y="1334680"/>
            <a:ext cx="446296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lnSpc>
                <a:spcPct val="150000"/>
              </a:lnSpc>
              <a:spcBef>
                <a:spcPct val="0"/>
              </a:spcBef>
              <a:spcAft>
                <a:spcPct val="0"/>
              </a:spcAft>
              <a:buClrTx/>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LaptopFactory, PhoneFactory, TabletFactory, HeadphoneFactory, SmartwatchFactory (Concrete Products):</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Các lớp cụ thể kế thừa từ Product và thực thi chi tiết cho từng loại sản phẩm như Laptop, Phone, Tablet, Headphone, Smartwatch.</a:t>
            </a:r>
          </a:p>
          <a:p>
            <a:pPr lvl="0" eaLnBrk="0" fontAlgn="base" hangingPunct="0">
              <a:lnSpc>
                <a:spcPct val="150000"/>
              </a:lnSpc>
              <a:spcBef>
                <a:spcPct val="0"/>
              </a:spcBef>
              <a:spcAft>
                <a:spcPct val="0"/>
              </a:spcAft>
              <a:buClrTx/>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Client (ProductService):</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Chịu trách nhiệm chọn và tạo factory object dựa trên ProductType và gọi phương thức createProduct() để tạo sản phẩm mà không cần biết cách tạo ra sản phẩm.</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85" y="1151899"/>
            <a:ext cx="3895832" cy="3412551"/>
          </a:xfrm>
          <a:prstGeom prst="rect">
            <a:avLst/>
          </a:prstGeom>
        </p:spPr>
      </p:pic>
      <p:sp>
        <p:nvSpPr>
          <p:cNvPr id="8" name="Google Shape;191;p31">
            <a:extLst>
              <a:ext uri="{FF2B5EF4-FFF2-40B4-BE49-F238E27FC236}">
                <a16:creationId xmlns:a16="http://schemas.microsoft.com/office/drawing/2014/main" id="{466ED665-5381-60EA-2F62-201F65FFF91F}"/>
              </a:ext>
            </a:extLst>
          </p:cNvPr>
          <p:cNvSpPr txBox="1">
            <a:spLocks/>
          </p:cNvSpPr>
          <p:nvPr/>
        </p:nvSpPr>
        <p:spPr>
          <a:xfrm>
            <a:off x="1031293" y="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a:t>2.3 Factory pattern</a:t>
            </a:r>
            <a:endParaRPr lang="en-US" dirty="0"/>
          </a:p>
        </p:txBody>
      </p:sp>
    </p:spTree>
    <p:extLst>
      <p:ext uri="{BB962C8B-B14F-4D97-AF65-F5344CB8AC3E}">
        <p14:creationId xmlns:p14="http://schemas.microsoft.com/office/powerpoint/2010/main" val="3910672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BC172175-3695-AA39-BB8A-3EED7B27C1E6}"/>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466ED665-5381-60EA-2F62-201F65FFF91F}"/>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2.3 Factory pattern</a:t>
            </a:r>
            <a:endParaRPr dirty="0"/>
          </a:p>
        </p:txBody>
      </p:sp>
      <p:pic>
        <p:nvPicPr>
          <p:cNvPr id="2" name="Picture 1">
            <a:extLst>
              <a:ext uri="{FF2B5EF4-FFF2-40B4-BE49-F238E27FC236}">
                <a16:creationId xmlns:a16="http://schemas.microsoft.com/office/drawing/2014/main" id="{2898129B-AB34-2D8D-5AAB-8DE73376B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BAEC8F50-BE9A-C976-1ED7-EA1A0079482B}"/>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31</a:t>
            </a:fld>
            <a:endParaRPr lang="en-US" dirty="0"/>
          </a:p>
        </p:txBody>
      </p:sp>
      <p:sp>
        <p:nvSpPr>
          <p:cNvPr id="7" name="Rectangle 3">
            <a:extLst>
              <a:ext uri="{FF2B5EF4-FFF2-40B4-BE49-F238E27FC236}">
                <a16:creationId xmlns:a16="http://schemas.microsoft.com/office/drawing/2014/main" id="{77EDFC42-4B18-53E6-A563-F12E54BCD5B2}"/>
              </a:ext>
            </a:extLst>
          </p:cNvPr>
          <p:cNvSpPr>
            <a:spLocks noChangeArrowheads="1"/>
          </p:cNvSpPr>
          <p:nvPr/>
        </p:nvSpPr>
        <p:spPr bwMode="auto">
          <a:xfrm>
            <a:off x="4343400" y="780681"/>
            <a:ext cx="446296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lnSpc>
                <a:spcPct val="150000"/>
              </a:lnSpc>
              <a:spcBef>
                <a:spcPct val="0"/>
              </a:spcBef>
              <a:spcAft>
                <a:spcPct val="0"/>
              </a:spcAft>
              <a:buClrTx/>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Mối quan hệ giữa các lớp:</a:t>
            </a:r>
          </a:p>
          <a:p>
            <a:pPr lvl="0" eaLnBrk="0" fontAlgn="base" hangingPunct="0">
              <a:lnSpc>
                <a:spcPct val="150000"/>
              </a:lnSpc>
              <a:spcBef>
                <a:spcPct val="0"/>
              </a:spcBef>
              <a:spcAft>
                <a:spcPct val="0"/>
              </a:spcAft>
              <a:buClrTx/>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Product và các lớp con (Laptop, Phone, Headphone, …): Inheritance (Kế thừa) – Các lớp con kế thừa từ Product để thực thi các chi tiết cụ thể cho từng loại sản phẩm.</a:t>
            </a:r>
          </a:p>
          <a:p>
            <a:pPr lvl="0" eaLnBrk="0" fontAlgn="base" hangingPunct="0">
              <a:lnSpc>
                <a:spcPct val="150000"/>
              </a:lnSpc>
              <a:spcBef>
                <a:spcPct val="0"/>
              </a:spcBef>
              <a:spcAft>
                <a:spcPct val="0"/>
              </a:spcAft>
              <a:buClrTx/>
            </a:pPr>
            <a:endParaRPr lang="en-US"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buClrTx/>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ProductService và ProductFactory: Association – ProductService sử dụng ProductFactory để tạo các đối tượng Product, tham chiếu đến ProductFactory để gọi phương thức createProduct(), nhưng không sở hữu hay quản lý ProductFactory.</a:t>
            </a:r>
          </a:p>
          <a:p>
            <a:pPr lvl="0" eaLnBrk="0" fontAlgn="base" hangingPunct="0">
              <a:lnSpc>
                <a:spcPct val="150000"/>
              </a:lnSpc>
              <a:spcBef>
                <a:spcPct val="0"/>
              </a:spcBef>
              <a:spcAft>
                <a:spcPct val="0"/>
              </a:spcAft>
              <a:buClrTx/>
            </a:pPr>
            <a:endParaRPr lang="en-US"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buClrTx/>
            </a:pPr>
            <a:r>
              <a:rPr lang="vi-VN" altLang="en-US" sz="1200" dirty="0">
                <a:solidFill>
                  <a:schemeClr val="tx1"/>
                </a:solidFill>
                <a:latin typeface="Montserrat" panose="020B0604020202020204" charset="0"/>
                <a:ea typeface="Times New Roman" panose="02020603050405020304" pitchFamily="18" charset="0"/>
                <a:cs typeface="Times New Roman" panose="02020603050405020304" pitchFamily="18" charset="0"/>
              </a:rPr>
              <a:t>ProductFactory và các Concrete Products: Association – ProductFactory tạo ra các đối tượng cụ thể (Laptop, Phone, Headphone) khi được yêu cầu, nhưng không sở hữu các đối tượng đó.</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85" y="1151899"/>
            <a:ext cx="3895832" cy="3412551"/>
          </a:xfrm>
          <a:prstGeom prst="rect">
            <a:avLst/>
          </a:prstGeom>
        </p:spPr>
      </p:pic>
    </p:spTree>
    <p:extLst>
      <p:ext uri="{BB962C8B-B14F-4D97-AF65-F5344CB8AC3E}">
        <p14:creationId xmlns:p14="http://schemas.microsoft.com/office/powerpoint/2010/main" val="218002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98079597-D0D5-4E32-0D11-86B159408C4D}"/>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5BF23959-E407-CF8B-CE3F-2F31A9426B60}"/>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2.4 Observer pattern</a:t>
            </a:r>
            <a:endParaRPr dirty="0"/>
          </a:p>
        </p:txBody>
      </p:sp>
      <p:pic>
        <p:nvPicPr>
          <p:cNvPr id="2" name="Picture 1">
            <a:extLst>
              <a:ext uri="{FF2B5EF4-FFF2-40B4-BE49-F238E27FC236}">
                <a16:creationId xmlns:a16="http://schemas.microsoft.com/office/drawing/2014/main" id="{E62E31F3-B042-E970-1215-B3A8FD9CDF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98F3B27D-159E-473C-003B-B6DDA6EC2EC7}"/>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32</a:t>
            </a:fld>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0922" y="962941"/>
            <a:ext cx="6772441" cy="3482342"/>
          </a:xfrm>
          <a:prstGeom prst="rect">
            <a:avLst/>
          </a:prstGeom>
        </p:spPr>
      </p:pic>
    </p:spTree>
    <p:extLst>
      <p:ext uri="{BB962C8B-B14F-4D97-AF65-F5344CB8AC3E}">
        <p14:creationId xmlns:p14="http://schemas.microsoft.com/office/powerpoint/2010/main" val="3116776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98079597-D0D5-4E32-0D11-86B159408C4D}"/>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5BF23959-E407-CF8B-CE3F-2F31A9426B60}"/>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2.4 Observer pattern</a:t>
            </a:r>
            <a:endParaRPr dirty="0"/>
          </a:p>
        </p:txBody>
      </p:sp>
      <p:pic>
        <p:nvPicPr>
          <p:cNvPr id="2" name="Picture 1">
            <a:extLst>
              <a:ext uri="{FF2B5EF4-FFF2-40B4-BE49-F238E27FC236}">
                <a16:creationId xmlns:a16="http://schemas.microsoft.com/office/drawing/2014/main" id="{E62E31F3-B042-E970-1215-B3A8FD9CDF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98F3B27D-159E-473C-003B-B6DDA6EC2EC7}"/>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33</a:t>
            </a:fld>
            <a:endParaRPr lang="en-US" dirty="0"/>
          </a:p>
        </p:txBody>
      </p:sp>
      <p:sp>
        <p:nvSpPr>
          <p:cNvPr id="8" name="TextBox 7">
            <a:extLst>
              <a:ext uri="{FF2B5EF4-FFF2-40B4-BE49-F238E27FC236}">
                <a16:creationId xmlns:a16="http://schemas.microsoft.com/office/drawing/2014/main" id="{7D417064-7AF7-4AAD-72CC-9C797B7F1F53}"/>
              </a:ext>
            </a:extLst>
          </p:cNvPr>
          <p:cNvSpPr txBox="1"/>
          <p:nvPr/>
        </p:nvSpPr>
        <p:spPr>
          <a:xfrm>
            <a:off x="5008536" y="1031165"/>
            <a:ext cx="3514241" cy="3139321"/>
          </a:xfrm>
          <a:prstGeom prst="rect">
            <a:avLst/>
          </a:prstGeom>
          <a:noFill/>
        </p:spPr>
        <p:txBody>
          <a:bodyPr wrap="square">
            <a:spAutoFit/>
          </a:bodyPr>
          <a:lstStyle/>
          <a:p>
            <a:pPr lvl="0" algn="just">
              <a:spcBef>
                <a:spcPts val="600"/>
              </a:spcBef>
              <a:spcAft>
                <a:spcPts val="600"/>
              </a:spcAft>
              <a:buSzPts val="1000"/>
              <a:tabLst>
                <a:tab pos="457200" algn="l"/>
              </a:tabLst>
            </a:pPr>
            <a:r>
              <a:rPr lang="vi-VN" sz="1200" dirty="0">
                <a:latin typeface="Montserrat" panose="00000500000000000000" pitchFamily="2" charset="0"/>
                <a:ea typeface="Times New Roman" panose="02020603050405020304" pitchFamily="18" charset="0"/>
              </a:rPr>
              <a:t>CartSubject (Subject): Đối tượng được theo dõi, duy trì danh sách các Observer và thông báo khi trạng thái thay đổi.</a:t>
            </a:r>
          </a:p>
          <a:p>
            <a:pPr lvl="0" algn="just">
              <a:spcBef>
                <a:spcPts val="600"/>
              </a:spcBef>
              <a:spcAft>
                <a:spcPts val="600"/>
              </a:spcAft>
              <a:buSzPts val="1000"/>
              <a:tabLst>
                <a:tab pos="457200" algn="l"/>
              </a:tabLst>
            </a:pPr>
            <a:r>
              <a:rPr lang="vi-VN" sz="1200" dirty="0">
                <a:latin typeface="Montserrat" panose="00000500000000000000" pitchFamily="2" charset="0"/>
                <a:ea typeface="Times New Roman" panose="02020603050405020304" pitchFamily="18" charset="0"/>
              </a:rPr>
              <a:t>CartObserver (Observer): Giao diện hoặc lớp trừu tượng định nghĩa phương thức mà các Observer cụ thể triển khai để nhận thông báo.</a:t>
            </a:r>
          </a:p>
          <a:p>
            <a:pPr lvl="0" algn="just">
              <a:spcBef>
                <a:spcPts val="600"/>
              </a:spcBef>
              <a:spcAft>
                <a:spcPts val="600"/>
              </a:spcAft>
              <a:buSzPts val="1000"/>
              <a:tabLst>
                <a:tab pos="457200" algn="l"/>
              </a:tabLst>
            </a:pPr>
            <a:r>
              <a:rPr lang="vi-VN" sz="1200" dirty="0">
                <a:latin typeface="Montserrat" panose="00000500000000000000" pitchFamily="2" charset="0"/>
                <a:ea typeface="Times New Roman" panose="02020603050405020304" pitchFamily="18" charset="0"/>
              </a:rPr>
              <a:t>CartUpdateSubject (ConcreteSubject): Lớp cụ thể kế thừa hoặc triển khai Subject, chứa logic quản lý trạng thái và thông báo.</a:t>
            </a:r>
          </a:p>
          <a:p>
            <a:pPr lvl="0" algn="just">
              <a:spcBef>
                <a:spcPts val="600"/>
              </a:spcBef>
              <a:spcAft>
                <a:spcPts val="600"/>
              </a:spcAft>
              <a:buSzPts val="1000"/>
              <a:tabLst>
                <a:tab pos="457200" algn="l"/>
              </a:tabLst>
            </a:pPr>
            <a:r>
              <a:rPr lang="vi-VN" sz="1200" dirty="0">
                <a:latin typeface="Montserrat" panose="00000500000000000000" pitchFamily="2" charset="0"/>
                <a:ea typeface="Times New Roman" panose="02020603050405020304" pitchFamily="18" charset="0"/>
              </a:rPr>
              <a:t>CartWebSocketNotifier (ConcreteObserver): Lớp cụ thể triển khai giao diện Observer, định nghĩa hành động khi nhận thông báo.</a:t>
            </a:r>
            <a:endParaRPr lang="en-US" sz="1200" dirty="0">
              <a:effectLst/>
              <a:latin typeface="Montserrat" panose="00000500000000000000" pitchFamily="2" charset="0"/>
              <a:ea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 y="1630678"/>
            <a:ext cx="4491747" cy="2309625"/>
          </a:xfrm>
          <a:prstGeom prst="rect">
            <a:avLst/>
          </a:prstGeom>
        </p:spPr>
      </p:pic>
    </p:spTree>
    <p:extLst>
      <p:ext uri="{BB962C8B-B14F-4D97-AF65-F5344CB8AC3E}">
        <p14:creationId xmlns:p14="http://schemas.microsoft.com/office/powerpoint/2010/main" val="1194872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98079597-D0D5-4E32-0D11-86B159408C4D}"/>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5BF23959-E407-CF8B-CE3F-2F31A9426B60}"/>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2.4 Observer pattern</a:t>
            </a:r>
            <a:endParaRPr dirty="0"/>
          </a:p>
        </p:txBody>
      </p:sp>
      <p:pic>
        <p:nvPicPr>
          <p:cNvPr id="2" name="Picture 1">
            <a:extLst>
              <a:ext uri="{FF2B5EF4-FFF2-40B4-BE49-F238E27FC236}">
                <a16:creationId xmlns:a16="http://schemas.microsoft.com/office/drawing/2014/main" id="{E62E31F3-B042-E970-1215-B3A8FD9CDF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98F3B27D-159E-473C-003B-B6DDA6EC2EC7}"/>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34</a:t>
            </a:fld>
            <a:endParaRPr lang="en-US" dirty="0"/>
          </a:p>
        </p:txBody>
      </p:sp>
      <p:sp>
        <p:nvSpPr>
          <p:cNvPr id="8" name="TextBox 7">
            <a:extLst>
              <a:ext uri="{FF2B5EF4-FFF2-40B4-BE49-F238E27FC236}">
                <a16:creationId xmlns:a16="http://schemas.microsoft.com/office/drawing/2014/main" id="{7D417064-7AF7-4AAD-72CC-9C797B7F1F53}"/>
              </a:ext>
            </a:extLst>
          </p:cNvPr>
          <p:cNvSpPr txBox="1"/>
          <p:nvPr/>
        </p:nvSpPr>
        <p:spPr>
          <a:xfrm>
            <a:off x="4640580" y="1130225"/>
            <a:ext cx="4195780" cy="3323987"/>
          </a:xfrm>
          <a:prstGeom prst="rect">
            <a:avLst/>
          </a:prstGeom>
          <a:noFill/>
        </p:spPr>
        <p:txBody>
          <a:bodyPr wrap="square">
            <a:spAutoFit/>
          </a:bodyPr>
          <a:lstStyle/>
          <a:p>
            <a:pPr lvl="0" algn="just">
              <a:spcBef>
                <a:spcPts val="600"/>
              </a:spcBef>
              <a:spcAft>
                <a:spcPts val="600"/>
              </a:spcAft>
              <a:buSzPts val="1000"/>
              <a:tabLst>
                <a:tab pos="457200" algn="l"/>
              </a:tabLst>
            </a:pPr>
            <a:r>
              <a:rPr lang="vi-VN" sz="1200" dirty="0">
                <a:latin typeface="Montserrat" panose="00000500000000000000" pitchFamily="2" charset="0"/>
                <a:ea typeface="Times New Roman" panose="02020603050405020304" pitchFamily="18" charset="0"/>
              </a:rPr>
              <a:t>Mối quan hệ giữa các lớp:</a:t>
            </a:r>
          </a:p>
          <a:p>
            <a:pPr lvl="0" algn="just">
              <a:spcBef>
                <a:spcPts val="600"/>
              </a:spcBef>
              <a:spcAft>
                <a:spcPts val="600"/>
              </a:spcAft>
              <a:buSzPts val="1000"/>
              <a:tabLst>
                <a:tab pos="457200" algn="l"/>
              </a:tabLst>
            </a:pPr>
            <a:r>
              <a:rPr lang="vi-VN" sz="1200" dirty="0">
                <a:latin typeface="Montserrat" panose="00000500000000000000" pitchFamily="2" charset="0"/>
                <a:ea typeface="Times New Roman" panose="02020603050405020304" pitchFamily="18" charset="0"/>
              </a:rPr>
              <a:t>CartSubject và CartObserver: Association – CartSubject giữ danh sách các CartObserver và gửi thông báo khi có sự thay đổi, nhưng không sở hữu các observer.</a:t>
            </a:r>
          </a:p>
          <a:p>
            <a:pPr lvl="0" algn="just">
              <a:spcBef>
                <a:spcPts val="600"/>
              </a:spcBef>
              <a:spcAft>
                <a:spcPts val="600"/>
              </a:spcAft>
              <a:buSzPts val="1000"/>
              <a:tabLst>
                <a:tab pos="457200" algn="l"/>
              </a:tabLst>
            </a:pPr>
            <a:r>
              <a:rPr lang="vi-VN" sz="1200" dirty="0">
                <a:latin typeface="Montserrat" panose="00000500000000000000" pitchFamily="2" charset="0"/>
                <a:ea typeface="Times New Roman" panose="02020603050405020304" pitchFamily="18" charset="0"/>
              </a:rPr>
              <a:t>CartSubject và CartUpdateSubject: Inheritance (Kế thừa) – CartUpdateSubject kế thừa từ CartSubject và mở rộng chức năng bằng phương thức notifyCartUpdated() để gửi thông báo giỏ hàng đã thay đổi.</a:t>
            </a:r>
          </a:p>
          <a:p>
            <a:pPr lvl="0">
              <a:spcBef>
                <a:spcPts val="600"/>
              </a:spcBef>
              <a:spcAft>
                <a:spcPts val="600"/>
              </a:spcAft>
              <a:buSzPts val="1000"/>
              <a:tabLst>
                <a:tab pos="457200" algn="l"/>
              </a:tabLst>
            </a:pPr>
            <a:r>
              <a:rPr lang="vi-VN" sz="1200" dirty="0">
                <a:latin typeface="Montserrat" panose="00000500000000000000" pitchFamily="2" charset="0"/>
                <a:ea typeface="Times New Roman" panose="02020603050405020304" pitchFamily="18" charset="0"/>
              </a:rPr>
              <a:t>CartUpdateSubject</a:t>
            </a:r>
            <a:r>
              <a:rPr lang="en-US" sz="1200" dirty="0">
                <a:latin typeface="Montserrat" panose="00000500000000000000" pitchFamily="2" charset="0"/>
                <a:ea typeface="Times New Roman" panose="02020603050405020304" pitchFamily="18" charset="0"/>
              </a:rPr>
              <a:t> </a:t>
            </a:r>
            <a:r>
              <a:rPr lang="vi-VN" sz="1200" dirty="0">
                <a:latin typeface="Montserrat" panose="00000500000000000000" pitchFamily="2" charset="0"/>
                <a:ea typeface="Times New Roman" panose="02020603050405020304" pitchFamily="18" charset="0"/>
              </a:rPr>
              <a:t>và CartWebSocketNotifier: Association – CartUpdateSubject có một hoặc nhiều CartObserver, trong đó CartWebSocketNotifier là một observer, nhận và xử lý thông báo khi giỏ hàng thay đổi.</a:t>
            </a:r>
            <a:endParaRPr lang="en-US" sz="1200" dirty="0">
              <a:effectLst/>
              <a:latin typeface="Montserrat" panose="00000500000000000000" pitchFamily="2" charset="0"/>
              <a:ea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323" y="1705986"/>
            <a:ext cx="4224995" cy="2172463"/>
          </a:xfrm>
          <a:prstGeom prst="rect">
            <a:avLst/>
          </a:prstGeom>
        </p:spPr>
      </p:pic>
    </p:spTree>
    <p:extLst>
      <p:ext uri="{BB962C8B-B14F-4D97-AF65-F5344CB8AC3E}">
        <p14:creationId xmlns:p14="http://schemas.microsoft.com/office/powerpoint/2010/main" val="4260711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1">
          <a:extLst>
            <a:ext uri="{FF2B5EF4-FFF2-40B4-BE49-F238E27FC236}">
              <a16:creationId xmlns:a16="http://schemas.microsoft.com/office/drawing/2014/main" id="{9DD01A0A-26CD-4D67-E85C-4206F353AB8A}"/>
            </a:ext>
          </a:extLst>
        </p:cNvPr>
        <p:cNvGrpSpPr/>
        <p:nvPr/>
      </p:nvGrpSpPr>
      <p:grpSpPr>
        <a:xfrm>
          <a:off x="0" y="0"/>
          <a:ext cx="0" cy="0"/>
          <a:chOff x="0" y="0"/>
          <a:chExt cx="0" cy="0"/>
        </a:xfrm>
      </p:grpSpPr>
      <p:sp>
        <p:nvSpPr>
          <p:cNvPr id="222" name="Google Shape;222;p34">
            <a:extLst>
              <a:ext uri="{FF2B5EF4-FFF2-40B4-BE49-F238E27FC236}">
                <a16:creationId xmlns:a16="http://schemas.microsoft.com/office/drawing/2014/main" id="{3D2FDD70-82F1-298F-5F27-1642279264CD}"/>
              </a:ext>
            </a:extLst>
          </p:cNvPr>
          <p:cNvSpPr txBox="1">
            <a:spLocks noGrp="1"/>
          </p:cNvSpPr>
          <p:nvPr>
            <p:ph type="title"/>
          </p:nvPr>
        </p:nvSpPr>
        <p:spPr>
          <a:xfrm>
            <a:off x="3968350" y="2404125"/>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Hiện thực mẫu</a:t>
            </a:r>
            <a:endParaRPr dirty="0"/>
          </a:p>
        </p:txBody>
      </p:sp>
      <p:sp>
        <p:nvSpPr>
          <p:cNvPr id="224" name="Google Shape;224;p34">
            <a:extLst>
              <a:ext uri="{FF2B5EF4-FFF2-40B4-BE49-F238E27FC236}">
                <a16:creationId xmlns:a16="http://schemas.microsoft.com/office/drawing/2014/main" id="{46CB5FAF-9742-4F0B-830B-62755A0278D5}"/>
              </a:ext>
            </a:extLst>
          </p:cNvPr>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pic>
        <p:nvPicPr>
          <p:cNvPr id="2" name="Picture 1">
            <a:extLst>
              <a:ext uri="{FF2B5EF4-FFF2-40B4-BE49-F238E27FC236}">
                <a16:creationId xmlns:a16="http://schemas.microsoft.com/office/drawing/2014/main" id="{0EBF4189-851D-9F0D-0932-7498801657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C9315E7D-7EA6-C99C-9A96-6F9A98ECD583}"/>
              </a:ext>
            </a:extLst>
          </p:cNvPr>
          <p:cNvSpPr txBox="1">
            <a:spLocks/>
          </p:cNvSpPr>
          <p:nvPr/>
        </p:nvSpPr>
        <p:spPr>
          <a:xfrm>
            <a:off x="8671302" y="4835525"/>
            <a:ext cx="539373"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35</a:t>
            </a:fld>
            <a:endParaRPr lang="en-US" dirty="0"/>
          </a:p>
        </p:txBody>
      </p:sp>
    </p:spTree>
    <p:extLst>
      <p:ext uri="{BB962C8B-B14F-4D97-AF65-F5344CB8AC3E}">
        <p14:creationId xmlns:p14="http://schemas.microsoft.com/office/powerpoint/2010/main" val="1828542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9954961F-E1FA-7A2B-F307-3FF3CAC0BF54}"/>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27F0EABD-33B4-D25F-BC69-7FE3A18505B7}"/>
              </a:ext>
            </a:extLst>
          </p:cNvPr>
          <p:cNvSpPr txBox="1">
            <a:spLocks noGrp="1"/>
          </p:cNvSpPr>
          <p:nvPr>
            <p:ph type="title"/>
          </p:nvPr>
        </p:nvSpPr>
        <p:spPr>
          <a:xfrm>
            <a:off x="1093286"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3.1 Singleton pattern</a:t>
            </a:r>
            <a:endParaRPr dirty="0"/>
          </a:p>
        </p:txBody>
      </p:sp>
      <p:pic>
        <p:nvPicPr>
          <p:cNvPr id="2" name="Picture 1">
            <a:extLst>
              <a:ext uri="{FF2B5EF4-FFF2-40B4-BE49-F238E27FC236}">
                <a16:creationId xmlns:a16="http://schemas.microsoft.com/office/drawing/2014/main" id="{A7B2E8F0-B981-B51F-82CB-5FA1123065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9615479B-D9FF-DC20-8E1C-96463591C194}"/>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36</a:t>
            </a:fld>
            <a:endParaRPr lang="en-US" dirty="0"/>
          </a:p>
        </p:txBody>
      </p:sp>
      <p:sp>
        <p:nvSpPr>
          <p:cNvPr id="6" name="TextBox 5">
            <a:extLst>
              <a:ext uri="{FF2B5EF4-FFF2-40B4-BE49-F238E27FC236}">
                <a16:creationId xmlns:a16="http://schemas.microsoft.com/office/drawing/2014/main" id="{E584B11A-9203-D302-7666-4D82B9D58AFB}"/>
              </a:ext>
            </a:extLst>
          </p:cNvPr>
          <p:cNvSpPr txBox="1"/>
          <p:nvPr/>
        </p:nvSpPr>
        <p:spPr>
          <a:xfrm>
            <a:off x="116565" y="926717"/>
            <a:ext cx="4773150" cy="2923877"/>
          </a:xfrm>
          <a:prstGeom prst="rect">
            <a:avLst/>
          </a:prstGeom>
          <a:noFill/>
        </p:spPr>
        <p:txBody>
          <a:bodyPr wrap="square">
            <a:spAutoFit/>
          </a:bodyPr>
          <a:lstStyle/>
          <a:p>
            <a:pPr marL="0" marR="0" indent="180340" algn="just">
              <a:spcBef>
                <a:spcPts val="600"/>
              </a:spcBef>
              <a:spcAft>
                <a:spcPts val="600"/>
              </a:spcAft>
              <a:buNone/>
            </a:pPr>
            <a:r>
              <a:rPr lang="en-US" sz="1200" b="1" dirty="0" err="1">
                <a:effectLst/>
                <a:latin typeface="Montserrat" panose="00000500000000000000" pitchFamily="2" charset="0"/>
                <a:ea typeface="Times New Roman" panose="02020603050405020304" pitchFamily="18" charset="0"/>
              </a:rPr>
              <a:t>Mô</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tả</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luồng</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hoạt</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động</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phía</a:t>
            </a:r>
            <a:r>
              <a:rPr lang="en-US" sz="1200" b="1" dirty="0">
                <a:effectLst/>
                <a:latin typeface="Montserrat" panose="00000500000000000000" pitchFamily="2" charset="0"/>
                <a:ea typeface="Times New Roman" panose="02020603050405020304" pitchFamily="18" charset="0"/>
              </a:rPr>
              <a:t> server):</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a:effectLst/>
                <a:latin typeface="Montserrat" panose="00000500000000000000" pitchFamily="2" charset="0"/>
                <a:ea typeface="Times New Roman" panose="02020603050405020304" pitchFamily="18" charset="0"/>
              </a:rPr>
              <a:t>Khi </a:t>
            </a:r>
            <a:r>
              <a:rPr lang="en-US" sz="1200" dirty="0" err="1">
                <a:effectLst/>
                <a:latin typeface="Montserrat" panose="00000500000000000000" pitchFamily="2" charset="0"/>
                <a:ea typeface="Times New Roman" panose="02020603050405020304" pitchFamily="18" charset="0"/>
              </a:rPr>
              <a:t>người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dùng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thực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hiện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các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tác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với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giỏ</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như</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thêm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cập</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nhật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số</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lượng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xóa</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từ</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bất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kỳ</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vị</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trí</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nào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trong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hệ</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thống</a:t>
            </a:r>
            <a:r>
              <a:rPr lang="en-US" sz="1200" dirty="0">
                <a:effectLst/>
                <a:latin typeface="Montserrat" panose="00000500000000000000" pitchFamily="2" charset="0"/>
                <a:ea typeface="Times New Roman" panose="02020603050405020304" pitchFamily="18" charset="0"/>
              </a:rPr>
              <a:t>: Các </a:t>
            </a:r>
            <a:r>
              <a:rPr lang="en-US" sz="1200" dirty="0" err="1">
                <a:effectLst/>
                <a:latin typeface="Montserrat" panose="00000500000000000000" pitchFamily="2" charset="0"/>
                <a:ea typeface="Times New Roman" panose="02020603050405020304" pitchFamily="18" charset="0"/>
              </a:rPr>
              <a:t>thành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phần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gọi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cartService.getCartForCurrentUser</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a:effectLst/>
                <a:latin typeface="Montserrat" panose="00000500000000000000" pitchFamily="2" charset="0"/>
                <a:ea typeface="Times New Roman" panose="02020603050405020304" pitchFamily="18" charset="0"/>
              </a:rPr>
              <a:t>Phương </a:t>
            </a:r>
            <a:r>
              <a:rPr lang="en-US" sz="1200" dirty="0" err="1">
                <a:effectLst/>
                <a:latin typeface="Montserrat" panose="00000500000000000000" pitchFamily="2" charset="0"/>
                <a:ea typeface="Times New Roman" panose="02020603050405020304" pitchFamily="18" charset="0"/>
              </a:rPr>
              <a:t>thức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này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kiểm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tra</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xem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đã</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tồn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tại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giỏ</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người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dùng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chưa</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Nếu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chưa</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có</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CartSingletonService</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khởi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tạo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giỏ</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mới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lưu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cơ</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sở</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dữ</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liệu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Nếu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đã</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tồn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tại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nó</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trả</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về</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giỏ</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hiện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tại</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Mọi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tác</a:t>
            </a:r>
            <a:r>
              <a:rPr lang="en-US" sz="1200" dirty="0">
                <a:effectLst/>
                <a:latin typeface="Montserrat" panose="00000500000000000000" pitchFamily="2" charset="0"/>
                <a:ea typeface="Times New Roman" panose="02020603050405020304" pitchFamily="18" charset="0"/>
              </a:rPr>
              <a:t> (add, update, remove) </a:t>
            </a:r>
            <a:r>
              <a:rPr lang="en-US" sz="1200" dirty="0" err="1">
                <a:effectLst/>
                <a:latin typeface="Montserrat" panose="00000500000000000000" pitchFamily="2" charset="0"/>
                <a:ea typeface="Times New Roman" panose="02020603050405020304" pitchFamily="18" charset="0"/>
              </a:rPr>
              <a:t>sẽ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đều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tác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động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lên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cùng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một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thể</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hiện</a:t>
            </a:r>
            <a:r>
              <a:rPr lang="en-US" sz="1200" dirty="0">
                <a:effectLst/>
                <a:latin typeface="Montserrat" panose="00000500000000000000" pitchFamily="2" charset="0"/>
                <a:ea typeface="Times New Roman" panose="02020603050405020304" pitchFamily="18" charset="0"/>
              </a:rPr>
              <a:t> Cart </a:t>
            </a:r>
            <a:r>
              <a:rPr lang="en-US" sz="1200" dirty="0" err="1">
                <a:effectLst/>
                <a:latin typeface="Montserrat" panose="00000500000000000000" pitchFamily="2" charset="0"/>
                <a:ea typeface="Times New Roman" panose="02020603050405020304" pitchFamily="18" charset="0"/>
              </a:rPr>
              <a:t>duy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nhất</a:t>
            </a:r>
            <a:r>
              <a:rPr lang="en-US" sz="1200" dirty="0">
                <a:effectLst/>
                <a:latin typeface="Montserrat" panose="00000500000000000000" pitchFamily="2" charset="0"/>
                <a:ea typeface="Times New Roman" panose="02020603050405020304" pitchFamily="18" charset="0"/>
              </a:rPr>
              <a:t>.</a:t>
            </a:r>
          </a:p>
          <a:p>
            <a:pPr marL="0" marR="0" indent="228600" algn="just">
              <a:spcBef>
                <a:spcPts val="600"/>
              </a:spcBef>
              <a:spcAft>
                <a:spcPts val="600"/>
              </a:spcAft>
              <a:buNone/>
            </a:pPr>
            <a:endParaRPr lang="en-US" sz="1200" dirty="0">
              <a:effectLst/>
              <a:latin typeface="Montserrat" panose="00000500000000000000" pitchFamily="2" charset="0"/>
              <a:ea typeface="Times New Roman" panose="02020603050405020304" pitchFamily="18" charset="0"/>
            </a:endParaRPr>
          </a:p>
        </p:txBody>
      </p:sp>
      <p:sp>
        <p:nvSpPr>
          <p:cNvPr id="9" name="TextBox 8">
            <a:extLst>
              <a:ext uri="{FF2B5EF4-FFF2-40B4-BE49-F238E27FC236}">
                <a16:creationId xmlns:a16="http://schemas.microsoft.com/office/drawing/2014/main" id="{1148ECE3-C3BC-A5FA-D450-98A9AAA4B475}"/>
              </a:ext>
            </a:extLst>
          </p:cNvPr>
          <p:cNvSpPr txBox="1"/>
          <p:nvPr/>
        </p:nvSpPr>
        <p:spPr>
          <a:xfrm>
            <a:off x="5056323" y="926717"/>
            <a:ext cx="3816457" cy="2400657"/>
          </a:xfrm>
          <a:prstGeom prst="rect">
            <a:avLst/>
          </a:prstGeom>
          <a:noFill/>
        </p:spPr>
        <p:txBody>
          <a:bodyPr wrap="square">
            <a:spAutoFit/>
          </a:bodyPr>
          <a:lstStyle/>
          <a:p>
            <a:pPr marL="0" marR="0" indent="228600" algn="just">
              <a:spcBef>
                <a:spcPts val="600"/>
              </a:spcBef>
              <a:spcAft>
                <a:spcPts val="600"/>
              </a:spcAft>
              <a:buNone/>
            </a:pPr>
            <a:r>
              <a:rPr lang="en-US" sz="1200" b="1" dirty="0" err="1">
                <a:effectLst/>
                <a:latin typeface="Montserrat" panose="00000500000000000000" pitchFamily="2" charset="0"/>
                <a:ea typeface="Times New Roman" panose="02020603050405020304" pitchFamily="18" charset="0"/>
              </a:rPr>
              <a:t>Hoạt</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động</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từ</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phía</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người</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dùng</a:t>
            </a:r>
            <a:r>
              <a:rPr lang="en-US" sz="1200" b="1"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Người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dùng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đăng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nhập</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duyệt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thêm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giỏ</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từ</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nhiều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trang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khác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nhau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trang</a:t>
            </a:r>
            <a:r>
              <a:rPr lang="en-US" sz="1200" dirty="0">
                <a:effectLst/>
                <a:latin typeface="Montserrat" panose="00000500000000000000" pitchFamily="2" charset="0"/>
                <a:ea typeface="Times New Roman" panose="02020603050405020304" pitchFamily="18" charset="0"/>
              </a:rPr>
              <a:t> chi </a:t>
            </a:r>
            <a:r>
              <a:rPr lang="en-US" sz="1200" dirty="0" err="1">
                <a:effectLst/>
                <a:latin typeface="Montserrat" panose="00000500000000000000" pitchFamily="2" charset="0"/>
                <a:ea typeface="Times New Roman" panose="02020603050405020304" pitchFamily="18" charset="0"/>
              </a:rPr>
              <a:t>tiết</a:t>
            </a:r>
            <a:r>
              <a:rPr lang="en-US" sz="1200" dirty="0">
                <a:effectLst/>
                <a:latin typeface="Montserrat" panose="00000500000000000000" pitchFamily="2" charset="0"/>
                <a:ea typeface="Times New Roman" panose="02020603050405020304" pitchFamily="18" charset="0"/>
              </a:rPr>
              <a:t>, popup </a:t>
            </a:r>
            <a:r>
              <a:rPr lang="en-US" sz="1200" dirty="0" err="1">
                <a:effectLst/>
                <a:latin typeface="Montserrat" panose="00000500000000000000" pitchFamily="2" charset="0"/>
                <a:ea typeface="Times New Roman" panose="02020603050405020304" pitchFamily="18" charset="0"/>
              </a:rPr>
              <a:t>khuyến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mãi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trang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toán</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Nhờ</a:t>
            </a:r>
            <a:r>
              <a:rPr lang="en-US" sz="1200" dirty="0">
                <a:effectLst/>
                <a:latin typeface="Montserrat" panose="00000500000000000000" pitchFamily="2" charset="0"/>
                <a:ea typeface="Times New Roman" panose="02020603050405020304" pitchFamily="18" charset="0"/>
              </a:rPr>
              <a:t> Singleton, </a:t>
            </a:r>
            <a:r>
              <a:rPr lang="en-US" sz="1200" dirty="0" err="1">
                <a:effectLst/>
                <a:latin typeface="Montserrat" panose="00000500000000000000" pitchFamily="2" charset="0"/>
                <a:ea typeface="Times New Roman" panose="02020603050405020304" pitchFamily="18" charset="0"/>
              </a:rPr>
              <a:t>toàn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bộ</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được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gom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lại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trong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một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giỏ</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duy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nhất</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a:effectLst/>
                <a:latin typeface="Montserrat" panose="00000500000000000000" pitchFamily="2" charset="0"/>
                <a:ea typeface="Times New Roman" panose="02020603050405020304" pitchFamily="18" charset="0"/>
              </a:rPr>
              <a:t>Khi </a:t>
            </a:r>
            <a:r>
              <a:rPr lang="en-US" sz="1200" dirty="0" err="1">
                <a:effectLst/>
                <a:latin typeface="Montserrat" panose="00000500000000000000" pitchFamily="2" charset="0"/>
                <a:ea typeface="Times New Roman" panose="02020603050405020304" pitchFamily="18" charset="0"/>
              </a:rPr>
              <a:t>chuyển</a:t>
            </a:r>
            <a:r>
              <a:rPr lang="en-US" sz="1200" dirty="0">
                <a:effectLst/>
                <a:latin typeface="Montserrat" panose="00000500000000000000" pitchFamily="2" charset="0"/>
                <a:ea typeface="Times New Roman" panose="02020603050405020304" pitchFamily="18" charset="0"/>
              </a:rPr>
              <a:t> sang </a:t>
            </a:r>
            <a:r>
              <a:rPr lang="en-US" sz="1200" dirty="0" err="1">
                <a:effectLst/>
                <a:latin typeface="Montserrat" panose="00000500000000000000" pitchFamily="2" charset="0"/>
                <a:ea typeface="Times New Roman" panose="02020603050405020304" pitchFamily="18" charset="0"/>
              </a:rPr>
              <a:t>thanh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toán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hệ</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thống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hiển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thị</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đúng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nội</a:t>
            </a:r>
            <a:r>
              <a:rPr lang="en-US" sz="1200" dirty="0">
                <a:effectLst/>
                <a:latin typeface="Montserrat" panose="00000500000000000000" pitchFamily="2" charset="0"/>
                <a:ea typeface="Times New Roman" panose="02020603050405020304" pitchFamily="18" charset="0"/>
              </a:rPr>
              <a:t> dung </a:t>
            </a:r>
            <a:r>
              <a:rPr lang="en-US" sz="1200" dirty="0" err="1">
                <a:effectLst/>
                <a:latin typeface="Montserrat" panose="00000500000000000000" pitchFamily="2" charset="0"/>
                <a:ea typeface="Times New Roman" panose="02020603050405020304" pitchFamily="18" charset="0"/>
              </a:rPr>
              <a:t>người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dùng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đã</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chọn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từ</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trước</a:t>
            </a:r>
            <a:r>
              <a:rPr lang="en-US" sz="1200" dirty="0">
                <a:effectLst/>
                <a:latin typeface="Montserrat" panose="00000500000000000000" pitchFamily="2" charset="0"/>
                <a:ea typeface="Times New Roman" panose="02020603050405020304" pitchFamily="18" charset="0"/>
              </a:rPr>
              <a:t>.</a:t>
            </a:r>
            <a:endParaRPr lang="en-US" sz="1200" dirty="0"/>
          </a:p>
        </p:txBody>
      </p:sp>
    </p:spTree>
    <p:extLst>
      <p:ext uri="{BB962C8B-B14F-4D97-AF65-F5344CB8AC3E}">
        <p14:creationId xmlns:p14="http://schemas.microsoft.com/office/powerpoint/2010/main" val="3034311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06311DC5-2137-E341-5434-694BBE560AD4}"/>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11CB3CF4-8F7B-2E86-0CF9-B6071AA465F5}"/>
              </a:ext>
            </a:extLst>
          </p:cNvPr>
          <p:cNvSpPr txBox="1">
            <a:spLocks noGrp="1"/>
          </p:cNvSpPr>
          <p:nvPr>
            <p:ph type="title"/>
          </p:nvPr>
        </p:nvSpPr>
        <p:spPr>
          <a:xfrm>
            <a:off x="1186276"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3.2 Strategy pattern</a:t>
            </a:r>
            <a:endParaRPr dirty="0"/>
          </a:p>
        </p:txBody>
      </p:sp>
      <p:pic>
        <p:nvPicPr>
          <p:cNvPr id="2" name="Picture 1">
            <a:extLst>
              <a:ext uri="{FF2B5EF4-FFF2-40B4-BE49-F238E27FC236}">
                <a16:creationId xmlns:a16="http://schemas.microsoft.com/office/drawing/2014/main" id="{27FD3824-35FA-CE81-5FFE-95682D7409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36F244DE-C1D0-369E-771C-E648F2036C30}"/>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37</a:t>
            </a:fld>
            <a:endParaRPr lang="en-US" dirty="0"/>
          </a:p>
        </p:txBody>
      </p:sp>
      <p:sp>
        <p:nvSpPr>
          <p:cNvPr id="5" name="TextBox 4">
            <a:extLst>
              <a:ext uri="{FF2B5EF4-FFF2-40B4-BE49-F238E27FC236}">
                <a16:creationId xmlns:a16="http://schemas.microsoft.com/office/drawing/2014/main" id="{98E7C330-162F-CF67-D93E-B4742EF1BB8B}"/>
              </a:ext>
            </a:extLst>
          </p:cNvPr>
          <p:cNvSpPr txBox="1"/>
          <p:nvPr/>
        </p:nvSpPr>
        <p:spPr>
          <a:xfrm>
            <a:off x="141422" y="1086686"/>
            <a:ext cx="4606870" cy="2954655"/>
          </a:xfrm>
          <a:prstGeom prst="rect">
            <a:avLst/>
          </a:prstGeom>
          <a:noFill/>
        </p:spPr>
        <p:txBody>
          <a:bodyPr wrap="square">
            <a:spAutoFit/>
          </a:bodyPr>
          <a:lstStyle/>
          <a:p>
            <a:pPr marL="0" marR="0" indent="180340" algn="just">
              <a:spcBef>
                <a:spcPts val="600"/>
              </a:spcBef>
              <a:spcAft>
                <a:spcPts val="600"/>
              </a:spcAft>
              <a:buNone/>
            </a:pPr>
            <a:r>
              <a:rPr lang="en-US" sz="1200" b="1" dirty="0" err="1">
                <a:effectLst/>
                <a:latin typeface="Montserrat" panose="00000500000000000000" pitchFamily="2" charset="0"/>
                <a:ea typeface="Times New Roman" panose="02020603050405020304" pitchFamily="18" charset="0"/>
              </a:rPr>
              <a:t>Mô</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tả</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luồng</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hoạt</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động</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phía</a:t>
            </a:r>
            <a:r>
              <a:rPr lang="en-US" sz="1200" b="1" dirty="0">
                <a:effectLst/>
                <a:latin typeface="Montserrat" panose="00000500000000000000" pitchFamily="2" charset="0"/>
                <a:ea typeface="Times New Roman" panose="02020603050405020304" pitchFamily="18" charset="0"/>
              </a:rPr>
              <a:t> code/server):</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a:effectLst/>
                <a:latin typeface="Montserrat" panose="00000500000000000000" pitchFamily="2" charset="0"/>
                <a:ea typeface="Times New Roman" panose="02020603050405020304" pitchFamily="18" charset="0"/>
              </a:rPr>
              <a:t>Khi </a:t>
            </a:r>
            <a:r>
              <a:rPr lang="en-US" sz="1200" dirty="0" err="1">
                <a:effectLst/>
                <a:latin typeface="Montserrat" panose="00000500000000000000" pitchFamily="2" charset="0"/>
                <a:ea typeface="Times New Roman" panose="02020603050405020304" pitchFamily="18" charset="0"/>
              </a:rPr>
              <a:t>người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dùng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chọn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một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phương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thức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toán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gửi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yêu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cầu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toán</a:t>
            </a:r>
            <a:r>
              <a:rPr lang="en-US" sz="1200" dirty="0">
                <a:effectLst/>
                <a:latin typeface="Montserrat" panose="00000500000000000000" pitchFamily="2" charset="0"/>
                <a:ea typeface="Times New Roman" panose="02020603050405020304" pitchFamily="18" charset="0"/>
              </a:rPr>
              <a:t>, Controller </a:t>
            </a:r>
            <a:r>
              <a:rPr lang="en-US" sz="1200" dirty="0" err="1">
                <a:effectLst/>
                <a:latin typeface="Montserrat" panose="00000500000000000000" pitchFamily="2" charset="0"/>
                <a:ea typeface="Times New Roman" panose="02020603050405020304" pitchFamily="18" charset="0"/>
              </a:rPr>
              <a:t>gọi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đến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PaymentContext.getPaymentStrategy</a:t>
            </a:r>
            <a:r>
              <a:rPr lang="en-US" sz="1200" dirty="0">
                <a:effectLst/>
                <a:latin typeface="Montserrat" panose="00000500000000000000" pitchFamily="2" charset="0"/>
                <a:ea typeface="Times New Roman" panose="02020603050405020304" pitchFamily="18" charset="0"/>
              </a:rPr>
              <a:t>(method) </a:t>
            </a:r>
            <a:r>
              <a:rPr lang="en-US" sz="1200" dirty="0" err="1">
                <a:effectLst/>
                <a:latin typeface="Montserrat" panose="00000500000000000000" pitchFamily="2" charset="0"/>
                <a:ea typeface="Times New Roman" panose="02020603050405020304" pitchFamily="18" charset="0"/>
              </a:rPr>
              <a:t>để</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lấy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chiến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lược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phù</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hợp</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Chiến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lược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tương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ứng</a:t>
            </a:r>
            <a:r>
              <a:rPr lang="en-US" sz="1200" dirty="0">
                <a:effectLst/>
                <a:latin typeface="Montserrat" panose="00000500000000000000" pitchFamily="2" charset="0"/>
                <a:ea typeface="Times New Roman" panose="02020603050405020304" pitchFamily="18" charset="0"/>
              </a:rPr>
              <a:t> (Concrete Strategy) </a:t>
            </a:r>
            <a:r>
              <a:rPr lang="en-US" sz="1200" dirty="0" err="1">
                <a:effectLst/>
                <a:latin typeface="Montserrat" panose="00000500000000000000" pitchFamily="2" charset="0"/>
                <a:ea typeface="Times New Roman" panose="02020603050405020304" pitchFamily="18" charset="0"/>
              </a:rPr>
              <a:t>được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chọn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xử</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toán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bằng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cách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cài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đặt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cụ</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thể</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processPayment</a:t>
            </a:r>
            <a:r>
              <a:rPr lang="en-US" sz="1200" dirty="0">
                <a:effectLst/>
                <a:latin typeface="Montserrat" panose="00000500000000000000" pitchFamily="2" charset="0"/>
                <a:ea typeface="Times New Roman" panose="02020603050405020304" pitchFamily="18" charset="0"/>
              </a:rPr>
              <a:t>(order). </a:t>
            </a:r>
            <a:r>
              <a:rPr lang="en-US" sz="1200" dirty="0" err="1">
                <a:effectLst/>
                <a:latin typeface="Montserrat" panose="00000500000000000000" pitchFamily="2" charset="0"/>
                <a:ea typeface="Times New Roman" panose="02020603050405020304" pitchFamily="18" charset="0"/>
              </a:rPr>
              <a:t>Gồm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cập</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nhật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trạng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thái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đơn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 </a:t>
            </a:r>
            <a:r>
              <a:rPr lang="en-US" sz="1200" dirty="0" err="1">
                <a:effectLst/>
                <a:latin typeface="Montserrat" panose="00000500000000000000" pitchFamily="2" charset="0"/>
                <a:ea typeface="Times New Roman" panose="02020603050405020304" pitchFamily="18" charset="0"/>
              </a:rPr>
              <a:t>gán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phương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thức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toán</a:t>
            </a:r>
            <a:r>
              <a:rPr lang="en-US" sz="1200" dirty="0">
                <a:effectLst/>
                <a:latin typeface="Montserrat" panose="00000500000000000000" pitchFamily="2" charset="0"/>
                <a:ea typeface="Times New Roman" panose="02020603050405020304" pitchFamily="18" charset="0"/>
              </a:rPr>
              <a:t> → </a:t>
            </a:r>
            <a:r>
              <a:rPr lang="en-US" sz="1200" dirty="0" err="1">
                <a:effectLst/>
                <a:latin typeface="Montserrat" panose="00000500000000000000" pitchFamily="2" charset="0"/>
                <a:ea typeface="Times New Roman" panose="02020603050405020304" pitchFamily="18" charset="0"/>
              </a:rPr>
              <a:t>trả</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về</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PaymentResponse</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Mỗi</a:t>
            </a:r>
            <a:r>
              <a:rPr lang="en-US" sz="1200" dirty="0">
                <a:effectLst/>
                <a:latin typeface="Montserrat" panose="00000500000000000000" pitchFamily="2" charset="0"/>
                <a:ea typeface="Times New Roman" panose="02020603050405020304" pitchFamily="18" charset="0"/>
              </a:rPr>
              <a:t> Strategy </a:t>
            </a:r>
            <a:r>
              <a:rPr lang="en-US" sz="1200" dirty="0" err="1">
                <a:effectLst/>
                <a:latin typeface="Montserrat" panose="00000500000000000000" pitchFamily="2" charset="0"/>
                <a:ea typeface="Times New Roman" panose="02020603050405020304" pitchFamily="18" charset="0"/>
              </a:rPr>
              <a:t>sẽ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cập</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nhật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trạng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thái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đơn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phương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thức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toán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trả</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về</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PaymentResponse</a:t>
            </a:r>
            <a:r>
              <a:rPr lang="en-US" sz="1200" dirty="0">
                <a:effectLst/>
                <a:latin typeface="Montserrat" panose="00000500000000000000" pitchFamily="2" charset="0"/>
                <a:ea typeface="Times New Roman" panose="02020603050405020304" pitchFamily="18" charset="0"/>
              </a:rPr>
              <a:t>.</a:t>
            </a:r>
          </a:p>
        </p:txBody>
      </p:sp>
      <p:sp>
        <p:nvSpPr>
          <p:cNvPr id="8" name="TextBox 7">
            <a:extLst>
              <a:ext uri="{FF2B5EF4-FFF2-40B4-BE49-F238E27FC236}">
                <a16:creationId xmlns:a16="http://schemas.microsoft.com/office/drawing/2014/main" id="{01CAAAF6-2ADB-A64A-8622-0799F1270D3A}"/>
              </a:ext>
            </a:extLst>
          </p:cNvPr>
          <p:cNvSpPr txBox="1"/>
          <p:nvPr/>
        </p:nvSpPr>
        <p:spPr>
          <a:xfrm>
            <a:off x="4980767" y="1083712"/>
            <a:ext cx="3861016" cy="2923877"/>
          </a:xfrm>
          <a:prstGeom prst="rect">
            <a:avLst/>
          </a:prstGeom>
          <a:noFill/>
        </p:spPr>
        <p:txBody>
          <a:bodyPr wrap="square">
            <a:spAutoFit/>
          </a:bodyPr>
          <a:lstStyle/>
          <a:p>
            <a:pPr marL="0" marR="0" indent="228600" algn="just">
              <a:spcBef>
                <a:spcPts val="600"/>
              </a:spcBef>
              <a:spcAft>
                <a:spcPts val="600"/>
              </a:spcAft>
              <a:buNone/>
            </a:pPr>
            <a:r>
              <a:rPr lang="en-US" sz="1200" b="1" dirty="0" err="1">
                <a:effectLst/>
                <a:latin typeface="Montserrat" panose="00000500000000000000" pitchFamily="2" charset="0"/>
                <a:ea typeface="Times New Roman" panose="02020603050405020304" pitchFamily="18" charset="0"/>
              </a:rPr>
              <a:t>Hoạt</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động</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từ</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phía</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người</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dùng</a:t>
            </a:r>
            <a:r>
              <a:rPr lang="en-US" sz="1200" b="1"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Người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dùng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đặt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chuyển</a:t>
            </a:r>
            <a:r>
              <a:rPr lang="en-US" sz="1200" dirty="0">
                <a:effectLst/>
                <a:latin typeface="Montserrat" panose="00000500000000000000" pitchFamily="2" charset="0"/>
                <a:ea typeface="Times New Roman" panose="02020603050405020304" pitchFamily="18" charset="0"/>
              </a:rPr>
              <a:t> sang </a:t>
            </a:r>
            <a:r>
              <a:rPr lang="en-US" sz="1200" dirty="0" err="1">
                <a:effectLst/>
                <a:latin typeface="Montserrat" panose="00000500000000000000" pitchFamily="2" charset="0"/>
                <a:ea typeface="Times New Roman" panose="02020603050405020304" pitchFamily="18" charset="0"/>
              </a:rPr>
              <a:t>bước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toán</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Họ</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chọn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Chuyển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khoản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ngân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nhấn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Xác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nhận</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Hệ</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thống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xử</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theo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chiến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lược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BankTransfer</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cập</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nhật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đơn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đã</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toán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gửi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thông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báo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thành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công</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Nếu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chọn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phương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thức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khác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như</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Ví</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điện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tử</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hệ</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thống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chỉ</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cần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thế</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bằng</a:t>
            </a:r>
            <a:r>
              <a:rPr lang="en-US" sz="1200" dirty="0">
                <a:effectLst/>
                <a:latin typeface="Montserrat" panose="00000500000000000000" pitchFamily="2" charset="0"/>
                <a:ea typeface="Times New Roman" panose="02020603050405020304" pitchFamily="18" charset="0"/>
              </a:rPr>
              <a:t> strategy </a:t>
            </a:r>
            <a:r>
              <a:rPr lang="en-US" sz="1200" dirty="0" err="1">
                <a:effectLst/>
                <a:latin typeface="Montserrat" panose="00000500000000000000" pitchFamily="2" charset="0"/>
                <a:ea typeface="Times New Roman" panose="02020603050405020304" pitchFamily="18" charset="0"/>
              </a:rPr>
              <a:t>tương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ứng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mà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không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đổi</a:t>
            </a:r>
            <a:r>
              <a:rPr lang="en-US" sz="1200" dirty="0">
                <a:effectLst/>
                <a:latin typeface="Montserrat" panose="00000500000000000000" pitchFamily="2" charset="0"/>
                <a:ea typeface="Times New Roman" panose="02020603050405020304" pitchFamily="18" charset="0"/>
              </a:rPr>
              <a:t> logic </a:t>
            </a:r>
            <a:r>
              <a:rPr lang="en-US" sz="1200" dirty="0" err="1">
                <a:effectLst/>
                <a:latin typeface="Montserrat" panose="00000500000000000000" pitchFamily="2" charset="0"/>
                <a:ea typeface="Times New Roman" panose="02020603050405020304" pitchFamily="18" charset="0"/>
              </a:rPr>
              <a:t>chính</a:t>
            </a:r>
            <a:r>
              <a:rPr lang="en-US" sz="1200" dirty="0">
                <a:effectLst/>
                <a:latin typeface="Montserrat" panose="00000500000000000000" pitchFamily="2" charset="0"/>
                <a:ea typeface="Times New Roman" panose="02020603050405020304" pitchFamily="18" charset="0"/>
              </a:rPr>
              <a:t>.</a:t>
            </a:r>
          </a:p>
        </p:txBody>
      </p:sp>
    </p:spTree>
    <p:extLst>
      <p:ext uri="{BB962C8B-B14F-4D97-AF65-F5344CB8AC3E}">
        <p14:creationId xmlns:p14="http://schemas.microsoft.com/office/powerpoint/2010/main" val="528316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EE6BACF6-3147-A237-14E8-AD27E1AD86F8}"/>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083376FF-03AE-FF48-CA2C-69AD8992AA1C}"/>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3.3 Factory pattern</a:t>
            </a:r>
            <a:endParaRPr dirty="0"/>
          </a:p>
        </p:txBody>
      </p:sp>
      <p:pic>
        <p:nvPicPr>
          <p:cNvPr id="2" name="Picture 1">
            <a:extLst>
              <a:ext uri="{FF2B5EF4-FFF2-40B4-BE49-F238E27FC236}">
                <a16:creationId xmlns:a16="http://schemas.microsoft.com/office/drawing/2014/main" id="{306F57E1-741E-6C54-9176-243EADD2E4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3E36AD5B-8529-06C6-37D3-C10F8C4B7FD2}"/>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38</a:t>
            </a:fld>
            <a:endParaRPr lang="en-US" dirty="0"/>
          </a:p>
        </p:txBody>
      </p:sp>
      <p:sp>
        <p:nvSpPr>
          <p:cNvPr id="6" name="TextBox 5">
            <a:extLst>
              <a:ext uri="{FF2B5EF4-FFF2-40B4-BE49-F238E27FC236}">
                <a16:creationId xmlns:a16="http://schemas.microsoft.com/office/drawing/2014/main" id="{37A80948-8D29-2675-6726-774F3725C7AD}"/>
              </a:ext>
            </a:extLst>
          </p:cNvPr>
          <p:cNvSpPr txBox="1"/>
          <p:nvPr/>
        </p:nvSpPr>
        <p:spPr>
          <a:xfrm>
            <a:off x="118175" y="926717"/>
            <a:ext cx="4606870" cy="2739211"/>
          </a:xfrm>
          <a:prstGeom prst="rect">
            <a:avLst/>
          </a:prstGeom>
          <a:noFill/>
        </p:spPr>
        <p:txBody>
          <a:bodyPr wrap="square">
            <a:spAutoFit/>
          </a:bodyPr>
          <a:lstStyle/>
          <a:p>
            <a:pPr marL="0" marR="0" indent="180340" algn="just">
              <a:spcBef>
                <a:spcPts val="600"/>
              </a:spcBef>
              <a:spcAft>
                <a:spcPts val="600"/>
              </a:spcAft>
              <a:buNone/>
            </a:pPr>
            <a:r>
              <a:rPr lang="en-US" sz="1200" b="1" dirty="0" err="1">
                <a:effectLst/>
                <a:latin typeface="Montserrat" panose="00000500000000000000" pitchFamily="2" charset="0"/>
                <a:ea typeface="Times New Roman" panose="02020603050405020304" pitchFamily="18" charset="0"/>
              </a:rPr>
              <a:t>Mô</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tả</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luồng</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hoạt</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động</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phía</a:t>
            </a:r>
            <a:r>
              <a:rPr lang="en-US" sz="1200" b="1" dirty="0">
                <a:effectLst/>
                <a:latin typeface="Montserrat" panose="00000500000000000000" pitchFamily="2" charset="0"/>
                <a:ea typeface="Times New Roman" panose="02020603050405020304" pitchFamily="18" charset="0"/>
              </a:rPr>
              <a:t> code/server):</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a:effectLst/>
                <a:latin typeface="Montserrat" panose="00000500000000000000" pitchFamily="2" charset="0"/>
                <a:ea typeface="Times New Roman" panose="02020603050405020304" pitchFamily="18" charset="0"/>
              </a:rPr>
              <a:t>Khi Client (</a:t>
            </a:r>
            <a:r>
              <a:rPr lang="en-US" sz="1200" dirty="0" err="1">
                <a:effectLst/>
                <a:latin typeface="Montserrat" panose="00000500000000000000" pitchFamily="2" charset="0"/>
                <a:ea typeface="Times New Roman" panose="02020603050405020304" pitchFamily="18" charset="0"/>
              </a:rPr>
              <a:t>thường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là</a:t>
            </a:r>
            <a:r>
              <a:rPr lang="en-US" sz="1200" dirty="0">
                <a:effectLst/>
                <a:latin typeface="Montserrat" panose="00000500000000000000" pitchFamily="2" charset="0"/>
                <a:ea typeface="Times New Roman" panose="02020603050405020304" pitchFamily="18" charset="0"/>
              </a:rPr>
              <a:t> Controller </a:t>
            </a:r>
            <a:r>
              <a:rPr lang="en-US" sz="1200" dirty="0" err="1">
                <a:effectLst/>
                <a:latin typeface="Montserrat" panose="00000500000000000000" pitchFamily="2" charset="0"/>
                <a:ea typeface="Times New Roman" panose="02020603050405020304" pitchFamily="18" charset="0"/>
              </a:rPr>
              <a:t>hoặc</a:t>
            </a:r>
            <a:r>
              <a:rPr lang="en-US" sz="1200" dirty="0">
                <a:effectLst/>
                <a:latin typeface="Montserrat" panose="00000500000000000000" pitchFamily="2" charset="0"/>
                <a:ea typeface="Times New Roman" panose="02020603050405020304" pitchFamily="18" charset="0"/>
              </a:rPr>
              <a:t> Service) </a:t>
            </a:r>
            <a:r>
              <a:rPr lang="en-US" sz="1200" dirty="0" err="1">
                <a:effectLst/>
                <a:latin typeface="Montserrat" panose="00000500000000000000" pitchFamily="2" charset="0"/>
                <a:ea typeface="Times New Roman" panose="02020603050405020304" pitchFamily="18" charset="0"/>
              </a:rPr>
              <a:t>gửi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yêu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cầu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tạo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r>
              <a:rPr lang="en-US" sz="1200" dirty="0">
                <a:effectLst/>
                <a:latin typeface="Montserrat" panose="00000500000000000000" pitchFamily="2" charset="0"/>
                <a:ea typeface="Times New Roman" panose="02020603050405020304" pitchFamily="18" charset="0"/>
              </a:rPr>
              <a:t>, Controller </a:t>
            </a:r>
            <a:r>
              <a:rPr lang="en-US" sz="1200" dirty="0" err="1">
                <a:effectLst/>
                <a:latin typeface="Montserrat" panose="00000500000000000000" pitchFamily="2" charset="0"/>
                <a:ea typeface="Times New Roman" panose="02020603050405020304" pitchFamily="18" charset="0"/>
              </a:rPr>
              <a:t>nhận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yêu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cầu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chuyển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đến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ProductService</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ProductService</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gọi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ProductFactory.createProduct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truyền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các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thuộc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tính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cần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thiết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tên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loại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a:effectLst/>
                <a:latin typeface="Montserrat" panose="00000500000000000000" pitchFamily="2" charset="0"/>
                <a:ea typeface="Times New Roman" panose="02020603050405020304" pitchFamily="18" charset="0"/>
              </a:rPr>
              <a:t>Factory </a:t>
            </a:r>
            <a:r>
              <a:rPr lang="en-US" sz="1200" dirty="0" err="1">
                <a:effectLst/>
                <a:latin typeface="Montserrat" panose="00000500000000000000" pitchFamily="2" charset="0"/>
                <a:ea typeface="Times New Roman" panose="02020603050405020304" pitchFamily="18" charset="0"/>
              </a:rPr>
              <a:t>kiểm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tra</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productTypeName</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tạo</a:t>
            </a:r>
            <a:r>
              <a:rPr lang="en-US" sz="1200" dirty="0">
                <a:effectLst/>
                <a:latin typeface="Montserrat" panose="00000500000000000000" pitchFamily="2" charset="0"/>
                <a:ea typeface="Times New Roman" panose="02020603050405020304" pitchFamily="18" charset="0"/>
              </a:rPr>
              <a:t> instance </a:t>
            </a:r>
            <a:r>
              <a:rPr lang="en-US" sz="1200" dirty="0" err="1">
                <a:effectLst/>
                <a:latin typeface="Montserrat" panose="00000500000000000000" pitchFamily="2" charset="0"/>
                <a:ea typeface="Times New Roman" panose="02020603050405020304" pitchFamily="18" charset="0"/>
              </a:rPr>
              <a:t>tương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ứng</a:t>
            </a:r>
            <a:r>
              <a:rPr lang="en-US" sz="1200" dirty="0">
                <a:effectLst/>
                <a:latin typeface="Montserrat" panose="00000500000000000000" pitchFamily="2" charset="0"/>
                <a:ea typeface="Times New Roman" panose="02020603050405020304" pitchFamily="18" charset="0"/>
              </a:rPr>
              <a:t> (new Laptop(...), new Phone(...)...).</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a:effectLst/>
                <a:latin typeface="Montserrat" panose="00000500000000000000" pitchFamily="2" charset="0"/>
                <a:ea typeface="Times New Roman" panose="02020603050405020304" pitchFamily="18" charset="0"/>
              </a:rPr>
              <a:t>Instance </a:t>
            </a:r>
            <a:r>
              <a:rPr lang="en-US" sz="1200" dirty="0" err="1">
                <a:effectLst/>
                <a:latin typeface="Montserrat" panose="00000500000000000000" pitchFamily="2" charset="0"/>
                <a:ea typeface="Times New Roman" panose="02020603050405020304" pitchFamily="18" charset="0"/>
              </a:rPr>
              <a:t>được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trả</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về</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lưu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vào</a:t>
            </a:r>
            <a:r>
              <a:rPr lang="en-US" sz="1200" dirty="0">
                <a:effectLst/>
                <a:latin typeface="Montserrat" panose="00000500000000000000" pitchFamily="2" charset="0"/>
                <a:ea typeface="Times New Roman" panose="02020603050405020304" pitchFamily="18" charset="0"/>
              </a:rPr>
              <a:t> database </a:t>
            </a:r>
            <a:r>
              <a:rPr lang="en-US" sz="1200" dirty="0" err="1">
                <a:effectLst/>
                <a:latin typeface="Montserrat" panose="00000500000000000000" pitchFamily="2" charset="0"/>
                <a:ea typeface="Times New Roman" panose="02020603050405020304" pitchFamily="18" charset="0"/>
              </a:rPr>
              <a:t>thông</a:t>
            </a:r>
            <a:r>
              <a:rPr lang="en-US" sz="1200" dirty="0">
                <a:effectLst/>
                <a:latin typeface="Montserrat" panose="00000500000000000000" pitchFamily="2" charset="0"/>
                <a:ea typeface="Times New Roman" panose="02020603050405020304" pitchFamily="18" charset="0"/>
              </a:rPr>
              <a:t> qua </a:t>
            </a:r>
            <a:r>
              <a:rPr lang="en-US" sz="1200" dirty="0" err="1">
                <a:effectLst/>
                <a:latin typeface="Montserrat" panose="00000500000000000000" pitchFamily="2" charset="0"/>
                <a:ea typeface="Times New Roman" panose="02020603050405020304" pitchFamily="18" charset="0"/>
              </a:rPr>
              <a:t>ProductRepository</a:t>
            </a:r>
            <a:r>
              <a:rPr lang="en-US" sz="1200" dirty="0">
                <a:effectLst/>
                <a:latin typeface="Montserrat" panose="00000500000000000000" pitchFamily="2" charset="0"/>
                <a:ea typeface="Times New Roman" panose="02020603050405020304" pitchFamily="18" charset="0"/>
              </a:rPr>
              <a:t>.</a:t>
            </a:r>
          </a:p>
        </p:txBody>
      </p:sp>
      <p:sp>
        <p:nvSpPr>
          <p:cNvPr id="9" name="TextBox 8">
            <a:extLst>
              <a:ext uri="{FF2B5EF4-FFF2-40B4-BE49-F238E27FC236}">
                <a16:creationId xmlns:a16="http://schemas.microsoft.com/office/drawing/2014/main" id="{15AFA168-5BEB-8F46-5205-EE3C1899785D}"/>
              </a:ext>
            </a:extLst>
          </p:cNvPr>
          <p:cNvSpPr txBox="1"/>
          <p:nvPr/>
        </p:nvSpPr>
        <p:spPr>
          <a:xfrm>
            <a:off x="4841282" y="926717"/>
            <a:ext cx="4023748" cy="3416320"/>
          </a:xfrm>
          <a:prstGeom prst="rect">
            <a:avLst/>
          </a:prstGeom>
          <a:noFill/>
        </p:spPr>
        <p:txBody>
          <a:bodyPr wrap="square">
            <a:spAutoFit/>
          </a:bodyPr>
          <a:lstStyle/>
          <a:p>
            <a:pPr marL="0" marR="0" indent="228600" algn="just">
              <a:spcBef>
                <a:spcPts val="600"/>
              </a:spcBef>
              <a:spcAft>
                <a:spcPts val="600"/>
              </a:spcAft>
              <a:buNone/>
            </a:pPr>
            <a:r>
              <a:rPr lang="en-US" sz="1200" b="1" dirty="0" err="1">
                <a:effectLst/>
                <a:latin typeface="Montserrat" panose="00000500000000000000" pitchFamily="2" charset="0"/>
                <a:ea typeface="Times New Roman" panose="02020603050405020304" pitchFamily="18" charset="0"/>
              </a:rPr>
              <a:t>Hoạt</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động</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từ</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phía</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người</a:t>
            </a:r>
            <a:r>
              <a:rPr lang="en-US" sz="1200" b="1" dirty="0">
                <a:effectLst/>
                <a:latin typeface="Montserrat" panose="00000500000000000000" pitchFamily="2" charset="0"/>
                <a:ea typeface="Times New Roman" panose="02020603050405020304" pitchFamily="18" charset="0"/>
              </a:rPr>
              <a:t> </a:t>
            </a:r>
            <a:r>
              <a:rPr lang="en-US" sz="1200" b="1" dirty="0" err="1">
                <a:effectLst/>
                <a:latin typeface="Montserrat" panose="00000500000000000000" pitchFamily="2" charset="0"/>
                <a:ea typeface="Times New Roman" panose="02020603050405020304" pitchFamily="18" charset="0"/>
              </a:rPr>
              <a:t>dùng</a:t>
            </a:r>
            <a:r>
              <a:rPr lang="en-US" sz="1200" b="1"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a:effectLst/>
                <a:latin typeface="Montserrat" panose="00000500000000000000" pitchFamily="2" charset="0"/>
                <a:ea typeface="Times New Roman" panose="02020603050405020304" pitchFamily="18" charset="0"/>
              </a:rPr>
              <a:t>Admin </a:t>
            </a:r>
            <a:r>
              <a:rPr lang="en-US" sz="1200" dirty="0" err="1">
                <a:effectLst/>
                <a:latin typeface="Montserrat" panose="00000500000000000000" pitchFamily="2" charset="0"/>
                <a:ea typeface="Times New Roman" panose="02020603050405020304" pitchFamily="18" charset="0"/>
              </a:rPr>
              <a:t>truy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cập</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trang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quản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Chọn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loại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ví</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dụ</a:t>
            </a:r>
            <a:r>
              <a:rPr lang="en-US" sz="1200" dirty="0">
                <a:effectLst/>
                <a:latin typeface="Montserrat" panose="00000500000000000000" pitchFamily="2" charset="0"/>
                <a:ea typeface="Times New Roman" panose="02020603050405020304" pitchFamily="18" charset="0"/>
              </a:rPr>
              <a:t>: Laptop)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nhập</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các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thông</a:t>
            </a:r>
            <a:r>
              <a:rPr lang="en-US" sz="1200" dirty="0">
                <a:effectLst/>
                <a:latin typeface="Montserrat" panose="00000500000000000000" pitchFamily="2" charset="0"/>
                <a:ea typeface="Times New Roman" panose="02020603050405020304" pitchFamily="18" charset="0"/>
              </a:rPr>
              <a:t> tin chi </a:t>
            </a:r>
            <a:r>
              <a:rPr lang="en-US" sz="1200" dirty="0" err="1">
                <a:effectLst/>
                <a:latin typeface="Montserrat" panose="00000500000000000000" pitchFamily="2" charset="0"/>
                <a:ea typeface="Times New Roman" panose="02020603050405020304" pitchFamily="18" charset="0"/>
              </a:rPr>
              <a:t>tiết</a:t>
            </a:r>
            <a:r>
              <a:rPr lang="en-US" sz="1200" dirty="0">
                <a:effectLst/>
                <a:latin typeface="Montserrat" panose="00000500000000000000" pitchFamily="2" charset="0"/>
                <a:ea typeface="Times New Roman" panose="02020603050405020304" pitchFamily="18" charset="0"/>
              </a:rPr>
              <a:t> (RAM, CPU, </a:t>
            </a:r>
            <a:r>
              <a:rPr lang="en-US" sz="1200" dirty="0" err="1">
                <a:effectLst/>
                <a:latin typeface="Montserrat" panose="00000500000000000000" pitchFamily="2" charset="0"/>
                <a:ea typeface="Times New Roman" panose="02020603050405020304" pitchFamily="18" charset="0"/>
              </a:rPr>
              <a:t>bộ</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nhớ</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Nhấn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nút</a:t>
            </a:r>
            <a:r>
              <a:rPr lang="en-US" sz="1200" dirty="0">
                <a:effectLst/>
                <a:latin typeface="Montserrat" panose="00000500000000000000" pitchFamily="2" charset="0"/>
                <a:ea typeface="Times New Roman" panose="02020603050405020304" pitchFamily="18" charset="0"/>
              </a:rPr>
              <a:t> “Lưu”.</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Hệ</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thống</a:t>
            </a:r>
            <a:r>
              <a:rPr lang="en-US" sz="1200" dirty="0">
                <a:effectLst/>
                <a:latin typeface="Montserrat" panose="00000500000000000000" pitchFamily="2" charset="0"/>
                <a:ea typeface="Times New Roman" panose="02020603050405020304" pitchFamily="18" charset="0"/>
              </a:rPr>
              <a:t> backend </a:t>
            </a:r>
            <a:r>
              <a:rPr lang="en-US" sz="1200" dirty="0" err="1">
                <a:effectLst/>
                <a:latin typeface="Montserrat" panose="00000500000000000000" pitchFamily="2" charset="0"/>
                <a:ea typeface="Times New Roman" panose="02020603050405020304" pitchFamily="18" charset="0"/>
              </a:rPr>
              <a:t>sử</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dụng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ProductFactory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để</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tạo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đúng</a:t>
            </a:r>
            <a:r>
              <a:rPr lang="en-US" sz="1200" dirty="0">
                <a:effectLst/>
                <a:latin typeface="Montserrat" panose="00000500000000000000" pitchFamily="2" charset="0"/>
                <a:ea typeface="Times New Roman" panose="02020603050405020304" pitchFamily="18" charset="0"/>
              </a:rPr>
              <a:t> class Laptop.</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được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lưu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trữ</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hiển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thị</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đúng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thông</a:t>
            </a:r>
            <a:r>
              <a:rPr lang="en-US" sz="1200" dirty="0">
                <a:effectLst/>
                <a:latin typeface="Montserrat" panose="00000500000000000000" pitchFamily="2" charset="0"/>
                <a:ea typeface="Times New Roman" panose="02020603050405020304" pitchFamily="18" charset="0"/>
              </a:rPr>
              <a:t> tin </a:t>
            </a:r>
            <a:r>
              <a:rPr lang="en-US" sz="1200" dirty="0" err="1">
                <a:effectLst/>
                <a:latin typeface="Montserrat" panose="00000500000000000000" pitchFamily="2" charset="0"/>
                <a:ea typeface="Times New Roman" panose="02020603050405020304" pitchFamily="18" charset="0"/>
              </a:rPr>
              <a:t>trên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hệ</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thống</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Nếu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sau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này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thêm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loại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mới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ví</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dụ</a:t>
            </a:r>
            <a:r>
              <a:rPr lang="en-US" sz="1200" dirty="0">
                <a:effectLst/>
                <a:latin typeface="Montserrat" panose="00000500000000000000" pitchFamily="2" charset="0"/>
                <a:ea typeface="Times New Roman" panose="02020603050405020304" pitchFamily="18" charset="0"/>
              </a:rPr>
              <a:t>: Camera), </a:t>
            </a:r>
            <a:r>
              <a:rPr lang="en-US" sz="1200" dirty="0" err="1">
                <a:effectLst/>
                <a:latin typeface="Montserrat" panose="00000500000000000000" pitchFamily="2" charset="0"/>
                <a:ea typeface="Times New Roman" panose="02020603050405020304" pitchFamily="18" charset="0"/>
              </a:rPr>
              <a:t>chỉ</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cần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tạo</a:t>
            </a:r>
            <a:r>
              <a:rPr lang="en-US" sz="1200" dirty="0">
                <a:effectLst/>
                <a:latin typeface="Montserrat" panose="00000500000000000000" pitchFamily="2" charset="0"/>
                <a:ea typeface="Times New Roman" panose="02020603050405020304" pitchFamily="18" charset="0"/>
              </a:rPr>
              <a:t> subclass </a:t>
            </a:r>
            <a:r>
              <a:rPr lang="en-US" sz="1200" dirty="0" err="1">
                <a:effectLst/>
                <a:latin typeface="Montserrat" panose="00000500000000000000" pitchFamily="2" charset="0"/>
                <a:ea typeface="Times New Roman" panose="02020603050405020304" pitchFamily="18" charset="0"/>
              </a:rPr>
              <a:t>mới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mở</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rộng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trong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ProductFactory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mà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không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cần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sửa</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các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phần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khác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trong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hệ</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thống</a:t>
            </a:r>
            <a:r>
              <a:rPr lang="en-US" sz="1200" dirty="0">
                <a:effectLst/>
                <a:latin typeface="Montserrat" panose="00000500000000000000" pitchFamily="2" charset="0"/>
                <a:ea typeface="Times New Roman" panose="02020603050405020304" pitchFamily="18" charset="0"/>
              </a:rPr>
              <a:t>.</a:t>
            </a:r>
          </a:p>
        </p:txBody>
      </p:sp>
    </p:spTree>
    <p:extLst>
      <p:ext uri="{BB962C8B-B14F-4D97-AF65-F5344CB8AC3E}">
        <p14:creationId xmlns:p14="http://schemas.microsoft.com/office/powerpoint/2010/main" val="3996588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F8BBBE91-8761-5BF1-8209-9432E018B3E5}"/>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CA6F5AC9-172E-DC2E-41D0-E042FDA7A757}"/>
              </a:ext>
            </a:extLst>
          </p:cNvPr>
          <p:cNvSpPr txBox="1">
            <a:spLocks noGrp="1"/>
          </p:cNvSpPr>
          <p:nvPr>
            <p:ph type="title"/>
          </p:nvPr>
        </p:nvSpPr>
        <p:spPr>
          <a:xfrm>
            <a:off x="1123955"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3.4 Observer pattern</a:t>
            </a:r>
            <a:endParaRPr dirty="0"/>
          </a:p>
        </p:txBody>
      </p:sp>
      <p:pic>
        <p:nvPicPr>
          <p:cNvPr id="2" name="Picture 1">
            <a:extLst>
              <a:ext uri="{FF2B5EF4-FFF2-40B4-BE49-F238E27FC236}">
                <a16:creationId xmlns:a16="http://schemas.microsoft.com/office/drawing/2014/main" id="{715908A3-DA80-A84B-3C4C-B81ACDFAA5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22DEC0CF-FBBE-5D56-F9C8-196A14C38FCE}"/>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39</a:t>
            </a:fld>
            <a:endParaRPr lang="en-US" dirty="0"/>
          </a:p>
        </p:txBody>
      </p:sp>
      <p:sp>
        <p:nvSpPr>
          <p:cNvPr id="6" name="TextBox 5">
            <a:extLst>
              <a:ext uri="{FF2B5EF4-FFF2-40B4-BE49-F238E27FC236}">
                <a16:creationId xmlns:a16="http://schemas.microsoft.com/office/drawing/2014/main" id="{66B202AA-C4B2-F646-9CF1-197FF93F3262}"/>
              </a:ext>
            </a:extLst>
          </p:cNvPr>
          <p:cNvSpPr txBox="1"/>
          <p:nvPr/>
        </p:nvSpPr>
        <p:spPr>
          <a:xfrm>
            <a:off x="145298" y="1096489"/>
            <a:ext cx="4606870" cy="3447098"/>
          </a:xfrm>
          <a:prstGeom prst="rect">
            <a:avLst/>
          </a:prstGeom>
          <a:noFill/>
        </p:spPr>
        <p:txBody>
          <a:bodyPr wrap="square">
            <a:spAutoFit/>
          </a:bodyPr>
          <a:lstStyle/>
          <a:p>
            <a:pPr marL="0" marR="0" indent="180340" algn="just">
              <a:spcBef>
                <a:spcPts val="600"/>
              </a:spcBef>
              <a:spcAft>
                <a:spcPts val="600"/>
              </a:spcAft>
              <a:buNone/>
            </a:pPr>
            <a:r>
              <a:rPr lang="en-US" sz="1200" dirty="0">
                <a:effectLst/>
                <a:latin typeface="Montserrat" panose="00000500000000000000" pitchFamily="2" charset="0"/>
                <a:ea typeface="Times New Roman" panose="02020603050405020304" pitchFamily="18" charset="0"/>
              </a:rPr>
              <a:t>Trong </a:t>
            </a:r>
            <a:r>
              <a:rPr lang="en-US" sz="1200" dirty="0" err="1">
                <a:effectLst/>
                <a:latin typeface="Montserrat" panose="00000500000000000000" pitchFamily="2" charset="0"/>
                <a:ea typeface="Times New Roman" panose="02020603050405020304" pitchFamily="18" charset="0"/>
              </a:rPr>
              <a:t>hệ</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thống</a:t>
            </a:r>
            <a:r>
              <a:rPr lang="en-US" sz="1200" dirty="0">
                <a:effectLst/>
                <a:latin typeface="Montserrat" panose="00000500000000000000" pitchFamily="2" charset="0"/>
                <a:ea typeface="Times New Roman" panose="02020603050405020304" pitchFamily="18" charset="0"/>
              </a:rPr>
              <a:t>, </a:t>
            </a:r>
            <a:r>
              <a:rPr lang="en-US" sz="1200" b="1" dirty="0">
                <a:effectLst/>
                <a:latin typeface="Montserrat" panose="00000500000000000000" pitchFamily="2" charset="0"/>
                <a:ea typeface="Times New Roman" panose="02020603050405020304" pitchFamily="18" charset="0"/>
              </a:rPr>
              <a:t>Observer Pattern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được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sử</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dụng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để</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theo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dõi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hồi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các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đổi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trong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giỏ</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(cart) </a:t>
            </a:r>
            <a:r>
              <a:rPr lang="en-US" sz="1200" dirty="0" err="1">
                <a:effectLst/>
                <a:latin typeface="Montserrat" panose="00000500000000000000" pitchFamily="2" charset="0"/>
                <a:ea typeface="Times New Roman" panose="02020603050405020304" pitchFamily="18" charset="0"/>
              </a:rPr>
              <a:t>của</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người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dùng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Mô</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hình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gồm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hai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phần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chính</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CartSubject</a:t>
            </a:r>
            <a:r>
              <a:rPr lang="en-US" sz="1200" dirty="0">
                <a:effectLst/>
                <a:latin typeface="Montserrat" panose="00000500000000000000" pitchFamily="2" charset="0"/>
                <a:ea typeface="Times New Roman" panose="02020603050405020304" pitchFamily="18" charset="0"/>
              </a:rPr>
              <a:t> (Subject): </a:t>
            </a:r>
            <a:r>
              <a:rPr lang="en-US" sz="1200" dirty="0" err="1">
                <a:effectLst/>
                <a:latin typeface="Montserrat" panose="00000500000000000000" pitchFamily="2" charset="0"/>
                <a:ea typeface="Times New Roman" panose="02020603050405020304" pitchFamily="18" charset="0"/>
              </a:rPr>
              <a:t>quản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danh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sách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các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CartObserver</a:t>
            </a:r>
            <a:r>
              <a:rPr lang="en-US" sz="1200" dirty="0">
                <a:effectLst/>
                <a:latin typeface="Montserrat" panose="00000500000000000000" pitchFamily="2" charset="0"/>
                <a:ea typeface="Times New Roman" panose="02020603050405020304" pitchFamily="18" charset="0"/>
              </a:rPr>
              <a:t> – </a:t>
            </a:r>
            <a:r>
              <a:rPr lang="en-US" sz="1200" dirty="0" err="1">
                <a:effectLst/>
                <a:latin typeface="Montserrat" panose="00000500000000000000" pitchFamily="2" charset="0"/>
                <a:ea typeface="Times New Roman" panose="02020603050405020304" pitchFamily="18" charset="0"/>
              </a:rPr>
              <a:t>những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thành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phần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muốn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được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thông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báo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khi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giỏ</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đổi</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CartObserver</a:t>
            </a:r>
            <a:r>
              <a:rPr lang="en-US" sz="1200" dirty="0">
                <a:effectLst/>
                <a:latin typeface="Montserrat" panose="00000500000000000000" pitchFamily="2" charset="0"/>
                <a:ea typeface="Times New Roman" panose="02020603050405020304" pitchFamily="18" charset="0"/>
              </a:rPr>
              <a:t> (Observer): </a:t>
            </a:r>
            <a:r>
              <a:rPr lang="en-US" sz="1200" dirty="0" err="1">
                <a:effectLst/>
                <a:latin typeface="Montserrat" panose="00000500000000000000" pitchFamily="2" charset="0"/>
                <a:ea typeface="Times New Roman" panose="02020603050405020304" pitchFamily="18" charset="0"/>
              </a:rPr>
              <a:t>định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nghĩa</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giao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diện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chung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để</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các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lớp</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lắng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nghe</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xử</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khi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có</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sự</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đổi</a:t>
            </a:r>
            <a:r>
              <a:rPr lang="en-US" sz="1200" dirty="0">
                <a:effectLst/>
                <a:latin typeface="Montserrat" panose="00000500000000000000" pitchFamily="2" charset="0"/>
                <a:ea typeface="Times New Roman" panose="02020603050405020304" pitchFamily="18" charset="0"/>
              </a:rPr>
              <a:t>.</a:t>
            </a:r>
          </a:p>
          <a:p>
            <a:pPr marL="0" marR="0" indent="228600" algn="just">
              <a:spcBef>
                <a:spcPts val="600"/>
              </a:spcBef>
              <a:spcAft>
                <a:spcPts val="600"/>
              </a:spcAft>
              <a:buNone/>
            </a:pPr>
            <a:r>
              <a:rPr lang="en-US" sz="1200" dirty="0" err="1">
                <a:effectLst/>
                <a:latin typeface="Montserrat" panose="00000500000000000000" pitchFamily="2" charset="0"/>
                <a:ea typeface="Times New Roman" panose="02020603050405020304" pitchFamily="18" charset="0"/>
              </a:rPr>
              <a:t>Luồng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hoạt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động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trên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phía</a:t>
            </a:r>
            <a:r>
              <a:rPr lang="en-US" sz="1200" dirty="0">
                <a:effectLst/>
                <a:latin typeface="Montserrat" panose="00000500000000000000" pitchFamily="2" charset="0"/>
                <a:ea typeface="Times New Roman" panose="02020603050405020304" pitchFamily="18" charset="0"/>
              </a:rPr>
              <a:t> code (server): </a:t>
            </a:r>
          </a:p>
          <a:p>
            <a:pPr marL="342900" marR="0" lvl="0" indent="-342900">
              <a:spcBef>
                <a:spcPts val="600"/>
              </a:spcBef>
              <a:spcAft>
                <a:spcPts val="600"/>
              </a:spcAft>
              <a:buSzPts val="1000"/>
              <a:buFont typeface="Symbol" panose="05050102010706020507" pitchFamily="18" charset="2"/>
              <a:buChar char=""/>
              <a:tabLst>
                <a:tab pos="457200" algn="l"/>
              </a:tabLst>
            </a:pPr>
            <a:r>
              <a:rPr lang="en-US" sz="1200" dirty="0">
                <a:effectLst/>
                <a:latin typeface="Montserrat" panose="00000500000000000000" pitchFamily="2" charset="0"/>
                <a:ea typeface="Times New Roman" panose="02020603050405020304" pitchFamily="18" charset="0"/>
              </a:rPr>
              <a:t>Khi </a:t>
            </a:r>
            <a:r>
              <a:rPr lang="en-US" sz="1200" dirty="0" err="1">
                <a:effectLst/>
                <a:latin typeface="Montserrat" panose="00000500000000000000" pitchFamily="2" charset="0"/>
                <a:ea typeface="Times New Roman" panose="02020603050405020304" pitchFamily="18" charset="0"/>
              </a:rPr>
              <a:t>có</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sự</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kiện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đổi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giỏ</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thêm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xóa</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đối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tượng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CartSubject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gọi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notifyCartUpdated</a:t>
            </a:r>
            <a:r>
              <a:rPr lang="en-US" sz="1200" dirty="0">
                <a:effectLst/>
                <a:latin typeface="Montserrat" panose="00000500000000000000" pitchFamily="2" charset="0"/>
                <a:ea typeface="Times New Roman" panose="02020603050405020304" pitchFamily="18" charset="0"/>
              </a:rPr>
              <a:t>(</a:t>
            </a:r>
            <a:r>
              <a:rPr lang="en-US" sz="1200" dirty="0" err="1">
                <a:effectLst/>
                <a:latin typeface="Montserrat" panose="00000500000000000000" pitchFamily="2" charset="0"/>
                <a:ea typeface="Times New Roman" panose="02020603050405020304" pitchFamily="18" charset="0"/>
              </a:rPr>
              <a:t>accountId</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a:effectLst/>
                <a:latin typeface="Montserrat" panose="00000500000000000000" pitchFamily="2" charset="0"/>
                <a:ea typeface="Times New Roman" panose="02020603050405020304" pitchFamily="18" charset="0"/>
              </a:rPr>
              <a:t>Phương </a:t>
            </a:r>
            <a:r>
              <a:rPr lang="en-US" sz="1200" dirty="0" err="1">
                <a:effectLst/>
                <a:latin typeface="Montserrat" panose="00000500000000000000" pitchFamily="2" charset="0"/>
                <a:ea typeface="Times New Roman" panose="02020603050405020304" pitchFamily="18" charset="0"/>
              </a:rPr>
              <a:t>thức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này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lần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lượt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gọi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updateCart</a:t>
            </a:r>
            <a:r>
              <a:rPr lang="en-US" sz="1200" dirty="0">
                <a:effectLst/>
                <a:latin typeface="Montserrat" panose="00000500000000000000" pitchFamily="2" charset="0"/>
                <a:ea typeface="Times New Roman" panose="02020603050405020304" pitchFamily="18" charset="0"/>
              </a:rPr>
              <a:t>(</a:t>
            </a:r>
            <a:r>
              <a:rPr lang="en-US" sz="1200" dirty="0" err="1">
                <a:effectLst/>
                <a:latin typeface="Montserrat" panose="00000500000000000000" pitchFamily="2" charset="0"/>
                <a:ea typeface="Times New Roman" panose="02020603050405020304" pitchFamily="18" charset="0"/>
              </a:rPr>
              <a:t>accountId</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trên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tất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cả</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các</a:t>
            </a:r>
            <a:r>
              <a:rPr lang="en-US" sz="1200" dirty="0">
                <a:effectLst/>
                <a:latin typeface="Montserrat" panose="00000500000000000000" pitchFamily="2" charset="0"/>
                <a:ea typeface="Times New Roman" panose="02020603050405020304" pitchFamily="18" charset="0"/>
              </a:rPr>
              <a:t> observer </a:t>
            </a:r>
            <a:r>
              <a:rPr lang="en-US" sz="1200" dirty="0" err="1">
                <a:effectLst/>
                <a:latin typeface="Montserrat" panose="00000500000000000000" pitchFamily="2" charset="0"/>
                <a:ea typeface="Times New Roman" panose="02020603050405020304" pitchFamily="18" charset="0"/>
              </a:rPr>
              <a:t>đã</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đăng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ký</a:t>
            </a:r>
            <a:r>
              <a:rPr lang="en-US" sz="1200" dirty="0">
                <a:effectLst/>
                <a:latin typeface="Montserrat" panose="00000500000000000000" pitchFamily="2" charset="0"/>
                <a:ea typeface="Times New Roman" panose="02020603050405020304" pitchFamily="18" charset="0"/>
              </a:rPr>
              <a:t>.</a:t>
            </a:r>
          </a:p>
        </p:txBody>
      </p:sp>
      <p:sp>
        <p:nvSpPr>
          <p:cNvPr id="11" name="TextBox 10">
            <a:extLst>
              <a:ext uri="{FF2B5EF4-FFF2-40B4-BE49-F238E27FC236}">
                <a16:creationId xmlns:a16="http://schemas.microsoft.com/office/drawing/2014/main" id="{51E4E658-EAA3-D42A-142A-A174257EEAF0}"/>
              </a:ext>
            </a:extLst>
          </p:cNvPr>
          <p:cNvSpPr txBox="1"/>
          <p:nvPr/>
        </p:nvSpPr>
        <p:spPr>
          <a:xfrm>
            <a:off x="4899400" y="1826263"/>
            <a:ext cx="4099302" cy="2616101"/>
          </a:xfrm>
          <a:prstGeom prst="rect">
            <a:avLst/>
          </a:prstGeom>
          <a:noFill/>
        </p:spPr>
        <p:txBody>
          <a:bodyPr wrap="square">
            <a:spAutoFit/>
          </a:bodyPr>
          <a:lstStyle/>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Một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trong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các</a:t>
            </a:r>
            <a:r>
              <a:rPr lang="en-US" sz="1200" dirty="0">
                <a:effectLst/>
                <a:latin typeface="Montserrat" panose="00000500000000000000" pitchFamily="2" charset="0"/>
                <a:ea typeface="Times New Roman" panose="02020603050405020304" pitchFamily="18" charset="0"/>
              </a:rPr>
              <a:t> observer </a:t>
            </a:r>
            <a:r>
              <a:rPr lang="en-US" sz="1200" dirty="0" err="1">
                <a:effectLst/>
                <a:latin typeface="Montserrat" panose="00000500000000000000" pitchFamily="2" charset="0"/>
                <a:ea typeface="Times New Roman" panose="02020603050405020304" pitchFamily="18" charset="0"/>
              </a:rPr>
              <a:t>là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CartWebSocketNotifier</a:t>
            </a:r>
            <a:r>
              <a:rPr lang="en-US" sz="1200" dirty="0">
                <a:effectLst/>
                <a:latin typeface="Montserrat" panose="00000500000000000000" pitchFamily="2" charset="0"/>
                <a:ea typeface="Times New Roman" panose="02020603050405020304" pitchFamily="18" charset="0"/>
              </a:rPr>
              <a:t> – </a:t>
            </a:r>
            <a:r>
              <a:rPr lang="en-US" sz="1200" dirty="0" err="1">
                <a:effectLst/>
                <a:latin typeface="Montserrat" panose="00000500000000000000" pitchFamily="2" charset="0"/>
                <a:ea typeface="Times New Roman" panose="02020603050405020304" pitchFamily="18" charset="0"/>
              </a:rPr>
              <a:t>nơi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xử</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việc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gửi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thông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báo</a:t>
            </a:r>
            <a:r>
              <a:rPr lang="en-US" sz="1200" dirty="0">
                <a:effectLst/>
                <a:latin typeface="Montserrat" panose="00000500000000000000" pitchFamily="2" charset="0"/>
                <a:ea typeface="Times New Roman" panose="02020603050405020304" pitchFamily="18" charset="0"/>
              </a:rPr>
              <a:t> qua WebSocket </a:t>
            </a:r>
            <a:r>
              <a:rPr lang="en-US" sz="1200" dirty="0" err="1">
                <a:effectLst/>
                <a:latin typeface="Montserrat" panose="00000500000000000000" pitchFamily="2" charset="0"/>
                <a:ea typeface="Times New Roman" panose="02020603050405020304" pitchFamily="18" charset="0"/>
              </a:rPr>
              <a:t>đến</a:t>
            </a:r>
            <a:r>
              <a:rPr lang="en-US" sz="1200" dirty="0">
                <a:effectLst/>
                <a:latin typeface="Montserrat" panose="00000500000000000000" pitchFamily="2" charset="0"/>
                <a:ea typeface="Times New Roman" panose="02020603050405020304" pitchFamily="18" charset="0"/>
              </a:rPr>
              <a:t> client.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Ngoài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ra</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lớp</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CartUpdateSubject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một</a:t>
            </a:r>
            <a:r>
              <a:rPr lang="en-US" sz="1200" dirty="0">
                <a:effectLst/>
                <a:latin typeface="Montserrat" panose="00000500000000000000" pitchFamily="2" charset="0"/>
                <a:ea typeface="Times New Roman" panose="02020603050405020304" pitchFamily="18" charset="0"/>
              </a:rPr>
              <a:t> subclass </a:t>
            </a:r>
            <a:r>
              <a:rPr lang="en-US" sz="1200" dirty="0" err="1">
                <a:effectLst/>
                <a:latin typeface="Montserrat" panose="00000500000000000000" pitchFamily="2" charset="0"/>
                <a:ea typeface="Times New Roman" panose="02020603050405020304" pitchFamily="18" charset="0"/>
              </a:rPr>
              <a:t>của</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CartSubject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có</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thể</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dùng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thêm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SimpMessagingTemplate</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để</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gửi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thông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báo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đến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từng</a:t>
            </a:r>
            <a:r>
              <a:rPr lang="en-US" sz="1200" dirty="0">
                <a:effectLst/>
                <a:latin typeface="Montserrat" panose="00000500000000000000" pitchFamily="2" charset="0"/>
                <a:ea typeface="Times New Roman" panose="02020603050405020304" pitchFamily="18" charset="0"/>
              </a:rPr>
              <a:t> WebSocket topic </a:t>
            </a:r>
            <a:r>
              <a:rPr lang="en-US" sz="1200" dirty="0" err="1">
                <a:effectLst/>
                <a:latin typeface="Montserrat" panose="00000500000000000000" pitchFamily="2" charset="0"/>
                <a:ea typeface="Times New Roman" panose="02020603050405020304" pitchFamily="18" charset="0"/>
              </a:rPr>
              <a:t>cụ</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thể</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theo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accountId</a:t>
            </a:r>
            <a:r>
              <a:rPr lang="en-US" sz="12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200" dirty="0" err="1">
                <a:effectLst/>
                <a:latin typeface="Montserrat" panose="00000500000000000000" pitchFamily="2" charset="0"/>
                <a:ea typeface="Times New Roman" panose="02020603050405020304" pitchFamily="18" charset="0"/>
              </a:rPr>
              <a:t>Kết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quả</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bất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kỳ</a:t>
            </a:r>
            <a:r>
              <a:rPr lang="en-US" sz="1200" dirty="0">
                <a:effectLst/>
                <a:latin typeface="Montserrat" panose="00000500000000000000" pitchFamily="2" charset="0"/>
                <a:ea typeface="Times New Roman" panose="02020603050405020304" pitchFamily="18" charset="0"/>
              </a:rPr>
              <a:t> client </a:t>
            </a:r>
            <a:r>
              <a:rPr lang="en-US" sz="1200" dirty="0" err="1">
                <a:effectLst/>
                <a:latin typeface="Montserrat" panose="00000500000000000000" pitchFamily="2" charset="0"/>
                <a:ea typeface="Times New Roman" panose="02020603050405020304" pitchFamily="18" charset="0"/>
              </a:rPr>
              <a:t>nào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đã</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đăng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theo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dõi</a:t>
            </a:r>
            <a:r>
              <a:rPr lang="en-US" sz="1200" dirty="0">
                <a:effectLst/>
                <a:latin typeface="Montserrat" panose="00000500000000000000" pitchFamily="2" charset="0"/>
                <a:ea typeface="Times New Roman" panose="02020603050405020304" pitchFamily="18" charset="0"/>
              </a:rPr>
              <a:t> /topic/cart/{</a:t>
            </a:r>
            <a:r>
              <a:rPr lang="en-US" sz="1200" dirty="0" err="1">
                <a:effectLst/>
                <a:latin typeface="Montserrat" panose="00000500000000000000" pitchFamily="2" charset="0"/>
                <a:ea typeface="Times New Roman" panose="02020603050405020304" pitchFamily="18" charset="0"/>
              </a:rPr>
              <a:t>accountId</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đều</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nhận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được</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thông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báo</a:t>
            </a:r>
            <a:r>
              <a:rPr lang="en-US" sz="1200" dirty="0">
                <a:effectLst/>
                <a:latin typeface="Montserrat" panose="00000500000000000000" pitchFamily="2" charset="0"/>
                <a:ea typeface="Times New Roman" panose="02020603050405020304" pitchFamily="18" charset="0"/>
              </a:rPr>
              <a:t> "Cart updated" </a:t>
            </a:r>
            <a:r>
              <a:rPr lang="en-US" sz="1200" dirty="0" err="1">
                <a:effectLst/>
                <a:latin typeface="Montserrat" panose="00000500000000000000" pitchFamily="2" charset="0"/>
                <a:ea typeface="Times New Roman" panose="02020603050405020304" pitchFamily="18" charset="0"/>
              </a:rPr>
              <a:t>ngay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khi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có</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thay</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đổi</a:t>
            </a:r>
            <a:r>
              <a:rPr lang="en-US" sz="1200" dirty="0">
                <a:effectLst/>
                <a:latin typeface="Montserrat" panose="00000500000000000000" pitchFamily="2" charset="0"/>
                <a:ea typeface="Times New Roman" panose="02020603050405020304" pitchFamily="18" charset="0"/>
              </a:rPr>
              <a:t>.</a:t>
            </a:r>
          </a:p>
        </p:txBody>
      </p:sp>
    </p:spTree>
    <p:extLst>
      <p:ext uri="{BB962C8B-B14F-4D97-AF65-F5344CB8AC3E}">
        <p14:creationId xmlns:p14="http://schemas.microsoft.com/office/powerpoint/2010/main" val="135053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2264153" y="2631371"/>
            <a:ext cx="6340868"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Giới thiệu bài toán</a:t>
            </a:r>
            <a:endParaRPr dirty="0"/>
          </a:p>
        </p:txBody>
      </p:sp>
      <p:sp>
        <p:nvSpPr>
          <p:cNvPr id="224" name="Google Shape;224;p34"/>
          <p:cNvSpPr txBox="1">
            <a:spLocks noGrp="1"/>
          </p:cNvSpPr>
          <p:nvPr>
            <p:ph type="title" idx="2"/>
          </p:nvPr>
        </p:nvSpPr>
        <p:spPr>
          <a:xfrm>
            <a:off x="4142521" y="1666646"/>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pic>
        <p:nvPicPr>
          <p:cNvPr id="2" name="Picture 1">
            <a:extLst>
              <a:ext uri="{FF2B5EF4-FFF2-40B4-BE49-F238E27FC236}">
                <a16:creationId xmlns:a16="http://schemas.microsoft.com/office/drawing/2014/main" id="{AA94E865-1D9E-58FE-DC90-90B9B3DEED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CC2C55BC-FB30-DC1C-45E2-2E522E3F90D9}"/>
              </a:ext>
            </a:extLst>
          </p:cNvPr>
          <p:cNvSpPr txBox="1">
            <a:spLocks/>
          </p:cNvSpPr>
          <p:nvPr/>
        </p:nvSpPr>
        <p:spPr>
          <a:xfrm>
            <a:off x="8848725" y="4835525"/>
            <a:ext cx="36195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FB90B4EA-1B5A-5CE1-C10A-2CDAC159A5DE}"/>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E49CB747-AB81-9101-A663-CFD60988A027}"/>
              </a:ext>
            </a:extLst>
          </p:cNvPr>
          <p:cNvSpPr txBox="1">
            <a:spLocks noGrp="1"/>
          </p:cNvSpPr>
          <p:nvPr>
            <p:ph type="title"/>
          </p:nvPr>
        </p:nvSpPr>
        <p:spPr>
          <a:xfrm>
            <a:off x="1158498"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3.4 Observer pattern</a:t>
            </a:r>
            <a:endParaRPr dirty="0"/>
          </a:p>
        </p:txBody>
      </p:sp>
      <p:pic>
        <p:nvPicPr>
          <p:cNvPr id="2" name="Picture 1">
            <a:extLst>
              <a:ext uri="{FF2B5EF4-FFF2-40B4-BE49-F238E27FC236}">
                <a16:creationId xmlns:a16="http://schemas.microsoft.com/office/drawing/2014/main" id="{B996494F-4633-C868-5886-C7C3EF392F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443E517A-4DA0-CEF8-0F58-D065649B12BD}"/>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40</a:t>
            </a:fld>
            <a:endParaRPr lang="en-US" dirty="0"/>
          </a:p>
        </p:txBody>
      </p:sp>
      <p:sp>
        <p:nvSpPr>
          <p:cNvPr id="9" name="TextBox 8">
            <a:extLst>
              <a:ext uri="{FF2B5EF4-FFF2-40B4-BE49-F238E27FC236}">
                <a16:creationId xmlns:a16="http://schemas.microsoft.com/office/drawing/2014/main" id="{3259A06C-625D-C112-06E9-55E2DC8A2B71}"/>
              </a:ext>
            </a:extLst>
          </p:cNvPr>
          <p:cNvSpPr txBox="1"/>
          <p:nvPr/>
        </p:nvSpPr>
        <p:spPr>
          <a:xfrm>
            <a:off x="1158498" y="1344341"/>
            <a:ext cx="6427922" cy="2708434"/>
          </a:xfrm>
          <a:prstGeom prst="rect">
            <a:avLst/>
          </a:prstGeom>
          <a:noFill/>
        </p:spPr>
        <p:txBody>
          <a:bodyPr wrap="square">
            <a:spAutoFit/>
          </a:bodyPr>
          <a:lstStyle/>
          <a:p>
            <a:pPr marL="0" marR="0" indent="228600" algn="just">
              <a:spcBef>
                <a:spcPts val="600"/>
              </a:spcBef>
              <a:spcAft>
                <a:spcPts val="600"/>
              </a:spcAft>
              <a:buNone/>
            </a:pPr>
            <a:r>
              <a:rPr lang="en-US" sz="1400" b="1" dirty="0" err="1">
                <a:effectLst/>
                <a:latin typeface="Montserrat" panose="00000500000000000000" pitchFamily="2" charset="0"/>
                <a:ea typeface="Times New Roman" panose="02020603050405020304" pitchFamily="18" charset="0"/>
              </a:rPr>
              <a:t>Hoạt</a:t>
            </a:r>
            <a:r>
              <a:rPr lang="en-US" sz="1400" b="1" dirty="0">
                <a:effectLst/>
                <a:latin typeface="Montserrat" panose="00000500000000000000" pitchFamily="2" charset="0"/>
                <a:ea typeface="Times New Roman" panose="02020603050405020304" pitchFamily="18" charset="0"/>
              </a:rPr>
              <a:t> </a:t>
            </a:r>
            <a:r>
              <a:rPr lang="en-US" sz="1400" b="1" dirty="0" err="1">
                <a:effectLst/>
                <a:latin typeface="Montserrat" panose="00000500000000000000" pitchFamily="2" charset="0"/>
                <a:ea typeface="Times New Roman" panose="02020603050405020304" pitchFamily="18" charset="0"/>
              </a:rPr>
              <a:t>động</a:t>
            </a:r>
            <a:r>
              <a:rPr lang="en-US" sz="1400" b="1" dirty="0">
                <a:effectLst/>
                <a:latin typeface="Montserrat" panose="00000500000000000000" pitchFamily="2" charset="0"/>
                <a:ea typeface="Times New Roman" panose="02020603050405020304" pitchFamily="18" charset="0"/>
              </a:rPr>
              <a:t> </a:t>
            </a:r>
            <a:r>
              <a:rPr lang="en-US" sz="1400" b="1" dirty="0" err="1">
                <a:effectLst/>
                <a:latin typeface="Montserrat" panose="00000500000000000000" pitchFamily="2" charset="0"/>
                <a:ea typeface="Times New Roman" panose="02020603050405020304" pitchFamily="18" charset="0"/>
              </a:rPr>
              <a:t>từ</a:t>
            </a:r>
            <a:r>
              <a:rPr lang="en-US" sz="1400" b="1" dirty="0">
                <a:effectLst/>
                <a:latin typeface="Montserrat" panose="00000500000000000000" pitchFamily="2" charset="0"/>
                <a:ea typeface="Times New Roman" panose="02020603050405020304" pitchFamily="18" charset="0"/>
              </a:rPr>
              <a:t> </a:t>
            </a:r>
            <a:r>
              <a:rPr lang="en-US" sz="1400" b="1" dirty="0" err="1">
                <a:effectLst/>
                <a:latin typeface="Montserrat" panose="00000500000000000000" pitchFamily="2" charset="0"/>
                <a:ea typeface="Times New Roman" panose="02020603050405020304" pitchFamily="18" charset="0"/>
              </a:rPr>
              <a:t>phía</a:t>
            </a:r>
            <a:r>
              <a:rPr lang="en-US" sz="1400" b="1" dirty="0">
                <a:effectLst/>
                <a:latin typeface="Montserrat" panose="00000500000000000000" pitchFamily="2" charset="0"/>
                <a:ea typeface="Times New Roman" panose="02020603050405020304" pitchFamily="18" charset="0"/>
              </a:rPr>
              <a:t> </a:t>
            </a:r>
            <a:r>
              <a:rPr lang="en-US" sz="1400" b="1" dirty="0" err="1">
                <a:effectLst/>
                <a:latin typeface="Montserrat" panose="00000500000000000000" pitchFamily="2" charset="0"/>
                <a:ea typeface="Times New Roman" panose="02020603050405020304" pitchFamily="18" charset="0"/>
              </a:rPr>
              <a:t>người</a:t>
            </a:r>
            <a:r>
              <a:rPr lang="en-US" sz="1400" b="1" dirty="0">
                <a:effectLst/>
                <a:latin typeface="Montserrat" panose="00000500000000000000" pitchFamily="2" charset="0"/>
                <a:ea typeface="Times New Roman" panose="02020603050405020304" pitchFamily="18" charset="0"/>
              </a:rPr>
              <a:t> </a:t>
            </a:r>
            <a:r>
              <a:rPr lang="en-US" sz="1400" b="1" dirty="0" err="1">
                <a:effectLst/>
                <a:latin typeface="Montserrat" panose="00000500000000000000" pitchFamily="2" charset="0"/>
                <a:ea typeface="Times New Roman" panose="02020603050405020304" pitchFamily="18" charset="0"/>
              </a:rPr>
              <a:t>dùng</a:t>
            </a:r>
            <a:r>
              <a:rPr lang="en-US" sz="1400" b="1" dirty="0">
                <a:effectLst/>
                <a:latin typeface="Montserrat" panose="00000500000000000000" pitchFamily="2" charset="0"/>
                <a:ea typeface="Times New Roman" panose="02020603050405020304" pitchFamily="18" charset="0"/>
              </a:rPr>
              <a:t>: </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400" dirty="0" err="1">
                <a:effectLst/>
                <a:latin typeface="Montserrat" panose="00000500000000000000" pitchFamily="2" charset="0"/>
                <a:ea typeface="Times New Roman" panose="02020603050405020304" pitchFamily="18" charset="0"/>
              </a:rPr>
              <a:t>Người</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dùng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đăng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nhập</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và</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mở</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giao</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diện</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giỏ</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hàng</a:t>
            </a:r>
            <a:r>
              <a:rPr lang="en-US" sz="1400" dirty="0">
                <a:effectLst/>
                <a:latin typeface="Montserrat" panose="00000500000000000000" pitchFamily="2" charset="0"/>
                <a:ea typeface="Times New Roman" panose="02020603050405020304" pitchFamily="18" charset="0"/>
              </a:rPr>
              <a:t> (Cart page).</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400" dirty="0">
                <a:effectLst/>
                <a:latin typeface="Montserrat" panose="00000500000000000000" pitchFamily="2" charset="0"/>
                <a:ea typeface="Times New Roman" panose="02020603050405020304" pitchFamily="18" charset="0"/>
              </a:rPr>
              <a:t>Khi </a:t>
            </a:r>
            <a:r>
              <a:rPr lang="en-US" sz="1400" dirty="0" err="1">
                <a:effectLst/>
                <a:latin typeface="Montserrat" panose="00000500000000000000" pitchFamily="2" charset="0"/>
                <a:ea typeface="Times New Roman" panose="02020603050405020304" pitchFamily="18" charset="0"/>
              </a:rPr>
              <a:t>người</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dùng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thêm</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sản</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phẩm</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vào</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giỏ</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hàng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hoặc</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một</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người</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khác</a:t>
            </a:r>
            <a:r>
              <a:rPr lang="en-US" sz="1400" dirty="0">
                <a:effectLst/>
                <a:latin typeface="Montserrat" panose="00000500000000000000" pitchFamily="2" charset="0"/>
                <a:ea typeface="Times New Roman" panose="02020603050405020304" pitchFamily="18" charset="0"/>
              </a:rPr>
              <a:t> (Admin, </a:t>
            </a:r>
            <a:r>
              <a:rPr lang="en-US" sz="1400" dirty="0" err="1">
                <a:effectLst/>
                <a:latin typeface="Montserrat" panose="00000500000000000000" pitchFamily="2" charset="0"/>
                <a:ea typeface="Times New Roman" panose="02020603050405020304" pitchFamily="18" charset="0"/>
              </a:rPr>
              <a:t>thiết</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bị</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khác</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cập</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nhật</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giỏ</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hàng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của</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họ</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Trên</a:t>
            </a:r>
            <a:r>
              <a:rPr lang="en-US" sz="1400" dirty="0">
                <a:effectLst/>
                <a:latin typeface="Montserrat" panose="00000500000000000000" pitchFamily="2" charset="0"/>
                <a:ea typeface="Times New Roman" panose="02020603050405020304" pitchFamily="18" charset="0"/>
              </a:rPr>
              <a:t> server: </a:t>
            </a:r>
            <a:r>
              <a:rPr lang="en-US" sz="1400" dirty="0" err="1">
                <a:effectLst/>
                <a:latin typeface="Montserrat" panose="00000500000000000000" pitchFamily="2" charset="0"/>
                <a:ea typeface="Times New Roman" panose="02020603050405020304" pitchFamily="18" charset="0"/>
              </a:rPr>
              <a:t>hệ</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thống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gọi</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notifyCartUpdated</a:t>
            </a:r>
            <a:r>
              <a:rPr lang="en-US" sz="1400" dirty="0">
                <a:effectLst/>
                <a:latin typeface="Montserrat" panose="00000500000000000000" pitchFamily="2" charset="0"/>
                <a:ea typeface="Times New Roman" panose="02020603050405020304" pitchFamily="18" charset="0"/>
              </a:rPr>
              <a:t>(</a:t>
            </a:r>
            <a:r>
              <a:rPr lang="en-US" sz="1400" dirty="0" err="1">
                <a:effectLst/>
                <a:latin typeface="Montserrat" panose="00000500000000000000" pitchFamily="2" charset="0"/>
                <a:ea typeface="Times New Roman" panose="02020603050405020304" pitchFamily="18" charset="0"/>
              </a:rPr>
              <a:t>accountId</a:t>
            </a:r>
            <a:r>
              <a:rPr lang="en-US" sz="1400" dirty="0">
                <a:effectLst/>
                <a:latin typeface="Montserrat" panose="00000500000000000000" pitchFamily="2" charset="0"/>
                <a:ea typeface="Times New Roman" panose="02020603050405020304" pitchFamily="18" charset="0"/>
              </a:rPr>
              <a:t>). Server </a:t>
            </a:r>
            <a:r>
              <a:rPr lang="en-US" sz="1400" dirty="0" err="1">
                <a:effectLst/>
                <a:latin typeface="Montserrat" panose="00000500000000000000" pitchFamily="2" charset="0"/>
                <a:ea typeface="Times New Roman" panose="02020603050405020304" pitchFamily="18" charset="0"/>
              </a:rPr>
              <a:t>gửi</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thông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báo</a:t>
            </a:r>
            <a:r>
              <a:rPr lang="en-US" sz="1400" dirty="0">
                <a:effectLst/>
                <a:latin typeface="Montserrat" panose="00000500000000000000" pitchFamily="2" charset="0"/>
                <a:ea typeface="Times New Roman" panose="02020603050405020304" pitchFamily="18" charset="0"/>
              </a:rPr>
              <a:t> WebSocket </a:t>
            </a:r>
            <a:r>
              <a:rPr lang="en-US" sz="1400" dirty="0" err="1">
                <a:effectLst/>
                <a:latin typeface="Montserrat" panose="00000500000000000000" pitchFamily="2" charset="0"/>
                <a:ea typeface="Times New Roman" panose="02020603050405020304" pitchFamily="18" charset="0"/>
              </a:rPr>
              <a:t>tới</a:t>
            </a:r>
            <a:r>
              <a:rPr lang="en-US" sz="1400" dirty="0">
                <a:effectLst/>
                <a:latin typeface="Montserrat" panose="00000500000000000000" pitchFamily="2" charset="0"/>
                <a:ea typeface="Times New Roman" panose="02020603050405020304" pitchFamily="18" charset="0"/>
              </a:rPr>
              <a:t> topic /topic/cart/{</a:t>
            </a:r>
            <a:r>
              <a:rPr lang="en-US" sz="1400" dirty="0" err="1">
                <a:effectLst/>
                <a:latin typeface="Montserrat" panose="00000500000000000000" pitchFamily="2" charset="0"/>
                <a:ea typeface="Times New Roman" panose="02020603050405020304" pitchFamily="18" charset="0"/>
              </a:rPr>
              <a:t>accountId</a:t>
            </a:r>
            <a:r>
              <a:rPr lang="en-US" sz="1400" dirty="0">
                <a:effectLst/>
                <a:latin typeface="Montserrat" panose="00000500000000000000" pitchFamily="2" charset="0"/>
                <a:ea typeface="Times New Roman" panose="02020603050405020304" pitchFamily="18" charset="0"/>
              </a:rPr>
              <a:t>}.</a:t>
            </a:r>
          </a:p>
          <a:p>
            <a:pPr marL="342900" marR="0" lvl="0" indent="-342900" algn="just">
              <a:spcBef>
                <a:spcPts val="600"/>
              </a:spcBef>
              <a:spcAft>
                <a:spcPts val="600"/>
              </a:spcAft>
              <a:buSzPts val="1000"/>
              <a:buFont typeface="Symbol" panose="05050102010706020507" pitchFamily="18" charset="2"/>
              <a:buChar char=""/>
              <a:tabLst>
                <a:tab pos="457200" algn="l"/>
              </a:tabLst>
            </a:pPr>
            <a:r>
              <a:rPr lang="en-US" sz="1400" dirty="0">
                <a:effectLst/>
                <a:latin typeface="Montserrat" panose="00000500000000000000" pitchFamily="2" charset="0"/>
                <a:ea typeface="Times New Roman" panose="02020603050405020304" pitchFamily="18" charset="0"/>
              </a:rPr>
              <a:t>Ở </a:t>
            </a:r>
            <a:r>
              <a:rPr lang="en-US" sz="1400" dirty="0" err="1">
                <a:effectLst/>
                <a:latin typeface="Montserrat" panose="00000500000000000000" pitchFamily="2" charset="0"/>
                <a:ea typeface="Times New Roman" panose="02020603050405020304" pitchFamily="18" charset="0"/>
              </a:rPr>
              <a:t>phía</a:t>
            </a:r>
            <a:r>
              <a:rPr lang="en-US" sz="1400" dirty="0">
                <a:effectLst/>
                <a:latin typeface="Montserrat" panose="00000500000000000000" pitchFamily="2" charset="0"/>
                <a:ea typeface="Times New Roman" panose="02020603050405020304" pitchFamily="18" charset="0"/>
              </a:rPr>
              <a:t> client (</a:t>
            </a:r>
            <a:r>
              <a:rPr lang="en-US" sz="1400" dirty="0" err="1">
                <a:effectLst/>
                <a:latin typeface="Montserrat" panose="00000500000000000000" pitchFamily="2" charset="0"/>
                <a:ea typeface="Times New Roman" panose="02020603050405020304" pitchFamily="18" charset="0"/>
              </a:rPr>
              <a:t>trình</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duyệt</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nếu</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người</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dùng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đang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kết</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nối</a:t>
            </a:r>
            <a:r>
              <a:rPr lang="en-US" sz="1400" dirty="0">
                <a:effectLst/>
                <a:latin typeface="Montserrat" panose="00000500000000000000" pitchFamily="2" charset="0"/>
                <a:ea typeface="Times New Roman" panose="02020603050405020304" pitchFamily="18" charset="0"/>
              </a:rPr>
              <a:t> WebSocket: </a:t>
            </a:r>
            <a:r>
              <a:rPr lang="en-US" sz="1400" dirty="0" err="1">
                <a:effectLst/>
                <a:latin typeface="Montserrat" panose="00000500000000000000" pitchFamily="2" charset="0"/>
                <a:ea typeface="Times New Roman" panose="02020603050405020304" pitchFamily="18" charset="0"/>
              </a:rPr>
              <a:t>Họ</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sẽ</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nhận</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được</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thông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báo</a:t>
            </a:r>
            <a:r>
              <a:rPr lang="en-US" sz="1400" dirty="0">
                <a:effectLst/>
                <a:latin typeface="Montserrat" panose="00000500000000000000" pitchFamily="2" charset="0"/>
                <a:ea typeface="Times New Roman" panose="02020603050405020304" pitchFamily="18" charset="0"/>
              </a:rPr>
              <a:t> real-time </a:t>
            </a:r>
            <a:r>
              <a:rPr lang="en-US" sz="1400" dirty="0" err="1">
                <a:effectLst/>
                <a:latin typeface="Montserrat" panose="00000500000000000000" pitchFamily="2" charset="0"/>
                <a:ea typeface="Times New Roman" panose="02020603050405020304" pitchFamily="18" charset="0"/>
              </a:rPr>
              <a:t>mà</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không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cần</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tải</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lại</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trang</a:t>
            </a:r>
            <a:r>
              <a:rPr lang="en-US" sz="1400" dirty="0">
                <a:effectLst/>
                <a:latin typeface="Montserrat" panose="00000500000000000000" pitchFamily="2" charset="0"/>
                <a:ea typeface="Times New Roman" panose="02020603050405020304" pitchFamily="18" charset="0"/>
              </a:rPr>
              <a:t>. Giao </a:t>
            </a:r>
            <a:r>
              <a:rPr lang="en-US" sz="1400" dirty="0" err="1">
                <a:effectLst/>
                <a:latin typeface="Montserrat" panose="00000500000000000000" pitchFamily="2" charset="0"/>
                <a:ea typeface="Times New Roman" panose="02020603050405020304" pitchFamily="18" charset="0"/>
              </a:rPr>
              <a:t>diện</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có</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thể</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hiển</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thị</a:t>
            </a:r>
            <a:r>
              <a:rPr lang="en-US" sz="1400" dirty="0">
                <a:effectLst/>
                <a:latin typeface="Montserrat" panose="00000500000000000000" pitchFamily="2" charset="0"/>
                <a:ea typeface="Times New Roman" panose="02020603050405020304" pitchFamily="18" charset="0"/>
              </a:rPr>
              <a:t> pop-up, badge </a:t>
            </a:r>
            <a:r>
              <a:rPr lang="en-US" sz="1400" dirty="0" err="1">
                <a:effectLst/>
                <a:latin typeface="Montserrat" panose="00000500000000000000" pitchFamily="2" charset="0"/>
                <a:ea typeface="Times New Roman" panose="02020603050405020304" pitchFamily="18" charset="0"/>
              </a:rPr>
              <a:t>số</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lượng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cập</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nhật</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hoặc</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tự</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động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đồng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bộ</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giỏ</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hàng</a:t>
            </a:r>
            <a:r>
              <a:rPr lang="en-US" sz="1400" dirty="0">
                <a:effectLst/>
                <a:latin typeface="Montserrat" panose="00000500000000000000" pitchFamily="2" charset="0"/>
                <a:ea typeface="Times New Roman" panose="02020603050405020304" pitchFamily="18" charset="0"/>
              </a:rPr>
              <a:t>.</a:t>
            </a:r>
          </a:p>
        </p:txBody>
      </p:sp>
    </p:spTree>
    <p:extLst>
      <p:ext uri="{BB962C8B-B14F-4D97-AF65-F5344CB8AC3E}">
        <p14:creationId xmlns:p14="http://schemas.microsoft.com/office/powerpoint/2010/main" val="1107821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1">
          <a:extLst>
            <a:ext uri="{FF2B5EF4-FFF2-40B4-BE49-F238E27FC236}">
              <a16:creationId xmlns:a16="http://schemas.microsoft.com/office/drawing/2014/main" id="{68BBE7F7-3616-2138-A8D1-58BAF5E64A32}"/>
            </a:ext>
          </a:extLst>
        </p:cNvPr>
        <p:cNvGrpSpPr/>
        <p:nvPr/>
      </p:nvGrpSpPr>
      <p:grpSpPr>
        <a:xfrm>
          <a:off x="0" y="0"/>
          <a:ext cx="0" cy="0"/>
          <a:chOff x="0" y="0"/>
          <a:chExt cx="0" cy="0"/>
        </a:xfrm>
      </p:grpSpPr>
      <p:sp>
        <p:nvSpPr>
          <p:cNvPr id="222" name="Google Shape;222;p34">
            <a:extLst>
              <a:ext uri="{FF2B5EF4-FFF2-40B4-BE49-F238E27FC236}">
                <a16:creationId xmlns:a16="http://schemas.microsoft.com/office/drawing/2014/main" id="{433A4E01-6951-49F5-A486-AA719A340532}"/>
              </a:ext>
            </a:extLst>
          </p:cNvPr>
          <p:cNvSpPr txBox="1">
            <a:spLocks noGrp="1"/>
          </p:cNvSpPr>
          <p:nvPr>
            <p:ph type="title"/>
          </p:nvPr>
        </p:nvSpPr>
        <p:spPr>
          <a:xfrm>
            <a:off x="3968350" y="2404125"/>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Xử lý dữ liệu</a:t>
            </a:r>
            <a:endParaRPr dirty="0"/>
          </a:p>
        </p:txBody>
      </p:sp>
      <p:sp>
        <p:nvSpPr>
          <p:cNvPr id="224" name="Google Shape;224;p34">
            <a:extLst>
              <a:ext uri="{FF2B5EF4-FFF2-40B4-BE49-F238E27FC236}">
                <a16:creationId xmlns:a16="http://schemas.microsoft.com/office/drawing/2014/main" id="{C46790D0-2378-15DC-C263-26BFEC53C077}"/>
              </a:ext>
            </a:extLst>
          </p:cNvPr>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04</a:t>
            </a:r>
            <a:endParaRPr dirty="0"/>
          </a:p>
        </p:txBody>
      </p:sp>
      <p:pic>
        <p:nvPicPr>
          <p:cNvPr id="2" name="Picture 1">
            <a:extLst>
              <a:ext uri="{FF2B5EF4-FFF2-40B4-BE49-F238E27FC236}">
                <a16:creationId xmlns:a16="http://schemas.microsoft.com/office/drawing/2014/main" id="{0CC99317-CFEB-8F71-B721-2B60F2191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E200DFFE-39AF-14E6-AAF7-B2D1AD76544C}"/>
              </a:ext>
            </a:extLst>
          </p:cNvPr>
          <p:cNvSpPr txBox="1">
            <a:spLocks/>
          </p:cNvSpPr>
          <p:nvPr/>
        </p:nvSpPr>
        <p:spPr>
          <a:xfrm>
            <a:off x="8671302" y="4835525"/>
            <a:ext cx="539373"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41</a:t>
            </a:fld>
            <a:endParaRPr lang="en-US" dirty="0"/>
          </a:p>
        </p:txBody>
      </p:sp>
    </p:spTree>
    <p:extLst>
      <p:ext uri="{BB962C8B-B14F-4D97-AF65-F5344CB8AC3E}">
        <p14:creationId xmlns:p14="http://schemas.microsoft.com/office/powerpoint/2010/main" val="3686743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7305450B-17D2-2EAC-36A2-ABDAE3C039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6E3C062-F31C-0FF7-0536-47766CF0B9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EBB93884-4525-48A6-DC01-DB9B632AE8DD}"/>
              </a:ext>
            </a:extLst>
          </p:cNvPr>
          <p:cNvSpPr txBox="1">
            <a:spLocks/>
          </p:cNvSpPr>
          <p:nvPr/>
        </p:nvSpPr>
        <p:spPr>
          <a:xfrm>
            <a:off x="8717797" y="4835525"/>
            <a:ext cx="492878"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42</a:t>
            </a:fld>
            <a:endParaRPr lang="en-US" dirty="0"/>
          </a:p>
        </p:txBody>
      </p:sp>
      <p:sp>
        <p:nvSpPr>
          <p:cNvPr id="5" name="Rectangle 1">
            <a:extLst>
              <a:ext uri="{FF2B5EF4-FFF2-40B4-BE49-F238E27FC236}">
                <a16:creationId xmlns:a16="http://schemas.microsoft.com/office/drawing/2014/main" id="{52C31FFA-D3F7-419B-1613-2A4D06D447E1}"/>
              </a:ext>
            </a:extLst>
          </p:cNvPr>
          <p:cNvSpPr>
            <a:spLocks noChangeArrowheads="1"/>
          </p:cNvSpPr>
          <p:nvPr/>
        </p:nvSpPr>
        <p:spPr bwMode="auto">
          <a:xfrm>
            <a:off x="937647" y="1110073"/>
            <a:ext cx="726948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Repository Pattern là mẫu thiết kế thuộc nhóm Architectural Patterns, giúp tách biệt logic nghiệp vụ khỏi logic truy cập dữ liệu. Repository cung cấp giao diện thống nhất (như save(), findById(), delete()) để thao tác với dữ liệu, bất kể nguồn dữ liệu là cơ sở dữ liệu, file, hay API.</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Lý do sử dụng:</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Tách biệt logic: Logic nghiệp vụ không phụ thuộc vào cách lưu trữ dữ liệu, làm mã nguồn dễ bảo trì.</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Chuẩn hóa giao diện: Cung cấp các phương thức chung để thao tác dữ liệu, giúp ứng dụng tương tác với dữ liệu nhất quán.</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Dễ mở rộng: Khi thay đổi nguồn dữ liệu, chỉ cần triển khai repository mới mà không cần sửa đổi logic nghiệp vụ.</a:t>
            </a:r>
          </a:p>
        </p:txBody>
      </p:sp>
      <p:sp>
        <p:nvSpPr>
          <p:cNvPr id="9" name="Google Shape;191;p31">
            <a:extLst>
              <a:ext uri="{FF2B5EF4-FFF2-40B4-BE49-F238E27FC236}">
                <a16:creationId xmlns:a16="http://schemas.microsoft.com/office/drawing/2014/main" id="{EF84E330-1C14-3050-45B2-416C9C221A8D}"/>
              </a:ext>
            </a:extLst>
          </p:cNvPr>
          <p:cNvSpPr txBox="1">
            <a:spLocks noGrp="1"/>
          </p:cNvSpPr>
          <p:nvPr>
            <p:ph type="title"/>
          </p:nvPr>
        </p:nvSpPr>
        <p:spPr>
          <a:xfrm>
            <a:off x="1000297" y="1683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4.1 Repository pattern</a:t>
            </a:r>
            <a:endParaRPr dirty="0"/>
          </a:p>
        </p:txBody>
      </p:sp>
    </p:spTree>
    <p:extLst>
      <p:ext uri="{BB962C8B-B14F-4D97-AF65-F5344CB8AC3E}">
        <p14:creationId xmlns:p14="http://schemas.microsoft.com/office/powerpoint/2010/main" val="328642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7305450B-17D2-2EAC-36A2-ABDAE3C039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6E3C062-F31C-0FF7-0536-47766CF0B9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EBB93884-4525-48A6-DC01-DB9B632AE8DD}"/>
              </a:ext>
            </a:extLst>
          </p:cNvPr>
          <p:cNvSpPr txBox="1">
            <a:spLocks/>
          </p:cNvSpPr>
          <p:nvPr/>
        </p:nvSpPr>
        <p:spPr>
          <a:xfrm>
            <a:off x="8717797" y="4835525"/>
            <a:ext cx="492878"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43</a:t>
            </a:fld>
            <a:endParaRPr lang="en-US" dirty="0"/>
          </a:p>
        </p:txBody>
      </p:sp>
      <p:sp>
        <p:nvSpPr>
          <p:cNvPr id="5" name="Rectangle 1">
            <a:extLst>
              <a:ext uri="{FF2B5EF4-FFF2-40B4-BE49-F238E27FC236}">
                <a16:creationId xmlns:a16="http://schemas.microsoft.com/office/drawing/2014/main" id="{52C31FFA-D3F7-419B-1613-2A4D06D447E1}"/>
              </a:ext>
            </a:extLst>
          </p:cNvPr>
          <p:cNvSpPr>
            <a:spLocks noChangeArrowheads="1"/>
          </p:cNvSpPr>
          <p:nvPr/>
        </p:nvSpPr>
        <p:spPr bwMode="auto">
          <a:xfrm>
            <a:off x="724417" y="900258"/>
            <a:ext cx="750518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Lợi ích:</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Tính trừu tượng cao: Che giấu chi tiết triển khai lưu trữ dữ liệu, giúp giảm sự phụ thuộc vào công nghệ cụ thể.</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Tái sử dụng mã: Phương thức truy vấn hoặc lưu trữ có thể được sử dụng nhiều nơi trong ứng dụng.</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Dễ bảo trì và mở rộng: Thêm chức năng mới mà không thay đổi logic nghiệp vụ.</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Tăng tính kiểm thử: Cho phép sử dụng mock object trong unit test mà không cần kết nối cơ sở dữ liệu thật.</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Nhất quán: Đảm bảo mọi thao tác dữ liệu đều tuân theo giao diện chung, giảm sai sót.</a:t>
            </a:r>
          </a:p>
          <a:p>
            <a:pPr lvl="0" eaLnBrk="0" fontAlgn="base" hangingPunct="0">
              <a:lnSpc>
                <a:spcPct val="150000"/>
              </a:lnSpc>
              <a:spcBef>
                <a:spcPct val="0"/>
              </a:spcBef>
              <a:spcAft>
                <a:spcPct val="0"/>
              </a:spcAft>
              <a:buClrTx/>
            </a:pPr>
            <a:endParaRPr lang="vi-VN" altLang="en-US" sz="12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r>
              <a:rPr lang="vi-VN" altLang="en-US" sz="1200" dirty="0">
                <a:solidFill>
                  <a:schemeClr val="tx1"/>
                </a:solidFill>
                <a:latin typeface="Montserrat" panose="020B0604020202020204" charset="0"/>
              </a:rPr>
              <a:t>Ví dụ: Ứng dụng quản lý hóa đơn sử dụng Repository Pattern để lưu trữ và truy xuất thông tin hóa đơn từ cơ sở dữ liệu.</a:t>
            </a:r>
            <a:endParaRPr kumimoji="0" lang="en-US" altLang="en-US" sz="1200" i="0" u="none" strike="noStrike" cap="none" normalizeH="0" baseline="0" dirty="0">
              <a:ln>
                <a:noFill/>
              </a:ln>
              <a:solidFill>
                <a:schemeClr val="tx1"/>
              </a:solidFill>
              <a:effectLst/>
              <a:latin typeface="Montserrat" panose="020B0604020202020204" charset="0"/>
            </a:endParaRPr>
          </a:p>
        </p:txBody>
      </p:sp>
      <p:sp>
        <p:nvSpPr>
          <p:cNvPr id="9" name="Google Shape;191;p31">
            <a:extLst>
              <a:ext uri="{FF2B5EF4-FFF2-40B4-BE49-F238E27FC236}">
                <a16:creationId xmlns:a16="http://schemas.microsoft.com/office/drawing/2014/main" id="{EF84E330-1C14-3050-45B2-416C9C221A8D}"/>
              </a:ext>
            </a:extLst>
          </p:cNvPr>
          <p:cNvSpPr txBox="1">
            <a:spLocks noGrp="1"/>
          </p:cNvSpPr>
          <p:nvPr>
            <p:ph type="title"/>
          </p:nvPr>
        </p:nvSpPr>
        <p:spPr>
          <a:xfrm>
            <a:off x="1000297" y="1683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4.1 Repository pattern</a:t>
            </a:r>
            <a:endParaRPr dirty="0"/>
          </a:p>
        </p:txBody>
      </p:sp>
    </p:spTree>
    <p:extLst>
      <p:ext uri="{BB962C8B-B14F-4D97-AF65-F5344CB8AC3E}">
        <p14:creationId xmlns:p14="http://schemas.microsoft.com/office/powerpoint/2010/main" val="3537049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672A50F5-0259-9D8D-639E-B6F3BF24B467}"/>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45315366-B7CC-C2FE-DC97-76667A259596}"/>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4.1 Repository pattern</a:t>
            </a:r>
            <a:endParaRPr dirty="0"/>
          </a:p>
        </p:txBody>
      </p:sp>
      <p:pic>
        <p:nvPicPr>
          <p:cNvPr id="2" name="Picture 1">
            <a:extLst>
              <a:ext uri="{FF2B5EF4-FFF2-40B4-BE49-F238E27FC236}">
                <a16:creationId xmlns:a16="http://schemas.microsoft.com/office/drawing/2014/main" id="{AF9E1E35-50D9-3675-0736-54D7E27D8A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968D21DE-D1FE-0664-E03C-9558DB7725CC}"/>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44</a:t>
            </a:fld>
            <a:endParaRPr lang="en-US" dirty="0"/>
          </a:p>
        </p:txBody>
      </p:sp>
      <p:pic>
        <p:nvPicPr>
          <p:cNvPr id="6" name="Picture 5" descr="Repository pattern">
            <a:extLst>
              <a:ext uri="{FF2B5EF4-FFF2-40B4-BE49-F238E27FC236}">
                <a16:creationId xmlns:a16="http://schemas.microsoft.com/office/drawing/2014/main" id="{BBC14591-C771-DE17-C711-53692EB3889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1305" y="1455420"/>
            <a:ext cx="5020783" cy="3032760"/>
          </a:xfrm>
          <a:prstGeom prst="rect">
            <a:avLst/>
          </a:prstGeom>
          <a:noFill/>
          <a:ln>
            <a:noFill/>
          </a:ln>
        </p:spPr>
      </p:pic>
      <p:sp>
        <p:nvSpPr>
          <p:cNvPr id="4" name="TextBox 3">
            <a:extLst>
              <a:ext uri="{FF2B5EF4-FFF2-40B4-BE49-F238E27FC236}">
                <a16:creationId xmlns:a16="http://schemas.microsoft.com/office/drawing/2014/main" id="{4D7C7188-4186-C49E-5FB8-39AD4342B77A}"/>
              </a:ext>
            </a:extLst>
          </p:cNvPr>
          <p:cNvSpPr txBox="1"/>
          <p:nvPr/>
        </p:nvSpPr>
        <p:spPr>
          <a:xfrm>
            <a:off x="468823" y="970380"/>
            <a:ext cx="1917916" cy="307777"/>
          </a:xfrm>
          <a:prstGeom prst="rect">
            <a:avLst/>
          </a:prstGeom>
          <a:noFill/>
        </p:spPr>
        <p:txBody>
          <a:bodyPr wrap="square">
            <a:spAutoFit/>
          </a:bodyPr>
          <a:lstStyle/>
          <a:p>
            <a:pPr>
              <a:buNone/>
            </a:pPr>
            <a:r>
              <a:rPr lang="en-US" b="1" dirty="0" err="1">
                <a:solidFill>
                  <a:schemeClr val="tx1"/>
                </a:solidFill>
                <a:latin typeface="Montserrat" panose="00000500000000000000" pitchFamily="2" charset="0"/>
              </a:rPr>
              <a:t>Lược</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đồ</a:t>
            </a:r>
            <a:r>
              <a:rPr lang="en-US" b="1" dirty="0">
                <a:solidFill>
                  <a:schemeClr val="tx1"/>
                </a:solidFill>
                <a:latin typeface="Montserrat" panose="00000500000000000000" pitchFamily="2" charset="0"/>
              </a:rPr>
              <a:t> class</a:t>
            </a:r>
            <a:endParaRPr lang="vi-VN" b="1"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127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654C3447-94A8-9128-7388-C345042EDA86}"/>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0EDAB232-DC84-F079-0F8B-BB392EF17728}"/>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4.1 Repository pattern</a:t>
            </a:r>
            <a:endParaRPr dirty="0"/>
          </a:p>
        </p:txBody>
      </p:sp>
      <p:pic>
        <p:nvPicPr>
          <p:cNvPr id="2" name="Picture 1">
            <a:extLst>
              <a:ext uri="{FF2B5EF4-FFF2-40B4-BE49-F238E27FC236}">
                <a16:creationId xmlns:a16="http://schemas.microsoft.com/office/drawing/2014/main" id="{F16D3F1D-3584-3086-C73E-5CE305066A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1EDCFCB1-2D6D-B6DC-2D1F-FABD26F97A9E}"/>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45</a:t>
            </a:fld>
            <a:endParaRPr lang="en-US" dirty="0"/>
          </a:p>
        </p:txBody>
      </p:sp>
      <p:sp>
        <p:nvSpPr>
          <p:cNvPr id="4" name="Rectangle 1">
            <a:extLst>
              <a:ext uri="{FF2B5EF4-FFF2-40B4-BE49-F238E27FC236}">
                <a16:creationId xmlns:a16="http://schemas.microsoft.com/office/drawing/2014/main" id="{C69E206E-46C0-6126-9089-8F2C25163B01}"/>
              </a:ext>
            </a:extLst>
          </p:cNvPr>
          <p:cNvSpPr>
            <a:spLocks noChangeArrowheads="1"/>
          </p:cNvSpPr>
          <p:nvPr/>
        </p:nvSpPr>
        <p:spPr bwMode="auto">
          <a:xfrm>
            <a:off x="4325511" y="572700"/>
            <a:ext cx="4666499"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ClrTx/>
            </a:pPr>
            <a:r>
              <a:rPr lang="vi-VN" altLang="en-US" sz="1000" dirty="0">
                <a:solidFill>
                  <a:schemeClr val="tx1"/>
                </a:solidFill>
                <a:latin typeface="Montserrat" panose="00000500000000000000" pitchFamily="2" charset="0"/>
              </a:rPr>
              <a:t>Entity (Model): Là lớp đại diện cho bản ghi trong cơ sở dữ liệu, chứa các thuộc tính tương ứng với cột trong bảng và các phương thức getter/setter. Entity chỉ là cấu trúc dữ liệu, không chứa logic nghiệp vụ.</a:t>
            </a:r>
            <a:endParaRPr lang="en-US" altLang="en-US" sz="10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endParaRPr lang="vi-VN" altLang="en-US" sz="10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r>
              <a:rPr lang="vi-VN" altLang="en-US" sz="1000" dirty="0">
                <a:solidFill>
                  <a:schemeClr val="tx1"/>
                </a:solidFill>
                <a:latin typeface="Montserrat" panose="00000500000000000000" pitchFamily="2" charset="0"/>
              </a:rPr>
              <a:t>InterfaceRepository: Định nghĩa các phương thức CRUD để thao tác với dữ liệu, cung cấp giao diện trừu tượng và che giấu chi tiết triển khai của nguồn dữ liệu, giúp logic nghiệp vụ không phụ thuộc vào cách dữ liệu được lưu trữ.</a:t>
            </a:r>
            <a:endParaRPr lang="en-US" altLang="en-US" sz="10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endParaRPr lang="vi-VN" altLang="en-US" sz="10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r>
              <a:rPr lang="vi-VN" altLang="en-US" sz="1000" dirty="0">
                <a:solidFill>
                  <a:schemeClr val="tx1"/>
                </a:solidFill>
                <a:latin typeface="Montserrat" panose="00000500000000000000" pitchFamily="2" charset="0"/>
              </a:rPr>
              <a:t>EntityService: Là Service Layer chứa logic nghiệp vụ của ứng dụng, thực hiện kiểm tra dữ liệu và các quy tắc kinh doanh. Nó gọi Repository để thao tác với dữ liệu mà không làm việc trực tiếp với cơ sở dữ liệu, tách biệt logic nghiệp vụ khỏi tầng dữ liệu.</a:t>
            </a:r>
            <a:endParaRPr lang="en-US" altLang="en-US" sz="10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endParaRPr lang="vi-VN" altLang="en-US" sz="10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r>
              <a:rPr lang="vi-VN" altLang="en-US" sz="1000" dirty="0">
                <a:solidFill>
                  <a:schemeClr val="tx1"/>
                </a:solidFill>
                <a:latin typeface="Montserrat" panose="00000500000000000000" pitchFamily="2" charset="0"/>
              </a:rPr>
              <a:t>Client: Là tầng giao tiếp với người dùng hoặc hệ thống bên ngoài, gửi yêu cầu đến Service Layer và nhận kết quả để hiển thị hoặc xử lý tiếp. Client chỉ làm việc với service, không biết đến repository hay cơ sở dữ liệu.</a:t>
            </a:r>
            <a:endParaRPr kumimoji="0" lang="en-US" altLang="en-US" sz="1000" i="0" u="none" strike="noStrike" cap="none" normalizeH="0" baseline="0" dirty="0">
              <a:ln>
                <a:noFill/>
              </a:ln>
              <a:solidFill>
                <a:schemeClr val="tx1"/>
              </a:solidFill>
              <a:effectLst/>
              <a:latin typeface="Montserrat" panose="00000500000000000000" pitchFamily="2" charset="0"/>
            </a:endParaRPr>
          </a:p>
        </p:txBody>
      </p:sp>
      <p:pic>
        <p:nvPicPr>
          <p:cNvPr id="6" name="Picture 5" descr="Repository pattern">
            <a:extLst>
              <a:ext uri="{FF2B5EF4-FFF2-40B4-BE49-F238E27FC236}">
                <a16:creationId xmlns:a16="http://schemas.microsoft.com/office/drawing/2014/main" id="{BA52B2D8-0719-7508-F91A-1CA8F357957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995" y="1418204"/>
            <a:ext cx="3999146" cy="2415649"/>
          </a:xfrm>
          <a:prstGeom prst="rect">
            <a:avLst/>
          </a:prstGeom>
          <a:noFill/>
          <a:ln>
            <a:noFill/>
          </a:ln>
        </p:spPr>
      </p:pic>
    </p:spTree>
    <p:extLst>
      <p:ext uri="{BB962C8B-B14F-4D97-AF65-F5344CB8AC3E}">
        <p14:creationId xmlns:p14="http://schemas.microsoft.com/office/powerpoint/2010/main" val="2550356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654C3447-94A8-9128-7388-C345042EDA86}"/>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0EDAB232-DC84-F079-0F8B-BB392EF17728}"/>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4.1 Repository pattern</a:t>
            </a:r>
            <a:endParaRPr dirty="0"/>
          </a:p>
        </p:txBody>
      </p:sp>
      <p:pic>
        <p:nvPicPr>
          <p:cNvPr id="2" name="Picture 1">
            <a:extLst>
              <a:ext uri="{FF2B5EF4-FFF2-40B4-BE49-F238E27FC236}">
                <a16:creationId xmlns:a16="http://schemas.microsoft.com/office/drawing/2014/main" id="{F16D3F1D-3584-3086-C73E-5CE305066A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1EDCFCB1-2D6D-B6DC-2D1F-FABD26F97A9E}"/>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46</a:t>
            </a:fld>
            <a:endParaRPr lang="en-US" dirty="0"/>
          </a:p>
        </p:txBody>
      </p:sp>
      <p:sp>
        <p:nvSpPr>
          <p:cNvPr id="4" name="Rectangle 1">
            <a:extLst>
              <a:ext uri="{FF2B5EF4-FFF2-40B4-BE49-F238E27FC236}">
                <a16:creationId xmlns:a16="http://schemas.microsoft.com/office/drawing/2014/main" id="{C69E206E-46C0-6126-9089-8F2C25163B01}"/>
              </a:ext>
            </a:extLst>
          </p:cNvPr>
          <p:cNvSpPr>
            <a:spLocks noChangeArrowheads="1"/>
          </p:cNvSpPr>
          <p:nvPr/>
        </p:nvSpPr>
        <p:spPr bwMode="auto">
          <a:xfrm>
            <a:off x="4313235" y="709203"/>
            <a:ext cx="4666499" cy="412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ClrTx/>
            </a:pPr>
            <a:r>
              <a:rPr lang="vi-VN" altLang="en-US" sz="1100" dirty="0">
                <a:solidFill>
                  <a:schemeClr val="tx1"/>
                </a:solidFill>
                <a:latin typeface="Montserrat" panose="00000500000000000000" pitchFamily="2" charset="0"/>
              </a:rPr>
              <a:t>Mối quan hệ giữa các lớp:</a:t>
            </a:r>
          </a:p>
          <a:p>
            <a:pPr lvl="0" eaLnBrk="0" fontAlgn="base" hangingPunct="0">
              <a:lnSpc>
                <a:spcPct val="150000"/>
              </a:lnSpc>
              <a:spcBef>
                <a:spcPct val="0"/>
              </a:spcBef>
              <a:spcAft>
                <a:spcPct val="0"/>
              </a:spcAft>
              <a:buClrTx/>
            </a:pPr>
            <a:r>
              <a:rPr lang="vi-VN" altLang="en-US" sz="1100" dirty="0">
                <a:solidFill>
                  <a:schemeClr val="tx1"/>
                </a:solidFill>
                <a:latin typeface="Montserrat" panose="00000500000000000000" pitchFamily="2" charset="0"/>
              </a:rPr>
              <a:t>Entity và InterfaceRepository: Association – InterfaceRepository chứa các phương thức thao tác với Entity (như findById(), save(), delete()), nhưng không sở hữu Entity, chỉ thực hiện thao tác với chúng.</a:t>
            </a:r>
            <a:endParaRPr lang="en-US" altLang="en-US" sz="11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endParaRPr lang="vi-VN" altLang="en-US" sz="11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r>
              <a:rPr lang="vi-VN" altLang="en-US" sz="1100" dirty="0">
                <a:solidFill>
                  <a:schemeClr val="tx1"/>
                </a:solidFill>
                <a:latin typeface="Montserrat" panose="00000500000000000000" pitchFamily="2" charset="0"/>
              </a:rPr>
              <a:t>EntityService và InterfaceRepository: Dependency – EntityService phụ thuộc vào InterfaceRepository để thực hiện các thao tác CRUD với Entity, gọi các phương thức của InterfaceRepository để truy xuất dữ liệu.</a:t>
            </a:r>
            <a:endParaRPr lang="en-US" altLang="en-US" sz="11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endParaRPr lang="vi-VN" altLang="en-US" sz="11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r>
              <a:rPr lang="vi-VN" altLang="en-US" sz="1100" dirty="0">
                <a:solidFill>
                  <a:schemeClr val="tx1"/>
                </a:solidFill>
                <a:latin typeface="Montserrat" panose="00000500000000000000" pitchFamily="2" charset="0"/>
              </a:rPr>
              <a:t>Client (Controller) và EntityService: Dependency – Controller tiếp nhận và xử lý các yêu cầu HTTP, chỉ gọi EntityService để xử lý nghiệp vụ, không cần biết về cơ sở dữ liệu hay repository. EntityService cung cấp các phương thức phục vụ cho Controller.</a:t>
            </a:r>
            <a:endParaRPr kumimoji="0" lang="en-US" altLang="en-US" sz="1100" i="0" u="none" strike="noStrike" cap="none" normalizeH="0" baseline="0" dirty="0">
              <a:ln>
                <a:noFill/>
              </a:ln>
              <a:solidFill>
                <a:schemeClr val="tx1"/>
              </a:solidFill>
              <a:effectLst/>
              <a:latin typeface="Montserrat" panose="00000500000000000000" pitchFamily="2" charset="0"/>
            </a:endParaRPr>
          </a:p>
        </p:txBody>
      </p:sp>
      <p:pic>
        <p:nvPicPr>
          <p:cNvPr id="6" name="Picture 5" descr="Repository pattern">
            <a:extLst>
              <a:ext uri="{FF2B5EF4-FFF2-40B4-BE49-F238E27FC236}">
                <a16:creationId xmlns:a16="http://schemas.microsoft.com/office/drawing/2014/main" id="{BA52B2D8-0719-7508-F91A-1CA8F357957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995" y="1418204"/>
            <a:ext cx="3999146" cy="2415649"/>
          </a:xfrm>
          <a:prstGeom prst="rect">
            <a:avLst/>
          </a:prstGeom>
          <a:noFill/>
          <a:ln>
            <a:noFill/>
          </a:ln>
        </p:spPr>
      </p:pic>
    </p:spTree>
    <p:extLst>
      <p:ext uri="{BB962C8B-B14F-4D97-AF65-F5344CB8AC3E}">
        <p14:creationId xmlns:p14="http://schemas.microsoft.com/office/powerpoint/2010/main" val="11558638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F6118934-8651-B7C9-3D70-827970191C46}"/>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83B19205-57E3-A116-4A5D-D3A0DD345971}"/>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4.1 Repository pattern</a:t>
            </a:r>
            <a:endParaRPr dirty="0"/>
          </a:p>
        </p:txBody>
      </p:sp>
      <p:pic>
        <p:nvPicPr>
          <p:cNvPr id="2" name="Picture 1">
            <a:extLst>
              <a:ext uri="{FF2B5EF4-FFF2-40B4-BE49-F238E27FC236}">
                <a16:creationId xmlns:a16="http://schemas.microsoft.com/office/drawing/2014/main" id="{BCCC3054-10B6-DFC2-6B73-1504B176FB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D9DD6793-0EC6-128E-A5FD-062A196BEFD7}"/>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47</a:t>
            </a:fld>
            <a:endParaRPr lang="en-US" dirty="0"/>
          </a:p>
        </p:txBody>
      </p:sp>
      <p:pic>
        <p:nvPicPr>
          <p:cNvPr id="5" name="Picture 4" descr="Repository pattern - Product">
            <a:extLst>
              <a:ext uri="{FF2B5EF4-FFF2-40B4-BE49-F238E27FC236}">
                <a16:creationId xmlns:a16="http://schemas.microsoft.com/office/drawing/2014/main" id="{C0D40C21-271E-3878-BBFF-6F4717CC969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86" y="769194"/>
            <a:ext cx="4103177" cy="4066331"/>
          </a:xfrm>
          <a:prstGeom prst="rect">
            <a:avLst/>
          </a:prstGeom>
          <a:noFill/>
          <a:ln>
            <a:noFill/>
          </a:ln>
        </p:spPr>
      </p:pic>
    </p:spTree>
    <p:extLst>
      <p:ext uri="{BB962C8B-B14F-4D97-AF65-F5344CB8AC3E}">
        <p14:creationId xmlns:p14="http://schemas.microsoft.com/office/powerpoint/2010/main" val="4283229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35546CD7-098B-A901-530A-EAAD314AC025}"/>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6D342ADE-5E85-EFB3-45F5-AF0977EB1DE8}"/>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4.1 Repository pattern</a:t>
            </a:r>
            <a:endParaRPr dirty="0"/>
          </a:p>
        </p:txBody>
      </p:sp>
      <p:pic>
        <p:nvPicPr>
          <p:cNvPr id="2" name="Picture 1">
            <a:extLst>
              <a:ext uri="{FF2B5EF4-FFF2-40B4-BE49-F238E27FC236}">
                <a16:creationId xmlns:a16="http://schemas.microsoft.com/office/drawing/2014/main" id="{C09707D5-A8A7-E4A6-5F75-44F43E8E2A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5999F9BC-7E4F-C93A-689B-F7ADBEC5CB7C}"/>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48</a:t>
            </a:fld>
            <a:endParaRPr lang="en-US" dirty="0"/>
          </a:p>
        </p:txBody>
      </p:sp>
      <p:pic>
        <p:nvPicPr>
          <p:cNvPr id="5" name="Picture 4" descr="Repository pattern - Product">
            <a:extLst>
              <a:ext uri="{FF2B5EF4-FFF2-40B4-BE49-F238E27FC236}">
                <a16:creationId xmlns:a16="http://schemas.microsoft.com/office/drawing/2014/main" id="{2C39AE99-3B9A-6403-DB86-55D29F42628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206" y="709203"/>
            <a:ext cx="4103177" cy="4066331"/>
          </a:xfrm>
          <a:prstGeom prst="rect">
            <a:avLst/>
          </a:prstGeom>
          <a:noFill/>
          <a:ln>
            <a:noFill/>
          </a:ln>
        </p:spPr>
      </p:pic>
      <p:sp>
        <p:nvSpPr>
          <p:cNvPr id="9" name="TextBox 8">
            <a:extLst>
              <a:ext uri="{FF2B5EF4-FFF2-40B4-BE49-F238E27FC236}">
                <a16:creationId xmlns:a16="http://schemas.microsoft.com/office/drawing/2014/main" id="{A1A0D0EE-623C-DE36-358C-99AE03167B5D}"/>
              </a:ext>
            </a:extLst>
          </p:cNvPr>
          <p:cNvSpPr txBox="1"/>
          <p:nvPr/>
        </p:nvSpPr>
        <p:spPr>
          <a:xfrm>
            <a:off x="4375930" y="709203"/>
            <a:ext cx="4603804" cy="4126322"/>
          </a:xfrm>
          <a:prstGeom prst="rect">
            <a:avLst/>
          </a:prstGeom>
          <a:noFill/>
        </p:spPr>
        <p:txBody>
          <a:bodyPr wrap="square">
            <a:spAutoFit/>
          </a:bodyPr>
          <a:lstStyle/>
          <a:p>
            <a:pPr lvl="0" eaLnBrk="0" fontAlgn="base" hangingPunct="0">
              <a:lnSpc>
                <a:spcPct val="150000"/>
              </a:lnSpc>
              <a:spcBef>
                <a:spcPct val="0"/>
              </a:spcBef>
              <a:spcAft>
                <a:spcPct val="0"/>
              </a:spcAft>
              <a:buClrTx/>
            </a:pPr>
            <a:r>
              <a:rPr lang="en-US" altLang="en-US" sz="1100" dirty="0" err="1">
                <a:solidFill>
                  <a:schemeClr val="tx1"/>
                </a:solidFill>
                <a:latin typeface="Montserrat" panose="00000500000000000000" pitchFamily="2" charset="0"/>
              </a:rPr>
              <a:t>Lược</a:t>
            </a:r>
            <a:r>
              <a:rPr lang="vi-VN" altLang="en-US" sz="1100" dirty="0">
                <a:solidFill>
                  <a:schemeClr val="tx1"/>
                </a:solidFill>
                <a:latin typeface="Montserrat" panose="00000500000000000000" pitchFamily="2" charset="0"/>
              </a:rPr>
              <a:t> đồ class mô tả thực thể Product trong hệ thống thương mại điện tử, với các thuộc tính như id, productName, price, quantity, description và mối quan hệ với các entity khác như ProductType và Supplier qua annotation @ManyToOne.</a:t>
            </a:r>
            <a:endParaRPr lang="en-US" altLang="en-US" sz="11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r>
              <a:rPr lang="vi-VN" altLang="en-US" sz="1100" dirty="0">
                <a:solidFill>
                  <a:schemeClr val="tx1"/>
                </a:solidFill>
                <a:latin typeface="Montserrat" panose="00000500000000000000" pitchFamily="2" charset="0"/>
              </a:rPr>
              <a:t>Lớp Product còn bao gồm các phương thức getter và setter để truy cập các thuộc tính. Đây là ví dụ minh họa cho cách áp dụng Repository Pattern, nơi Product là một thực thể mẫu, cùng với các entity khác như Cart, Order, Supply, User, Invoice, v.v., đều có lớp Entity riêng, Repository, Service và Controller để xử lý nghiệp vụ. </a:t>
            </a:r>
            <a:endParaRPr lang="en-US" altLang="en-US" sz="11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r>
              <a:rPr lang="vi-VN" altLang="en-US" sz="1100" dirty="0">
                <a:solidFill>
                  <a:schemeClr val="tx1"/>
                </a:solidFill>
                <a:latin typeface="Montserrat" panose="00000500000000000000" pitchFamily="2" charset="0"/>
              </a:rPr>
              <a:t>Hệ thống còn bao gồm các thực thể phụ trợ như ProductType, Review, Image, Delivery, Supplier, v.v., nhằm tổ chức dữ liệu và logic nghiệp vụ theo hướng module hóa, đảm bảo khả năng mở rộng và dễ bảo trì. Tất cả các thành phần này đều kết nối và tương tác qua Repository Pattern, đảm bảo tính tách biệt giữa các tầng và tính tái sử dụng.</a:t>
            </a:r>
            <a:endParaRPr kumimoji="0" lang="en-US" altLang="en-US" sz="110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1034006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2E69D459-BAD5-6F1C-37F0-6CE616987D61}"/>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AC76E08A-06CF-4AC2-8CC2-CEFC1575130B}"/>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4.1 Repository pattern</a:t>
            </a:r>
            <a:endParaRPr dirty="0"/>
          </a:p>
        </p:txBody>
      </p:sp>
      <p:pic>
        <p:nvPicPr>
          <p:cNvPr id="2" name="Picture 1">
            <a:extLst>
              <a:ext uri="{FF2B5EF4-FFF2-40B4-BE49-F238E27FC236}">
                <a16:creationId xmlns:a16="http://schemas.microsoft.com/office/drawing/2014/main" id="{5C60E82D-B1EC-71B3-07D2-2262BD3107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07ACA0DF-975F-1F87-A692-619D3D2C1E20}"/>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49</a:t>
            </a:fld>
            <a:endParaRPr lang="en-US" dirty="0"/>
          </a:p>
        </p:txBody>
      </p:sp>
      <p:sp>
        <p:nvSpPr>
          <p:cNvPr id="11" name="TextBox 10">
            <a:extLst>
              <a:ext uri="{FF2B5EF4-FFF2-40B4-BE49-F238E27FC236}">
                <a16:creationId xmlns:a16="http://schemas.microsoft.com/office/drawing/2014/main" id="{AAABA82A-06F0-DB84-C79A-8BB25EE9F732}"/>
              </a:ext>
            </a:extLst>
          </p:cNvPr>
          <p:cNvSpPr txBox="1"/>
          <p:nvPr/>
        </p:nvSpPr>
        <p:spPr>
          <a:xfrm>
            <a:off x="259080" y="1067374"/>
            <a:ext cx="8709659" cy="3600986"/>
          </a:xfrm>
          <a:prstGeom prst="rect">
            <a:avLst/>
          </a:prstGeom>
          <a:noFill/>
        </p:spPr>
        <p:txBody>
          <a:bodyPr wrap="square">
            <a:spAutoFit/>
          </a:bodyPr>
          <a:lstStyle/>
          <a:p>
            <a:pPr indent="228600">
              <a:spcBef>
                <a:spcPts val="600"/>
              </a:spcBef>
              <a:spcAft>
                <a:spcPts val="600"/>
              </a:spcAft>
            </a:pPr>
            <a:r>
              <a:rPr lang="vi-VN" dirty="0">
                <a:latin typeface="Montserrat" panose="00000500000000000000" pitchFamily="2" charset="0"/>
                <a:ea typeface="Times New Roman" panose="02020603050405020304" pitchFamily="18" charset="0"/>
              </a:rPr>
              <a:t>Repository Pattern tách biệt logic truy cập dữ liệu khỏi logic nghiệp vụ, giúp tần</a:t>
            </a:r>
            <a:r>
              <a:rPr lang="en-US" dirty="0">
                <a:latin typeface="Montserrat" panose="00000500000000000000" pitchFamily="2" charset="0"/>
                <a:ea typeface="Times New Roman" panose="02020603050405020304" pitchFamily="18" charset="0"/>
              </a:rPr>
              <a:t>g </a:t>
            </a:r>
            <a:r>
              <a:rPr lang="vi-VN" dirty="0">
                <a:latin typeface="Montserrat" panose="00000500000000000000" pitchFamily="2" charset="0"/>
                <a:ea typeface="Times New Roman" panose="02020603050405020304" pitchFamily="18" charset="0"/>
              </a:rPr>
              <a:t>nghiệp vụ (service) không phụ thuộc vào cách dữ liệu được lưu trữ.</a:t>
            </a:r>
          </a:p>
          <a:p>
            <a:pPr indent="228600">
              <a:spcBef>
                <a:spcPts val="600"/>
              </a:spcBef>
              <a:spcAft>
                <a:spcPts val="600"/>
              </a:spcAft>
            </a:pPr>
            <a:r>
              <a:rPr lang="vi-VN" dirty="0">
                <a:latin typeface="Montserrat" panose="00000500000000000000" pitchFamily="2" charset="0"/>
                <a:ea typeface="Times New Roman" panose="02020603050405020304" pitchFamily="18" charset="0"/>
              </a:rPr>
              <a:t>Luồng hoạt động trong hệ thống:</a:t>
            </a:r>
          </a:p>
          <a:p>
            <a:pPr marL="285750" indent="-285750">
              <a:spcBef>
                <a:spcPts val="600"/>
              </a:spcBef>
              <a:spcAft>
                <a:spcPts val="600"/>
              </a:spcAft>
              <a:buFont typeface="Arial" panose="020B0604020202020204" pitchFamily="34" charset="0"/>
              <a:buChar char="•"/>
            </a:pPr>
            <a:r>
              <a:rPr lang="vi-VN" dirty="0">
                <a:latin typeface="Montserrat" panose="00000500000000000000" pitchFamily="2" charset="0"/>
                <a:ea typeface="Times New Roman" panose="02020603050405020304" pitchFamily="18" charset="0"/>
              </a:rPr>
              <a:t>Người dùng gửi yêu cầu (ví dụ: xem sản phẩm, thêm đơn hàng...) qua giao diện người dùng (API từ trình duyệt hoặc mobile app).</a:t>
            </a:r>
          </a:p>
          <a:p>
            <a:pPr marL="285750" indent="-285750">
              <a:spcBef>
                <a:spcPts val="600"/>
              </a:spcBef>
              <a:spcAft>
                <a:spcPts val="600"/>
              </a:spcAft>
              <a:buFont typeface="Arial" panose="020B0604020202020204" pitchFamily="34" charset="0"/>
              <a:buChar char="•"/>
            </a:pPr>
            <a:r>
              <a:rPr lang="vi-VN" dirty="0">
                <a:latin typeface="Montserrat" panose="00000500000000000000" pitchFamily="2" charset="0"/>
                <a:ea typeface="Times New Roman" panose="02020603050405020304" pitchFamily="18" charset="0"/>
              </a:rPr>
              <a:t>Controller nhận yêu cầu và chuyển đến Service để xử lý nghiệp vụ.</a:t>
            </a:r>
          </a:p>
          <a:p>
            <a:pPr marL="285750" indent="-285750">
              <a:spcBef>
                <a:spcPts val="600"/>
              </a:spcBef>
              <a:spcAft>
                <a:spcPts val="600"/>
              </a:spcAft>
              <a:buFont typeface="Arial" panose="020B0604020202020204" pitchFamily="34" charset="0"/>
              <a:buChar char="•"/>
            </a:pPr>
            <a:r>
              <a:rPr lang="vi-VN" dirty="0">
                <a:latin typeface="Montserrat" panose="00000500000000000000" pitchFamily="2" charset="0"/>
                <a:ea typeface="Times New Roman" panose="02020603050405020304" pitchFamily="18" charset="0"/>
              </a:rPr>
              <a:t>Service thực hiện logic nghiệp vụ, khi cần truy cập cơ sở dữ liệu, gọi Repository (interface kế thừa từ JpaRepository hoặc CrudRepository).</a:t>
            </a:r>
          </a:p>
          <a:p>
            <a:pPr marL="285750" indent="-285750">
              <a:spcBef>
                <a:spcPts val="600"/>
              </a:spcBef>
              <a:spcAft>
                <a:spcPts val="600"/>
              </a:spcAft>
              <a:buFont typeface="Arial" panose="020B0604020202020204" pitchFamily="34" charset="0"/>
              <a:buChar char="•"/>
            </a:pPr>
            <a:r>
              <a:rPr lang="vi-VN" dirty="0">
                <a:latin typeface="Montserrat" panose="00000500000000000000" pitchFamily="2" charset="0"/>
                <a:ea typeface="Times New Roman" panose="02020603050405020304" pitchFamily="18" charset="0"/>
              </a:rPr>
              <a:t>Repository cung cấp các phương thức như findById(), save(), deleteById(), Spring Data tự động sinh phần cài đặt.</a:t>
            </a:r>
          </a:p>
          <a:p>
            <a:pPr marL="285750" indent="-285750">
              <a:spcBef>
                <a:spcPts val="600"/>
              </a:spcBef>
              <a:spcAft>
                <a:spcPts val="600"/>
              </a:spcAft>
              <a:buFont typeface="Arial" panose="020B0604020202020204" pitchFamily="34" charset="0"/>
              <a:buChar char="•"/>
            </a:pPr>
            <a:r>
              <a:rPr lang="vi-VN" dirty="0">
                <a:latin typeface="Montserrat" panose="00000500000000000000" pitchFamily="2" charset="0"/>
                <a:ea typeface="Times New Roman" panose="02020603050405020304" pitchFamily="18" charset="0"/>
              </a:rPr>
              <a:t>Kết quả từ Repository được trả về cho Service, sau đó là Controller, và cuối cùng là phản hồi cho người dùng.</a:t>
            </a:r>
            <a:endParaRPr lang="en-US" sz="1400" dirty="0">
              <a:effectLst/>
              <a:latin typeface="Montserrat" panose="00000500000000000000" pitchFamily="2" charset="0"/>
              <a:ea typeface="Times New Roman" panose="02020603050405020304" pitchFamily="18" charset="0"/>
            </a:endParaRPr>
          </a:p>
        </p:txBody>
      </p:sp>
      <p:sp>
        <p:nvSpPr>
          <p:cNvPr id="6" name="TextBox 5">
            <a:extLst>
              <a:ext uri="{FF2B5EF4-FFF2-40B4-BE49-F238E27FC236}">
                <a16:creationId xmlns:a16="http://schemas.microsoft.com/office/drawing/2014/main" id="{4D7C7188-4186-C49E-5FB8-39AD4342B77A}"/>
              </a:ext>
            </a:extLst>
          </p:cNvPr>
          <p:cNvSpPr txBox="1"/>
          <p:nvPr/>
        </p:nvSpPr>
        <p:spPr>
          <a:xfrm>
            <a:off x="259080" y="706060"/>
            <a:ext cx="1917916" cy="307777"/>
          </a:xfrm>
          <a:prstGeom prst="rect">
            <a:avLst/>
          </a:prstGeom>
          <a:noFill/>
        </p:spPr>
        <p:txBody>
          <a:bodyPr wrap="square">
            <a:spAutoFit/>
          </a:bodyPr>
          <a:lstStyle/>
          <a:p>
            <a:pPr>
              <a:buNone/>
            </a:pPr>
            <a:r>
              <a:rPr lang="en-US" b="1" dirty="0" err="1">
                <a:solidFill>
                  <a:schemeClr val="tx1"/>
                </a:solidFill>
                <a:latin typeface="Montserrat" panose="00000500000000000000" pitchFamily="2" charset="0"/>
              </a:rPr>
              <a:t>Hiện</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thực</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mẫu</a:t>
            </a:r>
            <a:endParaRPr lang="vi-VN" b="1"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116604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1131225"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1.1 Mô tả chung</a:t>
            </a:r>
            <a:endParaRPr dirty="0"/>
          </a:p>
        </p:txBody>
      </p:sp>
      <p:pic>
        <p:nvPicPr>
          <p:cNvPr id="2" name="Picture 1">
            <a:extLst>
              <a:ext uri="{FF2B5EF4-FFF2-40B4-BE49-F238E27FC236}">
                <a16:creationId xmlns:a16="http://schemas.microsoft.com/office/drawing/2014/main" id="{93D9455A-AF80-4D7F-18FB-2AAFCC291F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F7332D28-5793-C1DC-D7B9-2A1FBD57E927}"/>
              </a:ext>
            </a:extLst>
          </p:cNvPr>
          <p:cNvSpPr txBox="1">
            <a:spLocks/>
          </p:cNvSpPr>
          <p:nvPr/>
        </p:nvSpPr>
        <p:spPr>
          <a:xfrm>
            <a:off x="8848725" y="4835525"/>
            <a:ext cx="36195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5</a:t>
            </a:fld>
            <a:endParaRPr lang="en-US" dirty="0"/>
          </a:p>
        </p:txBody>
      </p:sp>
      <p:sp>
        <p:nvSpPr>
          <p:cNvPr id="7" name="TextBox 6">
            <a:extLst>
              <a:ext uri="{FF2B5EF4-FFF2-40B4-BE49-F238E27FC236}">
                <a16:creationId xmlns:a16="http://schemas.microsoft.com/office/drawing/2014/main" id="{51CA0086-FA6A-CDD4-F277-53D7DD125044}"/>
              </a:ext>
            </a:extLst>
          </p:cNvPr>
          <p:cNvSpPr txBox="1"/>
          <p:nvPr/>
        </p:nvSpPr>
        <p:spPr>
          <a:xfrm>
            <a:off x="523358" y="1100563"/>
            <a:ext cx="8097234" cy="2246769"/>
          </a:xfrm>
          <a:prstGeom prst="rect">
            <a:avLst/>
          </a:prstGeom>
          <a:noFill/>
        </p:spPr>
        <p:txBody>
          <a:bodyPr wrap="square">
            <a:spAutoFit/>
          </a:bodyPr>
          <a:lstStyle/>
          <a:p>
            <a:pPr>
              <a:lnSpc>
                <a:spcPct val="200000"/>
              </a:lnSpc>
              <a:buNone/>
            </a:pPr>
            <a:r>
              <a:rPr lang="vi-VN" b="1" dirty="0">
                <a:solidFill>
                  <a:schemeClr val="bg2">
                    <a:lumMod val="50000"/>
                  </a:schemeClr>
                </a:solidFill>
                <a:latin typeface="Montserrat" panose="00000500000000000000" pitchFamily="2" charset="0"/>
              </a:rPr>
              <a:t>Tổng quan hệ thống</a:t>
            </a:r>
          </a:p>
          <a:p>
            <a:pPr>
              <a:lnSpc>
                <a:spcPct val="200000"/>
              </a:lnSpc>
            </a:pPr>
            <a:r>
              <a:rPr lang="vi-VN" dirty="0">
                <a:latin typeface="Montserrat" panose="00000500000000000000" pitchFamily="2" charset="0"/>
              </a:rPr>
              <a:t>Trang web là nền tảng thương mại điện tử cho phép người dùng dễ dàng duyệt sản phẩm, thêm vào giỏ hàng, thanh toán và theo dõi đơn hàng. Cho phép quản trị viên quản lý trang web bao gồm: doanh thu, khách hàng, sản phẩm, đơn hàng, ... </a:t>
            </a:r>
            <a:endParaRPr lang="en-US" dirty="0">
              <a:latin typeface="Montserrat" panose="00000500000000000000" pitchFamily="2" charset="0"/>
            </a:endParaRPr>
          </a:p>
          <a:p>
            <a:pPr>
              <a:lnSpc>
                <a:spcPct val="200000"/>
              </a:lnSpc>
            </a:pPr>
            <a:r>
              <a:rPr lang="en-US" dirty="0" err="1">
                <a:latin typeface="Montserrat" panose="00000500000000000000" pitchFamily="2" charset="0"/>
              </a:rPr>
              <a:t>Được</a:t>
            </a:r>
            <a:r>
              <a:rPr lang="en-US" dirty="0">
                <a:latin typeface="Montserrat" panose="00000500000000000000" pitchFamily="2" charset="0"/>
              </a:rPr>
              <a:t> </a:t>
            </a:r>
            <a:r>
              <a:rPr lang="en-US" dirty="0" err="1">
                <a:latin typeface="Montserrat" panose="00000500000000000000" pitchFamily="2" charset="0"/>
              </a:rPr>
              <a:t>thiết</a:t>
            </a:r>
            <a:r>
              <a:rPr lang="en-US" dirty="0">
                <a:latin typeface="Montserrat" panose="00000500000000000000" pitchFamily="2" charset="0"/>
              </a:rPr>
              <a:t> </a:t>
            </a:r>
            <a:r>
              <a:rPr lang="en-US" dirty="0" err="1">
                <a:latin typeface="Montserrat" panose="00000500000000000000" pitchFamily="2" charset="0"/>
              </a:rPr>
              <a:t>kế</a:t>
            </a:r>
            <a:r>
              <a:rPr lang="en-US" dirty="0">
                <a:latin typeface="Montserrat" panose="00000500000000000000" pitchFamily="2" charset="0"/>
              </a:rPr>
              <a:t> </a:t>
            </a:r>
            <a:r>
              <a:rPr lang="en-US" dirty="0" err="1">
                <a:latin typeface="Montserrat" panose="00000500000000000000" pitchFamily="2" charset="0"/>
              </a:rPr>
              <a:t>bằng</a:t>
            </a:r>
            <a:r>
              <a:rPr lang="en-US" dirty="0">
                <a:latin typeface="Montserrat" panose="00000500000000000000" pitchFamily="2" charset="0"/>
              </a:rPr>
              <a:t> Java (Spring Boot) </a:t>
            </a:r>
            <a:r>
              <a:rPr lang="vi-VN" dirty="0">
                <a:latin typeface="Montserrat" panose="00000500000000000000" pitchFamily="2" charset="0"/>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2E69D459-BAD5-6F1C-37F0-6CE616987D61}"/>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AC76E08A-06CF-4AC2-8CC2-CEFC1575130B}"/>
              </a:ext>
            </a:extLst>
          </p:cNvPr>
          <p:cNvSpPr txBox="1">
            <a:spLocks noGrp="1"/>
          </p:cNvSpPr>
          <p:nvPr>
            <p:ph type="title"/>
          </p:nvPr>
        </p:nvSpPr>
        <p:spPr>
          <a:xfrm>
            <a:off x="103129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4.1 Repository pattern</a:t>
            </a:r>
            <a:endParaRPr dirty="0"/>
          </a:p>
        </p:txBody>
      </p:sp>
      <p:pic>
        <p:nvPicPr>
          <p:cNvPr id="2" name="Picture 1">
            <a:extLst>
              <a:ext uri="{FF2B5EF4-FFF2-40B4-BE49-F238E27FC236}">
                <a16:creationId xmlns:a16="http://schemas.microsoft.com/office/drawing/2014/main" id="{5C60E82D-B1EC-71B3-07D2-2262BD3107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07ACA0DF-975F-1F87-A692-619D3D2C1E20}"/>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50</a:t>
            </a:fld>
            <a:endParaRPr lang="en-US" dirty="0"/>
          </a:p>
        </p:txBody>
      </p:sp>
      <p:sp>
        <p:nvSpPr>
          <p:cNvPr id="11" name="TextBox 10">
            <a:extLst>
              <a:ext uri="{FF2B5EF4-FFF2-40B4-BE49-F238E27FC236}">
                <a16:creationId xmlns:a16="http://schemas.microsoft.com/office/drawing/2014/main" id="{AAABA82A-06F0-DB84-C79A-8BB25EE9F732}"/>
              </a:ext>
            </a:extLst>
          </p:cNvPr>
          <p:cNvSpPr txBox="1"/>
          <p:nvPr/>
        </p:nvSpPr>
        <p:spPr>
          <a:xfrm>
            <a:off x="259080" y="1067374"/>
            <a:ext cx="8709659" cy="2523768"/>
          </a:xfrm>
          <a:prstGeom prst="rect">
            <a:avLst/>
          </a:prstGeom>
          <a:noFill/>
        </p:spPr>
        <p:txBody>
          <a:bodyPr wrap="square">
            <a:spAutoFit/>
          </a:bodyPr>
          <a:lstStyle/>
          <a:p>
            <a:pPr indent="228600">
              <a:spcBef>
                <a:spcPts val="600"/>
              </a:spcBef>
              <a:spcAft>
                <a:spcPts val="600"/>
              </a:spcAft>
            </a:pPr>
            <a:r>
              <a:rPr lang="vi-VN" dirty="0">
                <a:latin typeface="Montserrat" panose="00000500000000000000" pitchFamily="2" charset="0"/>
                <a:ea typeface="Times New Roman" panose="02020603050405020304" pitchFamily="18" charset="0"/>
              </a:rPr>
              <a:t>Hoạt động từ phía người dùng:</a:t>
            </a:r>
          </a:p>
          <a:p>
            <a:pPr marL="285750" indent="-285750">
              <a:spcBef>
                <a:spcPts val="600"/>
              </a:spcBef>
              <a:spcAft>
                <a:spcPts val="600"/>
              </a:spcAft>
              <a:buFont typeface="Arial" panose="020B0604020202020204" pitchFamily="34" charset="0"/>
              <a:buChar char="•"/>
            </a:pPr>
            <a:r>
              <a:rPr lang="vi-VN" dirty="0">
                <a:latin typeface="Montserrat" panose="00000500000000000000" pitchFamily="2" charset="0"/>
                <a:ea typeface="Times New Roman" panose="02020603050405020304" pitchFamily="18" charset="0"/>
              </a:rPr>
              <a:t>Người dùng mở trang chi tiết sản phẩm với ID 101.</a:t>
            </a:r>
          </a:p>
          <a:p>
            <a:pPr marL="285750" indent="-285750">
              <a:spcBef>
                <a:spcPts val="600"/>
              </a:spcBef>
              <a:spcAft>
                <a:spcPts val="600"/>
              </a:spcAft>
              <a:buFont typeface="Arial" panose="020B0604020202020204" pitchFamily="34" charset="0"/>
              <a:buChar char="•"/>
            </a:pPr>
            <a:r>
              <a:rPr lang="vi-VN" dirty="0">
                <a:latin typeface="Montserrat" panose="00000500000000000000" pitchFamily="2" charset="0"/>
                <a:ea typeface="Times New Roman" panose="02020603050405020304" pitchFamily="18" charset="0"/>
              </a:rPr>
              <a:t>Trình duyệt gửi yêu cầu HTTP GET đến /api/products/101.</a:t>
            </a:r>
          </a:p>
          <a:p>
            <a:pPr marL="285750" indent="-285750">
              <a:spcBef>
                <a:spcPts val="600"/>
              </a:spcBef>
              <a:spcAft>
                <a:spcPts val="600"/>
              </a:spcAft>
              <a:buFont typeface="Arial" panose="020B0604020202020204" pitchFamily="34" charset="0"/>
              <a:buChar char="•"/>
            </a:pPr>
            <a:r>
              <a:rPr lang="vi-VN" dirty="0">
                <a:latin typeface="Montserrat" panose="00000500000000000000" pitchFamily="2" charset="0"/>
                <a:ea typeface="Times New Roman" panose="02020603050405020304" pitchFamily="18" charset="0"/>
              </a:rPr>
              <a:t>ProductController gọi ProductService.findProductById(101).</a:t>
            </a:r>
          </a:p>
          <a:p>
            <a:pPr marL="285750" indent="-285750">
              <a:spcBef>
                <a:spcPts val="600"/>
              </a:spcBef>
              <a:spcAft>
                <a:spcPts val="600"/>
              </a:spcAft>
              <a:buFont typeface="Arial" panose="020B0604020202020204" pitchFamily="34" charset="0"/>
              <a:buChar char="•"/>
            </a:pPr>
            <a:r>
              <a:rPr lang="vi-VN" dirty="0">
                <a:latin typeface="Montserrat" panose="00000500000000000000" pitchFamily="2" charset="0"/>
                <a:ea typeface="Times New Roman" panose="02020603050405020304" pitchFamily="18" charset="0"/>
              </a:rPr>
              <a:t>ProductService gọi ProductRepository.findById(101).</a:t>
            </a:r>
          </a:p>
          <a:p>
            <a:pPr marL="285750" indent="-285750">
              <a:spcBef>
                <a:spcPts val="600"/>
              </a:spcBef>
              <a:spcAft>
                <a:spcPts val="600"/>
              </a:spcAft>
              <a:buFont typeface="Arial" panose="020B0604020202020204" pitchFamily="34" charset="0"/>
              <a:buChar char="•"/>
            </a:pPr>
            <a:r>
              <a:rPr lang="vi-VN" dirty="0">
                <a:latin typeface="Montserrat" panose="00000500000000000000" pitchFamily="2" charset="0"/>
                <a:ea typeface="Times New Roman" panose="02020603050405020304" pitchFamily="18" charset="0"/>
              </a:rPr>
              <a:t>Repository truy vấn cơ sở dữ liệu và trả về đối tượng Product.</a:t>
            </a:r>
          </a:p>
          <a:p>
            <a:pPr marL="285750" indent="-285750">
              <a:spcBef>
                <a:spcPts val="600"/>
              </a:spcBef>
              <a:spcAft>
                <a:spcPts val="600"/>
              </a:spcAft>
              <a:buFont typeface="Arial" panose="020B0604020202020204" pitchFamily="34" charset="0"/>
              <a:buChar char="•"/>
            </a:pPr>
            <a:r>
              <a:rPr lang="vi-VN" dirty="0">
                <a:latin typeface="Montserrat" panose="00000500000000000000" pitchFamily="2" charset="0"/>
                <a:ea typeface="Times New Roman" panose="02020603050405020304" pitchFamily="18" charset="0"/>
              </a:rPr>
              <a:t>Dữ liệu sản phẩm được trả về dưới dạng JSON và hiển thị trên giao diện người dùng.</a:t>
            </a:r>
            <a:endParaRPr lang="en-US" sz="1400" dirty="0">
              <a:effectLst/>
              <a:latin typeface="Montserrat" panose="00000500000000000000" pitchFamily="2" charset="0"/>
              <a:ea typeface="Times New Roman" panose="02020603050405020304" pitchFamily="18" charset="0"/>
            </a:endParaRPr>
          </a:p>
        </p:txBody>
      </p:sp>
      <p:sp>
        <p:nvSpPr>
          <p:cNvPr id="6" name="TextBox 5">
            <a:extLst>
              <a:ext uri="{FF2B5EF4-FFF2-40B4-BE49-F238E27FC236}">
                <a16:creationId xmlns:a16="http://schemas.microsoft.com/office/drawing/2014/main" id="{4D7C7188-4186-C49E-5FB8-39AD4342B77A}"/>
              </a:ext>
            </a:extLst>
          </p:cNvPr>
          <p:cNvSpPr txBox="1"/>
          <p:nvPr/>
        </p:nvSpPr>
        <p:spPr>
          <a:xfrm>
            <a:off x="259080" y="706060"/>
            <a:ext cx="1917916" cy="307777"/>
          </a:xfrm>
          <a:prstGeom prst="rect">
            <a:avLst/>
          </a:prstGeom>
          <a:noFill/>
        </p:spPr>
        <p:txBody>
          <a:bodyPr wrap="square">
            <a:spAutoFit/>
          </a:bodyPr>
          <a:lstStyle/>
          <a:p>
            <a:pPr>
              <a:buNone/>
            </a:pPr>
            <a:r>
              <a:rPr lang="en-US" b="1" dirty="0" err="1">
                <a:solidFill>
                  <a:schemeClr val="tx1"/>
                </a:solidFill>
                <a:latin typeface="Montserrat" panose="00000500000000000000" pitchFamily="2" charset="0"/>
              </a:rPr>
              <a:t>Hiện</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thực</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mẫu</a:t>
            </a:r>
            <a:endParaRPr lang="vi-VN" b="1"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2935881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4C1643FD-599F-E308-9741-ADAC35776A24}"/>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AB8B98BC-DA84-4295-B47A-9E6635D9DDEB}"/>
              </a:ext>
            </a:extLst>
          </p:cNvPr>
          <p:cNvSpPr txBox="1">
            <a:spLocks noGrp="1"/>
          </p:cNvSpPr>
          <p:nvPr>
            <p:ph type="title"/>
          </p:nvPr>
        </p:nvSpPr>
        <p:spPr>
          <a:xfrm>
            <a:off x="1038246" y="0"/>
            <a:ext cx="8172429" cy="572700"/>
          </a:xfrm>
          <a:prstGeom prst="rect">
            <a:avLst/>
          </a:prstGeom>
        </p:spPr>
        <p:txBody>
          <a:bodyPr spcFirstLastPara="1" wrap="square" lIns="91425" tIns="91425" rIns="91425" bIns="91425" anchor="t" anchorCtr="0">
            <a:noAutofit/>
          </a:bodyPr>
          <a:lstStyle/>
          <a:p>
            <a:r>
              <a:rPr lang="en" dirty="0"/>
              <a:t>4.2 </a:t>
            </a:r>
            <a:r>
              <a:rPr lang="vi-VN" b="1" dirty="0">
                <a:solidFill>
                  <a:schemeClr val="bg2">
                    <a:lumMod val="50000"/>
                  </a:schemeClr>
                </a:solidFill>
                <a:latin typeface="Montserrat" panose="00000500000000000000" pitchFamily="2" charset="0"/>
              </a:rPr>
              <a:t>Strategy – Xuất </a:t>
            </a:r>
            <a:r>
              <a:rPr lang="en-US" b="1" dirty="0">
                <a:solidFill>
                  <a:schemeClr val="bg2">
                    <a:lumMod val="50000"/>
                  </a:schemeClr>
                </a:solidFill>
                <a:latin typeface="Montserrat" panose="00000500000000000000" pitchFamily="2" charset="0"/>
              </a:rPr>
              <a:t>data </a:t>
            </a:r>
            <a:r>
              <a:rPr lang="vi-VN" b="1" dirty="0">
                <a:solidFill>
                  <a:schemeClr val="bg2">
                    <a:lumMod val="50000"/>
                  </a:schemeClr>
                </a:solidFill>
                <a:latin typeface="Montserrat" panose="00000500000000000000" pitchFamily="2" charset="0"/>
              </a:rPr>
              <a:t>nhiều định dạng</a:t>
            </a:r>
            <a:br>
              <a:rPr lang="vi-VN" b="1" dirty="0">
                <a:solidFill>
                  <a:schemeClr val="bg2">
                    <a:lumMod val="50000"/>
                  </a:schemeClr>
                </a:solidFill>
                <a:latin typeface="Montserrat" panose="00000500000000000000" pitchFamily="2" charset="0"/>
              </a:rPr>
            </a:br>
            <a:endParaRPr dirty="0"/>
          </a:p>
        </p:txBody>
      </p:sp>
      <p:pic>
        <p:nvPicPr>
          <p:cNvPr id="2" name="Picture 1">
            <a:extLst>
              <a:ext uri="{FF2B5EF4-FFF2-40B4-BE49-F238E27FC236}">
                <a16:creationId xmlns:a16="http://schemas.microsoft.com/office/drawing/2014/main" id="{5EA77714-787B-C4CF-63EC-944C1A7EF8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619A6148-E787-EE95-704B-786A4383EC0A}"/>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51</a:t>
            </a:fld>
            <a:endParaRPr lang="en-US" dirty="0"/>
          </a:p>
        </p:txBody>
      </p:sp>
      <p:sp>
        <p:nvSpPr>
          <p:cNvPr id="8" name="TextBox 7">
            <a:extLst>
              <a:ext uri="{FF2B5EF4-FFF2-40B4-BE49-F238E27FC236}">
                <a16:creationId xmlns:a16="http://schemas.microsoft.com/office/drawing/2014/main" id="{D5D44FA4-BCB0-295F-5223-27E13DEADCC3}"/>
              </a:ext>
            </a:extLst>
          </p:cNvPr>
          <p:cNvSpPr txBox="1"/>
          <p:nvPr/>
        </p:nvSpPr>
        <p:spPr>
          <a:xfrm>
            <a:off x="285943" y="667539"/>
            <a:ext cx="4490635" cy="307777"/>
          </a:xfrm>
          <a:prstGeom prst="rect">
            <a:avLst/>
          </a:prstGeom>
          <a:noFill/>
        </p:spPr>
        <p:txBody>
          <a:bodyPr wrap="square">
            <a:spAutoFit/>
          </a:bodyPr>
          <a:lstStyle/>
          <a:p>
            <a:pPr>
              <a:buNone/>
            </a:pPr>
            <a:r>
              <a:rPr lang="en-US" b="1" dirty="0" err="1">
                <a:solidFill>
                  <a:schemeClr val="tx1"/>
                </a:solidFill>
                <a:latin typeface="Montserrat" panose="00000500000000000000" pitchFamily="2" charset="0"/>
              </a:rPr>
              <a:t>Phân</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tích</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mẫu</a:t>
            </a:r>
            <a:endParaRPr lang="vi-VN" b="1" dirty="0">
              <a:solidFill>
                <a:schemeClr val="tx1"/>
              </a:solidFill>
              <a:latin typeface="Montserrat" panose="00000500000000000000" pitchFamily="2" charset="0"/>
            </a:endParaRPr>
          </a:p>
        </p:txBody>
      </p:sp>
      <p:sp>
        <p:nvSpPr>
          <p:cNvPr id="5" name="Rectangle 1">
            <a:extLst>
              <a:ext uri="{FF2B5EF4-FFF2-40B4-BE49-F238E27FC236}">
                <a16:creationId xmlns:a16="http://schemas.microsoft.com/office/drawing/2014/main" id="{5E28FA09-FD67-EF57-0ACA-228BC44F46DF}"/>
              </a:ext>
            </a:extLst>
          </p:cNvPr>
          <p:cNvSpPr>
            <a:spLocks noChangeArrowheads="1"/>
          </p:cNvSpPr>
          <p:nvPr/>
        </p:nvSpPr>
        <p:spPr bwMode="auto">
          <a:xfrm>
            <a:off x="796483" y="1313995"/>
            <a:ext cx="758379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Strategy Pattern là mẫu thiết kế thuộc nhóm Behavioral Patterns, được sử dụng để xử lý các thuật toán có thể hoán đổi lẫn nhau, như xuất hóa đơn dưới các định dạng khác nhau (CSV, JSON, PDF).</a:t>
            </a:r>
          </a:p>
          <a:p>
            <a:pPr lvl="0" eaLnBrk="0" fontAlgn="base" hangingPunct="0">
              <a:lnSpc>
                <a:spcPct val="150000"/>
              </a:lnSpc>
              <a:spcBef>
                <a:spcPct val="0"/>
              </a:spcBef>
              <a:spcAft>
                <a:spcPct val="0"/>
              </a:spcAft>
              <a:buClrTx/>
            </a:pPr>
            <a:endParaRPr lang="vi-VN" altLang="en-US" sz="12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Lý do sử dụng: Strategy Pattern cho phép xử lý yêu cầu xuất hóa đơn với các định dạng khác nhau một cách linh hoạt tại thời điểm chạy, mà không làm thay đổi logic tổng thể. Mỗi định dạng xuất dữ liệu được đóng gói thành một lớp riêng biệt, dễ dàng thay đổi mà không ảnh hưởng đến hệ thống.</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sửa mã trong controller hay service.</a:t>
            </a:r>
            <a:endParaRPr kumimoji="0" lang="en-US" altLang="en-US" sz="12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2323411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4C1643FD-599F-E308-9741-ADAC35776A24}"/>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AB8B98BC-DA84-4295-B47A-9E6635D9DDEB}"/>
              </a:ext>
            </a:extLst>
          </p:cNvPr>
          <p:cNvSpPr txBox="1">
            <a:spLocks noGrp="1"/>
          </p:cNvSpPr>
          <p:nvPr>
            <p:ph type="title"/>
          </p:nvPr>
        </p:nvSpPr>
        <p:spPr>
          <a:xfrm>
            <a:off x="1038246" y="0"/>
            <a:ext cx="8172429" cy="572700"/>
          </a:xfrm>
          <a:prstGeom prst="rect">
            <a:avLst/>
          </a:prstGeom>
        </p:spPr>
        <p:txBody>
          <a:bodyPr spcFirstLastPara="1" wrap="square" lIns="91425" tIns="91425" rIns="91425" bIns="91425" anchor="t" anchorCtr="0">
            <a:noAutofit/>
          </a:bodyPr>
          <a:lstStyle/>
          <a:p>
            <a:r>
              <a:rPr lang="en" dirty="0"/>
              <a:t>4.2 </a:t>
            </a:r>
            <a:r>
              <a:rPr lang="vi-VN" b="1" dirty="0">
                <a:solidFill>
                  <a:schemeClr val="bg2">
                    <a:lumMod val="50000"/>
                  </a:schemeClr>
                </a:solidFill>
                <a:latin typeface="Montserrat" panose="00000500000000000000" pitchFamily="2" charset="0"/>
              </a:rPr>
              <a:t>Strategy – Xuất </a:t>
            </a:r>
            <a:r>
              <a:rPr lang="en-US" b="1" dirty="0">
                <a:solidFill>
                  <a:schemeClr val="bg2">
                    <a:lumMod val="50000"/>
                  </a:schemeClr>
                </a:solidFill>
                <a:latin typeface="Montserrat" panose="00000500000000000000" pitchFamily="2" charset="0"/>
              </a:rPr>
              <a:t>data </a:t>
            </a:r>
            <a:r>
              <a:rPr lang="vi-VN" b="1" dirty="0">
                <a:solidFill>
                  <a:schemeClr val="bg2">
                    <a:lumMod val="50000"/>
                  </a:schemeClr>
                </a:solidFill>
                <a:latin typeface="Montserrat" panose="00000500000000000000" pitchFamily="2" charset="0"/>
              </a:rPr>
              <a:t>nhiều định dạng</a:t>
            </a:r>
            <a:br>
              <a:rPr lang="vi-VN" b="1" dirty="0">
                <a:solidFill>
                  <a:schemeClr val="bg2">
                    <a:lumMod val="50000"/>
                  </a:schemeClr>
                </a:solidFill>
                <a:latin typeface="Montserrat" panose="00000500000000000000" pitchFamily="2" charset="0"/>
              </a:rPr>
            </a:br>
            <a:endParaRPr dirty="0"/>
          </a:p>
        </p:txBody>
      </p:sp>
      <p:pic>
        <p:nvPicPr>
          <p:cNvPr id="2" name="Picture 1">
            <a:extLst>
              <a:ext uri="{FF2B5EF4-FFF2-40B4-BE49-F238E27FC236}">
                <a16:creationId xmlns:a16="http://schemas.microsoft.com/office/drawing/2014/main" id="{5EA77714-787B-C4CF-63EC-944C1A7EF8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619A6148-E787-EE95-704B-786A4383EC0A}"/>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52</a:t>
            </a:fld>
            <a:endParaRPr lang="en-US" dirty="0"/>
          </a:p>
        </p:txBody>
      </p:sp>
      <p:sp>
        <p:nvSpPr>
          <p:cNvPr id="8" name="TextBox 7">
            <a:extLst>
              <a:ext uri="{FF2B5EF4-FFF2-40B4-BE49-F238E27FC236}">
                <a16:creationId xmlns:a16="http://schemas.microsoft.com/office/drawing/2014/main" id="{D5D44FA4-BCB0-295F-5223-27E13DEADCC3}"/>
              </a:ext>
            </a:extLst>
          </p:cNvPr>
          <p:cNvSpPr txBox="1"/>
          <p:nvPr/>
        </p:nvSpPr>
        <p:spPr>
          <a:xfrm>
            <a:off x="285943" y="667539"/>
            <a:ext cx="4490635" cy="307777"/>
          </a:xfrm>
          <a:prstGeom prst="rect">
            <a:avLst/>
          </a:prstGeom>
          <a:noFill/>
        </p:spPr>
        <p:txBody>
          <a:bodyPr wrap="square">
            <a:spAutoFit/>
          </a:bodyPr>
          <a:lstStyle/>
          <a:p>
            <a:pPr>
              <a:buNone/>
            </a:pPr>
            <a:r>
              <a:rPr lang="en-US" b="1" dirty="0" err="1">
                <a:solidFill>
                  <a:schemeClr val="tx1"/>
                </a:solidFill>
                <a:latin typeface="Montserrat" panose="00000500000000000000" pitchFamily="2" charset="0"/>
              </a:rPr>
              <a:t>Phân</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tích</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mẫu</a:t>
            </a:r>
            <a:endParaRPr lang="vi-VN" b="1" dirty="0">
              <a:solidFill>
                <a:schemeClr val="tx1"/>
              </a:solidFill>
              <a:latin typeface="Montserrat" panose="00000500000000000000" pitchFamily="2" charset="0"/>
            </a:endParaRPr>
          </a:p>
        </p:txBody>
      </p:sp>
      <p:sp>
        <p:nvSpPr>
          <p:cNvPr id="5" name="Rectangle 1">
            <a:extLst>
              <a:ext uri="{FF2B5EF4-FFF2-40B4-BE49-F238E27FC236}">
                <a16:creationId xmlns:a16="http://schemas.microsoft.com/office/drawing/2014/main" id="{5E28FA09-FD67-EF57-0ACA-228BC44F46DF}"/>
              </a:ext>
            </a:extLst>
          </p:cNvPr>
          <p:cNvSpPr>
            <a:spLocks noChangeArrowheads="1"/>
          </p:cNvSpPr>
          <p:nvPr/>
        </p:nvSpPr>
        <p:spPr bwMode="auto">
          <a:xfrm>
            <a:off x="790585" y="1123692"/>
            <a:ext cx="758379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Lợi ích:</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Linh hoạt và mở rộng: Các định dạng xuất (CSV, JSON, PDF) được triển khai trong các lớp riêng và dễ dàng thêm định dạng mới mà không thay đổi logic hiện có.</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Tuân thủ nguyên tắc Open/Closed: Hệ thống mở rộng nhưng không thay đổi mã cũ.</a:t>
            </a:r>
          </a:p>
          <a:p>
            <a:pPr marL="171450" lvl="0" indent="-1714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Tách biệt trách nhiệm: ExportContext lựa chọn chiến lược phù hợp, đảm bảo controller không cần biết chi tiết định dạng.</a:t>
            </a:r>
          </a:p>
          <a:p>
            <a:pPr lvl="0" eaLnBrk="0" fontAlgn="base" hangingPunct="0">
              <a:lnSpc>
                <a:spcPct val="150000"/>
              </a:lnSpc>
              <a:spcBef>
                <a:spcPct val="0"/>
              </a:spcBef>
              <a:spcAft>
                <a:spcPct val="0"/>
              </a:spcAft>
              <a:buClrTx/>
            </a:pPr>
            <a:endParaRPr lang="vi-VN" altLang="en-US" sz="1200" dirty="0">
              <a:solidFill>
                <a:schemeClr val="tx1"/>
              </a:solidFill>
              <a:latin typeface="Montserrat" panose="00000500000000000000" pitchFamily="2" charset="0"/>
            </a:endParaRP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Ví dụ: Khi người dùng yêu cầu xuất hóa đơn dưới dạng PDF, ExportContext chọn PDFExport (lớp triển khai IExportStrategy). Việc thay đổi sang xuất CSV hoặc JSON chỉ cần thay đổi định dạng trong context mà không cần sửa mã trong controller hay service.</a:t>
            </a:r>
            <a:endParaRPr kumimoji="0" lang="en-US" altLang="en-US" sz="12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24580426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36DFB8F7-667D-48B1-430C-AF66818C5BA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C013924-B71D-2B2F-686E-AAF95D5352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671C07D5-749D-7B21-62AE-786D69ACFAD2}"/>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53</a:t>
            </a:fld>
            <a:endParaRPr lang="en-US" dirty="0"/>
          </a:p>
        </p:txBody>
      </p:sp>
      <p:sp>
        <p:nvSpPr>
          <p:cNvPr id="7" name="Google Shape;191;p31">
            <a:extLst>
              <a:ext uri="{FF2B5EF4-FFF2-40B4-BE49-F238E27FC236}">
                <a16:creationId xmlns:a16="http://schemas.microsoft.com/office/drawing/2014/main" id="{9B5688DE-0D70-5DFA-CA8A-AF23B8A26C37}"/>
              </a:ext>
            </a:extLst>
          </p:cNvPr>
          <p:cNvSpPr txBox="1">
            <a:spLocks noGrp="1"/>
          </p:cNvSpPr>
          <p:nvPr>
            <p:ph type="title"/>
          </p:nvPr>
        </p:nvSpPr>
        <p:spPr>
          <a:xfrm>
            <a:off x="971571" y="0"/>
            <a:ext cx="8172429" cy="572700"/>
          </a:xfrm>
          <a:prstGeom prst="rect">
            <a:avLst/>
          </a:prstGeom>
        </p:spPr>
        <p:txBody>
          <a:bodyPr spcFirstLastPara="1" wrap="square" lIns="91425" tIns="91425" rIns="91425" bIns="91425" anchor="t" anchorCtr="0">
            <a:noAutofit/>
          </a:bodyPr>
          <a:lstStyle/>
          <a:p>
            <a:r>
              <a:rPr lang="en" dirty="0"/>
              <a:t>4.2 </a:t>
            </a:r>
            <a:r>
              <a:rPr lang="vi-VN" b="1" dirty="0">
                <a:solidFill>
                  <a:schemeClr val="bg2">
                    <a:lumMod val="50000"/>
                  </a:schemeClr>
                </a:solidFill>
                <a:latin typeface="Montserrat" panose="00000500000000000000" pitchFamily="2" charset="0"/>
              </a:rPr>
              <a:t>Strategy – Xuất </a:t>
            </a:r>
            <a:r>
              <a:rPr lang="en-US" b="1" dirty="0">
                <a:solidFill>
                  <a:schemeClr val="bg2">
                    <a:lumMod val="50000"/>
                  </a:schemeClr>
                </a:solidFill>
                <a:latin typeface="Montserrat" panose="00000500000000000000" pitchFamily="2" charset="0"/>
              </a:rPr>
              <a:t>data </a:t>
            </a:r>
            <a:r>
              <a:rPr lang="vi-VN" b="1" dirty="0">
                <a:solidFill>
                  <a:schemeClr val="bg2">
                    <a:lumMod val="50000"/>
                  </a:schemeClr>
                </a:solidFill>
                <a:latin typeface="Montserrat" panose="00000500000000000000" pitchFamily="2" charset="0"/>
              </a:rPr>
              <a:t>nhiều định dạng</a:t>
            </a:r>
            <a:br>
              <a:rPr lang="vi-VN" b="1" dirty="0">
                <a:solidFill>
                  <a:schemeClr val="bg2">
                    <a:lumMod val="50000"/>
                  </a:schemeClr>
                </a:solidFill>
                <a:latin typeface="Montserrat" panose="00000500000000000000" pitchFamily="2" charset="0"/>
              </a:rPr>
            </a:br>
            <a:endParaRPr dirty="0"/>
          </a:p>
        </p:txBody>
      </p:sp>
      <p:sp>
        <p:nvSpPr>
          <p:cNvPr id="9" name="TextBox 8">
            <a:extLst>
              <a:ext uri="{FF2B5EF4-FFF2-40B4-BE49-F238E27FC236}">
                <a16:creationId xmlns:a16="http://schemas.microsoft.com/office/drawing/2014/main" id="{60AC07D1-B5A8-C30C-AE8F-5C63D693DCDA}"/>
              </a:ext>
            </a:extLst>
          </p:cNvPr>
          <p:cNvSpPr txBox="1"/>
          <p:nvPr/>
        </p:nvSpPr>
        <p:spPr>
          <a:xfrm>
            <a:off x="261661" y="608390"/>
            <a:ext cx="1917916" cy="307777"/>
          </a:xfrm>
          <a:prstGeom prst="rect">
            <a:avLst/>
          </a:prstGeom>
          <a:noFill/>
        </p:spPr>
        <p:txBody>
          <a:bodyPr wrap="square">
            <a:spAutoFit/>
          </a:bodyPr>
          <a:lstStyle/>
          <a:p>
            <a:pPr>
              <a:buNone/>
            </a:pPr>
            <a:r>
              <a:rPr lang="en-US" b="1" dirty="0" err="1">
                <a:solidFill>
                  <a:schemeClr val="tx1"/>
                </a:solidFill>
                <a:latin typeface="Montserrat" panose="00000500000000000000" pitchFamily="2" charset="0"/>
              </a:rPr>
              <a:t>Lược</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đồ</a:t>
            </a:r>
            <a:r>
              <a:rPr lang="en-US" b="1" dirty="0">
                <a:solidFill>
                  <a:schemeClr val="tx1"/>
                </a:solidFill>
                <a:latin typeface="Montserrat" panose="00000500000000000000" pitchFamily="2" charset="0"/>
              </a:rPr>
              <a:t> class</a:t>
            </a:r>
            <a:endParaRPr lang="vi-VN" b="1" dirty="0">
              <a:solidFill>
                <a:schemeClr val="tx1"/>
              </a:solidFill>
              <a:latin typeface="Montserrat" panose="00000500000000000000" pitchFamily="2"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0906" y="853440"/>
            <a:ext cx="6113757" cy="3901440"/>
          </a:xfrm>
          <a:prstGeom prst="rect">
            <a:avLst/>
          </a:prstGeom>
        </p:spPr>
      </p:pic>
    </p:spTree>
    <p:extLst>
      <p:ext uri="{BB962C8B-B14F-4D97-AF65-F5344CB8AC3E}">
        <p14:creationId xmlns:p14="http://schemas.microsoft.com/office/powerpoint/2010/main" val="38090819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36DFB8F7-667D-48B1-430C-AF66818C5BA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C013924-B71D-2B2F-686E-AAF95D5352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671C07D5-749D-7B21-62AE-786D69ACFAD2}"/>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54</a:t>
            </a:fld>
            <a:endParaRPr lang="en-US" dirty="0"/>
          </a:p>
        </p:txBody>
      </p:sp>
      <p:sp>
        <p:nvSpPr>
          <p:cNvPr id="8" name="TextBox 7">
            <a:extLst>
              <a:ext uri="{FF2B5EF4-FFF2-40B4-BE49-F238E27FC236}">
                <a16:creationId xmlns:a16="http://schemas.microsoft.com/office/drawing/2014/main" id="{30C9B08E-8921-7A66-90C4-F2BD690AE54B}"/>
              </a:ext>
            </a:extLst>
          </p:cNvPr>
          <p:cNvSpPr txBox="1"/>
          <p:nvPr/>
        </p:nvSpPr>
        <p:spPr>
          <a:xfrm>
            <a:off x="4496850" y="1029864"/>
            <a:ext cx="4375929" cy="3554819"/>
          </a:xfrm>
          <a:prstGeom prst="rect">
            <a:avLst/>
          </a:prstGeom>
          <a:noFill/>
        </p:spPr>
        <p:txBody>
          <a:bodyPr wrap="square">
            <a:spAutoFit/>
          </a:bodyPr>
          <a:lstStyle/>
          <a:p>
            <a:pPr lvl="0" algn="just">
              <a:lnSpc>
                <a:spcPct val="150000"/>
              </a:lnSpc>
              <a:spcBef>
                <a:spcPts val="600"/>
              </a:spcBef>
              <a:spcAft>
                <a:spcPts val="600"/>
              </a:spcAft>
              <a:buSzPts val="1000"/>
              <a:tabLst>
                <a:tab pos="457200" algn="l"/>
              </a:tabLst>
            </a:pPr>
            <a:r>
              <a:rPr lang="vi-VN" sz="1000" dirty="0">
                <a:latin typeface="Montserrat" panose="00000500000000000000" pitchFamily="2" charset="0"/>
                <a:ea typeface="Times New Roman" panose="02020603050405020304" pitchFamily="18" charset="0"/>
              </a:rPr>
              <a:t>ExportContext (Context): Điều phối và cung cấp chiến lược phù hợp cho Client, quản lý danh sách các IExportStrategy và chọn chiến lược (Concrete Strategy) tương ứng với định dạng yêu cầu (CSV, JSON, PDF)</a:t>
            </a:r>
          </a:p>
          <a:p>
            <a:pPr lvl="0" algn="just">
              <a:lnSpc>
                <a:spcPct val="150000"/>
              </a:lnSpc>
              <a:spcBef>
                <a:spcPts val="600"/>
              </a:spcBef>
              <a:spcAft>
                <a:spcPts val="600"/>
              </a:spcAft>
              <a:buSzPts val="1000"/>
              <a:tabLst>
                <a:tab pos="457200" algn="l"/>
              </a:tabLst>
            </a:pPr>
            <a:r>
              <a:rPr lang="vi-VN" sz="1000" dirty="0">
                <a:latin typeface="Montserrat" panose="00000500000000000000" pitchFamily="2" charset="0"/>
                <a:ea typeface="Times New Roman" panose="02020603050405020304" pitchFamily="18" charset="0"/>
              </a:rPr>
              <a:t>IExportStrategy (Strategy): Định nghĩa giao diện chung cho các cách xuất hóa đơn khác nhau, cho phép mở rộng thêm các định dạng xuất mà không thay đổi logic trong Client hoặc Context.</a:t>
            </a:r>
          </a:p>
          <a:p>
            <a:pPr lvl="0" algn="just">
              <a:lnSpc>
                <a:spcPct val="150000"/>
              </a:lnSpc>
              <a:spcBef>
                <a:spcPts val="600"/>
              </a:spcBef>
              <a:spcAft>
                <a:spcPts val="600"/>
              </a:spcAft>
              <a:buSzPts val="1000"/>
              <a:tabLst>
                <a:tab pos="457200" algn="l"/>
              </a:tabLst>
            </a:pPr>
            <a:r>
              <a:rPr lang="vi-VN" sz="1000" dirty="0">
                <a:latin typeface="Montserrat" panose="00000500000000000000" pitchFamily="2" charset="0"/>
                <a:ea typeface="Times New Roman" panose="02020603050405020304" pitchFamily="18" charset="0"/>
              </a:rPr>
              <a:t>CSVExport, JSONExport, PDFExport (Concrete Strategy): Các lớp triển khai IExportStrategy, xử lý việc xuất hóa đơn ở các định dạng khác nhau.</a:t>
            </a:r>
          </a:p>
          <a:p>
            <a:pPr lvl="0" algn="just">
              <a:lnSpc>
                <a:spcPct val="150000"/>
              </a:lnSpc>
              <a:spcBef>
                <a:spcPts val="600"/>
              </a:spcBef>
              <a:spcAft>
                <a:spcPts val="600"/>
              </a:spcAft>
              <a:buSzPts val="1000"/>
              <a:tabLst>
                <a:tab pos="457200" algn="l"/>
              </a:tabLst>
            </a:pPr>
            <a:r>
              <a:rPr lang="vi-VN" sz="1000" dirty="0">
                <a:latin typeface="Montserrat" panose="00000500000000000000" pitchFamily="2" charset="0"/>
                <a:ea typeface="Times New Roman" panose="02020603050405020304" pitchFamily="18" charset="0"/>
              </a:rPr>
              <a:t>InvoiceController (Client): Lớp tiếp nhận yêu cầu từ người dùng và gửi yêu cầu xuất hóa đơn với định dạng cụ thể (CSV, PDF, JSON...) thông qua ExportContext.</a:t>
            </a:r>
            <a:endParaRPr lang="en-US" sz="1000" dirty="0">
              <a:effectLst/>
              <a:latin typeface="Montserrat" panose="00000500000000000000" pitchFamily="2" charset="0"/>
              <a:ea typeface="Times New Roman" panose="02020603050405020304" pitchFamily="18" charset="0"/>
            </a:endParaRPr>
          </a:p>
        </p:txBody>
      </p:sp>
      <p:sp>
        <p:nvSpPr>
          <p:cNvPr id="7" name="Google Shape;191;p31">
            <a:extLst>
              <a:ext uri="{FF2B5EF4-FFF2-40B4-BE49-F238E27FC236}">
                <a16:creationId xmlns:a16="http://schemas.microsoft.com/office/drawing/2014/main" id="{9B5688DE-0D70-5DFA-CA8A-AF23B8A26C37}"/>
              </a:ext>
            </a:extLst>
          </p:cNvPr>
          <p:cNvSpPr txBox="1">
            <a:spLocks noGrp="1"/>
          </p:cNvSpPr>
          <p:nvPr>
            <p:ph type="title"/>
          </p:nvPr>
        </p:nvSpPr>
        <p:spPr>
          <a:xfrm>
            <a:off x="971571" y="0"/>
            <a:ext cx="8172429" cy="572700"/>
          </a:xfrm>
          <a:prstGeom prst="rect">
            <a:avLst/>
          </a:prstGeom>
        </p:spPr>
        <p:txBody>
          <a:bodyPr spcFirstLastPara="1" wrap="square" lIns="91425" tIns="91425" rIns="91425" bIns="91425" anchor="t" anchorCtr="0">
            <a:noAutofit/>
          </a:bodyPr>
          <a:lstStyle/>
          <a:p>
            <a:r>
              <a:rPr lang="en" dirty="0"/>
              <a:t>4.2 </a:t>
            </a:r>
            <a:r>
              <a:rPr lang="vi-VN" b="1" dirty="0">
                <a:solidFill>
                  <a:schemeClr val="bg2">
                    <a:lumMod val="50000"/>
                  </a:schemeClr>
                </a:solidFill>
                <a:latin typeface="Montserrat" panose="00000500000000000000" pitchFamily="2" charset="0"/>
              </a:rPr>
              <a:t>Strategy – Xuất </a:t>
            </a:r>
            <a:r>
              <a:rPr lang="en-US" b="1" dirty="0">
                <a:solidFill>
                  <a:schemeClr val="bg2">
                    <a:lumMod val="50000"/>
                  </a:schemeClr>
                </a:solidFill>
                <a:latin typeface="Montserrat" panose="00000500000000000000" pitchFamily="2" charset="0"/>
              </a:rPr>
              <a:t>data </a:t>
            </a:r>
            <a:r>
              <a:rPr lang="vi-VN" b="1" dirty="0">
                <a:solidFill>
                  <a:schemeClr val="bg2">
                    <a:lumMod val="50000"/>
                  </a:schemeClr>
                </a:solidFill>
                <a:latin typeface="Montserrat" panose="00000500000000000000" pitchFamily="2" charset="0"/>
              </a:rPr>
              <a:t>nhiều định dạng</a:t>
            </a:r>
            <a:br>
              <a:rPr lang="vi-VN" b="1" dirty="0">
                <a:solidFill>
                  <a:schemeClr val="bg2">
                    <a:lumMod val="50000"/>
                  </a:schemeClr>
                </a:solidFill>
                <a:latin typeface="Montserrat" panose="00000500000000000000" pitchFamily="2" charset="0"/>
              </a:rPr>
            </a:br>
            <a:endParaRPr dirty="0"/>
          </a:p>
        </p:txBody>
      </p:sp>
      <p:sp>
        <p:nvSpPr>
          <p:cNvPr id="9" name="TextBox 8">
            <a:extLst>
              <a:ext uri="{FF2B5EF4-FFF2-40B4-BE49-F238E27FC236}">
                <a16:creationId xmlns:a16="http://schemas.microsoft.com/office/drawing/2014/main" id="{60AC07D1-B5A8-C30C-AE8F-5C63D693DCDA}"/>
              </a:ext>
            </a:extLst>
          </p:cNvPr>
          <p:cNvSpPr txBox="1"/>
          <p:nvPr/>
        </p:nvSpPr>
        <p:spPr>
          <a:xfrm>
            <a:off x="368341" y="595020"/>
            <a:ext cx="1917916" cy="307777"/>
          </a:xfrm>
          <a:prstGeom prst="rect">
            <a:avLst/>
          </a:prstGeom>
          <a:noFill/>
        </p:spPr>
        <p:txBody>
          <a:bodyPr wrap="square">
            <a:spAutoFit/>
          </a:bodyPr>
          <a:lstStyle/>
          <a:p>
            <a:pPr>
              <a:buNone/>
            </a:pPr>
            <a:r>
              <a:rPr lang="en-US" b="1" dirty="0" err="1">
                <a:solidFill>
                  <a:schemeClr val="tx1"/>
                </a:solidFill>
                <a:latin typeface="Montserrat" panose="00000500000000000000" pitchFamily="2" charset="0"/>
              </a:rPr>
              <a:t>Lược</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đồ</a:t>
            </a:r>
            <a:r>
              <a:rPr lang="en-US" b="1" dirty="0">
                <a:solidFill>
                  <a:schemeClr val="tx1"/>
                </a:solidFill>
                <a:latin typeface="Montserrat" panose="00000500000000000000" pitchFamily="2" charset="0"/>
              </a:rPr>
              <a:t> class</a:t>
            </a:r>
            <a:endParaRPr lang="vi-VN" b="1" dirty="0">
              <a:solidFill>
                <a:schemeClr val="tx1"/>
              </a:solidFill>
              <a:latin typeface="Montserrat" panose="00000500000000000000" pitchFamily="2"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830" y="1545693"/>
            <a:ext cx="4274853" cy="2727960"/>
          </a:xfrm>
          <a:prstGeom prst="rect">
            <a:avLst/>
          </a:prstGeom>
        </p:spPr>
      </p:pic>
    </p:spTree>
    <p:extLst>
      <p:ext uri="{BB962C8B-B14F-4D97-AF65-F5344CB8AC3E}">
        <p14:creationId xmlns:p14="http://schemas.microsoft.com/office/powerpoint/2010/main" val="27575383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36DFB8F7-667D-48B1-430C-AF66818C5BA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C013924-B71D-2B2F-686E-AAF95D5352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671C07D5-749D-7B21-62AE-786D69ACFAD2}"/>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55</a:t>
            </a:fld>
            <a:endParaRPr lang="en-US" dirty="0"/>
          </a:p>
        </p:txBody>
      </p:sp>
      <p:sp>
        <p:nvSpPr>
          <p:cNvPr id="8" name="TextBox 7">
            <a:extLst>
              <a:ext uri="{FF2B5EF4-FFF2-40B4-BE49-F238E27FC236}">
                <a16:creationId xmlns:a16="http://schemas.microsoft.com/office/drawing/2014/main" id="{30C9B08E-8921-7A66-90C4-F2BD690AE54B}"/>
              </a:ext>
            </a:extLst>
          </p:cNvPr>
          <p:cNvSpPr txBox="1"/>
          <p:nvPr/>
        </p:nvSpPr>
        <p:spPr>
          <a:xfrm>
            <a:off x="4527330" y="1324623"/>
            <a:ext cx="4375929" cy="3170099"/>
          </a:xfrm>
          <a:prstGeom prst="rect">
            <a:avLst/>
          </a:prstGeom>
          <a:noFill/>
        </p:spPr>
        <p:txBody>
          <a:bodyPr wrap="square">
            <a:spAutoFit/>
          </a:bodyPr>
          <a:lstStyle/>
          <a:p>
            <a:pPr lvl="0" algn="just">
              <a:lnSpc>
                <a:spcPct val="150000"/>
              </a:lnSpc>
              <a:spcBef>
                <a:spcPts val="600"/>
              </a:spcBef>
              <a:spcAft>
                <a:spcPts val="600"/>
              </a:spcAft>
              <a:buSzPts val="1000"/>
              <a:tabLst>
                <a:tab pos="457200" algn="l"/>
              </a:tabLst>
            </a:pPr>
            <a:r>
              <a:rPr lang="vi-VN" sz="1000" dirty="0">
                <a:latin typeface="Montserrat" panose="00000500000000000000" pitchFamily="2" charset="0"/>
                <a:ea typeface="Times New Roman" panose="02020603050405020304" pitchFamily="18" charset="0"/>
              </a:rPr>
              <a:t>ExportContext và IExportStrategy: Aggregation – ExportContext chứa danh sách các IExportStrategy (CSV, PDF, v.v.), sử dụng các chiến lược mà không quản lý vòng đời của chúng. Các chiến lược có thể được tạo và sử dụng độc lập.</a:t>
            </a:r>
          </a:p>
          <a:p>
            <a:pPr lvl="0" algn="just">
              <a:lnSpc>
                <a:spcPct val="150000"/>
              </a:lnSpc>
              <a:spcBef>
                <a:spcPts val="600"/>
              </a:spcBef>
              <a:spcAft>
                <a:spcPts val="600"/>
              </a:spcAft>
              <a:buSzPts val="1000"/>
              <a:tabLst>
                <a:tab pos="457200" algn="l"/>
              </a:tabLst>
            </a:pPr>
            <a:r>
              <a:rPr lang="vi-VN" sz="1000" dirty="0">
                <a:latin typeface="Montserrat" panose="00000500000000000000" pitchFamily="2" charset="0"/>
                <a:ea typeface="Times New Roman" panose="02020603050405020304" pitchFamily="18" charset="0"/>
              </a:rPr>
              <a:t>CSVExport, PDFExport, JSONExport và IExportStrategy: Realization – Các lớp CSVExport, PDFExport, JSONExport triển khai các phương thức trong IExportStrategy và cung cấp hành vi cụ thể cho các phương thức như export(), getContentType(), và getFileName().</a:t>
            </a:r>
          </a:p>
          <a:p>
            <a:pPr lvl="0" algn="just">
              <a:lnSpc>
                <a:spcPct val="150000"/>
              </a:lnSpc>
              <a:spcBef>
                <a:spcPts val="600"/>
              </a:spcBef>
              <a:spcAft>
                <a:spcPts val="600"/>
              </a:spcAft>
              <a:buSzPts val="1000"/>
              <a:tabLst>
                <a:tab pos="457200" algn="l"/>
              </a:tabLst>
            </a:pPr>
            <a:r>
              <a:rPr lang="vi-VN" sz="1000" dirty="0">
                <a:latin typeface="Montserrat" panose="00000500000000000000" pitchFamily="2" charset="0"/>
                <a:ea typeface="Times New Roman" panose="02020603050405020304" pitchFamily="18" charset="0"/>
              </a:rPr>
              <a:t>InvoiceController và ExportContext</a:t>
            </a:r>
            <a:r>
              <a:rPr lang="en-US" sz="1000" dirty="0">
                <a:latin typeface="Montserrat" panose="00000500000000000000" pitchFamily="2" charset="0"/>
                <a:ea typeface="Times New Roman" panose="02020603050405020304" pitchFamily="18" charset="0"/>
              </a:rPr>
              <a:t>:</a:t>
            </a:r>
            <a:r>
              <a:rPr lang="vi-VN" sz="1000" dirty="0">
                <a:latin typeface="Montserrat" panose="00000500000000000000" pitchFamily="2" charset="0"/>
                <a:ea typeface="Times New Roman" panose="02020603050405020304" pitchFamily="18" charset="0"/>
              </a:rPr>
              <a:t> Association</a:t>
            </a:r>
            <a:r>
              <a:rPr lang="en-US" sz="1000" dirty="0">
                <a:latin typeface="Montserrat" panose="00000500000000000000" pitchFamily="2" charset="0"/>
                <a:ea typeface="Times New Roman" panose="02020603050405020304" pitchFamily="18" charset="0"/>
              </a:rPr>
              <a:t>.</a:t>
            </a:r>
            <a:r>
              <a:rPr lang="vi-VN" sz="1000" dirty="0">
                <a:latin typeface="Montserrat" panose="00000500000000000000" pitchFamily="2" charset="0"/>
                <a:ea typeface="Times New Roman" panose="02020603050405020304" pitchFamily="18" charset="0"/>
              </a:rPr>
              <a:t> InvoiceController tham chiếu đến ExportContext để lấy chiến lược xuất, nhưng không sở hữu hoặc quản lý ExportContext.</a:t>
            </a:r>
            <a:endParaRPr lang="en-US" sz="1000" dirty="0">
              <a:effectLst/>
              <a:latin typeface="Montserrat" panose="00000500000000000000" pitchFamily="2" charset="0"/>
              <a:ea typeface="Times New Roman" panose="02020603050405020304" pitchFamily="18" charset="0"/>
            </a:endParaRPr>
          </a:p>
        </p:txBody>
      </p:sp>
      <p:sp>
        <p:nvSpPr>
          <p:cNvPr id="7" name="Google Shape;191;p31">
            <a:extLst>
              <a:ext uri="{FF2B5EF4-FFF2-40B4-BE49-F238E27FC236}">
                <a16:creationId xmlns:a16="http://schemas.microsoft.com/office/drawing/2014/main" id="{9B5688DE-0D70-5DFA-CA8A-AF23B8A26C37}"/>
              </a:ext>
            </a:extLst>
          </p:cNvPr>
          <p:cNvSpPr txBox="1">
            <a:spLocks noGrp="1"/>
          </p:cNvSpPr>
          <p:nvPr>
            <p:ph type="title"/>
          </p:nvPr>
        </p:nvSpPr>
        <p:spPr>
          <a:xfrm>
            <a:off x="971571" y="0"/>
            <a:ext cx="8172429" cy="572700"/>
          </a:xfrm>
          <a:prstGeom prst="rect">
            <a:avLst/>
          </a:prstGeom>
        </p:spPr>
        <p:txBody>
          <a:bodyPr spcFirstLastPara="1" wrap="square" lIns="91425" tIns="91425" rIns="91425" bIns="91425" anchor="t" anchorCtr="0">
            <a:noAutofit/>
          </a:bodyPr>
          <a:lstStyle/>
          <a:p>
            <a:r>
              <a:rPr lang="en" dirty="0"/>
              <a:t>4.2 </a:t>
            </a:r>
            <a:r>
              <a:rPr lang="vi-VN" b="1" dirty="0">
                <a:solidFill>
                  <a:schemeClr val="bg2">
                    <a:lumMod val="50000"/>
                  </a:schemeClr>
                </a:solidFill>
                <a:latin typeface="Montserrat" panose="00000500000000000000" pitchFamily="2" charset="0"/>
              </a:rPr>
              <a:t>Strategy – Xuất </a:t>
            </a:r>
            <a:r>
              <a:rPr lang="en-US" b="1" dirty="0">
                <a:solidFill>
                  <a:schemeClr val="bg2">
                    <a:lumMod val="50000"/>
                  </a:schemeClr>
                </a:solidFill>
                <a:latin typeface="Montserrat" panose="00000500000000000000" pitchFamily="2" charset="0"/>
              </a:rPr>
              <a:t>data </a:t>
            </a:r>
            <a:r>
              <a:rPr lang="vi-VN" b="1" dirty="0">
                <a:solidFill>
                  <a:schemeClr val="bg2">
                    <a:lumMod val="50000"/>
                  </a:schemeClr>
                </a:solidFill>
                <a:latin typeface="Montserrat" panose="00000500000000000000" pitchFamily="2" charset="0"/>
              </a:rPr>
              <a:t>nhiều định dạng</a:t>
            </a:r>
            <a:br>
              <a:rPr lang="vi-VN" b="1" dirty="0">
                <a:solidFill>
                  <a:schemeClr val="bg2">
                    <a:lumMod val="50000"/>
                  </a:schemeClr>
                </a:solidFill>
                <a:latin typeface="Montserrat" panose="00000500000000000000" pitchFamily="2" charset="0"/>
              </a:rPr>
            </a:br>
            <a:endParaRPr dirty="0"/>
          </a:p>
        </p:txBody>
      </p:sp>
      <p:sp>
        <p:nvSpPr>
          <p:cNvPr id="9" name="TextBox 8">
            <a:extLst>
              <a:ext uri="{FF2B5EF4-FFF2-40B4-BE49-F238E27FC236}">
                <a16:creationId xmlns:a16="http://schemas.microsoft.com/office/drawing/2014/main" id="{60AC07D1-B5A8-C30C-AE8F-5C63D693DCDA}"/>
              </a:ext>
            </a:extLst>
          </p:cNvPr>
          <p:cNvSpPr txBox="1"/>
          <p:nvPr/>
        </p:nvSpPr>
        <p:spPr>
          <a:xfrm>
            <a:off x="368341" y="595020"/>
            <a:ext cx="1917916" cy="307777"/>
          </a:xfrm>
          <a:prstGeom prst="rect">
            <a:avLst/>
          </a:prstGeom>
          <a:noFill/>
        </p:spPr>
        <p:txBody>
          <a:bodyPr wrap="square">
            <a:spAutoFit/>
          </a:bodyPr>
          <a:lstStyle/>
          <a:p>
            <a:pPr>
              <a:buNone/>
            </a:pPr>
            <a:r>
              <a:rPr lang="en-US" b="1" dirty="0" err="1">
                <a:solidFill>
                  <a:schemeClr val="tx1"/>
                </a:solidFill>
                <a:latin typeface="Montserrat" panose="00000500000000000000" pitchFamily="2" charset="0"/>
              </a:rPr>
              <a:t>Lược</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đồ</a:t>
            </a:r>
            <a:r>
              <a:rPr lang="en-US" b="1" dirty="0">
                <a:solidFill>
                  <a:schemeClr val="tx1"/>
                </a:solidFill>
                <a:latin typeface="Montserrat" panose="00000500000000000000" pitchFamily="2" charset="0"/>
              </a:rPr>
              <a:t> class</a:t>
            </a:r>
            <a:endParaRPr lang="vi-VN" b="1" dirty="0">
              <a:solidFill>
                <a:schemeClr val="tx1"/>
              </a:solidFill>
              <a:latin typeface="Montserrat" panose="00000500000000000000" pitchFamily="2"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830" y="1545693"/>
            <a:ext cx="4274853" cy="2727960"/>
          </a:xfrm>
          <a:prstGeom prst="rect">
            <a:avLst/>
          </a:prstGeom>
        </p:spPr>
      </p:pic>
    </p:spTree>
    <p:extLst>
      <p:ext uri="{BB962C8B-B14F-4D97-AF65-F5344CB8AC3E}">
        <p14:creationId xmlns:p14="http://schemas.microsoft.com/office/powerpoint/2010/main" val="35163699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A705B988-4A7A-5FAD-CA90-B32C20D85C7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A69C7D5-0D4F-3A7B-F9E3-134D863641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57FFE2D9-185B-6D2A-7233-E7BD2EB4B25D}"/>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56</a:t>
            </a:fld>
            <a:endParaRPr lang="en-US" dirty="0"/>
          </a:p>
        </p:txBody>
      </p:sp>
      <p:sp>
        <p:nvSpPr>
          <p:cNvPr id="5" name="TextBox 4">
            <a:extLst>
              <a:ext uri="{FF2B5EF4-FFF2-40B4-BE49-F238E27FC236}">
                <a16:creationId xmlns:a16="http://schemas.microsoft.com/office/drawing/2014/main" id="{733365E4-D126-373E-1BB4-6352E0FA4F1B}"/>
              </a:ext>
            </a:extLst>
          </p:cNvPr>
          <p:cNvSpPr txBox="1"/>
          <p:nvPr/>
        </p:nvSpPr>
        <p:spPr>
          <a:xfrm>
            <a:off x="356201" y="1046824"/>
            <a:ext cx="8392592" cy="2862322"/>
          </a:xfrm>
          <a:prstGeom prst="rect">
            <a:avLst/>
          </a:prstGeom>
          <a:noFill/>
        </p:spPr>
        <p:txBody>
          <a:bodyPr wrap="square">
            <a:spAutoFit/>
          </a:bodyPr>
          <a:lstStyle/>
          <a:p>
            <a:pPr indent="180340" algn="just">
              <a:spcBef>
                <a:spcPts val="600"/>
              </a:spcBef>
              <a:spcAft>
                <a:spcPts val="600"/>
              </a:spcAft>
            </a:pPr>
            <a:r>
              <a:rPr lang="vi-VN" sz="1200" dirty="0">
                <a:latin typeface="Montserrat" panose="00000500000000000000" pitchFamily="2" charset="0"/>
                <a:ea typeface="Times New Roman" panose="02020603050405020304" pitchFamily="18" charset="0"/>
              </a:rPr>
              <a:t>Tính năng xuất hóa đơn được xây dựng dựa trên Strategy Pattern, cho phép hỗ trợ nhiều định dạng đầu ra như CSV, JSON, và PDF.</a:t>
            </a:r>
          </a:p>
          <a:p>
            <a:pPr indent="180340" algn="just">
              <a:spcBef>
                <a:spcPts val="600"/>
              </a:spcBef>
              <a:spcAft>
                <a:spcPts val="600"/>
              </a:spcAft>
            </a:pPr>
            <a:r>
              <a:rPr lang="vi-VN" sz="1200" dirty="0">
                <a:latin typeface="Montserrat" panose="00000500000000000000" pitchFamily="2" charset="0"/>
                <a:ea typeface="Times New Roman" panose="02020603050405020304" pitchFamily="18" charset="0"/>
              </a:rPr>
              <a:t>Luồng hoạt động:</a:t>
            </a:r>
          </a:p>
          <a:p>
            <a:pPr marL="171450" indent="-171450" algn="just">
              <a:spcBef>
                <a:spcPts val="600"/>
              </a:spcBef>
              <a:spcAft>
                <a:spcPts val="600"/>
              </a:spcAft>
              <a:buFont typeface="Arial" panose="020B0604020202020204" pitchFamily="34" charset="0"/>
              <a:buChar char="•"/>
            </a:pPr>
            <a:r>
              <a:rPr lang="vi-VN" sz="1200" dirty="0">
                <a:latin typeface="Montserrat" panose="00000500000000000000" pitchFamily="2" charset="0"/>
                <a:ea typeface="Times New Roman" panose="02020603050405020304" pitchFamily="18" charset="0"/>
              </a:rPr>
              <a:t>Người dùng yêu cầu xuất hóa đơn theo định dạng (ví dụ: "pdf" hoặc "csv").</a:t>
            </a:r>
          </a:p>
          <a:p>
            <a:pPr marL="171450" indent="-171450" algn="just">
              <a:spcBef>
                <a:spcPts val="600"/>
              </a:spcBef>
              <a:spcAft>
                <a:spcPts val="600"/>
              </a:spcAft>
              <a:buFont typeface="Arial" panose="020B0604020202020204" pitchFamily="34" charset="0"/>
              <a:buChar char="•"/>
            </a:pPr>
            <a:r>
              <a:rPr lang="vi-VN" sz="1200" dirty="0">
                <a:latin typeface="Montserrat" panose="00000500000000000000" pitchFamily="2" charset="0"/>
                <a:ea typeface="Times New Roman" panose="02020603050405020304" pitchFamily="18" charset="0"/>
              </a:rPr>
              <a:t>Controller tiếp nhận yêu cầu và gọi ExportContext.</a:t>
            </a:r>
          </a:p>
          <a:p>
            <a:pPr marL="171450" indent="-171450" algn="just">
              <a:spcBef>
                <a:spcPts val="600"/>
              </a:spcBef>
              <a:spcAft>
                <a:spcPts val="600"/>
              </a:spcAft>
              <a:buFont typeface="Arial" panose="020B0604020202020204" pitchFamily="34" charset="0"/>
              <a:buChar char="•"/>
            </a:pPr>
            <a:r>
              <a:rPr lang="vi-VN" sz="1200" dirty="0">
                <a:latin typeface="Montserrat" panose="00000500000000000000" pitchFamily="2" charset="0"/>
                <a:ea typeface="Times New Roman" panose="02020603050405020304" pitchFamily="18" charset="0"/>
              </a:rPr>
              <a:t>ExportContext lựa chọn và trả về đối tượng IExportStrategy phù hợp (ví dụ: PDFExport, CSVExport, JSONExport) dựa trên định dạng đầu vào.</a:t>
            </a:r>
          </a:p>
          <a:p>
            <a:pPr marL="171450" indent="-171450" algn="just">
              <a:spcBef>
                <a:spcPts val="600"/>
              </a:spcBef>
              <a:spcAft>
                <a:spcPts val="600"/>
              </a:spcAft>
              <a:buFont typeface="Arial" panose="020B0604020202020204" pitchFamily="34" charset="0"/>
              <a:buChar char="•"/>
            </a:pPr>
            <a:r>
              <a:rPr lang="vi-VN" sz="1200" dirty="0">
                <a:latin typeface="Montserrat" panose="00000500000000000000" pitchFamily="2" charset="0"/>
                <a:ea typeface="Times New Roman" panose="02020603050405020304" pitchFamily="18" charset="0"/>
              </a:rPr>
              <a:t>Phương thức export(List&lt;Invoice&gt;) của chiến lược được gọi để lấy dữ liệu hóa đơn, định dạng nội dung và trả về mảng byte[] để tải file.</a:t>
            </a:r>
          </a:p>
          <a:p>
            <a:pPr marL="171450" indent="-171450" algn="just">
              <a:spcBef>
                <a:spcPts val="600"/>
              </a:spcBef>
              <a:spcAft>
                <a:spcPts val="600"/>
              </a:spcAft>
              <a:buFont typeface="Arial" panose="020B0604020202020204" pitchFamily="34" charset="0"/>
              <a:buChar char="•"/>
            </a:pPr>
            <a:r>
              <a:rPr lang="vi-VN" sz="1200" dirty="0">
                <a:latin typeface="Montserrat" panose="00000500000000000000" pitchFamily="2" charset="0"/>
                <a:ea typeface="Times New Roman" panose="02020603050405020304" pitchFamily="18" charset="0"/>
              </a:rPr>
              <a:t>Controller sử dụng thông tin từ chiến lược (MIME type, tên file) để trả về file cho client.</a:t>
            </a:r>
          </a:p>
        </p:txBody>
      </p:sp>
      <p:sp>
        <p:nvSpPr>
          <p:cNvPr id="9" name="Google Shape;191;p31">
            <a:extLst>
              <a:ext uri="{FF2B5EF4-FFF2-40B4-BE49-F238E27FC236}">
                <a16:creationId xmlns:a16="http://schemas.microsoft.com/office/drawing/2014/main" id="{E492A7A1-39BB-58CB-E5A4-095C8739C50D}"/>
              </a:ext>
            </a:extLst>
          </p:cNvPr>
          <p:cNvSpPr txBox="1">
            <a:spLocks noGrp="1"/>
          </p:cNvSpPr>
          <p:nvPr>
            <p:ph type="title"/>
          </p:nvPr>
        </p:nvSpPr>
        <p:spPr>
          <a:xfrm>
            <a:off x="971571" y="0"/>
            <a:ext cx="8172429" cy="572700"/>
          </a:xfrm>
          <a:prstGeom prst="rect">
            <a:avLst/>
          </a:prstGeom>
        </p:spPr>
        <p:txBody>
          <a:bodyPr spcFirstLastPara="1" wrap="square" lIns="91425" tIns="91425" rIns="91425" bIns="91425" anchor="t" anchorCtr="0">
            <a:noAutofit/>
          </a:bodyPr>
          <a:lstStyle/>
          <a:p>
            <a:r>
              <a:rPr lang="en" dirty="0"/>
              <a:t>4.2 </a:t>
            </a:r>
            <a:r>
              <a:rPr lang="vi-VN" b="1" dirty="0">
                <a:solidFill>
                  <a:schemeClr val="bg2">
                    <a:lumMod val="50000"/>
                  </a:schemeClr>
                </a:solidFill>
                <a:latin typeface="Montserrat" panose="00000500000000000000" pitchFamily="2" charset="0"/>
              </a:rPr>
              <a:t>Strategy – Xuất </a:t>
            </a:r>
            <a:r>
              <a:rPr lang="en-US" b="1" dirty="0">
                <a:solidFill>
                  <a:schemeClr val="bg2">
                    <a:lumMod val="50000"/>
                  </a:schemeClr>
                </a:solidFill>
                <a:latin typeface="Montserrat" panose="00000500000000000000" pitchFamily="2" charset="0"/>
              </a:rPr>
              <a:t>data </a:t>
            </a:r>
            <a:r>
              <a:rPr lang="vi-VN" b="1" dirty="0">
                <a:solidFill>
                  <a:schemeClr val="bg2">
                    <a:lumMod val="50000"/>
                  </a:schemeClr>
                </a:solidFill>
                <a:latin typeface="Montserrat" panose="00000500000000000000" pitchFamily="2" charset="0"/>
              </a:rPr>
              <a:t>nhiều định dạng</a:t>
            </a:r>
            <a:br>
              <a:rPr lang="vi-VN" b="1" dirty="0">
                <a:solidFill>
                  <a:schemeClr val="bg2">
                    <a:lumMod val="50000"/>
                  </a:schemeClr>
                </a:solidFill>
                <a:latin typeface="Montserrat" panose="00000500000000000000" pitchFamily="2" charset="0"/>
              </a:rPr>
            </a:br>
            <a:endParaRPr dirty="0"/>
          </a:p>
        </p:txBody>
      </p:sp>
      <p:sp>
        <p:nvSpPr>
          <p:cNvPr id="10" name="TextBox 9">
            <a:extLst>
              <a:ext uri="{FF2B5EF4-FFF2-40B4-BE49-F238E27FC236}">
                <a16:creationId xmlns:a16="http://schemas.microsoft.com/office/drawing/2014/main" id="{60AC07D1-B5A8-C30C-AE8F-5C63D693DCDA}"/>
              </a:ext>
            </a:extLst>
          </p:cNvPr>
          <p:cNvSpPr txBox="1"/>
          <p:nvPr/>
        </p:nvSpPr>
        <p:spPr>
          <a:xfrm>
            <a:off x="356201" y="629105"/>
            <a:ext cx="1917916" cy="307777"/>
          </a:xfrm>
          <a:prstGeom prst="rect">
            <a:avLst/>
          </a:prstGeom>
          <a:noFill/>
        </p:spPr>
        <p:txBody>
          <a:bodyPr wrap="square">
            <a:spAutoFit/>
          </a:bodyPr>
          <a:lstStyle/>
          <a:p>
            <a:pPr>
              <a:buNone/>
            </a:pPr>
            <a:r>
              <a:rPr lang="en-US" b="1" dirty="0" err="1">
                <a:solidFill>
                  <a:schemeClr val="tx1"/>
                </a:solidFill>
                <a:latin typeface="Montserrat" panose="00000500000000000000" pitchFamily="2" charset="0"/>
              </a:rPr>
              <a:t>Hiện</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thực</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mẫu</a:t>
            </a:r>
            <a:endParaRPr lang="vi-VN" b="1"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12204944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A705B988-4A7A-5FAD-CA90-B32C20D85C7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A69C7D5-0D4F-3A7B-F9E3-134D863641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57FFE2D9-185B-6D2A-7233-E7BD2EB4B25D}"/>
              </a:ext>
            </a:extLst>
          </p:cNvPr>
          <p:cNvSpPr txBox="1">
            <a:spLocks/>
          </p:cNvSpPr>
          <p:nvPr/>
        </p:nvSpPr>
        <p:spPr>
          <a:xfrm>
            <a:off x="8748793" y="4835525"/>
            <a:ext cx="461882"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57</a:t>
            </a:fld>
            <a:endParaRPr lang="en-US" dirty="0"/>
          </a:p>
        </p:txBody>
      </p:sp>
      <p:sp>
        <p:nvSpPr>
          <p:cNvPr id="5" name="TextBox 4">
            <a:extLst>
              <a:ext uri="{FF2B5EF4-FFF2-40B4-BE49-F238E27FC236}">
                <a16:creationId xmlns:a16="http://schemas.microsoft.com/office/drawing/2014/main" id="{733365E4-D126-373E-1BB4-6352E0FA4F1B}"/>
              </a:ext>
            </a:extLst>
          </p:cNvPr>
          <p:cNvSpPr txBox="1"/>
          <p:nvPr/>
        </p:nvSpPr>
        <p:spPr>
          <a:xfrm>
            <a:off x="1003733" y="1046824"/>
            <a:ext cx="7591459" cy="1815882"/>
          </a:xfrm>
          <a:prstGeom prst="rect">
            <a:avLst/>
          </a:prstGeom>
          <a:noFill/>
        </p:spPr>
        <p:txBody>
          <a:bodyPr wrap="square">
            <a:spAutoFit/>
          </a:bodyPr>
          <a:lstStyle/>
          <a:p>
            <a:pPr indent="180340" algn="just">
              <a:spcBef>
                <a:spcPts val="600"/>
              </a:spcBef>
              <a:spcAft>
                <a:spcPts val="600"/>
              </a:spcAft>
            </a:pPr>
            <a:endParaRPr lang="vi-VN" sz="1200" dirty="0">
              <a:latin typeface="Montserrat" panose="00000500000000000000" pitchFamily="2" charset="0"/>
              <a:ea typeface="Times New Roman" panose="02020603050405020304" pitchFamily="18" charset="0"/>
            </a:endParaRPr>
          </a:p>
          <a:p>
            <a:pPr indent="180340" algn="just">
              <a:spcBef>
                <a:spcPts val="600"/>
              </a:spcBef>
              <a:spcAft>
                <a:spcPts val="600"/>
              </a:spcAft>
            </a:pPr>
            <a:r>
              <a:rPr lang="vi-VN" sz="1200" dirty="0">
                <a:latin typeface="Montserrat" panose="00000500000000000000" pitchFamily="2" charset="0"/>
                <a:ea typeface="Times New Roman" panose="02020603050405020304" pitchFamily="18" charset="0"/>
              </a:rPr>
              <a:t>Hoạt động từ phía người dùng:</a:t>
            </a:r>
          </a:p>
          <a:p>
            <a:pPr marL="171450" indent="-171450" algn="just">
              <a:spcBef>
                <a:spcPts val="600"/>
              </a:spcBef>
              <a:spcAft>
                <a:spcPts val="600"/>
              </a:spcAft>
              <a:buFont typeface="Arial" panose="020B0604020202020204" pitchFamily="34" charset="0"/>
              <a:buChar char="•"/>
            </a:pPr>
            <a:r>
              <a:rPr lang="vi-VN" sz="1200" dirty="0">
                <a:latin typeface="Montserrat" panose="00000500000000000000" pitchFamily="2" charset="0"/>
                <a:ea typeface="Times New Roman" panose="02020603050405020304" pitchFamily="18" charset="0"/>
              </a:rPr>
              <a:t>Người dùng truy cập trang quản lý hóa đơn và chọn định dạng (CSV, PDF, JSON).</a:t>
            </a:r>
          </a:p>
          <a:p>
            <a:pPr marL="171450" indent="-171450" algn="just">
              <a:spcBef>
                <a:spcPts val="600"/>
              </a:spcBef>
              <a:spcAft>
                <a:spcPts val="600"/>
              </a:spcAft>
              <a:buFont typeface="Arial" panose="020B0604020202020204" pitchFamily="34" charset="0"/>
              <a:buChar char="•"/>
            </a:pPr>
            <a:r>
              <a:rPr lang="vi-VN" sz="1200" dirty="0">
                <a:latin typeface="Montserrat" panose="00000500000000000000" pitchFamily="2" charset="0"/>
                <a:ea typeface="Times New Roman" panose="02020603050405020304" pitchFamily="18" charset="0"/>
              </a:rPr>
              <a:t>Hệ thống gửi yêu cầu với tham số định dạng (ví dụ: ?format=pdf) đến server.</a:t>
            </a:r>
          </a:p>
          <a:p>
            <a:pPr marL="171450" indent="-171450" algn="just">
              <a:spcBef>
                <a:spcPts val="600"/>
              </a:spcBef>
              <a:spcAft>
                <a:spcPts val="600"/>
              </a:spcAft>
              <a:buFont typeface="Arial" panose="020B0604020202020204" pitchFamily="34" charset="0"/>
              <a:buChar char="•"/>
            </a:pPr>
            <a:r>
              <a:rPr lang="vi-VN" sz="1200" dirty="0">
                <a:latin typeface="Montserrat" panose="00000500000000000000" pitchFamily="2" charset="0"/>
                <a:ea typeface="Times New Roman" panose="02020603050405020304" pitchFamily="18" charset="0"/>
              </a:rPr>
              <a:t>Sau vài giây, trình duyệt tự động tải về file (invoices.pdf, .csv, hoặc .json) chứa nội dung hóa đơn theo định dạng yêu cầu.</a:t>
            </a:r>
          </a:p>
        </p:txBody>
      </p:sp>
      <p:sp>
        <p:nvSpPr>
          <p:cNvPr id="9" name="Google Shape;191;p31">
            <a:extLst>
              <a:ext uri="{FF2B5EF4-FFF2-40B4-BE49-F238E27FC236}">
                <a16:creationId xmlns:a16="http://schemas.microsoft.com/office/drawing/2014/main" id="{E492A7A1-39BB-58CB-E5A4-095C8739C50D}"/>
              </a:ext>
            </a:extLst>
          </p:cNvPr>
          <p:cNvSpPr txBox="1">
            <a:spLocks noGrp="1"/>
          </p:cNvSpPr>
          <p:nvPr>
            <p:ph type="title"/>
          </p:nvPr>
        </p:nvSpPr>
        <p:spPr>
          <a:xfrm>
            <a:off x="1003733" y="0"/>
            <a:ext cx="8172429" cy="572700"/>
          </a:xfrm>
          <a:prstGeom prst="rect">
            <a:avLst/>
          </a:prstGeom>
        </p:spPr>
        <p:txBody>
          <a:bodyPr spcFirstLastPara="1" wrap="square" lIns="91425" tIns="91425" rIns="91425" bIns="91425" anchor="t" anchorCtr="0">
            <a:noAutofit/>
          </a:bodyPr>
          <a:lstStyle/>
          <a:p>
            <a:r>
              <a:rPr lang="en" dirty="0"/>
              <a:t>4.2 </a:t>
            </a:r>
            <a:r>
              <a:rPr lang="vi-VN" b="1" dirty="0">
                <a:solidFill>
                  <a:schemeClr val="bg2">
                    <a:lumMod val="50000"/>
                  </a:schemeClr>
                </a:solidFill>
                <a:latin typeface="Montserrat" panose="00000500000000000000" pitchFamily="2" charset="0"/>
              </a:rPr>
              <a:t>Strategy – Xuất </a:t>
            </a:r>
            <a:r>
              <a:rPr lang="en-US" b="1" dirty="0">
                <a:solidFill>
                  <a:schemeClr val="bg2">
                    <a:lumMod val="50000"/>
                  </a:schemeClr>
                </a:solidFill>
                <a:latin typeface="Montserrat" panose="00000500000000000000" pitchFamily="2" charset="0"/>
              </a:rPr>
              <a:t>data </a:t>
            </a:r>
            <a:r>
              <a:rPr lang="vi-VN" b="1" dirty="0">
                <a:solidFill>
                  <a:schemeClr val="bg2">
                    <a:lumMod val="50000"/>
                  </a:schemeClr>
                </a:solidFill>
                <a:latin typeface="Montserrat" panose="00000500000000000000" pitchFamily="2" charset="0"/>
              </a:rPr>
              <a:t>nhiều định dạng</a:t>
            </a:r>
            <a:br>
              <a:rPr lang="vi-VN" b="1" dirty="0">
                <a:solidFill>
                  <a:schemeClr val="bg2">
                    <a:lumMod val="50000"/>
                  </a:schemeClr>
                </a:solidFill>
                <a:latin typeface="Montserrat" panose="00000500000000000000" pitchFamily="2" charset="0"/>
              </a:rPr>
            </a:br>
            <a:endParaRPr dirty="0"/>
          </a:p>
        </p:txBody>
      </p:sp>
      <p:sp>
        <p:nvSpPr>
          <p:cNvPr id="6" name="TextBox 5">
            <a:extLst>
              <a:ext uri="{FF2B5EF4-FFF2-40B4-BE49-F238E27FC236}">
                <a16:creationId xmlns:a16="http://schemas.microsoft.com/office/drawing/2014/main" id="{60AC07D1-B5A8-C30C-AE8F-5C63D693DCDA}"/>
              </a:ext>
            </a:extLst>
          </p:cNvPr>
          <p:cNvSpPr txBox="1"/>
          <p:nvPr/>
        </p:nvSpPr>
        <p:spPr>
          <a:xfrm>
            <a:off x="356201" y="629105"/>
            <a:ext cx="1917916" cy="307777"/>
          </a:xfrm>
          <a:prstGeom prst="rect">
            <a:avLst/>
          </a:prstGeom>
          <a:noFill/>
        </p:spPr>
        <p:txBody>
          <a:bodyPr wrap="square">
            <a:spAutoFit/>
          </a:bodyPr>
          <a:lstStyle/>
          <a:p>
            <a:pPr>
              <a:buNone/>
            </a:pPr>
            <a:r>
              <a:rPr lang="en-US" b="1" dirty="0" err="1">
                <a:solidFill>
                  <a:schemeClr val="tx1"/>
                </a:solidFill>
                <a:latin typeface="Montserrat" panose="00000500000000000000" pitchFamily="2" charset="0"/>
              </a:rPr>
              <a:t>Hiện</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thực</a:t>
            </a:r>
            <a:r>
              <a:rPr lang="en-US" b="1" dirty="0">
                <a:solidFill>
                  <a:schemeClr val="tx1"/>
                </a:solidFill>
                <a:latin typeface="Montserrat" panose="00000500000000000000" pitchFamily="2" charset="0"/>
              </a:rPr>
              <a:t> </a:t>
            </a:r>
            <a:r>
              <a:rPr lang="en-US" b="1" dirty="0" err="1">
                <a:solidFill>
                  <a:schemeClr val="tx1"/>
                </a:solidFill>
                <a:latin typeface="Montserrat" panose="00000500000000000000" pitchFamily="2" charset="0"/>
              </a:rPr>
              <a:t>mẫu</a:t>
            </a:r>
            <a:endParaRPr lang="vi-VN" b="1"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2136175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A8765D26-B5BD-F0B3-2946-CDB7B95C6B60}"/>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202C1834-0121-93A3-5E31-FBDE730E17D0}"/>
              </a:ext>
            </a:extLst>
          </p:cNvPr>
          <p:cNvSpPr txBox="1">
            <a:spLocks noGrp="1"/>
          </p:cNvSpPr>
          <p:nvPr>
            <p:ph type="title"/>
          </p:nvPr>
        </p:nvSpPr>
        <p:spPr>
          <a:xfrm>
            <a:off x="1131225"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1.1 Mô tả chung</a:t>
            </a:r>
            <a:endParaRPr dirty="0"/>
          </a:p>
        </p:txBody>
      </p:sp>
      <p:pic>
        <p:nvPicPr>
          <p:cNvPr id="2" name="Picture 1">
            <a:extLst>
              <a:ext uri="{FF2B5EF4-FFF2-40B4-BE49-F238E27FC236}">
                <a16:creationId xmlns:a16="http://schemas.microsoft.com/office/drawing/2014/main" id="{07FB5AC6-00D7-70D1-D3A3-8B55710E04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593D4289-E614-6848-E914-5043E2955A7D}"/>
              </a:ext>
            </a:extLst>
          </p:cNvPr>
          <p:cNvSpPr txBox="1">
            <a:spLocks/>
          </p:cNvSpPr>
          <p:nvPr/>
        </p:nvSpPr>
        <p:spPr>
          <a:xfrm>
            <a:off x="8848725" y="4835525"/>
            <a:ext cx="36195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6</a:t>
            </a:fld>
            <a:endParaRPr lang="en-US" dirty="0"/>
          </a:p>
        </p:txBody>
      </p:sp>
      <p:sp>
        <p:nvSpPr>
          <p:cNvPr id="7" name="TextBox 6">
            <a:extLst>
              <a:ext uri="{FF2B5EF4-FFF2-40B4-BE49-F238E27FC236}">
                <a16:creationId xmlns:a16="http://schemas.microsoft.com/office/drawing/2014/main" id="{ACF1DE5E-C035-3F5C-CEC8-019CB0AE3E32}"/>
              </a:ext>
            </a:extLst>
          </p:cNvPr>
          <p:cNvSpPr txBox="1"/>
          <p:nvPr/>
        </p:nvSpPr>
        <p:spPr>
          <a:xfrm>
            <a:off x="713225" y="1032139"/>
            <a:ext cx="7655585" cy="2031325"/>
          </a:xfrm>
          <a:prstGeom prst="rect">
            <a:avLst/>
          </a:prstGeom>
          <a:noFill/>
        </p:spPr>
        <p:txBody>
          <a:bodyPr wrap="square">
            <a:spAutoFit/>
          </a:bodyPr>
          <a:lstStyle/>
          <a:p>
            <a:pPr>
              <a:lnSpc>
                <a:spcPct val="150000"/>
              </a:lnSpc>
            </a:pPr>
            <a:r>
              <a:rPr lang="vi-VN" b="1" dirty="0">
                <a:solidFill>
                  <a:schemeClr val="bg2">
                    <a:lumMod val="50000"/>
                  </a:schemeClr>
                </a:solidFill>
                <a:latin typeface="Montserrat" panose="00000500000000000000" pitchFamily="2" charset="0"/>
              </a:rPr>
              <a:t>Kiến trúc phần mềm</a:t>
            </a:r>
          </a:p>
          <a:p>
            <a:pPr marL="285750" indent="-285750">
              <a:lnSpc>
                <a:spcPct val="150000"/>
              </a:lnSpc>
              <a:buFont typeface="Arial" panose="020B0604020202020204" pitchFamily="34" charset="0"/>
              <a:buChar char="•"/>
            </a:pPr>
            <a:r>
              <a:rPr lang="vi-VN" dirty="0">
                <a:latin typeface="Montserrat" panose="00000500000000000000" pitchFamily="2" charset="0"/>
              </a:rPr>
              <a:t>Áp dụng Design Patterns để đảm bảo hiệu suất, khả năng mở rộng và dễ bảo trì.</a:t>
            </a:r>
          </a:p>
          <a:p>
            <a:pPr marL="285750" indent="-285750">
              <a:lnSpc>
                <a:spcPct val="150000"/>
              </a:lnSpc>
              <a:buFont typeface="Arial" panose="020B0604020202020204" pitchFamily="34" charset="0"/>
              <a:buChar char="•"/>
            </a:pPr>
            <a:r>
              <a:rPr lang="vi-VN" dirty="0">
                <a:latin typeface="Montserrat" panose="00000500000000000000" pitchFamily="2" charset="0"/>
              </a:rPr>
              <a:t>Hệ thống sử dụng các mẫu thiết kế phần mềm như Singleton, Strategy, Factory Method, Observer và Template Method để đảm bảo hiệu suất, tính mở rộng và dễ dàng bảo trì. Các mẫu thiết kế này tối ưu hóa quá trình phát triển và nâng cao hiệu quả hệ thống.</a:t>
            </a:r>
          </a:p>
        </p:txBody>
      </p:sp>
    </p:spTree>
    <p:extLst>
      <p:ext uri="{BB962C8B-B14F-4D97-AF65-F5344CB8AC3E}">
        <p14:creationId xmlns:p14="http://schemas.microsoft.com/office/powerpoint/2010/main" val="266141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1E8537F2-6AA8-75E1-B2D5-5E718A16EF43}"/>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9C144383-9145-D6F0-1894-4A2F0BA2DFFF}"/>
              </a:ext>
            </a:extLst>
          </p:cNvPr>
          <p:cNvSpPr txBox="1">
            <a:spLocks noGrp="1"/>
          </p:cNvSpPr>
          <p:nvPr>
            <p:ph type="title"/>
          </p:nvPr>
        </p:nvSpPr>
        <p:spPr>
          <a:xfrm>
            <a:off x="1193673" y="43904"/>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1.2 Danh sách chức năng</a:t>
            </a:r>
            <a:endParaRPr dirty="0"/>
          </a:p>
        </p:txBody>
      </p:sp>
      <p:pic>
        <p:nvPicPr>
          <p:cNvPr id="2" name="Picture 1">
            <a:extLst>
              <a:ext uri="{FF2B5EF4-FFF2-40B4-BE49-F238E27FC236}">
                <a16:creationId xmlns:a16="http://schemas.microsoft.com/office/drawing/2014/main" id="{631EA349-452C-9ABD-24A9-344A30C532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6C937C17-C3B6-5949-692A-1DDC8A650C84}"/>
              </a:ext>
            </a:extLst>
          </p:cNvPr>
          <p:cNvSpPr txBox="1">
            <a:spLocks/>
          </p:cNvSpPr>
          <p:nvPr/>
        </p:nvSpPr>
        <p:spPr>
          <a:xfrm>
            <a:off x="8848725" y="4835525"/>
            <a:ext cx="36195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7</a:t>
            </a:fld>
            <a:endParaRPr lang="en-US" dirty="0"/>
          </a:p>
        </p:txBody>
      </p:sp>
      <p:sp>
        <p:nvSpPr>
          <p:cNvPr id="7" name="TextBox 6">
            <a:extLst>
              <a:ext uri="{FF2B5EF4-FFF2-40B4-BE49-F238E27FC236}">
                <a16:creationId xmlns:a16="http://schemas.microsoft.com/office/drawing/2014/main" id="{EC892415-1228-6624-A4B3-FC58B4A637A1}"/>
              </a:ext>
            </a:extLst>
          </p:cNvPr>
          <p:cNvSpPr txBox="1"/>
          <p:nvPr/>
        </p:nvSpPr>
        <p:spPr>
          <a:xfrm>
            <a:off x="937647" y="1286745"/>
            <a:ext cx="3765785" cy="1446102"/>
          </a:xfrm>
          <a:prstGeom prst="rect">
            <a:avLst/>
          </a:prstGeom>
          <a:noFill/>
        </p:spPr>
        <p:txBody>
          <a:bodyPr wrap="square">
            <a:spAutoFit/>
          </a:bodyPr>
          <a:lstStyle/>
          <a:p>
            <a:pPr marL="342900" marR="0" lvl="0" indent="-342900">
              <a:lnSpc>
                <a:spcPct val="150000"/>
              </a:lnSpc>
              <a:spcBef>
                <a:spcPts val="600"/>
              </a:spcBef>
              <a:buFont typeface="Symbol" panose="05050102010706020507" pitchFamily="18" charset="2"/>
              <a:buChar char=""/>
            </a:pPr>
            <a:r>
              <a:rPr lang="en-US" sz="1200" dirty="0" err="1">
                <a:effectLst/>
                <a:latin typeface="Montserrat" panose="00000500000000000000" pitchFamily="2" charset="0"/>
                <a:ea typeface="Times New Roman" panose="02020603050405020304" pitchFamily="18" charset="0"/>
              </a:rPr>
              <a:t>Đăng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ký</a:t>
            </a:r>
            <a:endParaRPr lang="en-US" sz="1200" dirty="0">
              <a:effectLst/>
              <a:latin typeface="Montserrat" panose="00000500000000000000" pitchFamily="2"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200" dirty="0" err="1">
                <a:effectLst/>
                <a:latin typeface="Montserrat" panose="00000500000000000000" pitchFamily="2" charset="0"/>
                <a:ea typeface="Times New Roman" panose="02020603050405020304" pitchFamily="18" charset="0"/>
              </a:rPr>
              <a:t>Đăng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nhập</a:t>
            </a:r>
            <a:endParaRPr lang="en-US" sz="1200" dirty="0">
              <a:effectLst/>
              <a:latin typeface="Montserrat" panose="00000500000000000000" pitchFamily="2"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200" dirty="0" err="1">
                <a:effectLst/>
                <a:latin typeface="Montserrat" panose="00000500000000000000" pitchFamily="2" charset="0"/>
                <a:ea typeface="Times New Roman" panose="02020603050405020304" pitchFamily="18" charset="0"/>
              </a:rPr>
              <a:t>Tìm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kiếm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endParaRPr lang="en-US" sz="1200" dirty="0">
              <a:effectLst/>
              <a:latin typeface="Montserrat" panose="00000500000000000000" pitchFamily="2"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200" dirty="0">
                <a:effectLst/>
                <a:latin typeface="Montserrat" panose="00000500000000000000" pitchFamily="2" charset="0"/>
                <a:ea typeface="Times New Roman" panose="02020603050405020304" pitchFamily="18" charset="0"/>
              </a:rPr>
              <a:t>Xem chi  </a:t>
            </a:r>
            <a:r>
              <a:rPr lang="en-US" sz="1200" dirty="0" err="1">
                <a:effectLst/>
                <a:latin typeface="Montserrat" panose="00000500000000000000" pitchFamily="2" charset="0"/>
                <a:ea typeface="Times New Roman" panose="02020603050405020304" pitchFamily="18" charset="0"/>
              </a:rPr>
              <a:t>tiết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endParaRPr lang="en-US" sz="1200" dirty="0">
              <a:effectLst/>
              <a:latin typeface="Montserrat" panose="00000500000000000000" pitchFamily="2"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200" dirty="0" err="1">
                <a:effectLst/>
                <a:latin typeface="Montserrat" panose="00000500000000000000" pitchFamily="2" charset="0"/>
                <a:ea typeface="Times New Roman" panose="02020603050405020304" pitchFamily="18" charset="0"/>
              </a:rPr>
              <a:t>Thêm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vào</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giỏ</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endParaRPr lang="en-US" sz="1200" dirty="0">
              <a:effectLst/>
              <a:latin typeface="Montserrat" panose="00000500000000000000" pitchFamily="2" charset="0"/>
              <a:ea typeface="Times New Roman" panose="02020603050405020304" pitchFamily="18" charset="0"/>
            </a:endParaRPr>
          </a:p>
        </p:txBody>
      </p:sp>
      <p:sp>
        <p:nvSpPr>
          <p:cNvPr id="5" name="TextBox 4">
            <a:extLst>
              <a:ext uri="{FF2B5EF4-FFF2-40B4-BE49-F238E27FC236}">
                <a16:creationId xmlns:a16="http://schemas.microsoft.com/office/drawing/2014/main" id="{8DDFC194-5188-E637-1993-465713B63258}"/>
              </a:ext>
            </a:extLst>
          </p:cNvPr>
          <p:cNvSpPr txBox="1"/>
          <p:nvPr/>
        </p:nvSpPr>
        <p:spPr>
          <a:xfrm>
            <a:off x="4982376" y="1286745"/>
            <a:ext cx="2735476" cy="1446102"/>
          </a:xfrm>
          <a:prstGeom prst="rect">
            <a:avLst/>
          </a:prstGeom>
          <a:noFill/>
        </p:spPr>
        <p:txBody>
          <a:bodyPr wrap="square">
            <a:spAutoFit/>
          </a:bodyPr>
          <a:lstStyle/>
          <a:p>
            <a:pPr marL="342900" marR="0" lvl="0" indent="-342900">
              <a:lnSpc>
                <a:spcPct val="150000"/>
              </a:lnSpc>
              <a:buFont typeface="Symbol" panose="05050102010706020507" pitchFamily="18" charset="2"/>
              <a:buChar char=""/>
            </a:pPr>
            <a:r>
              <a:rPr lang="en-US" sz="1200" dirty="0">
                <a:effectLst/>
                <a:latin typeface="Montserrat" panose="00000500000000000000" pitchFamily="2" charset="0"/>
                <a:ea typeface="Times New Roman" panose="02020603050405020304" pitchFamily="18" charset="0"/>
              </a:rPr>
              <a:t>Quản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giỏ</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endParaRPr lang="en-US" sz="1200" dirty="0">
              <a:effectLst/>
              <a:latin typeface="Montserrat" panose="00000500000000000000" pitchFamily="2"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200" dirty="0">
                <a:effectLst/>
                <a:latin typeface="Montserrat" panose="00000500000000000000" pitchFamily="2" charset="0"/>
                <a:ea typeface="Times New Roman" panose="02020603050405020304" pitchFamily="18" charset="0"/>
              </a:rPr>
              <a:t>Thanh </a:t>
            </a:r>
            <a:r>
              <a:rPr lang="en-US" sz="1200" dirty="0" err="1">
                <a:effectLst/>
                <a:latin typeface="Montserrat" panose="00000500000000000000" pitchFamily="2" charset="0"/>
                <a:ea typeface="Times New Roman" panose="02020603050405020304" pitchFamily="18" charset="0"/>
              </a:rPr>
              <a:t>toán</a:t>
            </a:r>
            <a:endParaRPr lang="en-US" sz="1200" dirty="0">
              <a:effectLst/>
              <a:latin typeface="Montserrat" panose="00000500000000000000" pitchFamily="2"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200" dirty="0">
                <a:effectLst/>
                <a:latin typeface="Montserrat" panose="00000500000000000000" pitchFamily="2" charset="0"/>
                <a:ea typeface="Times New Roman" panose="02020603050405020304" pitchFamily="18" charset="0"/>
              </a:rPr>
              <a:t>Quản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đơn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endParaRPr lang="en-US" sz="1200" dirty="0">
              <a:effectLst/>
              <a:latin typeface="Montserrat" panose="00000500000000000000" pitchFamily="2" charset="0"/>
              <a:ea typeface="Times New Roman" panose="02020603050405020304" pitchFamily="18" charset="0"/>
            </a:endParaRPr>
          </a:p>
          <a:p>
            <a:pPr marL="342900" marR="0" lvl="0" indent="-342900">
              <a:lnSpc>
                <a:spcPct val="150000"/>
              </a:lnSpc>
              <a:buFont typeface="Symbol" panose="05050102010706020507" pitchFamily="18" charset="2"/>
              <a:buChar char=""/>
            </a:pPr>
            <a:r>
              <a:rPr lang="en-US" sz="1200" dirty="0" err="1">
                <a:effectLst/>
                <a:latin typeface="Montserrat" panose="00000500000000000000" pitchFamily="2" charset="0"/>
                <a:ea typeface="Times New Roman" panose="02020603050405020304" pitchFamily="18" charset="0"/>
              </a:rPr>
              <a:t>Xuất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hoá</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đơn</a:t>
            </a:r>
            <a:endParaRPr lang="en-US" sz="1200" dirty="0">
              <a:effectLst/>
              <a:latin typeface="Montserrat" panose="00000500000000000000" pitchFamily="2" charset="0"/>
              <a:ea typeface="Times New Roman" panose="02020603050405020304" pitchFamily="18" charset="0"/>
            </a:endParaRPr>
          </a:p>
          <a:p>
            <a:pPr marL="342900" marR="0" lvl="0" indent="-342900">
              <a:lnSpc>
                <a:spcPct val="150000"/>
              </a:lnSpc>
              <a:spcAft>
                <a:spcPts val="600"/>
              </a:spcAft>
              <a:buFont typeface="Symbol" panose="05050102010706020507" pitchFamily="18" charset="2"/>
              <a:buChar char=""/>
            </a:pPr>
            <a:r>
              <a:rPr lang="en-US" sz="1200" dirty="0" err="1">
                <a:effectLst/>
                <a:latin typeface="Montserrat" panose="00000500000000000000" pitchFamily="2" charset="0"/>
                <a:ea typeface="Times New Roman" panose="02020603050405020304" pitchFamily="18" charset="0"/>
              </a:rPr>
              <a:t>Đánh</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giá</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endParaRPr lang="en-US" sz="1200" dirty="0">
              <a:effectLst/>
              <a:latin typeface="Montserrat" panose="00000500000000000000" pitchFamily="2" charset="0"/>
              <a:ea typeface="Times New Roman" panose="02020603050405020304" pitchFamily="18" charset="0"/>
            </a:endParaRPr>
          </a:p>
        </p:txBody>
      </p:sp>
      <p:sp>
        <p:nvSpPr>
          <p:cNvPr id="8" name="TextBox 7">
            <a:extLst>
              <a:ext uri="{FF2B5EF4-FFF2-40B4-BE49-F238E27FC236}">
                <a16:creationId xmlns:a16="http://schemas.microsoft.com/office/drawing/2014/main" id="{708C753B-4356-8F61-931C-FD87ACBEE91D}"/>
              </a:ext>
            </a:extLst>
          </p:cNvPr>
          <p:cNvSpPr txBox="1"/>
          <p:nvPr/>
        </p:nvSpPr>
        <p:spPr>
          <a:xfrm>
            <a:off x="1079070" y="826876"/>
            <a:ext cx="1361912" cy="459869"/>
          </a:xfrm>
          <a:prstGeom prst="rect">
            <a:avLst/>
          </a:prstGeom>
          <a:noFill/>
        </p:spPr>
        <p:txBody>
          <a:bodyPr wrap="square">
            <a:spAutoFit/>
          </a:bodyPr>
          <a:lstStyle/>
          <a:p>
            <a:pPr>
              <a:lnSpc>
                <a:spcPct val="200000"/>
              </a:lnSpc>
              <a:buNone/>
            </a:pPr>
            <a:r>
              <a:rPr lang="en-US" b="1" dirty="0" err="1">
                <a:solidFill>
                  <a:schemeClr val="bg2">
                    <a:lumMod val="50000"/>
                  </a:schemeClr>
                </a:solidFill>
                <a:latin typeface="Montserrat" panose="00000500000000000000" pitchFamily="2" charset="0"/>
              </a:rPr>
              <a:t>Người</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dùng</a:t>
            </a:r>
            <a:endParaRPr lang="vi-VN" b="1" dirty="0">
              <a:solidFill>
                <a:schemeClr val="bg2">
                  <a:lumMod val="50000"/>
                </a:schemeClr>
              </a:solidFill>
              <a:latin typeface="Montserrat" panose="00000500000000000000" pitchFamily="2" charset="0"/>
            </a:endParaRPr>
          </a:p>
        </p:txBody>
      </p:sp>
      <p:sp>
        <p:nvSpPr>
          <p:cNvPr id="9" name="TextBox 8">
            <a:extLst>
              <a:ext uri="{FF2B5EF4-FFF2-40B4-BE49-F238E27FC236}">
                <a16:creationId xmlns:a16="http://schemas.microsoft.com/office/drawing/2014/main" id="{7ED399A2-8699-7AC0-0C0A-43B0C23E0120}"/>
              </a:ext>
            </a:extLst>
          </p:cNvPr>
          <p:cNvSpPr txBox="1"/>
          <p:nvPr/>
        </p:nvSpPr>
        <p:spPr>
          <a:xfrm>
            <a:off x="1079070" y="2832909"/>
            <a:ext cx="1361912" cy="459869"/>
          </a:xfrm>
          <a:prstGeom prst="rect">
            <a:avLst/>
          </a:prstGeom>
          <a:noFill/>
        </p:spPr>
        <p:txBody>
          <a:bodyPr wrap="square">
            <a:spAutoFit/>
          </a:bodyPr>
          <a:lstStyle/>
          <a:p>
            <a:pPr>
              <a:lnSpc>
                <a:spcPct val="200000"/>
              </a:lnSpc>
              <a:buNone/>
            </a:pPr>
            <a:r>
              <a:rPr lang="en-US" b="1" dirty="0">
                <a:solidFill>
                  <a:schemeClr val="bg2">
                    <a:lumMod val="50000"/>
                  </a:schemeClr>
                </a:solidFill>
                <a:latin typeface="Montserrat" panose="00000500000000000000" pitchFamily="2" charset="0"/>
              </a:rPr>
              <a:t>Quản </a:t>
            </a:r>
            <a:r>
              <a:rPr lang="en-US" b="1" dirty="0" err="1">
                <a:solidFill>
                  <a:schemeClr val="bg2">
                    <a:lumMod val="50000"/>
                  </a:schemeClr>
                </a:solidFill>
                <a:latin typeface="Montserrat" panose="00000500000000000000" pitchFamily="2" charset="0"/>
              </a:rPr>
              <a:t>lý</a:t>
            </a:r>
            <a:endParaRPr lang="vi-VN" b="1" dirty="0">
              <a:solidFill>
                <a:schemeClr val="bg2">
                  <a:lumMod val="50000"/>
                </a:schemeClr>
              </a:solidFill>
              <a:latin typeface="Montserrat" panose="00000500000000000000" pitchFamily="2" charset="0"/>
            </a:endParaRPr>
          </a:p>
        </p:txBody>
      </p:sp>
      <p:sp>
        <p:nvSpPr>
          <p:cNvPr id="11" name="TextBox 10">
            <a:extLst>
              <a:ext uri="{FF2B5EF4-FFF2-40B4-BE49-F238E27FC236}">
                <a16:creationId xmlns:a16="http://schemas.microsoft.com/office/drawing/2014/main" id="{09EC5978-E930-18F8-EBCE-503B80F93598}"/>
              </a:ext>
            </a:extLst>
          </p:cNvPr>
          <p:cNvSpPr txBox="1"/>
          <p:nvPr/>
        </p:nvSpPr>
        <p:spPr>
          <a:xfrm>
            <a:off x="937647" y="3441132"/>
            <a:ext cx="4606870" cy="1169103"/>
          </a:xfrm>
          <a:prstGeom prst="rect">
            <a:avLst/>
          </a:prstGeom>
          <a:noFill/>
        </p:spPr>
        <p:txBody>
          <a:bodyPr wrap="square">
            <a:spAutoFit/>
          </a:bodyPr>
          <a:lstStyle/>
          <a:p>
            <a:pPr marL="171450" marR="0" lvl="0" indent="-171450">
              <a:lnSpc>
                <a:spcPct val="150000"/>
              </a:lnSpc>
              <a:spcBef>
                <a:spcPts val="600"/>
              </a:spcBef>
              <a:buFont typeface="Arial" panose="020B0604020202020204" pitchFamily="34" charset="0"/>
              <a:buChar char="•"/>
            </a:pPr>
            <a:r>
              <a:rPr lang="en-US" sz="1200" dirty="0">
                <a:effectLst/>
                <a:latin typeface="Montserrat" panose="00000500000000000000" pitchFamily="2" charset="0"/>
                <a:ea typeface="Times New Roman" panose="02020603050405020304" pitchFamily="18" charset="0"/>
              </a:rPr>
              <a:t>Quản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người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dùng</a:t>
            </a:r>
            <a:endParaRPr lang="en-US" sz="1200" dirty="0">
              <a:effectLst/>
              <a:latin typeface="Montserrat" panose="00000500000000000000" pitchFamily="2" charset="0"/>
              <a:ea typeface="Times New Roman" panose="02020603050405020304" pitchFamily="18" charset="0"/>
            </a:endParaRPr>
          </a:p>
          <a:p>
            <a:pPr marL="171450" marR="0" lvl="0" indent="-171450">
              <a:lnSpc>
                <a:spcPct val="150000"/>
              </a:lnSpc>
              <a:buFont typeface="Arial" panose="020B0604020202020204" pitchFamily="34" charset="0"/>
              <a:buChar char="•"/>
            </a:pPr>
            <a:r>
              <a:rPr lang="en-US" sz="1200" dirty="0">
                <a:effectLst/>
                <a:latin typeface="Montserrat" panose="00000500000000000000" pitchFamily="2" charset="0"/>
                <a:ea typeface="Times New Roman" panose="02020603050405020304" pitchFamily="18" charset="0"/>
              </a:rPr>
              <a:t>Quản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endParaRPr lang="en-US" sz="1200" dirty="0">
              <a:effectLst/>
              <a:latin typeface="Montserrat" panose="00000500000000000000" pitchFamily="2" charset="0"/>
              <a:ea typeface="Times New Roman" panose="02020603050405020304" pitchFamily="18" charset="0"/>
            </a:endParaRPr>
          </a:p>
          <a:p>
            <a:pPr marL="171450" marR="0" lvl="0" indent="-171450">
              <a:lnSpc>
                <a:spcPct val="150000"/>
              </a:lnSpc>
              <a:buFont typeface="Arial" panose="020B0604020202020204" pitchFamily="34" charset="0"/>
              <a:buChar char="•"/>
            </a:pPr>
            <a:r>
              <a:rPr lang="en-US" sz="1200" dirty="0">
                <a:effectLst/>
                <a:latin typeface="Montserrat" panose="00000500000000000000" pitchFamily="2" charset="0"/>
                <a:ea typeface="Times New Roman" panose="02020603050405020304" pitchFamily="18" charset="0"/>
              </a:rPr>
              <a:t>Quản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loại</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sản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phẩm</a:t>
            </a:r>
            <a:endParaRPr lang="en-US" sz="1200" dirty="0">
              <a:effectLst/>
              <a:latin typeface="Montserrat" panose="00000500000000000000" pitchFamily="2" charset="0"/>
              <a:ea typeface="Times New Roman" panose="02020603050405020304" pitchFamily="18" charset="0"/>
            </a:endParaRPr>
          </a:p>
          <a:p>
            <a:pPr marL="171450" marR="0" lvl="0" indent="-171450">
              <a:lnSpc>
                <a:spcPct val="150000"/>
              </a:lnSpc>
              <a:buFont typeface="Arial" panose="020B0604020202020204" pitchFamily="34" charset="0"/>
              <a:buChar char="•"/>
            </a:pPr>
            <a:r>
              <a:rPr lang="en-US" sz="1200" dirty="0">
                <a:effectLst/>
                <a:latin typeface="Montserrat" panose="00000500000000000000" pitchFamily="2" charset="0"/>
                <a:ea typeface="Times New Roman" panose="02020603050405020304" pitchFamily="18" charset="0"/>
              </a:rPr>
              <a:t>Quản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nhà</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cung</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cấp</a:t>
            </a:r>
            <a:endParaRPr lang="en-US" sz="1200" dirty="0">
              <a:effectLst/>
              <a:latin typeface="Montserrat" panose="00000500000000000000" pitchFamily="2" charset="0"/>
              <a:ea typeface="Times New Roman" panose="02020603050405020304" pitchFamily="18" charset="0"/>
            </a:endParaRPr>
          </a:p>
        </p:txBody>
      </p:sp>
      <p:sp>
        <p:nvSpPr>
          <p:cNvPr id="13" name="TextBox 12">
            <a:extLst>
              <a:ext uri="{FF2B5EF4-FFF2-40B4-BE49-F238E27FC236}">
                <a16:creationId xmlns:a16="http://schemas.microsoft.com/office/drawing/2014/main" id="{03B90AF4-91D5-2D59-C012-92AC16935C6D}"/>
              </a:ext>
            </a:extLst>
          </p:cNvPr>
          <p:cNvSpPr txBox="1"/>
          <p:nvPr/>
        </p:nvSpPr>
        <p:spPr>
          <a:xfrm>
            <a:off x="4868406" y="3579631"/>
            <a:ext cx="2353804" cy="892104"/>
          </a:xfrm>
          <a:prstGeom prst="rect">
            <a:avLst/>
          </a:prstGeom>
          <a:noFill/>
        </p:spPr>
        <p:txBody>
          <a:bodyPr wrap="square">
            <a:spAutoFit/>
          </a:bodyPr>
          <a:lstStyle/>
          <a:p>
            <a:pPr marL="171450" marR="0" lvl="0" indent="-171450">
              <a:lnSpc>
                <a:spcPct val="150000"/>
              </a:lnSpc>
              <a:buFont typeface="Arial" panose="020B0604020202020204" pitchFamily="34" charset="0"/>
              <a:buChar char="•"/>
            </a:pPr>
            <a:r>
              <a:rPr lang="en-US" sz="1200" dirty="0">
                <a:effectLst/>
                <a:latin typeface="Montserrat" panose="00000500000000000000" pitchFamily="2" charset="0"/>
                <a:ea typeface="Times New Roman" panose="02020603050405020304" pitchFamily="18" charset="0"/>
              </a:rPr>
              <a:t>Quản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đơn</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hàng</a:t>
            </a:r>
            <a:endParaRPr lang="en-US" sz="1200" dirty="0">
              <a:effectLst/>
              <a:latin typeface="Montserrat" panose="00000500000000000000" pitchFamily="2" charset="0"/>
              <a:ea typeface="Times New Roman" panose="02020603050405020304" pitchFamily="18" charset="0"/>
            </a:endParaRPr>
          </a:p>
          <a:p>
            <a:pPr marL="171450" marR="0" lvl="0" indent="-171450">
              <a:lnSpc>
                <a:spcPct val="150000"/>
              </a:lnSpc>
              <a:buFont typeface="Arial" panose="020B0604020202020204" pitchFamily="34" charset="0"/>
              <a:buChar char="•"/>
            </a:pPr>
            <a:r>
              <a:rPr lang="en-US" sz="1200" dirty="0">
                <a:effectLst/>
                <a:latin typeface="Montserrat" panose="00000500000000000000" pitchFamily="2" charset="0"/>
                <a:ea typeface="Times New Roman" panose="02020603050405020304" pitchFamily="18" charset="0"/>
              </a:rPr>
              <a:t>Quản </a:t>
            </a:r>
            <a:r>
              <a:rPr lang="en-US" sz="1200" dirty="0" err="1">
                <a:effectLst/>
                <a:latin typeface="Montserrat" panose="00000500000000000000" pitchFamily="2" charset="0"/>
                <a:ea typeface="Times New Roman" panose="02020603050405020304" pitchFamily="18" charset="0"/>
              </a:rPr>
              <a:t>lý</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hoá</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đơn</a:t>
            </a:r>
            <a:r>
              <a:rPr lang="en-US" sz="1200" dirty="0">
                <a:effectLst/>
                <a:latin typeface="Montserrat" panose="00000500000000000000" pitchFamily="2" charset="0"/>
                <a:ea typeface="Times New Roman" panose="02020603050405020304" pitchFamily="18" charset="0"/>
              </a:rPr>
              <a:t> </a:t>
            </a:r>
          </a:p>
          <a:p>
            <a:pPr marL="171450" marR="0" lvl="0" indent="-171450">
              <a:lnSpc>
                <a:spcPct val="150000"/>
              </a:lnSpc>
              <a:spcAft>
                <a:spcPts val="600"/>
              </a:spcAft>
              <a:buFont typeface="Arial" panose="020B0604020202020204" pitchFamily="34" charset="0"/>
              <a:buChar char="•"/>
            </a:pPr>
            <a:r>
              <a:rPr lang="en-US" sz="1200" dirty="0" err="1">
                <a:effectLst/>
                <a:latin typeface="Montserrat" panose="00000500000000000000" pitchFamily="2" charset="0"/>
                <a:ea typeface="Times New Roman" panose="02020603050405020304" pitchFamily="18" charset="0"/>
              </a:rPr>
              <a:t>Xuất</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hoá</a:t>
            </a:r>
            <a:r>
              <a:rPr lang="en-US" sz="1200" dirty="0">
                <a:effectLst/>
                <a:latin typeface="Montserrat" panose="00000500000000000000" pitchFamily="2" charset="0"/>
                <a:ea typeface="Times New Roman" panose="02020603050405020304" pitchFamily="18" charset="0"/>
              </a:rPr>
              <a:t> </a:t>
            </a:r>
            <a:r>
              <a:rPr lang="en-US" sz="1200" dirty="0" err="1">
                <a:effectLst/>
                <a:latin typeface="Montserrat" panose="00000500000000000000" pitchFamily="2" charset="0"/>
                <a:ea typeface="Times New Roman" panose="02020603050405020304" pitchFamily="18" charset="0"/>
              </a:rPr>
              <a:t>đơn</a:t>
            </a:r>
            <a:endParaRPr lang="en-US" sz="1200" dirty="0">
              <a:effectLst/>
              <a:latin typeface="Montserrat" panose="00000500000000000000" pitchFamily="2" charset="0"/>
              <a:ea typeface="Times New Roman" panose="02020603050405020304" pitchFamily="18" charset="0"/>
            </a:endParaRPr>
          </a:p>
        </p:txBody>
      </p:sp>
    </p:spTree>
    <p:extLst>
      <p:ext uri="{BB962C8B-B14F-4D97-AF65-F5344CB8AC3E}">
        <p14:creationId xmlns:p14="http://schemas.microsoft.com/office/powerpoint/2010/main" val="1684559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210433E7-BF0E-FB7F-810D-79290AD6E991}"/>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F440F83E-42BD-CB47-13F7-91454638741A}"/>
              </a:ext>
            </a:extLst>
          </p:cNvPr>
          <p:cNvSpPr txBox="1">
            <a:spLocks noGrp="1"/>
          </p:cNvSpPr>
          <p:nvPr>
            <p:ph type="title"/>
          </p:nvPr>
        </p:nvSpPr>
        <p:spPr>
          <a:xfrm>
            <a:off x="999737"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1.3 Các chức năng chính</a:t>
            </a:r>
            <a:endParaRPr dirty="0"/>
          </a:p>
        </p:txBody>
      </p:sp>
      <p:pic>
        <p:nvPicPr>
          <p:cNvPr id="2" name="Picture 1">
            <a:extLst>
              <a:ext uri="{FF2B5EF4-FFF2-40B4-BE49-F238E27FC236}">
                <a16:creationId xmlns:a16="http://schemas.microsoft.com/office/drawing/2014/main" id="{E28C3B01-6926-4580-13C9-3DA8F97543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268E6DD7-9678-6F93-374D-EB9851E9392E}"/>
              </a:ext>
            </a:extLst>
          </p:cNvPr>
          <p:cNvSpPr txBox="1">
            <a:spLocks/>
          </p:cNvSpPr>
          <p:nvPr/>
        </p:nvSpPr>
        <p:spPr>
          <a:xfrm>
            <a:off x="8848725" y="4835525"/>
            <a:ext cx="36195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8</a:t>
            </a:fld>
            <a:endParaRPr lang="en-US" dirty="0"/>
          </a:p>
        </p:txBody>
      </p:sp>
      <p:sp>
        <p:nvSpPr>
          <p:cNvPr id="8" name="TextBox 7">
            <a:extLst>
              <a:ext uri="{FF2B5EF4-FFF2-40B4-BE49-F238E27FC236}">
                <a16:creationId xmlns:a16="http://schemas.microsoft.com/office/drawing/2014/main" id="{21D6DD55-7396-D4B7-B600-23CD430F1C38}"/>
              </a:ext>
            </a:extLst>
          </p:cNvPr>
          <p:cNvSpPr txBox="1"/>
          <p:nvPr/>
        </p:nvSpPr>
        <p:spPr>
          <a:xfrm>
            <a:off x="377909" y="802856"/>
            <a:ext cx="2369303" cy="307777"/>
          </a:xfrm>
          <a:prstGeom prst="rect">
            <a:avLst/>
          </a:prstGeom>
          <a:noFill/>
        </p:spPr>
        <p:txBody>
          <a:bodyPr wrap="square">
            <a:spAutoFit/>
          </a:bodyPr>
          <a:lstStyle/>
          <a:p>
            <a:pPr>
              <a:buNone/>
            </a:pPr>
            <a:r>
              <a:rPr lang="en-US" b="1" dirty="0" err="1">
                <a:solidFill>
                  <a:schemeClr val="bg2">
                    <a:lumMod val="50000"/>
                  </a:schemeClr>
                </a:solidFill>
                <a:latin typeface="Montserrat" panose="00000500000000000000" pitchFamily="2" charset="0"/>
              </a:rPr>
              <a:t>Tạo</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sản</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phẩm</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mới</a:t>
            </a:r>
            <a:endParaRPr lang="vi-VN" b="1" dirty="0">
              <a:solidFill>
                <a:schemeClr val="bg2">
                  <a:lumMod val="50000"/>
                </a:schemeClr>
              </a:solidFill>
              <a:latin typeface="Montserrat" panose="00000500000000000000" pitchFamily="2" charset="0"/>
            </a:endParaRPr>
          </a:p>
        </p:txBody>
      </p:sp>
      <p:sp>
        <p:nvSpPr>
          <p:cNvPr id="4" name="Rectangle 1">
            <a:extLst>
              <a:ext uri="{FF2B5EF4-FFF2-40B4-BE49-F238E27FC236}">
                <a16:creationId xmlns:a16="http://schemas.microsoft.com/office/drawing/2014/main" id="{CBB024C1-678A-C499-C138-44B1A1B4202F}"/>
              </a:ext>
            </a:extLst>
          </p:cNvPr>
          <p:cNvSpPr>
            <a:spLocks noChangeArrowheads="1"/>
          </p:cNvSpPr>
          <p:nvPr/>
        </p:nvSpPr>
        <p:spPr bwMode="auto">
          <a:xfrm>
            <a:off x="377909" y="1112936"/>
            <a:ext cx="8339328" cy="346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200000"/>
              </a:lnSpc>
              <a:spcBef>
                <a:spcPct val="0"/>
              </a:spcBef>
              <a:spcAft>
                <a:spcPct val="0"/>
              </a:spcAft>
              <a:buClrTx/>
            </a:pPr>
            <a:r>
              <a:rPr lang="vi-VN" altLang="en-US" sz="1200" dirty="0">
                <a:solidFill>
                  <a:schemeClr val="tx1"/>
                </a:solidFill>
                <a:latin typeface="Montserrat" panose="00000500000000000000" pitchFamily="2" charset="0"/>
              </a:rPr>
              <a:t>Chức năng "Tạo sản phẩm mới" cho phép </a:t>
            </a:r>
            <a:r>
              <a:rPr lang="en-US" altLang="en-US" sz="1200" dirty="0" err="1">
                <a:solidFill>
                  <a:schemeClr val="tx1"/>
                </a:solidFill>
                <a:latin typeface="Montserrat" panose="00000500000000000000" pitchFamily="2" charset="0"/>
              </a:rPr>
              <a:t>quản</a:t>
            </a:r>
            <a:r>
              <a:rPr lang="en-US" altLang="en-US" sz="1200" dirty="0">
                <a:solidFill>
                  <a:schemeClr val="tx1"/>
                </a:solidFill>
                <a:latin typeface="Montserrat" panose="00000500000000000000" pitchFamily="2" charset="0"/>
              </a:rPr>
              <a:t> </a:t>
            </a:r>
            <a:r>
              <a:rPr lang="en-US" altLang="en-US" sz="1200" dirty="0" err="1">
                <a:solidFill>
                  <a:schemeClr val="tx1"/>
                </a:solidFill>
                <a:latin typeface="Montserrat" panose="00000500000000000000" pitchFamily="2" charset="0"/>
              </a:rPr>
              <a:t>trị</a:t>
            </a:r>
            <a:r>
              <a:rPr lang="en-US" altLang="en-US" sz="1200" dirty="0">
                <a:solidFill>
                  <a:schemeClr val="tx1"/>
                </a:solidFill>
                <a:latin typeface="Montserrat" panose="00000500000000000000" pitchFamily="2" charset="0"/>
              </a:rPr>
              <a:t> </a:t>
            </a:r>
            <a:r>
              <a:rPr lang="en-US" altLang="en-US" sz="1200" dirty="0" err="1">
                <a:solidFill>
                  <a:schemeClr val="tx1"/>
                </a:solidFill>
                <a:latin typeface="Montserrat" panose="00000500000000000000" pitchFamily="2" charset="0"/>
              </a:rPr>
              <a:t>viên</a:t>
            </a:r>
            <a:r>
              <a:rPr lang="vi-VN" altLang="en-US" sz="1200" dirty="0">
                <a:solidFill>
                  <a:schemeClr val="tx1"/>
                </a:solidFill>
                <a:latin typeface="Montserrat" panose="00000500000000000000" pitchFamily="2" charset="0"/>
              </a:rPr>
              <a:t> thêm sản phẩm vào hệ thống. </a:t>
            </a:r>
            <a:endParaRPr lang="en-US" altLang="en-US" sz="1200" dirty="0">
              <a:solidFill>
                <a:schemeClr val="tx1"/>
              </a:solidFill>
              <a:latin typeface="Montserrat" panose="00000500000000000000" pitchFamily="2" charset="0"/>
            </a:endParaRPr>
          </a:p>
          <a:p>
            <a:pPr lvl="0" eaLnBrk="0" fontAlgn="base" hangingPunct="0">
              <a:lnSpc>
                <a:spcPct val="200000"/>
              </a:lnSpc>
              <a:spcBef>
                <a:spcPct val="0"/>
              </a:spcBef>
              <a:spcAft>
                <a:spcPct val="0"/>
              </a:spcAft>
              <a:buClrTx/>
            </a:pPr>
            <a:r>
              <a:rPr lang="vi-VN" altLang="en-US" sz="1200" dirty="0">
                <a:solidFill>
                  <a:schemeClr val="tx1"/>
                </a:solidFill>
                <a:latin typeface="Montserrat" panose="00000500000000000000" pitchFamily="2" charset="0"/>
              </a:rPr>
              <a:t>Các bước bao gồm: </a:t>
            </a:r>
          </a:p>
          <a:p>
            <a:pPr marL="171450" lvl="0" indent="-171450" eaLnBrk="0" fontAlgn="base" hangingPunct="0">
              <a:lnSpc>
                <a:spcPct val="20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Đăng nhập vào giao diện quản trị và vào mục quản lý sản phẩm.</a:t>
            </a:r>
          </a:p>
          <a:p>
            <a:pPr marL="171450" lvl="0" indent="-171450" eaLnBrk="0" fontAlgn="base" hangingPunct="0">
              <a:lnSpc>
                <a:spcPct val="20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Nhập thông tin chi tiết của sản phẩm như tên, mô tả, giá bán, hình ảnh, loại sản phẩm, số lượng tồn kho và thông số chi tiết.</a:t>
            </a:r>
          </a:p>
          <a:p>
            <a:pPr marL="171450" lvl="0" indent="-171450" eaLnBrk="0" fontAlgn="base" hangingPunct="0">
              <a:lnSpc>
                <a:spcPct val="20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Xác nhận và lưu thông tin sản phẩm sau khi kiểm tra tính hợp lệ.</a:t>
            </a:r>
          </a:p>
          <a:p>
            <a:pPr marL="171450" lvl="0" indent="-171450" eaLnBrk="0" fontAlgn="base" hangingPunct="0">
              <a:lnSpc>
                <a:spcPct val="20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Hệ thống hiển thị thông báo thành công hoặc lỗi.</a:t>
            </a:r>
          </a:p>
          <a:p>
            <a:pPr marL="171450" lvl="0" indent="-171450" eaLnBrk="0" fontAlgn="base" hangingPunct="0">
              <a:lnSpc>
                <a:spcPct val="20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Sản phẩm mới được hiển thị ngay trong danh sách sản phẩm trên giao diện người dùng.</a:t>
            </a:r>
          </a:p>
          <a:p>
            <a:pPr lvl="0" eaLnBrk="0" fontAlgn="base" hangingPunct="0">
              <a:lnSpc>
                <a:spcPct val="200000"/>
              </a:lnSpc>
              <a:spcBef>
                <a:spcPct val="0"/>
              </a:spcBef>
              <a:spcAft>
                <a:spcPct val="0"/>
              </a:spcAft>
              <a:buClrTx/>
            </a:pPr>
            <a:r>
              <a:rPr lang="vi-VN" altLang="en-US" sz="1200" dirty="0">
                <a:solidFill>
                  <a:schemeClr val="tx1"/>
                </a:solidFill>
                <a:latin typeface="Montserrat" panose="00000500000000000000" pitchFamily="2" charset="0"/>
              </a:rPr>
              <a:t>Chức năng này giúp admin dễ dàng quản lý và bổ sung sản phẩm mới.</a:t>
            </a:r>
            <a:endParaRPr kumimoji="0" lang="en-US" altLang="en-US" sz="12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352093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1D37C0DB-36DC-14C8-2BF1-F7E285393BED}"/>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22A119F0-E829-2A81-0B55-074A2BDF2BED}"/>
              </a:ext>
            </a:extLst>
          </p:cNvPr>
          <p:cNvSpPr txBox="1">
            <a:spLocks noGrp="1"/>
          </p:cNvSpPr>
          <p:nvPr>
            <p:ph type="title"/>
          </p:nvPr>
        </p:nvSpPr>
        <p:spPr>
          <a:xfrm>
            <a:off x="968127"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1.3 Các chức năng chính</a:t>
            </a:r>
            <a:endParaRPr dirty="0"/>
          </a:p>
        </p:txBody>
      </p:sp>
      <p:pic>
        <p:nvPicPr>
          <p:cNvPr id="2" name="Picture 1">
            <a:extLst>
              <a:ext uri="{FF2B5EF4-FFF2-40B4-BE49-F238E27FC236}">
                <a16:creationId xmlns:a16="http://schemas.microsoft.com/office/drawing/2014/main" id="{6AE3D925-771B-8188-EEB9-90BA07BD5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7647" cy="519163"/>
          </a:xfrm>
          <a:prstGeom prst="rect">
            <a:avLst/>
          </a:prstGeom>
          <a:noFill/>
          <a:ln>
            <a:noFill/>
          </a:ln>
        </p:spPr>
      </p:pic>
      <p:sp>
        <p:nvSpPr>
          <p:cNvPr id="3" name="Slide Number Placeholder 3">
            <a:extLst>
              <a:ext uri="{FF2B5EF4-FFF2-40B4-BE49-F238E27FC236}">
                <a16:creationId xmlns:a16="http://schemas.microsoft.com/office/drawing/2014/main" id="{D8A88E38-4BE1-1BBC-4B98-73F7CF9D47E4}"/>
              </a:ext>
            </a:extLst>
          </p:cNvPr>
          <p:cNvSpPr txBox="1">
            <a:spLocks/>
          </p:cNvSpPr>
          <p:nvPr/>
        </p:nvSpPr>
        <p:spPr>
          <a:xfrm>
            <a:off x="8848725" y="4835525"/>
            <a:ext cx="36195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7EA46117-63CA-471E-AF3F-7BAE7E0B2CCC}" type="slidenum">
              <a:rPr lang="en-US" smtClean="0"/>
              <a:pPr/>
              <a:t>9</a:t>
            </a:fld>
            <a:endParaRPr lang="en-US" dirty="0"/>
          </a:p>
        </p:txBody>
      </p:sp>
      <p:sp>
        <p:nvSpPr>
          <p:cNvPr id="8" name="TextBox 7">
            <a:extLst>
              <a:ext uri="{FF2B5EF4-FFF2-40B4-BE49-F238E27FC236}">
                <a16:creationId xmlns:a16="http://schemas.microsoft.com/office/drawing/2014/main" id="{D062A4BC-3C3D-EAC7-4776-D937371193B8}"/>
              </a:ext>
            </a:extLst>
          </p:cNvPr>
          <p:cNvSpPr txBox="1"/>
          <p:nvPr/>
        </p:nvSpPr>
        <p:spPr>
          <a:xfrm>
            <a:off x="422405" y="757023"/>
            <a:ext cx="2369303" cy="307777"/>
          </a:xfrm>
          <a:prstGeom prst="rect">
            <a:avLst/>
          </a:prstGeom>
          <a:noFill/>
        </p:spPr>
        <p:txBody>
          <a:bodyPr wrap="square">
            <a:spAutoFit/>
          </a:bodyPr>
          <a:lstStyle/>
          <a:p>
            <a:pPr>
              <a:buNone/>
            </a:pPr>
            <a:r>
              <a:rPr lang="en-US" b="1" dirty="0">
                <a:solidFill>
                  <a:schemeClr val="bg2">
                    <a:lumMod val="50000"/>
                  </a:schemeClr>
                </a:solidFill>
                <a:latin typeface="Montserrat" panose="00000500000000000000" pitchFamily="2" charset="0"/>
              </a:rPr>
              <a:t>Quản </a:t>
            </a:r>
            <a:r>
              <a:rPr lang="en-US" b="1" dirty="0" err="1">
                <a:solidFill>
                  <a:schemeClr val="bg2">
                    <a:lumMod val="50000"/>
                  </a:schemeClr>
                </a:solidFill>
                <a:latin typeface="Montserrat" panose="00000500000000000000" pitchFamily="2" charset="0"/>
              </a:rPr>
              <a:t>lý</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giỏ</a:t>
            </a:r>
            <a:r>
              <a:rPr lang="en-US" b="1" dirty="0">
                <a:solidFill>
                  <a:schemeClr val="bg2">
                    <a:lumMod val="50000"/>
                  </a:schemeClr>
                </a:solidFill>
                <a:latin typeface="Montserrat" panose="00000500000000000000" pitchFamily="2" charset="0"/>
              </a:rPr>
              <a:t> </a:t>
            </a:r>
            <a:r>
              <a:rPr lang="en-US" b="1" dirty="0" err="1">
                <a:solidFill>
                  <a:schemeClr val="bg2">
                    <a:lumMod val="50000"/>
                  </a:schemeClr>
                </a:solidFill>
                <a:latin typeface="Montserrat" panose="00000500000000000000" pitchFamily="2" charset="0"/>
              </a:rPr>
              <a:t>hàng</a:t>
            </a:r>
            <a:endParaRPr lang="vi-VN" b="1" dirty="0">
              <a:solidFill>
                <a:schemeClr val="bg2">
                  <a:lumMod val="50000"/>
                </a:schemeClr>
              </a:solidFill>
              <a:latin typeface="Montserrat" panose="00000500000000000000" pitchFamily="2" charset="0"/>
            </a:endParaRPr>
          </a:p>
        </p:txBody>
      </p:sp>
      <p:sp>
        <p:nvSpPr>
          <p:cNvPr id="6" name="Rectangle 2">
            <a:extLst>
              <a:ext uri="{FF2B5EF4-FFF2-40B4-BE49-F238E27FC236}">
                <a16:creationId xmlns:a16="http://schemas.microsoft.com/office/drawing/2014/main" id="{91F3AE9A-CB9F-ACE2-F0E8-6C64B59879CF}"/>
              </a:ext>
            </a:extLst>
          </p:cNvPr>
          <p:cNvSpPr>
            <a:spLocks noChangeArrowheads="1"/>
          </p:cNvSpPr>
          <p:nvPr/>
        </p:nvSpPr>
        <p:spPr bwMode="auto">
          <a:xfrm>
            <a:off x="422405" y="1249123"/>
            <a:ext cx="813637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Chức năng "Quản lý giỏ hàng" cho phép người dùng quản lý sản phẩm trong giỏ hàng một cách dễ dàng, bao gồm:</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Chỉnh sửa số lượng sản phẩm: Người dùng có thể thay đổi số lượng sản phẩm trong giỏ hàng, hệ thống tự động tính lại tổng giá trị đơn hàng.</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Xóa sản phẩm khỏi giỏ hàng: Người dùng có thể loại bỏ sản phẩm khỏi giỏ hàng, và hệ thống cập nhật lại giỏ hàng và tổng giá trị.</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vi-VN" altLang="en-US" sz="1200" dirty="0">
                <a:solidFill>
                  <a:schemeClr val="tx1"/>
                </a:solidFill>
                <a:latin typeface="Montserrat" panose="00000500000000000000" pitchFamily="2" charset="0"/>
              </a:rPr>
              <a:t>Tiến hành thanh toán: Sau khi kiểm tra, người dùng chọn phương thức thanh toán (chuyển khoản, thẻ tín dụng, ví điện tử), và hệ thống tạo đơn hàng lưu trữ thông tin liên quan.</a:t>
            </a:r>
          </a:p>
          <a:p>
            <a:pPr lvl="0" eaLnBrk="0" fontAlgn="base" hangingPunct="0">
              <a:lnSpc>
                <a:spcPct val="150000"/>
              </a:lnSpc>
              <a:spcBef>
                <a:spcPct val="0"/>
              </a:spcBef>
              <a:spcAft>
                <a:spcPct val="0"/>
              </a:spcAft>
              <a:buClrTx/>
            </a:pPr>
            <a:r>
              <a:rPr lang="vi-VN" altLang="en-US" sz="1200" dirty="0">
                <a:solidFill>
                  <a:schemeClr val="tx1"/>
                </a:solidFill>
                <a:latin typeface="Montserrat" panose="00000500000000000000" pitchFamily="2" charset="0"/>
              </a:rPr>
              <a:t>Tất cả thao tác đều thực hiện trên một giỏ hàng duy nhất, đảm bảo tính đồng bộ và nhất quán trong suốt quá trình mua sắm.</a:t>
            </a:r>
            <a:endParaRPr kumimoji="0" lang="en-US" altLang="en-US" sz="1200" b="0"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3923185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777</TotalTime>
  <Words>6023</Words>
  <Application>Microsoft Office PowerPoint</Application>
  <PresentationFormat>On-screen Show (16:9)</PresentationFormat>
  <Paragraphs>466</Paragraphs>
  <Slides>57</Slides>
  <Notes>57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Symbol</vt:lpstr>
      <vt:lpstr>Barlow</vt:lpstr>
      <vt:lpstr>Arial</vt:lpstr>
      <vt:lpstr>Times New Roman</vt:lpstr>
      <vt:lpstr>Montserrat</vt:lpstr>
      <vt:lpstr>Mongolian Baiti</vt:lpstr>
      <vt:lpstr>Fira Sans Extra Condensed Medium</vt:lpstr>
      <vt:lpstr>Management Consulting Toolkit by Slidesgo</vt:lpstr>
      <vt:lpstr>BÁO CÁO CUỐI KỲ  MẪU THIẾT KẾ </vt:lpstr>
      <vt:lpstr>WEBSITE THƯƠNG MẠI ĐIỆN TỬ</vt:lpstr>
      <vt:lpstr>Mục lục</vt:lpstr>
      <vt:lpstr>Giới thiệu bài toán</vt:lpstr>
      <vt:lpstr>1.1 Mô tả chung</vt:lpstr>
      <vt:lpstr>1.1 Mô tả chung</vt:lpstr>
      <vt:lpstr>1.2 Danh sách chức năng</vt:lpstr>
      <vt:lpstr>1.3 Các chức năng chính</vt:lpstr>
      <vt:lpstr>1.3 Các chức năng chính</vt:lpstr>
      <vt:lpstr>1.3 Các chức năng chính</vt:lpstr>
      <vt:lpstr>1.3 Các chức năng chính</vt:lpstr>
      <vt:lpstr>1.3 Phân tích mẫu</vt:lpstr>
      <vt:lpstr>1.4 Phân tích mẫu</vt:lpstr>
      <vt:lpstr>1.4 Phân tích mẫu</vt:lpstr>
      <vt:lpstr>1.4 Phân tích mẫu</vt:lpstr>
      <vt:lpstr>1.4 Phân tích mẫu</vt:lpstr>
      <vt:lpstr>1.4 Phân tích mẫu</vt:lpstr>
      <vt:lpstr>1.4 Phân tích mẫu</vt:lpstr>
      <vt:lpstr>1.4 Phân tích mẫu</vt:lpstr>
      <vt:lpstr>1.4 Phân tích mẫu</vt:lpstr>
      <vt:lpstr>Lược đồ class</vt:lpstr>
      <vt:lpstr>2.1 Singleton pattern</vt:lpstr>
      <vt:lpstr>2.1 Singleton pattern</vt:lpstr>
      <vt:lpstr>2.1 Singleton pattern</vt:lpstr>
      <vt:lpstr>2.2 Strategy pattern</vt:lpstr>
      <vt:lpstr>2.2 Strategy pattern</vt:lpstr>
      <vt:lpstr>2.2 Strategy pattern</vt:lpstr>
      <vt:lpstr>2.3 Factory pattern</vt:lpstr>
      <vt:lpstr>2.3 Factory pattern</vt:lpstr>
      <vt:lpstr>PowerPoint Presentation</vt:lpstr>
      <vt:lpstr>2.3 Factory pattern</vt:lpstr>
      <vt:lpstr>2.4 Observer pattern</vt:lpstr>
      <vt:lpstr>2.4 Observer pattern</vt:lpstr>
      <vt:lpstr>2.4 Observer pattern</vt:lpstr>
      <vt:lpstr>Hiện thực mẫu</vt:lpstr>
      <vt:lpstr>3.1 Singleton pattern</vt:lpstr>
      <vt:lpstr>3.2 Strategy pattern</vt:lpstr>
      <vt:lpstr>3.3 Factory pattern</vt:lpstr>
      <vt:lpstr>3.4 Observer pattern</vt:lpstr>
      <vt:lpstr>3.4 Observer pattern</vt:lpstr>
      <vt:lpstr>Xử lý dữ liệu</vt:lpstr>
      <vt:lpstr>4.1 Repository pattern</vt:lpstr>
      <vt:lpstr>4.1 Repository pattern</vt:lpstr>
      <vt:lpstr>4.1 Repository pattern</vt:lpstr>
      <vt:lpstr>4.1 Repository pattern</vt:lpstr>
      <vt:lpstr>4.1 Repository pattern</vt:lpstr>
      <vt:lpstr>4.1 Repository pattern</vt:lpstr>
      <vt:lpstr>4.1 Repository pattern</vt:lpstr>
      <vt:lpstr>4.1 Repository pattern</vt:lpstr>
      <vt:lpstr>4.1 Repository pattern</vt:lpstr>
      <vt:lpstr>4.2 Strategy – Xuất data nhiều định dạng </vt:lpstr>
      <vt:lpstr>4.2 Strategy – Xuất data nhiều định dạng </vt:lpstr>
      <vt:lpstr>4.2 Strategy – Xuất data nhiều định dạng </vt:lpstr>
      <vt:lpstr>4.2 Strategy – Xuất data nhiều định dạng </vt:lpstr>
      <vt:lpstr>4.2 Strategy – Xuất data nhiều định dạng </vt:lpstr>
      <vt:lpstr>4.2 Strategy – Xuất data nhiều định dạng </vt:lpstr>
      <vt:lpstr>4.2 Strategy – Xuất data nhiều định dạng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THƯƠNG MẠI ĐIỆN TỬ</dc:title>
  <cp:lastModifiedBy>Admin</cp:lastModifiedBy>
  <cp:revision>41</cp:revision>
  <dcterms:modified xsi:type="dcterms:W3CDTF">2025-04-28T15:39:49Z</dcterms:modified>
</cp:coreProperties>
</file>