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59"/>
  </p:notesMasterIdLst>
  <p:handoutMasterIdLst>
    <p:handoutMasterId r:id="rId60"/>
  </p:handoutMasterIdLst>
  <p:sldIdLst>
    <p:sldId id="979" r:id="rId2"/>
    <p:sldId id="980" r:id="rId3"/>
    <p:sldId id="981" r:id="rId4"/>
    <p:sldId id="982" r:id="rId5"/>
    <p:sldId id="960" r:id="rId6"/>
    <p:sldId id="961" r:id="rId7"/>
    <p:sldId id="962" r:id="rId8"/>
    <p:sldId id="963" r:id="rId9"/>
    <p:sldId id="820" r:id="rId10"/>
    <p:sldId id="928" r:id="rId11"/>
    <p:sldId id="957" r:id="rId12"/>
    <p:sldId id="956" r:id="rId13"/>
    <p:sldId id="929" r:id="rId14"/>
    <p:sldId id="931" r:id="rId15"/>
    <p:sldId id="964" r:id="rId16"/>
    <p:sldId id="965" r:id="rId17"/>
    <p:sldId id="966" r:id="rId18"/>
    <p:sldId id="967" r:id="rId19"/>
    <p:sldId id="968" r:id="rId20"/>
    <p:sldId id="969" r:id="rId21"/>
    <p:sldId id="970" r:id="rId22"/>
    <p:sldId id="971" r:id="rId23"/>
    <p:sldId id="973" r:id="rId24"/>
    <p:sldId id="905" r:id="rId25"/>
    <p:sldId id="836" r:id="rId26"/>
    <p:sldId id="911" r:id="rId27"/>
    <p:sldId id="912" r:id="rId28"/>
    <p:sldId id="974" r:id="rId29"/>
    <p:sldId id="901" r:id="rId30"/>
    <p:sldId id="902" r:id="rId31"/>
    <p:sldId id="913" r:id="rId32"/>
    <p:sldId id="933" r:id="rId33"/>
    <p:sldId id="934" r:id="rId34"/>
    <p:sldId id="975" r:id="rId35"/>
    <p:sldId id="914" r:id="rId36"/>
    <p:sldId id="915" r:id="rId37"/>
    <p:sldId id="916" r:id="rId38"/>
    <p:sldId id="936" r:id="rId39"/>
    <p:sldId id="937" r:id="rId40"/>
    <p:sldId id="959" r:id="rId41"/>
    <p:sldId id="938" r:id="rId42"/>
    <p:sldId id="917" r:id="rId43"/>
    <p:sldId id="918" r:id="rId44"/>
    <p:sldId id="939" r:id="rId45"/>
    <p:sldId id="919" r:id="rId46"/>
    <p:sldId id="924" r:id="rId47"/>
    <p:sldId id="942" r:id="rId48"/>
    <p:sldId id="943" r:id="rId49"/>
    <p:sldId id="952" r:id="rId50"/>
    <p:sldId id="958" r:id="rId51"/>
    <p:sldId id="953" r:id="rId52"/>
    <p:sldId id="954" r:id="rId53"/>
    <p:sldId id="955" r:id="rId54"/>
    <p:sldId id="977" r:id="rId55"/>
    <p:sldId id="978" r:id="rId56"/>
    <p:sldId id="899" r:id="rId57"/>
    <p:sldId id="685" r:id="rId58"/>
  </p:sldIdLst>
  <p:sldSz cx="9144000" cy="6858000" type="screen4x3"/>
  <p:notesSz cx="6797675" cy="9926638"/>
  <p:custDataLst>
    <p:tags r:id="rId61"/>
  </p:custDataLst>
  <p:defaultTextStyle>
    <a:defPPr>
      <a:defRPr lang="v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660066"/>
    <a:srgbClr val="9999FF"/>
    <a:srgbClr val="663300"/>
    <a:srgbClr val="800080"/>
    <a:srgbClr val="996600"/>
    <a:srgbClr val="FFFF99"/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4" autoAdjust="0"/>
    <p:restoredTop sz="87707" autoAdjust="0"/>
  </p:normalViewPr>
  <p:slideViewPr>
    <p:cSldViewPr>
      <p:cViewPr varScale="1">
        <p:scale>
          <a:sx n="100" d="100"/>
          <a:sy n="100" d="100"/>
        </p:scale>
        <p:origin x="2392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902"/>
    </p:cViewPr>
  </p:sorterViewPr>
  <p:notesViewPr>
    <p:cSldViewPr>
      <p:cViewPr varScale="1">
        <p:scale>
          <a:sx n="73" d="100"/>
          <a:sy n="73" d="100"/>
        </p:scale>
        <p:origin x="-840" y="-84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ags" Target="tags/tag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hyperlink" Target="http://sakai.it.tdt.edu.vn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sakai.it.tdt.edu.vn/" TargetMode="External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DA11EA-323B-4707-895B-4B9D1687664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D2F955-2120-4923-9611-8AAF93F827CA}">
      <dgm:prSet phldrT="[Text]"/>
      <dgm:spPr>
        <a:solidFill>
          <a:srgbClr val="9933FF"/>
        </a:solidFill>
        <a:ln>
          <a:solidFill>
            <a:srgbClr val="9933FF"/>
          </a:solidFill>
        </a:ln>
      </dgm:spPr>
      <dgm:t>
        <a:bodyPr/>
        <a:lstStyle/>
        <a:p>
          <a:r xmlns:a="http://schemas.openxmlformats.org/drawingml/2006/main">
            <a:rPr lang="vi" dirty="0"/>
            <a:t>1</a:t>
          </a:r>
        </a:p>
      </dgm:t>
    </dgm:pt>
    <dgm:pt modelId="{4017A13B-00DD-453B-A717-0EE681D464B5}" type="parTrans" cxnId="{655687F6-E705-49EF-9481-6F2C21D287EF}">
      <dgm:prSet/>
      <dgm:spPr/>
      <dgm:t>
        <a:bodyPr/>
        <a:lstStyle/>
        <a:p>
          <a:endParaRPr lang="en-US"/>
        </a:p>
      </dgm:t>
    </dgm:pt>
    <dgm:pt modelId="{0F80FB6D-866C-4704-ADF8-3CFB6EB56F4F}" type="sibTrans" cxnId="{655687F6-E705-49EF-9481-6F2C21D287EF}">
      <dgm:prSet/>
      <dgm:spPr/>
      <dgm:t>
        <a:bodyPr/>
        <a:lstStyle/>
        <a:p>
          <a:endParaRPr lang="en-US"/>
        </a:p>
      </dgm:t>
    </dgm:pt>
    <dgm:pt modelId="{DEBD6EF9-2804-423B-9DF9-F21060D61466}">
      <dgm:prSet phldrT="[Text]" custT="1"/>
      <dgm:spPr/>
      <dgm:t>
        <a:bodyPr/>
        <a:lstStyle/>
        <a:p>
          <a:r xmlns:a="http://schemas.openxmlformats.org/drawingml/2006/main">
            <a:rPr lang="vi" sz="2400" dirty="0"/>
            <a:t>Củng cố khái niệm đệ quy đã học năm 501042 (hoặc tương đương)</a:t>
          </a:r>
        </a:p>
      </dgm:t>
    </dgm:pt>
    <dgm:pt modelId="{5B933FA4-8D86-4F7D-8E4D-40B626870BD3}" type="parTrans" cxnId="{F78A3CEB-97F9-4415-B7DD-099ACA7A8C9C}">
      <dgm:prSet/>
      <dgm:spPr/>
      <dgm:t>
        <a:bodyPr/>
        <a:lstStyle/>
        <a:p>
          <a:endParaRPr lang="en-US"/>
        </a:p>
      </dgm:t>
    </dgm:pt>
    <dgm:pt modelId="{5EAE268D-523B-4FEB-B34C-35B99AF6F8C8}" type="sibTrans" cxnId="{F78A3CEB-97F9-4415-B7DD-099ACA7A8C9C}">
      <dgm:prSet/>
      <dgm:spPr/>
      <dgm:t>
        <a:bodyPr/>
        <a:lstStyle/>
        <a:p>
          <a:endParaRPr lang="en-US"/>
        </a:p>
      </dgm:t>
    </dgm:pt>
    <dgm:pt modelId="{9CE06BC0-032E-4149-919B-24D09572F737}">
      <dgm:prSet phldrT="[Text]"/>
      <dgm:spPr>
        <a:solidFill>
          <a:srgbClr val="FF7C80"/>
        </a:solidFill>
        <a:ln>
          <a:solidFill>
            <a:srgbClr val="FF7C80"/>
          </a:solidFill>
        </a:ln>
      </dgm:spPr>
      <dgm:t>
        <a:bodyPr/>
        <a:lstStyle/>
        <a:p>
          <a:r xmlns:a="http://schemas.openxmlformats.org/drawingml/2006/main">
            <a:rPr lang="vi" dirty="0"/>
            <a:t>2</a:t>
          </a:r>
        </a:p>
      </dgm:t>
    </dgm:pt>
    <dgm:pt modelId="{C2815A91-FF76-456E-BDCD-7EAC9726195B}" type="parTrans" cxnId="{03B6E75F-88B1-4EF6-96D1-FC1E8C659CD0}">
      <dgm:prSet/>
      <dgm:spPr/>
      <dgm:t>
        <a:bodyPr/>
        <a:lstStyle/>
        <a:p>
          <a:endParaRPr lang="en-US"/>
        </a:p>
      </dgm:t>
    </dgm:pt>
    <dgm:pt modelId="{10126DF6-3E42-4D40-9688-6A1FBB3BFC04}" type="sibTrans" cxnId="{03B6E75F-88B1-4EF6-96D1-FC1E8C659CD0}">
      <dgm:prSet/>
      <dgm:spPr/>
      <dgm:t>
        <a:bodyPr/>
        <a:lstStyle/>
        <a:p>
          <a:endParaRPr lang="en-US"/>
        </a:p>
      </dgm:t>
    </dgm:pt>
    <dgm:pt modelId="{7DF50EEE-E66E-402D-A97F-C4566E2DA512}">
      <dgm:prSet phldrT="[Text]" custT="1"/>
      <dgm:spPr/>
      <dgm:t>
        <a:bodyPr/>
        <a:lstStyle/>
        <a:p>
          <a:r xmlns:a="http://schemas.openxmlformats.org/drawingml/2006/main">
            <a:rPr lang="vi" sz="2400" dirty="0"/>
            <a:t>Chứng minh ứng dụng đệ quy vào một số bài toán khoa học máy tính cổ điển</a:t>
          </a:r>
        </a:p>
      </dgm:t>
    </dgm:pt>
    <dgm:pt modelId="{AAF8E71A-C5A5-4D62-AE7B-23D0A73376F2}" type="parTrans" cxnId="{9E01103A-5B40-4A5A-BE97-B75EFE091FDB}">
      <dgm:prSet/>
      <dgm:spPr/>
      <dgm:t>
        <a:bodyPr/>
        <a:lstStyle/>
        <a:p>
          <a:endParaRPr lang="en-US"/>
        </a:p>
      </dgm:t>
    </dgm:pt>
    <dgm:pt modelId="{916F7EE1-38E8-46D2-BEDD-0D0FE7F77815}" type="sibTrans" cxnId="{9E01103A-5B40-4A5A-BE97-B75EFE091FDB}">
      <dgm:prSet/>
      <dgm:spPr/>
      <dgm:t>
        <a:bodyPr/>
        <a:lstStyle/>
        <a:p>
          <a:endParaRPr lang="en-US"/>
        </a:p>
      </dgm:t>
    </dgm:pt>
    <dgm:pt modelId="{61FB8177-7993-46E5-B094-41292D251B70}">
      <dgm:prSet phldrT="[Text]"/>
      <dgm:spPr/>
      <dgm:t>
        <a:bodyPr/>
        <a:lstStyle/>
        <a:p>
          <a:r xmlns:a="http://schemas.openxmlformats.org/drawingml/2006/main">
            <a:rPr lang="vi" dirty="0"/>
            <a:t>3</a:t>
          </a:r>
        </a:p>
      </dgm:t>
    </dgm:pt>
    <dgm:pt modelId="{C18B2466-5B89-406A-AEB3-A90DA73B8F42}" type="parTrans" cxnId="{ADC6E86E-521E-4EE6-92D4-8358E6DDA9AF}">
      <dgm:prSet/>
      <dgm:spPr/>
      <dgm:t>
        <a:bodyPr/>
        <a:lstStyle/>
        <a:p>
          <a:endParaRPr lang="en-US"/>
        </a:p>
      </dgm:t>
    </dgm:pt>
    <dgm:pt modelId="{21173218-360E-48E7-BB01-E407B643AE52}" type="sibTrans" cxnId="{ADC6E86E-521E-4EE6-92D4-8358E6DDA9AF}">
      <dgm:prSet/>
      <dgm:spPr/>
      <dgm:t>
        <a:bodyPr/>
        <a:lstStyle/>
        <a:p>
          <a:endParaRPr lang="en-US"/>
        </a:p>
      </dgm:t>
    </dgm:pt>
    <dgm:pt modelId="{CD7DEC81-6F6B-4BDB-AEE7-69FE1CF3B125}">
      <dgm:prSet phldrT="[Text]" custT="1"/>
      <dgm:spPr/>
      <dgm:t>
        <a:bodyPr/>
        <a:lstStyle/>
        <a:p>
          <a:r xmlns:a="http://schemas.openxmlformats.org/drawingml/2006/main">
            <a:rPr lang="vi" sz="2400" dirty="0"/>
            <a:t>Ứng dụng đệ quy trên cấu trúc dữ liệu</a:t>
          </a:r>
        </a:p>
      </dgm:t>
    </dgm:pt>
    <dgm:pt modelId="{2000B3C0-B1A7-46BC-B2C3-ED482D801A31}" type="parTrans" cxnId="{B43DBA2F-6873-4C7E-88D3-61292AC15D8A}">
      <dgm:prSet/>
      <dgm:spPr/>
      <dgm:t>
        <a:bodyPr/>
        <a:lstStyle/>
        <a:p>
          <a:endParaRPr lang="en-US"/>
        </a:p>
      </dgm:t>
    </dgm:pt>
    <dgm:pt modelId="{800F9105-CB80-4820-94A6-674A34D42A5C}" type="sibTrans" cxnId="{B43DBA2F-6873-4C7E-88D3-61292AC15D8A}">
      <dgm:prSet/>
      <dgm:spPr/>
      <dgm:t>
        <a:bodyPr/>
        <a:lstStyle/>
        <a:p>
          <a:endParaRPr lang="en-US"/>
        </a:p>
      </dgm:t>
    </dgm:pt>
    <dgm:pt modelId="{3540AF93-8D02-49E5-8C94-6551695615D2}">
      <dgm:prSet phldrT="[Text]"/>
      <dgm:spPr>
        <a:solidFill>
          <a:srgbClr val="00B050"/>
        </a:solidFill>
        <a:ln>
          <a:solidFill>
            <a:srgbClr val="00B050"/>
          </a:solidFill>
        </a:ln>
      </dgm:spPr>
      <dgm:t>
        <a:bodyPr/>
        <a:lstStyle/>
        <a:p>
          <a:r xmlns:a="http://schemas.openxmlformats.org/drawingml/2006/main">
            <a:rPr lang="vi" dirty="0"/>
            <a:t>4</a:t>
          </a:r>
        </a:p>
      </dgm:t>
    </dgm:pt>
    <dgm:pt modelId="{AB668843-C23E-4E8C-83BF-CC8343B0DAF6}" type="parTrans" cxnId="{E5303AA3-3CC3-4F56-BCC3-C758311A6FE6}">
      <dgm:prSet/>
      <dgm:spPr/>
      <dgm:t>
        <a:bodyPr/>
        <a:lstStyle/>
        <a:p>
          <a:endParaRPr lang="en-US"/>
        </a:p>
      </dgm:t>
    </dgm:pt>
    <dgm:pt modelId="{07617A85-9C5F-465E-9E86-28AACCCE8A85}" type="sibTrans" cxnId="{E5303AA3-3CC3-4F56-BCC3-C758311A6FE6}">
      <dgm:prSet/>
      <dgm:spPr/>
      <dgm:t>
        <a:bodyPr/>
        <a:lstStyle/>
        <a:p>
          <a:endParaRPr lang="en-US"/>
        </a:p>
      </dgm:t>
    </dgm:pt>
    <dgm:pt modelId="{0BA460C7-F33D-4F94-A65D-F7A4444A0DC9}">
      <dgm:prSet phldrT="[Text]" custT="1"/>
      <dgm:spPr/>
      <dgm:t>
        <a:bodyPr/>
        <a:lstStyle/>
        <a:p>
          <a:r xmlns:a="http://schemas.openxmlformats.org/drawingml/2006/main">
            <a:rPr lang="vi" sz="2400" dirty="0"/>
            <a:t>Hiểu đệ quy như một kỹ thuật giải quyết vấn đề được gọi là mô hình chia để trị</a:t>
          </a:r>
        </a:p>
      </dgm:t>
    </dgm:pt>
    <dgm:pt modelId="{16A9EAA5-04C1-46D7-897E-45D75E601BD3}" type="parTrans" cxnId="{5A9B34D0-DD04-4497-85F9-C52AC014E8A4}">
      <dgm:prSet/>
      <dgm:spPr/>
      <dgm:t>
        <a:bodyPr/>
        <a:lstStyle/>
        <a:p>
          <a:endParaRPr lang="en-US"/>
        </a:p>
      </dgm:t>
    </dgm:pt>
    <dgm:pt modelId="{EAC6C53B-027D-4988-9512-88BB2DC1B1D2}" type="sibTrans" cxnId="{5A9B34D0-DD04-4497-85F9-C52AC014E8A4}">
      <dgm:prSet/>
      <dgm:spPr/>
      <dgm:t>
        <a:bodyPr/>
        <a:lstStyle/>
        <a:p>
          <a:endParaRPr lang="en-US"/>
        </a:p>
      </dgm:t>
    </dgm:pt>
    <dgm:pt modelId="{9243B227-0C0E-4439-B08B-C48187B71ED3}" type="pres">
      <dgm:prSet presAssocID="{7ADA11EA-323B-4707-895B-4B9D16876644}" presName="linearFlow" presStyleCnt="0">
        <dgm:presLayoutVars>
          <dgm:dir/>
          <dgm:animLvl val="lvl"/>
          <dgm:resizeHandles val="exact"/>
        </dgm:presLayoutVars>
      </dgm:prSet>
      <dgm:spPr/>
    </dgm:pt>
    <dgm:pt modelId="{62BFFFC2-E5EE-4620-B112-2FC0CAD81860}" type="pres">
      <dgm:prSet presAssocID="{7ED2F955-2120-4923-9611-8AAF93F827CA}" presName="composite" presStyleCnt="0"/>
      <dgm:spPr/>
    </dgm:pt>
    <dgm:pt modelId="{232EAE4B-1ED0-4687-9A33-90AF17948ACD}" type="pres">
      <dgm:prSet presAssocID="{7ED2F955-2120-4923-9611-8AAF93F827CA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7946CE0-4F59-49F2-83C9-45D73974197A}" type="pres">
      <dgm:prSet presAssocID="{7ED2F955-2120-4923-9611-8AAF93F827CA}" presName="descendantText" presStyleLbl="alignAcc1" presStyleIdx="0" presStyleCnt="4">
        <dgm:presLayoutVars>
          <dgm:bulletEnabled val="1"/>
        </dgm:presLayoutVars>
      </dgm:prSet>
      <dgm:spPr/>
    </dgm:pt>
    <dgm:pt modelId="{8C2FAFCB-21D8-4CC0-ABA1-F5FEEEA196E9}" type="pres">
      <dgm:prSet presAssocID="{0F80FB6D-866C-4704-ADF8-3CFB6EB56F4F}" presName="sp" presStyleCnt="0"/>
      <dgm:spPr/>
    </dgm:pt>
    <dgm:pt modelId="{66F64149-FCE0-42B2-BF46-BBEE3094C0DB}" type="pres">
      <dgm:prSet presAssocID="{9CE06BC0-032E-4149-919B-24D09572F737}" presName="composite" presStyleCnt="0"/>
      <dgm:spPr/>
    </dgm:pt>
    <dgm:pt modelId="{E26FD5B1-3991-4CE2-874F-8C2F1F1A42F2}" type="pres">
      <dgm:prSet presAssocID="{9CE06BC0-032E-4149-919B-24D09572F737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F8B2D4D0-CC62-4E1F-8BFF-8FB3F6AE7A97}" type="pres">
      <dgm:prSet presAssocID="{9CE06BC0-032E-4149-919B-24D09572F737}" presName="descendantText" presStyleLbl="alignAcc1" presStyleIdx="1" presStyleCnt="4">
        <dgm:presLayoutVars>
          <dgm:bulletEnabled val="1"/>
        </dgm:presLayoutVars>
      </dgm:prSet>
      <dgm:spPr/>
    </dgm:pt>
    <dgm:pt modelId="{4580E6DB-61F0-4F9F-ADDF-378A57499B8F}" type="pres">
      <dgm:prSet presAssocID="{10126DF6-3E42-4D40-9688-6A1FBB3BFC04}" presName="sp" presStyleCnt="0"/>
      <dgm:spPr/>
    </dgm:pt>
    <dgm:pt modelId="{96D42D5D-C42A-4B1C-80BA-5321B63E8571}" type="pres">
      <dgm:prSet presAssocID="{61FB8177-7993-46E5-B094-41292D251B70}" presName="composite" presStyleCnt="0"/>
      <dgm:spPr/>
    </dgm:pt>
    <dgm:pt modelId="{07951361-5D33-45A2-9EE4-610B36FF9DB0}" type="pres">
      <dgm:prSet presAssocID="{61FB8177-7993-46E5-B094-41292D251B70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7625166C-48AB-4023-B514-381FC1C29791}" type="pres">
      <dgm:prSet presAssocID="{61FB8177-7993-46E5-B094-41292D251B70}" presName="descendantText" presStyleLbl="alignAcc1" presStyleIdx="2" presStyleCnt="4">
        <dgm:presLayoutVars>
          <dgm:bulletEnabled val="1"/>
        </dgm:presLayoutVars>
      </dgm:prSet>
      <dgm:spPr/>
    </dgm:pt>
    <dgm:pt modelId="{0BB23987-6A99-409A-B8A3-16E407FE05C9}" type="pres">
      <dgm:prSet presAssocID="{21173218-360E-48E7-BB01-E407B643AE52}" presName="sp" presStyleCnt="0"/>
      <dgm:spPr/>
    </dgm:pt>
    <dgm:pt modelId="{0930608F-2225-49FE-A86F-09FB4D0F7E9F}" type="pres">
      <dgm:prSet presAssocID="{3540AF93-8D02-49E5-8C94-6551695615D2}" presName="composite" presStyleCnt="0"/>
      <dgm:spPr/>
    </dgm:pt>
    <dgm:pt modelId="{30A22B96-D0A9-4021-B644-FA31FA75A3A2}" type="pres">
      <dgm:prSet presAssocID="{3540AF93-8D02-49E5-8C94-6551695615D2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C3B9ADA7-ECC6-48E1-8CF9-FAD428EA5191}" type="pres">
      <dgm:prSet presAssocID="{3540AF93-8D02-49E5-8C94-6551695615D2}" presName="descendantText" presStyleLbl="alignAcc1" presStyleIdx="3" presStyleCnt="4" custScaleY="148646">
        <dgm:presLayoutVars>
          <dgm:bulletEnabled val="1"/>
        </dgm:presLayoutVars>
      </dgm:prSet>
      <dgm:spPr/>
    </dgm:pt>
  </dgm:ptLst>
  <dgm:cxnLst>
    <dgm:cxn modelId="{C3868019-B11C-469B-89A7-1BB8EC4F4B37}" type="presOf" srcId="{7ED2F955-2120-4923-9611-8AAF93F827CA}" destId="{232EAE4B-1ED0-4687-9A33-90AF17948ACD}" srcOrd="0" destOrd="0" presId="urn:microsoft.com/office/officeart/2005/8/layout/chevron2"/>
    <dgm:cxn modelId="{CA51A82C-F793-40D6-8E61-E49E882376FA}" type="presOf" srcId="{CD7DEC81-6F6B-4BDB-AEE7-69FE1CF3B125}" destId="{7625166C-48AB-4023-B514-381FC1C29791}" srcOrd="0" destOrd="0" presId="urn:microsoft.com/office/officeart/2005/8/layout/chevron2"/>
    <dgm:cxn modelId="{B43DBA2F-6873-4C7E-88D3-61292AC15D8A}" srcId="{61FB8177-7993-46E5-B094-41292D251B70}" destId="{CD7DEC81-6F6B-4BDB-AEE7-69FE1CF3B125}" srcOrd="0" destOrd="0" parTransId="{2000B3C0-B1A7-46BC-B2C3-ED482D801A31}" sibTransId="{800F9105-CB80-4820-94A6-674A34D42A5C}"/>
    <dgm:cxn modelId="{9E01103A-5B40-4A5A-BE97-B75EFE091FDB}" srcId="{9CE06BC0-032E-4149-919B-24D09572F737}" destId="{7DF50EEE-E66E-402D-A97F-C4566E2DA512}" srcOrd="0" destOrd="0" parTransId="{AAF8E71A-C5A5-4D62-AE7B-23D0A73376F2}" sibTransId="{916F7EE1-38E8-46D2-BEDD-0D0FE7F77815}"/>
    <dgm:cxn modelId="{22BE6844-110A-42BD-BE6D-EB2D7E886665}" type="presOf" srcId="{3540AF93-8D02-49E5-8C94-6551695615D2}" destId="{30A22B96-D0A9-4021-B644-FA31FA75A3A2}" srcOrd="0" destOrd="0" presId="urn:microsoft.com/office/officeart/2005/8/layout/chevron2"/>
    <dgm:cxn modelId="{8BF2644E-39E9-41C1-AE64-525BBFD4CEA7}" type="presOf" srcId="{61FB8177-7993-46E5-B094-41292D251B70}" destId="{07951361-5D33-45A2-9EE4-610B36FF9DB0}" srcOrd="0" destOrd="0" presId="urn:microsoft.com/office/officeart/2005/8/layout/chevron2"/>
    <dgm:cxn modelId="{C7789C55-605F-47DC-BF72-F325AEF3CF77}" type="presOf" srcId="{DEBD6EF9-2804-423B-9DF9-F21060D61466}" destId="{17946CE0-4F59-49F2-83C9-45D73974197A}" srcOrd="0" destOrd="0" presId="urn:microsoft.com/office/officeart/2005/8/layout/chevron2"/>
    <dgm:cxn modelId="{03B6E75F-88B1-4EF6-96D1-FC1E8C659CD0}" srcId="{7ADA11EA-323B-4707-895B-4B9D16876644}" destId="{9CE06BC0-032E-4149-919B-24D09572F737}" srcOrd="1" destOrd="0" parTransId="{C2815A91-FF76-456E-BDCD-7EAC9726195B}" sibTransId="{10126DF6-3E42-4D40-9688-6A1FBB3BFC04}"/>
    <dgm:cxn modelId="{6144846E-0A03-45D5-A8BE-3280CCD7ED9D}" type="presOf" srcId="{7ADA11EA-323B-4707-895B-4B9D16876644}" destId="{9243B227-0C0E-4439-B08B-C48187B71ED3}" srcOrd="0" destOrd="0" presId="urn:microsoft.com/office/officeart/2005/8/layout/chevron2"/>
    <dgm:cxn modelId="{ADC6E86E-521E-4EE6-92D4-8358E6DDA9AF}" srcId="{7ADA11EA-323B-4707-895B-4B9D16876644}" destId="{61FB8177-7993-46E5-B094-41292D251B70}" srcOrd="2" destOrd="0" parTransId="{C18B2466-5B89-406A-AEB3-A90DA73B8F42}" sibTransId="{21173218-360E-48E7-BB01-E407B643AE52}"/>
    <dgm:cxn modelId="{3CFC277B-7A5D-4908-AE42-E9008B5AA05A}" type="presOf" srcId="{0BA460C7-F33D-4F94-A65D-F7A4444A0DC9}" destId="{C3B9ADA7-ECC6-48E1-8CF9-FAD428EA5191}" srcOrd="0" destOrd="0" presId="urn:microsoft.com/office/officeart/2005/8/layout/chevron2"/>
    <dgm:cxn modelId="{83E98F7C-32F2-4F99-BF2F-C5311FD7C060}" type="presOf" srcId="{9CE06BC0-032E-4149-919B-24D09572F737}" destId="{E26FD5B1-3991-4CE2-874F-8C2F1F1A42F2}" srcOrd="0" destOrd="0" presId="urn:microsoft.com/office/officeart/2005/8/layout/chevron2"/>
    <dgm:cxn modelId="{E5303AA3-3CC3-4F56-BCC3-C758311A6FE6}" srcId="{7ADA11EA-323B-4707-895B-4B9D16876644}" destId="{3540AF93-8D02-49E5-8C94-6551695615D2}" srcOrd="3" destOrd="0" parTransId="{AB668843-C23E-4E8C-83BF-CC8343B0DAF6}" sibTransId="{07617A85-9C5F-465E-9E86-28AACCCE8A85}"/>
    <dgm:cxn modelId="{5A9B34D0-DD04-4497-85F9-C52AC014E8A4}" srcId="{3540AF93-8D02-49E5-8C94-6551695615D2}" destId="{0BA460C7-F33D-4F94-A65D-F7A4444A0DC9}" srcOrd="0" destOrd="0" parTransId="{16A9EAA5-04C1-46D7-897E-45D75E601BD3}" sibTransId="{EAC6C53B-027D-4988-9512-88BB2DC1B1D2}"/>
    <dgm:cxn modelId="{1B587EE8-5919-4886-A05C-BC2F5A7880B3}" type="presOf" srcId="{7DF50EEE-E66E-402D-A97F-C4566E2DA512}" destId="{F8B2D4D0-CC62-4E1F-8BFF-8FB3F6AE7A97}" srcOrd="0" destOrd="0" presId="urn:microsoft.com/office/officeart/2005/8/layout/chevron2"/>
    <dgm:cxn modelId="{F78A3CEB-97F9-4415-B7DD-099ACA7A8C9C}" srcId="{7ED2F955-2120-4923-9611-8AAF93F827CA}" destId="{DEBD6EF9-2804-423B-9DF9-F21060D61466}" srcOrd="0" destOrd="0" parTransId="{5B933FA4-8D86-4F7D-8E4D-40B626870BD3}" sibTransId="{5EAE268D-523B-4FEB-B34C-35B99AF6F8C8}"/>
    <dgm:cxn modelId="{655687F6-E705-49EF-9481-6F2C21D287EF}" srcId="{7ADA11EA-323B-4707-895B-4B9D16876644}" destId="{7ED2F955-2120-4923-9611-8AAF93F827CA}" srcOrd="0" destOrd="0" parTransId="{4017A13B-00DD-453B-A717-0EE681D464B5}" sibTransId="{0F80FB6D-866C-4704-ADF8-3CFB6EB56F4F}"/>
    <dgm:cxn modelId="{916A34F7-4BF0-4105-B165-CC5AA4F51161}" type="presParOf" srcId="{9243B227-0C0E-4439-B08B-C48187B71ED3}" destId="{62BFFFC2-E5EE-4620-B112-2FC0CAD81860}" srcOrd="0" destOrd="0" presId="urn:microsoft.com/office/officeart/2005/8/layout/chevron2"/>
    <dgm:cxn modelId="{EC23A3B6-D021-4FA9-821E-8EE65451DB54}" type="presParOf" srcId="{62BFFFC2-E5EE-4620-B112-2FC0CAD81860}" destId="{232EAE4B-1ED0-4687-9A33-90AF17948ACD}" srcOrd="0" destOrd="0" presId="urn:microsoft.com/office/officeart/2005/8/layout/chevron2"/>
    <dgm:cxn modelId="{CC880BDD-84F0-44E4-9546-F0F24175B8A1}" type="presParOf" srcId="{62BFFFC2-E5EE-4620-B112-2FC0CAD81860}" destId="{17946CE0-4F59-49F2-83C9-45D73974197A}" srcOrd="1" destOrd="0" presId="urn:microsoft.com/office/officeart/2005/8/layout/chevron2"/>
    <dgm:cxn modelId="{161B660B-E9DC-4799-A5BD-DD0C16C75E4E}" type="presParOf" srcId="{9243B227-0C0E-4439-B08B-C48187B71ED3}" destId="{8C2FAFCB-21D8-4CC0-ABA1-F5FEEEA196E9}" srcOrd="1" destOrd="0" presId="urn:microsoft.com/office/officeart/2005/8/layout/chevron2"/>
    <dgm:cxn modelId="{DFA0C9EE-EBE5-4C5E-BD7F-B271E3FA9FF9}" type="presParOf" srcId="{9243B227-0C0E-4439-B08B-C48187B71ED3}" destId="{66F64149-FCE0-42B2-BF46-BBEE3094C0DB}" srcOrd="2" destOrd="0" presId="urn:microsoft.com/office/officeart/2005/8/layout/chevron2"/>
    <dgm:cxn modelId="{DD992CD2-AD3B-4572-A2F1-5B466BD223BB}" type="presParOf" srcId="{66F64149-FCE0-42B2-BF46-BBEE3094C0DB}" destId="{E26FD5B1-3991-4CE2-874F-8C2F1F1A42F2}" srcOrd="0" destOrd="0" presId="urn:microsoft.com/office/officeart/2005/8/layout/chevron2"/>
    <dgm:cxn modelId="{281637B2-794A-4ECB-8062-2B698A4EA4DB}" type="presParOf" srcId="{66F64149-FCE0-42B2-BF46-BBEE3094C0DB}" destId="{F8B2D4D0-CC62-4E1F-8BFF-8FB3F6AE7A97}" srcOrd="1" destOrd="0" presId="urn:microsoft.com/office/officeart/2005/8/layout/chevron2"/>
    <dgm:cxn modelId="{757BEC92-D91C-4DD7-B06A-BC29CFC35CCC}" type="presParOf" srcId="{9243B227-0C0E-4439-B08B-C48187B71ED3}" destId="{4580E6DB-61F0-4F9F-ADDF-378A57499B8F}" srcOrd="3" destOrd="0" presId="urn:microsoft.com/office/officeart/2005/8/layout/chevron2"/>
    <dgm:cxn modelId="{97825504-A7A0-40AF-8D88-36E8B7A091C2}" type="presParOf" srcId="{9243B227-0C0E-4439-B08B-C48187B71ED3}" destId="{96D42D5D-C42A-4B1C-80BA-5321B63E8571}" srcOrd="4" destOrd="0" presId="urn:microsoft.com/office/officeart/2005/8/layout/chevron2"/>
    <dgm:cxn modelId="{9CACD4C2-277E-4E88-A1C9-13DFFA6F1A1A}" type="presParOf" srcId="{96D42D5D-C42A-4B1C-80BA-5321B63E8571}" destId="{07951361-5D33-45A2-9EE4-610B36FF9DB0}" srcOrd="0" destOrd="0" presId="urn:microsoft.com/office/officeart/2005/8/layout/chevron2"/>
    <dgm:cxn modelId="{FEDE73D4-FE22-478B-912B-C86B7BFDF49E}" type="presParOf" srcId="{96D42D5D-C42A-4B1C-80BA-5321B63E8571}" destId="{7625166C-48AB-4023-B514-381FC1C29791}" srcOrd="1" destOrd="0" presId="urn:microsoft.com/office/officeart/2005/8/layout/chevron2"/>
    <dgm:cxn modelId="{44F472B7-BA74-4427-89E2-74E66EA81E6D}" type="presParOf" srcId="{9243B227-0C0E-4439-B08B-C48187B71ED3}" destId="{0BB23987-6A99-409A-B8A3-16E407FE05C9}" srcOrd="5" destOrd="0" presId="urn:microsoft.com/office/officeart/2005/8/layout/chevron2"/>
    <dgm:cxn modelId="{51450C85-EAB5-4B7B-B7AB-36F2AB29D1B0}" type="presParOf" srcId="{9243B227-0C0E-4439-B08B-C48187B71ED3}" destId="{0930608F-2225-49FE-A86F-09FB4D0F7E9F}" srcOrd="6" destOrd="0" presId="urn:microsoft.com/office/officeart/2005/8/layout/chevron2"/>
    <dgm:cxn modelId="{F1A747A8-E6D5-4EB2-A5B7-1DB98AA0081F}" type="presParOf" srcId="{0930608F-2225-49FE-A86F-09FB4D0F7E9F}" destId="{30A22B96-D0A9-4021-B644-FA31FA75A3A2}" srcOrd="0" destOrd="0" presId="urn:microsoft.com/office/officeart/2005/8/layout/chevron2"/>
    <dgm:cxn modelId="{3A1CD488-04FF-4375-96B9-1DFC12F6D05B}" type="presParOf" srcId="{0930608F-2225-49FE-A86F-09FB4D0F7E9F}" destId="{C3B9ADA7-ECC6-48E1-8CF9-FAD428EA519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xmlns:a="http://schemas.openxmlformats.org/drawingml/2006/main" marL="0" indent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 xmlns:a="http://schemas.openxmlformats.org/drawingml/2006/main">
            <a:rPr lang="vi" sz="2800" dirty="0">
              <a:solidFill>
                <a:schemeClr val="tx1"/>
              </a:solidFill>
            </a:rPr>
            <a:t>Sách</a:t>
          </a: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C5CEBEED-CFB9-42A5-B5AD-5846D62AC459}">
      <dgm:prSet phldrT="[Text]" custT="1"/>
      <dgm:spPr>
        <a:solidFill>
          <a:srgbClr val="5BFB81"/>
        </a:solidFill>
      </dgm:spPr>
      <dgm:t>
        <a:bodyPr/>
        <a:lstStyle/>
        <a:p>
          <a:pPr xmlns:a="http://schemas.openxmlformats.org/drawingml/2006/main"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 xmlns:a="http://schemas.openxmlformats.org/drawingml/2006/main">
            <a:rPr lang="vi" sz="2400" b="1" baseline="0" dirty="0">
              <a:solidFill>
                <a:schemeClr val="tx1"/>
              </a:solidFill>
            </a:rPr>
            <a:t>Chương 3: </a:t>
          </a:r>
          <a:r xmlns:a="http://schemas.openxmlformats.org/drawingml/2006/main">
            <a:rPr lang="vi" sz="2400" baseline="0" dirty="0">
              <a:solidFill>
                <a:schemeClr val="tx1"/>
              </a:solidFill>
            </a:rPr>
            <a:t>Đệ quy: Những tấm gương</a:t>
          </a:r>
          <a:endParaRPr xmlns:a="http://schemas.openxmlformats.org/drawingml/2006/main" lang="en-US" sz="2400" baseline="0" dirty="0">
            <a:solidFill>
              <a:schemeClr val="tx1"/>
            </a:solidFill>
            <a:latin typeface="+mn-lt"/>
          </a:endParaRPr>
        </a:p>
      </dgm:t>
    </dgm:pt>
    <dgm:pt modelId="{A0A2091F-B4A7-494A-8045-F1B6768BF68E}" type="parTrans" cxnId="{1BBC6133-45AD-4060-8C4A-0B1D02B70742}">
      <dgm:prSet/>
      <dgm:spPr/>
      <dgm:t>
        <a:bodyPr/>
        <a:lstStyle/>
        <a:p>
          <a:endParaRPr lang="en-US"/>
        </a:p>
      </dgm:t>
    </dgm:pt>
    <dgm:pt modelId="{8F2732F5-0EE9-4592-B5B0-D7D7746865F9}" type="sibTrans" cxnId="{1BBC6133-45AD-4060-8C4A-0B1D02B70742}">
      <dgm:prSet/>
      <dgm:spPr/>
      <dgm:t>
        <a:bodyPr/>
        <a:lstStyle/>
        <a:p>
          <a:endParaRPr lang="en-US"/>
        </a:p>
      </dgm:t>
    </dgm:pt>
    <dgm:pt modelId="{15A46DDB-42AA-4BBF-AE75-5C9F19A8EE95}">
      <dgm:prSet phldrT="[Text]" custT="1"/>
      <dgm:spPr>
        <a:solidFill>
          <a:srgbClr val="FFFF66"/>
        </a:solidFill>
      </dgm:spPr>
      <dgm:t>
        <a:bodyPr/>
        <a:lstStyle/>
        <a:p>
          <a:r xmlns:a="http://schemas.openxmlformats.org/drawingml/2006/main">
            <a:rPr lang="vi" sz="2800" dirty="0">
              <a:solidFill>
                <a:schemeClr val="tx1"/>
              </a:solidFill>
            </a:rPr>
            <a:t>IT-TDT Sakai </a:t>
          </a:r>
          <a:r xmlns:a="http://schemas.openxmlformats.org/drawingml/2006/main">
            <a:rPr lang="vi" sz="2800" dirty="0">
              <a:solidFill>
                <a:schemeClr val="tx1"/>
              </a:solidFill>
              <a:sym typeface="Wingdings" panose="05000000000000000000" pitchFamily="2" charset="2"/>
            </a:rPr>
            <a:t> </a:t>
          </a:r>
          <a:r xmlns:a="http://schemas.openxmlformats.org/drawingml/2006/main">
            <a:rPr lang="vi" sz="2800" dirty="0">
              <a:solidFill>
                <a:schemeClr val="tx1"/>
              </a:solidFill>
            </a:rPr>
            <a:t>Trang web 501043 </a:t>
          </a:r>
          <a:r xmlns:a="http://schemas.openxmlformats.org/drawingml/2006/main">
            <a:rPr lang="vi" sz="2800" dirty="0">
              <a:solidFill>
                <a:schemeClr val="tx1"/>
              </a:solidFill>
              <a:sym typeface="Wingdings" panose="05000000000000000000" pitchFamily="2" charset="2"/>
            </a:rPr>
            <a:t> Bài học</a:t>
          </a:r>
          <a:endParaRPr xmlns:a="http://schemas.openxmlformats.org/drawingml/2006/main" lang="en-US" sz="2800" dirty="0">
            <a:solidFill>
              <a:schemeClr val="tx1"/>
            </a:solidFill>
          </a:endParaRPr>
        </a:p>
      </dgm:t>
    </dgm:pt>
    <dgm:pt modelId="{1487AE3B-E410-4684-A690-44AC20879B64}" type="parTrans" cxnId="{35333C5F-1D81-4079-906C-3900D65FF27C}">
      <dgm:prSet/>
      <dgm:spPr/>
      <dgm:t>
        <a:bodyPr/>
        <a:lstStyle/>
        <a:p>
          <a:endParaRPr lang="en-US"/>
        </a:p>
      </dgm:t>
    </dgm:pt>
    <dgm:pt modelId="{00B4D831-1A32-4AD0-84AF-8AFC1A48E7F9}" type="sibTrans" cxnId="{35333C5F-1D81-4079-906C-3900D65FF27C}">
      <dgm:prSet/>
      <dgm:spPr/>
      <dgm:t>
        <a:bodyPr/>
        <a:lstStyle/>
        <a:p>
          <a:endParaRPr lang="en-US"/>
        </a:p>
      </dgm:t>
    </dgm:pt>
    <dgm:pt modelId="{6D3F791B-D2DD-426C-ACEF-4A7F889FA29F}">
      <dgm:prSet phldrT="[Text]" custT="1"/>
      <dgm:spPr>
        <a:solidFill>
          <a:srgbClr val="FFFF66"/>
        </a:solidFill>
      </dgm:spPr>
      <dgm:t>
        <a:bodyPr/>
        <a:lstStyle/>
        <a:p>
          <a:r xmlns:a="http://schemas.openxmlformats.org/drawingml/2006/main">
            <a:rPr lang="vi" sz="2200" baseline="0" dirty="0">
              <a:solidFill>
                <a:schemeClr val="tx1"/>
              </a:solidFill>
              <a:hlinkClick xmlns:r="http://schemas.openxmlformats.org/officeDocument/2006/relationships" r:id="rId1"/>
            </a:rPr>
            <a:t>http://sakai.it.tdt.edu.vn</a:t>
          </a:r>
          <a:endParaRPr xmlns:a="http://schemas.openxmlformats.org/drawingml/2006/main" lang="en-US" sz="2200" baseline="0" dirty="0">
            <a:solidFill>
              <a:schemeClr val="tx1"/>
            </a:solidFill>
          </a:endParaRPr>
        </a:p>
      </dgm:t>
    </dgm:pt>
    <dgm:pt modelId="{31C8CEE9-AAE9-4B4C-BEF9-E822E9ABD43E}" type="parTrans" cxnId="{2A2C85E8-EF86-4FE4-814F-631FB7B7A97B}">
      <dgm:prSet/>
      <dgm:spPr/>
      <dgm:t>
        <a:bodyPr/>
        <a:lstStyle/>
        <a:p>
          <a:endParaRPr lang="en-US"/>
        </a:p>
      </dgm:t>
    </dgm:pt>
    <dgm:pt modelId="{AF9012BD-7807-4957-B43C-821558493998}" type="sibTrans" cxnId="{2A2C85E8-EF86-4FE4-814F-631FB7B7A97B}">
      <dgm:prSet/>
      <dgm:spPr/>
      <dgm:t>
        <a:bodyPr/>
        <a:lstStyle/>
        <a:p>
          <a:endParaRPr lang="en-US"/>
        </a:p>
      </dgm:t>
    </dgm:pt>
    <dgm:pt modelId="{F6CE912F-21A3-4FAA-ADEC-255F16EFD9BF}">
      <dgm:prSet phldrT="[Text]" custT="1"/>
      <dgm:spPr>
        <a:solidFill>
          <a:srgbClr val="5BFB81"/>
        </a:solidFill>
      </dgm:spPr>
      <dgm:t>
        <a:bodyPr/>
        <a:lstStyle/>
        <a:p>
          <a:pPr xmlns:a="http://schemas.openxmlformats.org/drawingml/2006/main"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 xmlns:a="http://schemas.openxmlformats.org/drawingml/2006/main">
            <a:rPr lang="vi" sz="2400" b="1" baseline="0" dirty="0">
              <a:solidFill>
                <a:schemeClr val="tx1"/>
              </a:solidFill>
              <a:latin typeface="+mn-lt"/>
            </a:rPr>
            <a:t>Chương 6: </a:t>
          </a:r>
          <a:r xmlns:a="http://schemas.openxmlformats.org/drawingml/2006/main">
            <a:rPr lang="vi" sz="2400" baseline="0" dirty="0">
              <a:solidFill>
                <a:schemeClr val="tx1"/>
              </a:solidFill>
              <a:latin typeface="+mn-lt"/>
            </a:rPr>
            <a:t>Đệ quy như một kỹ thuật giải quyết vấn đề, trang 337 đến 345.</a:t>
          </a:r>
        </a:p>
      </dgm:t>
    </dgm:pt>
    <dgm:pt modelId="{BA504D16-2C5F-4916-8864-563466FFC912}" type="parTrans" cxnId="{4BC38318-53C0-4FEB-B4C9-75B74739E872}">
      <dgm:prSet/>
      <dgm:spPr/>
      <dgm:t>
        <a:bodyPr/>
        <a:lstStyle/>
        <a:p>
          <a:endParaRPr lang="en-US"/>
        </a:p>
      </dgm:t>
    </dgm:pt>
    <dgm:pt modelId="{B4F5F459-368E-4AC9-B2B2-99E5AC404ED8}" type="sibTrans" cxnId="{4BC38318-53C0-4FEB-B4C9-75B74739E872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2" custLinFactNeighborX="-1730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</dgm:pt>
    <dgm:pt modelId="{691D3C5E-B9A5-48E5-96D2-C74E4BC7C021}" type="pres">
      <dgm:prSet presAssocID="{0FE90267-9BC7-4679-8942-5FF3A3AB06ED}" presName="txShp" presStyleLbl="node1" presStyleIdx="0" presStyleCnt="2" custScaleX="140484" custScaleY="120928" custLinFactNeighborX="4261">
        <dgm:presLayoutVars>
          <dgm:bulletEnabled val="1"/>
        </dgm:presLayoutVars>
      </dgm:prSet>
      <dgm:spPr/>
    </dgm:pt>
    <dgm:pt modelId="{13220A11-ED16-4A41-B09D-38EEF3B5F949}" type="pres">
      <dgm:prSet presAssocID="{D0E060C8-5E3E-490E-B807-583FB2F11816}" presName="spacing" presStyleCnt="0"/>
      <dgm:spPr/>
    </dgm:pt>
    <dgm:pt modelId="{432ED7D5-1CA3-470E-B9D4-49E90AF170FE}" type="pres">
      <dgm:prSet presAssocID="{15A46DDB-42AA-4BBF-AE75-5C9F19A8EE95}" presName="composite" presStyleCnt="0"/>
      <dgm:spPr/>
    </dgm:pt>
    <dgm:pt modelId="{71E86C86-047A-4D09-AAD2-F51B4E8AD96C}" type="pres">
      <dgm:prSet presAssocID="{15A46DDB-42AA-4BBF-AE75-5C9F19A8EE95}" presName="imgShp" presStyleLbl="fgImgPlace1" presStyleIdx="1" presStyleCnt="2" custLinFactNeighborX="-1730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</dgm:pt>
    <dgm:pt modelId="{1CF88B78-4801-4BFE-9764-C472D8A97954}" type="pres">
      <dgm:prSet presAssocID="{15A46DDB-42AA-4BBF-AE75-5C9F19A8EE95}" presName="txShp" presStyleLbl="node1" presStyleIdx="1" presStyleCnt="2" custScaleX="125836">
        <dgm:presLayoutVars>
          <dgm:bulletEnabled val="1"/>
        </dgm:presLayoutVars>
      </dgm:prSet>
      <dgm:spPr/>
    </dgm:pt>
  </dgm:ptLst>
  <dgm:cxnLst>
    <dgm:cxn modelId="{B355D003-2F1D-4A2D-947D-90616CCE18B1}" type="presOf" srcId="{F6CE912F-21A3-4FAA-ADEC-255F16EFD9BF}" destId="{691D3C5E-B9A5-48E5-96D2-C74E4BC7C021}" srcOrd="0" destOrd="2" presId="urn:microsoft.com/office/officeart/2005/8/layout/vList3#1"/>
    <dgm:cxn modelId="{4BC38318-53C0-4FEB-B4C9-75B74739E872}" srcId="{0FE90267-9BC7-4679-8942-5FF3A3AB06ED}" destId="{F6CE912F-21A3-4FAA-ADEC-255F16EFD9BF}" srcOrd="1" destOrd="0" parTransId="{BA504D16-2C5F-4916-8864-563466FFC912}" sibTransId="{B4F5F459-368E-4AC9-B2B2-99E5AC404ED8}"/>
    <dgm:cxn modelId="{1BBC6133-45AD-4060-8C4A-0B1D02B70742}" srcId="{0FE90267-9BC7-4679-8942-5FF3A3AB06ED}" destId="{C5CEBEED-CFB9-42A5-B5AD-5846D62AC459}" srcOrd="0" destOrd="0" parTransId="{A0A2091F-B4A7-494A-8045-F1B6768BF68E}" sibTransId="{8F2732F5-0EE9-4592-B5B0-D7D7746865F9}"/>
    <dgm:cxn modelId="{52A57442-81F6-4A18-B853-10C384E00F97}" type="presOf" srcId="{15A46DDB-42AA-4BBF-AE75-5C9F19A8EE95}" destId="{1CF88B78-4801-4BFE-9764-C472D8A97954}" srcOrd="0" destOrd="0" presId="urn:microsoft.com/office/officeart/2005/8/layout/vList3#1"/>
    <dgm:cxn modelId="{35333C5F-1D81-4079-906C-3900D65FF27C}" srcId="{C862E928-676D-428E-8E83-FEAED208C0F7}" destId="{15A46DDB-42AA-4BBF-AE75-5C9F19A8EE95}" srcOrd="1" destOrd="0" parTransId="{1487AE3B-E410-4684-A690-44AC20879B64}" sibTransId="{00B4D831-1A32-4AD0-84AF-8AFC1A48E7F9}"/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2A2C85E8-EF86-4FE4-814F-631FB7B7A97B}" srcId="{15A46DDB-42AA-4BBF-AE75-5C9F19A8EE95}" destId="{6D3F791B-D2DD-426C-ACEF-4A7F889FA29F}" srcOrd="0" destOrd="0" parTransId="{31C8CEE9-AAE9-4B4C-BEF9-E822E9ABD43E}" sibTransId="{AF9012BD-7807-4957-B43C-821558493998}"/>
    <dgm:cxn modelId="{925195EE-426E-44D3-BAF9-7D0D28EBF91D}" type="presOf" srcId="{C862E928-676D-428E-8E83-FEAED208C0F7}" destId="{92EE76E5-3762-43F0-B701-FDC1B9155319}" srcOrd="0" destOrd="0" presId="urn:microsoft.com/office/officeart/2005/8/layout/vList3#1"/>
    <dgm:cxn modelId="{F0DFB3EE-647B-4DE8-9897-E617826E6342}" type="presOf" srcId="{0FE90267-9BC7-4679-8942-5FF3A3AB06ED}" destId="{691D3C5E-B9A5-48E5-96D2-C74E4BC7C021}" srcOrd="0" destOrd="0" presId="urn:microsoft.com/office/officeart/2005/8/layout/vList3#1"/>
    <dgm:cxn modelId="{4AF6F5F6-1B69-491D-90AB-9FBD6A925887}" type="presOf" srcId="{6D3F791B-D2DD-426C-ACEF-4A7F889FA29F}" destId="{1CF88B78-4801-4BFE-9764-C472D8A97954}" srcOrd="0" destOrd="1" presId="urn:microsoft.com/office/officeart/2005/8/layout/vList3#1"/>
    <dgm:cxn modelId="{CB53DBFB-85E4-402B-9EB5-5E699CA94B13}" type="presOf" srcId="{C5CEBEED-CFB9-42A5-B5AD-5846D62AC459}" destId="{691D3C5E-B9A5-48E5-96D2-C74E4BC7C021}" srcOrd="0" destOrd="1" presId="urn:microsoft.com/office/officeart/2005/8/layout/vList3#1"/>
    <dgm:cxn modelId="{9D781EFF-2CA6-4F9B-A12C-E4B918381103}" type="presParOf" srcId="{92EE76E5-3762-43F0-B701-FDC1B9155319}" destId="{BB6723CE-ADD8-4F40-BBA2-A73E76036D91}" srcOrd="0" destOrd="0" presId="urn:microsoft.com/office/officeart/2005/8/layout/vList3#1"/>
    <dgm:cxn modelId="{3F870A04-7AC9-40A6-9A2A-EFBD9699D3FE}" type="presParOf" srcId="{BB6723CE-ADD8-4F40-BBA2-A73E76036D91}" destId="{E9C254D0-7C86-4675-AC1B-555179EDDE6F}" srcOrd="0" destOrd="0" presId="urn:microsoft.com/office/officeart/2005/8/layout/vList3#1"/>
    <dgm:cxn modelId="{B1844034-0EC3-4D9B-82A1-D47E2C4CA2D5}" type="presParOf" srcId="{BB6723CE-ADD8-4F40-BBA2-A73E76036D91}" destId="{691D3C5E-B9A5-48E5-96D2-C74E4BC7C021}" srcOrd="1" destOrd="0" presId="urn:microsoft.com/office/officeart/2005/8/layout/vList3#1"/>
    <dgm:cxn modelId="{584D1869-0EDE-4C04-8E21-5996000CD323}" type="presParOf" srcId="{92EE76E5-3762-43F0-B701-FDC1B9155319}" destId="{13220A11-ED16-4A41-B09D-38EEF3B5F949}" srcOrd="1" destOrd="0" presId="urn:microsoft.com/office/officeart/2005/8/layout/vList3#1"/>
    <dgm:cxn modelId="{989A311C-D462-4531-80ED-353043AF40BF}" type="presParOf" srcId="{92EE76E5-3762-43F0-B701-FDC1B9155319}" destId="{432ED7D5-1CA3-470E-B9D4-49E90AF170FE}" srcOrd="2" destOrd="0" presId="urn:microsoft.com/office/officeart/2005/8/layout/vList3#1"/>
    <dgm:cxn modelId="{866A7256-8407-482A-81A4-034834C35BF8}" type="presParOf" srcId="{432ED7D5-1CA3-470E-B9D4-49E90AF170FE}" destId="{71E86C86-047A-4D09-AAD2-F51B4E8AD96C}" srcOrd="0" destOrd="0" presId="urn:microsoft.com/office/officeart/2005/8/layout/vList3#1"/>
    <dgm:cxn modelId="{59D32FBC-1100-4A2C-AED2-180040C0A6DF}" type="presParOf" srcId="{432ED7D5-1CA3-470E-B9D4-49E90AF170FE}" destId="{1CF88B78-4801-4BFE-9764-C472D8A97954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EAE4B-1ED0-4687-9A33-90AF17948ACD}">
      <dsp:nvSpPr>
        <dsp:cNvPr id="0" name=""/>
        <dsp:cNvSpPr/>
      </dsp:nvSpPr>
      <dsp:spPr>
        <a:xfrm rot="5400000">
          <a:off x="-169242" y="173228"/>
          <a:ext cx="1128282" cy="789797"/>
        </a:xfrm>
        <a:prstGeom prst="chevron">
          <a:avLst/>
        </a:prstGeom>
        <a:solidFill>
          <a:srgbClr val="9933FF"/>
        </a:solidFill>
        <a:ln w="25400" cap="flat" cmpd="sng" algn="ctr">
          <a:solidFill>
            <a:srgbClr val="9933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xmlns:a="http://schemas.openxmlformats.org/drawingml/2006/main"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 xmlns:a="http://schemas.openxmlformats.org/drawingml/2006/main">
            <a:rPr lang="vi" sz="2300" kern="1200" dirty="0"/>
            <a:t>1</a:t>
          </a:r>
        </a:p>
      </dsp:txBody>
      <dsp:txXfrm rot="-5400000">
        <a:off x="1" y="398885"/>
        <a:ext cx="789797" cy="338485"/>
      </dsp:txXfrm>
    </dsp:sp>
    <dsp:sp modelId="{17946CE0-4F59-49F2-83C9-45D73974197A}">
      <dsp:nvSpPr>
        <dsp:cNvPr id="0" name=""/>
        <dsp:cNvSpPr/>
      </dsp:nvSpPr>
      <dsp:spPr>
        <a:xfrm rot="5400000">
          <a:off x="3693556" y="-2899772"/>
          <a:ext cx="733383" cy="65409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xmlns:a="http://schemas.openxmlformats.org/drawingml/2006/main"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 xmlns:a="http://schemas.openxmlformats.org/drawingml/2006/main">
            <a:rPr lang="vi" sz="2400" kern="1200" dirty="0"/>
            <a:t>Củng cố khái niệm đệ quy đã học năm 501042 (hoặc tương đương)</a:t>
          </a:r>
        </a:p>
      </dsp:txBody>
      <dsp:txXfrm rot="-5400000">
        <a:off x="789798" y="39787"/>
        <a:ext cx="6505099" cy="661781"/>
      </dsp:txXfrm>
    </dsp:sp>
    <dsp:sp modelId="{E26FD5B1-3991-4CE2-874F-8C2F1F1A42F2}">
      <dsp:nvSpPr>
        <dsp:cNvPr id="0" name=""/>
        <dsp:cNvSpPr/>
      </dsp:nvSpPr>
      <dsp:spPr>
        <a:xfrm rot="5400000">
          <a:off x="-169242" y="1160143"/>
          <a:ext cx="1128282" cy="789797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rgbClr val="FF7C8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xmlns:a="http://schemas.openxmlformats.org/drawingml/2006/main"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 xmlns:a="http://schemas.openxmlformats.org/drawingml/2006/main">
            <a:rPr lang="vi" sz="2300" kern="1200" dirty="0"/>
            <a:t>2</a:t>
          </a:r>
        </a:p>
      </dsp:txBody>
      <dsp:txXfrm rot="-5400000">
        <a:off x="1" y="1385800"/>
        <a:ext cx="789797" cy="338485"/>
      </dsp:txXfrm>
    </dsp:sp>
    <dsp:sp modelId="{F8B2D4D0-CC62-4E1F-8BFF-8FB3F6AE7A97}">
      <dsp:nvSpPr>
        <dsp:cNvPr id="0" name=""/>
        <dsp:cNvSpPr/>
      </dsp:nvSpPr>
      <dsp:spPr>
        <a:xfrm rot="5400000">
          <a:off x="3693556" y="-1912857"/>
          <a:ext cx="733383" cy="65409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xmlns:a="http://schemas.openxmlformats.org/drawingml/2006/main"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 xmlns:a="http://schemas.openxmlformats.org/drawingml/2006/main">
            <a:rPr lang="vi" sz="2400" kern="1200" dirty="0"/>
            <a:t>Chứng minh ứng dụng đệ quy vào một số bài toán khoa học máy tính cổ điển</a:t>
          </a:r>
        </a:p>
      </dsp:txBody>
      <dsp:txXfrm rot="-5400000">
        <a:off x="789798" y="1026702"/>
        <a:ext cx="6505099" cy="661781"/>
      </dsp:txXfrm>
    </dsp:sp>
    <dsp:sp modelId="{07951361-5D33-45A2-9EE4-610B36FF9DB0}">
      <dsp:nvSpPr>
        <dsp:cNvPr id="0" name=""/>
        <dsp:cNvSpPr/>
      </dsp:nvSpPr>
      <dsp:spPr>
        <a:xfrm rot="5400000">
          <a:off x="-169242" y="2147058"/>
          <a:ext cx="1128282" cy="7897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xmlns:a="http://schemas.openxmlformats.org/drawingml/2006/main"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 xmlns:a="http://schemas.openxmlformats.org/drawingml/2006/main">
            <a:rPr lang="vi" sz="2300" kern="1200" dirty="0"/>
            <a:t>3</a:t>
          </a:r>
        </a:p>
      </dsp:txBody>
      <dsp:txXfrm rot="-5400000">
        <a:off x="1" y="2372715"/>
        <a:ext cx="789797" cy="338485"/>
      </dsp:txXfrm>
    </dsp:sp>
    <dsp:sp modelId="{7625166C-48AB-4023-B514-381FC1C29791}">
      <dsp:nvSpPr>
        <dsp:cNvPr id="0" name=""/>
        <dsp:cNvSpPr/>
      </dsp:nvSpPr>
      <dsp:spPr>
        <a:xfrm rot="5400000">
          <a:off x="3693556" y="-925942"/>
          <a:ext cx="733383" cy="65409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xmlns:a="http://schemas.openxmlformats.org/drawingml/2006/main"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 xmlns:a="http://schemas.openxmlformats.org/drawingml/2006/main">
            <a:rPr lang="vi" sz="2400" kern="1200" dirty="0"/>
            <a:t>Ứng dụng đệ quy trên cấu trúc dữ liệu</a:t>
          </a:r>
        </a:p>
      </dsp:txBody>
      <dsp:txXfrm rot="-5400000">
        <a:off x="789798" y="2013617"/>
        <a:ext cx="6505099" cy="661781"/>
      </dsp:txXfrm>
    </dsp:sp>
    <dsp:sp modelId="{30A22B96-D0A9-4021-B644-FA31FA75A3A2}">
      <dsp:nvSpPr>
        <dsp:cNvPr id="0" name=""/>
        <dsp:cNvSpPr/>
      </dsp:nvSpPr>
      <dsp:spPr>
        <a:xfrm rot="5400000">
          <a:off x="-169242" y="3312354"/>
          <a:ext cx="1128282" cy="78979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xmlns:a="http://schemas.openxmlformats.org/drawingml/2006/main"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 xmlns:a="http://schemas.openxmlformats.org/drawingml/2006/main">
            <a:rPr lang="vi" sz="2300" kern="1200" dirty="0"/>
            <a:t>4</a:t>
          </a:r>
        </a:p>
      </dsp:txBody>
      <dsp:txXfrm rot="-5400000">
        <a:off x="1" y="3538011"/>
        <a:ext cx="789797" cy="338485"/>
      </dsp:txXfrm>
    </dsp:sp>
    <dsp:sp modelId="{C3B9ADA7-ECC6-48E1-8CF9-FAD428EA5191}">
      <dsp:nvSpPr>
        <dsp:cNvPr id="0" name=""/>
        <dsp:cNvSpPr/>
      </dsp:nvSpPr>
      <dsp:spPr>
        <a:xfrm rot="5400000">
          <a:off x="3515175" y="239353"/>
          <a:ext cx="1090145" cy="65409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xmlns:a="http://schemas.openxmlformats.org/drawingml/2006/main"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 xmlns:a="http://schemas.openxmlformats.org/drawingml/2006/main">
            <a:rPr lang="vi" sz="2400" kern="1200" dirty="0"/>
            <a:t>Hiểu đệ quy như một kỹ thuật giải quyết vấn đề được gọi là mô hình chia để trị</a:t>
          </a:r>
        </a:p>
      </dsp:txBody>
      <dsp:txXfrm rot="-5400000">
        <a:off x="789798" y="3017946"/>
        <a:ext cx="6487684" cy="9837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485206" y="61"/>
          <a:ext cx="7403495" cy="2229100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xmlns:a="http://schemas.openxmlformats.org/drawingml/2006/main"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 xmlns:a="http://schemas.openxmlformats.org/drawingml/2006/main">
            <a:rPr lang="vi" sz="2800" kern="1200" dirty="0">
              <a:solidFill>
                <a:schemeClr val="tx1"/>
              </a:solidFill>
            </a:rPr>
            <a:t>Sách</a:t>
          </a:r>
        </a:p>
        <a:p>
          <a:pPr xmlns:a="http://schemas.openxmlformats.org/drawingml/2006/main"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 xmlns:a="http://schemas.openxmlformats.org/drawingml/2006/main">
            <a:rPr lang="vi" sz="2400" b="1" kern="1200" baseline="0" dirty="0">
              <a:solidFill>
                <a:schemeClr val="tx1"/>
              </a:solidFill>
            </a:rPr>
            <a:t>Chương 3: </a:t>
          </a:r>
          <a:r xmlns:a="http://schemas.openxmlformats.org/drawingml/2006/main">
            <a:rPr lang="vi" sz="2400" kern="1200" baseline="0" dirty="0">
              <a:solidFill>
                <a:schemeClr val="tx1"/>
              </a:solidFill>
            </a:rPr>
            <a:t>Đệ quy: Những tấm gương</a:t>
          </a:r>
          <a:endParaRPr xmlns:a="http://schemas.openxmlformats.org/drawingml/2006/main" lang="en-US" sz="2400" kern="1200" baseline="0" dirty="0">
            <a:solidFill>
              <a:schemeClr val="tx1"/>
            </a:solidFill>
            <a:latin typeface="+mn-lt"/>
          </a:endParaRPr>
        </a:p>
        <a:p>
          <a:pPr xmlns:a="http://schemas.openxmlformats.org/drawingml/2006/main"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 xmlns:a="http://schemas.openxmlformats.org/drawingml/2006/main">
            <a:rPr lang="vi" sz="2400" b="1" kern="1200" baseline="0" dirty="0">
              <a:solidFill>
                <a:schemeClr val="tx1"/>
              </a:solidFill>
              <a:latin typeface="+mn-lt"/>
            </a:rPr>
            <a:t>Chương 6: </a:t>
          </a:r>
          <a:r xmlns:a="http://schemas.openxmlformats.org/drawingml/2006/main">
            <a:rPr lang="vi" sz="2400" kern="1200" baseline="0" dirty="0">
              <a:solidFill>
                <a:schemeClr val="tx1"/>
              </a:solidFill>
              <a:latin typeface="+mn-lt"/>
            </a:rPr>
            <a:t>Đệ quy như một kỹ thuật giải quyết vấn đề, trang 337 đến 345.</a:t>
          </a:r>
        </a:p>
      </dsp:txBody>
      <dsp:txXfrm rot="10800000">
        <a:off x="1042481" y="61"/>
        <a:ext cx="6846220" cy="2229100"/>
      </dsp:txXfrm>
    </dsp:sp>
    <dsp:sp modelId="{E9C254D0-7C86-4675-AC1B-555179EDDE6F}">
      <dsp:nvSpPr>
        <dsp:cNvPr id="0" name=""/>
        <dsp:cNvSpPr/>
      </dsp:nvSpPr>
      <dsp:spPr>
        <a:xfrm>
          <a:off x="86825" y="192947"/>
          <a:ext cx="1843328" cy="18433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CF88B78-4801-4BFE-9764-C472D8A97954}">
      <dsp:nvSpPr>
        <dsp:cNvPr id="0" name=""/>
        <dsp:cNvSpPr/>
      </dsp:nvSpPr>
      <dsp:spPr>
        <a:xfrm rot="10800000">
          <a:off x="767069" y="2779409"/>
          <a:ext cx="6631547" cy="1843328"/>
        </a:xfrm>
        <a:prstGeom prst="homePlate">
          <a:avLst/>
        </a:prstGeom>
        <a:solidFill>
          <a:srgbClr val="FFFF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xmlns:a="http://schemas.openxmlformats.org/drawingml/2006/main"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 xmlns:a="http://schemas.openxmlformats.org/drawingml/2006/main">
            <a:rPr lang="vi" sz="2800" kern="1200" dirty="0">
              <a:solidFill>
                <a:schemeClr val="tx1"/>
              </a:solidFill>
            </a:rPr>
            <a:t>IT-TDT Sakai </a:t>
          </a:r>
          <a:r xmlns:a="http://schemas.openxmlformats.org/drawingml/2006/main">
            <a:rPr lang="vi" sz="2800" kern="1200" dirty="0">
              <a:solidFill>
                <a:schemeClr val="tx1"/>
              </a:solidFill>
              <a:sym typeface="Wingdings" panose="05000000000000000000" pitchFamily="2" charset="2"/>
            </a:rPr>
            <a:t> </a:t>
          </a:r>
          <a:r xmlns:a="http://schemas.openxmlformats.org/drawingml/2006/main">
            <a:rPr lang="vi" sz="2800" kern="1200" dirty="0">
              <a:solidFill>
                <a:schemeClr val="tx1"/>
              </a:solidFill>
            </a:rPr>
            <a:t>Trang web 501043 </a:t>
          </a:r>
          <a:r xmlns:a="http://schemas.openxmlformats.org/drawingml/2006/main">
            <a:rPr lang="vi" sz="2800" kern="1200" dirty="0">
              <a:solidFill>
                <a:schemeClr val="tx1"/>
              </a:solidFill>
              <a:sym typeface="Wingdings" panose="05000000000000000000" pitchFamily="2" charset="2"/>
            </a:rPr>
            <a:t> Bài học</a:t>
          </a:r>
          <a:endParaRPr xmlns:a="http://schemas.openxmlformats.org/drawingml/2006/main" lang="en-US" sz="2800" kern="1200" dirty="0">
            <a:solidFill>
              <a:schemeClr val="tx1"/>
            </a:solidFill>
          </a:endParaRPr>
        </a:p>
        <a:p>
          <a:pPr xmlns:a="http://schemas.openxmlformats.org/drawingml/2006/main"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 xmlns:a="http://schemas.openxmlformats.org/drawingml/2006/main">
            <a:rPr lang="vi" sz="2200" kern="1200" baseline="0" dirty="0">
              <a:solidFill>
                <a:schemeClr val="tx1"/>
              </a:solidFill>
              <a:hlinkClick xmlns:r="http://schemas.openxmlformats.org/officeDocument/2006/relationships" r:id="rId2"/>
            </a:rPr>
            <a:t>http://sakai.it.tdt.edu.vn</a:t>
          </a:r>
          <a:endParaRPr xmlns:a="http://schemas.openxmlformats.org/drawingml/2006/main" lang="en-US" sz="2200" kern="1200" baseline="0" dirty="0">
            <a:solidFill>
              <a:schemeClr val="tx1"/>
            </a:solidFill>
          </a:endParaRPr>
        </a:p>
      </dsp:txBody>
      <dsp:txXfrm rot="10800000">
        <a:off x="1227901" y="2779409"/>
        <a:ext cx="6170715" cy="1843328"/>
      </dsp:txXfrm>
    </dsp:sp>
    <dsp:sp modelId="{71E86C86-047A-4D09-AAD2-F51B4E8AD96C}">
      <dsp:nvSpPr>
        <dsp:cNvPr id="0" name=""/>
        <dsp:cNvSpPr/>
      </dsp:nvSpPr>
      <dsp:spPr>
        <a:xfrm>
          <a:off x="207268" y="2779409"/>
          <a:ext cx="1843328" cy="18433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0D253E4B-C7A1-409F-B60B-55023F7B9320}" type="datetimeFigureOut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C961BBCC-0A19-4FF5-A289-FB378BD540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97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774" y="1"/>
            <a:ext cx="294738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944" y="4713113"/>
            <a:ext cx="5441788" cy="4468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774" y="9429305"/>
            <a:ext cx="294738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fld id="{F923812A-C3F2-42C5-9CE7-943DF5707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46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067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32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54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974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77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65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81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56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31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195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79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51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0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202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9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 xmlns:a="http://schemas.openxmlformats.org/drawingml/2006/main">
              <a:rPr lang="vi" sz="1200">
                <a:latin typeface="Britannic Bold" pitchFamily="34" charset="0"/>
              </a:rPr>
              <a:t>Công thức : công </a:t>
            </a:r>
            <a:r xmlns:a="http://schemas.openxmlformats.org/drawingml/2006/main">
              <a:rPr lang="vi" sz="1200" baseline="0">
                <a:latin typeface="Britannic Bold" pitchFamily="34" charset="0"/>
              </a:rPr>
              <a:t>thức</a:t>
            </a:r>
            <a:endParaRPr xmlns:a="http://schemas.openxmlformats.org/drawingml/2006/main"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86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063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705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12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4346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731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876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864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113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698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124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820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622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9031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211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616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396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41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849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062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495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660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277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988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 xmlns:a="http://schemas.openxmlformats.org/drawingml/2006/main">
              <a:rPr lang="vi" sz="1200">
                <a:latin typeface="Britannic Bold" panose="020B0903060703020204" pitchFamily="34" charset="0"/>
              </a:rPr>
              <a:t>Permutations: </a:t>
            </a:r>
            <a:r xmlns:a="http://schemas.openxmlformats.org/drawingml/2006/main">
              <a:rPr lang="vi" sz="1200" baseline="0">
                <a:latin typeface="Britannic Bold" panose="020B0903060703020204" pitchFamily="34" charset="0"/>
              </a:rPr>
              <a:t>unlocation</a:t>
            </a:r>
            <a:endParaRPr xmlns:a="http://schemas.openxmlformats.org/drawingml/2006/main"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28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097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134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093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51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087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589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597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221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2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 xmlns:a="http://schemas.openxmlformats.org/drawingml/2006/main">
              <a:rPr lang="vi" dirty="0"/>
              <a:t>CS = </a:t>
            </a:r>
            <a:r xmlns:a="http://schemas.openxmlformats.org/drawingml/2006/main">
              <a:rPr lang="vi" baseline="0" dirty="0"/>
              <a:t>Khoa học máy tính</a:t>
            </a:r>
            <a:endParaRPr xmlns:a="http://schemas.openxmlformats.org/drawingml/2006/main"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3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Calibri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6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Calibri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64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 xmlns:a="http://schemas.openxmlformats.org/drawingml/2006/main">
              <a:rPr lang="vi" sz="1200">
                <a:solidFill>
                  <a:srgbClr val="C00000"/>
                </a:solidFill>
              </a:rPr>
              <a:t>Conquer: chinh phục, </a:t>
            </a:r>
            <a:r xmlns:a="http://schemas.openxmlformats.org/drawingml/2006/main">
              <a:rPr lang="vi" sz="1200" baseline="0">
                <a:solidFill>
                  <a:srgbClr val="C00000"/>
                </a:solidFill>
              </a:rPr>
              <a:t>chiến thắng</a:t>
            </a:r>
          </a:p>
          <a:p>
            <a:r xmlns:a="http://schemas.openxmlformats.org/drawingml/2006/main">
              <a:rPr lang="vi" sz="1200" b="1" cap="none" spc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mô hình : </a:t>
            </a:r>
            <a:r xmlns:a="http://schemas.openxmlformats.org/drawingml/2006/main">
              <a:rPr lang="vi" sz="1200" b="1" cap="none" spc="0" baseline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model</a:t>
            </a:r>
            <a:endParaRPr xmlns:a="http://schemas.openxmlformats.org/drawingml/2006/main"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663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B59957-70BC-45C5-B109-FA1554109EFF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r>
              <a:rPr lang="en-US" dirty="0"/>
              <a:t>---</a:t>
            </a:r>
            <a:br>
              <a:rPr lang="en-US" dirty="0"/>
            </a:br>
            <a:r>
              <a:rPr lang="en-US" dirty="0"/>
              <a:t>123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dirty="0"/>
              <a:t> [501043 Lecture 10: Recursion]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4669A6-F55C-496F-A2BB-8F231E1443F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akai.it.tdt.edu.v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hyperlink" Target="http://www.maths.surrey.ac.uk/hosted-sites/R.Knott/Fibonacci/fibFormula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lickr.com/photos/ollieolarte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Tower_of_Hanoi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akai.it.tdt.edu.vn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lickr.com/photos/torley/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Eight_queens_puzzle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20/4_misc/practice.html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 xmlns:a="http://schemas.openxmlformats.org/drawingml/2006/main">
              <a:rPr lang="vi" sz="4400" dirty="0"/>
              <a:t>Cấu trúc dữ liệu </a:t>
            </a:r>
            <a:r xmlns:a="http://schemas.openxmlformats.org/drawingml/2006/main">
              <a:rPr lang="vi" sz="4400"/>
              <a:t>và thuật toán</a:t>
            </a:r>
            <a:endParaRPr xmlns:a="http://schemas.openxmlformats.org/drawingml/2006/main"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 xmlns:a="http://schemas.openxmlformats.org/drawingml/2006/main">
              <a:rPr lang="vi" sz="3600" dirty="0">
                <a:solidFill>
                  <a:srgbClr val="FF0000"/>
                </a:solidFill>
              </a:rPr>
              <a:t>đệ quy</a:t>
            </a:r>
            <a:endParaRPr xmlns:a="http://schemas.openxmlformats.org/drawingml/2006/main"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9" y="101673"/>
            <a:ext cx="1747742" cy="965127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4648200"/>
            <a:ext cx="6400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xmlns:a="http://schemas.openxmlformats.org/drawingml/2006/main">
              <a:buClr>
                <a:srgbClr val="009999"/>
              </a:buClr>
            </a:pPr>
            <a:r xmlns:a="http://schemas.openxmlformats.org/drawingml/2006/main">
              <a:rPr lang="vi" sz="3200" i="1" dirty="0">
                <a:solidFill>
                  <a:srgbClr val="000000"/>
                </a:solidFill>
                <a:latin typeface="Calibri" pitchFamily="34" charset="0"/>
              </a:rPr>
              <a:t>Gương</a:t>
            </a:r>
          </a:p>
        </p:txBody>
      </p:sp>
    </p:spTree>
    <p:extLst>
      <p:ext uri="{BB962C8B-B14F-4D97-AF65-F5344CB8AC3E}">
        <p14:creationId xmlns:p14="http://schemas.microsoft.com/office/powerpoint/2010/main" val="3222546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vi" sz="3600" dirty="0">
                <a:solidFill>
                  <a:srgbClr val="C00000"/>
                </a:solidFill>
                <a:latin typeface="Britannic Bold" pitchFamily="34" charset="0"/>
              </a:rPr>
              <a:t>1.1 </a:t>
            </a:r>
            <a:r xmlns:a="http://schemas.openxmlformats.org/drawingml/2006/main">
              <a:rPr lang="vi" sz="3600" dirty="0">
                <a:latin typeface="Britannic Bold" pitchFamily="34" charset="0"/>
              </a:rPr>
              <a:t>Ví dụ bằng hình ảnh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10</a:t>
            </a:fld>
            <a:endParaRPr lang="en-US" sz="1600" dirty="0"/>
          </a:p>
        </p:txBody>
      </p:sp>
      <p:pic>
        <p:nvPicPr>
          <p:cNvPr id="9" name="Picture 8" descr="692px-Sierpinski_Triangle_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4311" y="1612584"/>
            <a:ext cx="2195567" cy="190049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05037" y="2268688"/>
            <a:ext cx="1553359" cy="2708503"/>
            <a:chOff x="630948" y="3201017"/>
            <a:chExt cx="1553359" cy="2708503"/>
          </a:xfrm>
        </p:grpSpPr>
        <p:pic>
          <p:nvPicPr>
            <p:cNvPr id="11" name="Picture 10" descr="droste_effect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0948" y="3201017"/>
              <a:ext cx="1553359" cy="237946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94933" y="5540188"/>
              <a:ext cx="1425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xmlns:a="http://schemas.openxmlformats.org/drawingml/2006/main" algn="ctr"/>
              <a:r xmlns:a="http://schemas.openxmlformats.org/drawingml/2006/main">
                <a:rPr lang="vi" dirty="0">
                  <a:latin typeface="Calibri" pitchFamily="34" charset="0"/>
                </a:rPr>
                <a:t>Hiệu ứng </a:t>
              </a:r>
              <a:r xmlns:a="http://schemas.openxmlformats.org/drawingml/2006/main">
                <a:rPr lang="vi" dirty="0" err="1">
                  <a:latin typeface="Calibri" pitchFamily="34" charset="0"/>
                </a:rPr>
                <a:t>Droste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377833" y="3533888"/>
            <a:ext cx="184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vi" dirty="0">
                <a:latin typeface="Calibri" pitchFamily="34" charset="0"/>
              </a:rPr>
              <a:t>tam giác </a:t>
            </a:r>
            <a:r xmlns:a="http://schemas.openxmlformats.org/drawingml/2006/main">
              <a:rPr lang="vi" dirty="0" err="1">
                <a:latin typeface="Calibri" pitchFamily="34" charset="0"/>
              </a:rPr>
              <a:t>Sierpinksi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800" y="11430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dirty="0">
                <a:solidFill>
                  <a:srgbClr val="0000FF"/>
                </a:solidFill>
              </a:rPr>
              <a:t>Một số ví dụ về đệ quy (trong và ngoài CS):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425902" y="1649954"/>
            <a:ext cx="2556733" cy="1785320"/>
            <a:chOff x="2456331" y="4809117"/>
            <a:chExt cx="2556733" cy="1785320"/>
          </a:xfrm>
        </p:grpSpPr>
        <p:pic>
          <p:nvPicPr>
            <p:cNvPr id="16" name="Picture 16" descr="garfield_recursion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56331" y="4809117"/>
              <a:ext cx="2040366" cy="1785320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3494444" y="6060142"/>
              <a:ext cx="15186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 xmlns:a="http://schemas.openxmlformats.org/drawingml/2006/main">
                <a:rPr lang="vi" sz="1400" dirty="0">
                  <a:latin typeface="Calibri" pitchFamily="34" charset="0"/>
                </a:rPr>
                <a:t>Garfield đang mơ một cách đệ quy.</a:t>
              </a:r>
            </a:p>
          </p:txBody>
        </p:sp>
      </p:grpSp>
      <p:pic>
        <p:nvPicPr>
          <p:cNvPr id="18" name="Picture 17" descr="RecursiveTre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40444" y="2286000"/>
            <a:ext cx="1981872" cy="261294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89412" y="4753593"/>
            <a:ext cx="168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vi" dirty="0">
                <a:latin typeface="Calibri" pitchFamily="34" charset="0"/>
              </a:rPr>
              <a:t>Cây đệ quy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5800" y="5257800"/>
            <a:ext cx="75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vi" sz="2400" b="1" dirty="0">
                <a:solidFill>
                  <a:srgbClr val="C00000"/>
                </a:solidFill>
              </a:rPr>
              <a:t>đệ quy</a:t>
            </a:r>
            <a:r xmlns:a="http://schemas.openxmlformats.org/drawingml/2006/main">
              <a:rPr lang="vi" sz="2400" dirty="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vi" sz="2400" dirty="0">
                <a:solidFill>
                  <a:srgbClr val="0000FF"/>
                </a:solidFill>
              </a:rPr>
              <a:t>là quá trình lặp lại các mục theo cách tương tự nhưng với kích thước nhỏ hơn.</a:t>
            </a:r>
          </a:p>
        </p:txBody>
      </p:sp>
      <p:sp>
        <p:nvSpPr>
          <p:cNvPr id="2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vi" sz="3600" dirty="0">
                <a:solidFill>
                  <a:srgbClr val="C00000"/>
                </a:solidFill>
                <a:latin typeface="Britannic Bold" pitchFamily="34" charset="0"/>
              </a:rPr>
              <a:t>1.2 </a:t>
            </a:r>
            <a:r xmlns:a="http://schemas.openxmlformats.org/drawingml/2006/main">
              <a:rPr lang="vi" sz="3600" dirty="0">
                <a:latin typeface="Britannic Bold" pitchFamily="34" charset="0"/>
              </a:rPr>
              <a:t>Ví dụ văn bản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11</a:t>
            </a:fld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28600" y="1295400"/>
            <a:ext cx="7089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 dirty="0">
                <a:solidFill>
                  <a:srgbClr val="0000FF"/>
                </a:solidFill>
              </a:rPr>
              <a:t>Các định nghĩa dựa trên đệ quy: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2770" y="1905001"/>
            <a:ext cx="5845629" cy="20005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000" i="1" dirty="0">
                <a:latin typeface="Calibri" pitchFamily="34" charset="0"/>
              </a:rPr>
              <a:t>Định nghĩa đệ quy:</a:t>
            </a:r>
          </a:p>
          <a:p>
            <a:pPr xmlns:a="http://schemas.openxmlformats.org/drawingml/2006/main" marL="228600" indent="-228600">
              <a:buAutoNum type="arabicPeriod"/>
            </a:pPr>
            <a:r xmlns:a="http://schemas.openxmlformats.org/drawingml/2006/main">
              <a:rPr lang="vi" dirty="0">
                <a:latin typeface="Calibri" pitchFamily="34" charset="0"/>
              </a:rPr>
              <a:t>Một người là </a:t>
            </a:r>
            <a:r xmlns:a="http://schemas.openxmlformats.org/drawingml/2006/main">
              <a:rPr lang="vi" dirty="0">
                <a:solidFill>
                  <a:srgbClr val="0000FF"/>
                </a:solidFill>
                <a:latin typeface="Calibri" pitchFamily="34" charset="0"/>
              </a:rPr>
              <a:t>hậu duệ </a:t>
            </a:r>
            <a:r xmlns:a="http://schemas.openxmlformats.org/drawingml/2006/main">
              <a:rPr lang="vi" dirty="0">
                <a:latin typeface="Calibri" pitchFamily="34" charset="0"/>
              </a:rPr>
              <a:t>của người khác nếu</a:t>
            </a:r>
          </a:p>
          <a:p>
            <a:pPr xmlns:a="http://schemas.openxmlformats.org/drawingml/2006/main" marL="403225" lvl="1" indent="-174625">
              <a:buFont typeface="Wingdings" pitchFamily="2" charset="2"/>
              <a:buChar char="§"/>
            </a:pPr>
            <a:r xmlns:a="http://schemas.openxmlformats.org/drawingml/2006/main">
              <a:rPr lang="vi" sz="1600" dirty="0">
                <a:latin typeface="Calibri" pitchFamily="34" charset="0"/>
              </a:rPr>
              <a:t>người trước là con của người sau, hoặc</a:t>
            </a:r>
          </a:p>
          <a:p>
            <a:pPr xmlns:a="http://schemas.openxmlformats.org/drawingml/2006/main" marL="403225" lvl="1" indent="-174625">
              <a:buFont typeface="Wingdings" pitchFamily="2" charset="2"/>
              <a:buChar char="§"/>
            </a:pPr>
            <a:r xmlns:a="http://schemas.openxmlformats.org/drawingml/2006/main">
              <a:rPr lang="vi" sz="1600" dirty="0">
                <a:latin typeface="Calibri" pitchFamily="34" charset="0"/>
              </a:rPr>
              <a:t>người trước là một trong những </a:t>
            </a:r>
            <a:r xmlns:a="http://schemas.openxmlformats.org/drawingml/2006/main">
              <a:rPr lang="vi" dirty="0">
                <a:solidFill>
                  <a:srgbClr val="0000FF"/>
                </a:solidFill>
                <a:latin typeface="Calibri" pitchFamily="34" charset="0"/>
              </a:rPr>
              <a:t>hậu duệ </a:t>
            </a:r>
            <a:r xmlns:a="http://schemas.openxmlformats.org/drawingml/2006/main">
              <a:rPr lang="vi" sz="1600" dirty="0">
                <a:latin typeface="Calibri" pitchFamily="34" charset="0"/>
              </a:rPr>
              <a:t>của đứa con sau.</a:t>
            </a:r>
          </a:p>
          <a:p>
            <a:pPr xmlns:a="http://schemas.openxmlformats.org/drawingml/2006/main" marL="228600" indent="-228600">
              <a:buAutoNum type="arabicPeriod"/>
            </a:pPr>
            <a:r xmlns:a="http://schemas.openxmlformats.org/drawingml/2006/main">
              <a:rPr lang="vi" dirty="0">
                <a:latin typeface="Calibri" pitchFamily="34" charset="0"/>
              </a:rPr>
              <a:t>Một </a:t>
            </a:r>
            <a:r xmlns:a="http://schemas.openxmlformats.org/drawingml/2006/main">
              <a:rPr lang="vi" dirty="0">
                <a:solidFill>
                  <a:srgbClr val="C00000"/>
                </a:solidFill>
                <a:latin typeface="Calibri" pitchFamily="34" charset="0"/>
              </a:rPr>
              <a:t>danh sách các số </a:t>
            </a:r>
            <a:r xmlns:a="http://schemas.openxmlformats.org/drawingml/2006/main">
              <a:rPr lang="vi" dirty="0">
                <a:latin typeface="Calibri" pitchFamily="34" charset="0"/>
              </a:rPr>
              <a:t>được</a:t>
            </a:r>
          </a:p>
          <a:p>
            <a:pPr xmlns:a="http://schemas.openxmlformats.org/drawingml/2006/main" marL="403225" lvl="1" indent="-174625">
              <a:buFont typeface="Wingdings" pitchFamily="2" charset="2"/>
              <a:buChar char="§"/>
            </a:pPr>
            <a:r xmlns:a="http://schemas.openxmlformats.org/drawingml/2006/main">
              <a:rPr lang="vi" sz="1600" dirty="0">
                <a:latin typeface="Calibri" pitchFamily="34" charset="0"/>
              </a:rPr>
              <a:t>một số, hoặc</a:t>
            </a:r>
          </a:p>
          <a:p>
            <a:pPr xmlns:a="http://schemas.openxmlformats.org/drawingml/2006/main" marL="403225" lvl="1" indent="-174625">
              <a:buFont typeface="Wingdings" pitchFamily="2" charset="2"/>
              <a:buChar char="§"/>
            </a:pPr>
            <a:r xmlns:a="http://schemas.openxmlformats.org/drawingml/2006/main">
              <a:rPr lang="vi" sz="1600" dirty="0">
                <a:latin typeface="Calibri" pitchFamily="34" charset="0"/>
              </a:rPr>
              <a:t>một số theo sau là một </a:t>
            </a:r>
            <a:r xmlns:a="http://schemas.openxmlformats.org/drawingml/2006/main">
              <a:rPr lang="vi" dirty="0">
                <a:solidFill>
                  <a:srgbClr val="C00000"/>
                </a:solidFill>
                <a:latin typeface="Calibri" pitchFamily="34" charset="0"/>
              </a:rPr>
              <a:t>danh sách các số </a:t>
            </a:r>
            <a:r xmlns:a="http://schemas.openxmlformats.org/drawingml/2006/main">
              <a:rPr lang="vi" sz="1600" dirty="0">
                <a:latin typeface="Calibri" pitchFamily="34" charset="0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4419600"/>
            <a:ext cx="3811665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000" i="1" dirty="0">
                <a:latin typeface="Calibri" pitchFamily="34" charset="0"/>
              </a:rPr>
              <a:t>Các từ viết tắt đệ quy:</a:t>
            </a:r>
          </a:p>
          <a:p>
            <a:pPr xmlns:a="http://schemas.openxmlformats.org/drawingml/2006/main" marL="228600" indent="-228600">
              <a:buAutoNum type="arabicPeriod"/>
            </a:pPr>
            <a:r xmlns:a="http://schemas.openxmlformats.org/drawingml/2006/main">
              <a:rPr lang="vi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GNU </a:t>
            </a:r>
            <a:r xmlns:a="http://schemas.openxmlformats.org/drawingml/2006/main">
              <a:rPr lang="vi" dirty="0">
                <a:latin typeface="Calibri" pitchFamily="34" charset="0"/>
              </a:rPr>
              <a:t>= </a:t>
            </a:r>
            <a:r xmlns:a="http://schemas.openxmlformats.org/drawingml/2006/main">
              <a:rPr lang="vi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G </a:t>
            </a:r>
            <a:r xmlns:a="http://schemas.openxmlformats.org/drawingml/2006/main">
              <a:rPr lang="vi" dirty="0">
                <a:latin typeface="Calibri" pitchFamily="34" charset="0"/>
              </a:rPr>
              <a:t>NU's </a:t>
            </a:r>
            <a:r xmlns:a="http://schemas.openxmlformats.org/drawingml/2006/main">
              <a:rPr lang="vi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N </a:t>
            </a:r>
            <a:r xmlns:a="http://schemas.openxmlformats.org/drawingml/2006/main">
              <a:rPr lang="vi" dirty="0">
                <a:latin typeface="Calibri" pitchFamily="34" charset="0"/>
              </a:rPr>
              <a:t>ot </a:t>
            </a:r>
            <a:r xmlns:a="http://schemas.openxmlformats.org/drawingml/2006/main">
              <a:rPr lang="vi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U </a:t>
            </a:r>
            <a:r xmlns:a="http://schemas.openxmlformats.org/drawingml/2006/main">
              <a:rPr lang="vi" dirty="0">
                <a:latin typeface="Calibri" pitchFamily="34" charset="0"/>
              </a:rPr>
              <a:t>nix</a:t>
            </a:r>
          </a:p>
          <a:p>
            <a:pPr xmlns:a="http://schemas.openxmlformats.org/drawingml/2006/main" marL="228600" indent="-228600">
              <a:buAutoNum type="arabicPeriod"/>
            </a:pPr>
            <a:r xmlns:a="http://schemas.openxmlformats.org/drawingml/2006/main">
              <a:rPr lang="vi" dirty="0">
                <a:solidFill>
                  <a:srgbClr val="FF0000"/>
                </a:solidFill>
                <a:latin typeface="Calibri" pitchFamily="34" charset="0"/>
              </a:rPr>
              <a:t>PHP </a:t>
            </a:r>
            <a:r xmlns:a="http://schemas.openxmlformats.org/drawingml/2006/main">
              <a:rPr lang="vi" dirty="0">
                <a:latin typeface="Calibri" pitchFamily="34" charset="0"/>
              </a:rPr>
              <a:t>= </a:t>
            </a:r>
            <a:r xmlns:a="http://schemas.openxmlformats.org/drawingml/2006/main">
              <a:rPr lang="vi" dirty="0">
                <a:solidFill>
                  <a:srgbClr val="FF0000"/>
                </a:solidFill>
                <a:latin typeface="Calibri" pitchFamily="34" charset="0"/>
              </a:rPr>
              <a:t>P </a:t>
            </a:r>
            <a:r xmlns:a="http://schemas.openxmlformats.org/drawingml/2006/main">
              <a:rPr lang="vi" dirty="0">
                <a:latin typeface="Calibri" pitchFamily="34" charset="0"/>
              </a:rPr>
              <a:t>HP: </a:t>
            </a:r>
            <a:r xmlns:a="http://schemas.openxmlformats.org/drawingml/2006/main">
              <a:rPr lang="vi" dirty="0">
                <a:solidFill>
                  <a:srgbClr val="FF0000"/>
                </a:solidFill>
                <a:latin typeface="Calibri" pitchFamily="34" charset="0"/>
              </a:rPr>
              <a:t>Bộ </a:t>
            </a:r>
            <a:r xmlns:a="http://schemas.openxmlformats.org/drawingml/2006/main">
              <a:rPr lang="vi" dirty="0">
                <a:latin typeface="Calibri" pitchFamily="34" charset="0"/>
              </a:rPr>
              <a:t>xử lý </a:t>
            </a:r>
            <a:r xmlns:a="http://schemas.openxmlformats.org/drawingml/2006/main">
              <a:rPr lang="vi" dirty="0">
                <a:latin typeface="Calibri" pitchFamily="34" charset="0"/>
              </a:rPr>
              <a:t>ypertext </a:t>
            </a:r>
            <a:r xmlns:a="http://schemas.openxmlformats.org/drawingml/2006/main">
              <a:rPr lang="vi" dirty="0">
                <a:solidFill>
                  <a:srgbClr val="FF0000"/>
                </a:solidFill>
                <a:latin typeface="Calibri" pitchFamily="34" charset="0"/>
              </a:rPr>
              <a:t>P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29200" y="3581400"/>
            <a:ext cx="3856319" cy="2062103"/>
          </a:xfrm>
          <a:prstGeom prst="rect">
            <a:avLst/>
          </a:prstGeom>
          <a:solidFill>
            <a:srgbClr val="99336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vi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Để hiểu đệ quy, trước tiên bạn phải hiểu đệ quy.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63221" y="1712643"/>
            <a:ext cx="2734107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000" i="1" dirty="0">
                <a:latin typeface="Calibri" pitchFamily="34" charset="0"/>
              </a:rPr>
              <a:t>Mục tra từ điển:</a:t>
            </a:r>
          </a:p>
          <a:p>
            <a:pPr xmlns:a="http://schemas.openxmlformats.org/drawingml/2006/main" marL="228600" indent="-228600"/>
            <a:r xmlns:a="http://schemas.openxmlformats.org/drawingml/2006/main">
              <a:rPr lang="vi" dirty="0">
                <a:solidFill>
                  <a:srgbClr val="0000FF"/>
                </a:solidFill>
                <a:latin typeface="Calibri" pitchFamily="34" charset="0"/>
              </a:rPr>
              <a:t>Đệ quy </a:t>
            </a:r>
            <a:r xmlns:a="http://schemas.openxmlformats.org/drawingml/2006/main">
              <a:rPr lang="vi" dirty="0">
                <a:latin typeface="Calibri" pitchFamily="34" charset="0"/>
              </a:rPr>
              <a:t>: Xem đệ quy.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5462730"/>
            <a:ext cx="914286" cy="1142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vi" sz="3600" dirty="0">
                <a:solidFill>
                  <a:srgbClr val="C00000"/>
                </a:solidFill>
                <a:latin typeface="Britannic Bold" pitchFamily="34" charset="0"/>
              </a:rPr>
              <a:t>1.3 </a:t>
            </a:r>
            <a:r xmlns:a="http://schemas.openxmlformats.org/drawingml/2006/main">
              <a:rPr lang="vi" sz="3600" dirty="0">
                <a:latin typeface="Britannic Bold" pitchFamily="34" charset="0"/>
              </a:rPr>
              <a:t>Chia để trị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2971800"/>
          </a:xfrm>
        </p:spPr>
        <p:txBody>
          <a:bodyPr/>
          <a:lstStyle/>
          <a:p>
            <a:pPr xmlns:a="http://schemas.openxmlformats.org/drawingml/2006/main">
              <a:spcBef>
                <a:spcPts val="600"/>
              </a:spcBef>
            </a:pPr>
            <a:r xmlns:a="http://schemas.openxmlformats.org/drawingml/2006/main">
              <a:rPr lang="vi" sz="2400" dirty="0">
                <a:solidFill>
                  <a:srgbClr val="C00000"/>
                </a:solidFill>
              </a:rPr>
              <a:t>Chia </a:t>
            </a:r>
            <a:r xmlns:a="http://schemas.openxmlformats.org/drawingml/2006/main">
              <a:rPr lang="vi" sz="2400" dirty="0"/>
              <a:t>: Trong thiết kế từ trên xuống (để thiết kế chương trình hoặc giải quyết vấn đề), hãy chia một vấn đề thành </a:t>
            </a:r>
            <a:r xmlns:a="http://schemas.openxmlformats.org/drawingml/2006/main">
              <a:rPr lang="vi" sz="2400" dirty="0">
                <a:solidFill>
                  <a:srgbClr val="0000FF"/>
                </a:solidFill>
              </a:rPr>
              <a:t>các vấn đề con cùng loại.</a:t>
            </a:r>
          </a:p>
          <a:p>
            <a:pPr xmlns:a="http://schemas.openxmlformats.org/drawingml/2006/main">
              <a:spcBef>
                <a:spcPts val="1200"/>
              </a:spcBef>
            </a:pPr>
            <a:r xmlns:a="http://schemas.openxmlformats.org/drawingml/2006/main">
              <a:rPr lang="vi" sz="2400" dirty="0">
                <a:solidFill>
                  <a:srgbClr val="C00000"/>
                </a:solidFill>
              </a:rPr>
              <a:t>Chinh phục </a:t>
            </a:r>
            <a:r xmlns:a="http://schemas.openxmlformats.org/drawingml/2006/main">
              <a:rPr lang="vi" sz="2400" dirty="0"/>
              <a:t>: Giải quyết vấn đề bằng cách sử dụng hàm </a:t>
            </a:r>
            <a:r xmlns:a="http://schemas.openxmlformats.org/drawingml/2006/main">
              <a:rPr lang="vi" sz="2400" dirty="0">
                <a:solidFill>
                  <a:srgbClr val="0000FF"/>
                </a:solidFill>
              </a:rPr>
              <a:t>gọi chính nó </a:t>
            </a:r>
            <a:r xmlns:a="http://schemas.openxmlformats.org/drawingml/2006/main">
              <a:rPr lang="vi" sz="2400" dirty="0"/>
              <a:t>để giải quyết từng vấn đề phụ</a:t>
            </a:r>
          </a:p>
          <a:p>
            <a:pPr xmlns:a="http://schemas.openxmlformats.org/drawingml/2006/main" lvl="1">
              <a:spcBef>
                <a:spcPts val="600"/>
              </a:spcBef>
            </a:pPr>
            <a:r xmlns:a="http://schemas.openxmlformats.org/drawingml/2006/main">
              <a:rPr lang="vi" sz="2000" dirty="0"/>
              <a:t>một hoặc nhiều bài toán con này </a:t>
            </a:r>
            <a:r xmlns:a="http://schemas.openxmlformats.org/drawingml/2006/main">
              <a:rPr lang="vi" sz="2000" dirty="0">
                <a:solidFill>
                  <a:srgbClr val="0000FF"/>
                </a:solidFill>
              </a:rPr>
              <a:t>đơn giản đến </a:t>
            </a:r>
            <a:r xmlns:a="http://schemas.openxmlformats.org/drawingml/2006/main">
              <a:rPr lang="vi" sz="2000" dirty="0"/>
              <a:t>mức chúng có thể được giải trực tiếp mà không cần gọi hàm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12</a:t>
            </a:fld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057400" y="3886201"/>
            <a:ext cx="5181600" cy="2000548"/>
          </a:xfrm>
          <a:prstGeom prst="rect">
            <a:avLst/>
          </a:prstGeom>
          <a:noFill/>
          <a:ln w="28575">
            <a:solidFill>
              <a:srgbClr val="800000"/>
            </a:solidFill>
          </a:ln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xmlns:a="http://schemas.openxmlformats.org/drawingml/2006/main" algn="ctr"/>
            <a:r xmlns:a="http://schemas.openxmlformats.org/drawingml/2006/main">
              <a:rPr lang="vi" sz="2400" b="1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Một mô hình trong đó </a:t>
            </a:r>
            <a:br xmlns:a="http://schemas.openxmlformats.org/drawingml/2006/main">
              <a:rPr lang="en-US" sz="2400" b="1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 xmlns:a="http://schemas.openxmlformats.org/drawingml/2006/main">
              <a:rPr lang="vi" sz="2400" b="1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giải pháp cho một vấn đề </a:t>
            </a:r>
            <a:br xmlns:a="http://schemas.openxmlformats.org/drawingml/2006/main">
              <a:rPr lang="en-US" sz="2400" b="1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 xmlns:a="http://schemas.openxmlformats.org/drawingml/2006/main">
              <a:rPr lang="vi" sz="2400" b="1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phụ thuộc vào </a:t>
            </a:r>
            <a:br xmlns:a="http://schemas.openxmlformats.org/drawingml/2006/main">
              <a:rPr lang="en-US" sz="2400" b="1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 xmlns:a="http://schemas.openxmlformats.org/drawingml/2006/main">
              <a:rPr lang="vi" sz="2400" b="1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giải pháp cho </a:t>
            </a:r>
            <a:r xmlns:a="http://schemas.openxmlformats.org/drawingml/2006/main">
              <a:rPr lang="vi" sz="2400" b="1" u="sng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các trường hợp nhỏ hơn </a:t>
            </a:r>
            <a:br xmlns:a="http://schemas.openxmlformats.org/drawingml/2006/main">
              <a:rPr lang="en-US" sz="2400" b="1" u="sng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 xmlns:a="http://schemas.openxmlformats.org/drawingml/2006/main">
              <a:rPr lang="vi" sz="2400" b="1" cap="none" spc="0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của </a:t>
            </a:r>
            <a:r xmlns:a="http://schemas.openxmlformats.org/drawingml/2006/main">
              <a:rPr lang="vi" sz="2400" b="1" u="sng" cap="all" spc="0" dirty="0">
                <a:ln>
                  <a:prstDash val="solid"/>
                </a:ln>
                <a:solidFill>
                  <a:srgbClr val="9933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cùng </a:t>
            </a:r>
            <a:r xmlns:a="http://schemas.openxmlformats.org/drawingml/2006/main">
              <a:rPr lang="vi" sz="2400" b="1" u="sng" cap="all" dirty="0">
                <a:ln>
                  <a:prstDash val="solid"/>
                </a:ln>
                <a:solidFill>
                  <a:srgbClr val="9933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một </a:t>
            </a:r>
            <a:r xmlns:a="http://schemas.openxmlformats.org/drawingml/2006/main">
              <a:rPr lang="vi" sz="2400" b="1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vấn đề </a:t>
            </a:r>
            <a:r xmlns:a="http://schemas.openxmlformats.org/drawingml/2006/main">
              <a:rPr lang="vi" sz="2800" b="1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.</a:t>
            </a:r>
            <a:endParaRPr xmlns:a="http://schemas.openxmlformats.org/drawingml/2006/main" lang="en-US" sz="2800" b="1" cap="none" spc="0" dirty="0">
              <a:ln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vi" sz="3600" dirty="0">
                <a:solidFill>
                  <a:srgbClr val="C00000"/>
                </a:solidFill>
                <a:latin typeface="Britannic Bold" pitchFamily="34" charset="0"/>
              </a:rPr>
              <a:t>1.4 </a:t>
            </a:r>
            <a:r xmlns:a="http://schemas.openxmlformats.org/drawingml/2006/main">
              <a:rPr lang="vi" sz="3600" dirty="0">
                <a:latin typeface="Britannic Bold" pitchFamily="34" charset="0"/>
              </a:rPr>
              <a:t>Tại sao phải đệ quy?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xmlns:a="http://schemas.openxmlformats.org/drawingml/2006/main">
              <a:spcBef>
                <a:spcPts val="600"/>
              </a:spcBef>
            </a:pPr>
            <a:r xmlns:a="http://schemas.openxmlformats.org/drawingml/2006/main">
              <a:rPr lang="vi" sz="2800" dirty="0"/>
              <a:t>Nhiều thuật toán có thể được biểu diễn một cách tự nhiên dưới dạng đệ quy</a:t>
            </a:r>
          </a:p>
          <a:p>
            <a:pPr xmlns:a="http://schemas.openxmlformats.org/drawingml/2006/main">
              <a:spcBef>
                <a:spcPts val="600"/>
              </a:spcBef>
            </a:pPr>
            <a:r xmlns:a="http://schemas.openxmlformats.org/drawingml/2006/main">
              <a:rPr lang="vi" sz="2800" dirty="0"/>
              <a:t>Các bài toán phức tạp hoặc cực kỳ khó giải bằng </a:t>
            </a:r>
            <a:r xmlns:a="http://schemas.openxmlformats.org/drawingml/2006/main">
              <a:rPr lang="vi" sz="2800"/>
              <a:t>kỹ thuật tuyến tính có thể </a:t>
            </a:r>
            <a:r xmlns:a="http://schemas.openxmlformats.org/drawingml/2006/main">
              <a:rPr lang="vi" sz="2800" dirty="0"/>
              <a:t>có lời giải đệ quy đơn giản</a:t>
            </a:r>
          </a:p>
          <a:p>
            <a:pPr xmlns:a="http://schemas.openxmlformats.org/drawingml/2006/main">
              <a:spcBef>
                <a:spcPts val="600"/>
              </a:spcBef>
            </a:pPr>
            <a:r xmlns:a="http://schemas.openxmlformats.org/drawingml/2006/main">
              <a:rPr lang="vi" sz="2800" dirty="0"/>
              <a:t>Nó thường có dạng sau:</a:t>
            </a:r>
          </a:p>
          <a:p>
            <a:pPr lvl="1">
              <a:lnSpc>
                <a:spcPct val="80000"/>
              </a:lnSpc>
              <a:buNone/>
            </a:pPr>
            <a:endParaRPr lang="en-US" sz="2400" dirty="0"/>
          </a:p>
          <a:p>
            <a:pPr xmlns:a="http://schemas.openxmlformats.org/drawingml/2006/main" marL="360363" lvl="1" indent="-15875">
              <a:lnSpc>
                <a:spcPct val="80000"/>
              </a:lnSpc>
              <a:buNone/>
              <a:tabLst>
                <a:tab pos="630238" algn="l"/>
                <a:tab pos="900113" algn="l"/>
                <a:tab pos="1169988" algn="l"/>
              </a:tabLst>
            </a:pPr>
            <a:r xmlns:a="http://schemas.openxmlformats.org/drawingml/2006/main">
              <a:rPr lang="vi" sz="2000" dirty="0" err="1">
                <a:solidFill>
                  <a:srgbClr val="0000FF"/>
                </a:solidFill>
              </a:rPr>
              <a:t>Giải quyết nó</a:t>
            </a:r>
            <a:r xmlns:a="http://schemas.openxmlformats.org/drawingml/2006/main">
              <a:rPr lang="vi" sz="2000" dirty="0">
                <a:solidFill>
                  <a:srgbClr val="0000FF"/>
                </a:solidFill>
              </a:rPr>
              <a:t> </a:t>
            </a:r>
            <a:r xmlns:a="http://schemas.openxmlformats.org/drawingml/2006/main">
              <a:rPr lang="vi" sz="2000" dirty="0"/>
              <a:t>(vấn đề) {</a:t>
            </a:r>
          </a:p>
          <a:p>
            <a:pPr xmlns:a="http://schemas.openxmlformats.org/drawingml/2006/main" marL="360363" lvl="1" indent="-15875">
              <a:lnSpc>
                <a:spcPct val="80000"/>
              </a:lnSpc>
              <a:buNone/>
              <a:tabLst>
                <a:tab pos="630238" algn="l"/>
                <a:tab pos="900113" algn="l"/>
                <a:tab pos="1169988" algn="l"/>
              </a:tabLst>
            </a:pPr>
            <a:r xmlns:a="http://schemas.openxmlformats.org/drawingml/2006/main">
              <a:rPr lang="vi" sz="2000" dirty="0"/>
              <a:t>kết quả trả về if (vấn đề tầm thường);</a:t>
            </a:r>
          </a:p>
          <a:p>
            <a:pPr xmlns:a="http://schemas.openxmlformats.org/drawingml/2006/main" marL="360363" lvl="1" indent="-15875">
              <a:lnSpc>
                <a:spcPct val="80000"/>
              </a:lnSpc>
              <a:buNone/>
              <a:tabLst>
                <a:tab pos="630238" algn="l"/>
                <a:tab pos="900113" algn="l"/>
                <a:tab pos="1169988" algn="l"/>
              </a:tabLst>
            </a:pPr>
            <a:r xmlns:a="http://schemas.openxmlformats.org/drawingml/2006/main">
              <a:rPr lang="vi" sz="2000" dirty="0"/>
              <a:t>khác {</a:t>
            </a:r>
          </a:p>
          <a:p>
            <a:pPr xmlns:a="http://schemas.openxmlformats.org/drawingml/2006/main" marL="360363" lvl="1" indent="-15875">
              <a:lnSpc>
                <a:spcPct val="80000"/>
              </a:lnSpc>
              <a:buNone/>
              <a:tabLst>
                <a:tab pos="630238" algn="l"/>
                <a:tab pos="900113" algn="l"/>
                <a:tab pos="1169988" algn="l"/>
              </a:tabLst>
            </a:pPr>
            <a:r xmlns:a="http://schemas.openxmlformats.org/drawingml/2006/main">
              <a:rPr lang="vi" sz="2000" dirty="0"/>
              <a:t>đơn giản hóa vấn đề;</a:t>
            </a:r>
          </a:p>
          <a:p>
            <a:pPr xmlns:a="http://schemas.openxmlformats.org/drawingml/2006/main" marL="360363" lvl="1" indent="-15875">
              <a:lnSpc>
                <a:spcPct val="80000"/>
              </a:lnSpc>
              <a:buNone/>
              <a:tabLst>
                <a:tab pos="630238" algn="l"/>
                <a:tab pos="900113" algn="l"/>
                <a:tab pos="1169988" algn="l"/>
              </a:tabLst>
            </a:pPr>
            <a:r xmlns:a="http://schemas.openxmlformats.org/drawingml/2006/main">
              <a:rPr lang="vi" sz="2000" dirty="0"/>
              <a:t>trả về </a:t>
            </a:r>
            <a:r xmlns:a="http://schemas.openxmlformats.org/drawingml/2006/main">
              <a:rPr lang="vi" sz="2000" dirty="0" err="1">
                <a:solidFill>
                  <a:srgbClr val="0000FF"/>
                </a:solidFill>
              </a:rPr>
              <a:t>SolveIt</a:t>
            </a:r>
            <a:r xmlns:a="http://schemas.openxmlformats.org/drawingml/2006/main">
              <a:rPr lang="vi" sz="2000" dirty="0">
                <a:solidFill>
                  <a:schemeClr val="hlink"/>
                </a:solidFill>
              </a:rPr>
              <a:t> </a:t>
            </a:r>
            <a:r xmlns:a="http://schemas.openxmlformats.org/drawingml/2006/main">
              <a:rPr lang="vi" sz="2000" dirty="0"/>
              <a:t>(vấn đề đơn giản);</a:t>
            </a:r>
          </a:p>
          <a:p>
            <a:pPr xmlns:a="http://schemas.openxmlformats.org/drawingml/2006/main" marL="360363" lvl="1" indent="-15875">
              <a:lnSpc>
                <a:spcPct val="80000"/>
              </a:lnSpc>
              <a:buNone/>
              <a:tabLst>
                <a:tab pos="630238" algn="l"/>
                <a:tab pos="900113" algn="l"/>
                <a:tab pos="1169988" algn="l"/>
              </a:tabLst>
            </a:pPr>
            <a:r xmlns:a="http://schemas.openxmlformats.org/drawingml/2006/main">
              <a:rPr lang="vi" sz="2000" dirty="0"/>
              <a:t>}</a:t>
            </a:r>
          </a:p>
          <a:p>
            <a:pPr xmlns:a="http://schemas.openxmlformats.org/drawingml/2006/main" marL="360363" lvl="1" indent="-15875">
              <a:lnSpc>
                <a:spcPct val="80000"/>
              </a:lnSpc>
              <a:buNone/>
              <a:tabLst>
                <a:tab pos="630238" algn="l"/>
                <a:tab pos="900113" algn="l"/>
                <a:tab pos="1169988" algn="l"/>
              </a:tabLst>
            </a:pPr>
            <a:r xmlns:a="http://schemas.openxmlformats.org/drawingml/2006/main">
              <a:rPr lang="vi" sz="2000" dirty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13</a:t>
            </a:fld>
            <a:endParaRPr lang="en-US" sz="16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447800" y="3962400"/>
            <a:ext cx="5707063" cy="2133600"/>
            <a:chOff x="1447800" y="3962400"/>
            <a:chExt cx="5707063" cy="2133600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486400" y="4572000"/>
              <a:ext cx="1668463" cy="46672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xmlns:a="http://schemas.openxmlformats.org/drawingml/2006/main" algn="ctr"/>
              <a:r xmlns:a="http://schemas.openxmlformats.org/drawingml/2006/main">
                <a:rPr lang="vi" sz="2400" dirty="0">
                  <a:solidFill>
                    <a:schemeClr val="tx1"/>
                  </a:solidFill>
                </a:rPr>
                <a:t>Tự nó kêu gọi!</a:t>
              </a:r>
            </a:p>
          </p:txBody>
        </p:sp>
        <p:cxnSp>
          <p:nvCxnSpPr>
            <p:cNvPr id="16" name="Straight Connector 15"/>
            <p:cNvCxnSpPr>
              <a:stCxn id="8" idx="0"/>
            </p:cNvCxnSpPr>
            <p:nvPr/>
          </p:nvCxnSpPr>
          <p:spPr>
            <a:xfrm flipV="1">
              <a:off x="6320632" y="3962400"/>
              <a:ext cx="3968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1447800" y="3962400"/>
              <a:ext cx="4876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447800" y="3962400"/>
              <a:ext cx="0" cy="2286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8" idx="2"/>
            </p:cNvCxnSpPr>
            <p:nvPr/>
          </p:nvCxnSpPr>
          <p:spPr>
            <a:xfrm flipH="1" flipV="1">
              <a:off x="6320632" y="5038725"/>
              <a:ext cx="3968" cy="10572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362200" y="6096000"/>
              <a:ext cx="396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2362200" y="5715000"/>
              <a:ext cx="0" cy="381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vi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 xmlns:a="http://schemas.openxmlformats.org/drawingml/2006/main">
              <a:rPr lang="vi" sz="4400" dirty="0">
                <a:latin typeface="Britannic Bold" panose="020B0903060703020204" pitchFamily="34" charset="0"/>
              </a:rPr>
              <a:t>Cách thức hoạt động của đệ quy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vi" sz="3200" dirty="0">
                <a:latin typeface="Calibri" panose="020F0502020204030204" pitchFamily="34" charset="0"/>
              </a:rPr>
              <a:t>Hiểu đệ quy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vi" sz="3600" dirty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 xmlns:a="http://schemas.openxmlformats.org/drawingml/2006/main">
              <a:rPr lang="vi" sz="3600" dirty="0">
                <a:latin typeface="Britannic Bold" pitchFamily="34" charset="0"/>
              </a:rPr>
              <a:t>Đệ quy trong 501042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xmlns:a="http://schemas.openxmlformats.org/drawingml/2006/main">
              <a:spcBef>
                <a:spcPts val="600"/>
              </a:spcBef>
            </a:pPr>
            <a:r xmlns:a="http://schemas.openxmlformats.org/drawingml/2006/main">
              <a:rPr lang="vi" sz="2800" dirty="0"/>
              <a:t>Trong 501042, bạn đã học được đệ quy đơn giản</a:t>
            </a:r>
          </a:p>
          <a:p>
            <a:pPr xmlns:a="http://schemas.openxmlformats.org/drawingml/2006/main" lvl="1">
              <a:spcBef>
                <a:spcPts val="600"/>
              </a:spcBef>
            </a:pPr>
            <a:r xmlns:a="http://schemas.openxmlformats.org/drawingml/2006/main">
              <a:rPr lang="vi" sz="2400" dirty="0"/>
              <a:t>Không đệ quy trên cấu trúc dữ liệu</a:t>
            </a:r>
          </a:p>
          <a:p>
            <a:pPr xmlns:a="http://schemas.openxmlformats.org/drawingml/2006/main" lvl="1">
              <a:spcBef>
                <a:spcPts val="600"/>
              </a:spcBef>
            </a:pPr>
            <a:r xmlns:a="http://schemas.openxmlformats.org/drawingml/2006/main">
              <a:rPr lang="vi" sz="2400" dirty="0"/>
              <a:t>Mã bao gồm câu lệnh 'if', không có vòng lặp</a:t>
            </a:r>
          </a:p>
          <a:p>
            <a:pPr xmlns:a="http://schemas.openxmlformats.org/drawingml/2006/main" lvl="1">
              <a:spcBef>
                <a:spcPts val="600"/>
              </a:spcBef>
            </a:pPr>
            <a:r xmlns:a="http://schemas.openxmlformats.org/drawingml/2006/main">
              <a:rPr lang="vi" sz="2400" dirty="0"/>
              <a:t>Cách theo dõi mã đệ quy</a:t>
            </a:r>
          </a:p>
          <a:p>
            <a:pPr xmlns:a="http://schemas.openxmlformats.org/drawingml/2006/main">
              <a:spcBef>
                <a:spcPts val="1200"/>
              </a:spcBef>
            </a:pPr>
            <a:r xmlns:a="http://schemas.openxmlformats.org/drawingml/2006/main">
              <a:rPr lang="vi" sz="2800" dirty="0"/>
              <a:t>Các ví dụ được đề cập trong 501042</a:t>
            </a:r>
          </a:p>
          <a:p>
            <a:pPr xmlns:a="http://schemas.openxmlformats.org/drawingml/2006/main" lvl="1">
              <a:spcBef>
                <a:spcPts val="600"/>
              </a:spcBef>
            </a:pPr>
            <a:r xmlns:a="http://schemas.openxmlformats.org/drawingml/2006/main">
              <a:rPr lang="vi" sz="2400" dirty="0">
                <a:solidFill>
                  <a:srgbClr val="0000FF"/>
                </a:solidFill>
              </a:rPr>
              <a:t>Giai thừa </a:t>
            </a:r>
            <a:r xmlns:a="http://schemas.openxmlformats.org/drawingml/2006/main">
              <a:rPr lang="vi" sz="2400" dirty="0"/>
              <a:t>(ví dụ cổ điển)</a:t>
            </a:r>
          </a:p>
          <a:p>
            <a:pPr xmlns:a="http://schemas.openxmlformats.org/drawingml/2006/main" lvl="1">
              <a:spcBef>
                <a:spcPts val="600"/>
              </a:spcBef>
            </a:pPr>
            <a:r xmlns:a="http://schemas.openxmlformats.org/drawingml/2006/main">
              <a:rPr lang="vi" sz="2400" dirty="0">
                <a:solidFill>
                  <a:srgbClr val="0000FF"/>
                </a:solidFill>
              </a:rPr>
              <a:t>Fibonacci </a:t>
            </a:r>
            <a:r xmlns:a="http://schemas.openxmlformats.org/drawingml/2006/main">
              <a:rPr lang="vi" sz="2400" dirty="0"/>
              <a:t>(ví dụ cổ điển)</a:t>
            </a:r>
          </a:p>
          <a:p>
            <a:pPr xmlns:a="http://schemas.openxmlformats.org/drawingml/2006/main" lvl="1">
              <a:spcBef>
                <a:spcPts val="600"/>
              </a:spcBef>
            </a:pPr>
            <a:r xmlns:a="http://schemas.openxmlformats.org/drawingml/2006/main">
              <a:rPr lang="vi" sz="2400" dirty="0">
                <a:solidFill>
                  <a:srgbClr val="0000FF"/>
                </a:solidFill>
              </a:rPr>
              <a:t>Ước chung lớn nhất </a:t>
            </a:r>
            <a:r xmlns:a="http://schemas.openxmlformats.org/drawingml/2006/main">
              <a:rPr lang="vi" sz="2400" dirty="0"/>
              <a:t>(ví dụ cổ điển)</a:t>
            </a:r>
          </a:p>
          <a:p>
            <a:pPr xmlns:a="http://schemas.openxmlformats.org/drawingml/2006/main" lvl="1">
              <a:spcBef>
                <a:spcPts val="600"/>
              </a:spcBef>
            </a:pPr>
            <a:r xmlns:a="http://schemas.openxmlformats.org/drawingml/2006/main">
              <a:rPr lang="vi" sz="2400" dirty="0"/>
              <a:t>Những ví dụ khác</a:t>
            </a:r>
          </a:p>
          <a:p>
            <a:pPr xmlns:a="http://schemas.openxmlformats.org/drawingml/2006/main" lvl="1">
              <a:spcBef>
                <a:spcPts val="600"/>
              </a:spcBef>
            </a:pPr>
            <a:r xmlns:a="http://schemas.openxmlformats.org/drawingml/2006/main">
              <a:rPr lang="vi" sz="2400" dirty="0"/>
              <a:t>Slide bài giảng và chương trình có sẵn trên trang “501042 Stuffs” của 501043: </a:t>
            </a:r>
            <a:r xmlns:a="http://schemas.openxmlformats.org/drawingml/2006/main" xmlns:r="http://schemas.openxmlformats.org/officeDocument/2006/relationships">
              <a:rPr lang="vi" sz="2400" dirty="0">
                <a:sym typeface="Wingdings" panose="05000000000000000000" pitchFamily="2" charset="2"/>
                <a:hlinkClick r:id="rId3"/>
              </a:rPr>
              <a:t>http://sakai.it.tdt.edu.vn</a:t>
            </a:r>
            <a:endParaRPr xmlns:a="http://schemas.openxmlformats.org/drawingml/2006/main"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15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 xmlns:a="http://schemas.openxmlformats.org/drawingml/2006/main">
              <a:rPr lang="vi" sz="3600" dirty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 xmlns:a="http://schemas.openxmlformats.org/drawingml/2006/main">
              <a:rPr lang="vi" sz="3600" dirty="0">
                <a:latin typeface="Britannic Bold" pitchFamily="34" charset="0"/>
              </a:rPr>
              <a:t>Đệ quy trong 501042: Giai thừa </a:t>
            </a:r>
            <a:r xmlns:a="http://schemas.openxmlformats.org/drawingml/2006/main">
              <a:rPr lang="vi" sz="2800" dirty="0">
                <a:latin typeface="Britannic Bold" pitchFamily="34" charset="0"/>
              </a:rPr>
              <a:t>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16</a:t>
            </a:fld>
            <a:endParaRPr lang="en-US" sz="16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57200" y="2315229"/>
            <a:ext cx="4038600" cy="224676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xmlns:a="http://schemas.openxmlformats.org/drawingml/2006/main">
              <a:tabLst>
                <a:tab pos="290513" algn="l"/>
                <a:tab pos="508000" algn="l"/>
                <a:tab pos="739775" algn="l"/>
              </a:tabLst>
            </a:pPr>
            <a:r xmlns:a="http://schemas.openxmlformats.org/drawingml/2006/main">
              <a:rPr lang="vi" sz="2000">
                <a:solidFill>
                  <a:srgbClr val="C00000"/>
                </a:solidFill>
                <a:latin typeface="Lucida Console" panose="020B0609040504020204" pitchFamily="49" charset="0"/>
              </a:rPr>
              <a:t>// Tiền tố: n &gt;= 0</a:t>
            </a:r>
          </a:p>
          <a:p>
            <a:pPr xmlns:a="http://schemas.openxmlformats.org/drawingml/2006/main">
              <a:tabLst>
                <a:tab pos="290513" algn="l"/>
                <a:tab pos="508000" algn="l"/>
                <a:tab pos="739775" algn="l"/>
              </a:tabLst>
            </a:pPr>
            <a:r xmlns:a="http://schemas.openxmlformats.org/drawingml/2006/main">
              <a:rPr lang="vi" sz="2000">
                <a:solidFill>
                  <a:schemeClr val="tx1"/>
                </a:solidFill>
                <a:latin typeface="Lucida Console" panose="020B0609040504020204" pitchFamily="49" charset="0"/>
              </a:rPr>
              <a:t>int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thực tế( </a:t>
            </a:r>
            <a:r xmlns:a="http://schemas.openxmlformats.org/drawingml/2006/main">
              <a:rPr lang="vi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n) {</a:t>
            </a:r>
          </a:p>
          <a:p>
            <a:pPr xmlns:a="http://schemas.openxmlformats.org/drawingml/2006/main">
              <a:tabLst>
                <a:tab pos="290513" algn="l"/>
                <a:tab pos="508000" algn="l"/>
                <a:tab pos="739775" algn="l"/>
              </a:tabLst>
            </a:pPr>
            <a:r xmlns:a="http://schemas.openxmlformats.org/drawingml/2006/main">
              <a:rPr lang="vi" sz="2000" dirty="0">
                <a:latin typeface="Lucida Console" panose="020B0609040504020204" pitchFamily="49" charset="0"/>
              </a:rPr>
              <a:t> kết quả </a:t>
            </a:r>
            <a:r xmlns:a="http://schemas.openxmlformats.org/drawingml/2006/main">
              <a:rPr lang="vi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= 1;</a:t>
            </a:r>
          </a:p>
          <a:p>
            <a:pPr xmlns:a="http://schemas.openxmlformats.org/drawingml/2006/main">
              <a:tabLst>
                <a:tab pos="290513" algn="l"/>
                <a:tab pos="508000" algn="l"/>
                <a:tab pos="739775" algn="l"/>
              </a:tabLst>
            </a:pPr>
            <a:r xmlns:a="http://schemas.openxmlformats.org/drawingml/2006/main">
              <a:rPr lang="vi" sz="2000" dirty="0">
                <a:latin typeface="Lucida Console" panose="020B0609040504020204" pitchFamily="49" charset="0"/>
              </a:rPr>
              <a:t>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cho ( </a:t>
            </a:r>
            <a:r xmlns:a="http://schemas.openxmlformats.org/drawingml/2006/main">
              <a:rPr lang="vi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 xmlns:a="http://schemas.openxmlformats.org/drawingml/2006/main">
              <a:rPr lang="vi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tôi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=1;i&lt;= </a:t>
            </a:r>
            <a:r xmlns:a="http://schemas.openxmlformats.org/drawingml/2006/main">
              <a:rPr lang="vi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n;i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++)</a:t>
            </a:r>
          </a:p>
          <a:p>
            <a:pPr xmlns:a="http://schemas.openxmlformats.org/drawingml/2006/main">
              <a:tabLst>
                <a:tab pos="290513" algn="l"/>
                <a:tab pos="508000" algn="l"/>
                <a:tab pos="739775" algn="l"/>
              </a:tabLst>
            </a:pPr>
            <a:r xmlns:a="http://schemas.openxmlformats.org/drawingml/2006/main">
              <a:rPr lang="vi" sz="2000" dirty="0">
                <a:latin typeface="Lucida Console" panose="020B0609040504020204" pitchFamily="49" charset="0"/>
              </a:rPr>
              <a:t> 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kết quả *= </a:t>
            </a:r>
            <a:r xmlns:a="http://schemas.openxmlformats.org/drawingml/2006/main">
              <a:rPr lang="vi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tôi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 xmlns:a="http://schemas.openxmlformats.org/drawingml/2006/main">
              <a:tabLst>
                <a:tab pos="290513" algn="l"/>
                <a:tab pos="508000" algn="l"/>
                <a:tab pos="739775" algn="l"/>
              </a:tabLst>
            </a:pPr>
            <a:r xmlns:a="http://schemas.openxmlformats.org/drawingml/2006/main">
              <a:rPr lang="vi" sz="2000" dirty="0">
                <a:latin typeface="Lucida Console" panose="020B0609040504020204" pitchFamily="49" charset="0"/>
              </a:rPr>
              <a:t>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trả về kết quả;</a:t>
            </a:r>
          </a:p>
          <a:p>
            <a:pPr xmlns:a="http://schemas.openxmlformats.org/drawingml/2006/main">
              <a:tabLst>
                <a:tab pos="290513" algn="l"/>
                <a:tab pos="508000" algn="l"/>
                <a:tab pos="739775" algn="l"/>
              </a:tabLst>
            </a:pP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724400" y="2315229"/>
            <a:ext cx="3973114" cy="2246769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xmlns:a="http://schemas.openxmlformats.org/drawingml/2006/main">
              <a:tabLst>
                <a:tab pos="290513" algn="l"/>
                <a:tab pos="566738" algn="l"/>
                <a:tab pos="798513" algn="l"/>
              </a:tabLst>
            </a:pPr>
            <a:r xmlns:a="http://schemas.openxmlformats.org/drawingml/2006/main">
              <a:rPr lang="vi" sz="2000">
                <a:solidFill>
                  <a:srgbClr val="C00000"/>
                </a:solidFill>
                <a:latin typeface="Lucida Console" panose="020B0609040504020204" pitchFamily="49" charset="0"/>
              </a:rPr>
              <a:t>// Tiền tố: n &gt;= 0</a:t>
            </a:r>
          </a:p>
          <a:p>
            <a:pPr xmlns:a="http://schemas.openxmlformats.org/drawingml/2006/main">
              <a:tabLst>
                <a:tab pos="290513" algn="l"/>
                <a:tab pos="566738" algn="l"/>
                <a:tab pos="798513" algn="l"/>
              </a:tabLst>
            </a:pPr>
            <a:r xmlns:a="http://schemas.openxmlformats.org/drawingml/2006/main">
              <a:rPr lang="vi" sz="2000">
                <a:solidFill>
                  <a:schemeClr val="tx1"/>
                </a:solidFill>
                <a:latin typeface="Lucida Console" panose="020B0609040504020204" pitchFamily="49" charset="0"/>
              </a:rPr>
              <a:t>int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thực tế( </a:t>
            </a:r>
            <a:r xmlns:a="http://schemas.openxmlformats.org/drawingml/2006/main">
              <a:rPr lang="vi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n) {</a:t>
            </a:r>
          </a:p>
          <a:p>
            <a:pPr xmlns:a="http://schemas.openxmlformats.org/drawingml/2006/main">
              <a:tabLst>
                <a:tab pos="290513" algn="l"/>
                <a:tab pos="566738" algn="l"/>
                <a:tab pos="798513" algn="l"/>
              </a:tabLst>
            </a:pPr>
            <a:r xmlns:a="http://schemas.openxmlformats.org/drawingml/2006/main">
              <a:rPr lang="vi" sz="2000" dirty="0">
                <a:latin typeface="Lucida Console" panose="020B0609040504020204" pitchFamily="49" charset="0"/>
              </a:rPr>
              <a:t>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nếu (n == </a:t>
            </a:r>
            <a:r xmlns:a="http://schemas.openxmlformats.org/drawingml/2006/main">
              <a:rPr lang="vi" sz="2000" dirty="0">
                <a:latin typeface="Lucida Console" panose="020B0609040504020204" pitchFamily="49" charset="0"/>
              </a:rPr>
              <a:t>0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</a:t>
            </a:r>
          </a:p>
          <a:p>
            <a:pPr xmlns:a="http://schemas.openxmlformats.org/drawingml/2006/main">
              <a:tabLst>
                <a:tab pos="290513" algn="l"/>
                <a:tab pos="566738" algn="l"/>
                <a:tab pos="798513" algn="l"/>
              </a:tabLst>
            </a:pPr>
            <a:r xmlns:a="http://schemas.openxmlformats.org/drawingml/2006/main">
              <a:rPr lang="vi" sz="2000" dirty="0">
                <a:latin typeface="Lucida Console" panose="020B0609040504020204" pitchFamily="49" charset="0"/>
              </a:rPr>
              <a:t> 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trả về 1;</a:t>
            </a:r>
            <a:endParaRPr xmlns:a="http://schemas.openxmlformats.org/drawingml/2006/main" lang="en-GB" sz="2000" dirty="0">
              <a:solidFill>
                <a:srgbClr val="FF9900"/>
              </a:solidFill>
              <a:latin typeface="Lucida Console" panose="020B0609040504020204" pitchFamily="49" charset="0"/>
            </a:endParaRPr>
          </a:p>
          <a:p>
            <a:pPr xmlns:a="http://schemas.openxmlformats.org/drawingml/2006/main">
              <a:tabLst>
                <a:tab pos="290513" algn="l"/>
                <a:tab pos="566738" algn="l"/>
                <a:tab pos="798513" algn="l"/>
              </a:tabLst>
            </a:pPr>
            <a:r xmlns:a="http://schemas.openxmlformats.org/drawingml/2006/main">
              <a:rPr lang="vi" sz="2000" dirty="0">
                <a:latin typeface="Lucida Console" panose="020B0609040504020204" pitchFamily="49" charset="0"/>
              </a:rPr>
              <a:t>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khác</a:t>
            </a:r>
          </a:p>
          <a:p>
            <a:pPr xmlns:a="http://schemas.openxmlformats.org/drawingml/2006/main">
              <a:tabLst>
                <a:tab pos="290513" algn="l"/>
                <a:tab pos="566738" algn="l"/>
                <a:tab pos="798513" algn="l"/>
              </a:tabLst>
            </a:pP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trả về n * thực tế (n-1);</a:t>
            </a:r>
          </a:p>
          <a:p>
            <a:pPr xmlns:a="http://schemas.openxmlformats.org/drawingml/2006/main">
              <a:tabLst>
                <a:tab pos="290513" algn="l"/>
                <a:tab pos="566738" algn="l"/>
                <a:tab pos="798513" algn="l"/>
              </a:tabLst>
            </a:pP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57200" y="4854792"/>
            <a:ext cx="59410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 xmlns:a="http://schemas.openxmlformats.org/drawingml/2006/main">
              <a:rPr lang="vi" sz="2400">
                <a:solidFill>
                  <a:schemeClr val="tx1"/>
                </a:solidFill>
                <a:latin typeface="Arial" charset="0"/>
              </a:rPr>
              <a:t>Hãy nhớ ghi lại các điều kiện trước, thường gặp đối với mã đệ quy.</a:t>
            </a:r>
            <a:endParaRPr xmlns:a="http://schemas.openxmlformats.org/drawingml/2006/main" lang="en-US" sz="2400" dirty="0">
              <a:solidFill>
                <a:schemeClr val="tx1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051459"/>
                <a:ext cx="4872831" cy="656718"/>
              </a:xfrm>
              <a:prstGeom prst="rect">
                <a:avLst/>
              </a:prstGeom>
              <a:solidFill>
                <a:srgbClr val="FFCCFF"/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</a:rPr>
                        <m:t>!=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1,  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&amp;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×⋯×2×1,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51459"/>
                <a:ext cx="4872831" cy="656718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 xmlns:a="http://schemas.openxmlformats.org/drawingml/2006/main">
                  <a:rPr lang="v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495131" y="1051459"/>
                <a:ext cx="3354783" cy="656718"/>
              </a:xfrm>
              <a:prstGeom prst="rect">
                <a:avLst/>
              </a:prstGeom>
              <a:solidFill>
                <a:srgbClr val="CCFFFF"/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</a:rPr>
                        <m:t>!=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1,  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&amp;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!,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131" y="1051459"/>
                <a:ext cx="3354783" cy="656718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 xmlns:a="http://schemas.openxmlformats.org/drawingml/2006/main">
                  <a:rPr lang="vi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6876665" y="3219535"/>
            <a:ext cx="2114935" cy="2880022"/>
            <a:chOff x="6876665" y="3219535"/>
            <a:chExt cx="2114935" cy="2880022"/>
          </a:xfrm>
        </p:grpSpPr>
        <p:sp>
          <p:nvSpPr>
            <p:cNvPr id="4" name="Freeform 3"/>
            <p:cNvSpPr/>
            <p:nvPr/>
          </p:nvSpPr>
          <p:spPr>
            <a:xfrm>
              <a:off x="6876665" y="3219535"/>
              <a:ext cx="1484099" cy="2008682"/>
            </a:xfrm>
            <a:custGeom>
              <a:avLst/>
              <a:gdLst>
                <a:gd name="connsiteX0" fmla="*/ 1633928 w 1633928"/>
                <a:gd name="connsiteY0" fmla="*/ 2173573 h 2173573"/>
                <a:gd name="connsiteX1" fmla="*/ 1349115 w 1633928"/>
                <a:gd name="connsiteY1" fmla="*/ 389744 h 2173573"/>
                <a:gd name="connsiteX2" fmla="*/ 0 w 1633928"/>
                <a:gd name="connsiteY2" fmla="*/ 0 h 217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3928" h="2173573">
                  <a:moveTo>
                    <a:pt x="1633928" y="2173573"/>
                  </a:moveTo>
                  <a:cubicBezTo>
                    <a:pt x="1627682" y="1462789"/>
                    <a:pt x="1621436" y="752006"/>
                    <a:pt x="1349115" y="389744"/>
                  </a:cubicBezTo>
                  <a:cubicBezTo>
                    <a:pt x="1076794" y="27482"/>
                    <a:pt x="538397" y="13741"/>
                    <a:pt x="0" y="0"/>
                  </a:cubicBezTo>
                </a:path>
              </a:pathLst>
            </a:custGeom>
            <a:noFill/>
            <a:ln>
              <a:solidFill>
                <a:srgbClr val="0000FF"/>
              </a:solidFill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8600" y="5268560"/>
              <a:ext cx="1143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 xmlns:a="http://schemas.openxmlformats.org/drawingml/2006/main">
                <a:rPr lang="vi" sz="2400">
                  <a:solidFill>
                    <a:srgbClr val="0000FF"/>
                  </a:solidFill>
                </a:rPr>
                <a:t>Vỏ cơ sở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41149" y="4223876"/>
            <a:ext cx="1671032" cy="2285593"/>
            <a:chOff x="6041149" y="4223876"/>
            <a:chExt cx="1671032" cy="2285593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6876665" y="4223876"/>
              <a:ext cx="438535" cy="1461913"/>
            </a:xfrm>
            <a:prstGeom prst="straightConnector1">
              <a:avLst/>
            </a:prstGeom>
            <a:ln w="28575">
              <a:solidFill>
                <a:srgbClr val="006600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041149" y="5678472"/>
              <a:ext cx="16710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 xmlns:a="http://schemas.openxmlformats.org/drawingml/2006/main">
                <a:rPr lang="vi" sz="2400" dirty="0">
                  <a:solidFill>
                    <a:srgbClr val="006600"/>
                  </a:solidFill>
                </a:rPr>
                <a:t>Cuộc gọi đệ quy</a:t>
              </a: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 flipV="1">
            <a:off x="3276600" y="2636168"/>
            <a:ext cx="381000" cy="231866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962400" y="2636168"/>
            <a:ext cx="1143000" cy="231866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38800" y="1708177"/>
            <a:ext cx="3211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/>
              <a:t>Mối quan hệ lặp lại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92667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vi" dirty="0">
                <a:solidFill>
                  <a:srgbClr val="0000FF"/>
                </a:solidFill>
              </a:rPr>
              <a:t>Giải pháp lặp lại</a:t>
            </a:r>
          </a:p>
        </p:txBody>
      </p:sp>
      <p:sp>
        <p:nvSpPr>
          <p:cNvPr id="2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  <p:extLst>
      <p:ext uri="{BB962C8B-B14F-4D97-AF65-F5344CB8AC3E}">
        <p14:creationId xmlns:p14="http://schemas.microsoft.com/office/powerpoint/2010/main" val="251766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 xmlns:a="http://schemas.openxmlformats.org/drawingml/2006/main">
              <a:rPr lang="vi" sz="3600" dirty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 xmlns:a="http://schemas.openxmlformats.org/drawingml/2006/main">
              <a:rPr lang="vi" sz="3600" dirty="0">
                <a:latin typeface="Britannic Bold" pitchFamily="34" charset="0"/>
              </a:rPr>
              <a:t>Đệ quy trong 501042: Giai thừa </a:t>
            </a:r>
            <a:r xmlns:a="http://schemas.openxmlformats.org/drawingml/2006/main">
              <a:rPr lang="vi" sz="2800" dirty="0">
                <a:latin typeface="Britannic Bold" pitchFamily="34" charset="0"/>
              </a:rPr>
              <a:t>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17</a:t>
            </a:fld>
            <a:endParaRPr lang="en-US" sz="160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394302" y="1925949"/>
            <a:ext cx="3426337" cy="1015663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xmlns:a="http://schemas.openxmlformats.org/drawingml/2006/main" eaLnBrk="0" hangingPunct="0">
              <a:tabLst>
                <a:tab pos="1206500" algn="l"/>
                <a:tab pos="1778000" algn="l"/>
                <a:tab pos="2006600" algn="l"/>
              </a:tabLst>
            </a:pPr>
            <a:r xmlns:a="http://schemas.openxmlformats.org/drawingml/2006/main">
              <a:rPr lang="vi" sz="2000" b="1" dirty="0">
                <a:solidFill>
                  <a:schemeClr val="tx1"/>
                </a:solidFill>
                <a:latin typeface="Arial" charset="0"/>
              </a:rPr>
              <a:t>sự thật(n):</a:t>
            </a:r>
            <a:r xmlns:a="http://schemas.openxmlformats.org/drawingml/2006/main">
              <a:rPr lang="vi" sz="2000" dirty="0">
                <a:solidFill>
                  <a:srgbClr val="0000FF"/>
                </a:solidFill>
                <a:latin typeface="Arial" charset="0"/>
              </a:rPr>
              <a:t>   </a:t>
            </a:r>
          </a:p>
          <a:p>
            <a:pPr xmlns:a="http://schemas.openxmlformats.org/drawingml/2006/main" lvl="1" eaLnBrk="0" hangingPunct="0">
              <a:tabLst>
                <a:tab pos="1206500" algn="l"/>
                <a:tab pos="1778000" algn="l"/>
                <a:tab pos="2006600" algn="l"/>
              </a:tabLst>
            </a:pPr>
            <a:r xmlns:a="http://schemas.openxmlformats.org/drawingml/2006/main">
              <a:rPr lang="vi" sz="2000" dirty="0">
                <a:solidFill>
                  <a:schemeClr val="tx1"/>
                </a:solidFill>
                <a:latin typeface="Arial" charset="0"/>
              </a:rPr>
              <a:t>nếu (n == 0) trả về 1;</a:t>
            </a:r>
          </a:p>
          <a:p>
            <a:pPr xmlns:a="http://schemas.openxmlformats.org/drawingml/2006/main" lvl="1" eaLnBrk="0" hangingPunct="0">
              <a:tabLst>
                <a:tab pos="1206500" algn="l"/>
                <a:tab pos="1778000" algn="l"/>
                <a:tab pos="2006600" algn="l"/>
              </a:tabLst>
            </a:pPr>
            <a:r xmlns:a="http://schemas.openxmlformats.org/drawingml/2006/main">
              <a:rPr lang="vi" sz="2000" dirty="0">
                <a:solidFill>
                  <a:schemeClr val="tx1"/>
                </a:solidFill>
                <a:latin typeface="Arial" charset="0"/>
              </a:rPr>
              <a:t>ngược lại trả về n * Fact(n-1);</a:t>
            </a:r>
            <a:endParaRPr xmlns:a="http://schemas.openxmlformats.org/drawingml/2006/main" lang="en-GB" sz="2000" dirty="0">
              <a:solidFill>
                <a:srgbClr val="FF9900"/>
              </a:solidFill>
              <a:latin typeface="Arial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6900" y="1603375"/>
            <a:ext cx="1189038" cy="355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xmlns:a="http://schemas.openxmlformats.org/drawingml/2006/main" eaLnBrk="0" hangingPunct="0"/>
            <a:r xmlns:a="http://schemas.openxmlformats.org/drawingml/2006/main">
              <a:rPr lang="vi" sz="1600">
                <a:solidFill>
                  <a:srgbClr val="0000FF"/>
                </a:solidFill>
                <a:latin typeface="Helvetica" pitchFamily="34" charset="0"/>
              </a:rPr>
              <a:t>sự thật(5)</a:t>
            </a:r>
          </a:p>
        </p:txBody>
      </p:sp>
      <p:grpSp>
        <p:nvGrpSpPr>
          <p:cNvPr id="16" name="Group 6"/>
          <p:cNvGrpSpPr>
            <a:grpSpLocks/>
          </p:cNvGrpSpPr>
          <p:nvPr/>
        </p:nvGrpSpPr>
        <p:grpSpPr bwMode="auto">
          <a:xfrm>
            <a:off x="1881188" y="1576387"/>
            <a:ext cx="1968500" cy="366713"/>
            <a:chOff x="1448" y="1712"/>
            <a:chExt cx="1343" cy="231"/>
          </a:xfrm>
        </p:grpSpPr>
        <p:grpSp>
          <p:nvGrpSpPr>
            <p:cNvPr id="17" name="Group 7"/>
            <p:cNvGrpSpPr>
              <a:grpSpLocks/>
            </p:cNvGrpSpPr>
            <p:nvPr/>
          </p:nvGrpSpPr>
          <p:grpSpPr bwMode="auto">
            <a:xfrm>
              <a:off x="1758" y="1712"/>
              <a:ext cx="1033" cy="231"/>
              <a:chOff x="1758" y="1712"/>
              <a:chExt cx="1033" cy="231"/>
            </a:xfrm>
          </p:grpSpPr>
          <p:sp>
            <p:nvSpPr>
              <p:cNvPr id="19" name="Rectangle 8"/>
              <p:cNvSpPr>
                <a:spLocks noChangeArrowheads="1"/>
              </p:cNvSpPr>
              <p:nvPr/>
            </p:nvSpPr>
            <p:spPr bwMode="auto">
              <a:xfrm>
                <a:off x="2051" y="1713"/>
                <a:ext cx="740" cy="22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xmlns:a="http://schemas.openxmlformats.org/drawingml/2006/main" eaLnBrk="0" hangingPunct="0"/>
                <a:r xmlns:a="http://schemas.openxmlformats.org/drawingml/2006/main">
                  <a:rPr lang="vi" sz="1600">
                    <a:solidFill>
                      <a:srgbClr val="0000FF"/>
                    </a:solidFill>
                    <a:latin typeface="Helvetica" pitchFamily="34" charset="0"/>
                  </a:rPr>
                  <a:t>sự thật(4)</a:t>
                </a:r>
              </a:p>
            </p:txBody>
          </p:sp>
          <p:sp>
            <p:nvSpPr>
              <p:cNvPr id="20" name="Text Box 9"/>
              <p:cNvSpPr txBox="1">
                <a:spLocks noChangeArrowheads="1"/>
              </p:cNvSpPr>
              <p:nvPr/>
            </p:nvSpPr>
            <p:spPr bwMode="auto">
              <a:xfrm>
                <a:off x="1758" y="1712"/>
                <a:ext cx="273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xmlns:a="http://schemas.openxmlformats.org/drawingml/2006/main" eaLnBrk="0" hangingPunct="0"/>
                <a:r xmlns:a="http://schemas.openxmlformats.org/drawingml/2006/main">
                  <a:rPr lang="vi" sz="1800">
                    <a:solidFill>
                      <a:srgbClr val="0000FF"/>
                    </a:solidFill>
                    <a:latin typeface="Helvetica" pitchFamily="34" charset="0"/>
                  </a:rPr>
                  <a:t>5*</a:t>
                </a:r>
              </a:p>
            </p:txBody>
          </p:sp>
        </p:grp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1448" y="1816"/>
              <a:ext cx="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11"/>
          <p:cNvGrpSpPr>
            <a:grpSpLocks/>
          </p:cNvGrpSpPr>
          <p:nvPr/>
        </p:nvGrpSpPr>
        <p:grpSpPr bwMode="auto">
          <a:xfrm>
            <a:off x="2663825" y="1981201"/>
            <a:ext cx="1514475" cy="822326"/>
            <a:chOff x="1982" y="1967"/>
            <a:chExt cx="1033" cy="518"/>
          </a:xfrm>
        </p:grpSpPr>
        <p:grpSp>
          <p:nvGrpSpPr>
            <p:cNvPr id="22" name="Group 12"/>
            <p:cNvGrpSpPr>
              <a:grpSpLocks/>
            </p:cNvGrpSpPr>
            <p:nvPr/>
          </p:nvGrpSpPr>
          <p:grpSpPr bwMode="auto">
            <a:xfrm>
              <a:off x="1982" y="2254"/>
              <a:ext cx="1033" cy="231"/>
              <a:chOff x="1758" y="1646"/>
              <a:chExt cx="1033" cy="231"/>
            </a:xfrm>
          </p:grpSpPr>
          <p:sp>
            <p:nvSpPr>
              <p:cNvPr id="24" name="Rectangle 13"/>
              <p:cNvSpPr>
                <a:spLocks noChangeArrowheads="1"/>
              </p:cNvSpPr>
              <p:nvPr/>
            </p:nvSpPr>
            <p:spPr bwMode="auto">
              <a:xfrm>
                <a:off x="2051" y="1647"/>
                <a:ext cx="740" cy="22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xmlns:a="http://schemas.openxmlformats.org/drawingml/2006/main" eaLnBrk="0" hangingPunct="0"/>
                <a:r xmlns:a="http://schemas.openxmlformats.org/drawingml/2006/main">
                  <a:rPr lang="vi" sz="1600" dirty="0">
                    <a:solidFill>
                      <a:srgbClr val="0000FF"/>
                    </a:solidFill>
                    <a:latin typeface="Helvetica" pitchFamily="34" charset="0"/>
                  </a:rPr>
                  <a:t>sự thật(3)</a:t>
                </a:r>
              </a:p>
            </p:txBody>
          </p:sp>
          <p:sp>
            <p:nvSpPr>
              <p:cNvPr id="25" name="Text Box 14"/>
              <p:cNvSpPr txBox="1">
                <a:spLocks noChangeArrowheads="1"/>
              </p:cNvSpPr>
              <p:nvPr/>
            </p:nvSpPr>
            <p:spPr bwMode="auto">
              <a:xfrm>
                <a:off x="1758" y="1646"/>
                <a:ext cx="273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xmlns:a="http://schemas.openxmlformats.org/drawingml/2006/main" eaLnBrk="0" hangingPunct="0"/>
                <a:r xmlns:a="http://schemas.openxmlformats.org/drawingml/2006/main">
                  <a:rPr lang="vi" sz="1800">
                    <a:solidFill>
                      <a:srgbClr val="0000FF"/>
                    </a:solidFill>
                    <a:latin typeface="Helvetica" pitchFamily="34" charset="0"/>
                  </a:rPr>
                  <a:t>4*</a:t>
                </a:r>
              </a:p>
            </p:txBody>
          </p:sp>
        </p:grp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2376" y="1967"/>
              <a:ext cx="208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16"/>
          <p:cNvGrpSpPr>
            <a:grpSpLocks/>
          </p:cNvGrpSpPr>
          <p:nvPr/>
        </p:nvGrpSpPr>
        <p:grpSpPr bwMode="auto">
          <a:xfrm>
            <a:off x="3133725" y="2895600"/>
            <a:ext cx="1512888" cy="785813"/>
            <a:chOff x="2302" y="2600"/>
            <a:chExt cx="1033" cy="495"/>
          </a:xfrm>
        </p:grpSpPr>
        <p:grpSp>
          <p:nvGrpSpPr>
            <p:cNvPr id="27" name="Group 17"/>
            <p:cNvGrpSpPr>
              <a:grpSpLocks/>
            </p:cNvGrpSpPr>
            <p:nvPr/>
          </p:nvGrpSpPr>
          <p:grpSpPr bwMode="auto">
            <a:xfrm>
              <a:off x="2302" y="2864"/>
              <a:ext cx="1033" cy="231"/>
              <a:chOff x="1758" y="1712"/>
              <a:chExt cx="1033" cy="231"/>
            </a:xfrm>
          </p:grpSpPr>
          <p:sp>
            <p:nvSpPr>
              <p:cNvPr id="29" name="Rectangle 18"/>
              <p:cNvSpPr>
                <a:spLocks noChangeArrowheads="1"/>
              </p:cNvSpPr>
              <p:nvPr/>
            </p:nvSpPr>
            <p:spPr bwMode="auto">
              <a:xfrm>
                <a:off x="2051" y="1713"/>
                <a:ext cx="740" cy="22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xmlns:a="http://schemas.openxmlformats.org/drawingml/2006/main" eaLnBrk="0" hangingPunct="0"/>
                <a:r xmlns:a="http://schemas.openxmlformats.org/drawingml/2006/main">
                  <a:rPr lang="vi" sz="1600">
                    <a:solidFill>
                      <a:srgbClr val="0000FF"/>
                    </a:solidFill>
                    <a:latin typeface="Helvetica" pitchFamily="34" charset="0"/>
                  </a:rPr>
                  <a:t>sự thật(2)</a:t>
                </a:r>
              </a:p>
            </p:txBody>
          </p:sp>
          <p:sp>
            <p:nvSpPr>
              <p:cNvPr id="30" name="Text Box 19"/>
              <p:cNvSpPr txBox="1">
                <a:spLocks noChangeArrowheads="1"/>
              </p:cNvSpPr>
              <p:nvPr/>
            </p:nvSpPr>
            <p:spPr bwMode="auto">
              <a:xfrm>
                <a:off x="1758" y="1712"/>
                <a:ext cx="273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xmlns:a="http://schemas.openxmlformats.org/drawingml/2006/main" eaLnBrk="0" hangingPunct="0"/>
                <a:r xmlns:a="http://schemas.openxmlformats.org/drawingml/2006/main">
                  <a:rPr lang="vi" sz="1800">
                    <a:solidFill>
                      <a:srgbClr val="0000FF"/>
                    </a:solidFill>
                    <a:latin typeface="Helvetica" pitchFamily="34" charset="0"/>
                  </a:rPr>
                  <a:t>3*</a:t>
                </a:r>
              </a:p>
            </p:txBody>
          </p:sp>
        </p:grp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>
              <a:off x="2632" y="2600"/>
              <a:ext cx="272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3649663" y="3733800"/>
            <a:ext cx="1512887" cy="785813"/>
            <a:chOff x="2654" y="3128"/>
            <a:chExt cx="1033" cy="495"/>
          </a:xfrm>
        </p:grpSpPr>
        <p:grpSp>
          <p:nvGrpSpPr>
            <p:cNvPr id="32" name="Group 22"/>
            <p:cNvGrpSpPr>
              <a:grpSpLocks/>
            </p:cNvGrpSpPr>
            <p:nvPr/>
          </p:nvGrpSpPr>
          <p:grpSpPr bwMode="auto">
            <a:xfrm>
              <a:off x="2654" y="3392"/>
              <a:ext cx="1033" cy="231"/>
              <a:chOff x="1758" y="1712"/>
              <a:chExt cx="1033" cy="231"/>
            </a:xfrm>
          </p:grpSpPr>
          <p:sp>
            <p:nvSpPr>
              <p:cNvPr id="34" name="Rectangle 23"/>
              <p:cNvSpPr>
                <a:spLocks noChangeArrowheads="1"/>
              </p:cNvSpPr>
              <p:nvPr/>
            </p:nvSpPr>
            <p:spPr bwMode="auto">
              <a:xfrm>
                <a:off x="2051" y="1713"/>
                <a:ext cx="740" cy="2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xmlns:a="http://schemas.openxmlformats.org/drawingml/2006/main" eaLnBrk="0" hangingPunct="0"/>
                <a:r xmlns:a="http://schemas.openxmlformats.org/drawingml/2006/main">
                  <a:rPr lang="vi" sz="1600">
                    <a:solidFill>
                      <a:srgbClr val="0000FF"/>
                    </a:solidFill>
                    <a:latin typeface="Helvetica" pitchFamily="34" charset="0"/>
                  </a:rPr>
                  <a:t>sự thật(1)</a:t>
                </a:r>
              </a:p>
            </p:txBody>
          </p:sp>
          <p:sp>
            <p:nvSpPr>
              <p:cNvPr id="35" name="Text Box 24"/>
              <p:cNvSpPr txBox="1">
                <a:spLocks noChangeArrowheads="1"/>
              </p:cNvSpPr>
              <p:nvPr/>
            </p:nvSpPr>
            <p:spPr bwMode="auto">
              <a:xfrm>
                <a:off x="1758" y="1712"/>
                <a:ext cx="273" cy="23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xmlns:a="http://schemas.openxmlformats.org/drawingml/2006/main" eaLnBrk="0" hangingPunct="0"/>
                <a:r xmlns:a="http://schemas.openxmlformats.org/drawingml/2006/main">
                  <a:rPr lang="vi" sz="1800">
                    <a:solidFill>
                      <a:srgbClr val="0000FF"/>
                    </a:solidFill>
                    <a:latin typeface="Helvetica" pitchFamily="34" charset="0"/>
                  </a:rPr>
                  <a:t>2*</a:t>
                </a:r>
              </a:p>
            </p:txBody>
          </p:sp>
        </p:grp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>
              <a:off x="2920" y="3128"/>
              <a:ext cx="352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26"/>
          <p:cNvGrpSpPr>
            <a:grpSpLocks/>
          </p:cNvGrpSpPr>
          <p:nvPr/>
        </p:nvGrpSpPr>
        <p:grpSpPr bwMode="auto">
          <a:xfrm>
            <a:off x="5334000" y="5410200"/>
            <a:ext cx="1065213" cy="449263"/>
            <a:chOff x="3336" y="3688"/>
            <a:chExt cx="726" cy="283"/>
          </a:xfrm>
        </p:grpSpPr>
        <p:sp>
          <p:nvSpPr>
            <p:cNvPr id="37" name="Text Box 27"/>
            <p:cNvSpPr txBox="1">
              <a:spLocks noChangeArrowheads="1"/>
            </p:cNvSpPr>
            <p:nvPr/>
          </p:nvSpPr>
          <p:spPr bwMode="auto">
            <a:xfrm>
              <a:off x="3837" y="3728"/>
              <a:ext cx="225" cy="2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xmlns:a="http://schemas.openxmlformats.org/drawingml/2006/main" eaLnBrk="0" hangingPunct="0"/>
              <a:r xmlns:a="http://schemas.openxmlformats.org/drawingml/2006/main">
                <a:rPr lang="vi" sz="1800" dirty="0">
                  <a:solidFill>
                    <a:srgbClr val="0000FF"/>
                  </a:solidFill>
                  <a:latin typeface="Helvetica" pitchFamily="34" charset="0"/>
                </a:rPr>
                <a:t>1</a:t>
              </a:r>
            </a:p>
          </p:txBody>
        </p:sp>
        <p:sp>
          <p:nvSpPr>
            <p:cNvPr id="38" name="Line 28"/>
            <p:cNvSpPr>
              <a:spLocks noChangeShapeType="1"/>
            </p:cNvSpPr>
            <p:nvPr/>
          </p:nvSpPr>
          <p:spPr bwMode="auto">
            <a:xfrm>
              <a:off x="3336" y="3688"/>
              <a:ext cx="400" cy="2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29"/>
          <p:cNvGrpSpPr>
            <a:grpSpLocks/>
          </p:cNvGrpSpPr>
          <p:nvPr/>
        </p:nvGrpSpPr>
        <p:grpSpPr bwMode="auto">
          <a:xfrm>
            <a:off x="6019800" y="5029200"/>
            <a:ext cx="695325" cy="674687"/>
            <a:chOff x="3816" y="3391"/>
            <a:chExt cx="475" cy="425"/>
          </a:xfrm>
        </p:grpSpPr>
        <p:sp>
          <p:nvSpPr>
            <p:cNvPr id="40" name="Freeform 30"/>
            <p:cNvSpPr>
              <a:spLocks/>
            </p:cNvSpPr>
            <p:nvPr/>
          </p:nvSpPr>
          <p:spPr bwMode="auto">
            <a:xfrm>
              <a:off x="3816" y="3464"/>
              <a:ext cx="381" cy="352"/>
            </a:xfrm>
            <a:custGeom>
              <a:avLst/>
              <a:gdLst>
                <a:gd name="T0" fmla="*/ 272 w 381"/>
                <a:gd name="T1" fmla="*/ 352 h 352"/>
                <a:gd name="T2" fmla="*/ 336 w 381"/>
                <a:gd name="T3" fmla="*/ 160 h 352"/>
                <a:gd name="T4" fmla="*/ 0 w 381"/>
                <a:gd name="T5" fmla="*/ 0 h 352"/>
                <a:gd name="T6" fmla="*/ 0 60000 65536"/>
                <a:gd name="T7" fmla="*/ 0 60000 65536"/>
                <a:gd name="T8" fmla="*/ 0 60000 65536"/>
                <a:gd name="T9" fmla="*/ 0 w 381"/>
                <a:gd name="T10" fmla="*/ 0 h 352"/>
                <a:gd name="T11" fmla="*/ 381 w 381"/>
                <a:gd name="T12" fmla="*/ 352 h 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" h="352">
                  <a:moveTo>
                    <a:pt x="272" y="352"/>
                  </a:moveTo>
                  <a:cubicBezTo>
                    <a:pt x="326" y="285"/>
                    <a:pt x="381" y="219"/>
                    <a:pt x="336" y="160"/>
                  </a:cubicBezTo>
                  <a:cubicBezTo>
                    <a:pt x="291" y="101"/>
                    <a:pt x="145" y="50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31"/>
            <p:cNvSpPr txBox="1">
              <a:spLocks noChangeArrowheads="1"/>
            </p:cNvSpPr>
            <p:nvPr/>
          </p:nvSpPr>
          <p:spPr bwMode="auto">
            <a:xfrm>
              <a:off x="4078" y="3391"/>
              <a:ext cx="213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xmlns:a="http://schemas.openxmlformats.org/drawingml/2006/main" eaLnBrk="0" hangingPunct="0"/>
              <a:r xmlns:a="http://schemas.openxmlformats.org/drawingml/2006/main">
                <a:rPr lang="vi" sz="1800" b="1">
                  <a:solidFill>
                    <a:srgbClr val="CC0000"/>
                  </a:solidFill>
                  <a:latin typeface="Helvetica" pitchFamily="34" charset="0"/>
                </a:rPr>
                <a:t>1</a:t>
              </a:r>
            </a:p>
          </p:txBody>
        </p:sp>
      </p:grpSp>
      <p:grpSp>
        <p:nvGrpSpPr>
          <p:cNvPr id="42" name="Group 32"/>
          <p:cNvGrpSpPr>
            <a:grpSpLocks/>
          </p:cNvGrpSpPr>
          <p:nvPr/>
        </p:nvGrpSpPr>
        <p:grpSpPr bwMode="auto">
          <a:xfrm>
            <a:off x="4813300" y="3505200"/>
            <a:ext cx="773113" cy="827087"/>
            <a:chOff x="3448" y="2927"/>
            <a:chExt cx="528" cy="521"/>
          </a:xfrm>
        </p:grpSpPr>
        <p:sp>
          <p:nvSpPr>
            <p:cNvPr id="43" name="Freeform 33"/>
            <p:cNvSpPr>
              <a:spLocks/>
            </p:cNvSpPr>
            <p:nvPr/>
          </p:nvSpPr>
          <p:spPr bwMode="auto">
            <a:xfrm>
              <a:off x="3448" y="3000"/>
              <a:ext cx="528" cy="448"/>
            </a:xfrm>
            <a:custGeom>
              <a:avLst/>
              <a:gdLst>
                <a:gd name="T0" fmla="*/ 288 w 528"/>
                <a:gd name="T1" fmla="*/ 448 h 448"/>
                <a:gd name="T2" fmla="*/ 480 w 528"/>
                <a:gd name="T3" fmla="*/ 304 h 448"/>
                <a:gd name="T4" fmla="*/ 0 w 528"/>
                <a:gd name="T5" fmla="*/ 0 h 448"/>
                <a:gd name="T6" fmla="*/ 0 60000 65536"/>
                <a:gd name="T7" fmla="*/ 0 60000 65536"/>
                <a:gd name="T8" fmla="*/ 0 60000 65536"/>
                <a:gd name="T9" fmla="*/ 0 w 528"/>
                <a:gd name="T10" fmla="*/ 0 h 448"/>
                <a:gd name="T11" fmla="*/ 528 w 528"/>
                <a:gd name="T12" fmla="*/ 448 h 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48">
                  <a:moveTo>
                    <a:pt x="288" y="448"/>
                  </a:moveTo>
                  <a:cubicBezTo>
                    <a:pt x="408" y="413"/>
                    <a:pt x="528" y="379"/>
                    <a:pt x="480" y="304"/>
                  </a:cubicBezTo>
                  <a:cubicBezTo>
                    <a:pt x="432" y="229"/>
                    <a:pt x="216" y="11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34"/>
            <p:cNvSpPr txBox="1">
              <a:spLocks noChangeArrowheads="1"/>
            </p:cNvSpPr>
            <p:nvPr/>
          </p:nvSpPr>
          <p:spPr bwMode="auto">
            <a:xfrm>
              <a:off x="3726" y="2927"/>
              <a:ext cx="212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xmlns:a="http://schemas.openxmlformats.org/drawingml/2006/main" eaLnBrk="0" hangingPunct="0"/>
              <a:r xmlns:a="http://schemas.openxmlformats.org/drawingml/2006/main">
                <a:rPr lang="vi" sz="1800" b="1">
                  <a:solidFill>
                    <a:srgbClr val="CC0000"/>
                  </a:solidFill>
                  <a:latin typeface="Helvetica" pitchFamily="34" charset="0"/>
                </a:rPr>
                <a:t>2</a:t>
              </a:r>
            </a:p>
          </p:txBody>
        </p:sp>
      </p:grpSp>
      <p:grpSp>
        <p:nvGrpSpPr>
          <p:cNvPr id="45" name="Group 35"/>
          <p:cNvGrpSpPr>
            <a:grpSpLocks/>
          </p:cNvGrpSpPr>
          <p:nvPr/>
        </p:nvGrpSpPr>
        <p:grpSpPr bwMode="auto">
          <a:xfrm>
            <a:off x="4367213" y="2616200"/>
            <a:ext cx="774700" cy="827087"/>
            <a:chOff x="3144" y="2367"/>
            <a:chExt cx="528" cy="521"/>
          </a:xfrm>
        </p:grpSpPr>
        <p:sp>
          <p:nvSpPr>
            <p:cNvPr id="46" name="Freeform 36"/>
            <p:cNvSpPr>
              <a:spLocks/>
            </p:cNvSpPr>
            <p:nvPr/>
          </p:nvSpPr>
          <p:spPr bwMode="auto">
            <a:xfrm>
              <a:off x="3144" y="2440"/>
              <a:ext cx="528" cy="448"/>
            </a:xfrm>
            <a:custGeom>
              <a:avLst/>
              <a:gdLst>
                <a:gd name="T0" fmla="*/ 288 w 528"/>
                <a:gd name="T1" fmla="*/ 448 h 448"/>
                <a:gd name="T2" fmla="*/ 480 w 528"/>
                <a:gd name="T3" fmla="*/ 304 h 448"/>
                <a:gd name="T4" fmla="*/ 0 w 528"/>
                <a:gd name="T5" fmla="*/ 0 h 448"/>
                <a:gd name="T6" fmla="*/ 0 60000 65536"/>
                <a:gd name="T7" fmla="*/ 0 60000 65536"/>
                <a:gd name="T8" fmla="*/ 0 60000 65536"/>
                <a:gd name="T9" fmla="*/ 0 w 528"/>
                <a:gd name="T10" fmla="*/ 0 h 448"/>
                <a:gd name="T11" fmla="*/ 528 w 528"/>
                <a:gd name="T12" fmla="*/ 448 h 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48">
                  <a:moveTo>
                    <a:pt x="288" y="448"/>
                  </a:moveTo>
                  <a:cubicBezTo>
                    <a:pt x="408" y="413"/>
                    <a:pt x="528" y="379"/>
                    <a:pt x="480" y="304"/>
                  </a:cubicBezTo>
                  <a:cubicBezTo>
                    <a:pt x="432" y="229"/>
                    <a:pt x="216" y="11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37"/>
            <p:cNvSpPr txBox="1">
              <a:spLocks noChangeArrowheads="1"/>
            </p:cNvSpPr>
            <p:nvPr/>
          </p:nvSpPr>
          <p:spPr bwMode="auto">
            <a:xfrm>
              <a:off x="3438" y="2367"/>
              <a:ext cx="212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xmlns:a="http://schemas.openxmlformats.org/drawingml/2006/main" eaLnBrk="0" hangingPunct="0"/>
              <a:r xmlns:a="http://schemas.openxmlformats.org/drawingml/2006/main">
                <a:rPr lang="vi" sz="1800" b="1">
                  <a:solidFill>
                    <a:srgbClr val="CC0000"/>
                  </a:solidFill>
                  <a:latin typeface="Helvetica" pitchFamily="34" charset="0"/>
                </a:rPr>
                <a:t>6</a:t>
              </a:r>
            </a:p>
          </p:txBody>
        </p:sp>
      </p:grpSp>
      <p:grpSp>
        <p:nvGrpSpPr>
          <p:cNvPr id="48" name="Group 38"/>
          <p:cNvGrpSpPr>
            <a:grpSpLocks/>
          </p:cNvGrpSpPr>
          <p:nvPr/>
        </p:nvGrpSpPr>
        <p:grpSpPr bwMode="auto">
          <a:xfrm>
            <a:off x="3944938" y="1574800"/>
            <a:ext cx="774700" cy="1030287"/>
            <a:chOff x="2856" y="1711"/>
            <a:chExt cx="528" cy="649"/>
          </a:xfrm>
        </p:grpSpPr>
        <p:sp>
          <p:nvSpPr>
            <p:cNvPr id="49" name="Freeform 39"/>
            <p:cNvSpPr>
              <a:spLocks/>
            </p:cNvSpPr>
            <p:nvPr/>
          </p:nvSpPr>
          <p:spPr bwMode="auto">
            <a:xfrm>
              <a:off x="2856" y="1912"/>
              <a:ext cx="528" cy="448"/>
            </a:xfrm>
            <a:custGeom>
              <a:avLst/>
              <a:gdLst>
                <a:gd name="T0" fmla="*/ 288 w 528"/>
                <a:gd name="T1" fmla="*/ 448 h 448"/>
                <a:gd name="T2" fmla="*/ 480 w 528"/>
                <a:gd name="T3" fmla="*/ 304 h 448"/>
                <a:gd name="T4" fmla="*/ 0 w 528"/>
                <a:gd name="T5" fmla="*/ 0 h 448"/>
                <a:gd name="T6" fmla="*/ 0 60000 65536"/>
                <a:gd name="T7" fmla="*/ 0 60000 65536"/>
                <a:gd name="T8" fmla="*/ 0 60000 65536"/>
                <a:gd name="T9" fmla="*/ 0 w 528"/>
                <a:gd name="T10" fmla="*/ 0 h 448"/>
                <a:gd name="T11" fmla="*/ 528 w 528"/>
                <a:gd name="T12" fmla="*/ 448 h 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48">
                  <a:moveTo>
                    <a:pt x="288" y="448"/>
                  </a:moveTo>
                  <a:cubicBezTo>
                    <a:pt x="408" y="413"/>
                    <a:pt x="528" y="379"/>
                    <a:pt x="480" y="304"/>
                  </a:cubicBezTo>
                  <a:cubicBezTo>
                    <a:pt x="432" y="229"/>
                    <a:pt x="216" y="11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40"/>
            <p:cNvSpPr txBox="1">
              <a:spLocks noChangeArrowheads="1"/>
            </p:cNvSpPr>
            <p:nvPr/>
          </p:nvSpPr>
          <p:spPr bwMode="auto">
            <a:xfrm>
              <a:off x="2910" y="1711"/>
              <a:ext cx="299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xmlns:a="http://schemas.openxmlformats.org/drawingml/2006/main" eaLnBrk="0" hangingPunct="0"/>
              <a:r xmlns:a="http://schemas.openxmlformats.org/drawingml/2006/main">
                <a:rPr lang="vi" sz="1800" b="1">
                  <a:solidFill>
                    <a:srgbClr val="CC0000"/>
                  </a:solidFill>
                  <a:latin typeface="Helvetica" pitchFamily="34" charset="0"/>
                </a:rPr>
                <a:t>24</a:t>
              </a:r>
            </a:p>
          </p:txBody>
        </p:sp>
      </p:grpSp>
      <p:grpSp>
        <p:nvGrpSpPr>
          <p:cNvPr id="51" name="Group 41"/>
          <p:cNvGrpSpPr>
            <a:grpSpLocks/>
          </p:cNvGrpSpPr>
          <p:nvPr/>
        </p:nvGrpSpPr>
        <p:grpSpPr bwMode="auto">
          <a:xfrm>
            <a:off x="1295400" y="1143000"/>
            <a:ext cx="1617663" cy="369887"/>
            <a:chOff x="1048" y="1439"/>
            <a:chExt cx="1104" cy="233"/>
          </a:xfrm>
        </p:grpSpPr>
        <p:sp>
          <p:nvSpPr>
            <p:cNvPr id="52" name="Freeform 42"/>
            <p:cNvSpPr>
              <a:spLocks/>
            </p:cNvSpPr>
            <p:nvPr/>
          </p:nvSpPr>
          <p:spPr bwMode="auto">
            <a:xfrm>
              <a:off x="1048" y="1445"/>
              <a:ext cx="1104" cy="227"/>
            </a:xfrm>
            <a:custGeom>
              <a:avLst/>
              <a:gdLst>
                <a:gd name="T0" fmla="*/ 1104 w 1104"/>
                <a:gd name="T1" fmla="*/ 227 h 227"/>
                <a:gd name="T2" fmla="*/ 560 w 1104"/>
                <a:gd name="T3" fmla="*/ 3 h 227"/>
                <a:gd name="T4" fmla="*/ 0 w 1104"/>
                <a:gd name="T5" fmla="*/ 211 h 227"/>
                <a:gd name="T6" fmla="*/ 0 60000 65536"/>
                <a:gd name="T7" fmla="*/ 0 60000 65536"/>
                <a:gd name="T8" fmla="*/ 0 60000 65536"/>
                <a:gd name="T9" fmla="*/ 0 w 1104"/>
                <a:gd name="T10" fmla="*/ 0 h 227"/>
                <a:gd name="T11" fmla="*/ 1104 w 1104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227">
                  <a:moveTo>
                    <a:pt x="1104" y="227"/>
                  </a:moveTo>
                  <a:cubicBezTo>
                    <a:pt x="924" y="116"/>
                    <a:pt x="744" y="6"/>
                    <a:pt x="560" y="3"/>
                  </a:cubicBezTo>
                  <a:cubicBezTo>
                    <a:pt x="376" y="0"/>
                    <a:pt x="188" y="105"/>
                    <a:pt x="0" y="211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43"/>
            <p:cNvSpPr txBox="1">
              <a:spLocks noChangeArrowheads="1"/>
            </p:cNvSpPr>
            <p:nvPr/>
          </p:nvSpPr>
          <p:spPr bwMode="auto">
            <a:xfrm>
              <a:off x="1438" y="1439"/>
              <a:ext cx="386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xmlns:a="http://schemas.openxmlformats.org/drawingml/2006/main" eaLnBrk="0" hangingPunct="0"/>
              <a:r xmlns:a="http://schemas.openxmlformats.org/drawingml/2006/main">
                <a:rPr lang="vi" sz="1800" b="1">
                  <a:solidFill>
                    <a:srgbClr val="C00000"/>
                  </a:solidFill>
                  <a:latin typeface="Helvetica" pitchFamily="34" charset="0"/>
                </a:rPr>
                <a:t>120</a:t>
              </a:r>
            </a:p>
          </p:txBody>
        </p:sp>
      </p:grpSp>
      <p:grpSp>
        <p:nvGrpSpPr>
          <p:cNvPr id="54" name="Group 21"/>
          <p:cNvGrpSpPr>
            <a:grpSpLocks/>
          </p:cNvGrpSpPr>
          <p:nvPr/>
        </p:nvGrpSpPr>
        <p:grpSpPr bwMode="auto">
          <a:xfrm>
            <a:off x="4343400" y="4572000"/>
            <a:ext cx="1512887" cy="785813"/>
            <a:chOff x="2654" y="3128"/>
            <a:chExt cx="1033" cy="495"/>
          </a:xfrm>
        </p:grpSpPr>
        <p:grpSp>
          <p:nvGrpSpPr>
            <p:cNvPr id="55" name="Group 22"/>
            <p:cNvGrpSpPr>
              <a:grpSpLocks/>
            </p:cNvGrpSpPr>
            <p:nvPr/>
          </p:nvGrpSpPr>
          <p:grpSpPr bwMode="auto">
            <a:xfrm>
              <a:off x="2654" y="3392"/>
              <a:ext cx="1033" cy="231"/>
              <a:chOff x="1758" y="1712"/>
              <a:chExt cx="1033" cy="231"/>
            </a:xfrm>
          </p:grpSpPr>
          <p:sp>
            <p:nvSpPr>
              <p:cNvPr id="57" name="Rectangle 23"/>
              <p:cNvSpPr>
                <a:spLocks noChangeArrowheads="1"/>
              </p:cNvSpPr>
              <p:nvPr/>
            </p:nvSpPr>
            <p:spPr bwMode="auto">
              <a:xfrm>
                <a:off x="2051" y="1713"/>
                <a:ext cx="740" cy="21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xmlns:a="http://schemas.openxmlformats.org/drawingml/2006/main" eaLnBrk="0" hangingPunct="0"/>
                <a:r xmlns:a="http://schemas.openxmlformats.org/drawingml/2006/main">
                  <a:rPr lang="vi" sz="1600" dirty="0">
                    <a:solidFill>
                      <a:srgbClr val="0000FF"/>
                    </a:solidFill>
                    <a:latin typeface="Helvetica" pitchFamily="34" charset="0"/>
                  </a:rPr>
                  <a:t>sự thật(0)</a:t>
                </a:r>
              </a:p>
            </p:txBody>
          </p:sp>
          <p:sp>
            <p:nvSpPr>
              <p:cNvPr id="58" name="Text Box 24"/>
              <p:cNvSpPr txBox="1">
                <a:spLocks noChangeArrowheads="1"/>
              </p:cNvSpPr>
              <p:nvPr/>
            </p:nvSpPr>
            <p:spPr bwMode="auto">
              <a:xfrm>
                <a:off x="1758" y="1712"/>
                <a:ext cx="273" cy="23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xmlns:a="http://schemas.openxmlformats.org/drawingml/2006/main" eaLnBrk="0" hangingPunct="0"/>
                <a:r xmlns:a="http://schemas.openxmlformats.org/drawingml/2006/main">
                  <a:rPr lang="vi" sz="1800" dirty="0">
                    <a:solidFill>
                      <a:srgbClr val="0000FF"/>
                    </a:solidFill>
                    <a:latin typeface="Helvetica" pitchFamily="34" charset="0"/>
                  </a:rPr>
                  <a:t>1*</a:t>
                </a:r>
              </a:p>
            </p:txBody>
          </p:sp>
        </p:grpSp>
        <p:sp>
          <p:nvSpPr>
            <p:cNvPr id="56" name="Line 25"/>
            <p:cNvSpPr>
              <a:spLocks noChangeShapeType="1"/>
            </p:cNvSpPr>
            <p:nvPr/>
          </p:nvSpPr>
          <p:spPr bwMode="auto">
            <a:xfrm>
              <a:off x="2920" y="3128"/>
              <a:ext cx="352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" name="Group 32"/>
          <p:cNvGrpSpPr>
            <a:grpSpLocks/>
          </p:cNvGrpSpPr>
          <p:nvPr/>
        </p:nvGrpSpPr>
        <p:grpSpPr bwMode="auto">
          <a:xfrm>
            <a:off x="5562600" y="4267200"/>
            <a:ext cx="773113" cy="827087"/>
            <a:chOff x="3448" y="2927"/>
            <a:chExt cx="528" cy="521"/>
          </a:xfrm>
        </p:grpSpPr>
        <p:sp>
          <p:nvSpPr>
            <p:cNvPr id="60" name="Freeform 33"/>
            <p:cNvSpPr>
              <a:spLocks/>
            </p:cNvSpPr>
            <p:nvPr/>
          </p:nvSpPr>
          <p:spPr bwMode="auto">
            <a:xfrm>
              <a:off x="3448" y="3000"/>
              <a:ext cx="528" cy="448"/>
            </a:xfrm>
            <a:custGeom>
              <a:avLst/>
              <a:gdLst>
                <a:gd name="T0" fmla="*/ 288 w 528"/>
                <a:gd name="T1" fmla="*/ 448 h 448"/>
                <a:gd name="T2" fmla="*/ 480 w 528"/>
                <a:gd name="T3" fmla="*/ 304 h 448"/>
                <a:gd name="T4" fmla="*/ 0 w 528"/>
                <a:gd name="T5" fmla="*/ 0 h 448"/>
                <a:gd name="T6" fmla="*/ 0 60000 65536"/>
                <a:gd name="T7" fmla="*/ 0 60000 65536"/>
                <a:gd name="T8" fmla="*/ 0 60000 65536"/>
                <a:gd name="T9" fmla="*/ 0 w 528"/>
                <a:gd name="T10" fmla="*/ 0 h 448"/>
                <a:gd name="T11" fmla="*/ 528 w 528"/>
                <a:gd name="T12" fmla="*/ 448 h 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48">
                  <a:moveTo>
                    <a:pt x="288" y="448"/>
                  </a:moveTo>
                  <a:cubicBezTo>
                    <a:pt x="408" y="413"/>
                    <a:pt x="528" y="379"/>
                    <a:pt x="480" y="304"/>
                  </a:cubicBezTo>
                  <a:cubicBezTo>
                    <a:pt x="432" y="229"/>
                    <a:pt x="216" y="11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3726" y="2927"/>
              <a:ext cx="212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xmlns:a="http://schemas.openxmlformats.org/drawingml/2006/main" eaLnBrk="0" hangingPunct="0"/>
              <a:r xmlns:a="http://schemas.openxmlformats.org/drawingml/2006/main">
                <a:rPr lang="vi" sz="1800" b="1" dirty="0">
                  <a:solidFill>
                    <a:srgbClr val="CC0000"/>
                  </a:solidFill>
                  <a:latin typeface="Helvetica" pitchFamily="34" charset="0"/>
                </a:rPr>
                <a:t>1</a:t>
              </a:r>
            </a:p>
          </p:txBody>
        </p:sp>
      </p:grpSp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4646613" y="1048047"/>
            <a:ext cx="32019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 xmlns:a="http://schemas.openxmlformats.org/drawingml/2006/main">
              <a:rPr lang="vi" sz="2800">
                <a:solidFill>
                  <a:schemeClr val="tx1"/>
                </a:solidFill>
                <a:latin typeface="Arial" charset="0"/>
              </a:rPr>
              <a:t>Truy tìm đệ quy</a:t>
            </a:r>
            <a:endParaRPr xmlns:a="http://schemas.openxmlformats.org/drawingml/2006/main" lang="en-US" sz="2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3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  <p:extLst>
      <p:ext uri="{BB962C8B-B14F-4D97-AF65-F5344CB8AC3E}">
        <p14:creationId xmlns:p14="http://schemas.microsoft.com/office/powerpoint/2010/main" val="233455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000" fill="hold"/>
                                        <p:tgtEl>
                                          <p:spTgt spid="5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599"/>
            <a:ext cx="8534400" cy="685801"/>
          </a:xfrm>
        </p:spPr>
        <p:txBody>
          <a:bodyPr/>
          <a:lstStyle/>
          <a:p>
            <a:r xmlns:a="http://schemas.openxmlformats.org/drawingml/2006/main">
              <a:rPr lang="vi" sz="3400" dirty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 xmlns:a="http://schemas.openxmlformats.org/drawingml/2006/main">
              <a:rPr lang="vi" sz="3400" dirty="0">
                <a:latin typeface="Britannic Bold" pitchFamily="34" charset="0"/>
              </a:rPr>
              <a:t>Đệ quy năm 501042: Fibonacci </a:t>
            </a:r>
            <a:r xmlns:a="http://schemas.openxmlformats.org/drawingml/2006/main">
              <a:rPr lang="vi" sz="2800" dirty="0">
                <a:latin typeface="Britannic Bold" pitchFamily="34" charset="0"/>
              </a:rPr>
              <a:t>(1/4)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18</a:t>
            </a:fld>
            <a:endParaRPr lang="en-US" sz="1600" dirty="0"/>
          </a:p>
        </p:txBody>
      </p:sp>
      <p:sp>
        <p:nvSpPr>
          <p:cNvPr id="63" name="Rectangle 7"/>
          <p:cNvSpPr txBox="1">
            <a:spLocks noChangeArrowheads="1"/>
          </p:cNvSpPr>
          <p:nvPr/>
        </p:nvSpPr>
        <p:spPr bwMode="auto">
          <a:xfrm>
            <a:off x="304800" y="923951"/>
            <a:ext cx="8686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 xmlns:a="http://schemas.openxmlformats.org/drawingml/2006/main">
              <a:rPr kumimoji="0" lang="vi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Dãy số Fibonacci: 1, 1, 2, 3, 5, 8, 13, 21, …</a:t>
            </a:r>
          </a:p>
          <a:p>
            <a:pPr xmlns:a="http://schemas.openxmlformats.org/drawingml/2006/main"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Hai số Fibonacci đầu tiên đều là 1 (số tùy ý)</a:t>
            </a:r>
          </a:p>
          <a:p>
            <a:pPr xmlns:a="http://schemas.openxmlformats.org/drawingml/2006/main"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Phần còn lại có được bằng cách cộng hai phần trước lại với nhau.</a:t>
            </a:r>
          </a:p>
          <a:p>
            <a:pPr xmlns:a="http://schemas.openxmlformats.org/drawingml/2006/main"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 xmlns:a="http://schemas.openxmlformats.org/drawingml/2006/main">
              <a:rPr kumimoji="0" lang="vi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Tính đệ </a:t>
            </a:r>
            <a:r xmlns:a="http://schemas.openxmlformats.org/drawingml/2006/main">
              <a:rPr kumimoji="0" lang="vi" sz="24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quy </a:t>
            </a:r>
            <a:r xmlns:a="http://schemas.openxmlformats.org/drawingml/2006/main">
              <a:rPr kumimoji="0" lang="vi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số Fibonacci thứ n: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4614" y="2667000"/>
            <a:ext cx="5943600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 xmlns:a="http://schemas.openxmlformats.org/drawingml/2006/main">
              <a:rPr lang="vi" sz="2400" dirty="0"/>
              <a:t>Fib(n) = 1 với n=1, 2</a:t>
            </a:r>
          </a:p>
          <a:p>
            <a:r xmlns:a="http://schemas.openxmlformats.org/drawingml/2006/main">
              <a:rPr lang="vi" sz="2400" dirty="0"/>
              <a:t>= Fib(n-1) + Fib(n-2) với n &gt; 2</a:t>
            </a: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457200" y="3982825"/>
            <a:ext cx="5066676" cy="224676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xmlns:a="http://schemas.openxmlformats.org/drawingml/2006/main" eaLnBrk="0" hangingPunct="0">
              <a:tabLst>
                <a:tab pos="269875" algn="l"/>
                <a:tab pos="539750" algn="l"/>
              </a:tabLst>
            </a:pPr>
            <a:r xmlns:a="http://schemas.openxmlformats.org/drawingml/2006/main">
              <a:rPr lang="vi" sz="2000">
                <a:solidFill>
                  <a:srgbClr val="C00000"/>
                </a:solidFill>
                <a:latin typeface="Lucida Console" panose="020B0609040504020204" pitchFamily="49" charset="0"/>
              </a:rPr>
              <a:t>// Tiền tố: n &gt; 0</a:t>
            </a:r>
          </a:p>
          <a:p>
            <a:pPr xmlns:a="http://schemas.openxmlformats.org/drawingml/2006/main" eaLnBrk="0" hangingPunct="0">
              <a:tabLst>
                <a:tab pos="269875" algn="l"/>
                <a:tab pos="539750" algn="l"/>
              </a:tabLst>
            </a:pPr>
            <a:r xmlns:a="http://schemas.openxmlformats.org/drawingml/2006/main">
              <a:rPr lang="vi" sz="2000">
                <a:solidFill>
                  <a:schemeClr val="tx1"/>
                </a:solidFill>
                <a:latin typeface="Lucida Console" panose="020B0609040504020204" pitchFamily="49" charset="0"/>
              </a:rPr>
              <a:t>int </a:t>
            </a:r>
            <a:r xmlns:a="http://schemas.openxmlformats.org/drawingml/2006/main">
              <a:rPr lang="vi" sz="2000" dirty="0">
                <a:latin typeface="Lucida Console" panose="020B0609040504020204" pitchFamily="49" charset="0"/>
              </a:rPr>
              <a:t>fib( </a:t>
            </a:r>
            <a:r xmlns:a="http://schemas.openxmlformats.org/drawingml/2006/main">
              <a:rPr lang="vi" sz="2000" dirty="0" err="1">
                <a:latin typeface="Lucida Console" panose="020B0609040504020204" pitchFamily="49" charset="0"/>
              </a:rPr>
              <a:t>int </a:t>
            </a:r>
            <a:r xmlns:a="http://schemas.openxmlformats.org/drawingml/2006/main">
              <a:rPr lang="vi" sz="2000" dirty="0">
                <a:latin typeface="Lucida Console" panose="020B0609040504020204" pitchFamily="49" charset="0"/>
              </a:rPr>
              <a:t>n) {</a:t>
            </a:r>
          </a:p>
          <a:p>
            <a:pPr xmlns:a="http://schemas.openxmlformats.org/drawingml/2006/main" eaLnBrk="0" hangingPunct="0">
              <a:tabLst>
                <a:tab pos="269875" algn="l"/>
                <a:tab pos="539750" algn="l"/>
              </a:tabLst>
            </a:pPr>
            <a:r xmlns:a="http://schemas.openxmlformats.org/drawingml/2006/main">
              <a:rPr lang="vi" sz="2000" dirty="0">
                <a:latin typeface="Lucida Console" panose="020B0609040504020204" pitchFamily="49" charset="0"/>
              </a:rPr>
              <a:t>nếu (n &lt;= 2)</a:t>
            </a:r>
          </a:p>
          <a:p>
            <a:pPr xmlns:a="http://schemas.openxmlformats.org/drawingml/2006/main" eaLnBrk="0" hangingPunct="0">
              <a:tabLst>
                <a:tab pos="269875" algn="l"/>
                <a:tab pos="539750" algn="l"/>
              </a:tabLst>
            </a:pPr>
            <a:r xmlns:a="http://schemas.openxmlformats.org/drawingml/2006/main">
              <a:rPr lang="vi" sz="2000" dirty="0">
                <a:latin typeface="Lucida Console" panose="020B0609040504020204" pitchFamily="49" charset="0"/>
              </a:rPr>
              <a:t>trả về 1;</a:t>
            </a:r>
          </a:p>
          <a:p>
            <a:pPr xmlns:a="http://schemas.openxmlformats.org/drawingml/2006/main" eaLnBrk="0" hangingPunct="0">
              <a:tabLst>
                <a:tab pos="269875" algn="l"/>
                <a:tab pos="539750" algn="l"/>
              </a:tabLst>
            </a:pPr>
            <a:r xmlns:a="http://schemas.openxmlformats.org/drawingml/2006/main">
              <a:rPr lang="vi" sz="2000" dirty="0">
                <a:latin typeface="Lucida Console" panose="020B0609040504020204" pitchFamily="49" charset="0"/>
              </a:rPr>
              <a:t>khác</a:t>
            </a:r>
          </a:p>
          <a:p>
            <a:pPr xmlns:a="http://schemas.openxmlformats.org/drawingml/2006/main" eaLnBrk="0" hangingPunct="0">
              <a:tabLst>
                <a:tab pos="269875" algn="l"/>
                <a:tab pos="539750" algn="l"/>
              </a:tabLst>
            </a:pPr>
            <a:r xmlns:a="http://schemas.openxmlformats.org/drawingml/2006/main">
              <a:rPr lang="vi" sz="2000" dirty="0">
                <a:latin typeface="Lucida Console" panose="020B0609040504020204" pitchFamily="49" charset="0"/>
              </a:rPr>
              <a:t>trả về fib(n-1) + fib(n-2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  <a:p>
            <a:pPr xmlns:a="http://schemas.openxmlformats.org/drawingml/2006/main" eaLnBrk="0" hangingPunct="0">
              <a:tabLst>
                <a:tab pos="269875" algn="l"/>
                <a:tab pos="539750" algn="l"/>
              </a:tabLst>
            </a:pP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Left Arrow Callout 2"/>
          <p:cNvSpPr/>
          <p:nvPr/>
        </p:nvSpPr>
        <p:spPr>
          <a:xfrm>
            <a:off x="4495800" y="3830425"/>
            <a:ext cx="4495800" cy="2399169"/>
          </a:xfrm>
          <a:prstGeom prst="leftArrowCallout">
            <a:avLst>
              <a:gd name="adj1" fmla="val 14452"/>
              <a:gd name="adj2" fmla="val 15743"/>
              <a:gd name="adj3" fmla="val 26265"/>
              <a:gd name="adj4" fmla="val 75100"/>
            </a:avLst>
          </a:prstGeom>
          <a:solidFill>
            <a:srgbClr val="FFFF99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>
              <a:spcAft>
                <a:spcPts val="600"/>
              </a:spcAft>
            </a:pPr>
            <a:r xmlns:a="http://schemas.openxmlformats.org/drawingml/2006/main">
              <a:rPr lang="vi" sz="2000">
                <a:solidFill>
                  <a:schemeClr val="tx1"/>
                </a:solidFill>
              </a:rPr>
              <a:t>Thanh lịch nhưng cực kỳ kém hiệu quả. </a:t>
            </a:r>
            <a:r xmlns:a="http://schemas.openxmlformats.org/drawingml/2006/main">
              <a:rPr lang="vi" sz="2000">
                <a:solidFill>
                  <a:srgbClr val="C00000"/>
                </a:solidFill>
              </a:rPr>
              <a:t>Cái nào đúng?</a:t>
            </a:r>
            <a:endParaRPr xmlns:a="http://schemas.openxmlformats.org/drawingml/2006/main" lang="en-US" sz="2000">
              <a:solidFill>
                <a:schemeClr val="tx1"/>
              </a:solidFill>
            </a:endParaRPr>
          </a:p>
          <a:p>
            <a:pPr xmlns:a="http://schemas.openxmlformats.org/drawingml/2006/main" marL="344488" indent="-284163">
              <a:spcAft>
                <a:spcPts val="300"/>
              </a:spcAft>
              <a:buAutoNum type="arabicPeriod"/>
            </a:pPr>
            <a:r xmlns:a="http://schemas.openxmlformats.org/drawingml/2006/main">
              <a:rPr lang="vi" sz="2000">
                <a:solidFill>
                  <a:schemeClr val="tx1"/>
                </a:solidFill>
              </a:rPr>
              <a:t>Đệ quy không đạt được trường hợp cơ bản</a:t>
            </a:r>
          </a:p>
          <a:p>
            <a:pPr xmlns:a="http://schemas.openxmlformats.org/drawingml/2006/main" marL="344488" indent="-284163">
              <a:spcAft>
                <a:spcPts val="300"/>
              </a:spcAft>
              <a:buAutoNum type="arabicPeriod"/>
            </a:pPr>
            <a:r xmlns:a="http://schemas.openxmlformats.org/drawingml/2006/main">
              <a:rPr lang="vi" sz="2000">
                <a:solidFill>
                  <a:schemeClr val="tx1"/>
                </a:solidFill>
              </a:rPr>
              <a:t>Nhiều công việc lặp đi lặp lại</a:t>
            </a:r>
          </a:p>
          <a:p>
            <a:pPr xmlns:a="http://schemas.openxmlformats.org/drawingml/2006/main" marL="344488" indent="-284163">
              <a:spcAft>
                <a:spcPts val="300"/>
              </a:spcAft>
              <a:buAutoNum type="arabicPeriod"/>
            </a:pPr>
            <a:r xmlns:a="http://schemas.openxmlformats.org/drawingml/2006/main">
              <a:rPr lang="vi" sz="2000">
                <a:solidFill>
                  <a:schemeClr val="tx1"/>
                </a:solidFill>
              </a:rPr>
              <a:t>Nên đặt trường hợp đệ quy lên trên trường hợp cơ sở</a:t>
            </a:r>
          </a:p>
        </p:txBody>
      </p: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xmlns:a="http://schemas.openxmlformats.org/drawingml/2006/main" algn="ctr">
              <a:spcBef>
                <a:spcPct val="50000"/>
              </a:spcBef>
            </a:pPr>
            <a:r xmlns:a="http://schemas.openxmlformats.org/drawingml/2006/main">
              <a:rPr lang="vi" sz="1200" dirty="0">
                <a:sym typeface="Wingdings 2" pitchFamily="18" charset="2"/>
              </a:rPr>
              <a:t>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  <p:extLst>
      <p:ext uri="{BB962C8B-B14F-4D97-AF65-F5344CB8AC3E}">
        <p14:creationId xmlns:p14="http://schemas.microsoft.com/office/powerpoint/2010/main" val="21930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599"/>
            <a:ext cx="8534400" cy="685801"/>
          </a:xfrm>
        </p:spPr>
        <p:txBody>
          <a:bodyPr/>
          <a:lstStyle/>
          <a:p>
            <a:r xmlns:a="http://schemas.openxmlformats.org/drawingml/2006/main">
              <a:rPr lang="vi" sz="3400" dirty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 xmlns:a="http://schemas.openxmlformats.org/drawingml/2006/main">
              <a:rPr lang="vi" sz="3400" dirty="0">
                <a:latin typeface="Britannic Bold" pitchFamily="34" charset="0"/>
              </a:rPr>
              <a:t>Đệ quy năm 501042: Fibonacci </a:t>
            </a:r>
            <a:r xmlns:a="http://schemas.openxmlformats.org/drawingml/2006/main">
              <a:rPr lang="vi" sz="2800" dirty="0">
                <a:latin typeface="Britannic Bold" pitchFamily="34" charset="0"/>
              </a:rPr>
              <a:t>(2/4)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19</a:t>
            </a:fld>
            <a:endParaRPr lang="en-US" sz="1600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57200" y="1045347"/>
            <a:ext cx="320198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 xmlns:a="http://schemas.openxmlformats.org/drawingml/2006/main">
              <a:rPr lang="vi" sz="2800" dirty="0">
                <a:solidFill>
                  <a:schemeClr val="tx1"/>
                </a:solidFill>
                <a:latin typeface="Arial" charset="0"/>
              </a:rPr>
              <a:t>Truy tìm Fibonacci đệ quy:</a:t>
            </a:r>
          </a:p>
        </p:txBody>
      </p:sp>
      <p:sp>
        <p:nvSpPr>
          <p:cNvPr id="12" name="Rectangle 43"/>
          <p:cNvSpPr txBox="1">
            <a:spLocks noChangeArrowheads="1"/>
          </p:cNvSpPr>
          <p:nvPr/>
        </p:nvSpPr>
        <p:spPr bwMode="auto">
          <a:xfrm>
            <a:off x="2846387" y="4829174"/>
            <a:ext cx="5867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 xmlns:a="http://schemas.openxmlformats.org/drawingml/2006/main">
              <a:rPr kumimoji="0" lang="vi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Lưu ý có nhiều </a:t>
            </a:r>
            <a:r xmlns:a="http://schemas.openxmlformats.org/drawingml/2006/main">
              <a:rPr kumimoji="0" lang="vi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fib() trùng lặp </a:t>
            </a:r>
            <a:r xmlns:a="http://schemas.openxmlformats.org/drawingml/2006/main">
              <a:rPr kumimoji="0" lang="vi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</a:t>
            </a:r>
            <a:endParaRPr xmlns:a="http://schemas.openxmlformats.org/drawingml/2006/main"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xmlns:a="http://schemas.openxmlformats.org/drawingml/2006/main"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 xmlns:a="http://schemas.openxmlformats.org/drawingml/2006/main">
              <a:rPr kumimoji="0" lang="vi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Các </a:t>
            </a:r>
            <a:r xmlns:a="http://schemas.openxmlformats.org/drawingml/2006/main">
              <a:rPr kumimoji="0" lang="vi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tính toán tương tự </a:t>
            </a:r>
            <a:r xmlns:a="http://schemas.openxmlformats.org/drawingml/2006/main">
              <a:rPr kumimoji="0" lang="vi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được thực hiện nhiều lần!</a:t>
            </a:r>
          </a:p>
        </p:txBody>
      </p:sp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1511300" y="2624137"/>
            <a:ext cx="3022600" cy="1016000"/>
            <a:chOff x="806" y="1587"/>
            <a:chExt cx="2061" cy="640"/>
          </a:xfrm>
        </p:grpSpPr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806" y="1968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xmlns:a="http://schemas.openxmlformats.org/drawingml/2006/main" eaLnBrk="0" hangingPunct="0"/>
              <a:r xmlns:a="http://schemas.openxmlformats.org/drawingml/2006/main">
                <a:rPr lang="vi" sz="1800">
                  <a:solidFill>
                    <a:schemeClr val="accent2"/>
                  </a:solidFill>
                  <a:latin typeface="Helvetica" pitchFamily="34" charset="0"/>
                </a:rPr>
                <a:t>xơ (4)</a:t>
              </a:r>
            </a:p>
          </p:txBody>
        </p:sp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2374" y="1984"/>
              <a:ext cx="493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xmlns:a="http://schemas.openxmlformats.org/drawingml/2006/main" eaLnBrk="0" hangingPunct="0"/>
              <a:r xmlns:a="http://schemas.openxmlformats.org/drawingml/2006/main">
                <a:rPr lang="vi" sz="1800">
                  <a:solidFill>
                    <a:schemeClr val="accent2"/>
                  </a:solidFill>
                  <a:latin typeface="Helvetica" pitchFamily="34" charset="0"/>
                </a:rPr>
                <a:t>xơ (3)</a:t>
              </a:r>
            </a:p>
          </p:txBody>
        </p:sp>
        <p:cxnSp>
          <p:nvCxnSpPr>
            <p:cNvPr id="17" name="AutoShape 7"/>
            <p:cNvCxnSpPr>
              <a:cxnSpLocks noChangeShapeType="1"/>
              <a:stCxn id="46" idx="2"/>
              <a:endCxn id="15" idx="0"/>
            </p:cNvCxnSpPr>
            <p:nvPr/>
          </p:nvCxnSpPr>
          <p:spPr bwMode="auto">
            <a:xfrm flipH="1">
              <a:off x="1053" y="1587"/>
              <a:ext cx="736" cy="3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18" name="AutoShape 8"/>
            <p:cNvCxnSpPr>
              <a:cxnSpLocks noChangeShapeType="1"/>
              <a:stCxn id="46" idx="2"/>
              <a:endCxn id="16" idx="0"/>
            </p:cNvCxnSpPr>
            <p:nvPr/>
          </p:nvCxnSpPr>
          <p:spPr bwMode="auto">
            <a:xfrm>
              <a:off x="1789" y="1587"/>
              <a:ext cx="832" cy="39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19" name="Group 9"/>
          <p:cNvGrpSpPr>
            <a:grpSpLocks/>
          </p:cNvGrpSpPr>
          <p:nvPr/>
        </p:nvGrpSpPr>
        <p:grpSpPr bwMode="auto">
          <a:xfrm>
            <a:off x="855662" y="3625852"/>
            <a:ext cx="1966913" cy="877888"/>
            <a:chOff x="358" y="2218"/>
            <a:chExt cx="1342" cy="553"/>
          </a:xfrm>
        </p:grpSpPr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358" y="2512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xmlns:a="http://schemas.openxmlformats.org/drawingml/2006/main" eaLnBrk="0" hangingPunct="0"/>
              <a:r xmlns:a="http://schemas.openxmlformats.org/drawingml/2006/main">
                <a:rPr lang="vi" sz="1800">
                  <a:solidFill>
                    <a:schemeClr val="accent2"/>
                  </a:solidFill>
                  <a:latin typeface="Helvetica" pitchFamily="34" charset="0"/>
                </a:rPr>
                <a:t>xơ (3)</a:t>
              </a:r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1206" y="2528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xmlns:a="http://schemas.openxmlformats.org/drawingml/2006/main" eaLnBrk="0" hangingPunct="0"/>
              <a:r xmlns:a="http://schemas.openxmlformats.org/drawingml/2006/main">
                <a:rPr lang="vi" sz="1800">
                  <a:solidFill>
                    <a:schemeClr val="accent2"/>
                  </a:solidFill>
                  <a:latin typeface="Helvetica" pitchFamily="34" charset="0"/>
                </a:rPr>
                <a:t>xơ (2)</a:t>
              </a:r>
            </a:p>
          </p:txBody>
        </p:sp>
        <p:cxnSp>
          <p:nvCxnSpPr>
            <p:cNvPr id="22" name="AutoShape 12"/>
            <p:cNvCxnSpPr>
              <a:cxnSpLocks noChangeShapeType="1"/>
              <a:stCxn id="15" idx="2"/>
              <a:endCxn id="20" idx="0"/>
            </p:cNvCxnSpPr>
            <p:nvPr/>
          </p:nvCxnSpPr>
          <p:spPr bwMode="auto">
            <a:xfrm flipH="1">
              <a:off x="605" y="2218"/>
              <a:ext cx="570" cy="2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23" name="AutoShape 13"/>
            <p:cNvCxnSpPr>
              <a:cxnSpLocks noChangeShapeType="1"/>
              <a:stCxn id="15" idx="2"/>
              <a:endCxn id="21" idx="0"/>
            </p:cNvCxnSpPr>
            <p:nvPr/>
          </p:nvCxnSpPr>
          <p:spPr bwMode="auto">
            <a:xfrm>
              <a:off x="1175" y="2218"/>
              <a:ext cx="278" cy="31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24" name="Group 14"/>
          <p:cNvGrpSpPr>
            <a:grpSpLocks/>
          </p:cNvGrpSpPr>
          <p:nvPr/>
        </p:nvGrpSpPr>
        <p:grpSpPr bwMode="auto">
          <a:xfrm>
            <a:off x="479425" y="4489452"/>
            <a:ext cx="1803400" cy="852488"/>
            <a:chOff x="102" y="2762"/>
            <a:chExt cx="1229" cy="537"/>
          </a:xfrm>
        </p:grpSpPr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102" y="3056"/>
              <a:ext cx="493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xmlns:a="http://schemas.openxmlformats.org/drawingml/2006/main" eaLnBrk="0" hangingPunct="0"/>
              <a:r xmlns:a="http://schemas.openxmlformats.org/drawingml/2006/main">
                <a:rPr lang="vi" sz="1800">
                  <a:solidFill>
                    <a:schemeClr val="accent2"/>
                  </a:solidFill>
                  <a:latin typeface="Helvetica" pitchFamily="34" charset="0"/>
                </a:rPr>
                <a:t>xơ (2)</a:t>
              </a:r>
            </a:p>
          </p:txBody>
        </p:sp>
        <p:sp>
          <p:nvSpPr>
            <p:cNvPr id="26" name="Text Box 16"/>
            <p:cNvSpPr txBox="1">
              <a:spLocks noChangeArrowheads="1"/>
            </p:cNvSpPr>
            <p:nvPr/>
          </p:nvSpPr>
          <p:spPr bwMode="auto">
            <a:xfrm>
              <a:off x="838" y="3056"/>
              <a:ext cx="493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xmlns:a="http://schemas.openxmlformats.org/drawingml/2006/main" eaLnBrk="0" hangingPunct="0"/>
              <a:r xmlns:a="http://schemas.openxmlformats.org/drawingml/2006/main">
                <a:rPr lang="vi" sz="1800">
                  <a:solidFill>
                    <a:schemeClr val="accent2"/>
                  </a:solidFill>
                  <a:latin typeface="Helvetica" pitchFamily="34" charset="0"/>
                </a:rPr>
                <a:t>xơ (1)</a:t>
              </a:r>
            </a:p>
          </p:txBody>
        </p:sp>
        <p:cxnSp>
          <p:nvCxnSpPr>
            <p:cNvPr id="27" name="AutoShape 17"/>
            <p:cNvCxnSpPr>
              <a:cxnSpLocks noChangeShapeType="1"/>
              <a:stCxn id="20" idx="2"/>
              <a:endCxn id="25" idx="0"/>
            </p:cNvCxnSpPr>
            <p:nvPr/>
          </p:nvCxnSpPr>
          <p:spPr bwMode="auto">
            <a:xfrm flipH="1">
              <a:off x="348" y="2762"/>
              <a:ext cx="379" cy="2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28" name="AutoShape 18"/>
            <p:cNvCxnSpPr>
              <a:cxnSpLocks noChangeShapeType="1"/>
              <a:stCxn id="20" idx="2"/>
              <a:endCxn id="26" idx="0"/>
            </p:cNvCxnSpPr>
            <p:nvPr/>
          </p:nvCxnSpPr>
          <p:spPr bwMode="auto">
            <a:xfrm>
              <a:off x="727" y="2762"/>
              <a:ext cx="357" cy="2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29" name="Group 19"/>
          <p:cNvGrpSpPr>
            <a:grpSpLocks/>
          </p:cNvGrpSpPr>
          <p:nvPr/>
        </p:nvGrpSpPr>
        <p:grpSpPr bwMode="auto">
          <a:xfrm>
            <a:off x="3317875" y="3651252"/>
            <a:ext cx="1801812" cy="827088"/>
            <a:chOff x="2038" y="2234"/>
            <a:chExt cx="1229" cy="521"/>
          </a:xfrm>
        </p:grpSpPr>
        <p:sp>
          <p:nvSpPr>
            <p:cNvPr id="30" name="Text Box 20"/>
            <p:cNvSpPr txBox="1">
              <a:spLocks noChangeArrowheads="1"/>
            </p:cNvSpPr>
            <p:nvPr/>
          </p:nvSpPr>
          <p:spPr bwMode="auto">
            <a:xfrm>
              <a:off x="2038" y="2512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xmlns:a="http://schemas.openxmlformats.org/drawingml/2006/main" eaLnBrk="0" hangingPunct="0"/>
              <a:r xmlns:a="http://schemas.openxmlformats.org/drawingml/2006/main">
                <a:rPr lang="vi" sz="1800">
                  <a:solidFill>
                    <a:schemeClr val="accent2"/>
                  </a:solidFill>
                  <a:latin typeface="Helvetica" pitchFamily="34" charset="0"/>
                </a:rPr>
                <a:t>xơ (2)</a:t>
              </a:r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2773" y="2512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xmlns:a="http://schemas.openxmlformats.org/drawingml/2006/main" eaLnBrk="0" hangingPunct="0"/>
              <a:r xmlns:a="http://schemas.openxmlformats.org/drawingml/2006/main">
                <a:rPr lang="vi" sz="1800">
                  <a:solidFill>
                    <a:schemeClr val="accent2"/>
                  </a:solidFill>
                  <a:latin typeface="Helvetica" pitchFamily="34" charset="0"/>
                </a:rPr>
                <a:t>xơ (1)</a:t>
              </a:r>
            </a:p>
          </p:txBody>
        </p:sp>
        <p:cxnSp>
          <p:nvCxnSpPr>
            <p:cNvPr id="32" name="AutoShape 22"/>
            <p:cNvCxnSpPr>
              <a:cxnSpLocks noChangeShapeType="1"/>
              <a:stCxn id="16" idx="2"/>
              <a:endCxn id="30" idx="0"/>
            </p:cNvCxnSpPr>
            <p:nvPr/>
          </p:nvCxnSpPr>
          <p:spPr bwMode="auto">
            <a:xfrm flipH="1">
              <a:off x="2285" y="2234"/>
              <a:ext cx="458" cy="27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33" name="AutoShape 23"/>
            <p:cNvCxnSpPr>
              <a:cxnSpLocks noChangeShapeType="1"/>
              <a:stCxn id="16" idx="2"/>
              <a:endCxn id="31" idx="0"/>
            </p:cNvCxnSpPr>
            <p:nvPr/>
          </p:nvCxnSpPr>
          <p:spPr bwMode="auto">
            <a:xfrm>
              <a:off x="2743" y="2234"/>
              <a:ext cx="277" cy="27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34" name="Group 24"/>
          <p:cNvGrpSpPr>
            <a:grpSpLocks/>
          </p:cNvGrpSpPr>
          <p:nvPr/>
        </p:nvGrpSpPr>
        <p:grpSpPr bwMode="auto">
          <a:xfrm>
            <a:off x="5567362" y="3640137"/>
            <a:ext cx="1849438" cy="787400"/>
            <a:chOff x="3573" y="2227"/>
            <a:chExt cx="1261" cy="496"/>
          </a:xfrm>
        </p:grpSpPr>
        <p:sp>
          <p:nvSpPr>
            <p:cNvPr id="35" name="Text Box 25"/>
            <p:cNvSpPr txBox="1">
              <a:spLocks noChangeArrowheads="1"/>
            </p:cNvSpPr>
            <p:nvPr/>
          </p:nvSpPr>
          <p:spPr bwMode="auto">
            <a:xfrm>
              <a:off x="3573" y="2480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xmlns:a="http://schemas.openxmlformats.org/drawingml/2006/main" eaLnBrk="0" hangingPunct="0"/>
              <a:r xmlns:a="http://schemas.openxmlformats.org/drawingml/2006/main">
                <a:rPr lang="vi" sz="1800">
                  <a:solidFill>
                    <a:schemeClr val="accent2"/>
                  </a:solidFill>
                  <a:latin typeface="Helvetica" pitchFamily="34" charset="0"/>
                </a:rPr>
                <a:t>xơ (2)</a:t>
              </a:r>
            </a:p>
          </p:txBody>
        </p:sp>
        <p:sp>
          <p:nvSpPr>
            <p:cNvPr id="36" name="Text Box 26"/>
            <p:cNvSpPr txBox="1">
              <a:spLocks noChangeArrowheads="1"/>
            </p:cNvSpPr>
            <p:nvPr/>
          </p:nvSpPr>
          <p:spPr bwMode="auto">
            <a:xfrm>
              <a:off x="4341" y="2480"/>
              <a:ext cx="493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xmlns:a="http://schemas.openxmlformats.org/drawingml/2006/main" eaLnBrk="0" hangingPunct="0"/>
              <a:r xmlns:a="http://schemas.openxmlformats.org/drawingml/2006/main">
                <a:rPr lang="vi" sz="1800">
                  <a:solidFill>
                    <a:schemeClr val="accent2"/>
                  </a:solidFill>
                  <a:latin typeface="Helvetica" pitchFamily="34" charset="0"/>
                </a:rPr>
                <a:t>xơ (1)</a:t>
              </a:r>
            </a:p>
          </p:txBody>
        </p:sp>
        <p:cxnSp>
          <p:nvCxnSpPr>
            <p:cNvPr id="37" name="AutoShape 27"/>
            <p:cNvCxnSpPr>
              <a:cxnSpLocks noChangeShapeType="1"/>
              <a:stCxn id="40" idx="2"/>
              <a:endCxn id="35" idx="0"/>
            </p:cNvCxnSpPr>
            <p:nvPr/>
          </p:nvCxnSpPr>
          <p:spPr bwMode="auto">
            <a:xfrm flipH="1">
              <a:off x="3820" y="2227"/>
              <a:ext cx="304" cy="25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38" name="AutoShape 28"/>
            <p:cNvCxnSpPr>
              <a:cxnSpLocks noChangeShapeType="1"/>
              <a:stCxn id="40" idx="2"/>
              <a:endCxn id="36" idx="0"/>
            </p:cNvCxnSpPr>
            <p:nvPr/>
          </p:nvCxnSpPr>
          <p:spPr bwMode="auto">
            <a:xfrm>
              <a:off x="4124" y="2227"/>
              <a:ext cx="463" cy="25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39" name="Group 29"/>
          <p:cNvGrpSpPr>
            <a:grpSpLocks/>
          </p:cNvGrpSpPr>
          <p:nvPr/>
        </p:nvGrpSpPr>
        <p:grpSpPr bwMode="auto">
          <a:xfrm>
            <a:off x="6013450" y="2649537"/>
            <a:ext cx="2365375" cy="990600"/>
            <a:chOff x="3877" y="1603"/>
            <a:chExt cx="1613" cy="624"/>
          </a:xfrm>
        </p:grpSpPr>
        <p:sp>
          <p:nvSpPr>
            <p:cNvPr id="40" name="Text Box 30"/>
            <p:cNvSpPr txBox="1">
              <a:spLocks noChangeArrowheads="1"/>
            </p:cNvSpPr>
            <p:nvPr/>
          </p:nvSpPr>
          <p:spPr bwMode="auto">
            <a:xfrm>
              <a:off x="3877" y="1984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xmlns:a="http://schemas.openxmlformats.org/drawingml/2006/main" eaLnBrk="0" hangingPunct="0"/>
              <a:r xmlns:a="http://schemas.openxmlformats.org/drawingml/2006/main">
                <a:rPr lang="vi" sz="1800">
                  <a:solidFill>
                    <a:schemeClr val="accent2"/>
                  </a:solidFill>
                  <a:latin typeface="Helvetica" pitchFamily="34" charset="0"/>
                </a:rPr>
                <a:t>xơ (3)</a:t>
              </a:r>
            </a:p>
          </p:txBody>
        </p:sp>
        <p:sp>
          <p:nvSpPr>
            <p:cNvPr id="41" name="Text Box 31"/>
            <p:cNvSpPr txBox="1">
              <a:spLocks noChangeArrowheads="1"/>
            </p:cNvSpPr>
            <p:nvPr/>
          </p:nvSpPr>
          <p:spPr bwMode="auto">
            <a:xfrm>
              <a:off x="4996" y="1968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xmlns:a="http://schemas.openxmlformats.org/drawingml/2006/main" eaLnBrk="0" hangingPunct="0"/>
              <a:r xmlns:a="http://schemas.openxmlformats.org/drawingml/2006/main">
                <a:rPr lang="vi" sz="1800">
                  <a:solidFill>
                    <a:schemeClr val="accent2"/>
                  </a:solidFill>
                  <a:latin typeface="Helvetica" pitchFamily="34" charset="0"/>
                </a:rPr>
                <a:t>xơ (2)</a:t>
              </a:r>
            </a:p>
          </p:txBody>
        </p:sp>
        <p:cxnSp>
          <p:nvCxnSpPr>
            <p:cNvPr id="42" name="AutoShape 32"/>
            <p:cNvCxnSpPr>
              <a:cxnSpLocks noChangeShapeType="1"/>
              <a:stCxn id="47" idx="2"/>
              <a:endCxn id="41" idx="0"/>
            </p:cNvCxnSpPr>
            <p:nvPr/>
          </p:nvCxnSpPr>
          <p:spPr bwMode="auto">
            <a:xfrm>
              <a:off x="4507" y="1603"/>
              <a:ext cx="736" cy="36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3" name="AutoShape 33"/>
            <p:cNvCxnSpPr>
              <a:cxnSpLocks noChangeShapeType="1"/>
              <a:stCxn id="47" idx="2"/>
              <a:endCxn id="40" idx="0"/>
            </p:cNvCxnSpPr>
            <p:nvPr/>
          </p:nvCxnSpPr>
          <p:spPr bwMode="auto">
            <a:xfrm flipH="1">
              <a:off x="4124" y="1603"/>
              <a:ext cx="383" cy="3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sp>
        <p:nvSpPr>
          <p:cNvPr id="44" name="Text Box 34"/>
          <p:cNvSpPr txBox="1">
            <a:spLocks noChangeArrowheads="1"/>
          </p:cNvSpPr>
          <p:nvPr/>
        </p:nvSpPr>
        <p:spPr bwMode="auto">
          <a:xfrm>
            <a:off x="4419600" y="1196974"/>
            <a:ext cx="723900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xmlns:a="http://schemas.openxmlformats.org/drawingml/2006/main" eaLnBrk="0" hangingPunct="0"/>
            <a:r xmlns:a="http://schemas.openxmlformats.org/drawingml/2006/main">
              <a:rPr lang="vi" sz="1800">
                <a:solidFill>
                  <a:schemeClr val="accent2"/>
                </a:solidFill>
                <a:latin typeface="Helvetica" pitchFamily="34" charset="0"/>
              </a:rPr>
              <a:t>xơ (6)</a:t>
            </a:r>
          </a:p>
        </p:txBody>
      </p:sp>
      <p:grpSp>
        <p:nvGrpSpPr>
          <p:cNvPr id="45" name="Group 35"/>
          <p:cNvGrpSpPr>
            <a:grpSpLocks/>
          </p:cNvGrpSpPr>
          <p:nvPr/>
        </p:nvGrpSpPr>
        <p:grpSpPr bwMode="auto">
          <a:xfrm>
            <a:off x="2590800" y="1593850"/>
            <a:ext cx="4708525" cy="1055688"/>
            <a:chOff x="1542" y="938"/>
            <a:chExt cx="3212" cy="665"/>
          </a:xfrm>
        </p:grpSpPr>
        <p:sp>
          <p:nvSpPr>
            <p:cNvPr id="46" name="Text Box 36"/>
            <p:cNvSpPr txBox="1">
              <a:spLocks noChangeArrowheads="1"/>
            </p:cNvSpPr>
            <p:nvPr/>
          </p:nvSpPr>
          <p:spPr bwMode="auto">
            <a:xfrm>
              <a:off x="1542" y="1344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xmlns:a="http://schemas.openxmlformats.org/drawingml/2006/main" eaLnBrk="0" hangingPunct="0"/>
              <a:r xmlns:a="http://schemas.openxmlformats.org/drawingml/2006/main">
                <a:rPr lang="vi" sz="1800">
                  <a:solidFill>
                    <a:schemeClr val="accent2"/>
                  </a:solidFill>
                  <a:latin typeface="Helvetica" pitchFamily="34" charset="0"/>
                </a:rPr>
                <a:t>xơ (5)</a:t>
              </a:r>
            </a:p>
          </p:txBody>
        </p:sp>
        <p:sp>
          <p:nvSpPr>
            <p:cNvPr id="47" name="Text Box 37"/>
            <p:cNvSpPr txBox="1">
              <a:spLocks noChangeArrowheads="1"/>
            </p:cNvSpPr>
            <p:nvPr/>
          </p:nvSpPr>
          <p:spPr bwMode="auto">
            <a:xfrm>
              <a:off x="4260" y="1360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xmlns:a="http://schemas.openxmlformats.org/drawingml/2006/main" eaLnBrk="0" hangingPunct="0"/>
              <a:r xmlns:a="http://schemas.openxmlformats.org/drawingml/2006/main">
                <a:rPr lang="vi" sz="1800">
                  <a:solidFill>
                    <a:schemeClr val="accent2"/>
                  </a:solidFill>
                  <a:latin typeface="Helvetica" pitchFamily="34" charset="0"/>
                </a:rPr>
                <a:t>xơ (4)</a:t>
              </a:r>
            </a:p>
          </p:txBody>
        </p:sp>
        <p:cxnSp>
          <p:nvCxnSpPr>
            <p:cNvPr id="48" name="AutoShape 38"/>
            <p:cNvCxnSpPr>
              <a:cxnSpLocks noChangeShapeType="1"/>
              <a:stCxn id="44" idx="2"/>
              <a:endCxn id="46" idx="0"/>
            </p:cNvCxnSpPr>
            <p:nvPr/>
          </p:nvCxnSpPr>
          <p:spPr bwMode="auto">
            <a:xfrm flipH="1">
              <a:off x="1789" y="938"/>
              <a:ext cx="1370" cy="4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9" name="AutoShape 39"/>
            <p:cNvCxnSpPr>
              <a:cxnSpLocks noChangeShapeType="1"/>
              <a:stCxn id="44" idx="2"/>
              <a:endCxn id="47" idx="0"/>
            </p:cNvCxnSpPr>
            <p:nvPr/>
          </p:nvCxnSpPr>
          <p:spPr bwMode="auto">
            <a:xfrm>
              <a:off x="3159" y="938"/>
              <a:ext cx="1348" cy="4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sp>
        <p:nvSpPr>
          <p:cNvPr id="50" name="Freeform 46"/>
          <p:cNvSpPr>
            <a:spLocks/>
          </p:cNvSpPr>
          <p:nvPr/>
        </p:nvSpPr>
        <p:spPr bwMode="auto">
          <a:xfrm>
            <a:off x="179387" y="3686174"/>
            <a:ext cx="2540000" cy="2222500"/>
          </a:xfrm>
          <a:custGeom>
            <a:avLst/>
            <a:gdLst>
              <a:gd name="T0" fmla="*/ 2147483647 w 1600"/>
              <a:gd name="T1" fmla="*/ 2147483647 h 1400"/>
              <a:gd name="T2" fmla="*/ 2147483647 w 1600"/>
              <a:gd name="T3" fmla="*/ 2147483647 h 1400"/>
              <a:gd name="T4" fmla="*/ 2147483647 w 1600"/>
              <a:gd name="T5" fmla="*/ 2147483647 h 1400"/>
              <a:gd name="T6" fmla="*/ 2147483647 w 1600"/>
              <a:gd name="T7" fmla="*/ 2147483647 h 1400"/>
              <a:gd name="T8" fmla="*/ 2147483647 w 1600"/>
              <a:gd name="T9" fmla="*/ 2147483647 h 1400"/>
              <a:gd name="T10" fmla="*/ 2147483647 w 1600"/>
              <a:gd name="T11" fmla="*/ 2147483647 h 1400"/>
              <a:gd name="T12" fmla="*/ 2147483647 w 1600"/>
              <a:gd name="T13" fmla="*/ 2147483647 h 1400"/>
              <a:gd name="T14" fmla="*/ 2147483647 w 1600"/>
              <a:gd name="T15" fmla="*/ 2147483647 h 1400"/>
              <a:gd name="T16" fmla="*/ 2147483647 w 1600"/>
              <a:gd name="T17" fmla="*/ 2147483647 h 1400"/>
              <a:gd name="T18" fmla="*/ 2147483647 w 1600"/>
              <a:gd name="T19" fmla="*/ 2147483647 h 14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00"/>
              <a:gd name="T31" fmla="*/ 0 h 1400"/>
              <a:gd name="T32" fmla="*/ 1600 w 1600"/>
              <a:gd name="T33" fmla="*/ 1400 h 14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00" h="1400">
                <a:moveTo>
                  <a:pt x="144" y="1296"/>
                </a:moveTo>
                <a:cubicBezTo>
                  <a:pt x="88" y="1192"/>
                  <a:pt x="0" y="872"/>
                  <a:pt x="48" y="672"/>
                </a:cubicBezTo>
                <a:cubicBezTo>
                  <a:pt x="96" y="472"/>
                  <a:pt x="296" y="192"/>
                  <a:pt x="432" y="96"/>
                </a:cubicBezTo>
                <a:cubicBezTo>
                  <a:pt x="568" y="0"/>
                  <a:pt x="752" y="16"/>
                  <a:pt x="864" y="96"/>
                </a:cubicBezTo>
                <a:cubicBezTo>
                  <a:pt x="976" y="176"/>
                  <a:pt x="992" y="464"/>
                  <a:pt x="1104" y="576"/>
                </a:cubicBezTo>
                <a:cubicBezTo>
                  <a:pt x="1216" y="688"/>
                  <a:pt x="1472" y="680"/>
                  <a:pt x="1536" y="768"/>
                </a:cubicBezTo>
                <a:cubicBezTo>
                  <a:pt x="1600" y="856"/>
                  <a:pt x="1576" y="1016"/>
                  <a:pt x="1488" y="1104"/>
                </a:cubicBezTo>
                <a:cubicBezTo>
                  <a:pt x="1400" y="1192"/>
                  <a:pt x="1192" y="1264"/>
                  <a:pt x="1008" y="1296"/>
                </a:cubicBezTo>
                <a:cubicBezTo>
                  <a:pt x="824" y="1328"/>
                  <a:pt x="528" y="1296"/>
                  <a:pt x="384" y="1296"/>
                </a:cubicBezTo>
                <a:cubicBezTo>
                  <a:pt x="240" y="1296"/>
                  <a:pt x="200" y="1400"/>
                  <a:pt x="144" y="1296"/>
                </a:cubicBezTo>
                <a:close/>
              </a:path>
            </a:pathLst>
          </a:custGeom>
          <a:noFill/>
          <a:ln w="38100" cap="flat" cmpd="sng">
            <a:solidFill>
              <a:srgbClr val="339933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51" name="Freeform 49"/>
          <p:cNvSpPr>
            <a:spLocks/>
          </p:cNvSpPr>
          <p:nvPr/>
        </p:nvSpPr>
        <p:spPr bwMode="auto">
          <a:xfrm>
            <a:off x="3062287" y="2873374"/>
            <a:ext cx="2336800" cy="1930400"/>
          </a:xfrm>
          <a:custGeom>
            <a:avLst/>
            <a:gdLst>
              <a:gd name="T0" fmla="*/ 2147483647 w 1472"/>
              <a:gd name="T1" fmla="*/ 2147483647 h 1216"/>
              <a:gd name="T2" fmla="*/ 2147483647 w 1472"/>
              <a:gd name="T3" fmla="*/ 2147483647 h 1216"/>
              <a:gd name="T4" fmla="*/ 2147483647 w 1472"/>
              <a:gd name="T5" fmla="*/ 2147483647 h 1216"/>
              <a:gd name="T6" fmla="*/ 2147483647 w 1472"/>
              <a:gd name="T7" fmla="*/ 2147483647 h 1216"/>
              <a:gd name="T8" fmla="*/ 2147483647 w 1472"/>
              <a:gd name="T9" fmla="*/ 2147483647 h 1216"/>
              <a:gd name="T10" fmla="*/ 2147483647 w 1472"/>
              <a:gd name="T11" fmla="*/ 2147483647 h 1216"/>
              <a:gd name="T12" fmla="*/ 2147483647 w 1472"/>
              <a:gd name="T13" fmla="*/ 2147483647 h 1216"/>
              <a:gd name="T14" fmla="*/ 2147483647 w 1472"/>
              <a:gd name="T15" fmla="*/ 2147483647 h 12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72"/>
              <a:gd name="T25" fmla="*/ 0 h 1216"/>
              <a:gd name="T26" fmla="*/ 1472 w 1472"/>
              <a:gd name="T27" fmla="*/ 1216 h 121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72" h="1216">
                <a:moveTo>
                  <a:pt x="920" y="80"/>
                </a:moveTo>
                <a:cubicBezTo>
                  <a:pt x="752" y="0"/>
                  <a:pt x="536" y="24"/>
                  <a:pt x="392" y="128"/>
                </a:cubicBezTo>
                <a:cubicBezTo>
                  <a:pt x="248" y="232"/>
                  <a:pt x="96" y="536"/>
                  <a:pt x="56" y="704"/>
                </a:cubicBezTo>
                <a:cubicBezTo>
                  <a:pt x="16" y="872"/>
                  <a:pt x="0" y="1056"/>
                  <a:pt x="152" y="1136"/>
                </a:cubicBezTo>
                <a:cubicBezTo>
                  <a:pt x="304" y="1216"/>
                  <a:pt x="768" y="1192"/>
                  <a:pt x="968" y="1184"/>
                </a:cubicBezTo>
                <a:cubicBezTo>
                  <a:pt x="1168" y="1176"/>
                  <a:pt x="1280" y="1184"/>
                  <a:pt x="1352" y="1088"/>
                </a:cubicBezTo>
                <a:cubicBezTo>
                  <a:pt x="1424" y="992"/>
                  <a:pt x="1472" y="776"/>
                  <a:pt x="1400" y="608"/>
                </a:cubicBezTo>
                <a:cubicBezTo>
                  <a:pt x="1328" y="440"/>
                  <a:pt x="1088" y="160"/>
                  <a:pt x="920" y="80"/>
                </a:cubicBezTo>
                <a:close/>
              </a:path>
            </a:pathLst>
          </a:custGeom>
          <a:noFill/>
          <a:ln w="38100" cap="flat" cmpd="sng">
            <a:solidFill>
              <a:srgbClr val="339933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52" name="Freeform 50"/>
          <p:cNvSpPr>
            <a:spLocks/>
          </p:cNvSpPr>
          <p:nvPr/>
        </p:nvSpPr>
        <p:spPr bwMode="auto">
          <a:xfrm>
            <a:off x="5360987" y="2924174"/>
            <a:ext cx="2336800" cy="1930400"/>
          </a:xfrm>
          <a:custGeom>
            <a:avLst/>
            <a:gdLst>
              <a:gd name="T0" fmla="*/ 2147483647 w 1472"/>
              <a:gd name="T1" fmla="*/ 2147483647 h 1216"/>
              <a:gd name="T2" fmla="*/ 2147483647 w 1472"/>
              <a:gd name="T3" fmla="*/ 2147483647 h 1216"/>
              <a:gd name="T4" fmla="*/ 2147483647 w 1472"/>
              <a:gd name="T5" fmla="*/ 2147483647 h 1216"/>
              <a:gd name="T6" fmla="*/ 2147483647 w 1472"/>
              <a:gd name="T7" fmla="*/ 2147483647 h 1216"/>
              <a:gd name="T8" fmla="*/ 2147483647 w 1472"/>
              <a:gd name="T9" fmla="*/ 2147483647 h 1216"/>
              <a:gd name="T10" fmla="*/ 2147483647 w 1472"/>
              <a:gd name="T11" fmla="*/ 2147483647 h 1216"/>
              <a:gd name="T12" fmla="*/ 2147483647 w 1472"/>
              <a:gd name="T13" fmla="*/ 2147483647 h 1216"/>
              <a:gd name="T14" fmla="*/ 2147483647 w 1472"/>
              <a:gd name="T15" fmla="*/ 2147483647 h 12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72"/>
              <a:gd name="T25" fmla="*/ 0 h 1216"/>
              <a:gd name="T26" fmla="*/ 1472 w 1472"/>
              <a:gd name="T27" fmla="*/ 1216 h 121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72" h="1216">
                <a:moveTo>
                  <a:pt x="920" y="80"/>
                </a:moveTo>
                <a:cubicBezTo>
                  <a:pt x="752" y="0"/>
                  <a:pt x="536" y="24"/>
                  <a:pt x="392" y="128"/>
                </a:cubicBezTo>
                <a:cubicBezTo>
                  <a:pt x="248" y="232"/>
                  <a:pt x="96" y="536"/>
                  <a:pt x="56" y="704"/>
                </a:cubicBezTo>
                <a:cubicBezTo>
                  <a:pt x="16" y="872"/>
                  <a:pt x="0" y="1056"/>
                  <a:pt x="152" y="1136"/>
                </a:cubicBezTo>
                <a:cubicBezTo>
                  <a:pt x="304" y="1216"/>
                  <a:pt x="768" y="1192"/>
                  <a:pt x="968" y="1184"/>
                </a:cubicBezTo>
                <a:cubicBezTo>
                  <a:pt x="1168" y="1176"/>
                  <a:pt x="1280" y="1184"/>
                  <a:pt x="1352" y="1088"/>
                </a:cubicBezTo>
                <a:cubicBezTo>
                  <a:pt x="1424" y="992"/>
                  <a:pt x="1472" y="776"/>
                  <a:pt x="1400" y="608"/>
                </a:cubicBezTo>
                <a:cubicBezTo>
                  <a:pt x="1328" y="440"/>
                  <a:pt x="1088" y="160"/>
                  <a:pt x="920" y="80"/>
                </a:cubicBezTo>
                <a:close/>
              </a:path>
            </a:pathLst>
          </a:custGeom>
          <a:noFill/>
          <a:ln w="38100" cap="flat" cmpd="sng">
            <a:solidFill>
              <a:srgbClr val="339933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53" name="Text Box 51"/>
          <p:cNvSpPr txBox="1">
            <a:spLocks noChangeArrowheads="1"/>
          </p:cNvSpPr>
          <p:nvPr/>
        </p:nvSpPr>
        <p:spPr bwMode="auto">
          <a:xfrm>
            <a:off x="6291884" y="984675"/>
            <a:ext cx="2393604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 xmlns:a="http://schemas.openxmlformats.org/drawingml/2006/main">
              <a:rPr lang="vi" sz="2400">
                <a:solidFill>
                  <a:srgbClr val="800080"/>
                </a:solidFill>
              </a:rPr>
              <a:t>Ba lệnh </a:t>
            </a:r>
            <a:br xmlns:a="http://schemas.openxmlformats.org/drawingml/2006/main">
              <a:rPr lang="en-US" sz="2400">
                <a:solidFill>
                  <a:srgbClr val="800080"/>
                </a:solidFill>
              </a:rPr>
            </a:br>
            <a:r xmlns:a="http://schemas.openxmlformats.org/drawingml/2006/main">
              <a:rPr lang="vi" sz="2400">
                <a:solidFill>
                  <a:srgbClr val="800080"/>
                </a:solidFill>
              </a:rPr>
              <a:t>gọi trùng lặp tới fib(3)!</a:t>
            </a:r>
          </a:p>
        </p:txBody>
      </p:sp>
      <p:sp>
        <p:nvSpPr>
          <p:cNvPr id="5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  <p:extLst>
      <p:ext uri="{BB962C8B-B14F-4D97-AF65-F5344CB8AC3E}">
        <p14:creationId xmlns:p14="http://schemas.microsoft.com/office/powerpoint/2010/main" val="399044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44" grpId="0" animBg="1"/>
      <p:bldP spid="50" grpId="0" animBg="1"/>
      <p:bldP spid="51" grpId="0" animBg="1"/>
      <p:bldP spid="52" grpId="0" animBg="1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vi" dirty="0"/>
              <a:t>Nhìn nhận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xmlns:a="http://schemas.openxmlformats.org/drawingml/2006/main" algn="just"/>
            <a:r xmlns:a="http://schemas.openxmlformats.org/drawingml/2006/main">
              <a:rPr lang="vi" dirty="0"/>
              <a:t>Nội dung của các slide này có nguồn gốc từ Trường Tin học, Đại học Quốc gia Singapore.</a:t>
            </a:r>
          </a:p>
          <a:p>
            <a:pPr xmlns:a="http://schemas.openxmlformats.org/drawingml/2006/main" algn="just"/>
            <a:r xmlns:a="http://schemas.openxmlformats.org/drawingml/2006/main">
              <a:rPr lang="vi" dirty="0"/>
              <a:t>Chúng tôi đánh giá rất cao sự hỗ trợ từ ông Aaron Tan Tuck Choy và Tiến sĩ Low </a:t>
            </a:r>
            <a:r xmlns:a="http://schemas.openxmlformats.org/drawingml/2006/main">
              <a:rPr lang="vi" dirty="0" err="1"/>
              <a:t>Kok </a:t>
            </a:r>
            <a:r xmlns:a="http://schemas.openxmlformats.org/drawingml/2006/main">
              <a:rPr lang="vi" dirty="0"/>
              <a:t>Lim vì đã vui lòng chia sẻ những tài liệu này.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2204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599"/>
            <a:ext cx="8534400" cy="685801"/>
          </a:xfrm>
        </p:spPr>
        <p:txBody>
          <a:bodyPr/>
          <a:lstStyle/>
          <a:p>
            <a:r xmlns:a="http://schemas.openxmlformats.org/drawingml/2006/main">
              <a:rPr lang="vi" sz="3400" dirty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 xmlns:a="http://schemas.openxmlformats.org/drawingml/2006/main">
              <a:rPr lang="vi" sz="3400" dirty="0">
                <a:latin typeface="Britannic Bold" pitchFamily="34" charset="0"/>
              </a:rPr>
              <a:t>Đệ quy năm 501042: Fibonacci </a:t>
            </a:r>
            <a:r xmlns:a="http://schemas.openxmlformats.org/drawingml/2006/main">
              <a:rPr lang="vi" sz="2800" dirty="0">
                <a:latin typeface="Britannic Bold" pitchFamily="34" charset="0"/>
              </a:rPr>
              <a:t>(3/4)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20</a:t>
            </a:fld>
            <a:endParaRPr lang="en-US" sz="1600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57200" y="1045347"/>
            <a:ext cx="32019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 xmlns:a="http://schemas.openxmlformats.org/drawingml/2006/main">
              <a:rPr lang="vi" sz="2800">
                <a:solidFill>
                  <a:schemeClr val="tx1"/>
                </a:solidFill>
                <a:latin typeface="Arial" charset="0"/>
              </a:rPr>
              <a:t>Fibonacci lặp</a:t>
            </a:r>
            <a:endParaRPr xmlns:a="http://schemas.openxmlformats.org/drawingml/2006/main" lang="en-US" sz="2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4" name="Rectangle 6"/>
          <p:cNvSpPr txBox="1">
            <a:spLocks noChangeArrowheads="1"/>
          </p:cNvSpPr>
          <p:nvPr/>
        </p:nvSpPr>
        <p:spPr bwMode="auto">
          <a:xfrm>
            <a:off x="434715" y="1576062"/>
            <a:ext cx="4975485" cy="441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 xmlns:a="http://schemas.openxmlformats.org/drawingml/2006/main">
              <a:rPr kumimoji="0" lang="vi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fib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(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n) {</a:t>
            </a:r>
          </a:p>
          <a:p>
            <a:pPr xmlns:a="http://schemas.openxmlformats.org/drawingml/2006/main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 xmlns:a="http://schemas.openxmlformats.org/drawingml/2006/main">
              <a:rPr lang="vi" sz="2000" kern="0" dirty="0">
                <a:latin typeface="Lucida Console" panose="020B0609040504020204" pitchFamily="49" charset="0"/>
                <a:cs typeface="+mn-cs"/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nếu (n &lt;= 2)</a:t>
            </a:r>
          </a:p>
          <a:p>
            <a:pPr xmlns:a="http://schemas.openxmlformats.org/drawingml/2006/main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 xmlns:a="http://schemas.openxmlformats.org/drawingml/2006/main">
              <a:rPr lang="vi" sz="2000" kern="0" dirty="0">
                <a:latin typeface="Lucida Console" panose="020B0609040504020204" pitchFamily="49" charset="0"/>
                <a:cs typeface="+mn-cs"/>
              </a:rPr>
              <a:t> 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trả về 1;</a:t>
            </a:r>
          </a:p>
          <a:p>
            <a:pPr xmlns:a="http://schemas.openxmlformats.org/drawingml/2006/main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 xmlns:a="http://schemas.openxmlformats.org/drawingml/2006/main">
              <a:rPr lang="vi" sz="2000" kern="0" dirty="0">
                <a:latin typeface="Lucida Console" panose="020B0609040504020204" pitchFamily="49" charset="0"/>
                <a:cs typeface="+mn-cs"/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khác {</a:t>
            </a:r>
          </a:p>
          <a:p>
            <a:pPr xmlns:a="http://schemas.openxmlformats.org/drawingml/2006/main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 xmlns:a="http://schemas.openxmlformats.org/drawingml/2006/main">
              <a:rPr lang="vi" sz="2000" kern="0" dirty="0">
                <a:latin typeface="Lucida Console" panose="020B0609040504020204" pitchFamily="49" charset="0"/>
                <a:cs typeface="+mn-cs"/>
              </a:rPr>
              <a:t> 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prev1=1, prev2=1,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hiện tại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;</a:t>
            </a:r>
          </a:p>
          <a:p>
            <a:pPr xmlns:a="http://schemas.openxmlformats.org/drawingml/2006/main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 xmlns:a="http://schemas.openxmlformats.org/drawingml/2006/main">
              <a:rPr lang="vi" sz="2000" kern="0" dirty="0">
                <a:latin typeface="Lucida Console" panose="020B0609040504020204" pitchFamily="49" charset="0"/>
                <a:cs typeface="+mn-cs"/>
              </a:rPr>
              <a:t> 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cho (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tôi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=3 </a:t>
            </a:r>
            <a:r xmlns:a="http://schemas.openxmlformats.org/drawingml/2006/main">
              <a:rPr kumimoji="0" lang="vi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; tôi&lt;=n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;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tôi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++) {</a:t>
            </a:r>
          </a:p>
          <a:p>
            <a:pPr xmlns:a="http://schemas.openxmlformats.org/drawingml/2006/main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 xmlns:a="http://schemas.openxmlformats.org/drawingml/2006/main">
              <a:rPr lang="vi" sz="2000" kern="0" dirty="0">
                <a:latin typeface="Lucida Console" panose="020B0609040504020204" pitchFamily="49" charset="0"/>
                <a:cs typeface="+mn-cs"/>
              </a:rPr>
              <a:t>  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Curr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= prev1 + prev2;</a:t>
            </a:r>
          </a:p>
          <a:p>
            <a:pPr xmlns:a="http://schemas.openxmlformats.org/drawingml/2006/main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 xmlns:a="http://schemas.openxmlformats.org/drawingml/2006/main">
              <a:rPr lang="vi" sz="2000" kern="0" dirty="0">
                <a:latin typeface="Lucida Console" panose="020B0609040504020204" pitchFamily="49" charset="0"/>
                <a:cs typeface="+mn-cs"/>
              </a:rPr>
              <a:t>  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trước2 = trước1;</a:t>
            </a:r>
          </a:p>
          <a:p>
            <a:pPr xmlns:a="http://schemas.openxmlformats.org/drawingml/2006/main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 xmlns:a="http://schemas.openxmlformats.org/drawingml/2006/main">
              <a:rPr lang="vi" sz="2000" kern="0" dirty="0">
                <a:latin typeface="Lucida Console" panose="020B0609040504020204" pitchFamily="49" charset="0"/>
                <a:cs typeface="+mn-cs"/>
              </a:rPr>
              <a:t>  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prev1 =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hiện tại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;</a:t>
            </a:r>
          </a:p>
          <a:p>
            <a:pPr xmlns:a="http://schemas.openxmlformats.org/drawingml/2006/main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 xmlns:a="http://schemas.openxmlformats.org/drawingml/2006/main">
              <a:rPr lang="vi" sz="2000" kern="0" noProof="0" dirty="0">
                <a:latin typeface="Lucida Console" panose="020B0609040504020204" pitchFamily="49" charset="0"/>
                <a:cs typeface="+mn-cs"/>
              </a:rPr>
              <a:t> 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}</a:t>
            </a:r>
          </a:p>
          <a:p>
            <a:pPr xmlns:a="http://schemas.openxmlformats.org/drawingml/2006/main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 xmlns:a="http://schemas.openxmlformats.org/drawingml/2006/main">
              <a:rPr lang="vi" sz="2000" kern="0" dirty="0">
                <a:latin typeface="Lucida Console" panose="020B0609040504020204" pitchFamily="49" charset="0"/>
                <a:cs typeface="+mn-cs"/>
              </a:rPr>
              <a:t> 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trả lại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dòng chảy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;</a:t>
            </a:r>
          </a:p>
          <a:p>
            <a:pPr xmlns:a="http://schemas.openxmlformats.org/drawingml/2006/main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 xmlns:a="http://schemas.openxmlformats.org/drawingml/2006/main">
              <a:rPr lang="vi" sz="2000" kern="0" dirty="0">
                <a:latin typeface="Lucida Console" panose="020B0609040504020204" pitchFamily="49" charset="0"/>
                <a:cs typeface="+mn-cs"/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}</a:t>
            </a:r>
          </a:p>
          <a:p>
            <a:pPr xmlns:a="http://schemas.openxmlformats.org/drawingml/2006/main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}</a:t>
            </a:r>
            <a:endParaRPr xmlns:a="http://schemas.openxmlformats.org/drawingml/2006/main"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anose="020B0609040504020204" pitchFamily="49" charset="0"/>
              <a:cs typeface="+mn-cs"/>
            </a:endParaRPr>
          </a:p>
        </p:txBody>
      </p: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xmlns:a="http://schemas.openxmlformats.org/drawingml/2006/main" algn="ctr">
              <a:spcBef>
                <a:spcPct val="50000"/>
              </a:spcBef>
            </a:pPr>
            <a:r xmlns:a="http://schemas.openxmlformats.org/drawingml/2006/main">
              <a:rPr lang="vi" sz="1200" dirty="0">
                <a:sym typeface="Wingdings 2" pitchFamily="18" charset="2"/>
              </a:rPr>
              <a:t>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638800" y="1524000"/>
            <a:ext cx="3276600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 xmlns:a="http://schemas.openxmlformats.org/drawingml/2006/main">
              <a:rPr lang="vi" sz="2400" b="1" dirty="0">
                <a:solidFill>
                  <a:srgbClr val="0000FF"/>
                </a:solidFill>
                <a:latin typeface="+mn-lt"/>
              </a:rPr>
              <a:t>Câu hỏi </a:t>
            </a:r>
            <a:r xmlns:a="http://schemas.openxmlformats.org/drawingml/2006/main">
              <a:rPr lang="vi" sz="2400" dirty="0">
                <a:solidFill>
                  <a:schemeClr val="tx1"/>
                </a:solidFill>
                <a:latin typeface="+mn-lt"/>
              </a:rPr>
              <a:t>: Phần nào của mã là chìa khóa để nâng cao hiệu quả?</a:t>
            </a:r>
          </a:p>
          <a:p>
            <a:endParaRPr lang="en-US" sz="2400" dirty="0">
              <a:solidFill>
                <a:schemeClr val="tx1"/>
              </a:solidFill>
              <a:latin typeface="+mn-lt"/>
            </a:endParaRPr>
          </a:p>
          <a:p>
            <a:r xmlns:a="http://schemas.openxmlformats.org/drawingml/2006/main">
              <a:rPr lang="vi" sz="2400" dirty="0">
                <a:latin typeface="+mn-lt"/>
              </a:rPr>
              <a:t>(1) Phần A (màu đỏ)</a:t>
            </a:r>
          </a:p>
          <a:p>
            <a:r xmlns:a="http://schemas.openxmlformats.org/drawingml/2006/main">
              <a:rPr lang="vi" sz="2400" dirty="0">
                <a:latin typeface="+mn-lt"/>
              </a:rPr>
              <a:t>(2) Phần </a:t>
            </a:r>
            <a:r xmlns:a="http://schemas.openxmlformats.org/drawingml/2006/main">
              <a:rPr lang="vi" sz="2400" dirty="0">
                <a:solidFill>
                  <a:schemeClr val="tx1"/>
                </a:solidFill>
                <a:latin typeface="+mn-lt"/>
              </a:rPr>
              <a:t>B (màu xanh)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0" y="3276600"/>
            <a:ext cx="388620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3629320"/>
            <a:ext cx="3886200" cy="942680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  <p:extLst>
      <p:ext uri="{BB962C8B-B14F-4D97-AF65-F5344CB8AC3E}">
        <p14:creationId xmlns:p14="http://schemas.microsoft.com/office/powerpoint/2010/main" val="209004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599"/>
            <a:ext cx="8534400" cy="685801"/>
          </a:xfrm>
        </p:spPr>
        <p:txBody>
          <a:bodyPr/>
          <a:lstStyle/>
          <a:p>
            <a:r xmlns:a="http://schemas.openxmlformats.org/drawingml/2006/main">
              <a:rPr lang="vi" sz="3400" dirty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 xmlns:a="http://schemas.openxmlformats.org/drawingml/2006/main">
              <a:rPr lang="vi" sz="3400" dirty="0">
                <a:latin typeface="Britannic Bold" pitchFamily="34" charset="0"/>
              </a:rPr>
              <a:t>Đệ quy năm 501042: Fibonacci </a:t>
            </a:r>
            <a:r xmlns:a="http://schemas.openxmlformats.org/drawingml/2006/main">
              <a:rPr lang="vi" sz="2800" dirty="0">
                <a:latin typeface="Britannic Bold" pitchFamily="34" charset="0"/>
              </a:rPr>
              <a:t>(4/4)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21</a:t>
            </a:fld>
            <a:endParaRPr lang="en-US" sz="1600" dirty="0"/>
          </a:p>
        </p:txBody>
      </p:sp>
      <p:sp>
        <p:nvSpPr>
          <p:cNvPr id="13" name="Rectangle 7"/>
          <p:cNvSpPr txBox="1">
            <a:spLocks noChangeArrowheads="1"/>
          </p:cNvSpPr>
          <p:nvPr/>
        </p:nvSpPr>
        <p:spPr bwMode="auto">
          <a:xfrm>
            <a:off x="304800" y="990600"/>
            <a:ext cx="8153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Công thức dạng đóng cho số Fibonacci</a:t>
            </a:r>
          </a:p>
          <a:p>
            <a:pPr xmlns:a="http://schemas.openxmlformats.org/drawingml/2006/main"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 xmlns:a="http://schemas.openxmlformats.org/drawingml/2006/main">
              <a:rPr lang="vi" sz="2000" dirty="0"/>
              <a:t>Lấy tỉ số của 2 số Fibonacci liên tiếp (ví dụ A và B). Cặp số càng lớn thì tỉ số của chúng càng gần với </a:t>
            </a:r>
            <a:r xmlns:a="http://schemas.openxmlformats.org/drawingml/2006/main">
              <a:rPr lang="vi" sz="2000" dirty="0">
                <a:solidFill>
                  <a:srgbClr val="0000FF"/>
                </a:solidFill>
              </a:rPr>
              <a:t>Tỉ lệ vàng </a:t>
            </a:r>
            <a:r xmlns:a="http://schemas.openxmlformats.org/drawingml/2006/main">
              <a:rPr lang="vi" sz="2000" i="1" dirty="0">
                <a:latin typeface="Symbol" pitchFamily="18" charset="2"/>
              </a:rPr>
              <a:t>j </a:t>
            </a:r>
            <a:r xmlns:a="http://schemas.openxmlformats.org/drawingml/2006/main">
              <a:rPr lang="vi" sz="2000" dirty="0"/>
              <a:t>là </a:t>
            </a:r>
            <a:r xmlns:a="http://schemas.openxmlformats.org/drawingml/2006/main">
              <a:rPr lang="vi" sz="2000" dirty="0">
                <a:sym typeface="Symbol"/>
              </a:rPr>
              <a:t> 1.618034…</a:t>
            </a:r>
            <a:endParaRPr xmlns:a="http://schemas.openxmlformats.org/drawingml/2006/main"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" y="55626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dirty="0"/>
              <a:t>Nhìn thấy</a:t>
            </a:r>
          </a:p>
          <a:p>
            <a:r xmlns:a="http://schemas.openxmlformats.org/drawingml/2006/main" xmlns:r="http://schemas.openxmlformats.org/officeDocument/2006/relationships">
              <a:rPr lang="vi" dirty="0">
                <a:hlinkClick r:id="rId4"/>
              </a:rPr>
              <a:t>http://www.maths.surrey.ac.uk/hosted-sites/R.Knott/Fibonacci/fibFormula.html</a:t>
            </a:r>
            <a:r xmlns:a="http://schemas.openxmlformats.org/drawingml/2006/main">
              <a:rPr lang="vi" dirty="0"/>
              <a:t> 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335509"/>
              </p:ext>
            </p:extLst>
          </p:nvPr>
        </p:nvGraphicFramePr>
        <p:xfrm>
          <a:off x="723899" y="2590800"/>
          <a:ext cx="7467601" cy="1168037"/>
        </p:xfrm>
        <a:graphic>
          <a:graphicData uri="http://schemas.openxmlformats.org/drawingml/2006/table">
            <a:tbl>
              <a:tblPr firstRow="1" bandRow="1"/>
              <a:tblGrid>
                <a:gridCol w="59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22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 xmlns:a="http://schemas.openxmlformats.org/drawingml/2006/main">
                        <a:rPr lang="vi" dirty="0">
                          <a:solidFill>
                            <a:schemeClr val="tx1"/>
                          </a:solidFill>
                        </a:rPr>
                        <a:t>MỘT</a:t>
                      </a:r>
                      <a:endParaRPr xmlns:a="http://schemas.openxmlformats.org/drawingml/2006/main"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 xmlns:a="http://schemas.openxmlformats.org/drawingml/2006/main">
                        <a:rPr lang="vi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xmlns:a="http://schemas.openxmlformats.org/drawingml/2006/main"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 xmlns:a="http://schemas.openxmlformats.org/drawingml/2006/main">
                        <a:rPr lang="vi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xmlns:a="http://schemas.openxmlformats.org/drawingml/2006/main"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 xmlns:a="http://schemas.openxmlformats.org/drawingml/2006/main">
                        <a:rPr lang="vi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xmlns:a="http://schemas.openxmlformats.org/drawingml/2006/main"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 xmlns:a="http://schemas.openxmlformats.org/drawingml/2006/main">
                        <a:rPr lang="vi" b="0" dirty="0">
                          <a:solidFill>
                            <a:schemeClr val="tx1"/>
                          </a:solidFill>
                        </a:rPr>
                        <a:t>số 8</a:t>
                      </a:r>
                      <a:endParaRPr xmlns:a="http://schemas.openxmlformats.org/drawingml/2006/main"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 xmlns:a="http://schemas.openxmlformats.org/drawingml/2006/main">
                        <a:rPr lang="vi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xmlns:a="http://schemas.openxmlformats.org/drawingml/2006/main"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 xmlns:a="http://schemas.openxmlformats.org/drawingml/2006/main">
                        <a:rPr lang="vi" dirty="0">
                          <a:solidFill>
                            <a:schemeClr val="tx1"/>
                          </a:solidFill>
                        </a:rPr>
                        <a:t>144</a:t>
                      </a:r>
                      <a:endParaRPr xmlns:a="http://schemas.openxmlformats.org/drawingml/2006/main"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 xmlns:a="http://schemas.openxmlformats.org/drawingml/2006/main">
                        <a:rPr lang="vi" dirty="0">
                          <a:solidFill>
                            <a:schemeClr val="tx1"/>
                          </a:solidFill>
                        </a:rPr>
                        <a:t>233</a:t>
                      </a:r>
                      <a:endParaRPr xmlns:a="http://schemas.openxmlformats.org/drawingml/2006/main"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83">
                <a:tc>
                  <a:txBody>
                    <a:bodyPr/>
                    <a:lstStyle/>
                    <a:p>
                      <a:r xmlns:a="http://schemas.openxmlformats.org/drawingml/2006/main">
                        <a:rPr lang="vi" dirty="0"/>
                        <a:t>B</a:t>
                      </a:r>
                      <a:endParaRPr xmlns:a="http://schemas.openxmlformats.org/drawingml/2006/main" lang="en-S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 xmlns:a="http://schemas.openxmlformats.org/drawingml/2006/main">
                        <a:rPr lang="vi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xmlns:a="http://schemas.openxmlformats.org/drawingml/2006/main"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 xmlns:a="http://schemas.openxmlformats.org/drawingml/2006/main">
                        <a:rPr lang="vi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xmlns:a="http://schemas.openxmlformats.org/drawingml/2006/main"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 xmlns:a="http://schemas.openxmlformats.org/drawingml/2006/main">
                        <a:rPr lang="vi" dirty="0">
                          <a:solidFill>
                            <a:schemeClr val="tx1"/>
                          </a:solidFill>
                        </a:rPr>
                        <a:t>số 8</a:t>
                      </a:r>
                      <a:endParaRPr xmlns:a="http://schemas.openxmlformats.org/drawingml/2006/main"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 xmlns:a="http://schemas.openxmlformats.org/drawingml/2006/main">
                        <a:rPr lang="vi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xmlns:a="http://schemas.openxmlformats.org/drawingml/2006/main"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 xmlns:a="http://schemas.openxmlformats.org/drawingml/2006/main">
                        <a:rPr lang="vi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xmlns:a="http://schemas.openxmlformats.org/drawingml/2006/main"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 xmlns:a="http://schemas.openxmlformats.org/drawingml/2006/main">
                        <a:rPr lang="vi" dirty="0">
                          <a:solidFill>
                            <a:schemeClr val="tx1"/>
                          </a:solidFill>
                        </a:rPr>
                        <a:t>233</a:t>
                      </a:r>
                      <a:endParaRPr xmlns:a="http://schemas.openxmlformats.org/drawingml/2006/main"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 xmlns:a="http://schemas.openxmlformats.org/drawingml/2006/main">
                        <a:rPr lang="vi" dirty="0">
                          <a:solidFill>
                            <a:schemeClr val="tx1"/>
                          </a:solidFill>
                        </a:rPr>
                        <a:t>377</a:t>
                      </a:r>
                      <a:endParaRPr xmlns:a="http://schemas.openxmlformats.org/drawingml/2006/main"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17">
                <a:tc>
                  <a:txBody>
                    <a:bodyPr/>
                    <a:lstStyle/>
                    <a:p>
                      <a:r xmlns:a="http://schemas.openxmlformats.org/drawingml/2006/main">
                        <a:rPr lang="vi" dirty="0">
                          <a:effectLst/>
                        </a:rPr>
                        <a:t>BA</a:t>
                      </a:r>
                      <a:endParaRPr xmlns:a="http://schemas.openxmlformats.org/drawingml/2006/main" lang="en-SG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 xmlns:a="http://schemas.openxmlformats.org/drawingml/2006/main">
                        <a:rPr lang="vi" dirty="0">
                          <a:solidFill>
                            <a:schemeClr val="tx1"/>
                          </a:solidFill>
                          <a:effectLst/>
                        </a:rPr>
                        <a:t>1,5</a:t>
                      </a:r>
                      <a:endParaRPr xmlns:a="http://schemas.openxmlformats.org/drawingml/2006/main" lang="en-S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 xmlns:a="http://schemas.openxmlformats.org/drawingml/2006/main">
                        <a:rPr lang="vi" dirty="0">
                          <a:solidFill>
                            <a:schemeClr val="tx1"/>
                          </a:solidFill>
                          <a:effectLst/>
                        </a:rPr>
                        <a:t>1.666…</a:t>
                      </a:r>
                      <a:endParaRPr xmlns:a="http://schemas.openxmlformats.org/drawingml/2006/main" lang="en-S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 xmlns:a="http://schemas.openxmlformats.org/drawingml/2006/main">
                        <a:rPr lang="vi" dirty="0">
                          <a:solidFill>
                            <a:schemeClr val="tx1"/>
                          </a:solidFill>
                          <a:effectLst/>
                        </a:rPr>
                        <a:t>1.6</a:t>
                      </a:r>
                      <a:endParaRPr xmlns:a="http://schemas.openxmlformats.org/drawingml/2006/main" lang="en-S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 xmlns:a="http://schemas.openxmlformats.org/drawingml/2006/main">
                        <a:rPr lang="vi" dirty="0">
                          <a:solidFill>
                            <a:schemeClr val="tx1"/>
                          </a:solidFill>
                          <a:effectLst/>
                        </a:rPr>
                        <a:t>1.625</a:t>
                      </a:r>
                      <a:endParaRPr xmlns:a="http://schemas.openxmlformats.org/drawingml/2006/main" lang="en-S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 xmlns:a="http://schemas.openxmlformats.org/drawingml/2006/main">
                        <a:rPr lang="vi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xmlns:a="http://schemas.openxmlformats.org/drawingml/2006/main" lang="en-S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 xmlns:a="http://schemas.openxmlformats.org/drawingml/2006/main">
                        <a:rPr lang="vi" dirty="0">
                          <a:solidFill>
                            <a:schemeClr val="tx1"/>
                          </a:solidFill>
                          <a:effectLst/>
                        </a:rPr>
                        <a:t>1.61805…</a:t>
                      </a:r>
                      <a:endParaRPr xmlns:a="http://schemas.openxmlformats.org/drawingml/2006/main" lang="en-S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 xmlns:a="http://schemas.openxmlformats.org/drawingml/2006/main">
                        <a:rPr lang="vi" dirty="0">
                          <a:solidFill>
                            <a:schemeClr val="tx1"/>
                          </a:solidFill>
                          <a:effectLst/>
                        </a:rPr>
                        <a:t>1.61802…</a:t>
                      </a:r>
                      <a:endParaRPr xmlns:a="http://schemas.openxmlformats.org/drawingml/2006/main" lang="en-S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Rectangle 7"/>
          <p:cNvSpPr txBox="1">
            <a:spLocks noChangeArrowheads="1"/>
          </p:cNvSpPr>
          <p:nvPr/>
        </p:nvSpPr>
        <p:spPr bwMode="auto">
          <a:xfrm>
            <a:off x="304800" y="3962400"/>
            <a:ext cx="868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marL="452438" indent="-366713">
              <a:spcBef>
                <a:spcPct val="50000"/>
              </a:spcBef>
              <a:buFont typeface="Wingdings" pitchFamily="2" charset="2"/>
              <a:buChar char="§"/>
            </a:pPr>
            <a:r xmlns:a="http://schemas.openxmlformats.org/drawingml/2006/main">
              <a:rPr lang="vi" sz="2000" dirty="0"/>
              <a:t>Sử dụng </a:t>
            </a:r>
            <a:r xmlns:a="http://schemas.openxmlformats.org/drawingml/2006/main">
              <a:rPr lang="vi" sz="2000" i="1" dirty="0">
                <a:latin typeface="Symbol" pitchFamily="18" charset="2"/>
              </a:rPr>
              <a:t>j </a:t>
            </a:r>
            <a:r xmlns:a="http://schemas.openxmlformats.org/drawingml/2006/main">
              <a:rPr lang="vi" sz="2000" dirty="0"/>
              <a:t>để tính số Fibonacci </a:t>
            </a:r>
            <a:r xmlns:a="http://schemas.openxmlformats.org/drawingml/2006/main">
              <a:rPr lang="vi" sz="2400" i="1" dirty="0" err="1">
                <a:latin typeface="Times New Roman" pitchFamily="18" charset="0"/>
                <a:cs typeface="Times New Roman" pitchFamily="18" charset="0"/>
              </a:rPr>
              <a:t>x </a:t>
            </a:r>
            <a:r xmlns:a="http://schemas.openxmlformats.org/drawingml/2006/main">
              <a:rPr lang="vi" sz="2400" i="1" baseline="-25000" dirty="0" err="1">
                <a:latin typeface="Times New Roman" pitchFamily="18" charset="0"/>
                <a:cs typeface="Times New Roman" pitchFamily="18" charset="0"/>
              </a:rPr>
              <a:t>n </a:t>
            </a:r>
            <a:r xmlns:a="http://schemas.openxmlformats.org/drawingml/2006/main">
              <a:rPr lang="vi" sz="2000" dirty="0"/>
              <a:t>:</a:t>
            </a:r>
            <a:endParaRPr xmlns:a="http://schemas.openxmlformats.org/drawingml/2006/main" lang="en-US" sz="2000" i="1" baseline="-25000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0" y="4495800"/>
            <a:ext cx="31051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  <p:extLst>
      <p:ext uri="{BB962C8B-B14F-4D97-AF65-F5344CB8AC3E}">
        <p14:creationId xmlns:p14="http://schemas.microsoft.com/office/powerpoint/2010/main" val="209004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599"/>
            <a:ext cx="8534400" cy="685801"/>
          </a:xfrm>
        </p:spPr>
        <p:txBody>
          <a:bodyPr/>
          <a:lstStyle/>
          <a:p>
            <a:r xmlns:a="http://schemas.openxmlformats.org/drawingml/2006/main">
              <a:rPr lang="vi" sz="3400" dirty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 xmlns:a="http://schemas.openxmlformats.org/drawingml/2006/main">
              <a:rPr lang="vi" sz="3400" dirty="0">
                <a:latin typeface="Britannic Bold" pitchFamily="34" charset="0"/>
              </a:rPr>
              <a:t>Đệ quy năm 501042: GCD 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22</a:t>
            </a:fld>
            <a:endParaRPr lang="en-US" sz="1600" dirty="0"/>
          </a:p>
        </p:txBody>
      </p:sp>
      <p:sp>
        <p:nvSpPr>
          <p:cNvPr id="13" name="Rectangle 7"/>
          <p:cNvSpPr txBox="1">
            <a:spLocks noChangeArrowheads="1"/>
          </p:cNvSpPr>
          <p:nvPr/>
        </p:nvSpPr>
        <p:spPr bwMode="auto">
          <a:xfrm>
            <a:off x="304800" y="990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 xmlns:a="http://schemas.openxmlformats.org/drawingml/2006/main">
              <a:rPr kumimoji="0" lang="vi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Ước chung lớn nhất của </a:t>
            </a:r>
            <a:r xmlns:a="http://schemas.openxmlformats.org/drawingml/2006/main">
              <a:rPr kumimoji="0" lang="vi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hai số nguyên </a:t>
            </a:r>
            <a:r xmlns:a="http://schemas.openxmlformats.org/drawingml/2006/main">
              <a:rPr kumimoji="0" lang="vi" sz="2400" b="0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 xmlns:a="http://schemas.openxmlformats.org/drawingml/2006/main">
              <a:rPr kumimoji="0" lang="vi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và </a:t>
            </a:r>
            <a:r xmlns:a="http://schemas.openxmlformats.org/drawingml/2006/main">
              <a:rPr kumimoji="0" lang="vi" sz="2400" b="0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 </a:t>
            </a:r>
            <a:r xmlns:a="http://schemas.openxmlformats.org/drawingml/2006/main">
              <a:rPr kumimoji="0" lang="vi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trong đó </a:t>
            </a:r>
            <a:r xmlns:a="http://schemas.openxmlformats.org/drawingml/2006/main">
              <a:rPr kumimoji="0" lang="vi" sz="2400" b="0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 xmlns:a="http://schemas.openxmlformats.org/drawingml/2006/main">
              <a:rPr kumimoji="0" lang="vi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và </a:t>
            </a:r>
            <a:r xmlns:a="http://schemas.openxmlformats.org/drawingml/2006/main">
              <a:rPr kumimoji="0" lang="vi" sz="2400" b="0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 </a:t>
            </a:r>
            <a:r xmlns:a="http://schemas.openxmlformats.org/drawingml/2006/main">
              <a:rPr kumimoji="0" lang="vi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không âm và không phải cả hai số 0</a:t>
            </a:r>
          </a:p>
          <a:p>
            <a:pPr xmlns:a="http://schemas.openxmlformats.org/drawingml/2006/main"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 xmlns:a="http://schemas.openxmlformats.org/drawingml/2006/main">
              <a:rPr kumimoji="0" lang="vi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Phương pháp lặp ở Bài tập thực hành 11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 bwMode="auto">
          <a:xfrm>
            <a:off x="1752600" y="2514600"/>
            <a:ext cx="5334000" cy="35052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 xmlns:a="http://schemas.openxmlformats.org/drawingml/2006/main">
              <a:rPr lang="vi" sz="2000" dirty="0">
                <a:solidFill>
                  <a:srgbClr val="663300"/>
                </a:solidFill>
                <a:latin typeface="Lucida Console" pitchFamily="49" charset="0"/>
              </a:rPr>
              <a:t>// </a:t>
            </a:r>
            <a:r xmlns:a="http://schemas.openxmlformats.org/drawingml/2006/main">
              <a:rPr lang="vi" sz="2000" dirty="0" err="1">
                <a:solidFill>
                  <a:srgbClr val="663300"/>
                </a:solidFill>
                <a:latin typeface="Lucida Console" pitchFamily="49" charset="0"/>
              </a:rPr>
              <a:t>Tiền điều kiện </a:t>
            </a:r>
            <a:r xmlns:a="http://schemas.openxmlformats.org/drawingml/2006/main">
              <a:rPr lang="vi" sz="2000" dirty="0">
                <a:solidFill>
                  <a:srgbClr val="663300"/>
                </a:solidFill>
                <a:latin typeface="Lucida Console" pitchFamily="49" charset="0"/>
              </a:rPr>
              <a:t>: a, b không âm,</a:t>
            </a:r>
          </a:p>
          <a:p>
            <a:pPr xmlns:a="http://schemas.openxmlformats.org/drawingml/2006/main"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 xmlns:a="http://schemas.openxmlformats.org/drawingml/2006/main">
              <a:rPr lang="vi" sz="2000" dirty="0">
                <a:solidFill>
                  <a:srgbClr val="663300"/>
                </a:solidFill>
                <a:latin typeface="Lucida Console" pitchFamily="49" charset="0"/>
              </a:rPr>
              <a:t>// không phải cả hai số 0</a:t>
            </a:r>
          </a:p>
          <a:p>
            <a:pPr xmlns:a="http://schemas.openxmlformats.org/drawingml/2006/main"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 xmlns:a="http://schemas.openxmlformats.org/drawingml/2006/main">
              <a:rPr lang="vi" sz="2000" dirty="0" err="1">
                <a:latin typeface="Lucida Console" pitchFamily="49" charset="0"/>
              </a:rPr>
              <a:t>int</a:t>
            </a:r>
            <a:r xmlns:a="http://schemas.openxmlformats.org/drawingml/2006/main">
              <a:rPr lang="vi" sz="2000" dirty="0">
                <a:latin typeface="Lucida Console" pitchFamily="49" charset="0"/>
              </a:rPr>
              <a:t> </a:t>
            </a:r>
            <a:r xmlns:a="http://schemas.openxmlformats.org/drawingml/2006/main">
              <a:rPr lang="vi" sz="2000" dirty="0" err="1">
                <a:solidFill>
                  <a:schemeClr val="tx1"/>
                </a:solidFill>
                <a:latin typeface="Lucida Console" pitchFamily="49" charset="0"/>
              </a:rPr>
              <a:t>gcd </a:t>
            </a:r>
            <a:r xmlns:a="http://schemas.openxmlformats.org/drawingml/2006/main">
              <a:rPr lang="vi" sz="2000" dirty="0">
                <a:latin typeface="Lucida Console" pitchFamily="49" charset="0"/>
              </a:rPr>
              <a:t>( </a:t>
            </a:r>
            <a:r xmlns:a="http://schemas.openxmlformats.org/drawingml/2006/main">
              <a:rPr lang="vi" sz="2000" dirty="0" err="1">
                <a:latin typeface="Lucida Console" pitchFamily="49" charset="0"/>
              </a:rPr>
              <a:t>int </a:t>
            </a:r>
            <a:r xmlns:a="http://schemas.openxmlformats.org/drawingml/2006/main">
              <a:rPr lang="vi" sz="2000" dirty="0">
                <a:latin typeface="Lucida Console" pitchFamily="49" charset="0"/>
              </a:rPr>
              <a:t>a, </a:t>
            </a:r>
            <a:r xmlns:a="http://schemas.openxmlformats.org/drawingml/2006/main">
              <a:rPr lang="vi" sz="2000" dirty="0" err="1">
                <a:latin typeface="Lucida Console" pitchFamily="49" charset="0"/>
              </a:rPr>
              <a:t>int </a:t>
            </a:r>
            <a:r xmlns:a="http://schemas.openxmlformats.org/drawingml/2006/main">
              <a:rPr lang="vi" sz="2000" dirty="0">
                <a:latin typeface="Lucida Console" pitchFamily="49" charset="0"/>
              </a:rPr>
              <a:t>b) {</a:t>
            </a:r>
            <a:endParaRPr xmlns:a="http://schemas.openxmlformats.org/drawingml/2006/main" lang="en-US" sz="2000" dirty="0">
              <a:solidFill>
                <a:srgbClr val="0000FF"/>
              </a:solidFill>
              <a:latin typeface="Lucida Console" pitchFamily="49" charset="0"/>
            </a:endParaRPr>
          </a:p>
          <a:p>
            <a:pPr xmlns:a="http://schemas.openxmlformats.org/drawingml/2006/main"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 xmlns:a="http://schemas.openxmlformats.org/drawingml/2006/main">
              <a:rPr lang="vi" sz="2000" dirty="0">
                <a:latin typeface="Lucida Console" pitchFamily="49" charset="0"/>
              </a:rPr>
              <a:t> </a:t>
            </a:r>
            <a:r xmlns:a="http://schemas.openxmlformats.org/drawingml/2006/main">
              <a:rPr lang="vi" sz="2000" dirty="0" err="1">
                <a:latin typeface="Lucida Console" pitchFamily="49" charset="0"/>
              </a:rPr>
              <a:t>int</a:t>
            </a:r>
            <a:r xmlns:a="http://schemas.openxmlformats.org/drawingml/2006/main">
              <a:rPr lang="vi" sz="2000" dirty="0">
                <a:latin typeface="Lucida Console" pitchFamily="49" charset="0"/>
              </a:rPr>
              <a:t> </a:t>
            </a:r>
            <a:r xmlns:a="http://schemas.openxmlformats.org/drawingml/2006/main">
              <a:rPr lang="vi" sz="2000" dirty="0" err="1">
                <a:latin typeface="Lucida Console" pitchFamily="49" charset="0"/>
              </a:rPr>
              <a:t>rem </a:t>
            </a:r>
            <a:r xmlns:a="http://schemas.openxmlformats.org/drawingml/2006/main">
              <a:rPr lang="vi" sz="2000" dirty="0">
                <a:latin typeface="Lucida Console" pitchFamily="49" charset="0"/>
              </a:rPr>
              <a:t>;</a:t>
            </a:r>
          </a:p>
          <a:p>
            <a:pPr xmlns:a="http://schemas.openxmlformats.org/drawingml/2006/main"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 xmlns:a="http://schemas.openxmlformats.org/drawingml/2006/main">
              <a:rPr lang="vi" sz="2000" dirty="0">
                <a:latin typeface="Lucida Console" pitchFamily="49" charset="0"/>
              </a:rPr>
              <a:t>trong khi (b &gt; 0) {</a:t>
            </a:r>
          </a:p>
          <a:p>
            <a:pPr xmlns:a="http://schemas.openxmlformats.org/drawingml/2006/main"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 xmlns:a="http://schemas.openxmlformats.org/drawingml/2006/main">
              <a:rPr lang="vi" sz="2000" dirty="0">
                <a:latin typeface="Lucida Console" pitchFamily="49" charset="0"/>
              </a:rPr>
              <a:t>  </a:t>
            </a:r>
            <a:r xmlns:a="http://schemas.openxmlformats.org/drawingml/2006/main">
              <a:rPr lang="vi" sz="2000" dirty="0" err="1">
                <a:latin typeface="Lucida Console" pitchFamily="49" charset="0"/>
              </a:rPr>
              <a:t>rem </a:t>
            </a:r>
            <a:r xmlns:a="http://schemas.openxmlformats.org/drawingml/2006/main">
              <a:rPr lang="vi" sz="2000" dirty="0">
                <a:latin typeface="Lucida Console" pitchFamily="49" charset="0"/>
              </a:rPr>
              <a:t>= a % b;</a:t>
            </a:r>
          </a:p>
          <a:p>
            <a:pPr xmlns:a="http://schemas.openxmlformats.org/drawingml/2006/main"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 xmlns:a="http://schemas.openxmlformats.org/drawingml/2006/main">
              <a:rPr lang="vi" sz="2000" dirty="0">
                <a:latin typeface="Lucida Console" pitchFamily="49" charset="0"/>
              </a:rPr>
              <a:t>a = b;</a:t>
            </a:r>
          </a:p>
          <a:p>
            <a:pPr xmlns:a="http://schemas.openxmlformats.org/drawingml/2006/main"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 xmlns:a="http://schemas.openxmlformats.org/drawingml/2006/main">
              <a:rPr lang="vi" sz="2000" dirty="0">
                <a:latin typeface="Lucida Console" pitchFamily="49" charset="0"/>
              </a:rPr>
              <a:t>b = </a:t>
            </a:r>
            <a:r xmlns:a="http://schemas.openxmlformats.org/drawingml/2006/main">
              <a:rPr lang="vi" sz="2000" dirty="0" err="1">
                <a:latin typeface="Lucida Console" pitchFamily="49" charset="0"/>
              </a:rPr>
              <a:t>rem </a:t>
            </a:r>
            <a:r xmlns:a="http://schemas.openxmlformats.org/drawingml/2006/main">
              <a:rPr lang="vi" sz="2000" dirty="0">
                <a:latin typeface="Lucida Console" pitchFamily="49" charset="0"/>
              </a:rPr>
              <a:t>;</a:t>
            </a:r>
          </a:p>
          <a:p>
            <a:pPr xmlns:a="http://schemas.openxmlformats.org/drawingml/2006/main"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 xmlns:a="http://schemas.openxmlformats.org/drawingml/2006/main">
              <a:rPr lang="vi" sz="2000" dirty="0">
                <a:latin typeface="Lucida Console" pitchFamily="49" charset="0"/>
              </a:rPr>
              <a:t>}</a:t>
            </a:r>
          </a:p>
          <a:p>
            <a:pPr xmlns:a="http://schemas.openxmlformats.org/drawingml/2006/main"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 xmlns:a="http://schemas.openxmlformats.org/drawingml/2006/main">
              <a:rPr lang="vi" sz="2000" dirty="0">
                <a:latin typeface="Lucida Console" pitchFamily="49" charset="0"/>
              </a:rPr>
              <a:t>trả lại một;</a:t>
            </a:r>
          </a:p>
          <a:p>
            <a:pPr xmlns:a="http://schemas.openxmlformats.org/drawingml/2006/main"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 xmlns:a="http://schemas.openxmlformats.org/drawingml/2006/main">
              <a:rPr lang="vi" sz="2000" dirty="0">
                <a:latin typeface="Lucida Console" pitchFamily="49" charset="0"/>
              </a:rPr>
              <a:t>}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  <p:extLst>
      <p:ext uri="{BB962C8B-B14F-4D97-AF65-F5344CB8AC3E}">
        <p14:creationId xmlns:p14="http://schemas.microsoft.com/office/powerpoint/2010/main" val="209004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599"/>
            <a:ext cx="8534400" cy="685801"/>
          </a:xfrm>
        </p:spPr>
        <p:txBody>
          <a:bodyPr/>
          <a:lstStyle/>
          <a:p>
            <a:r xmlns:a="http://schemas.openxmlformats.org/drawingml/2006/main">
              <a:rPr lang="vi" sz="3400" dirty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 xmlns:a="http://schemas.openxmlformats.org/drawingml/2006/main">
              <a:rPr lang="vi" sz="3400" dirty="0">
                <a:latin typeface="Britannic Bold" pitchFamily="34" charset="0"/>
              </a:rPr>
              <a:t>Đệ quy năm 501042: GCD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23</a:t>
            </a:fld>
            <a:endParaRPr lang="en-US" sz="1600" dirty="0"/>
          </a:p>
        </p:txBody>
      </p:sp>
      <p:sp>
        <p:nvSpPr>
          <p:cNvPr id="13" name="Rectangle 7"/>
          <p:cNvSpPr txBox="1">
            <a:spLocks noChangeArrowheads="1"/>
          </p:cNvSpPr>
          <p:nvPr/>
        </p:nvSpPr>
        <p:spPr bwMode="auto">
          <a:xfrm>
            <a:off x="304800" y="990600"/>
            <a:ext cx="815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 xmlns:a="http://schemas.openxmlformats.org/drawingml/2006/main">
              <a:rPr kumimoji="0" lang="vi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Mối quan hệ tái diễn:</a:t>
            </a:r>
            <a:endParaRPr xmlns:a="http://schemas.openxmlformats.org/drawingml/2006/main" kumimoji="0" lang="en-GB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Group 11"/>
          <p:cNvGrpSpPr/>
          <p:nvPr/>
        </p:nvGrpSpPr>
        <p:grpSpPr>
          <a:xfrm>
            <a:off x="1828800" y="1371600"/>
            <a:ext cx="6172200" cy="914400"/>
            <a:chOff x="1982724" y="4721259"/>
            <a:chExt cx="5122926" cy="876716"/>
          </a:xfrm>
        </p:grpSpPr>
        <p:sp>
          <p:nvSpPr>
            <p:cNvPr id="8" name="TextBox 7"/>
            <p:cNvSpPr txBox="1"/>
            <p:nvPr/>
          </p:nvSpPr>
          <p:spPr>
            <a:xfrm>
              <a:off x="1982724" y="4940437"/>
              <a:ext cx="1834134" cy="442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 xmlns:a="http://schemas.openxmlformats.org/drawingml/2006/main">
                <a:rPr lang="vi" sz="2400" dirty="0" err="1"/>
                <a:t>gcd </a:t>
              </a:r>
              <a:r xmlns:a="http://schemas.openxmlformats.org/drawingml/2006/main">
                <a:rPr lang="vi" sz="2400" dirty="0"/>
                <a:t>( </a:t>
              </a:r>
              <a:r xmlns:a="http://schemas.openxmlformats.org/drawingml/2006/main">
                <a:rPr lang="vi" sz="2400" i="1" dirty="0"/>
                <a:t>a </a:t>
              </a:r>
              <a:r xmlns:a="http://schemas.openxmlformats.org/drawingml/2006/main">
                <a:rPr lang="vi" sz="2400" dirty="0"/>
                <a:t>, </a:t>
              </a:r>
              <a:r xmlns:a="http://schemas.openxmlformats.org/drawingml/2006/main">
                <a:rPr lang="vi" sz="2400" i="1" dirty="0"/>
                <a:t>b </a:t>
              </a:r>
              <a:r xmlns:a="http://schemas.openxmlformats.org/drawingml/2006/main">
                <a:rPr lang="vi" sz="2400" dirty="0"/>
                <a:t>) =</a:t>
              </a:r>
              <a:endParaRPr xmlns:a="http://schemas.openxmlformats.org/drawingml/2006/main" lang="en-SG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53612" y="4794319"/>
              <a:ext cx="3352038" cy="796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xmlns:a="http://schemas.openxmlformats.org/drawingml/2006/main">
                <a:tabLst>
                  <a:tab pos="2149475" algn="l"/>
                </a:tabLst>
              </a:pPr>
              <a:r xmlns:a="http://schemas.openxmlformats.org/drawingml/2006/main">
                <a:rPr lang="vi" sz="2400" i="1" dirty="0"/>
                <a:t>a </a:t>
              </a:r>
              <a:r xmlns:a="http://schemas.openxmlformats.org/drawingml/2006/main">
                <a:rPr lang="vi" sz="2400" dirty="0"/>
                <a:t>, nếu </a:t>
              </a:r>
              <a:r xmlns:a="http://schemas.openxmlformats.org/drawingml/2006/main">
                <a:rPr lang="vi" sz="2400" i="1" dirty="0"/>
                <a:t>b </a:t>
              </a:r>
              <a:r xmlns:a="http://schemas.openxmlformats.org/drawingml/2006/main">
                <a:rPr lang="vi" sz="2400" dirty="0"/>
                <a:t>= 0</a:t>
              </a:r>
            </a:p>
            <a:p>
              <a:pPr xmlns:a="http://schemas.openxmlformats.org/drawingml/2006/main">
                <a:tabLst>
                  <a:tab pos="2149475" algn="l"/>
                </a:tabLst>
              </a:pPr>
              <a:r xmlns:a="http://schemas.openxmlformats.org/drawingml/2006/main">
                <a:rPr lang="vi" sz="2400" dirty="0" err="1"/>
                <a:t>gcd </a:t>
              </a:r>
              <a:r xmlns:a="http://schemas.openxmlformats.org/drawingml/2006/main">
                <a:rPr lang="vi" sz="2400" dirty="0"/>
                <a:t>( </a:t>
              </a:r>
              <a:r xmlns:a="http://schemas.openxmlformats.org/drawingml/2006/main">
                <a:rPr lang="vi" sz="2400" i="1" dirty="0"/>
                <a:t>b </a:t>
              </a:r>
              <a:r xmlns:a="http://schemas.openxmlformats.org/drawingml/2006/main">
                <a:rPr lang="vi" sz="2400" dirty="0"/>
                <a:t>, </a:t>
              </a:r>
              <a:r xmlns:a="http://schemas.openxmlformats.org/drawingml/2006/main">
                <a:rPr lang="vi" sz="2400" i="1" dirty="0" err="1"/>
                <a:t>a </a:t>
              </a:r>
              <a:r xmlns:a="http://schemas.openxmlformats.org/drawingml/2006/main">
                <a:rPr lang="vi" sz="2400" dirty="0" err="1"/>
                <a:t>% </a:t>
              </a:r>
              <a:r xmlns:a="http://schemas.openxmlformats.org/drawingml/2006/main">
                <a:rPr lang="vi" sz="2400" i="1" dirty="0" err="1"/>
                <a:t>b </a:t>
              </a:r>
              <a:r xmlns:a="http://schemas.openxmlformats.org/drawingml/2006/main">
                <a:rPr lang="vi" sz="2400" dirty="0"/>
                <a:t>), nếu </a:t>
              </a:r>
              <a:r xmlns:a="http://schemas.openxmlformats.org/drawingml/2006/main">
                <a:rPr lang="vi" sz="2400" i="1" dirty="0"/>
                <a:t>b </a:t>
              </a:r>
              <a:r xmlns:a="http://schemas.openxmlformats.org/drawingml/2006/main">
                <a:rPr lang="vi" sz="2400" dirty="0"/>
                <a:t>&gt; 0</a:t>
              </a:r>
              <a:endParaRPr xmlns:a="http://schemas.openxmlformats.org/drawingml/2006/main" lang="en-SG" sz="2400" dirty="0"/>
            </a:p>
          </p:txBody>
        </p:sp>
        <p:sp>
          <p:nvSpPr>
            <p:cNvPr id="10" name="Left Brace 9"/>
            <p:cNvSpPr/>
            <p:nvPr/>
          </p:nvSpPr>
          <p:spPr>
            <a:xfrm>
              <a:off x="3500629" y="4721259"/>
              <a:ext cx="189738" cy="876716"/>
            </a:xfrm>
            <a:prstGeom prst="leftBrace">
              <a:avLst>
                <a:gd name="adj1" fmla="val 3377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1905000" y="2514600"/>
            <a:ext cx="5181600" cy="2667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 xmlns:a="http://schemas.openxmlformats.org/drawingml/2006/main">
              <a:rPr lang="vi" sz="2000" dirty="0">
                <a:solidFill>
                  <a:srgbClr val="663300"/>
                </a:solidFill>
                <a:latin typeface="Lucida Console" pitchFamily="49" charset="0"/>
              </a:rPr>
              <a:t>// </a:t>
            </a:r>
            <a:r xmlns:a="http://schemas.openxmlformats.org/drawingml/2006/main">
              <a:rPr lang="vi" sz="2000" dirty="0" err="1">
                <a:solidFill>
                  <a:srgbClr val="663300"/>
                </a:solidFill>
                <a:latin typeface="Lucida Console" pitchFamily="49" charset="0"/>
              </a:rPr>
              <a:t>Tiền điều kiện </a:t>
            </a:r>
            <a:r xmlns:a="http://schemas.openxmlformats.org/drawingml/2006/main">
              <a:rPr lang="vi" sz="2000" dirty="0">
                <a:solidFill>
                  <a:srgbClr val="663300"/>
                </a:solidFill>
                <a:latin typeface="Lucida Console" pitchFamily="49" charset="0"/>
              </a:rPr>
              <a:t>: a, b không âm,</a:t>
            </a:r>
          </a:p>
          <a:p>
            <a:pPr xmlns:a="http://schemas.openxmlformats.org/drawingml/2006/main"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 xmlns:a="http://schemas.openxmlformats.org/drawingml/2006/main">
              <a:rPr lang="vi" sz="2000" dirty="0">
                <a:solidFill>
                  <a:srgbClr val="663300"/>
                </a:solidFill>
                <a:latin typeface="Lucida Console" pitchFamily="49" charset="0"/>
              </a:rPr>
              <a:t>// không phải cả hai số 0</a:t>
            </a:r>
          </a:p>
          <a:p>
            <a:pPr xmlns:a="http://schemas.openxmlformats.org/drawingml/2006/main"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 xmlns:a="http://schemas.openxmlformats.org/drawingml/2006/main">
              <a:rPr lang="vi" sz="2000" dirty="0" err="1">
                <a:latin typeface="Lucida Console" pitchFamily="49" charset="0"/>
              </a:rPr>
              <a:t>int</a:t>
            </a:r>
            <a:r xmlns:a="http://schemas.openxmlformats.org/drawingml/2006/main">
              <a:rPr lang="vi" sz="2000" dirty="0">
                <a:latin typeface="Lucida Console" pitchFamily="49" charset="0"/>
              </a:rPr>
              <a:t> </a:t>
            </a:r>
            <a:r xmlns:a="http://schemas.openxmlformats.org/drawingml/2006/main">
              <a:rPr lang="vi" sz="2000" dirty="0" err="1">
                <a:solidFill>
                  <a:schemeClr val="tx1"/>
                </a:solidFill>
                <a:latin typeface="Lucida Console" pitchFamily="49" charset="0"/>
              </a:rPr>
              <a:t>gcd </a:t>
            </a:r>
            <a:r xmlns:a="http://schemas.openxmlformats.org/drawingml/2006/main">
              <a:rPr lang="vi" sz="2000" dirty="0">
                <a:latin typeface="Lucida Console" pitchFamily="49" charset="0"/>
              </a:rPr>
              <a:t>( </a:t>
            </a:r>
            <a:r xmlns:a="http://schemas.openxmlformats.org/drawingml/2006/main">
              <a:rPr lang="vi" sz="2000" dirty="0" err="1">
                <a:latin typeface="Lucida Console" pitchFamily="49" charset="0"/>
              </a:rPr>
              <a:t>int </a:t>
            </a:r>
            <a:r xmlns:a="http://schemas.openxmlformats.org/drawingml/2006/main">
              <a:rPr lang="vi" sz="2000" dirty="0">
                <a:latin typeface="Lucida Console" pitchFamily="49" charset="0"/>
              </a:rPr>
              <a:t>a, </a:t>
            </a:r>
            <a:r xmlns:a="http://schemas.openxmlformats.org/drawingml/2006/main">
              <a:rPr lang="vi" sz="2000" dirty="0" err="1">
                <a:latin typeface="Lucida Console" pitchFamily="49" charset="0"/>
              </a:rPr>
              <a:t>int </a:t>
            </a:r>
            <a:r xmlns:a="http://schemas.openxmlformats.org/drawingml/2006/main">
              <a:rPr lang="vi" sz="2000" dirty="0">
                <a:latin typeface="Lucida Console" pitchFamily="49" charset="0"/>
              </a:rPr>
              <a:t>b) {</a:t>
            </a:r>
            <a:endParaRPr xmlns:a="http://schemas.openxmlformats.org/drawingml/2006/main" lang="en-US" sz="2000" dirty="0">
              <a:solidFill>
                <a:srgbClr val="0000FF"/>
              </a:solidFill>
              <a:latin typeface="Lucida Console" pitchFamily="49" charset="0"/>
            </a:endParaRPr>
          </a:p>
          <a:p>
            <a:pPr xmlns:a="http://schemas.openxmlformats.org/drawingml/2006/main"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 xmlns:a="http://schemas.openxmlformats.org/drawingml/2006/main">
              <a:rPr lang="vi" sz="2000" dirty="0">
                <a:latin typeface="Lucida Console" pitchFamily="49" charset="0"/>
              </a:rPr>
              <a:t>nếu (b == 0)</a:t>
            </a:r>
          </a:p>
          <a:p>
            <a:pPr xmlns:a="http://schemas.openxmlformats.org/drawingml/2006/main"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 xmlns:a="http://schemas.openxmlformats.org/drawingml/2006/main">
              <a:rPr lang="vi" sz="2000" dirty="0">
                <a:latin typeface="Lucida Console" pitchFamily="49" charset="0"/>
              </a:rPr>
              <a:t>trả lại một;</a:t>
            </a:r>
          </a:p>
          <a:p>
            <a:pPr xmlns:a="http://schemas.openxmlformats.org/drawingml/2006/main"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 xmlns:a="http://schemas.openxmlformats.org/drawingml/2006/main">
              <a:rPr lang="vi" sz="2000" dirty="0">
                <a:latin typeface="Lucida Console" pitchFamily="49" charset="0"/>
              </a:rPr>
              <a:t>khác</a:t>
            </a:r>
          </a:p>
          <a:p>
            <a:pPr xmlns:a="http://schemas.openxmlformats.org/drawingml/2006/main"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 xmlns:a="http://schemas.openxmlformats.org/drawingml/2006/main">
              <a:rPr lang="vi" sz="2000" dirty="0">
                <a:latin typeface="Lucida Console" pitchFamily="49" charset="0"/>
              </a:rPr>
              <a:t>trả về </a:t>
            </a:r>
            <a:r xmlns:a="http://schemas.openxmlformats.org/drawingml/2006/main">
              <a:rPr lang="vi" sz="2000" dirty="0" err="1">
                <a:latin typeface="Lucida Console" pitchFamily="49" charset="0"/>
              </a:rPr>
              <a:t>gcd </a:t>
            </a:r>
            <a:r xmlns:a="http://schemas.openxmlformats.org/drawingml/2006/main">
              <a:rPr lang="vi" sz="2000" dirty="0">
                <a:latin typeface="Lucida Console" pitchFamily="49" charset="0"/>
              </a:rPr>
              <a:t>(b, a% b);</a:t>
            </a:r>
          </a:p>
          <a:p>
            <a:pPr xmlns:a="http://schemas.openxmlformats.org/drawingml/2006/main"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 xmlns:a="http://schemas.openxmlformats.org/drawingml/2006/main">
              <a:rPr lang="vi" sz="2000" dirty="0">
                <a:latin typeface="Lucida Console" pitchFamily="49" charset="0"/>
              </a:rPr>
              <a:t>}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  <p:extLst>
      <p:ext uri="{BB962C8B-B14F-4D97-AF65-F5344CB8AC3E}">
        <p14:creationId xmlns:p14="http://schemas.microsoft.com/office/powerpoint/2010/main" val="209004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6934200" cy="788988"/>
          </a:xfrm>
        </p:spPr>
        <p:txBody>
          <a:bodyPr/>
          <a:lstStyle/>
          <a:p>
            <a:r xmlns:a="http://schemas.openxmlformats.org/drawingml/2006/main">
              <a:rPr lang="vi" sz="3600" dirty="0">
                <a:solidFill>
                  <a:srgbClr val="C00000"/>
                </a:solidFill>
                <a:latin typeface="Britannic Bold" pitchFamily="34" charset="0"/>
              </a:rPr>
              <a:t>2.2 </a:t>
            </a:r>
            <a:r xmlns:a="http://schemas.openxmlformats.org/drawingml/2006/main">
              <a:rPr lang="vi" sz="3600" dirty="0">
                <a:latin typeface="Britannic Bold" pitchFamily="34" charset="0"/>
              </a:rPr>
              <a:t>Trực quan hóa đệ quy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24</a:t>
            </a:fld>
            <a:endParaRPr lang="en-US" sz="1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95800"/>
          </a:xfrm>
        </p:spPr>
        <p:txBody>
          <a:bodyPr>
            <a:normAutofit/>
          </a:bodyPr>
          <a:lstStyle/>
          <a:p>
            <a:pPr xmlns:a="http://schemas.openxmlformats.org/drawingml/2006/main">
              <a:spcBef>
                <a:spcPts val="600"/>
              </a:spcBef>
            </a:pPr>
            <a:r xmlns:a="http://schemas.openxmlformats.org/drawingml/2006/main">
              <a:rPr lang="vi" sz="2800" dirty="0"/>
              <a:t>Thật dễ dàng để hình dung việc thực thi các chương trình không đệ quy bằng cách duyệt qua mã nguồn.</a:t>
            </a:r>
            <a:endParaRPr xmlns:a="http://schemas.openxmlformats.org/drawingml/2006/main" lang="en-GB" sz="1400" dirty="0"/>
          </a:p>
          <a:p>
            <a:pPr xmlns:a="http://schemas.openxmlformats.org/drawingml/2006/main">
              <a:spcBef>
                <a:spcPts val="1200"/>
              </a:spcBef>
            </a:pPr>
            <a:r xmlns:a="http://schemas.openxmlformats.org/drawingml/2006/main">
              <a:rPr lang="vi" sz="2800" dirty="0"/>
              <a:t>Tuy nhiên, điều này có thể gây nhầm lẫn cho các chương trình có đệ quy.</a:t>
            </a:r>
            <a:endParaRPr xmlns:a="http://schemas.openxmlformats.org/drawingml/2006/main" lang="en-GB" sz="800" dirty="0"/>
          </a:p>
          <a:p>
            <a:pPr xmlns:a="http://schemas.openxmlformats.org/drawingml/2006/main" lvl="1">
              <a:spcBef>
                <a:spcPts val="600"/>
              </a:spcBef>
            </a:pPr>
            <a:r xmlns:a="http://schemas.openxmlformats.org/drawingml/2006/main">
              <a:rPr lang="vi" sz="2400" dirty="0"/>
              <a:t>Phải tưởng tượng </a:t>
            </a:r>
            <a:r xmlns:a="http://schemas.openxmlformats.org/drawingml/2006/main">
              <a:rPr lang="vi" sz="2400" dirty="0">
                <a:solidFill>
                  <a:srgbClr val="FF0000"/>
                </a:solidFill>
              </a:rPr>
              <a:t>mỗi lệnh </a:t>
            </a:r>
            <a:r xmlns:a="http://schemas.openxmlformats.org/drawingml/2006/main">
              <a:rPr lang="vi" sz="2400" dirty="0"/>
              <a:t>gọi </a:t>
            </a:r>
            <a:r xmlns:a="http://schemas.openxmlformats.org/drawingml/2006/main">
              <a:rPr lang="vi" sz="2400"/>
              <a:t>một phương thức </a:t>
            </a:r>
            <a:r xmlns:a="http://schemas.openxmlformats.org/drawingml/2006/main">
              <a:rPr lang="vi" sz="2400" dirty="0">
                <a:solidFill>
                  <a:srgbClr val="FF0000"/>
                </a:solidFill>
              </a:rPr>
              <a:t>tạo ra một bản sao của </a:t>
            </a:r>
            <a:r xmlns:a="http://schemas.openxmlformats.org/drawingml/2006/main">
              <a:rPr lang="vi" sz="2400">
                <a:solidFill>
                  <a:srgbClr val="FF0000"/>
                </a:solidFill>
              </a:rPr>
              <a:t>phương thức đó </a:t>
            </a:r>
            <a:r xmlns:a="http://schemas.openxmlformats.org/drawingml/2006/main">
              <a:rPr lang="vi" sz="2400" dirty="0">
                <a:solidFill>
                  <a:srgbClr val="FF0000"/>
                </a:solidFill>
              </a:rPr>
              <a:t>(bao gồm tất cả các biến cục bộ), </a:t>
            </a:r>
            <a:r xmlns:a="http://schemas.openxmlformats.org/drawingml/2006/main">
              <a:rPr lang="vi" sz="2400" dirty="0"/>
              <a:t>để nếu </a:t>
            </a:r>
            <a:r xmlns:a="http://schemas.openxmlformats.org/drawingml/2006/main">
              <a:rPr lang="vi" sz="2400"/>
              <a:t>cùng một phương thức </a:t>
            </a:r>
            <a:r xmlns:a="http://schemas.openxmlformats.org/drawingml/2006/main">
              <a:rPr lang="vi" sz="2400" dirty="0"/>
              <a:t>được gọi nhiều lần thì sẽ có một số bản sao.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/>
          <a:srcRect l="18333" t="32477" r="51666" b="37212"/>
          <a:stretch>
            <a:fillRect/>
          </a:stretch>
        </p:blipFill>
        <p:spPr bwMode="auto">
          <a:xfrm>
            <a:off x="228600" y="152400"/>
            <a:ext cx="1371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1295400"/>
            <a:ext cx="18907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 xmlns:a="http://schemas.openxmlformats.org/drawingml/2006/main">
              <a:rPr lang="vi" sz="1200">
                <a:solidFill>
                  <a:schemeClr val="tx1"/>
                </a:solidFill>
              </a:rPr>
              <a:t>Tín dụng tác phẩm nghệ thuật:</a:t>
            </a:r>
            <a:r xmlns:a="http://schemas.openxmlformats.org/drawingml/2006/main">
              <a:rPr lang="vi" sz="1200"/>
              <a:t> </a:t>
            </a:r>
            <a:r xmlns:a="http://schemas.openxmlformats.org/drawingml/2006/main" xmlns:r="http://schemas.openxmlformats.org/officeDocument/2006/relationships">
              <a:rPr lang="vi" sz="1200">
                <a:hlinkClick r:id="rId4"/>
              </a:rPr>
              <a:t>ollie.olarte</a:t>
            </a:r>
            <a:endParaRPr xmlns:a="http://schemas.openxmlformats.org/drawingml/2006/main" lang="en-US" sz="120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vi" sz="3600" dirty="0">
                <a:solidFill>
                  <a:srgbClr val="C00000"/>
                </a:solidFill>
                <a:latin typeface="Britannic Bold" pitchFamily="34" charset="0"/>
              </a:rPr>
              <a:t>2.2 </a:t>
            </a:r>
            <a:r xmlns:a="http://schemas.openxmlformats.org/drawingml/2006/main">
              <a:rPr lang="vi" sz="3600" dirty="0">
                <a:latin typeface="Britannic Bold" pitchFamily="34" charset="0"/>
              </a:rPr>
              <a:t>Ngăn xếp để trực quan hóa đệ quy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25</a:t>
            </a:fld>
            <a:endParaRPr lang="en-US" sz="160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346325" y="4876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 xmlns:a="http://schemas.openxmlformats.org/drawingml/2006/main">
              <a:rPr lang="vi" dirty="0">
                <a:solidFill>
                  <a:schemeClr val="tx1"/>
                </a:solidFill>
                <a:latin typeface="Helvetica" pitchFamily="34" charset="0"/>
              </a:rPr>
              <a:t>5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346325" y="4267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 xmlns:a="http://schemas.openxmlformats.org/drawingml/2006/main">
              <a:rPr lang="vi" dirty="0">
                <a:solidFill>
                  <a:schemeClr val="tx1"/>
                </a:solidFill>
                <a:latin typeface="Helvetica" pitchFamily="34" charset="0"/>
              </a:rPr>
              <a:t>4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346325" y="3733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 xmlns:a="http://schemas.openxmlformats.org/drawingml/2006/main">
              <a:rPr lang="vi" dirty="0">
                <a:solidFill>
                  <a:schemeClr val="tx1"/>
                </a:solidFill>
                <a:latin typeface="Helvetica" pitchFamily="34" charset="0"/>
              </a:rPr>
              <a:t>3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346325" y="3124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 xmlns:a="http://schemas.openxmlformats.org/drawingml/2006/main">
              <a:rPr lang="vi" dirty="0">
                <a:solidFill>
                  <a:schemeClr val="tx1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346325" y="2514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 xmlns:a="http://schemas.openxmlformats.org/drawingml/2006/main">
              <a:rPr lang="vi" dirty="0">
                <a:solidFill>
                  <a:schemeClr val="tx1"/>
                </a:solidFill>
                <a:latin typeface="Helvetica" pitchFamily="34" charset="0"/>
              </a:rPr>
              <a:t>1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2651125" y="3011488"/>
            <a:ext cx="5036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 xmlns:a="http://schemas.openxmlformats.org/drawingml/2006/main">
              <a:rPr lang="vi" dirty="0">
                <a:solidFill>
                  <a:srgbClr val="006600"/>
                </a:solidFill>
                <a:latin typeface="Helvetica" pitchFamily="34" charset="0"/>
                <a:sym typeface="Symbol"/>
              </a:rPr>
              <a:t> </a:t>
            </a:r>
            <a:r xmlns:a="http://schemas.openxmlformats.org/drawingml/2006/main">
              <a:rPr lang="vi" dirty="0">
                <a:solidFill>
                  <a:srgbClr val="006600"/>
                </a:solidFill>
                <a:latin typeface="Helvetica" pitchFamily="34" charset="0"/>
              </a:rPr>
              <a:t>1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2651125" y="3621088"/>
            <a:ext cx="5036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 xmlns:a="http://schemas.openxmlformats.org/drawingml/2006/main">
              <a:rPr lang="vi" dirty="0">
                <a:solidFill>
                  <a:srgbClr val="006600"/>
                </a:solidFill>
                <a:latin typeface="Helvetica" pitchFamily="34" charset="0"/>
                <a:sym typeface="Symbol"/>
              </a:rPr>
              <a:t> </a:t>
            </a:r>
            <a:r xmlns:a="http://schemas.openxmlformats.org/drawingml/2006/main">
              <a:rPr lang="vi" dirty="0">
                <a:solidFill>
                  <a:srgbClr val="006600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651125" y="4191000"/>
            <a:ext cx="5036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 xmlns:a="http://schemas.openxmlformats.org/drawingml/2006/main">
              <a:rPr lang="vi" dirty="0">
                <a:solidFill>
                  <a:srgbClr val="006600"/>
                </a:solidFill>
                <a:latin typeface="Helvetica" pitchFamily="34" charset="0"/>
                <a:sym typeface="Symbol"/>
              </a:rPr>
              <a:t> </a:t>
            </a:r>
            <a:r xmlns:a="http://schemas.openxmlformats.org/drawingml/2006/main">
              <a:rPr lang="vi" dirty="0">
                <a:solidFill>
                  <a:srgbClr val="006600"/>
                </a:solidFill>
                <a:latin typeface="Helvetica" pitchFamily="34" charset="0"/>
              </a:rPr>
              <a:t>6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2651125" y="4800600"/>
            <a:ext cx="6319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 xmlns:a="http://schemas.openxmlformats.org/drawingml/2006/main">
              <a:rPr lang="vi" dirty="0">
                <a:solidFill>
                  <a:srgbClr val="006600"/>
                </a:solidFill>
                <a:latin typeface="Helvetica" pitchFamily="34" charset="0"/>
                <a:sym typeface="Symbol"/>
              </a:rPr>
              <a:t> </a:t>
            </a:r>
            <a:r xmlns:a="http://schemas.openxmlformats.org/drawingml/2006/main">
              <a:rPr lang="vi" dirty="0">
                <a:solidFill>
                  <a:srgbClr val="006600"/>
                </a:solidFill>
                <a:latin typeface="Helvetica" pitchFamily="34" charset="0"/>
              </a:rPr>
              <a:t>24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3794125" y="4764088"/>
            <a:ext cx="10326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 xmlns:a="http://schemas.openxmlformats.org/drawingml/2006/main">
              <a:rPr lang="vi" sz="2400" dirty="0">
                <a:solidFill>
                  <a:schemeClr val="tx1"/>
                </a:solidFill>
                <a:latin typeface="+mn-lt"/>
              </a:rPr>
              <a:t>j =120</a:t>
            </a: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3962400" y="1219200"/>
            <a:ext cx="4800600" cy="32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 xmlns:a="http://schemas.openxmlformats.org/drawingml/2006/main">
              <a:rPr lang="vi" sz="2400" dirty="0">
                <a:solidFill>
                  <a:schemeClr val="tx1"/>
                </a:solidFill>
                <a:latin typeface="+mn-lt"/>
              </a:rPr>
              <a:t>Sử dụng</a:t>
            </a:r>
          </a:p>
          <a:p>
            <a:pPr xmlns:a="http://schemas.openxmlformats.org/drawingml/2006/main" lvl="1"/>
            <a:r xmlns:a="http://schemas.openxmlformats.org/drawingml/2006/main">
              <a:rPr lang="vi" sz="2400" dirty="0">
                <a:solidFill>
                  <a:srgbClr val="C00000"/>
                </a:solidFill>
                <a:latin typeface="+mn-lt"/>
              </a:rPr>
              <a:t>push() </a:t>
            </a:r>
            <a:r xmlns:a="http://schemas.openxmlformats.org/drawingml/2006/main">
              <a:rPr lang="vi" sz="2400" dirty="0">
                <a:solidFill>
                  <a:schemeClr val="tx1"/>
                </a:solidFill>
                <a:latin typeface="+mn-lt"/>
              </a:rPr>
              <a:t>cho cuộc gọi đệ quy mới</a:t>
            </a:r>
          </a:p>
          <a:p>
            <a:pPr xmlns:a="http://schemas.openxmlformats.org/drawingml/2006/main" lvl="1"/>
            <a:r xmlns:a="http://schemas.openxmlformats.org/drawingml/2006/main">
              <a:rPr lang="vi" sz="2400" dirty="0">
                <a:solidFill>
                  <a:srgbClr val="C00000"/>
                </a:solidFill>
                <a:latin typeface="+mn-lt"/>
              </a:rPr>
              <a:t>pop() </a:t>
            </a:r>
            <a:r xmlns:a="http://schemas.openxmlformats.org/drawingml/2006/main">
              <a:rPr lang="vi" sz="2400" dirty="0">
                <a:solidFill>
                  <a:schemeClr val="tx1"/>
                </a:solidFill>
                <a:latin typeface="+mn-lt"/>
              </a:rPr>
              <a:t>để trả về giá trị từ cuộc gọi đến người gọi.</a:t>
            </a:r>
          </a:p>
          <a:p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xmlns:a="http://schemas.openxmlformats.org/drawingml/2006/main">
              <a:spcAft>
                <a:spcPts val="600"/>
              </a:spcAft>
            </a:pPr>
            <a:r xmlns:a="http://schemas.openxmlformats.org/drawingml/2006/main">
              <a:rPr lang="vi" sz="2400" dirty="0">
                <a:latin typeface="+mn-lt"/>
              </a:rPr>
              <a:t>Ví dụ </a:t>
            </a:r>
            <a:r xmlns:a="http://schemas.openxmlformats.org/drawingml/2006/main">
              <a:rPr lang="vi" sz="2400" dirty="0">
                <a:solidFill>
                  <a:srgbClr val="336600"/>
                </a:solidFill>
                <a:latin typeface="+mn-lt"/>
              </a:rPr>
              <a:t>:</a:t>
            </a:r>
            <a:r xmlns:a="http://schemas.openxmlformats.org/drawingml/2006/main">
              <a:rPr lang="vi" sz="2400" dirty="0">
                <a:solidFill>
                  <a:schemeClr val="accent1"/>
                </a:solidFill>
                <a:latin typeface="+mn-lt"/>
              </a:rPr>
              <a:t> </a:t>
            </a:r>
            <a:r xmlns:a="http://schemas.openxmlformats.org/drawingml/2006/main">
              <a:rPr lang="vi" sz="2400" dirty="0">
                <a:solidFill>
                  <a:schemeClr val="tx1"/>
                </a:solidFill>
                <a:latin typeface="+mn-lt"/>
              </a:rPr>
              <a:t>sự thật (n)</a:t>
            </a:r>
            <a:r xmlns:a="http://schemas.openxmlformats.org/drawingml/2006/main">
              <a:rPr lang="vi" sz="2400" dirty="0">
                <a:solidFill>
                  <a:srgbClr val="0000FF"/>
                </a:solidFill>
                <a:latin typeface="+mn-lt"/>
              </a:rPr>
              <a:t>  </a:t>
            </a:r>
          </a:p>
          <a:p>
            <a:pPr xmlns:a="http://schemas.openxmlformats.org/drawingml/2006/main" lvl="1" eaLnBrk="0" hangingPunct="0"/>
            <a:r xmlns:a="http://schemas.openxmlformats.org/drawingml/2006/main">
              <a:rPr lang="vi" sz="2000" dirty="0">
                <a:solidFill>
                  <a:srgbClr val="0000FF"/>
                </a:solidFill>
                <a:latin typeface="Lucida Console" pitchFamily="49" charset="0"/>
              </a:rPr>
              <a:t>nếu (n == 0) trả về 1;</a:t>
            </a:r>
          </a:p>
          <a:p>
            <a:pPr xmlns:a="http://schemas.openxmlformats.org/drawingml/2006/main" lvl="1" eaLnBrk="0" hangingPunct="0"/>
            <a:r xmlns:a="http://schemas.openxmlformats.org/drawingml/2006/main">
              <a:rPr lang="vi" sz="2000" dirty="0">
                <a:solidFill>
                  <a:srgbClr val="0000FF"/>
                </a:solidFill>
                <a:latin typeface="Lucida Console" pitchFamily="49" charset="0"/>
              </a:rPr>
              <a:t>ngược lại trả về n * Fact (n-1);</a:t>
            </a:r>
          </a:p>
          <a:p>
            <a:endParaRPr lang="en-US" dirty="0">
              <a:solidFill>
                <a:schemeClr val="tx1"/>
              </a:solidFill>
              <a:latin typeface="Helvetica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057400" y="1828800"/>
            <a:ext cx="1371600" cy="3505200"/>
            <a:chOff x="2057400" y="2057400"/>
            <a:chExt cx="1371600" cy="3505200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2057400" y="2057400"/>
              <a:ext cx="1371600" cy="3505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2057400" y="5029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2057400" y="3886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2057400" y="4445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2057400" y="32766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2057400" y="2667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838986" y="4876800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vi" sz="2000" dirty="0">
                <a:solidFill>
                  <a:schemeClr val="tx1"/>
                </a:solidFill>
                <a:latin typeface="+mn-lt"/>
              </a:rPr>
              <a:t>sự thật(5)</a:t>
            </a: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838986" y="2514600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vi" sz="2000" dirty="0">
                <a:solidFill>
                  <a:schemeClr val="tx1"/>
                </a:solidFill>
                <a:latin typeface="+mn-lt"/>
              </a:rPr>
              <a:t>sự thật(1)</a:t>
            </a: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838986" y="4267200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vi" sz="2000" dirty="0">
                <a:solidFill>
                  <a:schemeClr val="tx1"/>
                </a:solidFill>
                <a:latin typeface="+mn-lt"/>
              </a:rPr>
              <a:t>sự thật(4)</a:t>
            </a:r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838986" y="3691379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vi" sz="2000" dirty="0">
                <a:solidFill>
                  <a:schemeClr val="tx1"/>
                </a:solidFill>
                <a:latin typeface="+mn-lt"/>
              </a:rPr>
              <a:t>sự thật(3)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838986" y="3076281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vi" sz="2000" dirty="0">
                <a:solidFill>
                  <a:schemeClr val="tx1"/>
                </a:solidFill>
                <a:latin typeface="+mn-lt"/>
              </a:rPr>
              <a:t>sự thật(2)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762000" y="1295400"/>
            <a:ext cx="274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vi" sz="2400" dirty="0" err="1">
                <a:solidFill>
                  <a:srgbClr val="0000FF"/>
                </a:solidFill>
                <a:latin typeface="+mn-lt"/>
              </a:rPr>
              <a:t>int </a:t>
            </a:r>
            <a:r xmlns:a="http://schemas.openxmlformats.org/drawingml/2006/main">
              <a:rPr lang="vi" sz="2400" dirty="0">
                <a:solidFill>
                  <a:srgbClr val="0000FF"/>
                </a:solidFill>
                <a:latin typeface="+mn-lt"/>
              </a:rPr>
              <a:t>j = thực tế(5)</a:t>
            </a:r>
          </a:p>
        </p:txBody>
      </p:sp>
      <p:sp>
        <p:nvSpPr>
          <p:cNvPr id="38" name="Text Box 26"/>
          <p:cNvSpPr txBox="1">
            <a:spLocks noChangeArrowheads="1"/>
          </p:cNvSpPr>
          <p:nvPr/>
        </p:nvSpPr>
        <p:spPr bwMode="auto">
          <a:xfrm>
            <a:off x="838986" y="1905000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vi" sz="2000" dirty="0">
                <a:solidFill>
                  <a:schemeClr val="tx1"/>
                </a:solidFill>
                <a:latin typeface="+mn-lt"/>
              </a:rPr>
              <a:t>sự thật(0)</a:t>
            </a: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2362200" y="1905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 xmlns:a="http://schemas.openxmlformats.org/drawingml/2006/main">
              <a:rPr lang="vi" dirty="0">
                <a:solidFill>
                  <a:schemeClr val="tx1"/>
                </a:solidFill>
                <a:latin typeface="Helvetica" pitchFamily="34" charset="0"/>
              </a:rPr>
              <a:t>1</a:t>
            </a: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2667000" y="2438400"/>
            <a:ext cx="5036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 xmlns:a="http://schemas.openxmlformats.org/drawingml/2006/main">
              <a:rPr lang="vi" dirty="0">
                <a:solidFill>
                  <a:srgbClr val="006600"/>
                </a:solidFill>
                <a:latin typeface="Helvetica" pitchFamily="34" charset="0"/>
                <a:sym typeface="Symbol"/>
              </a:rPr>
              <a:t> </a:t>
            </a:r>
            <a:r xmlns:a="http://schemas.openxmlformats.org/drawingml/2006/main">
              <a:rPr lang="vi" dirty="0">
                <a:solidFill>
                  <a:srgbClr val="006600"/>
                </a:solidFill>
                <a:latin typeface="Helvetica" pitchFamily="34" charset="0"/>
              </a:rPr>
              <a:t>1</a:t>
            </a:r>
          </a:p>
        </p:txBody>
      </p:sp>
      <p:sp>
        <p:nvSpPr>
          <p:cNvPr id="4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  <p:bldP spid="10" grpId="1" build="allAtOnce"/>
      <p:bldP spid="11" grpId="0" build="p" autoUpdateAnimBg="0"/>
      <p:bldP spid="11" grpId="1" build="allAtOnce"/>
      <p:bldP spid="12" grpId="0" build="p" autoUpdateAnimBg="0"/>
      <p:bldP spid="12" grpId="1" build="allAtOnce"/>
      <p:bldP spid="13" grpId="0" build="p" autoUpdateAnimBg="0"/>
      <p:bldP spid="13" grpId="1" build="allAtOnce"/>
      <p:bldP spid="14" grpId="0"/>
      <p:bldP spid="14" grpId="1"/>
      <p:bldP spid="15" grpId="0"/>
      <p:bldP spid="15" grpId="1"/>
      <p:bldP spid="17" grpId="0"/>
      <p:bldP spid="17" grpId="1"/>
      <p:bldP spid="19" grpId="0"/>
      <p:bldP spid="19" grpId="1"/>
      <p:bldP spid="21" grpId="0"/>
      <p:bldP spid="21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8" grpId="0"/>
      <p:bldP spid="38" grpId="1"/>
      <p:bldP spid="39" grpId="0"/>
      <p:bldP spid="39" grpId="1"/>
      <p:bldP spid="40" grpId="0"/>
      <p:bldP spid="40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vi" sz="3600" dirty="0">
                <a:solidFill>
                  <a:srgbClr val="C00000"/>
                </a:solidFill>
                <a:latin typeface="Britannic Bold" pitchFamily="34" charset="0"/>
              </a:rPr>
              <a:t>2.3 </a:t>
            </a:r>
            <a:r xmlns:a="http://schemas.openxmlformats.org/drawingml/2006/main">
              <a:rPr lang="vi" sz="3600" dirty="0">
                <a:latin typeface="Britannic Bold" pitchFamily="34" charset="0"/>
              </a:rPr>
              <a:t>Công thức đệ quy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114800"/>
          </a:xfrm>
        </p:spPr>
        <p:txBody>
          <a:bodyPr>
            <a:normAutofit/>
          </a:bodyPr>
          <a:lstStyle/>
          <a:p>
            <a:pPr xmlns:a="http://schemas.openxmlformats.org/drawingml/2006/main" marL="609600" indent="-609600">
              <a:spcBef>
                <a:spcPts val="600"/>
              </a:spcBef>
              <a:buNone/>
            </a:pPr>
            <a:r xmlns:a="http://schemas.openxmlformats.org/drawingml/2006/main">
              <a:rPr lang="vi" dirty="0"/>
              <a:t>Để xây dựng một giải pháp đệ quy:</a:t>
            </a:r>
          </a:p>
          <a:p>
            <a:pPr xmlns:a="http://schemas.openxmlformats.org/drawingml/2006/main" marL="990600" lvl="1" indent="-533400">
              <a:spcBef>
                <a:spcPts val="600"/>
              </a:spcBef>
              <a:buClr>
                <a:schemeClr val="tx1"/>
              </a:buClr>
              <a:buSzPct val="100000"/>
              <a:buFontTx/>
              <a:buAutoNum type="arabicPeriod"/>
            </a:pPr>
            <a:r xmlns:a="http://schemas.openxmlformats.org/drawingml/2006/main">
              <a:rPr lang="vi" dirty="0">
                <a:solidFill>
                  <a:srgbClr val="C00000"/>
                </a:solidFill>
              </a:rPr>
              <a:t>Trường hợp chung (đệ quy) </a:t>
            </a:r>
            <a:r xmlns:a="http://schemas.openxmlformats.org/drawingml/2006/main">
              <a:rPr lang="vi" dirty="0"/>
              <a:t>: Xác định các trường hợp “ </a:t>
            </a:r>
            <a:r xmlns:a="http://schemas.openxmlformats.org/drawingml/2006/main">
              <a:rPr lang="vi" dirty="0">
                <a:solidFill>
                  <a:srgbClr val="0000FF"/>
                </a:solidFill>
              </a:rPr>
              <a:t>đơn giản hơn </a:t>
            </a:r>
            <a:r xmlns:a="http://schemas.openxmlformats.org/drawingml/2006/main">
              <a:rPr lang="vi" dirty="0"/>
              <a:t>” của cùng một vấn đề (để chúng ta có thể thực hiện </a:t>
            </a:r>
            <a:r xmlns:a="http://schemas.openxmlformats.org/drawingml/2006/main">
              <a:rPr lang="vi" dirty="0"/>
              <a:t>các lệnh gọi đệ quy </a:t>
            </a:r>
            <a:r xmlns:a="http://schemas.openxmlformats.org/drawingml/2006/main">
              <a:rPr lang="vi" dirty="0"/>
              <a:t>để giải quyết chúng)</a:t>
            </a:r>
          </a:p>
          <a:p>
            <a:pPr xmlns:a="http://schemas.openxmlformats.org/drawingml/2006/main" marL="990600" lvl="1" indent="-533400">
              <a:spcBef>
                <a:spcPts val="600"/>
              </a:spcBef>
              <a:buClr>
                <a:schemeClr val="tx1"/>
              </a:buClr>
              <a:buSzPct val="100000"/>
              <a:buFontTx/>
              <a:buAutoNum type="arabicPeriod"/>
            </a:pPr>
            <a:r xmlns:a="http://schemas.openxmlformats.org/drawingml/2006/main">
              <a:rPr lang="vi" dirty="0">
                <a:solidFill>
                  <a:srgbClr val="C00000"/>
                </a:solidFill>
              </a:rPr>
              <a:t>Trường hợp cơ bản </a:t>
            </a:r>
            <a:r xmlns:a="http://schemas.openxmlformats.org/drawingml/2006/main">
              <a:rPr lang="vi" dirty="0"/>
              <a:t>: Xác định trường hợp “ </a:t>
            </a:r>
            <a:r xmlns:a="http://schemas.openxmlformats.org/drawingml/2006/main">
              <a:rPr lang="vi" dirty="0">
                <a:solidFill>
                  <a:srgbClr val="0000FF"/>
                </a:solidFill>
              </a:rPr>
              <a:t>đơn giản nhất </a:t>
            </a:r>
            <a:r xmlns:a="http://schemas.openxmlformats.org/drawingml/2006/main">
              <a:rPr lang="vi" dirty="0"/>
              <a:t>” (để có thể </a:t>
            </a:r>
            <a:r xmlns:a="http://schemas.openxmlformats.org/drawingml/2006/main">
              <a:rPr lang="vi" dirty="0"/>
              <a:t>giải </a:t>
            </a:r>
            <a:r xmlns:a="http://schemas.openxmlformats.org/drawingml/2006/main">
              <a:rPr lang="vi" dirty="0">
                <a:solidFill>
                  <a:srgbClr val="006600"/>
                </a:solidFill>
              </a:rPr>
              <a:t>mà không cần </a:t>
            </a:r>
            <a:r xmlns:a="http://schemas.openxmlformats.org/drawingml/2006/main">
              <a:rPr lang="vi" dirty="0"/>
              <a:t>đệ quy </a:t>
            </a:r>
            <a:r xmlns:a="http://schemas.openxmlformats.org/drawingml/2006/main">
              <a:rPr lang="vi" dirty="0"/>
              <a:t>)</a:t>
            </a:r>
          </a:p>
          <a:p>
            <a:pPr xmlns:a="http://schemas.openxmlformats.org/drawingml/2006/main" marL="990600" lvl="1" indent="-533400">
              <a:spcBef>
                <a:spcPts val="600"/>
              </a:spcBef>
              <a:buClr>
                <a:schemeClr val="tx1"/>
              </a:buClr>
              <a:buSzPct val="100000"/>
              <a:buFontTx/>
              <a:buAutoNum type="arabicPeriod"/>
            </a:pPr>
            <a:r xmlns:a="http://schemas.openxmlformats.org/drawingml/2006/main">
              <a:rPr lang="vi" dirty="0"/>
              <a:t>Hãy chắc chắn rằng chúng ta có thể </a:t>
            </a:r>
            <a:r xmlns:a="http://schemas.openxmlformats.org/drawingml/2006/main">
              <a:rPr lang="vi" dirty="0">
                <a:solidFill>
                  <a:srgbClr val="0000FF"/>
                </a:solidFill>
              </a:rPr>
              <a:t>tiếp cận được trường hợp </a:t>
            </a:r>
            <a:r xmlns:a="http://schemas.openxmlformats.org/drawingml/2006/main">
              <a:rPr lang="vi" dirty="0"/>
              <a:t>“ </a:t>
            </a:r>
            <a:r xmlns:a="http://schemas.openxmlformats.org/drawingml/2006/main">
              <a:rPr lang="vi" dirty="0">
                <a:solidFill>
                  <a:srgbClr val="0000FF"/>
                </a:solidFill>
              </a:rPr>
              <a:t>đơn giản nhất </a:t>
            </a:r>
            <a:r xmlns:a="http://schemas.openxmlformats.org/drawingml/2006/main">
              <a:rPr lang="vi" dirty="0"/>
              <a:t>” (để </a:t>
            </a:r>
            <a:r xmlns:a="http://schemas.openxmlformats.org/drawingml/2006/main">
              <a:rPr lang="vi" dirty="0"/>
              <a:t>chúng ta không kết thúc với</a:t>
            </a:r>
            <a:r xmlns:a="http://schemas.openxmlformats.org/drawingml/2006/main">
              <a:rPr lang="vi" dirty="0"/>
              <a:t> </a:t>
            </a:r>
            <a:r xmlns:a="http://schemas.openxmlformats.org/drawingml/2006/main">
              <a:rPr lang="vi" dirty="0">
                <a:solidFill>
                  <a:srgbClr val="0000FF"/>
                </a:solidFill>
              </a:rPr>
              <a:t>đệ quy vô hạn </a:t>
            </a:r>
            <a:r xmlns:a="http://schemas.openxmlformats.org/drawingml/2006/main">
              <a:rPr lang="vi" dirty="0"/>
              <a:t>)</a:t>
            </a:r>
            <a:endParaRPr xmlns:a="http://schemas.openxmlformats.org/drawingml/2006/main" lang="en-GB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26</a:t>
            </a:fld>
            <a:endParaRPr lang="en-US" sz="1600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943600" y="609600"/>
            <a:ext cx="2743200" cy="1371600"/>
          </a:xfrm>
          <a:prstGeom prst="downArrowCallout">
            <a:avLst>
              <a:gd name="adj1" fmla="val 17254"/>
              <a:gd name="adj2" fmla="val 20135"/>
              <a:gd name="adj3" fmla="val 22619"/>
              <a:gd name="adj4" fmla="val 6071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 sz="1800">
                <a:solidFill>
                  <a:schemeClr val="tx1"/>
                </a:solidFill>
              </a:rPr>
              <a:t>Đôi khi chúng ta gọi số 1 </a:t>
            </a:r>
            <a:br xmlns:a="http://schemas.openxmlformats.org/drawingml/2006/main">
              <a:rPr lang="en-US" sz="1800">
                <a:solidFill>
                  <a:schemeClr val="tx1"/>
                </a:solidFill>
              </a:rPr>
            </a:br>
            <a:r xmlns:a="http://schemas.openxmlformats.org/drawingml/2006/main">
              <a:rPr lang="vi" sz="1800">
                <a:solidFill>
                  <a:schemeClr val="tx1"/>
                </a:solidFill>
              </a:rPr>
              <a:t>là “ </a:t>
            </a:r>
            <a:r xmlns:a="http://schemas.openxmlformats.org/drawingml/2006/main">
              <a:rPr lang="vi" sz="1800" b="1">
                <a:solidFill>
                  <a:srgbClr val="FF0000"/>
                </a:solidFill>
              </a:rPr>
              <a:t>bước quy nạp </a:t>
            </a:r>
            <a:r xmlns:a="http://schemas.openxmlformats.org/drawingml/2006/main">
              <a:rPr lang="vi" sz="1800">
                <a:solidFill>
                  <a:schemeClr val="tx1"/>
                </a:solidFill>
              </a:rPr>
              <a:t>”</a:t>
            </a:r>
            <a:endParaRPr xmlns:a="http://schemas.openxmlformats.org/drawingml/2006/main" lang="en-US" sz="180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vi" sz="3600">
                <a:solidFill>
                  <a:srgbClr val="C00000"/>
                </a:solidFill>
                <a:latin typeface="Britannic Bold" pitchFamily="34" charset="0"/>
              </a:rPr>
              <a:t>2.4 </a:t>
            </a:r>
            <a:r xmlns:a="http://schemas.openxmlformats.org/drawingml/2006/main">
              <a:rPr lang="vi" sz="3600">
                <a:latin typeface="Britannic Bold" pitchFamily="34" charset="0"/>
              </a:rPr>
              <a:t>Đệ quy xấu</a:t>
            </a:r>
            <a:endParaRPr xmlns:a="http://schemas.openxmlformats.org/drawingml/2006/main" lang="en-US" sz="3600" dirty="0">
              <a:latin typeface="Britannic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27</a:t>
            </a:fld>
            <a:endParaRPr lang="en-US" sz="1600" dirty="0"/>
          </a:p>
        </p:txBody>
      </p:sp>
      <p:sp>
        <p:nvSpPr>
          <p:cNvPr id="10" name="Rectangle 11"/>
          <p:cNvSpPr txBox="1">
            <a:spLocks noChangeArrowheads="1"/>
          </p:cNvSpPr>
          <p:nvPr/>
        </p:nvSpPr>
        <p:spPr bwMode="auto">
          <a:xfrm>
            <a:off x="1524000" y="1066800"/>
            <a:ext cx="6096000" cy="121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320800" algn="l"/>
                <a:tab pos="4005263" algn="l"/>
              </a:tabLst>
              <a:defRPr/>
            </a:pPr>
            <a:r xmlns:a="http://schemas.openxmlformats.org/drawingml/2006/main">
              <a:rPr kumimoji="0" lang="vi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hàm </a:t>
            </a:r>
            <a:r xmlns:a="http://schemas.openxmlformats.org/drawingml/2006/main">
              <a:rPr kumimoji="0" lang="vi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</a:t>
            </a:r>
            <a:r xmlns:a="http://schemas.openxmlformats.org/drawingml/2006/main">
              <a:rPr kumimoji="0" lang="vi" sz="28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 </a:t>
            </a:r>
            <a:r xmlns:a="http://schemas.openxmlformats.org/drawingml/2006/main">
              <a:rPr kumimoji="0" lang="vi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1</a:t>
            </a:r>
            <a:r xmlns:a="http://schemas.openxmlformats.org/drawingml/2006/main">
              <a:rPr kumimoji="0" lang="vi" sz="2800" b="0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 xmlns:a="http://schemas.openxmlformats.org/drawingml/2006/main">
              <a:rPr lang="vi" sz="2800" kern="0" dirty="0">
                <a:solidFill>
                  <a:srgbClr val="CC3300"/>
                </a:solidFill>
                <a:latin typeface="+mn-lt"/>
                <a:cs typeface="+mn-cs"/>
              </a:rPr>
              <a:t> </a:t>
            </a:r>
            <a:r xmlns:a="http://schemas.openxmlformats.org/drawingml/2006/main">
              <a:rPr kumimoji="0" lang="vi" sz="2800" b="0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nếu ( </a:t>
            </a:r>
            <a:r xmlns:a="http://schemas.openxmlformats.org/drawingml/2006/main">
              <a:rPr kumimoji="0" lang="vi" sz="2800" b="0" i="1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 </a:t>
            </a:r>
            <a:r xmlns:a="http://schemas.openxmlformats.org/drawingml/2006/main">
              <a:rPr kumimoji="0" lang="vi" sz="2800" b="0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==0)</a:t>
            </a:r>
          </a:p>
          <a:p>
            <a:pPr xmlns:a="http://schemas.openxmlformats.org/drawingml/2006/main"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320800" algn="l"/>
                <a:tab pos="4005263" algn="l"/>
              </a:tabLst>
              <a:defRPr/>
            </a:pPr>
            <a:r xmlns:a="http://schemas.openxmlformats.org/drawingml/2006/main">
              <a:rPr kumimoji="0" lang="vi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 xmlns:a="http://schemas.openxmlformats.org/drawingml/2006/main">
              <a:rPr kumimoji="0" lang="vi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hàm </a:t>
            </a:r>
            <a:r xmlns:a="http://schemas.openxmlformats.org/drawingml/2006/main">
              <a:rPr kumimoji="0" lang="vi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</a:t>
            </a:r>
            <a:r xmlns:a="http://schemas.openxmlformats.org/drawingml/2006/main">
              <a:rPr kumimoji="0" lang="vi" sz="28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 </a:t>
            </a:r>
            <a:r xmlns:a="http://schemas.openxmlformats.org/drawingml/2006/main">
              <a:rPr kumimoji="0" lang="vi" sz="2800" b="0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2 </a:t>
            </a:r>
            <a:r xmlns:a="http://schemas.openxmlformats.org/drawingml/2006/main">
              <a:rPr kumimoji="0" lang="vi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)/ </a:t>
            </a:r>
            <a:r xmlns:a="http://schemas.openxmlformats.org/drawingml/2006/main">
              <a:rPr kumimoji="0" lang="vi" sz="28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 xmlns:a="http://schemas.openxmlformats.org/drawingml/2006/main">
              <a:rPr lang="vi" sz="2800" kern="0" dirty="0">
                <a:solidFill>
                  <a:srgbClr val="CC3300"/>
                </a:solidFill>
                <a:latin typeface="+mn-lt"/>
                <a:cs typeface="+mn-cs"/>
              </a:rPr>
              <a:t> </a:t>
            </a:r>
            <a:r xmlns:a="http://schemas.openxmlformats.org/drawingml/2006/main">
              <a:rPr kumimoji="0" lang="vi" sz="2800" b="0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nếu ( </a:t>
            </a:r>
            <a:r xmlns:a="http://schemas.openxmlformats.org/drawingml/2006/main">
              <a:rPr kumimoji="0" lang="vi" sz="2800" b="0" i="1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 </a:t>
            </a:r>
            <a:r xmlns:a="http://schemas.openxmlformats.org/drawingml/2006/main">
              <a:rPr kumimoji="0" lang="vi" sz="2800" b="0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&gt;0)</a:t>
            </a:r>
          </a:p>
        </p:txBody>
      </p:sp>
      <p:sp>
        <p:nvSpPr>
          <p:cNvPr id="11" name="Rectangle 11"/>
          <p:cNvSpPr txBox="1">
            <a:spLocks noChangeArrowheads="1"/>
          </p:cNvSpPr>
          <p:nvPr/>
        </p:nvSpPr>
        <p:spPr bwMode="auto">
          <a:xfrm>
            <a:off x="304800" y="2514600"/>
            <a:ext cx="8534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 xmlns:a="http://schemas.openxmlformats.org/drawingml/2006/main">
              <a:rPr kumimoji="0" lang="vi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Hỏi </a:t>
            </a:r>
            <a:r xmlns:a="http://schemas.openxmlformats.org/drawingml/2006/main">
              <a:rPr kumimoji="0" lang="vi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 xmlns:a="http://schemas.openxmlformats.org/drawingml/2006/main">
              <a:rPr kumimoji="0" lang="vi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Đoạn mã trên vi phạm nguyên tắc nào?</a:t>
            </a:r>
          </a:p>
          <a:p>
            <a:pPr xmlns:a="http://schemas.openxmlformats.org/drawingml/2006/main" marL="71755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 xmlns:a="http://schemas.openxmlformats.org/drawingml/2006/main">
              <a:rPr kumimoji="0" lang="vi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Không có bước nào đơn giản hơn.</a:t>
            </a:r>
          </a:p>
          <a:p>
            <a:pPr xmlns:a="http://schemas.openxmlformats.org/drawingml/2006/main" marL="71755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 xmlns:a="http://schemas.openxmlformats.org/drawingml/2006/main">
              <a:rPr kumimoji="0" lang="vi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Không có trường hợp cơ bản.</a:t>
            </a:r>
          </a:p>
          <a:p>
            <a:pPr xmlns:a="http://schemas.openxmlformats.org/drawingml/2006/main" marL="71755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 xmlns:a="http://schemas.openxmlformats.org/drawingml/2006/main">
              <a:rPr kumimoji="0" lang="vi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Không thể đạt được trường hợp cơ sở.</a:t>
            </a:r>
          </a:p>
          <a:p>
            <a:pPr xmlns:a="http://schemas.openxmlformats.org/drawingml/2006/main" marL="71755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 xmlns:a="http://schemas.openxmlformats.org/drawingml/2006/main">
              <a:rPr kumimoji="0" lang="vi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 Tất cả đều tốt. Đó là một ~trò lừa~!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xmlns:a="http://schemas.openxmlformats.org/drawingml/2006/main" algn="ctr">
              <a:spcBef>
                <a:spcPct val="50000"/>
              </a:spcBef>
            </a:pPr>
            <a:r xmlns:a="http://schemas.openxmlformats.org/drawingml/2006/main">
              <a:rPr lang="vi" sz="1200" dirty="0">
                <a:sym typeface="Wingdings 2" pitchFamily="18" charset="2"/>
              </a:rPr>
              <a:t></a:t>
            </a:r>
          </a:p>
        </p:txBody>
      </p:sp>
      <p:sp>
        <p:nvSpPr>
          <p:cNvPr id="15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vi" sz="440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 xmlns:a="http://schemas.openxmlformats.org/drawingml/2006/main">
              <a:rPr lang="vi" sz="4400">
                <a:latin typeface="Britannic Bold" panose="020B0903060703020204" pitchFamily="34" charset="0"/>
              </a:rPr>
              <a:t>ví dụ</a:t>
            </a:r>
            <a:endParaRPr xmlns:a="http://schemas.openxmlformats.org/drawingml/2006/main" lang="en-US" sz="4400" dirty="0">
              <a:latin typeface="Britannic Bold" panose="020B0903060703020204" pitchFamily="34" charset="0"/>
            </a:endParaRP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vi" sz="3200">
                <a:latin typeface="Calibri" panose="020F0502020204030204" pitchFamily="34" charset="0"/>
              </a:rPr>
              <a:t>Cách sử dụng đệ quy</a:t>
            </a:r>
            <a:endParaRPr xmlns:a="http://schemas.openxmlformats.org/drawingml/2006/main" lang="en-US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841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3" y="228600"/>
            <a:ext cx="8151167" cy="788988"/>
          </a:xfrm>
        </p:spPr>
        <p:txBody>
          <a:bodyPr/>
          <a:lstStyle/>
          <a:p>
            <a:r xmlns:a="http://schemas.openxmlformats.org/drawingml/2006/main">
              <a:rPr lang="vi" sz="3600">
                <a:solidFill>
                  <a:srgbClr val="C00000"/>
                </a:solidFill>
                <a:latin typeface="Britannic Bold" panose="020B0903060703020204" pitchFamily="34" charset="0"/>
              </a:rPr>
              <a:t>3.1 </a:t>
            </a:r>
            <a:r xmlns:a="http://schemas.openxmlformats.org/drawingml/2006/main">
              <a:rPr lang="vi" sz="3600" dirty="0">
                <a:latin typeface="Britannic Bold" panose="020B0903060703020204" pitchFamily="34" charset="0"/>
              </a:rPr>
              <a:t>Đếm ngược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29</a:t>
            </a:fld>
            <a:endParaRPr lang="en-US" sz="16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xmlns:a="http://schemas.openxmlformats.org/drawingml/2006/main" algn="ctr">
              <a:spcBef>
                <a:spcPct val="50000"/>
              </a:spcBef>
            </a:pPr>
            <a:r xmlns:a="http://schemas.openxmlformats.org/drawingml/2006/main">
              <a:rPr lang="vi" sz="1200" dirty="0">
                <a:sym typeface="Wingdings 2" pitchFamily="18" charset="2"/>
              </a:rPr>
              <a:t>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09600" y="914400"/>
            <a:ext cx="7848600" cy="4343400"/>
            <a:chOff x="609600" y="914400"/>
            <a:chExt cx="7848600" cy="4343400"/>
          </a:xfrm>
        </p:grpSpPr>
        <p:sp>
          <p:nvSpPr>
            <p:cNvPr id="6" name="Rectangle 6"/>
            <p:cNvSpPr txBox="1">
              <a:spLocks noChangeArrowheads="1"/>
            </p:cNvSpPr>
            <p:nvPr/>
          </p:nvSpPr>
          <p:spPr bwMode="auto">
            <a:xfrm>
              <a:off x="609600" y="1066800"/>
              <a:ext cx="7848600" cy="4191000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xmlns:a="http://schemas.openxmlformats.org/drawingml/2006/main"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 xmlns:a="http://schemas.openxmlformats.org/drawingml/2006/main">
                <a:rPr kumimoji="0" lang="vi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công cộng</a:t>
              </a:r>
              <a:r xmlns:a="http://schemas.openxmlformats.org/drawingml/2006/main">
                <a:rPr kumimoji="0" lang="vi" i="0" u="none" strike="noStrike" kern="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 </a:t>
              </a:r>
              <a:r xmlns:a="http://schemas.openxmlformats.org/drawingml/2006/main">
                <a:rPr kumimoji="0" lang="vi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lớp </a:t>
              </a:r>
              <a:r xmlns:a="http://schemas.openxmlformats.org/drawingml/2006/main">
                <a:rPr kumimoji="0" lang="vi" i="0" u="none" strike="noStrike" kern="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đếm ngược </a:t>
              </a:r>
              <a:r xmlns:a="http://schemas.openxmlformats.org/drawingml/2006/main">
                <a:rPr kumimoji="0" lang="vi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  <a:p>
              <a:pPr xmlns:a="http://schemas.openxmlformats.org/drawingml/2006/main"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 xmlns:a="http://schemas.openxmlformats.org/drawingml/2006/main">
                <a:rPr lang="vi" kern="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 xmlns:a="http://schemas.openxmlformats.org/drawingml/2006/main">
                <a:rPr kumimoji="0" lang="vi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public static </a:t>
              </a:r>
              <a:r xmlns:a="http://schemas.openxmlformats.org/drawingml/2006/main">
                <a:rPr kumimoji="0" lang="vi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void </a:t>
              </a:r>
              <a:r xmlns:a="http://schemas.openxmlformats.org/drawingml/2006/main">
                <a:rPr kumimoji="0" lang="vi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countDown </a:t>
              </a:r>
              <a:r xmlns:a="http://schemas.openxmlformats.org/drawingml/2006/main">
                <a:rPr kumimoji="0" lang="vi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(int </a:t>
              </a:r>
              <a:r xmlns:a="http://schemas.openxmlformats.org/drawingml/2006/main">
                <a:rPr kumimoji="0" lang="vi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n) {</a:t>
              </a:r>
            </a:p>
            <a:p>
              <a:pPr xmlns:a="http://schemas.openxmlformats.org/drawingml/2006/main"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 xmlns:a="http://schemas.openxmlformats.org/drawingml/2006/main">
                <a:rPr kumimoji="0" lang="vi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nếu (n &lt;= 0 </a:t>
              </a:r>
              <a:r xmlns:a="http://schemas.openxmlformats.org/drawingml/2006/main">
                <a:rPr kumimoji="0" lang="vi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)</a:t>
              </a:r>
              <a:r xmlns:a="http://schemas.openxmlformats.org/drawingml/2006/main">
                <a:rPr lang="vi" ker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 xmlns:a="http://schemas.openxmlformats.org/drawingml/2006/main">
                <a:rPr kumimoji="0" lang="vi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// </a:t>
              </a:r>
              <a:r xmlns:a="http://schemas.openxmlformats.org/drawingml/2006/main">
                <a:rPr kumimoji="0" lang="vi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không </a:t>
              </a:r>
              <a:r xmlns:a="http://schemas.openxmlformats.org/drawingml/2006/main">
                <a:rPr kumimoji="0" lang="vi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sử dụng == </a:t>
              </a:r>
              <a:r xmlns:a="http://schemas.openxmlformats.org/drawingml/2006/main">
                <a:rPr kumimoji="0" lang="vi" i="0" u="none" strike="noStrike" kern="0" cap="none" spc="0" normalizeH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( </a:t>
              </a:r>
              <a:r xmlns:a="http://schemas.openxmlformats.org/drawingml/2006/main">
                <a:rPr kumimoji="0" lang="vi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tại sao?)</a:t>
              </a:r>
              <a:endParaRPr xmlns:a="http://schemas.openxmlformats.org/drawingml/2006/main"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  <a:p>
              <a:pPr xmlns:a="http://schemas.openxmlformats.org/drawingml/2006/main"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 xmlns:a="http://schemas.openxmlformats.org/drawingml/2006/main">
                <a:rPr kumimoji="0" lang="vi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   </a:t>
              </a:r>
              <a:r xmlns:a="http://schemas.openxmlformats.org/drawingml/2006/main">
                <a:rPr kumimoji="0" lang="vi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System.out.println </a:t>
              </a:r>
              <a:r xmlns:a="http://schemas.openxmlformats.org/drawingml/2006/main">
                <a:rPr kumimoji="0" lang="vi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(“TẮT NỔ!!!!”);</a:t>
              </a:r>
            </a:p>
            <a:p>
              <a:pPr xmlns:a="http://schemas.openxmlformats.org/drawingml/2006/main"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 xmlns:a="http://schemas.openxmlformats.org/drawingml/2006/main">
                <a:rPr kumimoji="0" lang="vi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khác {</a:t>
              </a:r>
            </a:p>
            <a:p>
              <a:pPr xmlns:a="http://schemas.openxmlformats.org/drawingml/2006/main"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 xmlns:a="http://schemas.openxmlformats.org/drawingml/2006/main">
                <a:rPr kumimoji="0" lang="vi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  </a:t>
              </a:r>
              <a:r xmlns:a="http://schemas.openxmlformats.org/drawingml/2006/main">
                <a:rPr kumimoji="0" lang="vi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System.out.println("Đếm </a:t>
              </a:r>
              <a:r xmlns:a="http://schemas.openxmlformats.org/drawingml/2006/main">
                <a:rPr kumimoji="0" lang="vi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ngược </a:t>
              </a:r>
              <a:r xmlns:a="http://schemas.openxmlformats.org/drawingml/2006/main">
                <a:rPr kumimoji="0" lang="vi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thời gian </a:t>
              </a:r>
              <a:r xmlns:a="http://schemas.openxmlformats.org/drawingml/2006/main">
                <a:rPr lang="vi" kern="0">
                  <a:solidFill>
                    <a:schemeClr val="tx1"/>
                  </a:solidFill>
                  <a:latin typeface="Lucida Console" panose="020B0609040504020204" pitchFamily="49" charset="0"/>
                </a:rPr>
                <a:t>" </a:t>
              </a:r>
              <a:r xmlns:a="http://schemas.openxmlformats.org/drawingml/2006/main">
                <a:rPr kumimoji="0" lang="vi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+ </a:t>
              </a:r>
              <a:r xmlns:a="http://schemas.openxmlformats.org/drawingml/2006/main">
                <a:rPr kumimoji="0" lang="vi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n);</a:t>
              </a:r>
            </a:p>
            <a:p>
              <a:pPr xmlns:a="http://schemas.openxmlformats.org/drawingml/2006/main"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 xmlns:a="http://schemas.openxmlformats.org/drawingml/2006/main">
                <a:rPr lang="vi" kern="0" noProof="0">
                  <a:solidFill>
                    <a:schemeClr val="tx1"/>
                  </a:solidFill>
                  <a:latin typeface="Lucida Console" panose="020B0609040504020204" pitchFamily="49" charset="0"/>
                </a:rPr>
                <a:t>   </a:t>
              </a:r>
              <a:r xmlns:a="http://schemas.openxmlformats.org/drawingml/2006/main">
                <a:rPr kumimoji="0" lang="vi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đếm ngược </a:t>
              </a:r>
              <a:r xmlns:a="http://schemas.openxmlformats.org/drawingml/2006/main">
                <a:rPr kumimoji="0" lang="vi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(n-1 </a:t>
              </a:r>
              <a:r xmlns:a="http://schemas.openxmlformats.org/drawingml/2006/main">
                <a:rPr kumimoji="0" lang="vi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);</a:t>
              </a:r>
            </a:p>
            <a:p>
              <a:pPr xmlns:a="http://schemas.openxmlformats.org/drawingml/2006/main"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 xmlns:a="http://schemas.openxmlformats.org/drawingml/2006/main">
                <a:rPr kumimoji="0" lang="vi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}</a:t>
              </a:r>
              <a:endParaRPr xmlns:a="http://schemas.openxmlformats.org/drawingml/2006/main"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  <a:p>
              <a:pPr xmlns:a="http://schemas.openxmlformats.org/drawingml/2006/main"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 xmlns:a="http://schemas.openxmlformats.org/drawingml/2006/main">
                <a:rPr lang="vi" kern="0" noProof="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 xmlns:a="http://schemas.openxmlformats.org/drawingml/2006/main">
                <a:rPr kumimoji="0" lang="vi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}</a:t>
              </a:r>
              <a:endParaRPr xmlns:a="http://schemas.openxmlformats.org/drawingml/2006/main"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endPara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  <a:p>
              <a:pPr xmlns:a="http://schemas.openxmlformats.org/drawingml/2006/main"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 xmlns:a="http://schemas.openxmlformats.org/drawingml/2006/main">
                <a:rPr lang="vi" kern="0" noProof="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 xmlns:a="http://schemas.openxmlformats.org/drawingml/2006/main">
                <a:rPr kumimoji="0" lang="vi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public </a:t>
              </a:r>
              <a:r xmlns:a="http://schemas.openxmlformats.org/drawingml/2006/main">
                <a:rPr kumimoji="0" lang="vi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static void main(String[] </a:t>
              </a:r>
              <a:r xmlns:a="http://schemas.openxmlformats.org/drawingml/2006/main">
                <a:rPr kumimoji="0" lang="vi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args </a:t>
              </a:r>
              <a:r xmlns:a="http://schemas.openxmlformats.org/drawingml/2006/main">
                <a:rPr kumimoji="0" lang="vi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) {</a:t>
              </a:r>
            </a:p>
            <a:p>
              <a:pPr xmlns:a="http://schemas.openxmlformats.org/drawingml/2006/main"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 xmlns:a="http://schemas.openxmlformats.org/drawingml/2006/main">
                <a:rPr lang="vi" kern="0">
                  <a:solidFill>
                    <a:schemeClr val="tx1"/>
                  </a:solidFill>
                  <a:latin typeface="Lucida Console" panose="020B0609040504020204" pitchFamily="49" charset="0"/>
                </a:rPr>
                <a:t>  </a:t>
              </a:r>
              <a:r xmlns:a="http://schemas.openxmlformats.org/drawingml/2006/main">
                <a:rPr kumimoji="0" lang="vi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đếm ngược </a:t>
              </a:r>
              <a:r xmlns:a="http://schemas.openxmlformats.org/drawingml/2006/main">
                <a:rPr kumimoji="0" lang="vi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( </a:t>
              </a:r>
              <a:r xmlns:a="http://schemas.openxmlformats.org/drawingml/2006/main">
                <a:rPr lang="vi" kern="0">
                  <a:solidFill>
                    <a:schemeClr val="tx1"/>
                  </a:solidFill>
                  <a:latin typeface="Lucida Console" panose="020B0609040504020204" pitchFamily="49" charset="0"/>
                </a:rPr>
                <a:t>10 </a:t>
              </a:r>
              <a:r xmlns:a="http://schemas.openxmlformats.org/drawingml/2006/main">
                <a:rPr kumimoji="0" lang="vi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);</a:t>
              </a:r>
            </a:p>
            <a:p>
              <a:pPr xmlns:a="http://schemas.openxmlformats.org/drawingml/2006/main"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 xmlns:a="http://schemas.openxmlformats.org/drawingml/2006/main">
                <a:rPr lang="vi" ker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 xmlns:a="http://schemas.openxmlformats.org/drawingml/2006/main">
                <a:rPr kumimoji="0" lang="vi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}</a:t>
              </a:r>
              <a:endParaRPr xmlns:a="http://schemas.openxmlformats.org/drawingml/2006/main"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  <a:p>
              <a:pPr xmlns:a="http://schemas.openxmlformats.org/drawingml/2006/main"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 xmlns:a="http://schemas.openxmlformats.org/drawingml/2006/main">
                <a:rPr kumimoji="0" lang="vi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}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914400"/>
              <a:ext cx="1828800" cy="33535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xmlns:a="http://schemas.openxmlformats.org/drawingml/2006/main" algn="ctr"/>
              <a:r xmlns:a="http://schemas.openxmlformats.org/drawingml/2006/main">
                <a:rPr lang="vi" b="1" dirty="0">
                  <a:latin typeface="Calibri" panose="020F0502020204030204" pitchFamily="34" charset="0"/>
                  <a:cs typeface="Courier New" pitchFamily="49" charset="0"/>
                </a:rPr>
                <a:t>Đếm ngược.java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>
                <a:solidFill>
                  <a:srgbClr val="0000FF"/>
                </a:solidFill>
                <a:latin typeface="Britannic Bold" panose="020B0903060703020204" pitchFamily="34" charset="0"/>
              </a:rPr>
              <a:t>ví dụ 1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vi" dirty="0"/>
              <a:t>Chính sách dành cho sinh viên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xmlns:a="http://schemas.openxmlformats.org/drawingml/2006/main" algn="just"/>
            <a:r xmlns:a="http://schemas.openxmlformats.org/drawingml/2006/main">
              <a:rPr lang="vi" dirty="0"/>
              <a:t>Những nội dung này chỉ được sử dụng cho cá nhân học sinh.</a:t>
            </a:r>
          </a:p>
          <a:p>
            <a:pPr xmlns:a="http://schemas.openxmlformats.org/drawingml/2006/main" algn="just"/>
            <a:r xmlns:a="http://schemas.openxmlformats.org/drawingml/2006/main">
              <a:rPr lang="vi" dirty="0"/>
              <a:t>Học sinh KHÔNG được phép sửa đổi hoặc cung cấp những nội dung này đến bất kỳ đâu hoặc bất kỳ ai vì bất kỳ mục đích nào.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1129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5"/>
          <p:cNvSpPr txBox="1">
            <a:spLocks noChangeArrowheads="1"/>
          </p:cNvSpPr>
          <p:nvPr/>
        </p:nvSpPr>
        <p:spPr bwMode="auto">
          <a:xfrm>
            <a:off x="496417" y="1981200"/>
            <a:ext cx="8266584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31775" algn="l"/>
                <a:tab pos="463550" algn="l"/>
                <a:tab pos="688975" algn="l"/>
              </a:tabLst>
              <a:defRPr/>
            </a:pPr>
            <a:r xmlns:a="http://schemas.openxmlformats.org/drawingml/2006/main">
              <a:rPr kumimoji="0" lang="vi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public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static void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displayInBase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(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n,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base) {</a:t>
            </a:r>
          </a:p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31775" algn="l"/>
                <a:tab pos="463550" algn="l"/>
                <a:tab pos="688975" algn="l"/>
              </a:tabLst>
              <a:defRPr/>
            </a:pPr>
            <a:r xmlns:a="http://schemas.openxmlformats.org/drawingml/2006/main">
              <a:rPr lang="vi" sz="2000" kern="0" dirty="0">
                <a:latin typeface="Lucida Console" panose="020B0609040504020204" pitchFamily="49" charset="0"/>
                <a:cs typeface="+mn-cs"/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nếu (n &gt; 0) {</a:t>
            </a:r>
          </a:p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31775" algn="l"/>
                <a:tab pos="463550" algn="l"/>
                <a:tab pos="688975" algn="l"/>
              </a:tabLst>
              <a:defRPr/>
            </a:pPr>
            <a:r xmlns:a="http://schemas.openxmlformats.org/drawingml/2006/main">
              <a:rPr lang="vi" sz="2000" kern="0" dirty="0">
                <a:latin typeface="Lucida Console" panose="020B0609040504020204" pitchFamily="49" charset="0"/>
                <a:cs typeface="+mn-cs"/>
              </a:rPr>
              <a:t> 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displayInBase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(n/base, base </a:t>
            </a:r>
            <a:r xmlns:a="http://schemas.openxmlformats.org/drawingml/2006/main">
              <a:rPr kumimoji="0" lang="vi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);</a:t>
            </a:r>
            <a:endParaRPr xmlns:a="http://schemas.openxmlformats.org/drawingml/2006/main"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cs typeface="+mn-cs"/>
            </a:endParaRPr>
          </a:p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31775" algn="l"/>
                <a:tab pos="463550" algn="l"/>
                <a:tab pos="688975" algn="l"/>
              </a:tabLst>
              <a:defRPr/>
            </a:pPr>
            <a:r xmlns:a="http://schemas.openxmlformats.org/drawingml/2006/main">
              <a:rPr lang="vi" sz="2000" kern="0" dirty="0">
                <a:latin typeface="Lucida Console" panose="020B0609040504020204" pitchFamily="49" charset="0"/>
                <a:cs typeface="+mn-cs"/>
              </a:rPr>
              <a:t> </a:t>
            </a:r>
            <a:r xmlns:a="http://schemas.openxmlformats.org/drawingml/2006/main">
              <a:rPr lang="vi" sz="2000" kern="0">
                <a:latin typeface="Lucida Console" panose="020B0609040504020204" pitchFamily="49" charset="0"/>
                <a:cs typeface="+mn-cs"/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System.out.print(n % base);</a:t>
            </a:r>
            <a:endParaRPr xmlns:a="http://schemas.openxmlformats.org/drawingml/2006/main"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anose="020B0609040504020204" pitchFamily="49" charset="0"/>
              <a:cs typeface="+mn-cs"/>
            </a:endParaRPr>
          </a:p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31775" algn="l"/>
                <a:tab pos="463550" algn="l"/>
                <a:tab pos="688975" algn="l"/>
              </a:tabLst>
              <a:defRPr/>
            </a:pPr>
            <a:r xmlns:a="http://schemas.openxmlformats.org/drawingml/2006/main">
              <a:rPr lang="vi" sz="2000" kern="0" dirty="0">
                <a:latin typeface="Lucida Console" panose="020B0609040504020204" pitchFamily="49" charset="0"/>
                <a:cs typeface="+mn-cs"/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}</a:t>
            </a:r>
          </a:p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31775" algn="l"/>
                <a:tab pos="463550" algn="l"/>
                <a:tab pos="688975" algn="l"/>
              </a:tabLst>
              <a:defRPr/>
            </a:pP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vi" sz="3600">
                <a:solidFill>
                  <a:srgbClr val="C00000"/>
                </a:solidFill>
                <a:latin typeface="Britannic Bold" panose="020B0903060703020204" pitchFamily="34" charset="0"/>
              </a:rPr>
              <a:t>3.2 </a:t>
            </a:r>
            <a:r xmlns:a="http://schemas.openxmlformats.org/drawingml/2006/main">
              <a:rPr lang="vi" sz="3600" dirty="0">
                <a:latin typeface="Britannic Bold" panose="020B0903060703020204" pitchFamily="34" charset="0"/>
              </a:rPr>
              <a:t>Hiển thị số nguyên trong cơ số b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30</a:t>
            </a:fld>
            <a:endParaRPr lang="en-US" sz="1600" dirty="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535632" y="1447800"/>
            <a:ext cx="860836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 xmlns:a="http://schemas.openxmlformats.org/drawingml/2006/main">
              <a:rPr kumimoji="0" lang="vi" sz="2200" b="0" i="0" strike="noStrike" kern="0" cap="none" spc="0" normalizeH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Ví dụ</a:t>
            </a:r>
            <a:r xmlns:a="http://schemas.openxmlformats.org/drawingml/2006/main">
              <a:rPr kumimoji="0" lang="vi" sz="2200" b="0" i="0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 xmlns:a="http://schemas.openxmlformats.org/drawingml/2006/main">
              <a:rPr kumimoji="0" lang="vi" sz="2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Một trăm hai mươi ba là 123 trong cơ số 10; 173 ở </a:t>
            </a:r>
            <a:r xmlns:a="http://schemas.openxmlformats.org/drawingml/2006/main">
              <a:rPr kumimoji="0" lang="vi" sz="22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căn cứ 8</a:t>
            </a:r>
            <a:endParaRPr xmlns:a="http://schemas.openxmlformats.org/drawingml/2006/main" kumimoji="0" lang="en-US" sz="2200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3987385"/>
            <a:ext cx="4191000" cy="23852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xmlns:a="http://schemas.openxmlformats.org/drawingml/2006/main"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 xmlns:a="http://schemas.openxmlformats.org/drawingml/2006/main">
              <a:rPr lang="vi" sz="2400" u="sng" kern="0">
                <a:solidFill>
                  <a:srgbClr val="0000FF"/>
                </a:solidFill>
              </a:rPr>
              <a:t>Ví dụ 1:</a:t>
            </a:r>
            <a:r xmlns:a="http://schemas.openxmlformats.org/drawingml/2006/main">
              <a:rPr lang="vi" sz="2400" kern="0">
                <a:solidFill>
                  <a:srgbClr val="0000FF"/>
                </a:solidFill>
              </a:rPr>
              <a:t>                                    </a:t>
            </a:r>
            <a:endParaRPr xmlns:a="http://schemas.openxmlformats.org/drawingml/2006/main" lang="en-US" sz="2400" kern="0" dirty="0">
              <a:solidFill>
                <a:srgbClr val="0000FF"/>
              </a:solidFill>
            </a:endParaRPr>
          </a:p>
          <a:p>
            <a:pPr xmlns:a="http://schemas.openxmlformats.org/drawingml/2006/main" marL="342900" lvl="0" indent="-3429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65000"/>
              <a:defRPr/>
            </a:pPr>
            <a:r xmlns:a="http://schemas.openxmlformats.org/drawingml/2006/main">
              <a:rPr lang="vi" sz="2400" kern="0" dirty="0">
                <a:solidFill>
                  <a:srgbClr val="800000"/>
                </a:solidFill>
              </a:rPr>
              <a:t>n = 123, cơ số = 10</a:t>
            </a:r>
            <a:endParaRPr xmlns:a="http://schemas.openxmlformats.org/drawingml/2006/main" lang="en-US" sz="2400" kern="0" dirty="0"/>
          </a:p>
          <a:p>
            <a:pPr xmlns:a="http://schemas.openxmlformats.org/drawingml/2006/main"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 xmlns:a="http://schemas.openxmlformats.org/drawingml/2006/main">
              <a:rPr lang="vi" sz="2400" kern="0" dirty="0"/>
              <a:t>123/10 =12 123 % 10 = </a:t>
            </a:r>
            <a:r xmlns:a="http://schemas.openxmlformats.org/drawingml/2006/main">
              <a:rPr lang="vi" sz="2400" kern="0" dirty="0">
                <a:solidFill>
                  <a:srgbClr val="660066"/>
                </a:solidFill>
              </a:rPr>
              <a:t>3</a:t>
            </a:r>
            <a:r xmlns:a="http://schemas.openxmlformats.org/drawingml/2006/main">
              <a:rPr lang="vi" sz="2400" kern="0" dirty="0"/>
              <a:t> </a:t>
            </a:r>
          </a:p>
          <a:p>
            <a:pPr xmlns:a="http://schemas.openxmlformats.org/drawingml/2006/main"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 xmlns:a="http://schemas.openxmlformats.org/drawingml/2006/main">
              <a:rPr lang="vi" sz="2400" kern="0" dirty="0"/>
              <a:t>12/10 = 1 12 % 10 = </a:t>
            </a:r>
            <a:r xmlns:a="http://schemas.openxmlformats.org/drawingml/2006/main">
              <a:rPr lang="vi" sz="2400" kern="0" dirty="0">
                <a:solidFill>
                  <a:srgbClr val="660066"/>
                </a:solidFill>
              </a:rPr>
              <a:t>2</a:t>
            </a:r>
            <a:r xmlns:a="http://schemas.openxmlformats.org/drawingml/2006/main">
              <a:rPr lang="vi" sz="2400" kern="0" dirty="0"/>
              <a:t> </a:t>
            </a:r>
          </a:p>
          <a:p>
            <a:pPr xmlns:a="http://schemas.openxmlformats.org/drawingml/2006/main"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 xmlns:a="http://schemas.openxmlformats.org/drawingml/2006/main">
              <a:rPr lang="vi" sz="2400" kern="0" dirty="0"/>
              <a:t>1/10 = 0 1 % 10 = </a:t>
            </a:r>
            <a:r xmlns:a="http://schemas.openxmlformats.org/drawingml/2006/main">
              <a:rPr lang="vi" sz="2400" kern="0" dirty="0">
                <a:solidFill>
                  <a:srgbClr val="660066"/>
                </a:solidFill>
              </a:rPr>
              <a:t>1</a:t>
            </a:r>
          </a:p>
          <a:p>
            <a:pPr xmlns:a="http://schemas.openxmlformats.org/drawingml/2006/main" marL="34290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 xmlns:a="http://schemas.openxmlformats.org/drawingml/2006/main">
              <a:rPr lang="vi" sz="2400" kern="0" dirty="0">
                <a:solidFill>
                  <a:srgbClr val="008000"/>
                </a:solidFill>
              </a:rPr>
              <a:t>Trả lời:</a:t>
            </a:r>
            <a:r xmlns:a="http://schemas.openxmlformats.org/drawingml/2006/main">
              <a:rPr lang="vi" sz="2400" kern="0" dirty="0"/>
              <a:t> </a:t>
            </a:r>
            <a:r xmlns:a="http://schemas.openxmlformats.org/drawingml/2006/main">
              <a:rPr lang="vi" sz="2400" kern="0" dirty="0">
                <a:solidFill>
                  <a:srgbClr val="660066"/>
                </a:solidFill>
              </a:rPr>
              <a:t>123</a:t>
            </a:r>
            <a:r xmlns:a="http://schemas.openxmlformats.org/drawingml/2006/main">
              <a:rPr lang="vi" kern="0" dirty="0"/>
              <a:t> </a:t>
            </a:r>
            <a:endParaRPr xmlns:a="http://schemas.openxmlformats.org/drawingml/2006/main"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00600" y="3987385"/>
            <a:ext cx="3962400" cy="23852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xmlns:a="http://schemas.openxmlformats.org/drawingml/2006/main"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 xmlns:a="http://schemas.openxmlformats.org/drawingml/2006/main">
              <a:rPr lang="vi" sz="2400" u="sng" kern="0">
                <a:solidFill>
                  <a:srgbClr val="0000FF"/>
                </a:solidFill>
              </a:rPr>
              <a:t>Ví dụ 2:</a:t>
            </a:r>
            <a:endParaRPr xmlns:a="http://schemas.openxmlformats.org/drawingml/2006/main" lang="en-US" sz="2400" kern="0" dirty="0">
              <a:solidFill>
                <a:srgbClr val="0000FF"/>
              </a:solidFill>
            </a:endParaRPr>
          </a:p>
          <a:p>
            <a:pPr xmlns:a="http://schemas.openxmlformats.org/drawingml/2006/main" marL="342900" lvl="0" indent="-3429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65000"/>
              <a:defRPr/>
            </a:pPr>
            <a:r xmlns:a="http://schemas.openxmlformats.org/drawingml/2006/main">
              <a:rPr lang="vi" sz="2400" kern="0" dirty="0">
                <a:solidFill>
                  <a:srgbClr val="800000"/>
                </a:solidFill>
              </a:rPr>
              <a:t>n = 123, cơ số = 8</a:t>
            </a:r>
            <a:endParaRPr xmlns:a="http://schemas.openxmlformats.org/drawingml/2006/main" lang="en-US" sz="2400" kern="0" dirty="0"/>
          </a:p>
          <a:p>
            <a:pPr xmlns:a="http://schemas.openxmlformats.org/drawingml/2006/main"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 xmlns:a="http://schemas.openxmlformats.org/drawingml/2006/main">
              <a:rPr lang="vi" sz="2400" kern="0" dirty="0"/>
              <a:t>123/8 = 15 123 % 8 = </a:t>
            </a:r>
            <a:r xmlns:a="http://schemas.openxmlformats.org/drawingml/2006/main">
              <a:rPr lang="vi" sz="2400" kern="0" dirty="0">
                <a:solidFill>
                  <a:srgbClr val="660066"/>
                </a:solidFill>
              </a:rPr>
              <a:t>3</a:t>
            </a:r>
          </a:p>
          <a:p>
            <a:pPr xmlns:a="http://schemas.openxmlformats.org/drawingml/2006/main"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 xmlns:a="http://schemas.openxmlformats.org/drawingml/2006/main">
              <a:rPr lang="vi" sz="2400" kern="0" dirty="0"/>
              <a:t>15/8 = 1 15 % 8 = </a:t>
            </a:r>
            <a:r xmlns:a="http://schemas.openxmlformats.org/drawingml/2006/main">
              <a:rPr lang="vi" sz="2400" kern="0" dirty="0">
                <a:solidFill>
                  <a:srgbClr val="660066"/>
                </a:solidFill>
              </a:rPr>
              <a:t>7</a:t>
            </a:r>
          </a:p>
          <a:p>
            <a:pPr xmlns:a="http://schemas.openxmlformats.org/drawingml/2006/main"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 xmlns:a="http://schemas.openxmlformats.org/drawingml/2006/main">
              <a:rPr lang="vi" sz="2400" kern="0" dirty="0"/>
              <a:t>1/8 = 0 1 % 8 = </a:t>
            </a:r>
            <a:r xmlns:a="http://schemas.openxmlformats.org/drawingml/2006/main">
              <a:rPr lang="vi" sz="2400" kern="0" dirty="0">
                <a:solidFill>
                  <a:srgbClr val="660066"/>
                </a:solidFill>
              </a:rPr>
              <a:t>1</a:t>
            </a:r>
          </a:p>
          <a:p>
            <a:pPr xmlns:a="http://schemas.openxmlformats.org/drawingml/2006/main"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 xmlns:a="http://schemas.openxmlformats.org/drawingml/2006/main">
              <a:rPr lang="vi" sz="2400" kern="0" dirty="0">
                <a:solidFill>
                  <a:srgbClr val="008000"/>
                </a:solidFill>
              </a:rPr>
              <a:t>Trả lời:</a:t>
            </a:r>
            <a:r xmlns:a="http://schemas.openxmlformats.org/drawingml/2006/main">
              <a:rPr lang="vi" sz="2400" kern="0" dirty="0"/>
              <a:t> </a:t>
            </a:r>
            <a:r xmlns:a="http://schemas.openxmlformats.org/drawingml/2006/main">
              <a:rPr lang="vi" sz="2400" kern="0" dirty="0">
                <a:solidFill>
                  <a:srgbClr val="660066"/>
                </a:solidFill>
              </a:rPr>
              <a:t>173</a:t>
            </a:r>
            <a:endParaRPr xmlns:a="http://schemas.openxmlformats.org/drawingml/2006/main" lang="en-US" sz="2400" dirty="0">
              <a:solidFill>
                <a:srgbClr val="660066"/>
              </a:solidFill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535633" y="990600"/>
            <a:ext cx="3962400" cy="457200"/>
          </a:xfrm>
        </p:spPr>
        <p:txBody>
          <a:bodyPr/>
          <a:lstStyle/>
          <a:p>
            <a:pPr xmlns:a="http://schemas.openxmlformats.org/drawingml/2006/main" lvl="0">
              <a:spcBef>
                <a:spcPts val="600"/>
              </a:spcBef>
            </a:pPr>
            <a:r xmlns:a="http://schemas.openxmlformats.org/drawingml/2006/main">
              <a:rPr lang="vi" sz="2400" dirty="0"/>
              <a:t>Xem </a:t>
            </a:r>
            <a:r xmlns:a="http://schemas.openxmlformats.org/drawingml/2006/main">
              <a:rPr lang="vi" sz="2400" dirty="0">
                <a:solidFill>
                  <a:srgbClr val="0000FF"/>
                </a:solidFill>
              </a:rPr>
              <a:t>ConvertBase.java</a:t>
            </a:r>
          </a:p>
          <a:p>
            <a:pPr>
              <a:spcBef>
                <a:spcPts val="600"/>
              </a:spcBef>
              <a:buNone/>
            </a:pP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172200" y="2463968"/>
            <a:ext cx="2286000" cy="101566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 xmlns:a="http://schemas.openxmlformats.org/drawingml/2006/main">
              <a:rPr lang="vi" sz="2000" dirty="0">
                <a:solidFill>
                  <a:srgbClr val="0000FF"/>
                </a:solidFill>
              </a:rPr>
              <a:t>cơ sở </a:t>
            </a:r>
            <a:r xmlns:a="http://schemas.openxmlformats.org/drawingml/2006/main">
              <a:rPr lang="vi" sz="2000" dirty="0"/>
              <a:t>tham số là gì </a:t>
            </a:r>
            <a:r xmlns:a="http://schemas.openxmlformats.org/drawingml/2006/main">
              <a:rPr lang="vi" sz="2000" dirty="0"/>
              <a:t>?</a:t>
            </a:r>
            <a:endParaRPr xmlns:a="http://schemas.openxmlformats.org/drawingml/2006/main" lang="en-SG" sz="20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>
                <a:solidFill>
                  <a:srgbClr val="0000FF"/>
                </a:solidFill>
                <a:latin typeface="Britannic Bold" panose="020B0903060703020204" pitchFamily="34" charset="0"/>
              </a:rPr>
              <a:t>Ví dụ 2</a:t>
            </a:r>
          </a:p>
        </p:txBody>
      </p:sp>
      <p:sp>
        <p:nvSpPr>
          <p:cNvPr id="1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3" grpId="0" animBg="1"/>
      <p:bldP spid="14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 Box 76"/>
          <p:cNvSpPr txBox="1">
            <a:spLocks noChangeArrowheads="1"/>
          </p:cNvSpPr>
          <p:nvPr/>
        </p:nvSpPr>
        <p:spPr bwMode="auto">
          <a:xfrm>
            <a:off x="736340" y="1295399"/>
            <a:ext cx="6649588" cy="1938992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xmlns:a="http://schemas.openxmlformats.org/drawingml/2006/main" eaLnBrk="0" hangingPunct="0">
              <a:tabLst>
                <a:tab pos="231775" algn="l"/>
                <a:tab pos="465138" algn="l"/>
                <a:tab pos="682625" algn="l"/>
              </a:tabLst>
            </a:pP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public static </a:t>
            </a:r>
            <a:r xmlns:a="http://schemas.openxmlformats.org/drawingml/2006/main">
              <a:rPr lang="vi" sz="2000">
                <a:solidFill>
                  <a:schemeClr val="tx1"/>
                </a:solidFill>
                <a:latin typeface="Lucida Console" panose="020B0609040504020204" pitchFamily="49" charset="0"/>
              </a:rPr>
              <a:t>void </a:t>
            </a:r>
            <a:r xmlns:a="http://schemas.openxmlformats.org/drawingml/2006/main">
              <a:rPr lang="vi" sz="2000">
                <a:solidFill>
                  <a:srgbClr val="C00000"/>
                </a:solidFill>
                <a:latin typeface="Lucida Console" panose="020B0609040504020204" pitchFamily="49" charset="0"/>
              </a:rPr>
              <a:t>printLL </a:t>
            </a:r>
            <a:r xmlns:a="http://schemas.openxmlformats.org/drawingml/2006/main">
              <a:rPr lang="vi" sz="2000">
                <a:solidFill>
                  <a:schemeClr val="tx1"/>
                </a:solidFill>
                <a:latin typeface="Lucida Console" panose="020B0609040504020204" pitchFamily="49" charset="0"/>
              </a:rPr>
              <a:t>(ListNode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n) {</a:t>
            </a:r>
          </a:p>
          <a:p>
            <a:pPr xmlns:a="http://schemas.openxmlformats.org/drawingml/2006/main" eaLnBrk="0" hangingPunct="0">
              <a:tabLst>
                <a:tab pos="231775" algn="l"/>
                <a:tab pos="465138" algn="l"/>
                <a:tab pos="682625" algn="l"/>
              </a:tabLst>
            </a:pP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nếu </a:t>
            </a:r>
            <a:r xmlns:a="http://schemas.openxmlformats.org/drawingml/2006/main">
              <a:rPr lang="vi" sz="2000">
                <a:solidFill>
                  <a:schemeClr val="tx1"/>
                </a:solidFill>
                <a:latin typeface="Lucida Console" panose="020B0609040504020204" pitchFamily="49" charset="0"/>
              </a:rPr>
              <a:t>(n != null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 xmlns:a="http://schemas.openxmlformats.org/drawingml/2006/main" eaLnBrk="0" hangingPunct="0">
              <a:tabLst>
                <a:tab pos="231775" algn="l"/>
                <a:tab pos="465138" algn="l"/>
                <a:tab pos="682625" algn="l"/>
              </a:tabLst>
            </a:pP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 xmlns:a="http://schemas.openxmlformats.org/drawingml/2006/main">
              <a:rPr lang="vi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System.out.print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( </a:t>
            </a:r>
            <a:r xmlns:a="http://schemas.openxmlformats.org/drawingml/2006/main">
              <a:rPr lang="vi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n.value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  <a:p>
            <a:pPr xmlns:a="http://schemas.openxmlformats.org/drawingml/2006/main" eaLnBrk="0" hangingPunct="0">
              <a:tabLst>
                <a:tab pos="231775" algn="l"/>
                <a:tab pos="465138" algn="l"/>
                <a:tab pos="682625" algn="l"/>
              </a:tabLst>
            </a:pPr>
            <a:r xmlns:a="http://schemas.openxmlformats.org/drawingml/2006/main">
              <a:rPr lang="vi" sz="2000" dirty="0">
                <a:solidFill>
                  <a:srgbClr val="FF33CC"/>
                </a:solidFill>
                <a:latin typeface="Lucida Console" panose="020B0609040504020204" pitchFamily="49" charset="0"/>
              </a:rPr>
              <a:t> </a:t>
            </a:r>
            <a:r xmlns:a="http://schemas.openxmlformats.org/drawingml/2006/main">
              <a:rPr lang="vi" sz="2000">
                <a:solidFill>
                  <a:srgbClr val="FF33CC"/>
                </a:solidFill>
                <a:latin typeface="Lucida Console" panose="020B0609040504020204" pitchFamily="49" charset="0"/>
              </a:rPr>
              <a:t> </a:t>
            </a:r>
            <a:r xmlns:a="http://schemas.openxmlformats.org/drawingml/2006/main">
              <a:rPr lang="vi" sz="2000">
                <a:solidFill>
                  <a:srgbClr val="C00000"/>
                </a:solidFill>
                <a:latin typeface="Lucida Console" panose="020B0609040504020204" pitchFamily="49" charset="0"/>
              </a:rPr>
              <a:t>printLL </a:t>
            </a:r>
            <a:r xmlns:a="http://schemas.openxmlformats.org/drawingml/2006/main">
              <a:rPr lang="vi" sz="2000">
                <a:solidFill>
                  <a:schemeClr val="tx1"/>
                </a:solidFill>
                <a:latin typeface="Lucida Console" panose="020B0609040504020204" pitchFamily="49" charset="0"/>
              </a:rPr>
              <a:t>(n.next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  <a:p>
            <a:pPr xmlns:a="http://schemas.openxmlformats.org/drawingml/2006/main" eaLnBrk="0" hangingPunct="0">
              <a:tabLst>
                <a:tab pos="231775" algn="l"/>
                <a:tab pos="465138" algn="l"/>
                <a:tab pos="682625" algn="l"/>
              </a:tabLst>
            </a:pP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xmlns:a="http://schemas.openxmlformats.org/drawingml/2006/main" eaLnBrk="0" hangingPunct="0">
              <a:tabLst>
                <a:tab pos="231775" algn="l"/>
                <a:tab pos="465138" algn="l"/>
                <a:tab pos="682625" algn="l"/>
              </a:tabLst>
            </a:pP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151167" cy="788988"/>
          </a:xfrm>
        </p:spPr>
        <p:txBody>
          <a:bodyPr/>
          <a:lstStyle/>
          <a:p>
            <a:r xmlns:a="http://schemas.openxmlformats.org/drawingml/2006/main">
              <a:rPr lang="vi" sz="3600">
                <a:solidFill>
                  <a:srgbClr val="C00000"/>
                </a:solidFill>
                <a:latin typeface="Britannic Bold" panose="020B0903060703020204" pitchFamily="34" charset="0"/>
              </a:rPr>
              <a:t>3.3 </a:t>
            </a:r>
            <a:r xmlns:a="http://schemas.openxmlformats.org/drawingml/2006/main">
              <a:rPr lang="vi" sz="3600">
                <a:latin typeface="Britannic Bold" panose="020B0903060703020204" pitchFamily="34" charset="0"/>
              </a:rPr>
              <a:t>In </a:t>
            </a:r>
            <a:r xmlns:a="http://schemas.openxmlformats.org/drawingml/2006/main">
              <a:rPr lang="vi" sz="3600" dirty="0">
                <a:latin typeface="Britannic Bold" panose="020B0903060703020204" pitchFamily="34" charset="0"/>
              </a:rPr>
              <a:t>danh sách liên kết theo cách đệ quy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31</a:t>
            </a:fld>
            <a:endParaRPr lang="en-US" sz="1600" dirty="0"/>
          </a:p>
        </p:txBody>
      </p:sp>
      <p:grpSp>
        <p:nvGrpSpPr>
          <p:cNvPr id="12" name="Group 4"/>
          <p:cNvGrpSpPr>
            <a:grpSpLocks/>
          </p:cNvGrpSpPr>
          <p:nvPr/>
        </p:nvGrpSpPr>
        <p:grpSpPr bwMode="auto">
          <a:xfrm>
            <a:off x="4695825" y="3286125"/>
            <a:ext cx="2935288" cy="695325"/>
            <a:chOff x="1606" y="2226"/>
            <a:chExt cx="2002" cy="438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606" y="2226"/>
              <a:ext cx="645" cy="233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xmlns:a="http://schemas.openxmlformats.org/drawingml/2006/main" eaLnBrk="0" hangingPunct="0"/>
              <a:r xmlns:a="http://schemas.openxmlformats.org/drawingml/2006/main">
                <a:rPr lang="vi" sz="1800" dirty="0" err="1">
                  <a:solidFill>
                    <a:srgbClr val="C00000"/>
                  </a:solidFill>
                  <a:latin typeface="Helvetica" pitchFamily="34" charset="0"/>
                </a:rPr>
                <a:t>inLL</a:t>
              </a:r>
              <a:r xmlns:a="http://schemas.openxmlformats.org/drawingml/2006/main">
                <a:rPr lang="vi" sz="1800" dirty="0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endParaRPr xmlns:a="http://schemas.openxmlformats.org/drawingml/2006/main" lang="en-GB" sz="20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2344" y="2344"/>
              <a:ext cx="1264" cy="320"/>
            </a:xfrm>
            <a:prstGeom prst="line">
              <a:avLst/>
            </a:prstGeom>
            <a:noFill/>
            <a:ln w="19050">
              <a:solidFill>
                <a:srgbClr val="FF33CC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7"/>
          <p:cNvGrpSpPr>
            <a:grpSpLocks/>
          </p:cNvGrpSpPr>
          <p:nvPr/>
        </p:nvGrpSpPr>
        <p:grpSpPr bwMode="auto">
          <a:xfrm>
            <a:off x="5029200" y="3657600"/>
            <a:ext cx="2935288" cy="1168400"/>
            <a:chOff x="1846" y="2456"/>
            <a:chExt cx="2002" cy="736"/>
          </a:xfrm>
        </p:grpSpPr>
        <p:grpSp>
          <p:nvGrpSpPr>
            <p:cNvPr id="16" name="Group 8"/>
            <p:cNvGrpSpPr>
              <a:grpSpLocks/>
            </p:cNvGrpSpPr>
            <p:nvPr/>
          </p:nvGrpSpPr>
          <p:grpSpPr bwMode="auto">
            <a:xfrm>
              <a:off x="1846" y="2754"/>
              <a:ext cx="2002" cy="438"/>
              <a:chOff x="1606" y="2226"/>
              <a:chExt cx="2002" cy="438"/>
            </a:xfrm>
          </p:grpSpPr>
          <p:sp>
            <p:nvSpPr>
              <p:cNvPr id="18" name="Text Box 9"/>
              <p:cNvSpPr txBox="1">
                <a:spLocks noChangeArrowheads="1"/>
              </p:cNvSpPr>
              <p:nvPr/>
            </p:nvSpPr>
            <p:spPr bwMode="auto">
              <a:xfrm>
                <a:off x="1606" y="2226"/>
                <a:ext cx="645" cy="23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xmlns:a="http://schemas.openxmlformats.org/drawingml/2006/main" eaLnBrk="0" hangingPunct="0"/>
                <a:r xmlns:a="http://schemas.openxmlformats.org/drawingml/2006/main">
                  <a:rPr lang="vi" sz="1800">
                    <a:solidFill>
                      <a:srgbClr val="C00000"/>
                    </a:solidFill>
                    <a:latin typeface="Helvetica" pitchFamily="34" charset="0"/>
                  </a:rPr>
                  <a:t>inLL</a:t>
                </a:r>
                <a:r xmlns:a="http://schemas.openxmlformats.org/drawingml/2006/main">
                  <a:rPr lang="vi" sz="1800">
                    <a:solidFill>
                      <a:schemeClr val="accent2"/>
                    </a:solidFill>
                    <a:latin typeface="Helvetica" pitchFamily="34" charset="0"/>
                  </a:rPr>
                  <a:t> </a:t>
                </a:r>
                <a:endParaRPr xmlns:a="http://schemas.openxmlformats.org/drawingml/2006/main" lang="en-GB" sz="2000">
                  <a:solidFill>
                    <a:schemeClr val="tx1"/>
                  </a:solidFill>
                  <a:latin typeface="Helvetica" pitchFamily="34" charset="0"/>
                </a:endParaRPr>
              </a:p>
            </p:txBody>
          </p:sp>
          <p:sp>
            <p:nvSpPr>
              <p:cNvPr id="19" name="Line 10"/>
              <p:cNvSpPr>
                <a:spLocks noChangeShapeType="1"/>
              </p:cNvSpPr>
              <p:nvPr/>
            </p:nvSpPr>
            <p:spPr bwMode="auto">
              <a:xfrm>
                <a:off x="2344" y="2344"/>
                <a:ext cx="1264" cy="32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2024" y="2456"/>
              <a:ext cx="208" cy="32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2"/>
          <p:cNvGrpSpPr>
            <a:grpSpLocks/>
          </p:cNvGrpSpPr>
          <p:nvPr/>
        </p:nvGrpSpPr>
        <p:grpSpPr bwMode="auto">
          <a:xfrm>
            <a:off x="5400675" y="4514850"/>
            <a:ext cx="2933700" cy="1143000"/>
            <a:chOff x="2086" y="3000"/>
            <a:chExt cx="2002" cy="720"/>
          </a:xfrm>
        </p:grpSpPr>
        <p:grpSp>
          <p:nvGrpSpPr>
            <p:cNvPr id="21" name="Group 13"/>
            <p:cNvGrpSpPr>
              <a:grpSpLocks/>
            </p:cNvGrpSpPr>
            <p:nvPr/>
          </p:nvGrpSpPr>
          <p:grpSpPr bwMode="auto">
            <a:xfrm>
              <a:off x="2086" y="3282"/>
              <a:ext cx="2002" cy="438"/>
              <a:chOff x="1606" y="2226"/>
              <a:chExt cx="2002" cy="438"/>
            </a:xfrm>
          </p:grpSpPr>
          <p:sp>
            <p:nvSpPr>
              <p:cNvPr id="23" name="Text Box 14"/>
              <p:cNvSpPr txBox="1">
                <a:spLocks noChangeArrowheads="1"/>
              </p:cNvSpPr>
              <p:nvPr/>
            </p:nvSpPr>
            <p:spPr bwMode="auto">
              <a:xfrm>
                <a:off x="1606" y="2226"/>
                <a:ext cx="645" cy="23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xmlns:a="http://schemas.openxmlformats.org/drawingml/2006/main" eaLnBrk="0" hangingPunct="0"/>
                <a:r xmlns:a="http://schemas.openxmlformats.org/drawingml/2006/main">
                  <a:rPr lang="vi" sz="1800" dirty="0" err="1">
                    <a:solidFill>
                      <a:srgbClr val="C00000"/>
                    </a:solidFill>
                    <a:latin typeface="Helvetica" pitchFamily="34" charset="0"/>
                  </a:rPr>
                  <a:t>inLL</a:t>
                </a:r>
                <a:r xmlns:a="http://schemas.openxmlformats.org/drawingml/2006/main">
                  <a:rPr lang="vi" sz="1800" dirty="0">
                    <a:solidFill>
                      <a:srgbClr val="C00000"/>
                    </a:solidFill>
                    <a:latin typeface="Helvetica" pitchFamily="34" charset="0"/>
                  </a:rPr>
                  <a:t> </a:t>
                </a:r>
                <a:endParaRPr xmlns:a="http://schemas.openxmlformats.org/drawingml/2006/main" lang="en-GB" sz="2000" dirty="0">
                  <a:solidFill>
                    <a:srgbClr val="C000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24" name="Line 15"/>
              <p:cNvSpPr>
                <a:spLocks noChangeShapeType="1"/>
              </p:cNvSpPr>
              <p:nvPr/>
            </p:nvSpPr>
            <p:spPr bwMode="auto">
              <a:xfrm>
                <a:off x="2344" y="2344"/>
                <a:ext cx="1264" cy="32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2312" y="3000"/>
              <a:ext cx="208" cy="32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17"/>
          <p:cNvGrpSpPr>
            <a:grpSpLocks/>
          </p:cNvGrpSpPr>
          <p:nvPr/>
        </p:nvGrpSpPr>
        <p:grpSpPr bwMode="auto">
          <a:xfrm>
            <a:off x="6096000" y="5410200"/>
            <a:ext cx="990600" cy="893763"/>
            <a:chOff x="2502" y="3471"/>
            <a:chExt cx="676" cy="563"/>
          </a:xfrm>
        </p:grpSpPr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2502" y="3471"/>
              <a:ext cx="645" cy="563"/>
              <a:chOff x="2438" y="3551"/>
              <a:chExt cx="645" cy="563"/>
            </a:xfrm>
          </p:grpSpPr>
          <p:sp>
            <p:nvSpPr>
              <p:cNvPr id="28" name="Text Box 19"/>
              <p:cNvSpPr txBox="1">
                <a:spLocks noChangeArrowheads="1"/>
              </p:cNvSpPr>
              <p:nvPr/>
            </p:nvSpPr>
            <p:spPr bwMode="auto">
              <a:xfrm>
                <a:off x="2438" y="3881"/>
                <a:ext cx="645" cy="23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xmlns:a="http://schemas.openxmlformats.org/drawingml/2006/main" eaLnBrk="0" hangingPunct="0"/>
                <a:r xmlns:a="http://schemas.openxmlformats.org/drawingml/2006/main">
                  <a:rPr lang="vi" dirty="0" err="1">
                    <a:solidFill>
                      <a:srgbClr val="C00000"/>
                    </a:solidFill>
                    <a:latin typeface="Helvetica" pitchFamily="34" charset="0"/>
                  </a:rPr>
                  <a:t>inLL</a:t>
                </a:r>
                <a:r xmlns:a="http://schemas.openxmlformats.org/drawingml/2006/main">
                  <a:rPr lang="vi" sz="1800" dirty="0">
                    <a:solidFill>
                      <a:schemeClr val="accent2"/>
                    </a:solidFill>
                    <a:latin typeface="Helvetica" pitchFamily="34" charset="0"/>
                  </a:rPr>
                  <a:t> </a:t>
                </a:r>
                <a:endParaRPr xmlns:a="http://schemas.openxmlformats.org/drawingml/2006/main" lang="en-GB" sz="2000" dirty="0">
                  <a:solidFill>
                    <a:schemeClr val="tx1"/>
                  </a:solidFill>
                  <a:latin typeface="Helvetica" pitchFamily="34" charset="0"/>
                </a:endParaRPr>
              </a:p>
            </p:txBody>
          </p:sp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>
                <a:off x="2542" y="3551"/>
                <a:ext cx="208" cy="32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3178" y="3807"/>
              <a:ext cx="0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3"/>
          <p:cNvGrpSpPr>
            <a:grpSpLocks/>
          </p:cNvGrpSpPr>
          <p:nvPr/>
        </p:nvGrpSpPr>
        <p:grpSpPr bwMode="auto">
          <a:xfrm>
            <a:off x="2057400" y="2876550"/>
            <a:ext cx="6910388" cy="3086100"/>
            <a:chOff x="334" y="1712"/>
            <a:chExt cx="4714" cy="1944"/>
          </a:xfrm>
        </p:grpSpPr>
        <p:grpSp>
          <p:nvGrpSpPr>
            <p:cNvPr id="31" name="Group 24"/>
            <p:cNvGrpSpPr>
              <a:grpSpLocks/>
            </p:cNvGrpSpPr>
            <p:nvPr/>
          </p:nvGrpSpPr>
          <p:grpSpPr bwMode="auto">
            <a:xfrm>
              <a:off x="3518" y="1712"/>
              <a:ext cx="1530" cy="1944"/>
              <a:chOff x="2846" y="1856"/>
              <a:chExt cx="1530" cy="1944"/>
            </a:xfrm>
          </p:grpSpPr>
          <p:grpSp>
            <p:nvGrpSpPr>
              <p:cNvPr id="35" name="Group 25"/>
              <p:cNvGrpSpPr>
                <a:grpSpLocks/>
              </p:cNvGrpSpPr>
              <p:nvPr/>
            </p:nvGrpSpPr>
            <p:grpSpPr bwMode="auto">
              <a:xfrm>
                <a:off x="3480" y="2344"/>
                <a:ext cx="896" cy="1456"/>
                <a:chOff x="3080" y="2120"/>
                <a:chExt cx="896" cy="1456"/>
              </a:xfrm>
            </p:grpSpPr>
            <p:grpSp>
              <p:nvGrpSpPr>
                <p:cNvPr id="40" name="Group 26"/>
                <p:cNvGrpSpPr>
                  <a:grpSpLocks/>
                </p:cNvGrpSpPr>
                <p:nvPr/>
              </p:nvGrpSpPr>
              <p:grpSpPr bwMode="auto">
                <a:xfrm>
                  <a:off x="3080" y="2120"/>
                  <a:ext cx="448" cy="336"/>
                  <a:chOff x="3112" y="2120"/>
                  <a:chExt cx="448" cy="336"/>
                </a:xfrm>
              </p:grpSpPr>
              <p:sp>
                <p:nvSpPr>
                  <p:cNvPr id="55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112" y="2120"/>
                    <a:ext cx="448" cy="33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432" y="2120"/>
                    <a:ext cx="0" cy="3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" name="Group 29"/>
                <p:cNvGrpSpPr>
                  <a:grpSpLocks/>
                </p:cNvGrpSpPr>
                <p:nvPr/>
              </p:nvGrpSpPr>
              <p:grpSpPr bwMode="auto">
                <a:xfrm>
                  <a:off x="3304" y="2680"/>
                  <a:ext cx="448" cy="336"/>
                  <a:chOff x="3112" y="2120"/>
                  <a:chExt cx="448" cy="336"/>
                </a:xfrm>
              </p:grpSpPr>
              <p:sp>
                <p:nvSpPr>
                  <p:cNvPr id="53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3112" y="2120"/>
                    <a:ext cx="448" cy="33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3432" y="2120"/>
                    <a:ext cx="0" cy="3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2" name="Group 32"/>
                <p:cNvGrpSpPr>
                  <a:grpSpLocks/>
                </p:cNvGrpSpPr>
                <p:nvPr/>
              </p:nvGrpSpPr>
              <p:grpSpPr bwMode="auto">
                <a:xfrm>
                  <a:off x="3528" y="3240"/>
                  <a:ext cx="448" cy="336"/>
                  <a:chOff x="3112" y="2120"/>
                  <a:chExt cx="448" cy="336"/>
                </a:xfrm>
              </p:grpSpPr>
              <p:sp>
                <p:nvSpPr>
                  <p:cNvPr id="5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112" y="2120"/>
                    <a:ext cx="448" cy="33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432" y="2120"/>
                    <a:ext cx="0" cy="3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166" y="2160"/>
                  <a:ext cx="222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xmlns:a="http://schemas.openxmlformats.org/drawingml/2006/main" eaLnBrk="0" hangingPunct="0"/>
                  <a:r xmlns:a="http://schemas.openxmlformats.org/drawingml/2006/main">
                    <a:rPr lang="vi" sz="2000">
                      <a:solidFill>
                        <a:schemeClr val="tx1"/>
                      </a:solidFill>
                      <a:latin typeface="Helvetica" pitchFamily="34" charset="0"/>
                    </a:rPr>
                    <a:t>5</a:t>
                  </a:r>
                </a:p>
              </p:txBody>
            </p:sp>
            <p:sp>
              <p:nvSpPr>
                <p:cNvPr id="4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358" y="2720"/>
                  <a:ext cx="223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xmlns:a="http://schemas.openxmlformats.org/drawingml/2006/main" eaLnBrk="0" hangingPunct="0"/>
                  <a:r xmlns:a="http://schemas.openxmlformats.org/drawingml/2006/main">
                    <a:rPr lang="vi" sz="2000">
                      <a:solidFill>
                        <a:schemeClr val="tx1"/>
                      </a:solidFill>
                      <a:latin typeface="Helvetica" pitchFamily="34" charset="0"/>
                    </a:rPr>
                    <a:t>số 8</a:t>
                  </a:r>
                </a:p>
              </p:txBody>
            </p:sp>
            <p:sp>
              <p:nvSpPr>
                <p:cNvPr id="4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582" y="3280"/>
                  <a:ext cx="222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xmlns:a="http://schemas.openxmlformats.org/drawingml/2006/main" eaLnBrk="0" hangingPunct="0"/>
                  <a:r xmlns:a="http://schemas.openxmlformats.org/drawingml/2006/main">
                    <a:rPr lang="vi" sz="2000">
                      <a:solidFill>
                        <a:schemeClr val="tx1"/>
                      </a:solidFill>
                      <a:latin typeface="Helvetica" pitchFamily="34" charset="0"/>
                    </a:rPr>
                    <a:t>9</a:t>
                  </a:r>
                </a:p>
              </p:txBody>
            </p:sp>
            <p:sp>
              <p:nvSpPr>
                <p:cNvPr id="48" name="Line 38"/>
                <p:cNvSpPr>
                  <a:spLocks noChangeShapeType="1"/>
                </p:cNvSpPr>
                <p:nvPr/>
              </p:nvSpPr>
              <p:spPr bwMode="auto">
                <a:xfrm>
                  <a:off x="3448" y="2280"/>
                  <a:ext cx="80" cy="384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 type="none" w="sm" len="sm"/>
                  <a:tailEnd type="triangl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9"/>
                <p:cNvSpPr>
                  <a:spLocks noChangeShapeType="1"/>
                </p:cNvSpPr>
                <p:nvPr/>
              </p:nvSpPr>
              <p:spPr bwMode="auto">
                <a:xfrm>
                  <a:off x="3656" y="2856"/>
                  <a:ext cx="80" cy="400"/>
                </a:xfrm>
                <a:prstGeom prst="line">
                  <a:avLst/>
                </a:prstGeom>
                <a:noFill/>
                <a:ln w="19050">
                  <a:solidFill>
                    <a:schemeClr val="hlink"/>
                  </a:solidFill>
                  <a:round/>
                  <a:headEnd type="none" w="sm" len="sm"/>
                  <a:tailEnd type="triangl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3848" y="3240"/>
                  <a:ext cx="112" cy="320"/>
                </a:xfrm>
                <a:prstGeom prst="line">
                  <a:avLst/>
                </a:prstGeom>
                <a:noFill/>
                <a:ln w="28575">
                  <a:solidFill>
                    <a:srgbClr val="66FF33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6" name="Group 41"/>
              <p:cNvGrpSpPr>
                <a:grpSpLocks/>
              </p:cNvGrpSpPr>
              <p:nvPr/>
            </p:nvGrpSpPr>
            <p:grpSpPr bwMode="auto">
              <a:xfrm>
                <a:off x="2846" y="1856"/>
                <a:ext cx="618" cy="568"/>
                <a:chOff x="2846" y="1856"/>
                <a:chExt cx="618" cy="568"/>
              </a:xfrm>
            </p:grpSpPr>
            <p:sp>
              <p:nvSpPr>
                <p:cNvPr id="37" name="Rectangle 42"/>
                <p:cNvSpPr>
                  <a:spLocks noChangeArrowheads="1"/>
                </p:cNvSpPr>
                <p:nvPr/>
              </p:nvSpPr>
              <p:spPr bwMode="auto">
                <a:xfrm>
                  <a:off x="2936" y="2072"/>
                  <a:ext cx="496" cy="12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846" y="1856"/>
                  <a:ext cx="472" cy="231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xmlns:a="http://schemas.openxmlformats.org/drawingml/2006/main" eaLnBrk="0" hangingPunct="0"/>
                  <a:r xmlns:a="http://schemas.openxmlformats.org/drawingml/2006/main">
                    <a:rPr lang="vi" sz="1800">
                      <a:solidFill>
                        <a:schemeClr val="tx1"/>
                      </a:solidFill>
                      <a:latin typeface="Helvetica" pitchFamily="34" charset="0"/>
                    </a:rPr>
                    <a:t>cái đầu</a:t>
                  </a:r>
                </a:p>
              </p:txBody>
            </p:sp>
            <p:sp>
              <p:nvSpPr>
                <p:cNvPr id="39" name="Line 44"/>
                <p:cNvSpPr>
                  <a:spLocks noChangeShapeType="1"/>
                </p:cNvSpPr>
                <p:nvPr/>
              </p:nvSpPr>
              <p:spPr bwMode="auto">
                <a:xfrm>
                  <a:off x="3160" y="2136"/>
                  <a:ext cx="304" cy="288"/>
                </a:xfrm>
                <a:prstGeom prst="line">
                  <a:avLst/>
                </a:prstGeom>
                <a:noFill/>
                <a:ln w="19050">
                  <a:solidFill>
                    <a:srgbClr val="FF33CC"/>
                  </a:solidFill>
                  <a:round/>
                  <a:headEnd type="none" w="sm" len="sm"/>
                  <a:tailEnd type="triangl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" name="Group 45"/>
            <p:cNvGrpSpPr>
              <a:grpSpLocks/>
            </p:cNvGrpSpPr>
            <p:nvPr/>
          </p:nvGrpSpPr>
          <p:grpSpPr bwMode="auto">
            <a:xfrm>
              <a:off x="334" y="2624"/>
              <a:ext cx="1754" cy="684"/>
              <a:chOff x="334" y="2624"/>
              <a:chExt cx="1754" cy="684"/>
            </a:xfrm>
          </p:grpSpPr>
          <p:sp>
            <p:nvSpPr>
              <p:cNvPr id="33" name="Text Box 46"/>
              <p:cNvSpPr txBox="1">
                <a:spLocks noChangeArrowheads="1"/>
              </p:cNvSpPr>
              <p:nvPr/>
            </p:nvSpPr>
            <p:spPr bwMode="auto">
              <a:xfrm>
                <a:off x="334" y="2624"/>
                <a:ext cx="69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xmlns:a="http://schemas.openxmlformats.org/drawingml/2006/main" eaLnBrk="0" hangingPunct="0"/>
                <a:r xmlns:a="http://schemas.openxmlformats.org/drawingml/2006/main">
                  <a:rPr lang="vi" sz="2000" dirty="0">
                    <a:solidFill>
                      <a:schemeClr val="tx1"/>
                    </a:solidFill>
                    <a:latin typeface="Helvetica" pitchFamily="34" charset="0"/>
                  </a:rPr>
                  <a:t>Đầu ra:</a:t>
                </a:r>
              </a:p>
            </p:txBody>
          </p:sp>
          <p:sp>
            <p:nvSpPr>
              <p:cNvPr id="34" name="Rectangle 47"/>
              <p:cNvSpPr>
                <a:spLocks noChangeArrowheads="1"/>
              </p:cNvSpPr>
              <p:nvPr/>
            </p:nvSpPr>
            <p:spPr bwMode="auto">
              <a:xfrm>
                <a:off x="386" y="2920"/>
                <a:ext cx="1702" cy="3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7" name="Text Box 48"/>
          <p:cNvSpPr txBox="1">
            <a:spLocks noChangeArrowheads="1"/>
          </p:cNvSpPr>
          <p:nvPr/>
        </p:nvSpPr>
        <p:spPr bwMode="auto">
          <a:xfrm>
            <a:off x="2362200" y="4876800"/>
            <a:ext cx="327334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xmlns:a="http://schemas.openxmlformats.org/drawingml/2006/main" eaLnBrk="0" hangingPunct="0"/>
            <a:r xmlns:a="http://schemas.openxmlformats.org/drawingml/2006/main">
              <a:rPr lang="vi" sz="2000" dirty="0">
                <a:solidFill>
                  <a:schemeClr val="tx1"/>
                </a:solidFill>
                <a:latin typeface="Helvetica" pitchFamily="34" charset="0"/>
              </a:rPr>
              <a:t>5</a:t>
            </a:r>
          </a:p>
        </p:txBody>
      </p:sp>
      <p:sp>
        <p:nvSpPr>
          <p:cNvPr id="58" name="Text Box 49"/>
          <p:cNvSpPr txBox="1">
            <a:spLocks noChangeArrowheads="1"/>
          </p:cNvSpPr>
          <p:nvPr/>
        </p:nvSpPr>
        <p:spPr bwMode="auto">
          <a:xfrm>
            <a:off x="3048000" y="4876800"/>
            <a:ext cx="327334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xmlns:a="http://schemas.openxmlformats.org/drawingml/2006/main" eaLnBrk="0" hangingPunct="0"/>
            <a:r xmlns:a="http://schemas.openxmlformats.org/drawingml/2006/main">
              <a:rPr lang="vi" sz="2000" dirty="0">
                <a:solidFill>
                  <a:schemeClr val="tx1"/>
                </a:solidFill>
                <a:latin typeface="Helvetica" pitchFamily="34" charset="0"/>
              </a:rPr>
              <a:t>số 8</a:t>
            </a:r>
          </a:p>
        </p:txBody>
      </p:sp>
      <p:sp>
        <p:nvSpPr>
          <p:cNvPr id="59" name="Text Box 50"/>
          <p:cNvSpPr txBox="1">
            <a:spLocks noChangeArrowheads="1"/>
          </p:cNvSpPr>
          <p:nvPr/>
        </p:nvSpPr>
        <p:spPr bwMode="auto">
          <a:xfrm>
            <a:off x="3733800" y="4876800"/>
            <a:ext cx="327334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xmlns:a="http://schemas.openxmlformats.org/drawingml/2006/main" eaLnBrk="0" hangingPunct="0"/>
            <a:r xmlns:a="http://schemas.openxmlformats.org/drawingml/2006/main">
              <a:rPr lang="vi" sz="2000" dirty="0">
                <a:solidFill>
                  <a:schemeClr val="tx1"/>
                </a:solidFill>
                <a:latin typeface="Helvetica" pitchFamily="34" charset="0"/>
              </a:rPr>
              <a:t>9</a:t>
            </a:r>
          </a:p>
        </p:txBody>
      </p:sp>
      <p:sp>
        <p:nvSpPr>
          <p:cNvPr id="60" name="Freeform 51"/>
          <p:cNvSpPr>
            <a:spLocks/>
          </p:cNvSpPr>
          <p:nvPr/>
        </p:nvSpPr>
        <p:spPr bwMode="auto">
          <a:xfrm>
            <a:off x="5199063" y="5378450"/>
            <a:ext cx="860425" cy="792163"/>
          </a:xfrm>
          <a:custGeom>
            <a:avLst/>
            <a:gdLst>
              <a:gd name="T0" fmla="*/ 2147483647 w 587"/>
              <a:gd name="T1" fmla="*/ 2147483647 h 499"/>
              <a:gd name="T2" fmla="*/ 2147483647 w 587"/>
              <a:gd name="T3" fmla="*/ 2147483647 h 499"/>
              <a:gd name="T4" fmla="*/ 2147483647 w 587"/>
              <a:gd name="T5" fmla="*/ 2147483647 h 499"/>
              <a:gd name="T6" fmla="*/ 2147483647 w 587"/>
              <a:gd name="T7" fmla="*/ 0 h 499"/>
              <a:gd name="T8" fmla="*/ 0 60000 65536"/>
              <a:gd name="T9" fmla="*/ 0 60000 65536"/>
              <a:gd name="T10" fmla="*/ 0 60000 65536"/>
              <a:gd name="T11" fmla="*/ 0 60000 65536"/>
              <a:gd name="T12" fmla="*/ 0 w 587"/>
              <a:gd name="T13" fmla="*/ 0 h 499"/>
              <a:gd name="T14" fmla="*/ 587 w 587"/>
              <a:gd name="T15" fmla="*/ 499 h 4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7" h="499">
                <a:moveTo>
                  <a:pt x="587" y="432"/>
                </a:moveTo>
                <a:cubicBezTo>
                  <a:pt x="435" y="465"/>
                  <a:pt x="283" y="499"/>
                  <a:pt x="187" y="464"/>
                </a:cubicBezTo>
                <a:cubicBezTo>
                  <a:pt x="91" y="429"/>
                  <a:pt x="22" y="301"/>
                  <a:pt x="11" y="224"/>
                </a:cubicBezTo>
                <a:cubicBezTo>
                  <a:pt x="0" y="147"/>
                  <a:pt x="61" y="73"/>
                  <a:pt x="123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" name="Group 52"/>
          <p:cNvGrpSpPr>
            <a:grpSpLocks/>
          </p:cNvGrpSpPr>
          <p:nvPr/>
        </p:nvGrpSpPr>
        <p:grpSpPr bwMode="auto">
          <a:xfrm>
            <a:off x="6153150" y="5607050"/>
            <a:ext cx="844550" cy="812800"/>
            <a:chOff x="3128" y="3432"/>
            <a:chExt cx="576" cy="512"/>
          </a:xfrm>
        </p:grpSpPr>
        <p:sp>
          <p:nvSpPr>
            <p:cNvPr id="62" name="Line 53"/>
            <p:cNvSpPr>
              <a:spLocks noChangeShapeType="1"/>
            </p:cNvSpPr>
            <p:nvPr/>
          </p:nvSpPr>
          <p:spPr bwMode="auto">
            <a:xfrm flipH="1">
              <a:off x="3176" y="3432"/>
              <a:ext cx="528" cy="5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54"/>
            <p:cNvSpPr>
              <a:spLocks noChangeShapeType="1"/>
            </p:cNvSpPr>
            <p:nvPr/>
          </p:nvSpPr>
          <p:spPr bwMode="auto">
            <a:xfrm>
              <a:off x="3128" y="3448"/>
              <a:ext cx="56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" name="Freeform 55"/>
          <p:cNvSpPr>
            <a:spLocks/>
          </p:cNvSpPr>
          <p:nvPr/>
        </p:nvSpPr>
        <p:spPr bwMode="auto">
          <a:xfrm>
            <a:off x="4733925" y="4438650"/>
            <a:ext cx="669925" cy="787400"/>
          </a:xfrm>
          <a:custGeom>
            <a:avLst/>
            <a:gdLst>
              <a:gd name="T0" fmla="*/ 2147483647 w 456"/>
              <a:gd name="T1" fmla="*/ 2147483647 h 496"/>
              <a:gd name="T2" fmla="*/ 2147483647 w 456"/>
              <a:gd name="T3" fmla="*/ 2147483647 h 496"/>
              <a:gd name="T4" fmla="*/ 2147483647 w 456"/>
              <a:gd name="T5" fmla="*/ 2147483647 h 496"/>
              <a:gd name="T6" fmla="*/ 2147483647 w 456"/>
              <a:gd name="T7" fmla="*/ 0 h 496"/>
              <a:gd name="T8" fmla="*/ 0 60000 65536"/>
              <a:gd name="T9" fmla="*/ 0 60000 65536"/>
              <a:gd name="T10" fmla="*/ 0 60000 65536"/>
              <a:gd name="T11" fmla="*/ 0 60000 65536"/>
              <a:gd name="T12" fmla="*/ 0 w 456"/>
              <a:gd name="T13" fmla="*/ 0 h 496"/>
              <a:gd name="T14" fmla="*/ 456 w 456"/>
              <a:gd name="T15" fmla="*/ 496 h 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6" h="496">
                <a:moveTo>
                  <a:pt x="456" y="496"/>
                </a:moveTo>
                <a:cubicBezTo>
                  <a:pt x="400" y="488"/>
                  <a:pt x="195" y="488"/>
                  <a:pt x="120" y="448"/>
                </a:cubicBezTo>
                <a:cubicBezTo>
                  <a:pt x="45" y="408"/>
                  <a:pt x="0" y="331"/>
                  <a:pt x="8" y="256"/>
                </a:cubicBezTo>
                <a:cubicBezTo>
                  <a:pt x="16" y="181"/>
                  <a:pt x="135" y="53"/>
                  <a:pt x="168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5" name="Group 56"/>
          <p:cNvGrpSpPr>
            <a:grpSpLocks/>
          </p:cNvGrpSpPr>
          <p:nvPr/>
        </p:nvGrpSpPr>
        <p:grpSpPr bwMode="auto">
          <a:xfrm>
            <a:off x="5497513" y="4768850"/>
            <a:ext cx="844550" cy="812800"/>
            <a:chOff x="3128" y="3432"/>
            <a:chExt cx="576" cy="512"/>
          </a:xfrm>
        </p:grpSpPr>
        <p:sp>
          <p:nvSpPr>
            <p:cNvPr id="66" name="Line 57"/>
            <p:cNvSpPr>
              <a:spLocks noChangeShapeType="1"/>
            </p:cNvSpPr>
            <p:nvPr/>
          </p:nvSpPr>
          <p:spPr bwMode="auto">
            <a:xfrm flipH="1">
              <a:off x="3176" y="3432"/>
              <a:ext cx="528" cy="5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58"/>
            <p:cNvSpPr>
              <a:spLocks noChangeShapeType="1"/>
            </p:cNvSpPr>
            <p:nvPr/>
          </p:nvSpPr>
          <p:spPr bwMode="auto">
            <a:xfrm>
              <a:off x="3128" y="3448"/>
              <a:ext cx="56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" name="Freeform 59"/>
          <p:cNvSpPr>
            <a:spLocks/>
          </p:cNvSpPr>
          <p:nvPr/>
        </p:nvSpPr>
        <p:spPr bwMode="auto">
          <a:xfrm>
            <a:off x="4437063" y="3575050"/>
            <a:ext cx="657225" cy="830263"/>
          </a:xfrm>
          <a:custGeom>
            <a:avLst/>
            <a:gdLst>
              <a:gd name="T0" fmla="*/ 2147483647 w 448"/>
              <a:gd name="T1" fmla="*/ 2147483647 h 523"/>
              <a:gd name="T2" fmla="*/ 2147483647 w 448"/>
              <a:gd name="T3" fmla="*/ 2147483647 h 523"/>
              <a:gd name="T4" fmla="*/ 2147483647 w 448"/>
              <a:gd name="T5" fmla="*/ 2147483647 h 523"/>
              <a:gd name="T6" fmla="*/ 2147483647 w 448"/>
              <a:gd name="T7" fmla="*/ 2147483647 h 523"/>
              <a:gd name="T8" fmla="*/ 2147483647 w 448"/>
              <a:gd name="T9" fmla="*/ 0 h 5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8"/>
              <a:gd name="T16" fmla="*/ 0 h 523"/>
              <a:gd name="T17" fmla="*/ 448 w 448"/>
              <a:gd name="T18" fmla="*/ 523 h 5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8" h="523">
                <a:moveTo>
                  <a:pt x="339" y="480"/>
                </a:moveTo>
                <a:cubicBezTo>
                  <a:pt x="347" y="485"/>
                  <a:pt x="448" y="512"/>
                  <a:pt x="403" y="512"/>
                </a:cubicBezTo>
                <a:cubicBezTo>
                  <a:pt x="358" y="512"/>
                  <a:pt x="131" y="523"/>
                  <a:pt x="67" y="480"/>
                </a:cubicBezTo>
                <a:cubicBezTo>
                  <a:pt x="3" y="437"/>
                  <a:pt x="0" y="336"/>
                  <a:pt x="19" y="256"/>
                </a:cubicBezTo>
                <a:cubicBezTo>
                  <a:pt x="38" y="176"/>
                  <a:pt x="146" y="53"/>
                  <a:pt x="179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" name="Group 60"/>
          <p:cNvGrpSpPr>
            <a:grpSpLocks/>
          </p:cNvGrpSpPr>
          <p:nvPr/>
        </p:nvGrpSpPr>
        <p:grpSpPr bwMode="auto">
          <a:xfrm>
            <a:off x="5214938" y="3905250"/>
            <a:ext cx="844550" cy="812800"/>
            <a:chOff x="3128" y="3432"/>
            <a:chExt cx="576" cy="512"/>
          </a:xfrm>
        </p:grpSpPr>
        <p:sp>
          <p:nvSpPr>
            <p:cNvPr id="70" name="Line 61"/>
            <p:cNvSpPr>
              <a:spLocks noChangeShapeType="1"/>
            </p:cNvSpPr>
            <p:nvPr/>
          </p:nvSpPr>
          <p:spPr bwMode="auto">
            <a:xfrm flipH="1">
              <a:off x="3176" y="3432"/>
              <a:ext cx="528" cy="5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62"/>
            <p:cNvSpPr>
              <a:spLocks noChangeShapeType="1"/>
            </p:cNvSpPr>
            <p:nvPr/>
          </p:nvSpPr>
          <p:spPr bwMode="auto">
            <a:xfrm>
              <a:off x="3128" y="3448"/>
              <a:ext cx="56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" name="Text Box 72"/>
          <p:cNvSpPr txBox="1">
            <a:spLocks noChangeArrowheads="1"/>
          </p:cNvSpPr>
          <p:nvPr/>
        </p:nvSpPr>
        <p:spPr bwMode="auto">
          <a:xfrm>
            <a:off x="2209800" y="3276600"/>
            <a:ext cx="2590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vi" sz="2000" dirty="0" err="1">
                <a:solidFill>
                  <a:schemeClr val="tx1"/>
                </a:solidFill>
                <a:latin typeface="Helvetica" pitchFamily="34" charset="0"/>
              </a:rPr>
              <a:t>printLL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Helvetica" pitchFamily="34" charset="0"/>
              </a:rPr>
              <a:t>(đầu)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Helvetica" pitchFamily="34" charset="0"/>
                <a:sym typeface="Wingdings" pitchFamily="2" charset="2"/>
              </a:rPr>
              <a:t></a:t>
            </a:r>
            <a:endParaRPr xmlns:a="http://schemas.openxmlformats.org/drawingml/2006/main" lang="en-US" sz="2000" dirty="0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156735" y="2467696"/>
            <a:ext cx="4724400" cy="400110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 xmlns:a="http://schemas.openxmlformats.org/drawingml/2006/main">
              <a:rPr lang="vi" sz="2000" b="1" dirty="0">
                <a:solidFill>
                  <a:srgbClr val="0000FF"/>
                </a:solidFill>
                <a:latin typeface="Helvetica" pitchFamily="34" charset="0"/>
              </a:rPr>
              <a:t>Hỏi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Helvetica" pitchFamily="34" charset="0"/>
              </a:rPr>
              <a:t>: In theo thứ tự ngược lại thì thế nào?</a:t>
            </a:r>
          </a:p>
        </p:txBody>
      </p:sp>
      <p:sp>
        <p:nvSpPr>
          <p:cNvPr id="77" name="Content Placeholder 2"/>
          <p:cNvSpPr>
            <a:spLocks noGrp="1"/>
          </p:cNvSpPr>
          <p:nvPr>
            <p:ph idx="1"/>
          </p:nvPr>
        </p:nvSpPr>
        <p:spPr>
          <a:xfrm>
            <a:off x="535632" y="914400"/>
            <a:ext cx="6398567" cy="457200"/>
          </a:xfrm>
        </p:spPr>
        <p:txBody>
          <a:bodyPr>
            <a:noAutofit/>
          </a:bodyPr>
          <a:lstStyle/>
          <a:p>
            <a:r xmlns:a="http://schemas.openxmlformats.org/drawingml/2006/main">
              <a:rPr lang="vi" sz="2000" dirty="0"/>
              <a:t>Xem </a:t>
            </a:r>
            <a:r xmlns:a="http://schemas.openxmlformats.org/drawingml/2006/main">
              <a:rPr lang="vi" sz="2000" dirty="0">
                <a:solidFill>
                  <a:srgbClr val="0000FF"/>
                </a:solidFill>
              </a:rPr>
              <a:t>SortedLinkedList.java </a:t>
            </a:r>
            <a:r xmlns:a="http://schemas.openxmlformats.org/drawingml/2006/main">
              <a:rPr lang="vi" sz="2000" dirty="0"/>
              <a:t>và </a:t>
            </a:r>
            <a:r xmlns:a="http://schemas.openxmlformats.org/drawingml/2006/main">
              <a:rPr lang="vi" sz="2000" dirty="0">
                <a:solidFill>
                  <a:srgbClr val="0000FF"/>
                </a:solidFill>
              </a:rPr>
              <a:t>TestSortedList.java</a:t>
            </a:r>
          </a:p>
        </p:txBody>
      </p:sp>
      <p:sp>
        <p:nvSpPr>
          <p:cNvPr id="72" name="Text Box 65"/>
          <p:cNvSpPr txBox="1">
            <a:spLocks noChangeArrowheads="1"/>
          </p:cNvSpPr>
          <p:nvPr/>
        </p:nvSpPr>
        <p:spPr bwMode="auto">
          <a:xfrm>
            <a:off x="5567891" y="1864785"/>
            <a:ext cx="3294349" cy="400110"/>
          </a:xfrm>
          <a:prstGeom prst="rect">
            <a:avLst/>
          </a:prstGeom>
          <a:solidFill>
            <a:srgbClr val="CCFF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 xmlns:a="http://schemas.openxmlformats.org/drawingml/2006/main">
              <a:rPr lang="vi" sz="2000" b="1" dirty="0">
                <a:solidFill>
                  <a:srgbClr val="0000FF"/>
                </a:solidFill>
                <a:latin typeface="Helvetica" pitchFamily="34" charset="0"/>
              </a:rPr>
              <a:t>Hỏi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Helvetica" pitchFamily="34" charset="0"/>
              </a:rPr>
              <a:t>: Trường hợp cơ bản là gì?</a:t>
            </a:r>
          </a:p>
        </p:txBody>
      </p:sp>
      <p:sp>
        <p:nvSpPr>
          <p:cNvPr id="80" name="TextBox 79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>
                <a:solidFill>
                  <a:srgbClr val="0000FF"/>
                </a:solidFill>
                <a:latin typeface="Britannic Bold" panose="020B0903060703020204" pitchFamily="34" charset="0"/>
              </a:rPr>
              <a:t>Ví dụ 3</a:t>
            </a:r>
          </a:p>
        </p:txBody>
      </p:sp>
      <p:sp>
        <p:nvSpPr>
          <p:cNvPr id="7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utoUpdateAnimBg="0"/>
      <p:bldP spid="58" grpId="0" autoUpdateAnimBg="0"/>
      <p:bldP spid="59" grpId="0" autoUpdateAnimBg="0"/>
      <p:bldP spid="60" grpId="0" animBg="1"/>
      <p:bldP spid="64" grpId="0" animBg="1"/>
      <p:bldP spid="68" grpId="0" animBg="1"/>
      <p:bldP spid="73" grpId="0"/>
      <p:bldP spid="75" grpId="0" animBg="1"/>
      <p:bldP spid="7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535632" y="1118016"/>
            <a:ext cx="6398567" cy="457200"/>
          </a:xfrm>
        </p:spPr>
        <p:txBody>
          <a:bodyPr>
            <a:noAutofit/>
          </a:bodyPr>
          <a:lstStyle/>
          <a:p>
            <a:r xmlns:a="http://schemas.openxmlformats.org/drawingml/2006/main">
              <a:rPr lang="vi" sz="2000" dirty="0"/>
              <a:t>Xem </a:t>
            </a:r>
            <a:r xmlns:a="http://schemas.openxmlformats.org/drawingml/2006/main">
              <a:rPr lang="vi" sz="2000" dirty="0">
                <a:solidFill>
                  <a:srgbClr val="0000FF"/>
                </a:solidFill>
              </a:rPr>
              <a:t>SortedLinkedList.java </a:t>
            </a:r>
            <a:r xmlns:a="http://schemas.openxmlformats.org/drawingml/2006/main">
              <a:rPr lang="vi" sz="2000" dirty="0"/>
              <a:t>và </a:t>
            </a:r>
            <a:r xmlns:a="http://schemas.openxmlformats.org/drawingml/2006/main">
              <a:rPr lang="vi" sz="2000" dirty="0">
                <a:solidFill>
                  <a:srgbClr val="0000FF"/>
                </a:solidFill>
              </a:rPr>
              <a:t>TestSortedList.java</a:t>
            </a:r>
          </a:p>
        </p:txBody>
      </p:sp>
      <p:sp>
        <p:nvSpPr>
          <p:cNvPr id="134" name="Text Box 64"/>
          <p:cNvSpPr txBox="1">
            <a:spLocks noChangeArrowheads="1"/>
          </p:cNvSpPr>
          <p:nvPr/>
        </p:nvSpPr>
        <p:spPr bwMode="auto">
          <a:xfrm>
            <a:off x="517388" y="1515297"/>
            <a:ext cx="7136928" cy="1938992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xmlns:a="http://schemas.openxmlformats.org/drawingml/2006/main" eaLnBrk="0" hangingPunct="0">
              <a:tabLst>
                <a:tab pos="231775" algn="l"/>
                <a:tab pos="465138" algn="l"/>
                <a:tab pos="682625" algn="l"/>
                <a:tab pos="855663" algn="l"/>
              </a:tabLst>
            </a:pP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in khoảng trống tĩnh công </a:t>
            </a:r>
            <a:r xmlns:a="http://schemas.openxmlformats.org/drawingml/2006/main">
              <a:rPr lang="vi" sz="20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khaiLL</a:t>
            </a:r>
            <a:r xmlns:a="http://schemas.openxmlformats.org/drawingml/2006/main">
              <a:rPr lang="vi" sz="2000" dirty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( </a:t>
            </a:r>
            <a:r xmlns:a="http://schemas.openxmlformats.org/drawingml/2006/main">
              <a:rPr lang="vi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ListNode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n) {</a:t>
            </a:r>
          </a:p>
          <a:p>
            <a:pPr xmlns:a="http://schemas.openxmlformats.org/drawingml/2006/main" eaLnBrk="0" hangingPunct="0">
              <a:tabLst>
                <a:tab pos="231775" algn="l"/>
                <a:tab pos="465138" algn="l"/>
                <a:tab pos="682625" algn="l"/>
                <a:tab pos="855663" algn="l"/>
              </a:tabLst>
            </a:pP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nếu (n!=null) {</a:t>
            </a:r>
          </a:p>
          <a:p>
            <a:pPr xmlns:a="http://schemas.openxmlformats.org/drawingml/2006/main" eaLnBrk="0" hangingPunct="0">
              <a:tabLst>
                <a:tab pos="231775" algn="l"/>
                <a:tab pos="465138" algn="l"/>
                <a:tab pos="682625" algn="l"/>
                <a:tab pos="855663" algn="l"/>
              </a:tabLst>
            </a:pP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 xmlns:a="http://schemas.openxmlformats.org/drawingml/2006/main">
              <a:rPr lang="vi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System.out.print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( </a:t>
            </a:r>
            <a:r xmlns:a="http://schemas.openxmlformats.org/drawingml/2006/main">
              <a:rPr lang="vi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n.value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  <a:p>
            <a:pPr xmlns:a="http://schemas.openxmlformats.org/drawingml/2006/main" eaLnBrk="0" hangingPunct="0">
              <a:tabLst>
                <a:tab pos="231775" algn="l"/>
                <a:tab pos="465138" algn="l"/>
                <a:tab pos="682625" algn="l"/>
                <a:tab pos="855663" algn="l"/>
              </a:tabLst>
            </a:pPr>
            <a:r xmlns:a="http://schemas.openxmlformats.org/drawingml/2006/main">
              <a:rPr lang="vi" sz="2000" dirty="0">
                <a:solidFill>
                  <a:srgbClr val="FF33CC"/>
                </a:solidFill>
                <a:latin typeface="Lucida Console" panose="020B0609040504020204" pitchFamily="49" charset="0"/>
              </a:rPr>
              <a:t>  </a:t>
            </a:r>
            <a:r xmlns:a="http://schemas.openxmlformats.org/drawingml/2006/main">
              <a:rPr lang="vi" sz="2000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inLL</a:t>
            </a:r>
            <a:r xmlns:a="http://schemas.openxmlformats.org/drawingml/2006/main">
              <a:rPr lang="vi" sz="2000" dirty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( </a:t>
            </a:r>
            <a:r xmlns:a="http://schemas.openxmlformats.org/drawingml/2006/main">
              <a:rPr lang="vi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n.next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  <a:p>
            <a:pPr xmlns:a="http://schemas.openxmlformats.org/drawingml/2006/main" eaLnBrk="0" hangingPunct="0">
              <a:tabLst>
                <a:tab pos="231775" algn="l"/>
                <a:tab pos="465138" algn="l"/>
                <a:tab pos="682625" algn="l"/>
                <a:tab pos="855663" algn="l"/>
              </a:tabLst>
            </a:pP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  <a:p>
            <a:pPr xmlns:a="http://schemas.openxmlformats.org/drawingml/2006/main" eaLnBrk="0" hangingPunct="0">
              <a:tabLst>
                <a:tab pos="231775" algn="l"/>
                <a:tab pos="465138" algn="l"/>
                <a:tab pos="682625" algn="l"/>
                <a:tab pos="855663" algn="l"/>
              </a:tabLst>
            </a:pP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228600"/>
            <a:ext cx="8105775" cy="990600"/>
          </a:xfrm>
        </p:spPr>
        <p:txBody>
          <a:bodyPr/>
          <a:lstStyle/>
          <a:p>
            <a:pPr xmlns:a="http://schemas.openxmlformats.org/drawingml/2006/main" marL="793750" indent="-793750">
              <a:tabLst>
                <a:tab pos="793750" algn="l"/>
              </a:tabLst>
            </a:pPr>
            <a:r xmlns:a="http://schemas.openxmlformats.org/drawingml/2006/main">
              <a:rPr lang="vi" sz="3200">
                <a:solidFill>
                  <a:srgbClr val="C00000"/>
                </a:solidFill>
                <a:latin typeface="Britannic Bold" panose="020B0903060703020204" pitchFamily="34" charset="0"/>
              </a:rPr>
              <a:t>3.4 </a:t>
            </a:r>
            <a:r xmlns:a="http://schemas.openxmlformats.org/drawingml/2006/main">
              <a:rPr lang="vi" sz="3200">
                <a:latin typeface="Britannic Bold" panose="020B0903060703020204" pitchFamily="34" charset="0"/>
              </a:rPr>
              <a:t>In danh sách </a:t>
            </a:r>
            <a:r xmlns:a="http://schemas.openxmlformats.org/drawingml/2006/main">
              <a:rPr lang="vi" sz="3200" dirty="0">
                <a:latin typeface="Britannic Bold" panose="020B0903060703020204" pitchFamily="34" charset="0"/>
              </a:rPr>
              <a:t>liên kết </a:t>
            </a:r>
            <a:r xmlns:a="http://schemas.openxmlformats.org/drawingml/2006/main">
              <a:rPr lang="vi" sz="3200">
                <a:latin typeface="Britannic Bold" panose="020B0903060703020204" pitchFamily="34" charset="0"/>
              </a:rPr>
              <a:t>đệ quy theo </a:t>
            </a:r>
            <a:r xmlns:a="http://schemas.openxmlformats.org/drawingml/2006/main">
              <a:rPr lang="vi" sz="3200" dirty="0">
                <a:latin typeface="Britannic Bold" panose="020B0903060703020204" pitchFamily="34" charset="0"/>
              </a:rPr>
              <a:t>thứ tự </a:t>
            </a:r>
            <a:r xmlns:a="http://schemas.openxmlformats.org/drawingml/2006/main">
              <a:rPr lang="vi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ngược lại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32</a:t>
            </a:fld>
            <a:endParaRPr lang="en-US" sz="1600" dirty="0"/>
          </a:p>
        </p:txBody>
      </p:sp>
      <p:grpSp>
        <p:nvGrpSpPr>
          <p:cNvPr id="69" name="Group 3"/>
          <p:cNvGrpSpPr>
            <a:grpSpLocks/>
          </p:cNvGrpSpPr>
          <p:nvPr/>
        </p:nvGrpSpPr>
        <p:grpSpPr bwMode="auto">
          <a:xfrm>
            <a:off x="4695825" y="3286125"/>
            <a:ext cx="2935288" cy="695325"/>
            <a:chOff x="1606" y="2226"/>
            <a:chExt cx="2002" cy="438"/>
          </a:xfrm>
        </p:grpSpPr>
        <p:sp>
          <p:nvSpPr>
            <p:cNvPr id="76" name="Text Box 4"/>
            <p:cNvSpPr txBox="1">
              <a:spLocks noChangeArrowheads="1"/>
            </p:cNvSpPr>
            <p:nvPr/>
          </p:nvSpPr>
          <p:spPr bwMode="auto">
            <a:xfrm>
              <a:off x="1606" y="2226"/>
              <a:ext cx="756" cy="233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xmlns:a="http://schemas.openxmlformats.org/drawingml/2006/main" eaLnBrk="0" hangingPunct="0"/>
              <a:r xmlns:a="http://schemas.openxmlformats.org/drawingml/2006/main">
                <a:rPr lang="vi" sz="1800" dirty="0" err="1">
                  <a:solidFill>
                    <a:srgbClr val="0000FF"/>
                  </a:solidFill>
                  <a:latin typeface="Helvetica" pitchFamily="34" charset="0"/>
                </a:rPr>
                <a:t>inRev</a:t>
              </a:r>
              <a:r xmlns:a="http://schemas.openxmlformats.org/drawingml/2006/main">
                <a:rPr lang="vi" sz="1800" dirty="0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endParaRPr xmlns:a="http://schemas.openxmlformats.org/drawingml/2006/main" lang="en-GB" sz="20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77" name="Line 5"/>
            <p:cNvSpPr>
              <a:spLocks noChangeShapeType="1"/>
            </p:cNvSpPr>
            <p:nvPr/>
          </p:nvSpPr>
          <p:spPr bwMode="auto">
            <a:xfrm>
              <a:off x="2344" y="2344"/>
              <a:ext cx="1264" cy="320"/>
            </a:xfrm>
            <a:prstGeom prst="line">
              <a:avLst/>
            </a:prstGeom>
            <a:noFill/>
            <a:ln w="19050">
              <a:solidFill>
                <a:srgbClr val="FF33CC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" name="Group 6"/>
          <p:cNvGrpSpPr>
            <a:grpSpLocks/>
          </p:cNvGrpSpPr>
          <p:nvPr/>
        </p:nvGrpSpPr>
        <p:grpSpPr bwMode="auto">
          <a:xfrm>
            <a:off x="5029200" y="3657600"/>
            <a:ext cx="2935288" cy="1168400"/>
            <a:chOff x="1846" y="2456"/>
            <a:chExt cx="2002" cy="736"/>
          </a:xfrm>
        </p:grpSpPr>
        <p:grpSp>
          <p:nvGrpSpPr>
            <p:cNvPr id="79" name="Group 7"/>
            <p:cNvGrpSpPr>
              <a:grpSpLocks/>
            </p:cNvGrpSpPr>
            <p:nvPr/>
          </p:nvGrpSpPr>
          <p:grpSpPr bwMode="auto">
            <a:xfrm>
              <a:off x="1846" y="2754"/>
              <a:ext cx="2002" cy="438"/>
              <a:chOff x="1606" y="2226"/>
              <a:chExt cx="2002" cy="438"/>
            </a:xfrm>
          </p:grpSpPr>
          <p:sp>
            <p:nvSpPr>
              <p:cNvPr id="81" name="Text Box 8"/>
              <p:cNvSpPr txBox="1">
                <a:spLocks noChangeArrowheads="1"/>
              </p:cNvSpPr>
              <p:nvPr/>
            </p:nvSpPr>
            <p:spPr bwMode="auto">
              <a:xfrm>
                <a:off x="1606" y="2226"/>
                <a:ext cx="756" cy="23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xmlns:a="http://schemas.openxmlformats.org/drawingml/2006/main" eaLnBrk="0" hangingPunct="0"/>
                <a:r xmlns:a="http://schemas.openxmlformats.org/drawingml/2006/main">
                  <a:rPr lang="vi" sz="1800">
                    <a:solidFill>
                      <a:srgbClr val="0000FF"/>
                    </a:solidFill>
                    <a:latin typeface="Helvetica" pitchFamily="34" charset="0"/>
                  </a:rPr>
                  <a:t>inRev</a:t>
                </a:r>
                <a:r xmlns:a="http://schemas.openxmlformats.org/drawingml/2006/main">
                  <a:rPr lang="vi" sz="1800">
                    <a:solidFill>
                      <a:schemeClr val="accent2"/>
                    </a:solidFill>
                    <a:latin typeface="Helvetica" pitchFamily="34" charset="0"/>
                  </a:rPr>
                  <a:t> </a:t>
                </a:r>
                <a:endParaRPr xmlns:a="http://schemas.openxmlformats.org/drawingml/2006/main" lang="en-GB" sz="2000">
                  <a:solidFill>
                    <a:schemeClr val="tx1"/>
                  </a:solidFill>
                  <a:latin typeface="Helvetica" pitchFamily="34" charset="0"/>
                </a:endParaRPr>
              </a:p>
            </p:txBody>
          </p:sp>
          <p:sp>
            <p:nvSpPr>
              <p:cNvPr id="82" name="Line 9"/>
              <p:cNvSpPr>
                <a:spLocks noChangeShapeType="1"/>
              </p:cNvSpPr>
              <p:nvPr/>
            </p:nvSpPr>
            <p:spPr bwMode="auto">
              <a:xfrm>
                <a:off x="2344" y="2344"/>
                <a:ext cx="1264" cy="32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" name="Line 10"/>
            <p:cNvSpPr>
              <a:spLocks noChangeShapeType="1"/>
            </p:cNvSpPr>
            <p:nvPr/>
          </p:nvSpPr>
          <p:spPr bwMode="auto">
            <a:xfrm>
              <a:off x="2024" y="2456"/>
              <a:ext cx="186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3" name="Group 11"/>
          <p:cNvGrpSpPr>
            <a:grpSpLocks/>
          </p:cNvGrpSpPr>
          <p:nvPr/>
        </p:nvGrpSpPr>
        <p:grpSpPr bwMode="auto">
          <a:xfrm>
            <a:off x="5400675" y="4514850"/>
            <a:ext cx="2933700" cy="1143000"/>
            <a:chOff x="2086" y="3000"/>
            <a:chExt cx="2002" cy="720"/>
          </a:xfrm>
        </p:grpSpPr>
        <p:grpSp>
          <p:nvGrpSpPr>
            <p:cNvPr id="84" name="Group 12"/>
            <p:cNvGrpSpPr>
              <a:grpSpLocks/>
            </p:cNvGrpSpPr>
            <p:nvPr/>
          </p:nvGrpSpPr>
          <p:grpSpPr bwMode="auto">
            <a:xfrm>
              <a:off x="2086" y="3282"/>
              <a:ext cx="2002" cy="438"/>
              <a:chOff x="1606" y="2226"/>
              <a:chExt cx="2002" cy="438"/>
            </a:xfrm>
          </p:grpSpPr>
          <p:sp>
            <p:nvSpPr>
              <p:cNvPr id="86" name="Text Box 13"/>
              <p:cNvSpPr txBox="1">
                <a:spLocks noChangeArrowheads="1"/>
              </p:cNvSpPr>
              <p:nvPr/>
            </p:nvSpPr>
            <p:spPr bwMode="auto">
              <a:xfrm>
                <a:off x="1606" y="2226"/>
                <a:ext cx="756" cy="23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xmlns:a="http://schemas.openxmlformats.org/drawingml/2006/main" eaLnBrk="0" hangingPunct="0"/>
                <a:r xmlns:a="http://schemas.openxmlformats.org/drawingml/2006/main">
                  <a:rPr lang="vi" sz="1800">
                    <a:solidFill>
                      <a:srgbClr val="0000FF"/>
                    </a:solidFill>
                    <a:latin typeface="Helvetica" pitchFamily="34" charset="0"/>
                  </a:rPr>
                  <a:t>inRev</a:t>
                </a:r>
                <a:r xmlns:a="http://schemas.openxmlformats.org/drawingml/2006/main">
                  <a:rPr lang="vi" sz="1800">
                    <a:solidFill>
                      <a:schemeClr val="accent2"/>
                    </a:solidFill>
                    <a:latin typeface="Helvetica" pitchFamily="34" charset="0"/>
                  </a:rPr>
                  <a:t> </a:t>
                </a:r>
                <a:endParaRPr xmlns:a="http://schemas.openxmlformats.org/drawingml/2006/main" lang="en-GB" sz="2000">
                  <a:solidFill>
                    <a:schemeClr val="tx1"/>
                  </a:solidFill>
                  <a:latin typeface="Helvetica" pitchFamily="34" charset="0"/>
                </a:endParaRPr>
              </a:p>
            </p:txBody>
          </p:sp>
          <p:sp>
            <p:nvSpPr>
              <p:cNvPr id="87" name="Line 14"/>
              <p:cNvSpPr>
                <a:spLocks noChangeShapeType="1"/>
              </p:cNvSpPr>
              <p:nvPr/>
            </p:nvSpPr>
            <p:spPr bwMode="auto">
              <a:xfrm>
                <a:off x="2344" y="2344"/>
                <a:ext cx="1264" cy="32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5" name="Line 15"/>
            <p:cNvSpPr>
              <a:spLocks noChangeShapeType="1"/>
            </p:cNvSpPr>
            <p:nvPr/>
          </p:nvSpPr>
          <p:spPr bwMode="auto">
            <a:xfrm>
              <a:off x="2312" y="3000"/>
              <a:ext cx="196" cy="2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" name="Group 16"/>
          <p:cNvGrpSpPr>
            <a:grpSpLocks/>
          </p:cNvGrpSpPr>
          <p:nvPr/>
        </p:nvGrpSpPr>
        <p:grpSpPr bwMode="auto">
          <a:xfrm>
            <a:off x="6019800" y="5410200"/>
            <a:ext cx="1143000" cy="903288"/>
            <a:chOff x="2450" y="3471"/>
            <a:chExt cx="780" cy="569"/>
          </a:xfrm>
        </p:grpSpPr>
        <p:grpSp>
          <p:nvGrpSpPr>
            <p:cNvPr id="89" name="Group 17"/>
            <p:cNvGrpSpPr>
              <a:grpSpLocks/>
            </p:cNvGrpSpPr>
            <p:nvPr/>
          </p:nvGrpSpPr>
          <p:grpSpPr bwMode="auto">
            <a:xfrm>
              <a:off x="2450" y="3471"/>
              <a:ext cx="756" cy="569"/>
              <a:chOff x="2386" y="3551"/>
              <a:chExt cx="756" cy="569"/>
            </a:xfrm>
          </p:grpSpPr>
          <p:sp>
            <p:nvSpPr>
              <p:cNvPr id="91" name="Text Box 18"/>
              <p:cNvSpPr txBox="1">
                <a:spLocks noChangeArrowheads="1"/>
              </p:cNvSpPr>
              <p:nvPr/>
            </p:nvSpPr>
            <p:spPr bwMode="auto">
              <a:xfrm>
                <a:off x="2386" y="3887"/>
                <a:ext cx="756" cy="23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xmlns:a="http://schemas.openxmlformats.org/drawingml/2006/main" eaLnBrk="0" hangingPunct="0"/>
                <a:r xmlns:a="http://schemas.openxmlformats.org/drawingml/2006/main">
                  <a:rPr lang="vi" sz="1800">
                    <a:solidFill>
                      <a:srgbClr val="0000FF"/>
                    </a:solidFill>
                    <a:latin typeface="Helvetica" pitchFamily="34" charset="0"/>
                  </a:rPr>
                  <a:t>inRev</a:t>
                </a:r>
                <a:r xmlns:a="http://schemas.openxmlformats.org/drawingml/2006/main">
                  <a:rPr lang="vi" sz="1800">
                    <a:solidFill>
                      <a:schemeClr val="accent2"/>
                    </a:solidFill>
                    <a:latin typeface="Helvetica" pitchFamily="34" charset="0"/>
                  </a:rPr>
                  <a:t> </a:t>
                </a:r>
                <a:endParaRPr xmlns:a="http://schemas.openxmlformats.org/drawingml/2006/main" lang="en-GB" sz="2000">
                  <a:solidFill>
                    <a:schemeClr val="tx1"/>
                  </a:solidFill>
                  <a:latin typeface="Helvetica" pitchFamily="34" charset="0"/>
                </a:endParaRPr>
              </a:p>
            </p:txBody>
          </p:sp>
          <p:sp>
            <p:nvSpPr>
              <p:cNvPr id="92" name="Line 19"/>
              <p:cNvSpPr>
                <a:spLocks noChangeShapeType="1"/>
              </p:cNvSpPr>
              <p:nvPr/>
            </p:nvSpPr>
            <p:spPr bwMode="auto">
              <a:xfrm>
                <a:off x="2594" y="3551"/>
                <a:ext cx="208" cy="32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0" name="Line 21"/>
            <p:cNvSpPr>
              <a:spLocks noChangeShapeType="1"/>
            </p:cNvSpPr>
            <p:nvPr/>
          </p:nvSpPr>
          <p:spPr bwMode="auto">
            <a:xfrm>
              <a:off x="3230" y="3807"/>
              <a:ext cx="0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" name="Group 22"/>
          <p:cNvGrpSpPr>
            <a:grpSpLocks/>
          </p:cNvGrpSpPr>
          <p:nvPr/>
        </p:nvGrpSpPr>
        <p:grpSpPr bwMode="auto">
          <a:xfrm>
            <a:off x="2057400" y="2876550"/>
            <a:ext cx="6910388" cy="3086100"/>
            <a:chOff x="334" y="1712"/>
            <a:chExt cx="4714" cy="1944"/>
          </a:xfrm>
        </p:grpSpPr>
        <p:grpSp>
          <p:nvGrpSpPr>
            <p:cNvPr id="94" name="Group 23"/>
            <p:cNvGrpSpPr>
              <a:grpSpLocks/>
            </p:cNvGrpSpPr>
            <p:nvPr/>
          </p:nvGrpSpPr>
          <p:grpSpPr bwMode="auto">
            <a:xfrm>
              <a:off x="3518" y="1712"/>
              <a:ext cx="1530" cy="1944"/>
              <a:chOff x="2846" y="1856"/>
              <a:chExt cx="1530" cy="1944"/>
            </a:xfrm>
          </p:grpSpPr>
          <p:grpSp>
            <p:nvGrpSpPr>
              <p:cNvPr id="98" name="Group 97"/>
              <p:cNvGrpSpPr>
                <a:grpSpLocks/>
              </p:cNvGrpSpPr>
              <p:nvPr/>
            </p:nvGrpSpPr>
            <p:grpSpPr bwMode="auto">
              <a:xfrm>
                <a:off x="3480" y="2344"/>
                <a:ext cx="896" cy="1456"/>
                <a:chOff x="3080" y="2120"/>
                <a:chExt cx="896" cy="1456"/>
              </a:xfrm>
            </p:grpSpPr>
            <p:grpSp>
              <p:nvGrpSpPr>
                <p:cNvPr id="103" name="Group 25"/>
                <p:cNvGrpSpPr>
                  <a:grpSpLocks/>
                </p:cNvGrpSpPr>
                <p:nvPr/>
              </p:nvGrpSpPr>
              <p:grpSpPr bwMode="auto">
                <a:xfrm>
                  <a:off x="3080" y="2120"/>
                  <a:ext cx="448" cy="336"/>
                  <a:chOff x="3112" y="2120"/>
                  <a:chExt cx="448" cy="336"/>
                </a:xfrm>
              </p:grpSpPr>
              <p:sp>
                <p:nvSpPr>
                  <p:cNvPr id="11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112" y="2120"/>
                    <a:ext cx="448" cy="33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432" y="2120"/>
                    <a:ext cx="0" cy="3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4" name="Group 28"/>
                <p:cNvGrpSpPr>
                  <a:grpSpLocks/>
                </p:cNvGrpSpPr>
                <p:nvPr/>
              </p:nvGrpSpPr>
              <p:grpSpPr bwMode="auto">
                <a:xfrm>
                  <a:off x="3304" y="2680"/>
                  <a:ext cx="448" cy="336"/>
                  <a:chOff x="3112" y="2120"/>
                  <a:chExt cx="448" cy="336"/>
                </a:xfrm>
              </p:grpSpPr>
              <p:sp>
                <p:nvSpPr>
                  <p:cNvPr id="114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112" y="2120"/>
                    <a:ext cx="448" cy="33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432" y="2120"/>
                    <a:ext cx="0" cy="3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5" name="Group 104"/>
                <p:cNvGrpSpPr>
                  <a:grpSpLocks/>
                </p:cNvGrpSpPr>
                <p:nvPr/>
              </p:nvGrpSpPr>
              <p:grpSpPr bwMode="auto">
                <a:xfrm>
                  <a:off x="3528" y="3240"/>
                  <a:ext cx="448" cy="336"/>
                  <a:chOff x="3112" y="2120"/>
                  <a:chExt cx="448" cy="336"/>
                </a:xfrm>
              </p:grpSpPr>
              <p:sp>
                <p:nvSpPr>
                  <p:cNvPr id="1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3112" y="2120"/>
                    <a:ext cx="448" cy="33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432" y="2120"/>
                    <a:ext cx="0" cy="3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6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166" y="2160"/>
                  <a:ext cx="222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xmlns:a="http://schemas.openxmlformats.org/drawingml/2006/main" eaLnBrk="0" hangingPunct="0"/>
                  <a:r xmlns:a="http://schemas.openxmlformats.org/drawingml/2006/main">
                    <a:rPr lang="vi" sz="2000">
                      <a:solidFill>
                        <a:schemeClr val="tx1"/>
                      </a:solidFill>
                      <a:latin typeface="Helvetica" pitchFamily="34" charset="0"/>
                    </a:rPr>
                    <a:t>5</a:t>
                  </a:r>
                </a:p>
              </p:txBody>
            </p:sp>
            <p:sp>
              <p:nvSpPr>
                <p:cNvPr id="10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358" y="2720"/>
                  <a:ext cx="223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xmlns:a="http://schemas.openxmlformats.org/drawingml/2006/main" eaLnBrk="0" hangingPunct="0"/>
                  <a:r xmlns:a="http://schemas.openxmlformats.org/drawingml/2006/main">
                    <a:rPr lang="vi" sz="2000">
                      <a:solidFill>
                        <a:schemeClr val="tx1"/>
                      </a:solidFill>
                      <a:latin typeface="Helvetica" pitchFamily="34" charset="0"/>
                    </a:rPr>
                    <a:t>số 8</a:t>
                  </a:r>
                </a:p>
              </p:txBody>
            </p:sp>
            <p:sp>
              <p:nvSpPr>
                <p:cNvPr id="10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582" y="3280"/>
                  <a:ext cx="222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xmlns:a="http://schemas.openxmlformats.org/drawingml/2006/main" eaLnBrk="0" hangingPunct="0"/>
                  <a:r xmlns:a="http://schemas.openxmlformats.org/drawingml/2006/main">
                    <a:rPr lang="vi" sz="2000">
                      <a:solidFill>
                        <a:schemeClr val="tx1"/>
                      </a:solidFill>
                      <a:latin typeface="Helvetica" pitchFamily="34" charset="0"/>
                    </a:rPr>
                    <a:t>9</a:t>
                  </a:r>
                </a:p>
              </p:txBody>
            </p:sp>
            <p:sp>
              <p:nvSpPr>
                <p:cNvPr id="109" name="Line 37"/>
                <p:cNvSpPr>
                  <a:spLocks noChangeShapeType="1"/>
                </p:cNvSpPr>
                <p:nvPr/>
              </p:nvSpPr>
              <p:spPr bwMode="auto">
                <a:xfrm>
                  <a:off x="3448" y="2280"/>
                  <a:ext cx="80" cy="384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 type="none" w="sm" len="sm"/>
                  <a:tailEnd type="triangl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" name="Line 38"/>
                <p:cNvSpPr>
                  <a:spLocks noChangeShapeType="1"/>
                </p:cNvSpPr>
                <p:nvPr/>
              </p:nvSpPr>
              <p:spPr bwMode="auto">
                <a:xfrm>
                  <a:off x="3656" y="2856"/>
                  <a:ext cx="80" cy="400"/>
                </a:xfrm>
                <a:prstGeom prst="line">
                  <a:avLst/>
                </a:prstGeom>
                <a:noFill/>
                <a:ln w="19050">
                  <a:solidFill>
                    <a:schemeClr val="hlink"/>
                  </a:solidFill>
                  <a:round/>
                  <a:headEnd type="none" w="sm" len="sm"/>
                  <a:tailEnd type="triangl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3848" y="3240"/>
                  <a:ext cx="112" cy="320"/>
                </a:xfrm>
                <a:prstGeom prst="line">
                  <a:avLst/>
                </a:prstGeom>
                <a:noFill/>
                <a:ln w="28575">
                  <a:solidFill>
                    <a:srgbClr val="66FF33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9" name="Group 40"/>
              <p:cNvGrpSpPr>
                <a:grpSpLocks/>
              </p:cNvGrpSpPr>
              <p:nvPr/>
            </p:nvGrpSpPr>
            <p:grpSpPr bwMode="auto">
              <a:xfrm>
                <a:off x="2846" y="1856"/>
                <a:ext cx="618" cy="568"/>
                <a:chOff x="2846" y="1856"/>
                <a:chExt cx="618" cy="568"/>
              </a:xfrm>
            </p:grpSpPr>
            <p:sp>
              <p:nvSpPr>
                <p:cNvPr id="100" name="Rectangle 41"/>
                <p:cNvSpPr>
                  <a:spLocks noChangeArrowheads="1"/>
                </p:cNvSpPr>
                <p:nvPr/>
              </p:nvSpPr>
              <p:spPr bwMode="auto">
                <a:xfrm>
                  <a:off x="2936" y="2072"/>
                  <a:ext cx="496" cy="12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846" y="1856"/>
                  <a:ext cx="472" cy="231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xmlns:a="http://schemas.openxmlformats.org/drawingml/2006/main" eaLnBrk="0" hangingPunct="0"/>
                  <a:r xmlns:a="http://schemas.openxmlformats.org/drawingml/2006/main">
                    <a:rPr lang="vi" sz="1800">
                      <a:solidFill>
                        <a:schemeClr val="tx1"/>
                      </a:solidFill>
                      <a:latin typeface="Helvetica" pitchFamily="34" charset="0"/>
                    </a:rPr>
                    <a:t>cái đầu</a:t>
                  </a:r>
                </a:p>
              </p:txBody>
            </p:sp>
            <p:sp>
              <p:nvSpPr>
                <p:cNvPr id="102" name="Line 43"/>
                <p:cNvSpPr>
                  <a:spLocks noChangeShapeType="1"/>
                </p:cNvSpPr>
                <p:nvPr/>
              </p:nvSpPr>
              <p:spPr bwMode="auto">
                <a:xfrm>
                  <a:off x="3160" y="2136"/>
                  <a:ext cx="304" cy="288"/>
                </a:xfrm>
                <a:prstGeom prst="line">
                  <a:avLst/>
                </a:prstGeom>
                <a:noFill/>
                <a:ln w="19050">
                  <a:solidFill>
                    <a:srgbClr val="FF33CC"/>
                  </a:solidFill>
                  <a:round/>
                  <a:headEnd type="none" w="sm" len="sm"/>
                  <a:tailEnd type="triangl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5" name="Group 44"/>
            <p:cNvGrpSpPr>
              <a:grpSpLocks/>
            </p:cNvGrpSpPr>
            <p:nvPr/>
          </p:nvGrpSpPr>
          <p:grpSpPr bwMode="auto">
            <a:xfrm>
              <a:off x="334" y="2624"/>
              <a:ext cx="1754" cy="684"/>
              <a:chOff x="334" y="2624"/>
              <a:chExt cx="1754" cy="684"/>
            </a:xfrm>
          </p:grpSpPr>
          <p:sp>
            <p:nvSpPr>
              <p:cNvPr id="96" name="Text Box 45"/>
              <p:cNvSpPr txBox="1">
                <a:spLocks noChangeArrowheads="1"/>
              </p:cNvSpPr>
              <p:nvPr/>
            </p:nvSpPr>
            <p:spPr bwMode="auto">
              <a:xfrm>
                <a:off x="334" y="2624"/>
                <a:ext cx="69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xmlns:a="http://schemas.openxmlformats.org/drawingml/2006/main" eaLnBrk="0" hangingPunct="0"/>
                <a:r xmlns:a="http://schemas.openxmlformats.org/drawingml/2006/main">
                  <a:rPr lang="vi" sz="2000">
                    <a:solidFill>
                      <a:schemeClr val="tx1"/>
                    </a:solidFill>
                    <a:latin typeface="Helvetica" pitchFamily="34" charset="0"/>
                  </a:rPr>
                  <a:t>Đầu ra:</a:t>
                </a:r>
              </a:p>
            </p:txBody>
          </p:sp>
          <p:sp>
            <p:nvSpPr>
              <p:cNvPr id="97" name="Rectangle 46"/>
              <p:cNvSpPr>
                <a:spLocks noChangeArrowheads="1"/>
              </p:cNvSpPr>
              <p:nvPr/>
            </p:nvSpPr>
            <p:spPr bwMode="auto">
              <a:xfrm>
                <a:off x="376" y="2920"/>
                <a:ext cx="1712" cy="3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8" name="Text Box 47"/>
          <p:cNvSpPr txBox="1">
            <a:spLocks noChangeArrowheads="1"/>
          </p:cNvSpPr>
          <p:nvPr/>
        </p:nvSpPr>
        <p:spPr bwMode="auto">
          <a:xfrm>
            <a:off x="3733800" y="4876800"/>
            <a:ext cx="327334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xmlns:a="http://schemas.openxmlformats.org/drawingml/2006/main" eaLnBrk="0" hangingPunct="0"/>
            <a:r xmlns:a="http://schemas.openxmlformats.org/drawingml/2006/main">
              <a:rPr lang="vi" sz="2000" dirty="0">
                <a:solidFill>
                  <a:schemeClr val="tx1"/>
                </a:solidFill>
                <a:latin typeface="Helvetica" pitchFamily="34" charset="0"/>
              </a:rPr>
              <a:t>5</a:t>
            </a:r>
          </a:p>
        </p:txBody>
      </p:sp>
      <p:sp>
        <p:nvSpPr>
          <p:cNvPr id="119" name="Text Box 48"/>
          <p:cNvSpPr txBox="1">
            <a:spLocks noChangeArrowheads="1"/>
          </p:cNvSpPr>
          <p:nvPr/>
        </p:nvSpPr>
        <p:spPr bwMode="auto">
          <a:xfrm>
            <a:off x="3048000" y="4876800"/>
            <a:ext cx="327334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xmlns:a="http://schemas.openxmlformats.org/drawingml/2006/main" eaLnBrk="0" hangingPunct="0"/>
            <a:r xmlns:a="http://schemas.openxmlformats.org/drawingml/2006/main">
              <a:rPr lang="vi" sz="2000" dirty="0">
                <a:solidFill>
                  <a:schemeClr val="tx1"/>
                </a:solidFill>
                <a:latin typeface="Helvetica" pitchFamily="34" charset="0"/>
              </a:rPr>
              <a:t>số 8</a:t>
            </a:r>
          </a:p>
        </p:txBody>
      </p:sp>
      <p:sp>
        <p:nvSpPr>
          <p:cNvPr id="120" name="Freeform 50"/>
          <p:cNvSpPr>
            <a:spLocks/>
          </p:cNvSpPr>
          <p:nvPr/>
        </p:nvSpPr>
        <p:spPr bwMode="auto">
          <a:xfrm>
            <a:off x="5199063" y="5378450"/>
            <a:ext cx="860425" cy="792163"/>
          </a:xfrm>
          <a:custGeom>
            <a:avLst/>
            <a:gdLst>
              <a:gd name="T0" fmla="*/ 2147483647 w 587"/>
              <a:gd name="T1" fmla="*/ 2147483647 h 499"/>
              <a:gd name="T2" fmla="*/ 2147483647 w 587"/>
              <a:gd name="T3" fmla="*/ 2147483647 h 499"/>
              <a:gd name="T4" fmla="*/ 2147483647 w 587"/>
              <a:gd name="T5" fmla="*/ 2147483647 h 499"/>
              <a:gd name="T6" fmla="*/ 2147483647 w 587"/>
              <a:gd name="T7" fmla="*/ 0 h 499"/>
              <a:gd name="T8" fmla="*/ 0 60000 65536"/>
              <a:gd name="T9" fmla="*/ 0 60000 65536"/>
              <a:gd name="T10" fmla="*/ 0 60000 65536"/>
              <a:gd name="T11" fmla="*/ 0 60000 65536"/>
              <a:gd name="T12" fmla="*/ 0 w 587"/>
              <a:gd name="T13" fmla="*/ 0 h 499"/>
              <a:gd name="T14" fmla="*/ 587 w 587"/>
              <a:gd name="T15" fmla="*/ 499 h 4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7" h="499">
                <a:moveTo>
                  <a:pt x="587" y="432"/>
                </a:moveTo>
                <a:cubicBezTo>
                  <a:pt x="435" y="465"/>
                  <a:pt x="283" y="499"/>
                  <a:pt x="187" y="464"/>
                </a:cubicBezTo>
                <a:cubicBezTo>
                  <a:pt x="91" y="429"/>
                  <a:pt x="22" y="301"/>
                  <a:pt x="11" y="224"/>
                </a:cubicBezTo>
                <a:cubicBezTo>
                  <a:pt x="0" y="147"/>
                  <a:pt x="61" y="73"/>
                  <a:pt x="123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1" name="Group 51"/>
          <p:cNvGrpSpPr>
            <a:grpSpLocks/>
          </p:cNvGrpSpPr>
          <p:nvPr/>
        </p:nvGrpSpPr>
        <p:grpSpPr bwMode="auto">
          <a:xfrm>
            <a:off x="6153150" y="5607050"/>
            <a:ext cx="844550" cy="812800"/>
            <a:chOff x="3128" y="3432"/>
            <a:chExt cx="576" cy="512"/>
          </a:xfrm>
        </p:grpSpPr>
        <p:sp>
          <p:nvSpPr>
            <p:cNvPr id="122" name="Line 52"/>
            <p:cNvSpPr>
              <a:spLocks noChangeShapeType="1"/>
            </p:cNvSpPr>
            <p:nvPr/>
          </p:nvSpPr>
          <p:spPr bwMode="auto">
            <a:xfrm flipH="1">
              <a:off x="3176" y="3432"/>
              <a:ext cx="528" cy="5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53"/>
            <p:cNvSpPr>
              <a:spLocks noChangeShapeType="1"/>
            </p:cNvSpPr>
            <p:nvPr/>
          </p:nvSpPr>
          <p:spPr bwMode="auto">
            <a:xfrm>
              <a:off x="3128" y="3448"/>
              <a:ext cx="56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4" name="Freeform 54"/>
          <p:cNvSpPr>
            <a:spLocks/>
          </p:cNvSpPr>
          <p:nvPr/>
        </p:nvSpPr>
        <p:spPr bwMode="auto">
          <a:xfrm>
            <a:off x="4733925" y="4438650"/>
            <a:ext cx="669925" cy="787400"/>
          </a:xfrm>
          <a:custGeom>
            <a:avLst/>
            <a:gdLst>
              <a:gd name="T0" fmla="*/ 2147483647 w 456"/>
              <a:gd name="T1" fmla="*/ 2147483647 h 496"/>
              <a:gd name="T2" fmla="*/ 2147483647 w 456"/>
              <a:gd name="T3" fmla="*/ 2147483647 h 496"/>
              <a:gd name="T4" fmla="*/ 2147483647 w 456"/>
              <a:gd name="T5" fmla="*/ 2147483647 h 496"/>
              <a:gd name="T6" fmla="*/ 2147483647 w 456"/>
              <a:gd name="T7" fmla="*/ 0 h 496"/>
              <a:gd name="T8" fmla="*/ 0 60000 65536"/>
              <a:gd name="T9" fmla="*/ 0 60000 65536"/>
              <a:gd name="T10" fmla="*/ 0 60000 65536"/>
              <a:gd name="T11" fmla="*/ 0 60000 65536"/>
              <a:gd name="T12" fmla="*/ 0 w 456"/>
              <a:gd name="T13" fmla="*/ 0 h 496"/>
              <a:gd name="T14" fmla="*/ 456 w 456"/>
              <a:gd name="T15" fmla="*/ 496 h 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6" h="496">
                <a:moveTo>
                  <a:pt x="456" y="496"/>
                </a:moveTo>
                <a:cubicBezTo>
                  <a:pt x="400" y="488"/>
                  <a:pt x="195" y="488"/>
                  <a:pt x="120" y="448"/>
                </a:cubicBezTo>
                <a:cubicBezTo>
                  <a:pt x="45" y="408"/>
                  <a:pt x="0" y="331"/>
                  <a:pt x="8" y="256"/>
                </a:cubicBezTo>
                <a:cubicBezTo>
                  <a:pt x="16" y="181"/>
                  <a:pt x="135" y="53"/>
                  <a:pt x="168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5" name="Group 55"/>
          <p:cNvGrpSpPr>
            <a:grpSpLocks/>
          </p:cNvGrpSpPr>
          <p:nvPr/>
        </p:nvGrpSpPr>
        <p:grpSpPr bwMode="auto">
          <a:xfrm>
            <a:off x="5497513" y="4768850"/>
            <a:ext cx="844550" cy="812800"/>
            <a:chOff x="3128" y="3432"/>
            <a:chExt cx="576" cy="512"/>
          </a:xfrm>
        </p:grpSpPr>
        <p:sp>
          <p:nvSpPr>
            <p:cNvPr id="126" name="Line 56"/>
            <p:cNvSpPr>
              <a:spLocks noChangeShapeType="1"/>
            </p:cNvSpPr>
            <p:nvPr/>
          </p:nvSpPr>
          <p:spPr bwMode="auto">
            <a:xfrm flipH="1">
              <a:off x="3176" y="3432"/>
              <a:ext cx="528" cy="5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57"/>
            <p:cNvSpPr>
              <a:spLocks noChangeShapeType="1"/>
            </p:cNvSpPr>
            <p:nvPr/>
          </p:nvSpPr>
          <p:spPr bwMode="auto">
            <a:xfrm>
              <a:off x="3128" y="3448"/>
              <a:ext cx="56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8" name="Freeform 58"/>
          <p:cNvSpPr>
            <a:spLocks/>
          </p:cNvSpPr>
          <p:nvPr/>
        </p:nvSpPr>
        <p:spPr bwMode="auto">
          <a:xfrm>
            <a:off x="4437063" y="3575050"/>
            <a:ext cx="657225" cy="830263"/>
          </a:xfrm>
          <a:custGeom>
            <a:avLst/>
            <a:gdLst>
              <a:gd name="T0" fmla="*/ 2147483647 w 448"/>
              <a:gd name="T1" fmla="*/ 2147483647 h 523"/>
              <a:gd name="T2" fmla="*/ 2147483647 w 448"/>
              <a:gd name="T3" fmla="*/ 2147483647 h 523"/>
              <a:gd name="T4" fmla="*/ 2147483647 w 448"/>
              <a:gd name="T5" fmla="*/ 2147483647 h 523"/>
              <a:gd name="T6" fmla="*/ 2147483647 w 448"/>
              <a:gd name="T7" fmla="*/ 2147483647 h 523"/>
              <a:gd name="T8" fmla="*/ 2147483647 w 448"/>
              <a:gd name="T9" fmla="*/ 0 h 5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8"/>
              <a:gd name="T16" fmla="*/ 0 h 523"/>
              <a:gd name="T17" fmla="*/ 448 w 448"/>
              <a:gd name="T18" fmla="*/ 523 h 5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8" h="523">
                <a:moveTo>
                  <a:pt x="339" y="480"/>
                </a:moveTo>
                <a:cubicBezTo>
                  <a:pt x="347" y="485"/>
                  <a:pt x="448" y="512"/>
                  <a:pt x="403" y="512"/>
                </a:cubicBezTo>
                <a:cubicBezTo>
                  <a:pt x="358" y="512"/>
                  <a:pt x="131" y="523"/>
                  <a:pt x="67" y="480"/>
                </a:cubicBezTo>
                <a:cubicBezTo>
                  <a:pt x="3" y="437"/>
                  <a:pt x="0" y="336"/>
                  <a:pt x="19" y="256"/>
                </a:cubicBezTo>
                <a:cubicBezTo>
                  <a:pt x="38" y="176"/>
                  <a:pt x="146" y="53"/>
                  <a:pt x="179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9" name="Group 59"/>
          <p:cNvGrpSpPr>
            <a:grpSpLocks/>
          </p:cNvGrpSpPr>
          <p:nvPr/>
        </p:nvGrpSpPr>
        <p:grpSpPr bwMode="auto">
          <a:xfrm>
            <a:off x="5214938" y="3905250"/>
            <a:ext cx="844550" cy="812800"/>
            <a:chOff x="3128" y="3432"/>
            <a:chExt cx="576" cy="512"/>
          </a:xfrm>
        </p:grpSpPr>
        <p:sp>
          <p:nvSpPr>
            <p:cNvPr id="130" name="Line 60"/>
            <p:cNvSpPr>
              <a:spLocks noChangeShapeType="1"/>
            </p:cNvSpPr>
            <p:nvPr/>
          </p:nvSpPr>
          <p:spPr bwMode="auto">
            <a:xfrm flipH="1">
              <a:off x="3176" y="3432"/>
              <a:ext cx="528" cy="5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61"/>
            <p:cNvSpPr>
              <a:spLocks noChangeShapeType="1"/>
            </p:cNvSpPr>
            <p:nvPr/>
          </p:nvSpPr>
          <p:spPr bwMode="auto">
            <a:xfrm>
              <a:off x="3128" y="3448"/>
              <a:ext cx="56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" name="Text Box 62"/>
          <p:cNvSpPr txBox="1">
            <a:spLocks noChangeArrowheads="1"/>
          </p:cNvSpPr>
          <p:nvPr/>
        </p:nvSpPr>
        <p:spPr bwMode="auto">
          <a:xfrm>
            <a:off x="5583906" y="2056524"/>
            <a:ext cx="2759075" cy="711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 xmlns:a="http://schemas.openxmlformats.org/drawingml/2006/main">
              <a:rPr lang="vi" sz="2000">
                <a:solidFill>
                  <a:schemeClr val="tx1"/>
                </a:solidFill>
                <a:latin typeface="Helvetica" pitchFamily="34" charset="0"/>
              </a:rPr>
              <a:t>Chỉ cần thay đổi tên!</a:t>
            </a:r>
          </a:p>
          <a:p>
            <a:r xmlns:a="http://schemas.openxmlformats.org/drawingml/2006/main">
              <a:rPr lang="vi" sz="2000">
                <a:solidFill>
                  <a:schemeClr val="tx1"/>
                </a:solidFill>
                <a:latin typeface="Helvetica" pitchFamily="34" charset="0"/>
              </a:rPr>
              <a:t>… Chắc chắn rồi, đúng rồi!</a:t>
            </a:r>
          </a:p>
        </p:txBody>
      </p:sp>
      <p:sp>
        <p:nvSpPr>
          <p:cNvPr id="133" name="Text Box 63"/>
          <p:cNvSpPr txBox="1">
            <a:spLocks noChangeArrowheads="1"/>
          </p:cNvSpPr>
          <p:nvPr/>
        </p:nvSpPr>
        <p:spPr bwMode="auto">
          <a:xfrm>
            <a:off x="2057400" y="3276600"/>
            <a:ext cx="274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vi" sz="2000" dirty="0" err="1">
                <a:solidFill>
                  <a:schemeClr val="tx1"/>
                </a:solidFill>
                <a:latin typeface="Helvetica" pitchFamily="34" charset="0"/>
              </a:rPr>
              <a:t>printRev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Helvetica" pitchFamily="34" charset="0"/>
              </a:rPr>
              <a:t>(đầu)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Helvetica" pitchFamily="34" charset="0"/>
                <a:sym typeface="Wingdings" pitchFamily="2" charset="2"/>
              </a:rPr>
              <a:t></a:t>
            </a:r>
            <a:endParaRPr xmlns:a="http://schemas.openxmlformats.org/drawingml/2006/main" lang="en-US" sz="2000" dirty="0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135" name="Text Box 66"/>
          <p:cNvSpPr txBox="1">
            <a:spLocks noChangeArrowheads="1"/>
          </p:cNvSpPr>
          <p:nvPr/>
        </p:nvSpPr>
        <p:spPr bwMode="auto">
          <a:xfrm>
            <a:off x="2362200" y="4876800"/>
            <a:ext cx="327334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xmlns:a="http://schemas.openxmlformats.org/drawingml/2006/main" eaLnBrk="0" hangingPunct="0"/>
            <a:r xmlns:a="http://schemas.openxmlformats.org/drawingml/2006/main">
              <a:rPr lang="vi" sz="2000" dirty="0">
                <a:solidFill>
                  <a:schemeClr val="tx1"/>
                </a:solidFill>
                <a:latin typeface="Helvetica" pitchFamily="34" charset="0"/>
              </a:rPr>
              <a:t>9</a:t>
            </a:r>
          </a:p>
        </p:txBody>
      </p:sp>
      <p:sp>
        <p:nvSpPr>
          <p:cNvPr id="136" name="Text Box 68"/>
          <p:cNvSpPr txBox="1">
            <a:spLocks noChangeArrowheads="1"/>
          </p:cNvSpPr>
          <p:nvPr/>
        </p:nvSpPr>
        <p:spPr bwMode="auto">
          <a:xfrm>
            <a:off x="3479709" y="1534332"/>
            <a:ext cx="1231106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 xmlns:a="http://schemas.openxmlformats.org/drawingml/2006/main">
              <a:rPr lang="vi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inRev</a:t>
            </a:r>
            <a:endParaRPr xmlns:a="http://schemas.openxmlformats.org/drawingml/2006/main" lang="en-US" sz="20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137" name="Text Box 69"/>
          <p:cNvSpPr txBox="1">
            <a:spLocks noChangeArrowheads="1"/>
          </p:cNvSpPr>
          <p:nvPr/>
        </p:nvSpPr>
        <p:spPr bwMode="auto">
          <a:xfrm>
            <a:off x="1071133" y="2469803"/>
            <a:ext cx="1231106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 xmlns:a="http://schemas.openxmlformats.org/drawingml/2006/main">
              <a:rPr lang="vi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inRev</a:t>
            </a:r>
            <a:endParaRPr xmlns:a="http://schemas.openxmlformats.org/drawingml/2006/main" lang="en-US" sz="20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138" name="Text Box 70"/>
          <p:cNvSpPr txBox="1">
            <a:spLocks noChangeArrowheads="1"/>
          </p:cNvSpPr>
          <p:nvPr/>
        </p:nvSpPr>
        <p:spPr bwMode="auto">
          <a:xfrm>
            <a:off x="1071132" y="2166451"/>
            <a:ext cx="4023155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 xmlns:a="http://schemas.openxmlformats.org/drawingml/2006/main">
              <a:rPr lang="vi" sz="2000">
                <a:solidFill>
                  <a:srgbClr val="0000FF"/>
                </a:solidFill>
                <a:latin typeface="Lucida Console" panose="020B0609040504020204" pitchFamily="49" charset="0"/>
              </a:rPr>
              <a:t>printRev </a:t>
            </a:r>
            <a:r xmlns:a="http://schemas.openxmlformats.org/drawingml/2006/main">
              <a:rPr lang="vi" sz="2000">
                <a:solidFill>
                  <a:schemeClr val="tx1"/>
                </a:solidFill>
                <a:latin typeface="Lucida Console" panose="020B0609040504020204" pitchFamily="49" charset="0"/>
              </a:rPr>
              <a:t>(n.next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139" name="Text Box 71"/>
          <p:cNvSpPr txBox="1">
            <a:spLocks noChangeArrowheads="1"/>
          </p:cNvSpPr>
          <p:nvPr/>
        </p:nvSpPr>
        <p:spPr bwMode="auto">
          <a:xfrm>
            <a:off x="1071134" y="2461432"/>
            <a:ext cx="412793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 xmlns:a="http://schemas.openxmlformats.org/drawingml/2006/main">
              <a:rPr lang="vi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System.out.print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( </a:t>
            </a:r>
            <a:r xmlns:a="http://schemas.openxmlformats.org/drawingml/2006/main">
              <a:rPr lang="vi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n.value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140" name="AutoShape 72"/>
          <p:cNvSpPr>
            <a:spLocks noChangeArrowheads="1"/>
          </p:cNvSpPr>
          <p:nvPr/>
        </p:nvSpPr>
        <p:spPr bwMode="auto">
          <a:xfrm>
            <a:off x="588747" y="2358926"/>
            <a:ext cx="123825" cy="376238"/>
          </a:xfrm>
          <a:prstGeom prst="curvedRightArrow">
            <a:avLst>
              <a:gd name="adj1" fmla="val 60769"/>
              <a:gd name="adj2" fmla="val 121539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1" name="AutoShape 73"/>
          <p:cNvSpPr>
            <a:spLocks noChangeArrowheads="1"/>
          </p:cNvSpPr>
          <p:nvPr/>
        </p:nvSpPr>
        <p:spPr bwMode="auto">
          <a:xfrm flipV="1">
            <a:off x="5274134" y="2319338"/>
            <a:ext cx="152400" cy="381000"/>
          </a:xfrm>
          <a:prstGeom prst="curvedLeftArrow">
            <a:avLst>
              <a:gd name="adj1" fmla="val 50000"/>
              <a:gd name="adj2" fmla="val 10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>
                <a:solidFill>
                  <a:srgbClr val="0000FF"/>
                </a:solidFill>
                <a:latin typeface="Britannic Bold" panose="020B0903060703020204" pitchFamily="34" charset="0"/>
              </a:rPr>
              <a:t>Ví dụ 4</a:t>
            </a:r>
          </a:p>
        </p:txBody>
      </p:sp>
      <p:sp>
        <p:nvSpPr>
          <p:cNvPr id="75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utoUpdateAnimBg="0"/>
      <p:bldP spid="119" grpId="0" autoUpdateAnimBg="0"/>
      <p:bldP spid="120" grpId="0" animBg="1"/>
      <p:bldP spid="124" grpId="0" animBg="1"/>
      <p:bldP spid="128" grpId="0" animBg="1"/>
      <p:bldP spid="132" grpId="0" animBg="1"/>
      <p:bldP spid="133" grpId="0"/>
      <p:bldP spid="135" grpId="0" autoUpdateAnimBg="0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151167" cy="788988"/>
          </a:xfrm>
        </p:spPr>
        <p:txBody>
          <a:bodyPr/>
          <a:lstStyle/>
          <a:p>
            <a:r xmlns:a="http://schemas.openxmlformats.org/drawingml/2006/main">
              <a:rPr lang="vi" sz="3600">
                <a:solidFill>
                  <a:srgbClr val="C00000"/>
                </a:solidFill>
                <a:latin typeface="Britannic Bold" panose="020B0903060703020204" pitchFamily="34" charset="0"/>
              </a:rPr>
              <a:t>3.5 Đã sắp xếp</a:t>
            </a:r>
            <a:r xmlns:a="http://schemas.openxmlformats.org/drawingml/2006/main">
              <a:rPr lang="vi" sz="3600">
                <a:latin typeface="Britannic Bold" panose="020B0903060703020204" pitchFamily="34" charset="0"/>
              </a:rPr>
              <a:t> Chèn danh sách </a:t>
            </a:r>
            <a:r xmlns:a="http://schemas.openxmlformats.org/drawingml/2006/main">
              <a:rPr lang="vi" sz="3600" dirty="0">
                <a:latin typeface="Britannic Bold" panose="020B0903060703020204" pitchFamily="34" charset="0"/>
              </a:rPr>
              <a:t>liên kết </a:t>
            </a:r>
            <a:r xmlns:a="http://schemas.openxmlformats.org/drawingml/2006/main">
              <a:rPr lang="vi" sz="3600">
                <a:latin typeface="Britannic Bold" panose="020B0903060703020204" pitchFamily="34" charset="0"/>
              </a:rPr>
              <a:t>(1/2)</a:t>
            </a:r>
            <a:br xmlns:a="http://schemas.openxmlformats.org/drawingml/2006/main">
              <a:rPr lang="en-US" sz="2400" dirty="0">
                <a:solidFill>
                  <a:srgbClr val="660066"/>
                </a:solidFill>
              </a:rPr>
            </a:br>
            <a:endParaRPr xmlns:a="http://schemas.openxmlformats.org/drawingml/2006/main" lang="en-US" sz="2400" dirty="0">
              <a:solidFill>
                <a:srgbClr val="66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33</a:t>
            </a:fld>
            <a:endParaRPr lang="en-US" sz="1600" dirty="0"/>
          </a:p>
        </p:txBody>
      </p:sp>
      <p:sp>
        <p:nvSpPr>
          <p:cNvPr id="73" name="Text Box 3"/>
          <p:cNvSpPr txBox="1">
            <a:spLocks noChangeArrowheads="1"/>
          </p:cNvSpPr>
          <p:nvPr/>
        </p:nvSpPr>
        <p:spPr bwMode="auto">
          <a:xfrm>
            <a:off x="990600" y="3733800"/>
            <a:ext cx="1211263" cy="369888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xmlns:a="http://schemas.openxmlformats.org/drawingml/2006/main" eaLnBrk="0" hangingPunct="0"/>
            <a:r xmlns:a="http://schemas.openxmlformats.org/drawingml/2006/main">
              <a:rPr lang="vi" sz="1800">
                <a:solidFill>
                  <a:srgbClr val="800000"/>
                </a:solidFill>
                <a:latin typeface="Helvetica" pitchFamily="34" charset="0"/>
              </a:rPr>
              <a:t>chèn(p,v)</a:t>
            </a:r>
          </a:p>
        </p:txBody>
      </p:sp>
      <p:sp>
        <p:nvSpPr>
          <p:cNvPr id="74" name="Text Box 4"/>
          <p:cNvSpPr txBox="1">
            <a:spLocks noChangeArrowheads="1"/>
          </p:cNvSpPr>
          <p:nvPr/>
        </p:nvSpPr>
        <p:spPr bwMode="auto">
          <a:xfrm>
            <a:off x="3163888" y="2044700"/>
            <a:ext cx="1157287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xmlns:a="http://schemas.openxmlformats.org/drawingml/2006/main" eaLnBrk="0" hangingPunct="0"/>
            <a:r xmlns:a="http://schemas.openxmlformats.org/drawingml/2006/main">
              <a:rPr lang="vi" sz="2000" dirty="0">
                <a:solidFill>
                  <a:schemeClr val="tx1"/>
                </a:solidFill>
                <a:latin typeface="Helvetica" pitchFamily="34" charset="0"/>
              </a:rPr>
              <a:t>p == vô giá trị</a:t>
            </a:r>
          </a:p>
        </p:txBody>
      </p:sp>
      <p:sp>
        <p:nvSpPr>
          <p:cNvPr id="75" name="Text Box 5"/>
          <p:cNvSpPr txBox="1">
            <a:spLocks noChangeArrowheads="1"/>
          </p:cNvSpPr>
          <p:nvPr/>
        </p:nvSpPr>
        <p:spPr bwMode="auto">
          <a:xfrm>
            <a:off x="3048000" y="3581400"/>
            <a:ext cx="1728788" cy="4000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xmlns:a="http://schemas.openxmlformats.org/drawingml/2006/main" eaLnBrk="0" hangingPunct="0"/>
            <a:r xmlns:a="http://schemas.openxmlformats.org/drawingml/2006/main">
              <a:rPr lang="vi" sz="2000" dirty="0">
                <a:solidFill>
                  <a:schemeClr val="tx1"/>
                </a:solidFill>
                <a:latin typeface="Helvetica" pitchFamily="34" charset="0"/>
              </a:rPr>
              <a:t>v &lt; </a:t>
            </a:r>
            <a:r xmlns:a="http://schemas.openxmlformats.org/drawingml/2006/main">
              <a:rPr lang="vi" sz="2000" dirty="0" err="1">
                <a:solidFill>
                  <a:schemeClr val="tx1"/>
                </a:solidFill>
                <a:latin typeface="Helvetica" pitchFamily="34" charset="0"/>
              </a:rPr>
              <a:t>p.element</a:t>
            </a:r>
            <a:endParaRPr xmlns:a="http://schemas.openxmlformats.org/drawingml/2006/main" lang="en-GB" sz="2000" dirty="0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78" name="Text Box 6"/>
          <p:cNvSpPr txBox="1">
            <a:spLocks noChangeArrowheads="1"/>
          </p:cNvSpPr>
          <p:nvPr/>
        </p:nvSpPr>
        <p:spPr bwMode="auto">
          <a:xfrm>
            <a:off x="3276600" y="4419600"/>
            <a:ext cx="1878013" cy="4000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xmlns:a="http://schemas.openxmlformats.org/drawingml/2006/main" eaLnBrk="0" hangingPunct="0"/>
            <a:r xmlns:a="http://schemas.openxmlformats.org/drawingml/2006/main">
              <a:rPr lang="vi" sz="2000" dirty="0">
                <a:solidFill>
                  <a:schemeClr val="tx1"/>
                </a:solidFill>
                <a:latin typeface="Helvetica" pitchFamily="34" charset="0"/>
              </a:rPr>
              <a:t>v &gt;= </a:t>
            </a:r>
            <a:r xmlns:a="http://schemas.openxmlformats.org/drawingml/2006/main">
              <a:rPr lang="vi" sz="2000" dirty="0" err="1">
                <a:solidFill>
                  <a:schemeClr val="tx1"/>
                </a:solidFill>
                <a:latin typeface="Helvetica" pitchFamily="34" charset="0"/>
              </a:rPr>
              <a:t>p.element</a:t>
            </a:r>
            <a:endParaRPr xmlns:a="http://schemas.openxmlformats.org/drawingml/2006/main" lang="en-GB" sz="2000" dirty="0">
              <a:solidFill>
                <a:schemeClr val="tx1"/>
              </a:solidFill>
              <a:latin typeface="Helvetica" pitchFamily="34" charset="0"/>
            </a:endParaRPr>
          </a:p>
        </p:txBody>
      </p:sp>
      <p:grpSp>
        <p:nvGrpSpPr>
          <p:cNvPr id="79" name="Group 7"/>
          <p:cNvGrpSpPr>
            <a:grpSpLocks/>
          </p:cNvGrpSpPr>
          <p:nvPr/>
        </p:nvGrpSpPr>
        <p:grpSpPr bwMode="auto">
          <a:xfrm>
            <a:off x="5429250" y="1816100"/>
            <a:ext cx="750888" cy="584200"/>
            <a:chOff x="3420" y="856"/>
            <a:chExt cx="473" cy="368"/>
          </a:xfrm>
        </p:grpSpPr>
        <p:sp>
          <p:nvSpPr>
            <p:cNvPr id="83" name="Rectangle 8"/>
            <p:cNvSpPr>
              <a:spLocks noChangeArrowheads="1"/>
            </p:cNvSpPr>
            <p:nvPr/>
          </p:nvSpPr>
          <p:spPr bwMode="auto">
            <a:xfrm>
              <a:off x="3420" y="856"/>
              <a:ext cx="473" cy="3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4" name="Text Box 9"/>
            <p:cNvSpPr txBox="1">
              <a:spLocks noChangeArrowheads="1"/>
            </p:cNvSpPr>
            <p:nvPr/>
          </p:nvSpPr>
          <p:spPr bwMode="auto">
            <a:xfrm>
              <a:off x="3455" y="928"/>
              <a:ext cx="189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xmlns:a="http://schemas.openxmlformats.org/drawingml/2006/main" eaLnBrk="0" hangingPunct="0"/>
              <a:r xmlns:a="http://schemas.openxmlformats.org/drawingml/2006/main">
                <a:rPr lang="vi" sz="1800">
                  <a:solidFill>
                    <a:srgbClr val="660033"/>
                  </a:solidFill>
                  <a:latin typeface="Helvetica" pitchFamily="34" charset="0"/>
                </a:rPr>
                <a:t>v</a:t>
              </a:r>
            </a:p>
          </p:txBody>
        </p:sp>
        <p:sp>
          <p:nvSpPr>
            <p:cNvPr id="88" name="Line 10"/>
            <p:cNvSpPr>
              <a:spLocks noChangeShapeType="1"/>
            </p:cNvSpPr>
            <p:nvPr/>
          </p:nvSpPr>
          <p:spPr bwMode="auto">
            <a:xfrm>
              <a:off x="3745" y="856"/>
              <a:ext cx="0" cy="3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9" name="Line 11"/>
            <p:cNvSpPr>
              <a:spLocks noChangeShapeType="1"/>
            </p:cNvSpPr>
            <p:nvPr/>
          </p:nvSpPr>
          <p:spPr bwMode="auto">
            <a:xfrm flipH="1">
              <a:off x="3744" y="864"/>
              <a:ext cx="144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93" name="Text Box 12"/>
          <p:cNvSpPr txBox="1">
            <a:spLocks noChangeArrowheads="1"/>
          </p:cNvSpPr>
          <p:nvPr/>
        </p:nvSpPr>
        <p:spPr bwMode="auto">
          <a:xfrm>
            <a:off x="1371600" y="5334000"/>
            <a:ext cx="738188" cy="3365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xmlns:a="http://schemas.openxmlformats.org/drawingml/2006/main" eaLnBrk="0" hangingPunct="0"/>
            <a:r xmlns:a="http://schemas.openxmlformats.org/drawingml/2006/main">
              <a:rPr lang="vi" sz="1600">
                <a:solidFill>
                  <a:srgbClr val="800000"/>
                </a:solidFill>
                <a:latin typeface="Helvetica" pitchFamily="34" charset="0"/>
              </a:rPr>
              <a:t>p.next</a:t>
            </a:r>
          </a:p>
        </p:txBody>
      </p:sp>
      <p:sp>
        <p:nvSpPr>
          <p:cNvPr id="94" name="Rectangle 18"/>
          <p:cNvSpPr>
            <a:spLocks noChangeArrowheads="1"/>
          </p:cNvSpPr>
          <p:nvPr/>
        </p:nvSpPr>
        <p:spPr bwMode="auto">
          <a:xfrm>
            <a:off x="457200" y="4800600"/>
            <a:ext cx="1098550" cy="558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5" name="Text Box 20"/>
          <p:cNvSpPr txBox="1">
            <a:spLocks noChangeArrowheads="1"/>
          </p:cNvSpPr>
          <p:nvPr/>
        </p:nvSpPr>
        <p:spPr bwMode="auto">
          <a:xfrm>
            <a:off x="1300163" y="4457700"/>
            <a:ext cx="184150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endParaRPr lang="en-GB" sz="1800">
              <a:solidFill>
                <a:schemeClr val="accent2"/>
              </a:solidFill>
              <a:latin typeface="Helvetica" pitchFamily="34" charset="0"/>
            </a:endParaRPr>
          </a:p>
        </p:txBody>
      </p:sp>
      <p:sp>
        <p:nvSpPr>
          <p:cNvPr id="98" name="Line 21"/>
          <p:cNvSpPr>
            <a:spLocks noChangeShapeType="1"/>
          </p:cNvSpPr>
          <p:nvPr/>
        </p:nvSpPr>
        <p:spPr bwMode="auto">
          <a:xfrm>
            <a:off x="1371600" y="4800600"/>
            <a:ext cx="0" cy="55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99" name="Text Box 22"/>
          <p:cNvSpPr txBox="1">
            <a:spLocks noChangeArrowheads="1"/>
          </p:cNvSpPr>
          <p:nvPr/>
        </p:nvSpPr>
        <p:spPr bwMode="auto">
          <a:xfrm>
            <a:off x="457200" y="4953000"/>
            <a:ext cx="969963" cy="3079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xmlns:a="http://schemas.openxmlformats.org/drawingml/2006/main" eaLnBrk="0" hangingPunct="0"/>
            <a:r xmlns:a="http://schemas.openxmlformats.org/drawingml/2006/main">
              <a:rPr lang="vi" sz="1400">
                <a:solidFill>
                  <a:srgbClr val="660033"/>
                </a:solidFill>
                <a:latin typeface="Helvetica" pitchFamily="34" charset="0"/>
              </a:rPr>
              <a:t>p.element</a:t>
            </a:r>
          </a:p>
        </p:txBody>
      </p:sp>
      <p:sp>
        <p:nvSpPr>
          <p:cNvPr id="103" name="Line 23"/>
          <p:cNvSpPr>
            <a:spLocks noChangeShapeType="1"/>
          </p:cNvSpPr>
          <p:nvPr/>
        </p:nvSpPr>
        <p:spPr bwMode="auto">
          <a:xfrm>
            <a:off x="1447800" y="5105400"/>
            <a:ext cx="398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104" name="Line 24"/>
          <p:cNvSpPr>
            <a:spLocks noChangeShapeType="1"/>
          </p:cNvSpPr>
          <p:nvPr/>
        </p:nvSpPr>
        <p:spPr bwMode="auto">
          <a:xfrm flipH="1">
            <a:off x="993775" y="4419600"/>
            <a:ext cx="301625" cy="35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105" name="Rectangle 25"/>
          <p:cNvSpPr>
            <a:spLocks noChangeArrowheads="1"/>
          </p:cNvSpPr>
          <p:nvPr/>
        </p:nvSpPr>
        <p:spPr bwMode="auto">
          <a:xfrm>
            <a:off x="1905000" y="4800600"/>
            <a:ext cx="1285875" cy="533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121" name="Group 26"/>
          <p:cNvGrpSpPr>
            <a:grpSpLocks/>
          </p:cNvGrpSpPr>
          <p:nvPr/>
        </p:nvGrpSpPr>
        <p:grpSpPr bwMode="auto">
          <a:xfrm>
            <a:off x="5257800" y="3733800"/>
            <a:ext cx="750888" cy="584200"/>
            <a:chOff x="3312" y="2064"/>
            <a:chExt cx="473" cy="368"/>
          </a:xfrm>
        </p:grpSpPr>
        <p:sp>
          <p:nvSpPr>
            <p:cNvPr id="125" name="Rectangle 27"/>
            <p:cNvSpPr>
              <a:spLocks noChangeArrowheads="1"/>
            </p:cNvSpPr>
            <p:nvPr/>
          </p:nvSpPr>
          <p:spPr bwMode="auto">
            <a:xfrm>
              <a:off x="3312" y="2064"/>
              <a:ext cx="473" cy="3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9" name="Text Box 28"/>
            <p:cNvSpPr txBox="1">
              <a:spLocks noChangeArrowheads="1"/>
            </p:cNvSpPr>
            <p:nvPr/>
          </p:nvSpPr>
          <p:spPr bwMode="auto">
            <a:xfrm>
              <a:off x="3367" y="2144"/>
              <a:ext cx="189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xmlns:a="http://schemas.openxmlformats.org/drawingml/2006/main" eaLnBrk="0" hangingPunct="0"/>
              <a:r xmlns:a="http://schemas.openxmlformats.org/drawingml/2006/main">
                <a:rPr lang="vi" sz="1800">
                  <a:solidFill>
                    <a:srgbClr val="800000"/>
                  </a:solidFill>
                  <a:latin typeface="Helvetica" pitchFamily="34" charset="0"/>
                </a:rPr>
                <a:t>v</a:t>
              </a:r>
            </a:p>
          </p:txBody>
        </p:sp>
        <p:sp>
          <p:nvSpPr>
            <p:cNvPr id="142" name="Line 29"/>
            <p:cNvSpPr>
              <a:spLocks noChangeShapeType="1"/>
            </p:cNvSpPr>
            <p:nvPr/>
          </p:nvSpPr>
          <p:spPr bwMode="auto">
            <a:xfrm>
              <a:off x="3657" y="2072"/>
              <a:ext cx="0" cy="3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143" name="Line 30"/>
          <p:cNvSpPr>
            <a:spLocks noChangeShapeType="1"/>
          </p:cNvSpPr>
          <p:nvPr/>
        </p:nvSpPr>
        <p:spPr bwMode="auto">
          <a:xfrm flipV="1">
            <a:off x="2362200" y="2133600"/>
            <a:ext cx="2814638" cy="1498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144" name="Line 31"/>
          <p:cNvSpPr>
            <a:spLocks noChangeShapeType="1"/>
          </p:cNvSpPr>
          <p:nvPr/>
        </p:nvSpPr>
        <p:spPr bwMode="auto">
          <a:xfrm flipV="1">
            <a:off x="2438400" y="3962400"/>
            <a:ext cx="2744788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145" name="Line 32"/>
          <p:cNvSpPr>
            <a:spLocks noChangeShapeType="1"/>
          </p:cNvSpPr>
          <p:nvPr/>
        </p:nvSpPr>
        <p:spPr bwMode="auto">
          <a:xfrm>
            <a:off x="2381250" y="4178300"/>
            <a:ext cx="2266950" cy="12319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146" name="Text Box 33"/>
          <p:cNvSpPr txBox="1">
            <a:spLocks noChangeArrowheads="1"/>
          </p:cNvSpPr>
          <p:nvPr/>
        </p:nvSpPr>
        <p:spPr bwMode="auto">
          <a:xfrm>
            <a:off x="5334000" y="1371600"/>
            <a:ext cx="2570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 xmlns:a="http://schemas.openxmlformats.org/drawingml/2006/main">
              <a:rPr lang="vi" sz="2000" dirty="0">
                <a:solidFill>
                  <a:srgbClr val="0000FF"/>
                </a:solidFill>
                <a:latin typeface="Helvetica" pitchFamily="34" charset="0"/>
              </a:rPr>
              <a:t>Trường hợp 1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Helvetica" pitchFamily="34" charset="0"/>
              </a:rPr>
              <a:t>: Chèn đuôi</a:t>
            </a:r>
          </a:p>
        </p:txBody>
      </p:sp>
      <p:sp>
        <p:nvSpPr>
          <p:cNvPr id="147" name="Text Box 34"/>
          <p:cNvSpPr txBox="1">
            <a:spLocks noChangeArrowheads="1"/>
          </p:cNvSpPr>
          <p:nvPr/>
        </p:nvSpPr>
        <p:spPr bwMode="auto">
          <a:xfrm>
            <a:off x="5257800" y="3200400"/>
            <a:ext cx="3352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 xmlns:a="http://schemas.openxmlformats.org/drawingml/2006/main">
              <a:rPr lang="vi" sz="2000" dirty="0">
                <a:solidFill>
                  <a:srgbClr val="0000FF"/>
                </a:solidFill>
                <a:latin typeface="Helvetica" pitchFamily="34" charset="0"/>
              </a:rPr>
              <a:t>Trường hợp 2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Helvetica" pitchFamily="34" charset="0"/>
              </a:rPr>
              <a:t>: Chèn trước p</a:t>
            </a:r>
          </a:p>
        </p:txBody>
      </p:sp>
      <p:sp>
        <p:nvSpPr>
          <p:cNvPr id="148" name="Text Box 35"/>
          <p:cNvSpPr txBox="1">
            <a:spLocks noChangeArrowheads="1"/>
          </p:cNvSpPr>
          <p:nvPr/>
        </p:nvSpPr>
        <p:spPr bwMode="auto">
          <a:xfrm>
            <a:off x="5311775" y="4724400"/>
            <a:ext cx="3832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 xmlns:a="http://schemas.openxmlformats.org/drawingml/2006/main">
              <a:rPr lang="vi" sz="2000">
                <a:solidFill>
                  <a:srgbClr val="0000FF"/>
                </a:solidFill>
                <a:latin typeface="Helvetica" pitchFamily="34" charset="0"/>
              </a:rPr>
              <a:t>Trường hợp 3 </a:t>
            </a:r>
            <a:r xmlns:a="http://schemas.openxmlformats.org/drawingml/2006/main">
              <a:rPr lang="vi" sz="2000">
                <a:solidFill>
                  <a:schemeClr val="tx1"/>
                </a:solidFill>
                <a:latin typeface="Helvetica" pitchFamily="34" charset="0"/>
              </a:rPr>
              <a:t>: Chèn sau p ( </a:t>
            </a:r>
            <a:r xmlns:a="http://schemas.openxmlformats.org/drawingml/2006/main">
              <a:rPr lang="vi" sz="2000">
                <a:solidFill>
                  <a:srgbClr val="FF0000"/>
                </a:solidFill>
                <a:latin typeface="Helvetica" pitchFamily="34" charset="0"/>
              </a:rPr>
              <a:t>đệ quy </a:t>
            </a:r>
            <a:r xmlns:a="http://schemas.openxmlformats.org/drawingml/2006/main">
              <a:rPr lang="vi" sz="2000">
                <a:solidFill>
                  <a:schemeClr val="tx1"/>
                </a:solidFill>
                <a:latin typeface="Helvetica" pitchFamily="34" charset="0"/>
              </a:rPr>
              <a:t>)</a:t>
            </a:r>
          </a:p>
        </p:txBody>
      </p:sp>
      <p:sp>
        <p:nvSpPr>
          <p:cNvPr id="149" name="Text Box 36"/>
          <p:cNvSpPr txBox="1">
            <a:spLocks noChangeArrowheads="1"/>
          </p:cNvSpPr>
          <p:nvPr/>
        </p:nvSpPr>
        <p:spPr bwMode="auto">
          <a:xfrm>
            <a:off x="6710363" y="3390900"/>
            <a:ext cx="184150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endParaRPr lang="en-GB" sz="1800">
              <a:solidFill>
                <a:schemeClr val="accent2"/>
              </a:solidFill>
              <a:latin typeface="Helvetica" pitchFamily="34" charset="0"/>
            </a:endParaRPr>
          </a:p>
        </p:txBody>
      </p:sp>
      <p:grpSp>
        <p:nvGrpSpPr>
          <p:cNvPr id="150" name="Group 37"/>
          <p:cNvGrpSpPr>
            <a:grpSpLocks/>
          </p:cNvGrpSpPr>
          <p:nvPr/>
        </p:nvGrpSpPr>
        <p:grpSpPr bwMode="auto">
          <a:xfrm>
            <a:off x="5943600" y="3759200"/>
            <a:ext cx="2819400" cy="584200"/>
            <a:chOff x="3744" y="2080"/>
            <a:chExt cx="1776" cy="368"/>
          </a:xfrm>
        </p:grpSpPr>
        <p:grpSp>
          <p:nvGrpSpPr>
            <p:cNvPr id="151" name="Group 38"/>
            <p:cNvGrpSpPr>
              <a:grpSpLocks/>
            </p:cNvGrpSpPr>
            <p:nvPr/>
          </p:nvGrpSpPr>
          <p:grpSpPr bwMode="auto">
            <a:xfrm>
              <a:off x="3984" y="2080"/>
              <a:ext cx="1536" cy="368"/>
              <a:chOff x="3842" y="2048"/>
              <a:chExt cx="1536" cy="368"/>
            </a:xfrm>
          </p:grpSpPr>
          <p:sp>
            <p:nvSpPr>
              <p:cNvPr id="153" name="Rectangle 39"/>
              <p:cNvSpPr>
                <a:spLocks noChangeArrowheads="1"/>
              </p:cNvSpPr>
              <p:nvPr/>
            </p:nvSpPr>
            <p:spPr bwMode="auto">
              <a:xfrm>
                <a:off x="3890" y="2048"/>
                <a:ext cx="498" cy="3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Line 40"/>
              <p:cNvSpPr>
                <a:spLocks noChangeShapeType="1"/>
              </p:cNvSpPr>
              <p:nvPr/>
            </p:nvSpPr>
            <p:spPr bwMode="auto">
              <a:xfrm>
                <a:off x="4285" y="2064"/>
                <a:ext cx="0" cy="3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55" name="Text Box 41"/>
              <p:cNvSpPr txBox="1">
                <a:spLocks noChangeArrowheads="1"/>
              </p:cNvSpPr>
              <p:nvPr/>
            </p:nvSpPr>
            <p:spPr bwMode="auto">
              <a:xfrm>
                <a:off x="3842" y="2128"/>
                <a:ext cx="469" cy="155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xmlns:a="http://schemas.openxmlformats.org/drawingml/2006/main" eaLnBrk="0" hangingPunct="0"/>
                <a:r xmlns:a="http://schemas.openxmlformats.org/drawingml/2006/main">
                  <a:rPr lang="vi" sz="1000">
                    <a:solidFill>
                      <a:srgbClr val="800000"/>
                    </a:solidFill>
                    <a:latin typeface="Helvetica" pitchFamily="34" charset="0"/>
                  </a:rPr>
                  <a:t>p.element</a:t>
                </a:r>
              </a:p>
            </p:txBody>
          </p:sp>
          <p:sp>
            <p:nvSpPr>
              <p:cNvPr id="156" name="Line 42"/>
              <p:cNvSpPr>
                <a:spLocks noChangeShapeType="1"/>
              </p:cNvSpPr>
              <p:nvPr/>
            </p:nvSpPr>
            <p:spPr bwMode="auto">
              <a:xfrm>
                <a:off x="4329" y="2240"/>
                <a:ext cx="25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57" name="Rectangle 43"/>
              <p:cNvSpPr>
                <a:spLocks noChangeArrowheads="1"/>
              </p:cNvSpPr>
              <p:nvPr/>
            </p:nvSpPr>
            <p:spPr bwMode="auto">
              <a:xfrm>
                <a:off x="4566" y="2064"/>
                <a:ext cx="812" cy="320"/>
              </a:xfrm>
              <a:prstGeom prst="rect">
                <a:avLst/>
              </a:prstGeom>
              <a:noFill/>
              <a:ln w="38100" cmpd="dbl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Line 44"/>
            <p:cNvSpPr>
              <a:spLocks noChangeShapeType="1"/>
            </p:cNvSpPr>
            <p:nvPr/>
          </p:nvSpPr>
          <p:spPr bwMode="auto">
            <a:xfrm>
              <a:off x="3744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58" name="Group 58"/>
          <p:cNvGrpSpPr>
            <a:grpSpLocks/>
          </p:cNvGrpSpPr>
          <p:nvPr/>
        </p:nvGrpSpPr>
        <p:grpSpPr bwMode="auto">
          <a:xfrm>
            <a:off x="4572000" y="5105400"/>
            <a:ext cx="4114800" cy="914400"/>
            <a:chOff x="2880" y="3216"/>
            <a:chExt cx="2592" cy="576"/>
          </a:xfrm>
        </p:grpSpPr>
        <p:sp>
          <p:nvSpPr>
            <p:cNvPr id="159" name="Rectangle 14"/>
            <p:cNvSpPr>
              <a:spLocks noChangeArrowheads="1"/>
            </p:cNvSpPr>
            <p:nvPr/>
          </p:nvSpPr>
          <p:spPr bwMode="auto">
            <a:xfrm>
              <a:off x="2928" y="3312"/>
              <a:ext cx="672" cy="38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0" name="Text Box 15"/>
            <p:cNvSpPr txBox="1">
              <a:spLocks noChangeArrowheads="1"/>
            </p:cNvSpPr>
            <p:nvPr/>
          </p:nvSpPr>
          <p:spPr bwMode="auto">
            <a:xfrm>
              <a:off x="2880" y="3408"/>
              <a:ext cx="611" cy="194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xmlns:a="http://schemas.openxmlformats.org/drawingml/2006/main" eaLnBrk="0" hangingPunct="0"/>
              <a:r xmlns:a="http://schemas.openxmlformats.org/drawingml/2006/main">
                <a:rPr lang="vi" sz="1400">
                  <a:solidFill>
                    <a:srgbClr val="800000"/>
                  </a:solidFill>
                  <a:latin typeface="Helvetica" pitchFamily="34" charset="0"/>
                </a:rPr>
                <a:t>p.element</a:t>
              </a:r>
              <a:endParaRPr xmlns:a="http://schemas.openxmlformats.org/drawingml/2006/main" lang="en-GB" sz="1400">
                <a:solidFill>
                  <a:schemeClr val="accent2"/>
                </a:solidFill>
                <a:latin typeface="Helvetica" pitchFamily="34" charset="0"/>
              </a:endParaRPr>
            </a:p>
          </p:txBody>
        </p:sp>
        <p:sp>
          <p:nvSpPr>
            <p:cNvPr id="161" name="Line 16"/>
            <p:cNvSpPr>
              <a:spLocks noChangeShapeType="1"/>
            </p:cNvSpPr>
            <p:nvPr/>
          </p:nvSpPr>
          <p:spPr bwMode="auto">
            <a:xfrm>
              <a:off x="3456" y="3312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62" name="Rectangle 54"/>
            <p:cNvSpPr>
              <a:spLocks noChangeArrowheads="1"/>
            </p:cNvSpPr>
            <p:nvPr/>
          </p:nvSpPr>
          <p:spPr bwMode="auto">
            <a:xfrm>
              <a:off x="4224" y="3312"/>
              <a:ext cx="864" cy="384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3" name="Line 55"/>
            <p:cNvSpPr>
              <a:spLocks noChangeShapeType="1"/>
            </p:cNvSpPr>
            <p:nvPr/>
          </p:nvSpPr>
          <p:spPr bwMode="auto">
            <a:xfrm>
              <a:off x="3504" y="3504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64" name="Rectangle 56"/>
            <p:cNvSpPr>
              <a:spLocks noChangeArrowheads="1"/>
            </p:cNvSpPr>
            <p:nvPr/>
          </p:nvSpPr>
          <p:spPr bwMode="auto">
            <a:xfrm>
              <a:off x="3696" y="3216"/>
              <a:ext cx="1776" cy="576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5" name="Text Box 57"/>
            <p:cNvSpPr txBox="1">
              <a:spLocks noChangeArrowheads="1"/>
            </p:cNvSpPr>
            <p:nvPr/>
          </p:nvSpPr>
          <p:spPr bwMode="auto">
            <a:xfrm>
              <a:off x="3704" y="3312"/>
              <a:ext cx="172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 xmlns:a="http://schemas.openxmlformats.org/drawingml/2006/main">
                <a:rPr lang="vi" sz="1800">
                  <a:solidFill>
                    <a:srgbClr val="800000"/>
                  </a:solidFill>
                  <a:latin typeface="Helvetica" pitchFamily="34" charset="0"/>
                </a:rPr>
                <a:t>chèn ( p.next ,v)</a:t>
              </a:r>
            </a:p>
          </p:txBody>
        </p:sp>
      </p:grp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535633" y="957847"/>
            <a:ext cx="7770168" cy="457200"/>
          </a:xfrm>
        </p:spPr>
        <p:txBody>
          <a:bodyPr>
            <a:noAutofit/>
          </a:bodyPr>
          <a:lstStyle/>
          <a:p>
            <a:r xmlns:a="http://schemas.openxmlformats.org/drawingml/2006/main">
              <a:rPr lang="vi" sz="2000"/>
              <a:t>Chèn một mục v vào danh sách liên kết đã sắp xếp với đầu p</a:t>
            </a:r>
            <a:endParaRPr xmlns:a="http://schemas.openxmlformats.org/drawingml/2006/main" lang="en-US" sz="2000" dirty="0">
              <a:solidFill>
                <a:srgbClr val="0000FF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>
                <a:solidFill>
                  <a:srgbClr val="0000FF"/>
                </a:solidFill>
                <a:latin typeface="Britannic Bold" panose="020B0903060703020204" pitchFamily="34" charset="0"/>
              </a:rPr>
              <a:t>Ví dụ 5</a:t>
            </a:r>
          </a:p>
        </p:txBody>
      </p:sp>
      <p:sp>
        <p:nvSpPr>
          <p:cNvPr id="5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utoUpdateAnimBg="0"/>
      <p:bldP spid="75" grpId="0" autoUpdateAnimBg="0"/>
      <p:bldP spid="78" grpId="0" autoUpdateAnimBg="0"/>
      <p:bldP spid="143" grpId="0" animBg="1"/>
      <p:bldP spid="144" grpId="0" animBg="1"/>
      <p:bldP spid="145" grpId="0" animBg="1"/>
      <p:bldP spid="146" grpId="0"/>
      <p:bldP spid="147" grpId="0"/>
      <p:bldP spid="14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151167" cy="788988"/>
          </a:xfrm>
        </p:spPr>
        <p:txBody>
          <a:bodyPr/>
          <a:lstStyle/>
          <a:p>
            <a:r xmlns:a="http://schemas.openxmlformats.org/drawingml/2006/main">
              <a:rPr lang="vi" sz="3600">
                <a:solidFill>
                  <a:srgbClr val="C00000"/>
                </a:solidFill>
                <a:latin typeface="Britannic Bold" panose="020B0903060703020204" pitchFamily="34" charset="0"/>
              </a:rPr>
              <a:t>3.5 Đã sắp xếp</a:t>
            </a:r>
            <a:r xmlns:a="http://schemas.openxmlformats.org/drawingml/2006/main">
              <a:rPr lang="vi" sz="3600">
                <a:latin typeface="Britannic Bold" panose="020B0903060703020204" pitchFamily="34" charset="0"/>
              </a:rPr>
              <a:t> Chèn danh sách </a:t>
            </a:r>
            <a:r xmlns:a="http://schemas.openxmlformats.org/drawingml/2006/main">
              <a:rPr lang="vi" sz="3600" dirty="0">
                <a:latin typeface="Britannic Bold" panose="020B0903060703020204" pitchFamily="34" charset="0"/>
              </a:rPr>
              <a:t>liên kết </a:t>
            </a:r>
            <a:r xmlns:a="http://schemas.openxmlformats.org/drawingml/2006/main">
              <a:rPr lang="vi" sz="3600">
                <a:latin typeface="Britannic Bold" panose="020B0903060703020204" pitchFamily="34" charset="0"/>
              </a:rPr>
              <a:t>(2/2)</a:t>
            </a:r>
            <a:br xmlns:a="http://schemas.openxmlformats.org/drawingml/2006/main">
              <a:rPr lang="en-US" sz="2400" dirty="0">
                <a:solidFill>
                  <a:srgbClr val="660066"/>
                </a:solidFill>
              </a:rPr>
            </a:br>
            <a:endParaRPr xmlns:a="http://schemas.openxmlformats.org/drawingml/2006/main" lang="en-US" sz="2400" dirty="0">
              <a:solidFill>
                <a:srgbClr val="66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34</a:t>
            </a:fld>
            <a:endParaRPr lang="en-US" sz="1600" dirty="0"/>
          </a:p>
        </p:txBody>
      </p:sp>
      <p:sp>
        <p:nvSpPr>
          <p:cNvPr id="53" name="Rectangle 5"/>
          <p:cNvSpPr txBox="1">
            <a:spLocks noChangeArrowheads="1"/>
          </p:cNvSpPr>
          <p:nvPr/>
        </p:nvSpPr>
        <p:spPr bwMode="auto">
          <a:xfrm>
            <a:off x="563114" y="1066800"/>
            <a:ext cx="8123686" cy="419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ListNode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tĩnh công khai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chèn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(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ListNode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p,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int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v) {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996633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xmlns:a="http://schemas.openxmlformats.org/drawingml/2006/main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 xmlns:a="http://schemas.openxmlformats.org/drawingml/2006/main">
              <a:rPr kumimoji="0" lang="vi" b="0" i="0" u="none" strike="noStrike" kern="0" cap="none" spc="0" normalizeH="0" baseline="0" noProof="0" dirty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 xmlns:a="http://schemas.openxmlformats.org/drawingml/2006/main">
              <a:rPr kumimoji="0" lang="vi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// </a:t>
            </a:r>
            <a:r xmlns:a="http://schemas.openxmlformats.org/drawingml/2006/main">
              <a:rPr kumimoji="0" lang="vi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Tìm nút đầu tiên có giá trị lớn hơn </a:t>
            </a:r>
            <a:r xmlns:a="http://schemas.openxmlformats.org/drawingml/2006/main">
              <a:rPr kumimoji="0" lang="vi" b="0" i="0" u="none" strike="noStrike" kern="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v</a:t>
            </a:r>
          </a:p>
          <a:p>
            <a:pPr xmlns:a="http://schemas.openxmlformats.org/drawingml/2006/main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 xmlns:a="http://schemas.openxmlformats.org/drawingml/2006/main">
              <a:rPr lang="vi" kern="0">
                <a:solidFill>
                  <a:srgbClr val="663300"/>
                </a:solidFill>
                <a:latin typeface="Lucida Console" panose="020B0609040504020204" pitchFamily="49" charset="0"/>
              </a:rPr>
              <a:t>// </a:t>
            </a:r>
            <a:r xmlns:a="http://schemas.openxmlformats.org/drawingml/2006/main">
              <a:rPr kumimoji="0" lang="vi" b="0" i="0" u="none" strike="noStrike" kern="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và</a:t>
            </a:r>
            <a:r xmlns:a="http://schemas.openxmlformats.org/drawingml/2006/main">
              <a:rPr lang="vi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 </a:t>
            </a:r>
            <a:r xmlns:a="http://schemas.openxmlformats.org/drawingml/2006/main">
              <a:rPr kumimoji="0" lang="vi" b="0" i="0" u="none" strike="noStrike" kern="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chèn vào </a:t>
            </a:r>
            <a:r xmlns:a="http://schemas.openxmlformats.org/drawingml/2006/main">
              <a:rPr kumimoji="0" lang="vi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trước nó.</a:t>
            </a:r>
            <a:endParaRPr xmlns:a="http://schemas.openxmlformats.org/drawingml/2006/main" kumimoji="0" lang="en-GB" b="0" i="0" u="none" strike="noStrike" kern="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xmlns:a="http://schemas.openxmlformats.org/drawingml/2006/main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 xmlns:a="http://schemas.openxmlformats.org/drawingml/2006/main">
              <a:rPr kumimoji="0" lang="vi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// p là phần đầu của đệ quy hiện tại.</a:t>
            </a:r>
          </a:p>
          <a:p>
            <a:pPr xmlns:a="http://schemas.openxmlformats.org/drawingml/2006/main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 xmlns:a="http://schemas.openxmlformats.org/drawingml/2006/main">
              <a:rPr kumimoji="0" lang="vi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// Trả về “head” sau phép đệ quy hiện tại.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xmlns:a="http://schemas.openxmlformats.org/drawingml/2006/main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 xmlns:a="http://schemas.openxmlformats.org/drawingml/2006/main">
              <a:rPr lang="vi" sz="20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if (p == null || v &lt;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p.element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)</a:t>
            </a:r>
          </a:p>
          <a:p>
            <a:pPr xmlns:a="http://schemas.openxmlformats.org/drawingml/2006/main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 xmlns:a="http://schemas.openxmlformats.org/drawingml/2006/main">
              <a:rPr lang="vi" sz="20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 trả về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</a:rPr>
              <a:t>ListNode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</a:rPr>
              <a:t>mới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</a:rPr>
              <a:t>(v, p);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endParaRPr xmlns:a="http://schemas.openxmlformats.org/drawingml/2006/main"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xmlns:a="http://schemas.openxmlformats.org/drawingml/2006/main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 xmlns:a="http://schemas.openxmlformats.org/drawingml/2006/main">
              <a:rPr lang="vi" sz="20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khác {</a:t>
            </a:r>
          </a:p>
          <a:p>
            <a:pPr xmlns:a="http://schemas.openxmlformats.org/drawingml/2006/main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 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p.next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= chèn(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p.next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, v);</a:t>
            </a:r>
          </a:p>
          <a:p>
            <a:pPr xmlns:a="http://schemas.openxmlformats.org/drawingml/2006/main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</a:rPr>
              <a:t>  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</a:rPr>
              <a:t>trả lại p;</a:t>
            </a:r>
          </a:p>
          <a:p>
            <a:pPr xmlns:a="http://schemas.openxmlformats.org/drawingml/2006/main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 xmlns:a="http://schemas.openxmlformats.org/drawingml/2006/main">
              <a:rPr lang="vi" sz="2000" kern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}</a:t>
            </a:r>
          </a:p>
          <a:p>
            <a:pPr xmlns:a="http://schemas.openxmlformats.org/drawingml/2006/main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}</a:t>
            </a:r>
            <a:endParaRPr xmlns:a="http://schemas.openxmlformats.org/drawingml/2006/main"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3733800" y="4343400"/>
            <a:ext cx="4365625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xmlns:a="http://schemas.openxmlformats.org/drawingml/2006/main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 xmlns:a="http://schemas.openxmlformats.org/drawingml/2006/main">
              <a:rPr lang="vi" sz="2400" dirty="0">
                <a:solidFill>
                  <a:schemeClr val="tx1"/>
                </a:solidFill>
              </a:rPr>
              <a:t>Để gọi phương thức này: </a:t>
            </a:r>
            <a:br xmlns:a="http://schemas.openxmlformats.org/drawingml/2006/main">
              <a:rPr lang="en-GB" sz="2400" dirty="0">
                <a:solidFill>
                  <a:schemeClr val="tx1"/>
                </a:solidFill>
              </a:rPr>
            </a:br>
            <a:r xmlns:a="http://schemas.openxmlformats.org/drawingml/2006/main">
              <a:rPr lang="vi" sz="2400" dirty="0">
                <a:solidFill>
                  <a:srgbClr val="FF0000"/>
                </a:solidFill>
              </a:rPr>
              <a:t>head </a:t>
            </a:r>
            <a:r xmlns:a="http://schemas.openxmlformats.org/drawingml/2006/main">
              <a:rPr lang="vi" sz="2400" dirty="0">
                <a:solidFill>
                  <a:schemeClr val="tx1"/>
                </a:solidFill>
              </a:rPr>
              <a:t>= </a:t>
            </a:r>
            <a:r xmlns:a="http://schemas.openxmlformats.org/drawingml/2006/main">
              <a:rPr lang="vi" sz="2400" dirty="0">
                <a:solidFill>
                  <a:srgbClr val="660033"/>
                </a:solidFill>
              </a:rPr>
              <a:t>Insert( </a:t>
            </a:r>
            <a:r xmlns:a="http://schemas.openxmlformats.org/drawingml/2006/main">
              <a:rPr lang="vi" sz="2400" dirty="0">
                <a:solidFill>
                  <a:srgbClr val="FF0000"/>
                </a:solidFill>
              </a:rPr>
              <a:t>head </a:t>
            </a:r>
            <a:r xmlns:a="http://schemas.openxmlformats.org/drawingml/2006/main">
              <a:rPr lang="vi" sz="2400" dirty="0">
                <a:solidFill>
                  <a:srgbClr val="660033"/>
                </a:solidFill>
              </a:rPr>
              <a:t>, </a:t>
            </a:r>
            <a:r xmlns:a="http://schemas.openxmlformats.org/drawingml/2006/main">
              <a:rPr lang="vi" sz="2400" dirty="0" err="1"/>
              <a:t>newItem </a:t>
            </a:r>
            <a:r xmlns:a="http://schemas.openxmlformats.org/drawingml/2006/main">
              <a:rPr lang="vi" sz="2400" dirty="0"/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>
                <a:solidFill>
                  <a:srgbClr val="0000FF"/>
                </a:solidFill>
                <a:latin typeface="Britannic Bold" panose="020B0903060703020204" pitchFamily="34" charset="0"/>
              </a:rPr>
              <a:t>Ví dụ 5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  <p:extLst>
      <p:ext uri="{BB962C8B-B14F-4D97-AF65-F5344CB8AC3E}">
        <p14:creationId xmlns:p14="http://schemas.microsoft.com/office/powerpoint/2010/main" val="205424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151167" cy="788988"/>
          </a:xfrm>
        </p:spPr>
        <p:txBody>
          <a:bodyPr/>
          <a:lstStyle/>
          <a:p>
            <a:r xmlns:a="http://schemas.openxmlformats.org/drawingml/2006/main">
              <a:rPr lang="vi" sz="3600">
                <a:solidFill>
                  <a:srgbClr val="C00000"/>
                </a:solidFill>
                <a:latin typeface="Britannic Bold" panose="020B0903060703020204" pitchFamily="34" charset="0"/>
              </a:rPr>
              <a:t>3.6 </a:t>
            </a:r>
            <a:r xmlns:a="http://schemas.openxmlformats.org/drawingml/2006/main">
              <a:rPr lang="vi" sz="3600">
                <a:latin typeface="Britannic Bold" panose="020B0903060703020204" pitchFamily="34" charset="0"/>
              </a:rPr>
              <a:t>Tháp </a:t>
            </a:r>
            <a:r xmlns:a="http://schemas.openxmlformats.org/drawingml/2006/main">
              <a:rPr lang="vi" sz="3600" dirty="0">
                <a:latin typeface="Britannic Bold" panose="020B0903060703020204" pitchFamily="34" charset="0"/>
              </a:rPr>
              <a:t>Hà Nội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35</a:t>
            </a:fld>
            <a:endParaRPr lang="en-US" sz="1600" dirty="0"/>
          </a:p>
        </p:txBody>
      </p:sp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3200400" y="3048000"/>
            <a:ext cx="762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" name="Rectangle 36"/>
          <p:cNvSpPr txBox="1">
            <a:spLocks noChangeArrowheads="1"/>
          </p:cNvSpPr>
          <p:nvPr/>
        </p:nvSpPr>
        <p:spPr bwMode="auto">
          <a:xfrm>
            <a:off x="535632" y="1066800"/>
            <a:ext cx="845596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 xmlns:a="http://schemas.openxmlformats.org/drawingml/2006/main">
              <a:rPr kumimoji="0" lang="vi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 một chồng đĩa trên chốt </a:t>
            </a:r>
            <a:r xmlns:a="http://schemas.openxmlformats.org/drawingml/2006/main">
              <a:rPr kumimoji="0" lang="vi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 xmlns:a="http://schemas.openxmlformats.org/drawingml/2006/main">
              <a:rPr kumimoji="0" lang="vi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di chuyển chúng sang chốt </a:t>
            </a:r>
            <a:r xmlns:a="http://schemas.openxmlformats.org/drawingml/2006/main">
              <a:rPr kumimoji="0" lang="vi" sz="28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 </a:t>
            </a:r>
            <a:r xmlns:a="http://schemas.openxmlformats.org/drawingml/2006/main">
              <a:rPr kumimoji="0" lang="vi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mỗi lần một đĩa với sự trợ giúp của chốt </a:t>
            </a:r>
            <a:r xmlns:a="http://schemas.openxmlformats.org/drawingml/2006/main">
              <a:rPr kumimoji="0" lang="vi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 </a:t>
            </a:r>
            <a:r xmlns:a="http://schemas.openxmlformats.org/drawingml/2006/main">
              <a:rPr kumimoji="0" lang="vi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xmlns:a="http://schemas.openxmlformats.org/drawingml/2006/main"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 xmlns:a="http://schemas.openxmlformats.org/drawingml/2006/main">
              <a:rPr kumimoji="0" lang="vi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Đĩa lớn hơn không thể xếp chồng lên đĩa nhỏ hơn.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819400" y="3581400"/>
            <a:ext cx="838200" cy="228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103563" y="3884613"/>
            <a:ext cx="354012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xmlns:a="http://schemas.openxmlformats.org/drawingml/2006/main" eaLnBrk="0" hangingPunct="0"/>
            <a:r xmlns:a="http://schemas.openxmlformats.org/drawingml/2006/main">
              <a:rPr lang="vi" sz="2000" dirty="0">
                <a:solidFill>
                  <a:srgbClr val="C00000"/>
                </a:solidFill>
                <a:latin typeface="Helvetica" pitchFamily="34" charset="0"/>
              </a:rPr>
              <a:t>MỘT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4398963" y="3886200"/>
            <a:ext cx="354012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xmlns:a="http://schemas.openxmlformats.org/drawingml/2006/main" eaLnBrk="0" hangingPunct="0"/>
            <a:r xmlns:a="http://schemas.openxmlformats.org/drawingml/2006/main">
              <a:rPr lang="vi" sz="2000" dirty="0">
                <a:solidFill>
                  <a:srgbClr val="006600"/>
                </a:solidFill>
                <a:latin typeface="Helvetica" pitchFamily="34" charset="0"/>
              </a:rPr>
              <a:t>B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715000" y="3911600"/>
            <a:ext cx="46355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xmlns:a="http://schemas.openxmlformats.org/drawingml/2006/main" eaLnBrk="0" hangingPunct="0"/>
            <a:r xmlns:a="http://schemas.openxmlformats.org/drawingml/2006/main">
              <a:rPr lang="vi" sz="2000" dirty="0">
                <a:solidFill>
                  <a:srgbClr val="0000FF"/>
                </a:solidFill>
                <a:latin typeface="Helvetica" pitchFamily="34" charset="0"/>
              </a:rPr>
              <a:t>C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990600" y="3567113"/>
            <a:ext cx="1384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xmlns:a="http://schemas.openxmlformats.org/drawingml/2006/main" eaLnBrk="0" hangingPunct="0"/>
            <a:r xmlns:a="http://schemas.openxmlformats.org/drawingml/2006/main">
              <a:rPr lang="vi" sz="2000">
                <a:solidFill>
                  <a:schemeClr val="tx1"/>
                </a:solidFill>
                <a:latin typeface="Helvetica" pitchFamily="34" charset="0"/>
              </a:rPr>
              <a:t>trạng thái ban đầu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667000" y="3810000"/>
            <a:ext cx="3962400" cy="76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4572000" y="3048000"/>
            <a:ext cx="762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5867400" y="3048000"/>
            <a:ext cx="762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3124200" y="3124200"/>
            <a:ext cx="228600" cy="228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vi"/>
              <a:t> 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2971800" y="3352800"/>
            <a:ext cx="533400" cy="228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990600" y="4572000"/>
            <a:ext cx="5694363" cy="1238250"/>
            <a:chOff x="1295400" y="4572000"/>
            <a:chExt cx="5694363" cy="1238250"/>
          </a:xfrm>
        </p:grpSpPr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3388579" y="5397500"/>
              <a:ext cx="354739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xmlns:a="http://schemas.openxmlformats.org/drawingml/2006/main" eaLnBrk="0" hangingPunct="0"/>
              <a:r xmlns:a="http://schemas.openxmlformats.org/drawingml/2006/main">
                <a:rPr lang="vi" sz="2000" dirty="0">
                  <a:solidFill>
                    <a:srgbClr val="C00000"/>
                  </a:solidFill>
                  <a:latin typeface="Helvetica" pitchFamily="34" charset="0"/>
                </a:rPr>
                <a:t>MỘT</a:t>
              </a:r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4701992" y="5399088"/>
              <a:ext cx="353273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xmlns:a="http://schemas.openxmlformats.org/drawingml/2006/main" eaLnBrk="0" hangingPunct="0"/>
              <a:r xmlns:a="http://schemas.openxmlformats.org/drawingml/2006/main">
                <a:rPr lang="vi" sz="2000" dirty="0">
                  <a:solidFill>
                    <a:srgbClr val="006600"/>
                  </a:solidFill>
                  <a:latin typeface="Helvetica" pitchFamily="34" charset="0"/>
                </a:rPr>
                <a:t>B</a:t>
              </a:r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6019804" y="5410200"/>
              <a:ext cx="363534" cy="4000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xmlns:a="http://schemas.openxmlformats.org/drawingml/2006/main" eaLnBrk="0" hangingPunct="0"/>
              <a:r xmlns:a="http://schemas.openxmlformats.org/drawingml/2006/main">
                <a:rPr lang="vi" sz="2000" dirty="0">
                  <a:solidFill>
                    <a:srgbClr val="0000FF"/>
                  </a:solidFill>
                  <a:latin typeface="Helvetica" pitchFamily="34" charset="0"/>
                </a:rPr>
                <a:t>C</a:t>
              </a: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1295400" y="4926013"/>
              <a:ext cx="1351526" cy="4000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xmlns:a="http://schemas.openxmlformats.org/drawingml/2006/main" eaLnBrk="0" hangingPunct="0"/>
              <a:r xmlns:a="http://schemas.openxmlformats.org/drawingml/2006/main">
                <a:rPr lang="vi" sz="2000" dirty="0">
                  <a:solidFill>
                    <a:schemeClr val="tx1"/>
                  </a:solidFill>
                  <a:latin typeface="Helvetica" pitchFamily="34" charset="0"/>
                </a:rPr>
                <a:t>trạng thái cuối cùng</a:t>
              </a:r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3027363" y="5334000"/>
              <a:ext cx="3962400" cy="76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6172200" y="4572000"/>
              <a:ext cx="76200" cy="76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3505200" y="4572000"/>
              <a:ext cx="76200" cy="76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4876800" y="4572000"/>
              <a:ext cx="76200" cy="76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4495800" y="5105400"/>
              <a:ext cx="838200" cy="2286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0" name="Rectangle 7"/>
            <p:cNvSpPr>
              <a:spLocks noChangeArrowheads="1"/>
            </p:cNvSpPr>
            <p:nvPr/>
          </p:nvSpPr>
          <p:spPr bwMode="auto">
            <a:xfrm>
              <a:off x="4800600" y="46482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xmlns:a="http://schemas.openxmlformats.org/drawingml/2006/main" algn="ctr"/>
              <a:r xmlns:a="http://schemas.openxmlformats.org/drawingml/2006/main">
                <a:rPr lang="vi"/>
                <a:t> </a:t>
              </a:r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4648200" y="4876800"/>
              <a:ext cx="533400" cy="2286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934200" y="3124200"/>
            <a:ext cx="1600200" cy="1015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 xmlns:a="http://schemas.openxmlformats.org/drawingml/2006/main">
              <a:rPr lang="vi" sz="2000" dirty="0"/>
              <a:t>Chỉ hiển thị 3 bước đầu tiên.</a:t>
            </a:r>
            <a:endParaRPr xmlns:a="http://schemas.openxmlformats.org/drawingml/2006/main" lang="en-SG" sz="2000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>
                <a:solidFill>
                  <a:srgbClr val="0000FF"/>
                </a:solidFill>
                <a:latin typeface="Britannic Bold" panose="020B0903060703020204" pitchFamily="34" charset="0"/>
              </a:rPr>
              <a:t>Ví dụ 6</a:t>
            </a:r>
          </a:p>
        </p:txBody>
      </p:sp>
      <p:sp>
        <p:nvSpPr>
          <p:cNvPr id="33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15105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05 1.11111E-6 L 0.15209 0.0652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44444E-6 L 0.29167 4.44444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67 4.44444E-6 L 0.29167 0.03472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08 0.06528 L 0.15208 0.0055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04 -2.22222E-6 L 0.29271 -2.22222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67 0.03334 L 0.29167 0.03889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5" grpId="0" animBg="1"/>
      <p:bldP spid="35" grpId="1" animBg="1"/>
      <p:bldP spid="35" grpId="2" animBg="1"/>
      <p:bldP spid="35" grpId="3" animBg="1"/>
      <p:bldP spid="35" grpId="4" animBg="1"/>
      <p:bldP spid="37" grpId="0" animBg="1"/>
      <p:bldP spid="37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5" y="228600"/>
            <a:ext cx="8227365" cy="788988"/>
          </a:xfrm>
        </p:spPr>
        <p:txBody>
          <a:bodyPr/>
          <a:lstStyle/>
          <a:p>
            <a:r xmlns:a="http://schemas.openxmlformats.org/drawingml/2006/main">
              <a:rPr lang="vi" sz="3600">
                <a:solidFill>
                  <a:srgbClr val="C00000"/>
                </a:solidFill>
                <a:latin typeface="Britannic Bold" panose="020B0903060703020204" pitchFamily="34" charset="0"/>
              </a:rPr>
              <a:t>3.6 </a:t>
            </a:r>
            <a:r xmlns:a="http://schemas.openxmlformats.org/drawingml/2006/main">
              <a:rPr lang="vi" sz="3600">
                <a:latin typeface="Britannic Bold" panose="020B0903060703020204" pitchFamily="34" charset="0"/>
              </a:rPr>
              <a:t>Tháp Hà Nội – Trắc nghiệm</a:t>
            </a:r>
            <a:endParaRPr xmlns:a="http://schemas.openxmlformats.org/drawingml/2006/main"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36</a:t>
            </a:fld>
            <a:endParaRPr lang="en-US" sz="16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50623" y="931797"/>
            <a:ext cx="821237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 xmlns:a="http://schemas.openxmlformats.org/drawingml/2006/main">
              <a:rPr kumimoji="0" lang="vi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Trường hợp cơ bản </a:t>
            </a:r>
            <a:r xmlns:a="http://schemas.openxmlformats.org/drawingml/2006/main">
              <a:rPr kumimoji="0" lang="vi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là gì </a:t>
            </a:r>
            <a:r xmlns:a="http://schemas.openxmlformats.org/drawingml/2006/main">
              <a:rPr kumimoji="0" lang="vi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xmlns:a="http://schemas.openxmlformats.org/drawingml/2006/main"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 xmlns:a="http://schemas.openxmlformats.org/drawingml/2006/main">
              <a:rPr kumimoji="0" lang="vi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Đáp: 1 đĩa</a:t>
            </a:r>
          </a:p>
          <a:p>
            <a:pPr xmlns:a="http://schemas.openxmlformats.org/drawingml/2006/main"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 xmlns:a="http://schemas.openxmlformats.org/drawingml/2006/main">
              <a:rPr kumimoji="0" lang="vi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B: 0 đĩa</a:t>
            </a:r>
          </a:p>
          <a:p>
            <a:pPr xmlns:a="http://schemas.openxmlformats.org/drawingml/2006/main"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 xmlns:a="http://schemas.openxmlformats.org/drawingml/2006/main">
              <a:rPr kumimoji="0" lang="vi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Bước quy nạp </a:t>
            </a:r>
            <a:r xmlns:a="http://schemas.openxmlformats.org/drawingml/2006/main">
              <a:rPr kumimoji="0" lang="vi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là gì </a:t>
            </a:r>
            <a:r xmlns:a="http://schemas.openxmlformats.org/drawingml/2006/main">
              <a:rPr kumimoji="0" lang="vi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xmlns:a="http://schemas.openxmlformats.org/drawingml/2006/main"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 xmlns:a="http://schemas.openxmlformats.org/drawingml/2006/main">
              <a:rPr kumimoji="0" lang="vi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A: Di chuyển n-1 đĩa trên cùng sang chốt khác</a:t>
            </a:r>
          </a:p>
          <a:p>
            <a:pPr xmlns:a="http://schemas.openxmlformats.org/drawingml/2006/main"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 xmlns:a="http://schemas.openxmlformats.org/drawingml/2006/main">
              <a:rPr kumimoji="0" lang="vi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B: Di chuyển n-1 đĩa dưới cùng sang chốt khác</a:t>
            </a:r>
          </a:p>
          <a:p>
            <a:pPr xmlns:a="http://schemas.openxmlformats.org/drawingml/2006/main"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 xmlns:a="http://schemas.openxmlformats.org/drawingml/2006/main">
              <a:rPr kumimoji="0" lang="vi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Tôi cần gọi bước quy nạp bao nhiêu lần?</a:t>
            </a:r>
          </a:p>
          <a:p>
            <a:pPr xmlns:a="http://schemas.openxmlformats.org/drawingml/2006/main"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 xmlns:a="http://schemas.openxmlformats.org/drawingml/2006/main">
              <a:rPr kumimoji="0" lang="vi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Đáp: Một lần</a:t>
            </a:r>
          </a:p>
          <a:p>
            <a:pPr xmlns:a="http://schemas.openxmlformats.org/drawingml/2006/main"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 xmlns:a="http://schemas.openxmlformats.org/drawingml/2006/main">
              <a:rPr kumimoji="0" lang="vi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B: Hai lần</a:t>
            </a:r>
          </a:p>
          <a:p>
            <a:pPr xmlns:a="http://schemas.openxmlformats.org/drawingml/2006/main"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 xmlns:a="http://schemas.openxmlformats.org/drawingml/2006/main">
              <a:rPr kumimoji="0" lang="vi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C: Ba lần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79823" y="953033"/>
            <a:ext cx="3048000" cy="1493838"/>
            <a:chOff x="5562600" y="1447800"/>
            <a:chExt cx="3048000" cy="1493838"/>
          </a:xfrm>
        </p:grpSpPr>
        <p:pic>
          <p:nvPicPr>
            <p:cNvPr id="13" name="Picture 5" descr="Tower_of_Hanoi_4"/>
            <p:cNvPicPr>
              <a:picLocks noChangeAspect="1" noChangeArrowheads="1" noCrop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1447800"/>
              <a:ext cx="3048000" cy="1190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6172200" y="2667000"/>
              <a:ext cx="1677988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xmlns:a="http://schemas.openxmlformats.org/drawingml/2006/main" algn="ctr"/>
              <a:r xmlns:a="http://schemas.openxmlformats.org/drawingml/2006/main">
                <a:rPr lang="vi" sz="1200">
                  <a:solidFill>
                    <a:schemeClr val="tx1"/>
                  </a:solidFill>
                </a:rPr>
                <a:t>Từ </a:t>
              </a:r>
              <a:r xmlns:a="http://schemas.openxmlformats.org/drawingml/2006/main" xmlns:r="http://schemas.openxmlformats.org/officeDocument/2006/relationships">
                <a:rPr lang="vi" sz="1200">
                  <a:solidFill>
                    <a:schemeClr val="tx1"/>
                  </a:solidFill>
                  <a:hlinkClick r:id="rId4"/>
                </a:rPr>
                <a:t>vi.wikipedia.org</a:t>
              </a:r>
              <a:endParaRPr xmlns:a="http://schemas.openxmlformats.org/drawingml/2006/main" 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xmlns:a="http://schemas.openxmlformats.org/drawingml/2006/main" algn="ctr">
              <a:spcBef>
                <a:spcPct val="50000"/>
              </a:spcBef>
            </a:pPr>
            <a:r xmlns:a="http://schemas.openxmlformats.org/drawingml/2006/main">
              <a:rPr lang="vi" sz="1200" dirty="0">
                <a:sym typeface="Wingdings 2" pitchFamily="18" charset="2"/>
              </a:rPr>
              <a:t>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>
                <a:solidFill>
                  <a:srgbClr val="0000FF"/>
                </a:solidFill>
                <a:latin typeface="Britannic Bold" panose="020B0903060703020204" pitchFamily="34" charset="0"/>
              </a:rPr>
              <a:t>Ví dụ 6</a:t>
            </a:r>
          </a:p>
        </p:txBody>
      </p:sp>
      <p:sp>
        <p:nvSpPr>
          <p:cNvPr id="2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>
                <a:solidFill>
                  <a:srgbClr val="0000FF"/>
                </a:solidFill>
                <a:latin typeface="Britannic Bold" panose="020B0903060703020204" pitchFamily="34" charset="0"/>
              </a:rPr>
              <a:t>Ví dụ 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151167" cy="788988"/>
          </a:xfrm>
        </p:spPr>
        <p:txBody>
          <a:bodyPr/>
          <a:lstStyle/>
          <a:p>
            <a:r xmlns:a="http://schemas.openxmlformats.org/drawingml/2006/main">
              <a:rPr lang="vi" sz="3600">
                <a:solidFill>
                  <a:srgbClr val="C00000"/>
                </a:solidFill>
                <a:latin typeface="Britannic Bold" panose="020B0903060703020204" pitchFamily="34" charset="0"/>
              </a:rPr>
              <a:t>3.6 Giải pháp </a:t>
            </a:r>
            <a:r xmlns:a="http://schemas.openxmlformats.org/drawingml/2006/main">
              <a:rPr lang="vi" sz="3600">
                <a:latin typeface="Britannic Bold" panose="020B0903060703020204" pitchFamily="34" charset="0"/>
              </a:rPr>
              <a:t>Tháp </a:t>
            </a:r>
            <a:r xmlns:a="http://schemas.openxmlformats.org/drawingml/2006/main">
              <a:rPr lang="vi" sz="3600" dirty="0">
                <a:latin typeface="Britannic Bold" panose="020B0903060703020204" pitchFamily="34" charset="0"/>
              </a:rPr>
              <a:t>Hà Nội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37</a:t>
            </a:fld>
            <a:endParaRPr lang="en-US" sz="1600" dirty="0"/>
          </a:p>
        </p:txBody>
      </p:sp>
      <p:sp>
        <p:nvSpPr>
          <p:cNvPr id="10" name="Rectangle 8"/>
          <p:cNvSpPr txBox="1">
            <a:spLocks noChangeArrowheads="1"/>
          </p:cNvSpPr>
          <p:nvPr/>
        </p:nvSpPr>
        <p:spPr bwMode="auto">
          <a:xfrm>
            <a:off x="228600" y="1676400"/>
            <a:ext cx="8686800" cy="3429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Tháp trống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tĩnh công cộng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numDisks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char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char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char temp) {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xmlns:a="http://schemas.openxmlformats.org/drawingml/2006/main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 xmlns:a="http://schemas.openxmlformats.org/drawingml/2006/main">
              <a:rPr lang="vi" sz="2000" kern="0" dirty="0">
                <a:solidFill>
                  <a:schemeClr val="tx1"/>
                </a:solidFill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nếu (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numDisks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== 1) {</a:t>
            </a:r>
          </a:p>
          <a:p>
            <a:pPr xmlns:a="http://schemas.openxmlformats.org/drawingml/2006/main" lvl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tabLst>
                <a:tab pos="179388" algn="l"/>
                <a:tab pos="449263" algn="l"/>
                <a:tab pos="719138" algn="l"/>
                <a:tab pos="989013" algn="l"/>
              </a:tabLst>
            </a:pPr>
            <a:r xmlns:a="http://schemas.openxmlformats.org/drawingml/2006/main">
              <a:rPr lang="vi" sz="2000" kern="0" dirty="0">
                <a:solidFill>
                  <a:schemeClr val="tx1"/>
                </a:solidFill>
              </a:rPr>
              <a:t> </a:t>
            </a:r>
            <a:r xmlns:a="http://schemas.openxmlformats.org/drawingml/2006/main">
              <a:rPr lang="vi" sz="2000" kern="0">
                <a:solidFill>
                  <a:schemeClr val="tx1"/>
                </a:solidFill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System.out.println("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 chuyển đĩa trên cùng từ cực " +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 xmlns:a="http://schemas.openxmlformats.org/drawingml/2006/main">
              <a:rPr lang="vi" sz="2000" kern="0" dirty="0">
                <a:solidFill>
                  <a:schemeClr val="tx1"/>
                </a:solidFill>
              </a:rPr>
              <a:t>+ “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đến </a:t>
            </a:r>
            <a:r xmlns:a="http://schemas.openxmlformats.org/drawingml/2006/main">
              <a:rPr lang="vi" sz="2000" kern="0" dirty="0">
                <a:solidFill>
                  <a:schemeClr val="tx1"/>
                </a:solidFill>
              </a:rPr>
              <a:t>cực”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đích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xmlns:a="http://schemas.openxmlformats.org/drawingml/2006/main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 xmlns:a="http://schemas.openxmlformats.org/drawingml/2006/main">
              <a:rPr lang="vi" sz="2000" kern="0" dirty="0">
                <a:solidFill>
                  <a:schemeClr val="tx1"/>
                </a:solidFill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khác {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xmlns:a="http://schemas.openxmlformats.org/drawingml/2006/main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 xmlns:a="http://schemas.openxmlformats.org/drawingml/2006/main">
              <a:rPr lang="vi" sz="2000" kern="0" dirty="0">
                <a:solidFill>
                  <a:schemeClr val="tx1"/>
                </a:solidFill>
              </a:rPr>
              <a:t> </a:t>
            </a:r>
            <a:r xmlns:a="http://schemas.openxmlformats.org/drawingml/2006/main">
              <a:rPr lang="vi" sz="2000" kern="0">
                <a:solidFill>
                  <a:schemeClr val="tx1"/>
                </a:solidFill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Tháp </a:t>
            </a:r>
            <a:r xmlns:a="http://schemas.openxmlformats.org/drawingml/2006/main">
              <a:rPr kumimoji="0" lang="vi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(numDisks </a:t>
            </a:r>
            <a:r xmlns:a="http://schemas.openxmlformats.org/drawingml/2006/main">
              <a:rPr lang="vi" sz="2000" kern="0">
                <a:solidFill>
                  <a:schemeClr val="tx1"/>
                </a:solidFill>
              </a:rPr>
              <a:t>– 1 </a:t>
            </a:r>
            <a:r xmlns:a="http://schemas.openxmlformats.org/drawingml/2006/main">
              <a:rPr kumimoji="0" lang="vi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temp, </a:t>
            </a:r>
            <a:r xmlns:a="http://schemas.openxmlformats.org/drawingml/2006/main">
              <a:rPr kumimoji="0" lang="vi" sz="20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 </a:t>
            </a:r>
            <a:r xmlns:a="http://schemas.openxmlformats.org/drawingml/2006/main">
              <a:rPr kumimoji="0" lang="vi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r xmlns:a="http://schemas.openxmlformats.org/drawingml/2006/main">
              <a:rPr kumimoji="0" lang="vi" sz="20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 xmlns:a="http://schemas.openxmlformats.org/drawingml/2006/main">
              <a:rPr kumimoji="0" lang="vi" sz="2000" b="0" i="0" u="none" strike="noStrike" kern="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lệnh gọi đệ quy đầu tiên</a:t>
            </a:r>
          </a:p>
          <a:p>
            <a:pPr xmlns:a="http://schemas.openxmlformats.org/drawingml/2006/main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 xmlns:a="http://schemas.openxmlformats.org/drawingml/2006/main">
              <a:rPr lang="vi" sz="2000" kern="0" dirty="0">
                <a:solidFill>
                  <a:schemeClr val="tx1"/>
                </a:solidFill>
              </a:rPr>
              <a:t> 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Tháp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(1,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temp);</a:t>
            </a:r>
          </a:p>
          <a:p>
            <a:pPr xmlns:a="http://schemas.openxmlformats.org/drawingml/2006/main" lvl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 xmlns:a="http://schemas.openxmlformats.org/drawingml/2006/main">
              <a:rPr lang="vi" sz="2000" kern="0" dirty="0">
                <a:solidFill>
                  <a:schemeClr val="tx1"/>
                </a:solidFill>
              </a:rPr>
              <a:t> </a:t>
            </a:r>
            <a:r xmlns:a="http://schemas.openxmlformats.org/drawingml/2006/main">
              <a:rPr lang="vi" sz="2000" kern="0">
                <a:solidFill>
                  <a:schemeClr val="tx1"/>
                </a:solidFill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Tháp </a:t>
            </a:r>
            <a:r xmlns:a="http://schemas.openxmlformats.org/drawingml/2006/main">
              <a:rPr kumimoji="0" lang="vi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(numDisks </a:t>
            </a:r>
            <a:r xmlns:a="http://schemas.openxmlformats.org/drawingml/2006/main">
              <a:rPr lang="vi" sz="2000" kern="0">
                <a:solidFill>
                  <a:schemeClr val="tx1"/>
                </a:solidFill>
              </a:rPr>
              <a:t>– </a:t>
            </a:r>
            <a:r xmlns:a="http://schemas.openxmlformats.org/drawingml/2006/main">
              <a:rPr kumimoji="0" lang="vi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temp,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 </a:t>
            </a:r>
            <a:r xmlns:a="http://schemas.openxmlformats.org/drawingml/2006/main">
              <a:rPr kumimoji="0" lang="vi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r xmlns:a="http://schemas.openxmlformats.org/drawingml/2006/main">
              <a:rPr kumimoji="0" lang="vi" sz="20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lệnh gọi đệ quy thứ hai</a:t>
            </a:r>
          </a:p>
          <a:p>
            <a:pPr xmlns:a="http://schemas.openxmlformats.org/drawingml/2006/main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xmlns:a="http://schemas.openxmlformats.org/drawingml/2006/main"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SimSun" pitchFamily="2" charset="-122"/>
              <a:cs typeface="+mn-cs"/>
            </a:endParaRPr>
          </a:p>
          <a:p>
            <a:pPr xmlns:a="http://schemas.openxmlformats.org/drawingml/2006/main"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 xmlns:a="http://schemas.openxmlformats.org/drawingml/2006/main">
              <a:rPr kumimoji="0" lang="vi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}</a:t>
            </a:r>
            <a:endParaRPr xmlns:a="http://schemas.openxmlformats.org/drawingml/2006/main"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>
                <a:solidFill>
                  <a:srgbClr val="0000FF"/>
                </a:solidFill>
                <a:latin typeface="Britannic Bold" panose="020B0903060703020204" pitchFamily="34" charset="0"/>
              </a:rPr>
              <a:t>Ví dụ 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303567" cy="788988"/>
          </a:xfrm>
        </p:spPr>
        <p:txBody>
          <a:bodyPr/>
          <a:lstStyle/>
          <a:p>
            <a:r xmlns:a="http://schemas.openxmlformats.org/drawingml/2006/main">
              <a:rPr lang="vi" sz="3200">
                <a:solidFill>
                  <a:srgbClr val="C00000"/>
                </a:solidFill>
                <a:latin typeface="Britannic Bold" panose="020B0903060703020204" pitchFamily="34" charset="0"/>
              </a:rPr>
              <a:t>3.6 Giải pháp </a:t>
            </a:r>
            <a:r xmlns:a="http://schemas.openxmlformats.org/drawingml/2006/main">
              <a:rPr lang="vi" sz="3200" dirty="0">
                <a:solidFill>
                  <a:srgbClr val="006600"/>
                </a:solidFill>
                <a:latin typeface="Britannic Bold" panose="020B0903060703020204" pitchFamily="34" charset="0"/>
              </a:rPr>
              <a:t>lặp của </a:t>
            </a:r>
            <a:r xmlns:a="http://schemas.openxmlformats.org/drawingml/2006/main">
              <a:rPr lang="vi" sz="3200">
                <a:latin typeface="Britannic Bold" panose="020B0903060703020204" pitchFamily="34" charset="0"/>
              </a:rPr>
              <a:t>Tháp </a:t>
            </a:r>
            <a:r xmlns:a="http://schemas.openxmlformats.org/drawingml/2006/main">
              <a:rPr lang="vi" sz="3200" dirty="0">
                <a:latin typeface="Britannic Bold" panose="020B0903060703020204" pitchFamily="34" charset="0"/>
              </a:rPr>
              <a:t>Hà Nội </a:t>
            </a:r>
            <a:r xmlns:a="http://schemas.openxmlformats.org/drawingml/2006/main">
              <a:rPr lang="vi" sz="3200" dirty="0">
                <a:latin typeface="Britannic Bold" panose="020B0903060703020204" pitchFamily="34" charset="0"/>
              </a:rPr>
              <a:t>(1/2)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38</a:t>
            </a:fld>
            <a:endParaRPr lang="en-US" sz="1600" dirty="0"/>
          </a:p>
        </p:txBody>
      </p:sp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304800" y="1371600"/>
            <a:ext cx="8686800" cy="41148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static void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LinearTowers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orig_numDisks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char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orig_src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</a:p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 xmlns:a="http://schemas.openxmlformats.org/drawingml/2006/main">
              <a:rPr lang="vi" sz="2000" kern="0" dirty="0">
                <a:solidFill>
                  <a:srgbClr val="000000"/>
                </a:solidFill>
              </a:rPr>
              <a:t>                                       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orig_dest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char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orig_temp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{</a:t>
            </a:r>
          </a:p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numDisksStack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 =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mới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[100]; </a:t>
            </a:r>
            <a:r xmlns:a="http://schemas.openxmlformats.org/drawingml/2006/main">
              <a:rPr kumimoji="0" lang="vi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Duy trì ngăn xếp một cách thủ công!</a:t>
            </a:r>
          </a:p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 xmlns:a="http://schemas.openxmlformats.org/drawingml/2006/main">
              <a:rPr lang="vi" sz="2000" kern="0" dirty="0">
                <a:solidFill>
                  <a:srgbClr val="000000"/>
                </a:solidFill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srcStack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 = char mới[100];</a:t>
            </a:r>
          </a:p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 xmlns:a="http://schemas.openxmlformats.org/drawingml/2006/main">
              <a:rPr lang="vi" sz="2000" kern="0" dirty="0">
                <a:solidFill>
                  <a:srgbClr val="000000"/>
                </a:solidFill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destStack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 = char mới [100];</a:t>
            </a:r>
          </a:p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 xmlns:a="http://schemas.openxmlformats.org/drawingml/2006/main">
              <a:rPr lang="vi" sz="2000" kern="0" dirty="0">
                <a:solidFill>
                  <a:srgbClr val="000000"/>
                </a:solidFill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tempStack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 = char mới [100];</a:t>
            </a:r>
          </a:p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 xmlns:a="http://schemas.openxmlformats.org/drawingml/2006/main">
              <a:rPr lang="vi" sz="2000" kern="0" dirty="0">
                <a:solidFill>
                  <a:srgbClr val="000000"/>
                </a:solidFill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đỉnh ngăn xếp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0;</a:t>
            </a:r>
          </a:p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 xmlns:a="http://schemas.openxmlformats.org/drawingml/2006/main">
              <a:rPr lang="vi" sz="2000" kern="0" dirty="0">
                <a:solidFill>
                  <a:srgbClr val="000000"/>
                </a:solidFill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numDisksStack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[0] =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orig_numDisks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  <a:r xmlns:a="http://schemas.openxmlformats.org/drawingml/2006/main">
              <a:rPr kumimoji="0" lang="vi" sz="20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Khởi tạo ngăn xếp với </a:t>
            </a:r>
            <a:r xmlns:a="http://schemas.openxmlformats.org/drawingml/2006/main">
              <a:rPr kumimoji="0" lang="vi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lệnh gọi đầu tiên</a:t>
            </a:r>
          </a:p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 xmlns:a="http://schemas.openxmlformats.org/drawingml/2006/main">
              <a:rPr lang="vi" sz="2000" kern="0" dirty="0">
                <a:solidFill>
                  <a:srgbClr val="000000"/>
                </a:solidFill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srcStack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[0] =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orig_src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 xmlns:a="http://schemas.openxmlformats.org/drawingml/2006/main">
              <a:rPr lang="vi" sz="2000" kern="0" dirty="0">
                <a:solidFill>
                  <a:srgbClr val="000000"/>
                </a:solidFill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destStack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[0] =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orig_dest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 xmlns:a="http://schemas.openxmlformats.org/drawingml/2006/main">
              <a:rPr lang="vi" sz="2000" kern="0" dirty="0">
                <a:solidFill>
                  <a:srgbClr val="000000"/>
                </a:solidFill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tempStack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[0] =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orig_temp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 xmlns:a="http://schemas.openxmlformats.org/drawingml/2006/main">
              <a:rPr lang="vi" sz="2000" kern="0" dirty="0">
                <a:solidFill>
                  <a:srgbClr val="000000"/>
                </a:solidFill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ngăn xếp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++;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4314217"/>
            <a:ext cx="4648200" cy="1384995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 xmlns:a="http://schemas.openxmlformats.org/drawingml/2006/main">
              <a:rPr lang="vi" sz="2800" dirty="0"/>
              <a:t>Tổ hợp!</a:t>
            </a:r>
          </a:p>
          <a:p>
            <a:r xmlns:a="http://schemas.openxmlformats.org/drawingml/2006/main">
              <a:rPr lang="vi" sz="2800" dirty="0"/>
              <a:t>này và </a:t>
            </a:r>
            <a:r xmlns:a="http://schemas.openxmlformats.org/drawingml/2006/main">
              <a:rPr lang="vi" sz="2800"/>
              <a:t>slide tiếp theo </a:t>
            </a:r>
            <a:r xmlns:a="http://schemas.openxmlformats.org/drawingml/2006/main">
              <a:rPr lang="vi" sz="2800" dirty="0"/>
              <a:t>chỉ để bạn tham khảo.</a:t>
            </a:r>
            <a:endParaRPr xmlns:a="http://schemas.openxmlformats.org/drawingml/2006/main" lang="en-SG" sz="28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303567" cy="685800"/>
          </a:xfrm>
        </p:spPr>
        <p:txBody>
          <a:bodyPr/>
          <a:lstStyle/>
          <a:p>
            <a:r xmlns:a="http://schemas.openxmlformats.org/drawingml/2006/main">
              <a:rPr lang="vi" sz="3200">
                <a:solidFill>
                  <a:srgbClr val="C00000"/>
                </a:solidFill>
                <a:latin typeface="Britannic Bold" panose="020B0903060703020204" pitchFamily="34" charset="0"/>
              </a:rPr>
              <a:t>3.6 Giải pháp </a:t>
            </a:r>
            <a:r xmlns:a="http://schemas.openxmlformats.org/drawingml/2006/main">
              <a:rPr lang="vi" sz="3200" dirty="0">
                <a:solidFill>
                  <a:srgbClr val="006600"/>
                </a:solidFill>
                <a:latin typeface="Britannic Bold" panose="020B0903060703020204" pitchFamily="34" charset="0"/>
              </a:rPr>
              <a:t>lặp của </a:t>
            </a:r>
            <a:r xmlns:a="http://schemas.openxmlformats.org/drawingml/2006/main">
              <a:rPr lang="vi" sz="3200">
                <a:latin typeface="Britannic Bold" panose="020B0903060703020204" pitchFamily="34" charset="0"/>
              </a:rPr>
              <a:t>Tháp </a:t>
            </a:r>
            <a:r xmlns:a="http://schemas.openxmlformats.org/drawingml/2006/main">
              <a:rPr lang="vi" sz="3200" dirty="0">
                <a:latin typeface="Britannic Bold" panose="020B0903060703020204" pitchFamily="34" charset="0"/>
              </a:rPr>
              <a:t>Hà Nội </a:t>
            </a:r>
            <a:r xmlns:a="http://schemas.openxmlformats.org/drawingml/2006/main">
              <a:rPr lang="vi" sz="3200" dirty="0">
                <a:latin typeface="Britannic Bold" panose="020B0903060703020204" pitchFamily="34" charset="0"/>
              </a:rPr>
              <a:t>(2/2)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39</a:t>
            </a:fld>
            <a:endParaRPr lang="en-US" sz="1600" dirty="0"/>
          </a:p>
        </p:txBody>
      </p:sp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535633" y="838200"/>
            <a:ext cx="8074968" cy="5715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trong khi (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stacktop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&gt;0) {</a:t>
            </a:r>
          </a:p>
          <a:p>
            <a:pPr xmlns:a="http://schemas.openxmlformats.org/drawingml/2006/main"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ngăn xếp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--; </a:t>
            </a:r>
            <a:r xmlns:a="http://schemas.openxmlformats.org/drawingml/2006/main">
              <a:rPr lang="vi" sz="1600" b="1" dirty="0">
                <a:solidFill>
                  <a:srgbClr val="0000FF"/>
                </a:solidFill>
              </a:rPr>
              <a:t>// bật hiện tại ra khỏi ngăn xếp</a:t>
            </a:r>
            <a:endParaRPr xmlns:a="http://schemas.openxmlformats.org/drawingml/2006/main" lang="en-US" sz="1600" b="1" dirty="0">
              <a:solidFill>
                <a:srgbClr val="000000"/>
              </a:solidFill>
            </a:endParaRPr>
          </a:p>
          <a:p>
            <a:pPr xmlns:a="http://schemas.openxmlformats.org/drawingml/2006/main"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int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numDisks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=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numDisksStack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[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stacktop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];</a:t>
            </a:r>
          </a:p>
          <a:p>
            <a:pPr xmlns:a="http://schemas.openxmlformats.org/drawingml/2006/main"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char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src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=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srcStack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[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stacktop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]; char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dest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=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destStack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[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stacktop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];</a:t>
            </a:r>
          </a:p>
          <a:p>
            <a:pPr xmlns:a="http://schemas.openxmlformats.org/drawingml/2006/main"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char temp =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tempStack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[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stacktop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];</a:t>
            </a:r>
          </a:p>
          <a:p>
            <a:pPr xmlns:a="http://schemas.openxmlformats.org/drawingml/2006/main"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 </a:t>
            </a:r>
            <a:r xmlns:a="http://schemas.openxmlformats.org/drawingml/2006/main">
              <a:rPr lang="vi" sz="1600" dirty="0">
                <a:solidFill>
                  <a:srgbClr val="C00000"/>
                </a:solidFill>
              </a:rPr>
              <a:t>nếu ( </a:t>
            </a:r>
            <a:r xmlns:a="http://schemas.openxmlformats.org/drawingml/2006/main">
              <a:rPr lang="vi" sz="1600" dirty="0" err="1">
                <a:solidFill>
                  <a:srgbClr val="C00000"/>
                </a:solidFill>
              </a:rPr>
              <a:t>numDisks </a:t>
            </a:r>
            <a:r xmlns:a="http://schemas.openxmlformats.org/drawingml/2006/main">
              <a:rPr lang="vi" sz="1600" dirty="0">
                <a:solidFill>
                  <a:srgbClr val="C00000"/>
                </a:solidFill>
              </a:rPr>
              <a:t>== 1)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{</a:t>
            </a:r>
          </a:p>
          <a:p>
            <a:pPr xmlns:a="http://schemas.openxmlformats.org/drawingml/2006/main"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  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System.out.println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("Di chuyển đĩa trên cùng từ cực "+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src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+" sang cực "+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dest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);</a:t>
            </a:r>
          </a:p>
          <a:p>
            <a:pPr xmlns:a="http://schemas.openxmlformats.org/drawingml/2006/main"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} khác {</a:t>
            </a:r>
          </a:p>
          <a:p>
            <a:pPr xmlns:a="http://schemas.openxmlformats.org/drawingml/2006/main"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 xmlns:a="http://schemas.openxmlformats.org/drawingml/2006/main">
              <a:rPr lang="vi" sz="1600" dirty="0">
                <a:solidFill>
                  <a:srgbClr val="FF00FF"/>
                </a:solidFill>
              </a:rPr>
              <a:t>   </a:t>
            </a:r>
            <a:r xmlns:a="http://schemas.openxmlformats.org/drawingml/2006/main">
              <a:rPr lang="vi" sz="1600" b="1" dirty="0">
                <a:solidFill>
                  <a:srgbClr val="0000CC"/>
                </a:solidFill>
              </a:rPr>
              <a:t>/* Towers(numDisks-1,temp,dest,src); */ // </a:t>
            </a:r>
            <a:r xmlns:a="http://schemas.openxmlformats.org/drawingml/2006/main">
              <a:rPr lang="vi" sz="1600" b="1" dirty="0">
                <a:solidFill>
                  <a:srgbClr val="FF0000"/>
                </a:solidFill>
              </a:rPr>
              <a:t>lệnh gọi đệ quy thứ hai</a:t>
            </a:r>
          </a:p>
          <a:p>
            <a:pPr xmlns:a="http://schemas.openxmlformats.org/drawingml/2006/main"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 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numDisksStack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[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stacktop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] =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numDisks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-1;</a:t>
            </a:r>
          </a:p>
          <a:p>
            <a:pPr xmlns:a="http://schemas.openxmlformats.org/drawingml/2006/main"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 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srcStack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[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stacktop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] = tạm thời;</a:t>
            </a:r>
          </a:p>
          <a:p>
            <a:pPr xmlns:a="http://schemas.openxmlformats.org/drawingml/2006/main"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 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destStack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[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stacktop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] =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đích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;</a:t>
            </a:r>
          </a:p>
          <a:p>
            <a:pPr xmlns:a="http://schemas.openxmlformats.org/drawingml/2006/main"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 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tempStack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[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stacktop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++] =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src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;</a:t>
            </a:r>
          </a:p>
          <a:p>
            <a:pPr xmlns:a="http://schemas.openxmlformats.org/drawingml/2006/main"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 xmlns:a="http://schemas.openxmlformats.org/drawingml/2006/main">
              <a:rPr lang="vi" sz="1600" dirty="0">
                <a:solidFill>
                  <a:schemeClr val="accent2"/>
                </a:solidFill>
              </a:rPr>
              <a:t>   </a:t>
            </a:r>
            <a:r xmlns:a="http://schemas.openxmlformats.org/drawingml/2006/main">
              <a:rPr lang="vi" sz="1600" b="1" dirty="0">
                <a:solidFill>
                  <a:srgbClr val="0000CC"/>
                </a:solidFill>
              </a:rPr>
              <a:t>/* Tháp(1,src,dest,temp); */</a:t>
            </a:r>
          </a:p>
          <a:p>
            <a:pPr xmlns:a="http://schemas.openxmlformats.org/drawingml/2006/main"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 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numDisksStack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[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stacktop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] =1;</a:t>
            </a:r>
          </a:p>
          <a:p>
            <a:pPr xmlns:a="http://schemas.openxmlformats.org/drawingml/2006/main"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 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srcStack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[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stacktop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] =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src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;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destStack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[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stacktop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] =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đích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;</a:t>
            </a:r>
          </a:p>
          <a:p>
            <a:pPr xmlns:a="http://schemas.openxmlformats.org/drawingml/2006/main"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 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tempStack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[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stacktop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++] = temp;</a:t>
            </a:r>
            <a:endParaRPr xmlns:a="http://schemas.openxmlformats.org/drawingml/2006/main" lang="en-US" sz="1600" dirty="0">
              <a:solidFill>
                <a:srgbClr val="FF00FF"/>
              </a:solidFill>
            </a:endParaRPr>
          </a:p>
          <a:p>
            <a:pPr xmlns:a="http://schemas.openxmlformats.org/drawingml/2006/main"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 xmlns:a="http://schemas.openxmlformats.org/drawingml/2006/main">
              <a:rPr lang="vi" sz="1600" dirty="0">
                <a:solidFill>
                  <a:schemeClr val="accent2"/>
                </a:solidFill>
              </a:rPr>
              <a:t>   </a:t>
            </a:r>
            <a:r xmlns:a="http://schemas.openxmlformats.org/drawingml/2006/main">
              <a:rPr lang="vi" sz="1600" b="1" dirty="0">
                <a:solidFill>
                  <a:srgbClr val="0000CC"/>
                </a:solidFill>
              </a:rPr>
              <a:t>/* Towers(numDisks-1,src,temp,dest); */ // </a:t>
            </a:r>
            <a:r xmlns:a="http://schemas.openxmlformats.org/drawingml/2006/main">
              <a:rPr lang="vi" sz="1600" b="1" dirty="0">
                <a:solidFill>
                  <a:srgbClr val="FF0000"/>
                </a:solidFill>
              </a:rPr>
              <a:t>lệnh gọi đệ quy đầu tiên</a:t>
            </a:r>
          </a:p>
          <a:p>
            <a:pPr xmlns:a="http://schemas.openxmlformats.org/drawingml/2006/main"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 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numDisksStack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[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stacktop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] =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numDisks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-1;</a:t>
            </a:r>
          </a:p>
          <a:p>
            <a:pPr xmlns:a="http://schemas.openxmlformats.org/drawingml/2006/main"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 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srcStack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[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stacktop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] =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src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;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destStack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[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stacktop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] = temp;</a:t>
            </a:r>
          </a:p>
          <a:p>
            <a:pPr xmlns:a="http://schemas.openxmlformats.org/drawingml/2006/main"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 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tempStack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[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stacktop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++] = </a:t>
            </a:r>
            <a:r xmlns:a="http://schemas.openxmlformats.org/drawingml/2006/main">
              <a:rPr lang="vi" sz="1600" dirty="0" err="1">
                <a:solidFill>
                  <a:srgbClr val="000000"/>
                </a:solidFill>
              </a:rPr>
              <a:t>đích </a:t>
            </a: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;</a:t>
            </a:r>
          </a:p>
          <a:p>
            <a:pPr xmlns:a="http://schemas.openxmlformats.org/drawingml/2006/main"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}</a:t>
            </a:r>
          </a:p>
          <a:p>
            <a:pPr xmlns:a="http://schemas.openxmlformats.org/drawingml/2006/main"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 xmlns:a="http://schemas.openxmlformats.org/drawingml/2006/main">
              <a:rPr lang="vi" sz="1600" dirty="0">
                <a:solidFill>
                  <a:srgbClr val="000000"/>
                </a:solidFill>
              </a:rPr>
              <a:t>}</a:t>
            </a:r>
            <a:endParaRPr xmlns:a="http://schemas.openxmlformats.org/drawingml/2006/main" lang="en-US" sz="1600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029200" y="3124200"/>
            <a:ext cx="3733800" cy="11695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xmlns:a="http://schemas.openxmlformats.org/drawingml/2006/main">
              <a:spcBef>
                <a:spcPts val="600"/>
              </a:spcBef>
            </a:pPr>
            <a:r xmlns:a="http://schemas.openxmlformats.org/drawingml/2006/main">
              <a:rPr lang="vi" sz="2000" b="1" dirty="0">
                <a:solidFill>
                  <a:srgbClr val="0000FF"/>
                </a:solidFill>
              </a:rPr>
              <a:t>Hỏi </a:t>
            </a:r>
            <a:r xmlns:a="http://schemas.openxmlformats.org/drawingml/2006/main">
              <a:rPr lang="vi" sz="2000" b="1" dirty="0">
                <a:solidFill>
                  <a:srgbClr val="3333CC"/>
                </a:solidFill>
              </a:rPr>
              <a:t>: </a:t>
            </a:r>
            <a:r xmlns:a="http://schemas.openxmlformats.org/drawingml/2006/main">
              <a:rPr lang="vi" sz="2000" dirty="0">
                <a:solidFill>
                  <a:schemeClr val="tx1"/>
                </a:solidFill>
              </a:rPr>
              <a:t>Phiên bản nào chạy nhanh hơn?</a:t>
            </a:r>
          </a:p>
          <a:p>
            <a:pPr xmlns:a="http://schemas.openxmlformats.org/drawingml/2006/main">
              <a:spcBef>
                <a:spcPts val="600"/>
              </a:spcBef>
            </a:pPr>
            <a:r xmlns:a="http://schemas.openxmlformats.org/drawingml/2006/main">
              <a:rPr lang="vi" sz="2000" dirty="0">
                <a:solidFill>
                  <a:schemeClr val="tx1"/>
                </a:solidFill>
              </a:rPr>
              <a:t>A: Đệ quy</a:t>
            </a:r>
          </a:p>
          <a:p>
            <a:pPr xmlns:a="http://schemas.openxmlformats.org/drawingml/2006/main">
              <a:spcBef>
                <a:spcPts val="600"/>
              </a:spcBef>
            </a:pPr>
            <a:r xmlns:a="http://schemas.openxmlformats.org/drawingml/2006/main">
              <a:rPr lang="vi" sz="2000" dirty="0">
                <a:solidFill>
                  <a:schemeClr val="tx1"/>
                </a:solidFill>
              </a:rPr>
              <a:t>B: Lặp lại (phiên bản này)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>
                <a:solidFill>
                  <a:srgbClr val="0000FF"/>
                </a:solidFill>
                <a:latin typeface="Britannic Bold" panose="020B0903060703020204" pitchFamily="34" charset="0"/>
              </a:rPr>
              <a:t>Ví dụ 6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vi" dirty="0"/>
              <a:t>Ghi lại các sửa đổi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xmlns:a="http://schemas.openxmlformats.org/drawingml/2006/main" algn="just"/>
            <a:r xmlns:a="http://schemas.openxmlformats.org/drawingml/2006/main">
              <a:rPr lang="vi" dirty="0"/>
              <a:t>Địa chỉ website khóa học được đổi thành </a:t>
            </a:r>
            <a:r xmlns:a="http://schemas.openxmlformats.org/drawingml/2006/main" xmlns:r="http://schemas.openxmlformats.org/officeDocument/2006/relationships">
              <a:rPr lang="vi" dirty="0">
                <a:hlinkClick r:id="rId2"/>
              </a:rPr>
              <a:t>http://sakai.it.tdt.edu.vn</a:t>
            </a:r>
            <a:endParaRPr xmlns:a="http://schemas.openxmlformats.org/drawingml/2006/main" lang="en-US" dirty="0"/>
          </a:p>
          <a:p>
            <a:pPr xmlns:a="http://schemas.openxmlformats.org/drawingml/2006/main" algn="just"/>
            <a:r xmlns:a="http://schemas.openxmlformats.org/drawingml/2006/main">
              <a:rPr lang="vi" dirty="0"/>
              <a:t>Các slide “Bài tập thực hành” bị loại bỏ.</a:t>
            </a:r>
          </a:p>
          <a:p>
            <a:pPr xmlns:a="http://schemas.openxmlformats.org/drawingml/2006/main" algn="just"/>
            <a:r xmlns:a="http://schemas.openxmlformats.org/drawingml/2006/main">
              <a:rPr lang="vi" dirty="0"/>
              <a:t>Mã khóa học cs1010, cs1020, cs2010 được đặt lần lượt là 501042, 501043 </a:t>
            </a:r>
            <a:r xmlns:a="http://schemas.openxmlformats.org/drawingml/2006/main">
              <a:rPr lang="vi"/>
              <a:t>, 502043 </a:t>
            </a:r>
            <a:r xmlns:a="http://schemas.openxmlformats.org/drawingml/2006/main">
              <a:rPr lang="vi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50322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778670"/>
              </p:ext>
            </p:extLst>
          </p:nvPr>
        </p:nvGraphicFramePr>
        <p:xfrm>
          <a:off x="1524000" y="1641608"/>
          <a:ext cx="914400" cy="2966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 xmlns:a="http://schemas.openxmlformats.org/drawingml/2006/main">
                        <a:rPr lang="vi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 xmlns:a="http://schemas.openxmlformats.org/drawingml/2006/main">
                        <a:rPr lang="vi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 xmlns:a="http://schemas.openxmlformats.org/drawingml/2006/main">
                        <a:rPr lang="vi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13463"/>
              </p:ext>
            </p:extLst>
          </p:nvPr>
        </p:nvGraphicFramePr>
        <p:xfrm>
          <a:off x="3048000" y="1641608"/>
          <a:ext cx="914400" cy="2966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 xmlns:a="http://schemas.openxmlformats.org/drawingml/2006/main">
                        <a:rPr lang="vi" dirty="0" err="1"/>
                        <a:t>src</a:t>
                      </a:r>
                      <a:endParaRPr xmlns:a="http://schemas.openxmlformats.org/drawingml/2006/main"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 xmlns:a="http://schemas.openxmlformats.org/drawingml/2006/main">
                        <a:rPr lang="vi" dirty="0" err="1"/>
                        <a:t>src</a:t>
                      </a:r>
                      <a:endParaRPr xmlns:a="http://schemas.openxmlformats.org/drawingml/2006/main"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 xmlns:a="http://schemas.openxmlformats.org/drawingml/2006/main">
                        <a:rPr lang="vi" dirty="0"/>
                        <a:t>nhiệt độ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910805"/>
              </p:ext>
            </p:extLst>
          </p:nvPr>
        </p:nvGraphicFramePr>
        <p:xfrm>
          <a:off x="4724400" y="1641608"/>
          <a:ext cx="914400" cy="2966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 xmlns:a="http://schemas.openxmlformats.org/drawingml/2006/main">
                        <a:rPr lang="vi" dirty="0"/>
                        <a:t>nhiệt độ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 xmlns:a="http://schemas.openxmlformats.org/drawingml/2006/main">
                        <a:rPr lang="vi" dirty="0" err="1"/>
                        <a:t>số phận</a:t>
                      </a:r>
                      <a:endParaRPr xmlns:a="http://schemas.openxmlformats.org/drawingml/2006/main"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 xmlns:a="http://schemas.openxmlformats.org/drawingml/2006/main">
                        <a:rPr lang="vi" dirty="0" err="1"/>
                        <a:t>số phận</a:t>
                      </a:r>
                      <a:endParaRPr xmlns:a="http://schemas.openxmlformats.org/drawingml/2006/main"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785010"/>
              </p:ext>
            </p:extLst>
          </p:nvPr>
        </p:nvGraphicFramePr>
        <p:xfrm>
          <a:off x="6248400" y="1641608"/>
          <a:ext cx="914400" cy="2966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 xmlns:a="http://schemas.openxmlformats.org/drawingml/2006/main">
                        <a:rPr lang="vi" dirty="0" err="1"/>
                        <a:t>số phận</a:t>
                      </a:r>
                      <a:endParaRPr xmlns:a="http://schemas.openxmlformats.org/drawingml/2006/main"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 xmlns:a="http://schemas.openxmlformats.org/drawingml/2006/main">
                        <a:rPr lang="vi" dirty="0"/>
                        <a:t>nhiệt độ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 xmlns:a="http://schemas.openxmlformats.org/drawingml/2006/main">
                        <a:rPr lang="vi" dirty="0" err="1"/>
                        <a:t>src</a:t>
                      </a:r>
                      <a:endParaRPr xmlns:a="http://schemas.openxmlformats.org/drawingml/2006/main"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743200" y="881840"/>
            <a:ext cx="3723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vi" sz="2400" dirty="0">
                <a:solidFill>
                  <a:srgbClr val="0000FF"/>
                </a:solidFill>
              </a:rPr>
              <a:t>Tháp(4, </a:t>
            </a:r>
            <a:r xmlns:a="http://schemas.openxmlformats.org/drawingml/2006/main">
              <a:rPr lang="vi" sz="2400" dirty="0" err="1">
                <a:solidFill>
                  <a:srgbClr val="0000FF"/>
                </a:solidFill>
              </a:rPr>
              <a:t>src </a:t>
            </a:r>
            <a:r xmlns:a="http://schemas.openxmlformats.org/drawingml/2006/main">
              <a:rPr lang="vi" sz="2400" dirty="0">
                <a:solidFill>
                  <a:srgbClr val="0000FF"/>
                </a:solidFill>
              </a:rPr>
              <a:t>, </a:t>
            </a:r>
            <a:r xmlns:a="http://schemas.openxmlformats.org/drawingml/2006/main">
              <a:rPr lang="vi" sz="2400" dirty="0" err="1">
                <a:solidFill>
                  <a:srgbClr val="0000FF"/>
                </a:solidFill>
              </a:rPr>
              <a:t>dest </a:t>
            </a:r>
            <a:r xmlns:a="http://schemas.openxmlformats.org/drawingml/2006/main">
              <a:rPr lang="vi" sz="2400" dirty="0">
                <a:solidFill>
                  <a:srgbClr val="0000FF"/>
                </a:solidFill>
              </a:rPr>
              <a:t>, temp)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71600" y="4842008"/>
            <a:ext cx="624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1400" dirty="0" err="1">
                <a:solidFill>
                  <a:srgbClr val="663300"/>
                </a:solidFill>
              </a:rPr>
              <a:t>numDiskStack</a:t>
            </a:r>
            <a:r xmlns:a="http://schemas.openxmlformats.org/drawingml/2006/main">
              <a:rPr lang="vi" sz="1400" dirty="0">
                <a:solidFill>
                  <a:srgbClr val="663300"/>
                </a:solidFill>
              </a:rPr>
              <a:t>          </a:t>
            </a:r>
            <a:r xmlns:a="http://schemas.openxmlformats.org/drawingml/2006/main">
              <a:rPr lang="vi" sz="1400" dirty="0" err="1">
                <a:solidFill>
                  <a:srgbClr val="663300"/>
                </a:solidFill>
              </a:rPr>
              <a:t>srcStack</a:t>
            </a:r>
            <a:r xmlns:a="http://schemas.openxmlformats.org/drawingml/2006/main">
              <a:rPr lang="vi" sz="1400" dirty="0">
                <a:solidFill>
                  <a:srgbClr val="663300"/>
                </a:solidFill>
              </a:rPr>
              <a:t>                    </a:t>
            </a:r>
            <a:r xmlns:a="http://schemas.openxmlformats.org/drawingml/2006/main">
              <a:rPr lang="vi" sz="1400" dirty="0" err="1">
                <a:solidFill>
                  <a:srgbClr val="663300"/>
                </a:solidFill>
              </a:rPr>
              <a:t>DestStack</a:t>
            </a:r>
            <a:r xmlns:a="http://schemas.openxmlformats.org/drawingml/2006/main">
              <a:rPr lang="vi" sz="1400" dirty="0">
                <a:solidFill>
                  <a:srgbClr val="663300"/>
                </a:solidFill>
              </a:rPr>
              <a:t>                   </a:t>
            </a:r>
            <a:r xmlns:a="http://schemas.openxmlformats.org/drawingml/2006/main">
              <a:rPr lang="vi" sz="1400" dirty="0" err="1">
                <a:solidFill>
                  <a:srgbClr val="663300"/>
                </a:solidFill>
              </a:rPr>
              <a:t>tempStack</a:t>
            </a:r>
            <a:endParaRPr xmlns:a="http://schemas.openxmlformats.org/drawingml/2006/main" lang="en-US" sz="1400" dirty="0">
              <a:solidFill>
                <a:srgbClr val="66330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35632" y="228600"/>
            <a:ext cx="8151167" cy="78898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 xmlns:a="http://schemas.openxmlformats.org/drawingml/2006/main">
              <a:rPr lang="vi" sz="3600" kern="0">
                <a:solidFill>
                  <a:srgbClr val="C00000"/>
                </a:solidFill>
                <a:latin typeface="Britannic Bold" panose="020B0903060703020204" pitchFamily="34" charset="0"/>
              </a:rPr>
              <a:t>3.6 </a:t>
            </a:r>
            <a:r xmlns:a="http://schemas.openxmlformats.org/drawingml/2006/main">
              <a:rPr lang="vi" sz="3600" kern="0">
                <a:latin typeface="Britannic Bold" panose="020B0903060703020204" pitchFamily="34" charset="0"/>
              </a:rPr>
              <a:t>Tháp Hà Nội</a:t>
            </a:r>
            <a:endParaRPr xmlns:a="http://schemas.openxmlformats.org/drawingml/2006/main" lang="en-US" sz="3600" kern="0" dirty="0">
              <a:latin typeface="Britannic Bold" panose="020B09030607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>
                <a:solidFill>
                  <a:srgbClr val="0000FF"/>
                </a:solidFill>
                <a:latin typeface="Britannic Bold" panose="020B0903060703020204" pitchFamily="34" charset="0"/>
              </a:rPr>
              <a:t>Ví dụ 6</a:t>
            </a:r>
          </a:p>
        </p:txBody>
      </p:sp>
      <p:sp>
        <p:nvSpPr>
          <p:cNvPr id="13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151167" cy="788988"/>
          </a:xfrm>
        </p:spPr>
        <p:txBody>
          <a:bodyPr/>
          <a:lstStyle/>
          <a:p>
            <a:r xmlns:a="http://schemas.openxmlformats.org/drawingml/2006/main">
              <a:rPr lang="vi" sz="3600">
                <a:solidFill>
                  <a:srgbClr val="C00000"/>
                </a:solidFill>
                <a:latin typeface="Britannic Bold" panose="020B0903060703020204" pitchFamily="34" charset="0"/>
              </a:rPr>
              <a:t>3.6 Hiệu quả </a:t>
            </a:r>
            <a:r xmlns:a="http://schemas.openxmlformats.org/drawingml/2006/main">
              <a:rPr lang="vi" sz="3600">
                <a:latin typeface="Britannic Bold" panose="020B0903060703020204" pitchFamily="34" charset="0"/>
              </a:rPr>
              <a:t>về thời gian </a:t>
            </a:r>
            <a:r xmlns:a="http://schemas.openxmlformats.org/drawingml/2006/main">
              <a:rPr lang="vi" sz="3600" dirty="0">
                <a:latin typeface="Britannic Bold" panose="020B0903060703020204" pitchFamily="34" charset="0"/>
              </a:rPr>
              <a:t>của </a:t>
            </a:r>
            <a:r xmlns:a="http://schemas.openxmlformats.org/drawingml/2006/main">
              <a:rPr lang="vi" sz="3600">
                <a:latin typeface="Britannic Bold" panose="020B0903060703020204" pitchFamily="34" charset="0"/>
              </a:rPr>
              <a:t>tháp()</a:t>
            </a:r>
            <a:endParaRPr xmlns:a="http://schemas.openxmlformats.org/drawingml/2006/main"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41</a:t>
            </a:fld>
            <a:endParaRPr lang="en-US" sz="1600" dirty="0"/>
          </a:p>
        </p:txBody>
      </p:sp>
      <p:graphicFrame>
        <p:nvGraphicFramePr>
          <p:cNvPr id="9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565624"/>
              </p:ext>
            </p:extLst>
          </p:nvPr>
        </p:nvGraphicFramePr>
        <p:xfrm>
          <a:off x="762000" y="1143000"/>
          <a:ext cx="7848600" cy="5071726"/>
        </p:xfrm>
        <a:graphic>
          <a:graphicData uri="http://schemas.openxmlformats.org/drawingml/2006/table">
            <a:tbl>
              <a:tblPr/>
              <a:tblGrid>
                <a:gridCol w="2167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1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9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3108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 xmlns:a="http://schemas.openxmlformats.org/drawingml/2006/main">
                        <a:rPr kumimoji="0" lang="vi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Số đĩa, 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 xmlns:a="http://schemas.openxmlformats.org/drawingml/2006/main">
                        <a:rPr kumimoji="0" lang="vi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Số lần di chuyển, f(n)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 xmlns:a="http://schemas.openxmlformats.org/drawingml/2006/main">
                        <a:rPr kumimoji="0" lang="vi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Thời gian (1 giây mỗi lần di chuyển)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77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 xmlns:a="http://schemas.openxmlformats.org/drawingml/2006/main">
                        <a:rPr kumimoji="0" lang="vi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 xmlns:a="http://schemas.openxmlformats.org/drawingml/2006/main">
                        <a:rPr kumimoji="0" lang="vi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 xmlns:a="http://schemas.openxmlformats.org/drawingml/2006/main">
                        <a:rPr kumimoji="0" lang="vi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 giây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77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 xmlns:a="http://schemas.openxmlformats.org/drawingml/2006/main">
                        <a:rPr kumimoji="0" lang="vi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 xmlns:a="http://schemas.openxmlformats.org/drawingml/2006/main">
                        <a:rPr kumimoji="0" lang="vi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 xmlns:a="http://schemas.openxmlformats.org/drawingml/2006/main">
                        <a:rPr kumimoji="0" lang="vi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 giây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77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 xmlns:a="http://schemas.openxmlformats.org/drawingml/2006/main">
                        <a:rPr kumimoji="0" lang="vi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 xmlns:a="http://schemas.openxmlformats.org/drawingml/2006/main">
                        <a:rPr kumimoji="0" lang="vi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3+1+3 = 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 xmlns:a="http://schemas.openxmlformats.org/drawingml/2006/main">
                        <a:rPr kumimoji="0" lang="vi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7 giây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77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 xmlns:a="http://schemas.openxmlformats.org/drawingml/2006/main">
                        <a:rPr kumimoji="0" lang="vi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 xmlns:a="http://schemas.openxmlformats.org/drawingml/2006/main">
                        <a:rPr kumimoji="0" lang="vi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7+1+7 = 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 xmlns:a="http://schemas.openxmlformats.org/drawingml/2006/main">
                        <a:rPr kumimoji="0" lang="vi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15 giây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186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 xmlns:a="http://schemas.openxmlformats.org/drawingml/2006/main">
                        <a:rPr kumimoji="0" lang="vi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 xmlns:a="http://schemas.openxmlformats.org/drawingml/2006/main">
                        <a:rPr kumimoji="0" lang="vi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15+1+15 = 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 xmlns:a="http://schemas.openxmlformats.org/drawingml/2006/main">
                        <a:rPr kumimoji="0" lang="vi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31 giây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078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 xmlns:a="http://schemas.openxmlformats.org/drawingml/2006/main">
                        <a:rPr kumimoji="0" lang="vi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 xmlns:a="http://schemas.openxmlformats.org/drawingml/2006/main">
                        <a:rPr kumimoji="0" lang="vi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31+1+31 = 63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 xmlns:a="http://schemas.openxmlformats.org/drawingml/2006/main">
                        <a:rPr kumimoji="0" lang="vi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 phút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12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 xmlns:a="http://schemas.openxmlformats.org/drawingml/2006/main">
                        <a:rPr kumimoji="0" lang="vi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 xmlns:a="http://schemas.openxmlformats.org/drawingml/2006/main">
                        <a:rPr kumimoji="0" lang="vi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 xmlns:a="http://schemas.openxmlformats.org/drawingml/2006/main">
                        <a:rPr kumimoji="0" lang="vi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05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 xmlns:a="http://schemas.openxmlformats.org/drawingml/2006/main">
                        <a:rPr kumimoji="0" lang="vi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 xmlns:a="http://schemas.openxmlformats.org/drawingml/2006/main">
                        <a:rPr kumimoji="0" lang="vi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65.536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 xmlns:a="http://schemas.openxmlformats.org/drawingml/2006/main">
                        <a:rPr kumimoji="0" lang="vi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18 giờ</a:t>
                      </a:r>
                      <a:endParaRPr xmlns:a="http://schemas.openxmlformats.org/drawingml/2006/main"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elvetic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05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 xmlns:a="http://schemas.openxmlformats.org/drawingml/2006/main">
                        <a:rPr kumimoji="0" lang="vi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 xmlns:a="http://schemas.openxmlformats.org/drawingml/2006/main">
                        <a:rPr kumimoji="0" lang="vi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4,295 tỷ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 xmlns:a="http://schemas.openxmlformats.org/drawingml/2006/main">
                        <a:rPr kumimoji="0" lang="vi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136 năm</a:t>
                      </a:r>
                      <a:endParaRPr xmlns:a="http://schemas.openxmlformats.org/drawingml/2006/main"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elvetic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3593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 xmlns:a="http://schemas.openxmlformats.org/drawingml/2006/main">
                        <a:rPr kumimoji="0" lang="vi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 xmlns:a="http://schemas.openxmlformats.org/drawingml/2006/main">
                        <a:rPr kumimoji="0" lang="vi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1,8 </a:t>
                      </a:r>
                      <a:r xmlns:a="http://schemas.openxmlformats.org/drawingml/2006/main">
                        <a:rPr kumimoji="0" lang="vi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× </a:t>
                      </a:r>
                      <a:r xmlns:a="http://schemas.openxmlformats.org/drawingml/2006/main">
                        <a:rPr kumimoji="0" lang="vi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10 </a:t>
                      </a:r>
                      <a:r xmlns:a="http://schemas.openxmlformats.org/drawingml/2006/main">
                        <a:rPr kumimoji="0" lang="vi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10</a:t>
                      </a:r>
                      <a:r xmlns:a="http://schemas.openxmlformats.org/drawingml/2006/main">
                        <a:rPr kumimoji="0" lang="vi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 </a:t>
                      </a:r>
                      <a:r xmlns:a="http://schemas.openxmlformats.org/drawingml/2006/main">
                        <a:rPr kumimoji="0" lang="vi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tỷ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 xmlns:a="http://schemas.openxmlformats.org/drawingml/2006/main">
                        <a:rPr kumimoji="0" lang="vi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584 tỷ năm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3593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 xmlns:a="http://schemas.openxmlformats.org/drawingml/2006/main">
                        <a:rPr kumimoji="0" lang="vi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 xmlns:a="http://schemas.openxmlformats.org/drawingml/2006/main">
                        <a:rPr kumimoji="0" lang="vi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 </a:t>
                      </a:r>
                      <a:r xmlns:a="http://schemas.openxmlformats.org/drawingml/2006/main">
                        <a:rPr kumimoji="0" lang="vi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N </a:t>
                      </a:r>
                      <a:r xmlns:a="http://schemas.openxmlformats.org/drawingml/2006/main">
                        <a:rPr kumimoji="0" lang="vi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–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Helvetic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Rectangle 121"/>
          <p:cNvSpPr>
            <a:spLocks noChangeArrowheads="1"/>
          </p:cNvSpPr>
          <p:nvPr/>
        </p:nvSpPr>
        <p:spPr bwMode="auto">
          <a:xfrm>
            <a:off x="5060430" y="1691389"/>
            <a:ext cx="381000" cy="252084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516003" y="777163"/>
            <a:ext cx="16416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>
                <a:solidFill>
                  <a:srgbClr val="0000FF"/>
                </a:solidFill>
                <a:latin typeface="Britannic Bold" panose="020B0903060703020204" pitchFamily="34" charset="0"/>
              </a:rPr>
              <a:t>Ví dụ 6</a:t>
            </a:r>
          </a:p>
        </p:txBody>
      </p: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455967" cy="788988"/>
          </a:xfrm>
        </p:spPr>
        <p:txBody>
          <a:bodyPr/>
          <a:lstStyle/>
          <a:p>
            <a:r xmlns:a="http://schemas.openxmlformats.org/drawingml/2006/main">
              <a:rPr lang="vi" sz="3600">
                <a:solidFill>
                  <a:srgbClr val="C00000"/>
                </a:solidFill>
                <a:latin typeface="Britannic Bold" panose="020B0903060703020204" pitchFamily="34" charset="0"/>
              </a:rPr>
              <a:t>3.7 </a:t>
            </a:r>
            <a:r xmlns:a="http://schemas.openxmlformats.org/drawingml/2006/main">
              <a:rPr lang="vi" sz="3600">
                <a:latin typeface="Britannic Bold" panose="020B0903060703020204" pitchFamily="34" charset="0"/>
              </a:rPr>
              <a:t>Tính </a:t>
            </a:r>
            <a:r xmlns:a="http://schemas.openxmlformats.org/drawingml/2006/main">
              <a:rPr lang="vi" sz="3600" dirty="0">
                <a:latin typeface="Britannic Bold" panose="020B0903060703020204" pitchFamily="34" charset="0"/>
              </a:rPr>
              <a:t>kén chọn…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42</a:t>
            </a:fld>
            <a:endParaRPr lang="en-US" sz="16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24656" y="1309687"/>
            <a:ext cx="3657600" cy="2819400"/>
            <a:chOff x="304800" y="1600200"/>
            <a:chExt cx="3657600" cy="2819400"/>
          </a:xfrm>
        </p:grpSpPr>
        <p:pic>
          <p:nvPicPr>
            <p:cNvPr id="17" name="Picture 2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1600200"/>
              <a:ext cx="3657600" cy="22383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" name="Rectangle 25"/>
            <p:cNvSpPr>
              <a:spLocks noChangeArrowheads="1"/>
            </p:cNvSpPr>
            <p:nvPr/>
          </p:nvSpPr>
          <p:spPr bwMode="auto">
            <a:xfrm>
              <a:off x="304800" y="3962400"/>
              <a:ext cx="1736725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xmlns:a="http://schemas.openxmlformats.org/drawingml/2006/main" algn="ctr"/>
              <a:r xmlns:a="http://schemas.openxmlformats.org/drawingml/2006/main">
                <a:rPr lang="vi" sz="1200">
                  <a:solidFill>
                    <a:schemeClr val="tx1"/>
                  </a:solidFill>
                </a:rPr>
                <a:t>Tín dụng “Ảnh”: </a:t>
              </a:r>
              <a:r xmlns:a="http://schemas.openxmlformats.org/drawingml/2006/main" xmlns:r="http://schemas.openxmlformats.org/officeDocument/2006/relationships">
                <a:rPr lang="vi" sz="1200">
                  <a:solidFill>
                    <a:schemeClr val="tx1"/>
                  </a:solidFill>
                  <a:hlinkClick r:id="rId4"/>
                </a:rPr>
                <a:t>Torley</a:t>
              </a:r>
              <a:r xmlns:a="http://schemas.openxmlformats.org/drawingml/2006/main">
                <a:rPr lang="vi" sz="1200">
                  <a:solidFill>
                    <a:schemeClr val="tx1"/>
                  </a:solidFill>
                </a:rPr>
                <a:t> </a:t>
              </a:r>
              <a:br xmlns:a="http://schemas.openxmlformats.org/drawingml/2006/main">
                <a:rPr lang="en-US" sz="1200">
                  <a:solidFill>
                    <a:schemeClr val="tx1"/>
                  </a:solidFill>
                </a:rPr>
              </a:br>
              <a:r xmlns:a="http://schemas.openxmlformats.org/drawingml/2006/main">
                <a:rPr lang="vi" sz="1200">
                  <a:solidFill>
                    <a:schemeClr val="tx1"/>
                  </a:solidFill>
                </a:rPr>
                <a:t>(bức ảnh này là từ đời </a:t>
              </a:r>
              <a:r xmlns:a="http://schemas.openxmlformats.org/drawingml/2006/main">
                <a:rPr lang="vi" sz="1200" baseline="30000">
                  <a:solidFill>
                    <a:schemeClr val="tx1"/>
                  </a:solidFill>
                </a:rPr>
                <a:t>thứ 2 </a:t>
              </a:r>
              <a:r xmlns:a="http://schemas.openxmlformats.org/drawingml/2006/main">
                <a:rPr lang="vi" sz="1200">
                  <a:solidFill>
                    <a:schemeClr val="tx1"/>
                  </a:solidFill>
                </a:rPr>
                <a:t>)</a:t>
              </a:r>
            </a:p>
          </p:txBody>
        </p:sp>
      </p:grp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4343400" y="1309687"/>
            <a:ext cx="4572000" cy="35702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 xmlns:a="http://schemas.openxmlformats.org/drawingml/2006/main">
              <a:rPr lang="vi" sz="2400" dirty="0">
                <a:solidFill>
                  <a:schemeClr val="tx1"/>
                </a:solidFill>
              </a:rPr>
              <a:t>Giả sử bạn đến thăm một cửa hàng kem với bố mẹ bạn.</a:t>
            </a:r>
          </a:p>
          <a:p>
            <a:pPr xmlns:a="http://schemas.openxmlformats.org/drawingml/2006/main">
              <a:spcBef>
                <a:spcPts val="600"/>
              </a:spcBef>
            </a:pPr>
            <a:r xmlns:a="http://schemas.openxmlformats.org/drawingml/2006/main">
              <a:rPr lang="vi" sz="2400" dirty="0">
                <a:solidFill>
                  <a:schemeClr val="tx1"/>
                </a:solidFill>
              </a:rPr>
              <a:t>Bạn làm tốt nên họ cho bạn chọn </a:t>
            </a:r>
            <a:r xmlns:a="http://schemas.openxmlformats.org/drawingml/2006/main">
              <a:rPr lang="vi" sz="2400" dirty="0">
                <a:solidFill>
                  <a:srgbClr val="0000FF"/>
                </a:solidFill>
              </a:rPr>
              <a:t>2 </a:t>
            </a:r>
            <a:r xmlns:a="http://schemas.openxmlformats.org/drawingml/2006/main">
              <a:rPr lang="vi" sz="2400" dirty="0">
                <a:solidFill>
                  <a:schemeClr val="tx1"/>
                </a:solidFill>
              </a:rPr>
              <a:t>vị kem.</a:t>
            </a:r>
          </a:p>
          <a:p>
            <a:pPr xmlns:a="http://schemas.openxmlformats.org/drawingml/2006/main">
              <a:spcBef>
                <a:spcPts val="600"/>
              </a:spcBef>
            </a:pPr>
            <a:r xmlns:a="http://schemas.openxmlformats.org/drawingml/2006/main">
              <a:rPr lang="vi" sz="2400" dirty="0">
                <a:solidFill>
                  <a:schemeClr val="tx1"/>
                </a:solidFill>
              </a:rPr>
              <a:t>Cửa hàng kem hiện nay có </a:t>
            </a:r>
            <a:r xmlns:a="http://schemas.openxmlformats.org/drawingml/2006/main">
              <a:rPr lang="vi" sz="2400" dirty="0">
                <a:solidFill>
                  <a:srgbClr val="0000FF"/>
                </a:solidFill>
              </a:rPr>
              <a:t>10 </a:t>
            </a:r>
            <a:r xmlns:a="http://schemas.openxmlformats.org/drawingml/2006/main">
              <a:rPr lang="vi" sz="2400" dirty="0">
                <a:solidFill>
                  <a:schemeClr val="tx1"/>
                </a:solidFill>
              </a:rPr>
              <a:t>hương vị. Bạn có thể chọn </a:t>
            </a:r>
            <a:r xmlns:a="http://schemas.openxmlformats.org/drawingml/2006/main">
              <a:rPr lang="vi" sz="2400" dirty="0">
                <a:solidFill>
                  <a:srgbClr val="C00000"/>
                </a:solidFill>
              </a:rPr>
              <a:t>bao nhiêu cách khác nhau </a:t>
            </a:r>
            <a:r xmlns:a="http://schemas.openxmlformats.org/drawingml/2006/main">
              <a:rPr lang="vi" sz="2400" dirty="0">
                <a:solidFill>
                  <a:schemeClr val="tx1"/>
                </a:solidFill>
              </a:rPr>
              <a:t>để chọn kem?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488223" y="749382"/>
            <a:ext cx="1586047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>
                <a:solidFill>
                  <a:srgbClr val="0000FF"/>
                </a:solidFill>
                <a:latin typeface="Britannic Bold" panose="020B0903060703020204" pitchFamily="34" charset="0"/>
              </a:rPr>
              <a:t>Ví dụ 7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3" y="228600"/>
            <a:ext cx="8455967" cy="788988"/>
          </a:xfrm>
        </p:spPr>
        <p:txBody>
          <a:bodyPr/>
          <a:lstStyle/>
          <a:p>
            <a:r xmlns:a="http://schemas.openxmlformats.org/drawingml/2006/main">
              <a:rPr lang="vi" sz="3600">
                <a:solidFill>
                  <a:srgbClr val="C00000"/>
                </a:solidFill>
                <a:latin typeface="Britannic Bold" panose="020B0903060703020204" pitchFamily="34" charset="0"/>
              </a:rPr>
              <a:t>3.7 </a:t>
            </a:r>
            <a:r xmlns:a="http://schemas.openxmlformats.org/drawingml/2006/main">
              <a:rPr lang="vi" sz="3600">
                <a:latin typeface="Britannic Bold" panose="020B0903060703020204" pitchFamily="34" charset="0"/>
              </a:rPr>
              <a:t>n chọn k</a:t>
            </a:r>
            <a:endParaRPr xmlns:a="http://schemas.openxmlformats.org/drawingml/2006/main"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43</a:t>
            </a:fld>
            <a:endParaRPr lang="en-US" sz="1600" dirty="0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793750" y="2466975"/>
            <a:ext cx="230505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xmlns:a="http://schemas.openxmlformats.org/drawingml/2006/main" eaLnBrk="0" hangingPunct="0"/>
            <a:r xmlns:a="http://schemas.openxmlformats.org/drawingml/2006/main">
              <a:rPr lang="vi" sz="2000" b="1">
                <a:solidFill>
                  <a:srgbClr val="0000FF"/>
                </a:solidFill>
                <a:latin typeface="Helvetica" pitchFamily="34" charset="0"/>
              </a:rPr>
              <a:t>chọn</a:t>
            </a:r>
            <a:r xmlns:a="http://schemas.openxmlformats.org/drawingml/2006/main">
              <a:rPr lang="vi" sz="2000" b="1">
                <a:solidFill>
                  <a:schemeClr val="accent2"/>
                </a:solidFill>
                <a:latin typeface="Helvetica" pitchFamily="34" charset="0"/>
              </a:rPr>
              <a:t> </a:t>
            </a:r>
            <a:r xmlns:a="http://schemas.openxmlformats.org/drawingml/2006/main">
              <a:rPr lang="vi" sz="2000" b="1">
                <a:solidFill>
                  <a:srgbClr val="CC0000"/>
                </a:solidFill>
                <a:latin typeface="Helvetica" pitchFamily="34" charset="0"/>
              </a:rPr>
              <a:t>k</a:t>
            </a:r>
            <a:r xmlns:a="http://schemas.openxmlformats.org/drawingml/2006/main">
              <a:rPr lang="vi" sz="2000" b="1">
                <a:solidFill>
                  <a:schemeClr val="accent2"/>
                </a:solidFill>
                <a:latin typeface="Helvetica" pitchFamily="34" charset="0"/>
              </a:rPr>
              <a:t> </a:t>
            </a:r>
            <a:r xmlns:a="http://schemas.openxmlformats.org/drawingml/2006/main">
              <a:rPr lang="vi" sz="2000" b="1">
                <a:solidFill>
                  <a:srgbClr val="0000FF"/>
                </a:solidFill>
                <a:latin typeface="Helvetica" pitchFamily="34" charset="0"/>
              </a:rPr>
              <a:t>ra khỏi</a:t>
            </a:r>
            <a:r xmlns:a="http://schemas.openxmlformats.org/drawingml/2006/main">
              <a:rPr lang="vi" sz="2000" b="1">
                <a:solidFill>
                  <a:schemeClr val="accent2"/>
                </a:solidFill>
                <a:latin typeface="Helvetica" pitchFamily="34" charset="0"/>
              </a:rPr>
              <a:t> </a:t>
            </a:r>
            <a:r xmlns:a="http://schemas.openxmlformats.org/drawingml/2006/main">
              <a:rPr lang="vi" sz="2000" b="1">
                <a:solidFill>
                  <a:srgbClr val="CC0000"/>
                </a:solidFill>
                <a:latin typeface="Helvetica" pitchFamily="34" charset="0"/>
              </a:rPr>
              <a:t>N</a:t>
            </a:r>
            <a:endParaRPr xmlns:a="http://schemas.openxmlformats.org/drawingml/2006/main" lang="en-GB" b="1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3303588" y="1476375"/>
            <a:ext cx="1439862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xmlns:a="http://schemas.openxmlformats.org/drawingml/2006/main" eaLnBrk="0" hangingPunct="0"/>
            <a:r xmlns:a="http://schemas.openxmlformats.org/drawingml/2006/main">
              <a:rPr lang="vi" sz="2000" b="1">
                <a:solidFill>
                  <a:schemeClr val="tx1"/>
                </a:solidFill>
                <a:latin typeface="Helvetica" pitchFamily="34" charset="0"/>
              </a:rPr>
              <a:t>X đã chọn</a:t>
            </a:r>
          </a:p>
        </p:txBody>
      </p:sp>
      <p:grpSp>
        <p:nvGrpSpPr>
          <p:cNvPr id="43" name="Group 5"/>
          <p:cNvGrpSpPr>
            <a:grpSpLocks/>
          </p:cNvGrpSpPr>
          <p:nvPr/>
        </p:nvGrpSpPr>
        <p:grpSpPr bwMode="auto">
          <a:xfrm>
            <a:off x="3119438" y="1628775"/>
            <a:ext cx="5143500" cy="898525"/>
            <a:chOff x="2232" y="1026"/>
            <a:chExt cx="3509" cy="566"/>
          </a:xfrm>
        </p:grpSpPr>
        <p:sp>
          <p:nvSpPr>
            <p:cNvPr id="44" name="Text Box 6"/>
            <p:cNvSpPr txBox="1">
              <a:spLocks noChangeArrowheads="1"/>
            </p:cNvSpPr>
            <p:nvPr/>
          </p:nvSpPr>
          <p:spPr bwMode="auto">
            <a:xfrm>
              <a:off x="3861" y="1026"/>
              <a:ext cx="1880" cy="262"/>
            </a:xfrm>
            <a:prstGeom prst="rect">
              <a:avLst/>
            </a:prstGeom>
            <a:noFill/>
            <a:ln w="19050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xmlns:a="http://schemas.openxmlformats.org/drawingml/2006/main" eaLnBrk="0" hangingPunct="0"/>
              <a:r xmlns:a="http://schemas.openxmlformats.org/drawingml/2006/main">
                <a:rPr lang="vi" sz="2000" b="1" dirty="0">
                  <a:solidFill>
                    <a:srgbClr val="0000FF"/>
                  </a:solidFill>
                  <a:latin typeface="Helvetica" pitchFamily="34" charset="0"/>
                </a:rPr>
                <a:t>chọn</a:t>
              </a:r>
              <a:r xmlns:a="http://schemas.openxmlformats.org/drawingml/2006/main">
                <a:rPr lang="vi" sz="2000" b="1" dirty="0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r xmlns:a="http://schemas.openxmlformats.org/drawingml/2006/main">
                <a:rPr lang="vi" sz="2000" b="1" dirty="0">
                  <a:solidFill>
                    <a:srgbClr val="CC0000"/>
                  </a:solidFill>
                  <a:latin typeface="Helvetica" pitchFamily="34" charset="0"/>
                </a:rPr>
                <a:t>k-1</a:t>
              </a:r>
              <a:r xmlns:a="http://schemas.openxmlformats.org/drawingml/2006/main">
                <a:rPr lang="vi" sz="2000" b="1" dirty="0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r xmlns:a="http://schemas.openxmlformats.org/drawingml/2006/main">
                <a:rPr lang="vi" sz="2000" b="1" dirty="0">
                  <a:solidFill>
                    <a:srgbClr val="0000FF"/>
                  </a:solidFill>
                  <a:latin typeface="Helvetica" pitchFamily="34" charset="0"/>
                </a:rPr>
                <a:t>ra khỏi</a:t>
              </a:r>
              <a:r xmlns:a="http://schemas.openxmlformats.org/drawingml/2006/main">
                <a:rPr lang="vi" sz="2000" b="1" dirty="0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r xmlns:a="http://schemas.openxmlformats.org/drawingml/2006/main">
                <a:rPr lang="vi" sz="2000" b="1" dirty="0">
                  <a:solidFill>
                    <a:srgbClr val="CC0000"/>
                  </a:solidFill>
                  <a:latin typeface="Helvetica" pitchFamily="34" charset="0"/>
                </a:rPr>
                <a:t>n-1</a:t>
              </a:r>
              <a:endParaRPr xmlns:a="http://schemas.openxmlformats.org/drawingml/2006/main" lang="en-GB" b="1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2232" y="1117"/>
              <a:ext cx="1616" cy="475"/>
            </a:xfrm>
            <a:custGeom>
              <a:avLst/>
              <a:gdLst>
                <a:gd name="T0" fmla="*/ 0 w 1616"/>
                <a:gd name="T1" fmla="*/ 475 h 475"/>
                <a:gd name="T2" fmla="*/ 800 w 1616"/>
                <a:gd name="T3" fmla="*/ 75 h 475"/>
                <a:gd name="T4" fmla="*/ 1616 w 1616"/>
                <a:gd name="T5" fmla="*/ 27 h 475"/>
                <a:gd name="T6" fmla="*/ 0 60000 65536"/>
                <a:gd name="T7" fmla="*/ 0 60000 65536"/>
                <a:gd name="T8" fmla="*/ 0 60000 65536"/>
                <a:gd name="T9" fmla="*/ 0 w 1616"/>
                <a:gd name="T10" fmla="*/ 0 h 475"/>
                <a:gd name="T11" fmla="*/ 1616 w 1616"/>
                <a:gd name="T12" fmla="*/ 475 h 4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16" h="475">
                  <a:moveTo>
                    <a:pt x="0" y="475"/>
                  </a:moveTo>
                  <a:cubicBezTo>
                    <a:pt x="265" y="312"/>
                    <a:pt x="531" y="150"/>
                    <a:pt x="800" y="75"/>
                  </a:cubicBezTo>
                  <a:cubicBezTo>
                    <a:pt x="1069" y="0"/>
                    <a:pt x="1342" y="13"/>
                    <a:pt x="1616" y="27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46" name="Group 8"/>
          <p:cNvGrpSpPr>
            <a:grpSpLocks/>
          </p:cNvGrpSpPr>
          <p:nvPr/>
        </p:nvGrpSpPr>
        <p:grpSpPr bwMode="auto">
          <a:xfrm>
            <a:off x="3095625" y="2882900"/>
            <a:ext cx="5200650" cy="1074738"/>
            <a:chOff x="2216" y="1816"/>
            <a:chExt cx="3547" cy="677"/>
          </a:xfrm>
        </p:grpSpPr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037" y="2066"/>
              <a:ext cx="1726" cy="262"/>
            </a:xfrm>
            <a:prstGeom prst="rect">
              <a:avLst/>
            </a:prstGeom>
            <a:noFill/>
            <a:ln w="19050">
              <a:solidFill>
                <a:srgbClr val="FF33CC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xmlns:a="http://schemas.openxmlformats.org/drawingml/2006/main" eaLnBrk="0" hangingPunct="0"/>
              <a:r xmlns:a="http://schemas.openxmlformats.org/drawingml/2006/main">
                <a:rPr lang="vi" sz="2000" b="1">
                  <a:solidFill>
                    <a:srgbClr val="0000FF"/>
                  </a:solidFill>
                  <a:latin typeface="Helvetica" pitchFamily="34" charset="0"/>
                </a:rPr>
                <a:t>chọn</a:t>
              </a:r>
              <a:r xmlns:a="http://schemas.openxmlformats.org/drawingml/2006/main">
                <a:rPr lang="vi" sz="2000" b="1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r xmlns:a="http://schemas.openxmlformats.org/drawingml/2006/main">
                <a:rPr lang="vi" sz="2000" b="1">
                  <a:solidFill>
                    <a:srgbClr val="CC0000"/>
                  </a:solidFill>
                  <a:latin typeface="Helvetica" pitchFamily="34" charset="0"/>
                </a:rPr>
                <a:t>k</a:t>
              </a:r>
              <a:r xmlns:a="http://schemas.openxmlformats.org/drawingml/2006/main">
                <a:rPr lang="vi" sz="2000" b="1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r xmlns:a="http://schemas.openxmlformats.org/drawingml/2006/main">
                <a:rPr lang="vi" sz="2000" b="1">
                  <a:solidFill>
                    <a:srgbClr val="0000FF"/>
                  </a:solidFill>
                  <a:latin typeface="Helvetica" pitchFamily="34" charset="0"/>
                </a:rPr>
                <a:t>ra khỏi</a:t>
              </a:r>
              <a:r xmlns:a="http://schemas.openxmlformats.org/drawingml/2006/main">
                <a:rPr lang="vi" sz="2000" b="1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r xmlns:a="http://schemas.openxmlformats.org/drawingml/2006/main">
                <a:rPr lang="vi" sz="2000" b="1">
                  <a:solidFill>
                    <a:srgbClr val="CC0000"/>
                  </a:solidFill>
                  <a:latin typeface="Helvetica" pitchFamily="34" charset="0"/>
                </a:rPr>
                <a:t>n-1</a:t>
              </a:r>
              <a:endParaRPr xmlns:a="http://schemas.openxmlformats.org/drawingml/2006/main" lang="en-GB" b="1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2216" y="1816"/>
              <a:ext cx="1808" cy="677"/>
            </a:xfrm>
            <a:custGeom>
              <a:avLst/>
              <a:gdLst>
                <a:gd name="T0" fmla="*/ 0 w 1808"/>
                <a:gd name="T1" fmla="*/ 0 h 677"/>
                <a:gd name="T2" fmla="*/ 880 w 1808"/>
                <a:gd name="T3" fmla="*/ 608 h 677"/>
                <a:gd name="T4" fmla="*/ 1808 w 1808"/>
                <a:gd name="T5" fmla="*/ 416 h 677"/>
                <a:gd name="T6" fmla="*/ 0 60000 65536"/>
                <a:gd name="T7" fmla="*/ 0 60000 65536"/>
                <a:gd name="T8" fmla="*/ 0 60000 65536"/>
                <a:gd name="T9" fmla="*/ 0 w 1808"/>
                <a:gd name="T10" fmla="*/ 0 h 677"/>
                <a:gd name="T11" fmla="*/ 1808 w 1808"/>
                <a:gd name="T12" fmla="*/ 677 h 6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08" h="677">
                  <a:moveTo>
                    <a:pt x="0" y="0"/>
                  </a:moveTo>
                  <a:cubicBezTo>
                    <a:pt x="289" y="269"/>
                    <a:pt x="579" y="539"/>
                    <a:pt x="880" y="608"/>
                  </a:cubicBezTo>
                  <a:cubicBezTo>
                    <a:pt x="1181" y="677"/>
                    <a:pt x="1656" y="448"/>
                    <a:pt x="1808" y="416"/>
                  </a:cubicBezTo>
                </a:path>
              </a:pathLst>
            </a:custGeom>
            <a:noFill/>
            <a:ln w="19050" cap="flat" cmpd="sng">
              <a:solidFill>
                <a:srgbClr val="FF33CC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2765425" y="5362575"/>
            <a:ext cx="330200" cy="385763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xmlns:a="http://schemas.openxmlformats.org/drawingml/2006/main" eaLnBrk="0" hangingPunct="0"/>
            <a:r xmlns:a="http://schemas.openxmlformats.org/drawingml/2006/main">
              <a:rPr lang="vi" sz="1800">
                <a:solidFill>
                  <a:schemeClr val="tx1"/>
                </a:solidFill>
                <a:latin typeface="Helvetica" pitchFamily="34" charset="0"/>
              </a:rPr>
              <a:t>1</a:t>
            </a:r>
            <a:endParaRPr xmlns:a="http://schemas.openxmlformats.org/drawingml/2006/main" lang="en-GB" sz="2000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3276600" y="3276600"/>
            <a:ext cx="1733550" cy="366713"/>
          </a:xfrm>
          <a:prstGeom prst="rect">
            <a:avLst/>
          </a:prstGeom>
          <a:solidFill>
            <a:schemeClr val="bg1">
              <a:alpha val="70195"/>
            </a:schemeClr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xmlns:a="http://schemas.openxmlformats.org/drawingml/2006/main" eaLnBrk="0" hangingPunct="0"/>
            <a:r xmlns:a="http://schemas.openxmlformats.org/drawingml/2006/main">
              <a:rPr lang="vi" sz="1800" b="1" dirty="0">
                <a:solidFill>
                  <a:schemeClr val="tx1"/>
                </a:solidFill>
                <a:latin typeface="Helvetica" pitchFamily="34" charset="0"/>
              </a:rPr>
              <a:t>X </a:t>
            </a:r>
            <a:r xmlns:a="http://schemas.openxmlformats.org/drawingml/2006/main">
              <a:rPr lang="vi" sz="1800" b="1" dirty="0">
                <a:solidFill>
                  <a:srgbClr val="FF0000"/>
                </a:solidFill>
                <a:latin typeface="Helvetica" pitchFamily="34" charset="0"/>
              </a:rPr>
              <a:t>không </a:t>
            </a:r>
            <a:r xmlns:a="http://schemas.openxmlformats.org/drawingml/2006/main">
              <a:rPr lang="vi" sz="1800" b="1" dirty="0">
                <a:solidFill>
                  <a:schemeClr val="tx1"/>
                </a:solidFill>
                <a:latin typeface="Helvetica" pitchFamily="34" charset="0"/>
              </a:rPr>
              <a:t>được chọn</a:t>
            </a:r>
            <a:endParaRPr xmlns:a="http://schemas.openxmlformats.org/drawingml/2006/main" lang="en-GB" sz="2000" b="1" dirty="0">
              <a:solidFill>
                <a:schemeClr val="tx1"/>
              </a:solidFill>
              <a:latin typeface="Helvetica" pitchFamily="34" charset="0"/>
            </a:endParaRPr>
          </a:p>
        </p:txBody>
      </p:sp>
      <p:grpSp>
        <p:nvGrpSpPr>
          <p:cNvPr id="51" name="Group 14"/>
          <p:cNvGrpSpPr>
            <a:grpSpLocks/>
          </p:cNvGrpSpPr>
          <p:nvPr/>
        </p:nvGrpSpPr>
        <p:grpSpPr bwMode="auto">
          <a:xfrm>
            <a:off x="2063750" y="2908300"/>
            <a:ext cx="1147763" cy="2362200"/>
            <a:chOff x="1512" y="1832"/>
            <a:chExt cx="783" cy="1488"/>
          </a:xfrm>
        </p:grpSpPr>
        <p:sp>
          <p:nvSpPr>
            <p:cNvPr id="52" name="Text Box 15"/>
            <p:cNvSpPr txBox="1">
              <a:spLocks noChangeArrowheads="1"/>
            </p:cNvSpPr>
            <p:nvPr/>
          </p:nvSpPr>
          <p:spPr bwMode="auto">
            <a:xfrm>
              <a:off x="1814" y="2545"/>
              <a:ext cx="481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xmlns:a="http://schemas.openxmlformats.org/drawingml/2006/main" eaLnBrk="0" hangingPunct="0"/>
              <a:r xmlns:a="http://schemas.openxmlformats.org/drawingml/2006/main">
                <a:rPr lang="vi" sz="1800" b="1">
                  <a:solidFill>
                    <a:schemeClr val="tx1"/>
                  </a:solidFill>
                  <a:latin typeface="Helvetica" pitchFamily="34" charset="0"/>
                </a:rPr>
                <a:t>k==0</a:t>
              </a:r>
              <a:endParaRPr xmlns:a="http://schemas.openxmlformats.org/drawingml/2006/main" lang="en-GB" sz="2000" b="1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53" name="Line 16"/>
            <p:cNvSpPr>
              <a:spLocks noChangeShapeType="1"/>
            </p:cNvSpPr>
            <p:nvPr/>
          </p:nvSpPr>
          <p:spPr bwMode="auto">
            <a:xfrm>
              <a:off x="1512" y="1832"/>
              <a:ext cx="56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54" name="Group 17"/>
          <p:cNvGrpSpPr>
            <a:grpSpLocks/>
          </p:cNvGrpSpPr>
          <p:nvPr/>
        </p:nvGrpSpPr>
        <p:grpSpPr bwMode="auto">
          <a:xfrm>
            <a:off x="762000" y="2895600"/>
            <a:ext cx="800100" cy="2463800"/>
            <a:chOff x="598" y="1832"/>
            <a:chExt cx="546" cy="1552"/>
          </a:xfrm>
        </p:grpSpPr>
        <p:sp>
          <p:nvSpPr>
            <p:cNvPr id="55" name="Text Box 18"/>
            <p:cNvSpPr txBox="1">
              <a:spLocks noChangeArrowheads="1"/>
            </p:cNvSpPr>
            <p:nvPr/>
          </p:nvSpPr>
          <p:spPr bwMode="auto">
            <a:xfrm>
              <a:off x="598" y="2561"/>
              <a:ext cx="490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xmlns:a="http://schemas.openxmlformats.org/drawingml/2006/main" eaLnBrk="0" hangingPunct="0"/>
              <a:r xmlns:a="http://schemas.openxmlformats.org/drawingml/2006/main">
                <a:rPr lang="vi" sz="1800" b="1">
                  <a:solidFill>
                    <a:schemeClr val="tx1"/>
                  </a:solidFill>
                  <a:latin typeface="Helvetica" pitchFamily="34" charset="0"/>
                </a:rPr>
                <a:t>k==n</a:t>
              </a:r>
              <a:endParaRPr xmlns:a="http://schemas.openxmlformats.org/drawingml/2006/main" lang="en-GB" sz="2000" b="1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56" name="Line 19"/>
            <p:cNvSpPr>
              <a:spLocks noChangeShapeType="1"/>
            </p:cNvSpPr>
            <p:nvPr/>
          </p:nvSpPr>
          <p:spPr bwMode="auto">
            <a:xfrm flipH="1">
              <a:off x="1064" y="1832"/>
              <a:ext cx="80" cy="15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57" name="Text Box 20"/>
          <p:cNvSpPr txBox="1">
            <a:spLocks noChangeArrowheads="1"/>
          </p:cNvSpPr>
          <p:nvPr/>
        </p:nvSpPr>
        <p:spPr bwMode="auto">
          <a:xfrm>
            <a:off x="3505200" y="4114800"/>
            <a:ext cx="5410200" cy="163121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xmlns:a="http://schemas.openxmlformats.org/drawingml/2006/main" eaLnBrk="0" hangingPunct="0">
              <a:tabLst>
                <a:tab pos="269875" algn="l"/>
                <a:tab pos="539750" algn="l"/>
                <a:tab pos="809625" algn="l"/>
              </a:tabLst>
            </a:pPr>
            <a:r xmlns:a="http://schemas.openxmlformats.org/drawingml/2006/main">
              <a:rPr lang="vi" sz="2000" dirty="0" err="1">
                <a:solidFill>
                  <a:schemeClr val="tx1"/>
                </a:solidFill>
                <a:latin typeface="Helvetica" pitchFamily="34" charset="0"/>
              </a:rPr>
              <a:t>int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Helvetica" pitchFamily="34" charset="0"/>
              </a:rPr>
              <a:t>tĩnh công khai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Helvetica" pitchFamily="34" charset="0"/>
              </a:rPr>
              <a:t> </a:t>
            </a:r>
            <a:r xmlns:a="http://schemas.openxmlformats.org/drawingml/2006/main">
              <a:rPr lang="vi" sz="2000" b="1" dirty="0">
                <a:solidFill>
                  <a:srgbClr val="0000FF"/>
                </a:solidFill>
                <a:latin typeface="Helvetica" pitchFamily="34" charset="0"/>
              </a:rPr>
              <a:t>chọn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Helvetica" pitchFamily="34" charset="0"/>
              </a:rPr>
              <a:t>( </a:t>
            </a:r>
            <a:r xmlns:a="http://schemas.openxmlformats.org/drawingml/2006/main">
              <a:rPr lang="vi" sz="2000" dirty="0" err="1">
                <a:solidFill>
                  <a:schemeClr val="tx1"/>
                </a:solidFill>
                <a:latin typeface="Helvetica" pitchFamily="34" charset="0"/>
              </a:rPr>
              <a:t>int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Helvetica" pitchFamily="34" charset="0"/>
              </a:rPr>
              <a:t>n, </a:t>
            </a:r>
            <a:r xmlns:a="http://schemas.openxmlformats.org/drawingml/2006/main">
              <a:rPr lang="vi" sz="2000" dirty="0" err="1">
                <a:solidFill>
                  <a:schemeClr val="tx1"/>
                </a:solidFill>
                <a:latin typeface="Helvetica" pitchFamily="34" charset="0"/>
              </a:rPr>
              <a:t>int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Helvetica" pitchFamily="34" charset="0"/>
              </a:rPr>
              <a:t>k) {</a:t>
            </a:r>
          </a:p>
          <a:p>
            <a:pPr xmlns:a="http://schemas.openxmlformats.org/drawingml/2006/main" eaLnBrk="0" hangingPunct="0">
              <a:tabLst>
                <a:tab pos="269875" algn="l"/>
                <a:tab pos="539750" algn="l"/>
                <a:tab pos="809625" algn="l"/>
              </a:tabLst>
            </a:pPr>
            <a:r xmlns:a="http://schemas.openxmlformats.org/drawingml/2006/main">
              <a:rPr lang="vi" sz="2000" dirty="0">
                <a:solidFill>
                  <a:schemeClr val="tx1"/>
                </a:solidFill>
                <a:latin typeface="Helvetica" pitchFamily="34" charset="0"/>
              </a:rPr>
              <a:t>nếu (k&gt;n) trả về 0;</a:t>
            </a:r>
          </a:p>
          <a:p>
            <a:pPr xmlns:a="http://schemas.openxmlformats.org/drawingml/2006/main" eaLnBrk="0" hangingPunct="0">
              <a:tabLst>
                <a:tab pos="269875" algn="l"/>
                <a:tab pos="539750" algn="l"/>
                <a:tab pos="809625" algn="l"/>
              </a:tabLst>
            </a:pPr>
            <a:r xmlns:a="http://schemas.openxmlformats.org/drawingml/2006/main">
              <a:rPr lang="vi" sz="2000" dirty="0">
                <a:solidFill>
                  <a:schemeClr val="tx1"/>
                </a:solidFill>
                <a:latin typeface="Helvetica" pitchFamily="34" charset="0"/>
              </a:rPr>
              <a:t>if (k==n || k==0) return </a:t>
            </a:r>
            <a:r xmlns:a="http://schemas.openxmlformats.org/drawingml/2006/main">
              <a:rPr lang="vi" sz="2000" b="1" dirty="0">
                <a:solidFill>
                  <a:srgbClr val="660066"/>
                </a:solidFill>
                <a:latin typeface="Helvetica" pitchFamily="34" charset="0"/>
              </a:rPr>
              <a:t>1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Helvetica" pitchFamily="34" charset="0"/>
              </a:rPr>
              <a:t>;</a:t>
            </a:r>
          </a:p>
          <a:p>
            <a:pPr xmlns:a="http://schemas.openxmlformats.org/drawingml/2006/main" eaLnBrk="0" hangingPunct="0">
              <a:tabLst>
                <a:tab pos="269875" algn="l"/>
                <a:tab pos="539750" algn="l"/>
                <a:tab pos="809625" algn="l"/>
              </a:tabLst>
            </a:pPr>
            <a:r xmlns:a="http://schemas.openxmlformats.org/drawingml/2006/main">
              <a:rPr lang="vi" sz="2000" dirty="0">
                <a:solidFill>
                  <a:schemeClr val="tx1"/>
                </a:solidFill>
                <a:latin typeface="Helvetica" pitchFamily="34" charset="0"/>
              </a:rPr>
              <a:t>quay lại </a:t>
            </a:r>
            <a:r xmlns:a="http://schemas.openxmlformats.org/drawingml/2006/main">
              <a:rPr lang="vi" sz="2000" b="1" dirty="0">
                <a:solidFill>
                  <a:srgbClr val="0000FF"/>
                </a:solidFill>
                <a:latin typeface="Helvetica" pitchFamily="34" charset="0"/>
              </a:rPr>
              <a:t>chọn </a:t>
            </a:r>
            <a:r xmlns:a="http://schemas.openxmlformats.org/drawingml/2006/main">
              <a:rPr lang="vi" sz="2000" b="1" dirty="0">
                <a:solidFill>
                  <a:srgbClr val="006600"/>
                </a:solidFill>
                <a:latin typeface="Helvetica" pitchFamily="34" charset="0"/>
              </a:rPr>
              <a:t>(n-1, k-1)</a:t>
            </a:r>
            <a:r xmlns:a="http://schemas.openxmlformats.org/drawingml/2006/main">
              <a:rPr lang="vi" sz="2000" dirty="0">
                <a:solidFill>
                  <a:srgbClr val="006600"/>
                </a:solidFill>
                <a:latin typeface="Helvetica" pitchFamily="34" charset="0"/>
              </a:rPr>
              <a:t> </a:t>
            </a:r>
            <a:r xmlns:a="http://schemas.openxmlformats.org/drawingml/2006/main">
              <a:rPr lang="vi" sz="2000" dirty="0">
                <a:solidFill>
                  <a:schemeClr val="tx1"/>
                </a:solidFill>
                <a:latin typeface="Helvetica" pitchFamily="34" charset="0"/>
              </a:rPr>
              <a:t>+ </a:t>
            </a:r>
            <a:r xmlns:a="http://schemas.openxmlformats.org/drawingml/2006/main">
              <a:rPr lang="vi" sz="2000" b="1" dirty="0">
                <a:solidFill>
                  <a:srgbClr val="0000FF"/>
                </a:solidFill>
                <a:latin typeface="Helvetica" pitchFamily="34" charset="0"/>
              </a:rPr>
              <a:t>chọn </a:t>
            </a:r>
            <a:r xmlns:a="http://schemas.openxmlformats.org/drawingml/2006/main">
              <a:rPr lang="vi" sz="2000" b="1" dirty="0">
                <a:solidFill>
                  <a:srgbClr val="C00000"/>
                </a:solidFill>
                <a:latin typeface="Helvetica" pitchFamily="34" charset="0"/>
              </a:rPr>
              <a:t>(n-1,k) </a:t>
            </a:r>
            <a:r xmlns:a="http://schemas.openxmlformats.org/drawingml/2006/main">
              <a:rPr lang="vi" sz="2000" b="1" dirty="0">
                <a:solidFill>
                  <a:schemeClr val="tx1"/>
                </a:solidFill>
                <a:latin typeface="Helvetica" pitchFamily="34" charset="0"/>
              </a:rPr>
              <a:t>;</a:t>
            </a:r>
          </a:p>
          <a:p>
            <a:pPr xmlns:a="http://schemas.openxmlformats.org/drawingml/2006/main" eaLnBrk="0" hangingPunct="0">
              <a:tabLst>
                <a:tab pos="269875" algn="l"/>
                <a:tab pos="539750" algn="l"/>
                <a:tab pos="809625" algn="l"/>
              </a:tabLst>
            </a:pPr>
            <a:r xmlns:a="http://schemas.openxmlformats.org/drawingml/2006/main">
              <a:rPr lang="vi" sz="2000" dirty="0">
                <a:solidFill>
                  <a:schemeClr val="tx1"/>
                </a:solidFill>
                <a:latin typeface="Helvetica" pitchFamily="34" charset="0"/>
              </a:rPr>
              <a:t>}</a:t>
            </a:r>
          </a:p>
        </p:txBody>
      </p:sp>
      <p:sp>
        <p:nvSpPr>
          <p:cNvPr id="58" name="Text Box 23"/>
          <p:cNvSpPr txBox="1">
            <a:spLocks noChangeArrowheads="1"/>
          </p:cNvSpPr>
          <p:nvPr/>
        </p:nvSpPr>
        <p:spPr bwMode="auto">
          <a:xfrm>
            <a:off x="4191000" y="2362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vi" dirty="0">
                <a:solidFill>
                  <a:schemeClr val="tx1"/>
                </a:solidFill>
                <a:latin typeface="Helvetica" pitchFamily="34" charset="0"/>
              </a:rPr>
              <a:t>hoặc</a:t>
            </a:r>
          </a:p>
        </p:txBody>
      </p:sp>
      <p:sp>
        <p:nvSpPr>
          <p:cNvPr id="59" name="Text Box 24"/>
          <p:cNvSpPr txBox="1">
            <a:spLocks noChangeArrowheads="1"/>
          </p:cNvSpPr>
          <p:nvPr/>
        </p:nvSpPr>
        <p:spPr bwMode="auto">
          <a:xfrm>
            <a:off x="1295400" y="5394325"/>
            <a:ext cx="330200" cy="385763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xmlns:a="http://schemas.openxmlformats.org/drawingml/2006/main" eaLnBrk="0" hangingPunct="0"/>
            <a:r xmlns:a="http://schemas.openxmlformats.org/drawingml/2006/main">
              <a:rPr lang="vi" sz="1800">
                <a:solidFill>
                  <a:schemeClr val="tx1"/>
                </a:solidFill>
                <a:latin typeface="Helvetica" pitchFamily="34" charset="0"/>
              </a:rPr>
              <a:t>1</a:t>
            </a:r>
            <a:endParaRPr xmlns:a="http://schemas.openxmlformats.org/drawingml/2006/main" lang="en-GB" sz="2000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793750" y="914400"/>
            <a:ext cx="6140450" cy="457200"/>
          </a:xfrm>
        </p:spPr>
        <p:txBody>
          <a:bodyPr>
            <a:noAutofit/>
          </a:bodyPr>
          <a:lstStyle/>
          <a:p>
            <a:r xmlns:a="http://schemas.openxmlformats.org/drawingml/2006/main">
              <a:rPr lang="vi" sz="2000" dirty="0"/>
              <a:t>Xem </a:t>
            </a:r>
            <a:r xmlns:a="http://schemas.openxmlformats.org/drawingml/2006/main">
              <a:rPr lang="vi" sz="2000" dirty="0">
                <a:solidFill>
                  <a:srgbClr val="0000FF"/>
                </a:solidFill>
              </a:rPr>
              <a:t>Sự kết hợp.java</a:t>
            </a:r>
          </a:p>
        </p:txBody>
      </p:sp>
      <p:sp>
        <p:nvSpPr>
          <p:cNvPr id="31" name="TextBox 30"/>
          <p:cNvSpPr txBox="1"/>
          <p:nvPr/>
        </p:nvSpPr>
        <p:spPr>
          <a:xfrm rot="16200000">
            <a:off x="-488223" y="749382"/>
            <a:ext cx="1586047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>
                <a:solidFill>
                  <a:srgbClr val="0000FF"/>
                </a:solidFill>
                <a:latin typeface="Britannic Bold" panose="020B0903060703020204" pitchFamily="34" charset="0"/>
              </a:rPr>
              <a:t>Ví dụ 7</a:t>
            </a:r>
          </a:p>
        </p:txBody>
      </p:sp>
      <p:sp>
        <p:nvSpPr>
          <p:cNvPr id="2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utoUpdateAnimBg="0"/>
      <p:bldP spid="49" grpId="0" animBg="1" autoUpdateAnimBg="0"/>
      <p:bldP spid="50" grpId="0" animBg="1" autoUpdateAnimBg="0"/>
      <p:bldP spid="57" grpId="1" animBg="1"/>
      <p:bldP spid="58" grpId="0"/>
      <p:bldP spid="59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87"/>
          <p:cNvGrpSpPr>
            <a:grpSpLocks/>
          </p:cNvGrpSpPr>
          <p:nvPr/>
        </p:nvGrpSpPr>
        <p:grpSpPr bwMode="auto">
          <a:xfrm>
            <a:off x="6553200" y="4419600"/>
            <a:ext cx="1219200" cy="1600200"/>
            <a:chOff x="4128" y="2544"/>
            <a:chExt cx="768" cy="1008"/>
          </a:xfrm>
        </p:grpSpPr>
        <p:grpSp>
          <p:nvGrpSpPr>
            <p:cNvPr id="115" name="Group 26"/>
            <p:cNvGrpSpPr>
              <a:grpSpLocks/>
            </p:cNvGrpSpPr>
            <p:nvPr/>
          </p:nvGrpSpPr>
          <p:grpSpPr bwMode="auto">
            <a:xfrm>
              <a:off x="4128" y="2544"/>
              <a:ext cx="768" cy="1008"/>
              <a:chOff x="4128" y="2544"/>
              <a:chExt cx="768" cy="1008"/>
            </a:xfrm>
          </p:grpSpPr>
          <p:sp>
            <p:nvSpPr>
              <p:cNvPr id="118" name="Text Box 27"/>
              <p:cNvSpPr txBox="1">
                <a:spLocks noChangeArrowheads="1"/>
              </p:cNvSpPr>
              <p:nvPr/>
            </p:nvSpPr>
            <p:spPr bwMode="auto">
              <a:xfrm>
                <a:off x="4128" y="3008"/>
                <a:ext cx="768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xmlns:a="http://schemas.openxmlformats.org/drawingml/2006/main" algn="ctr">
                  <a:spcBef>
                    <a:spcPct val="50000"/>
                  </a:spcBef>
                </a:pPr>
                <a:r xmlns:a="http://schemas.openxmlformats.org/drawingml/2006/main">
                  <a:rPr lang="vi" sz="2000" b="1">
                    <a:solidFill>
                      <a:schemeClr val="tx1"/>
                    </a:solidFill>
                    <a:latin typeface="Arial" charset="0"/>
                  </a:rPr>
                  <a:t>c(1,1)</a:t>
                </a:r>
              </a:p>
              <a:p>
                <a:pPr xmlns:a="http://schemas.openxmlformats.org/drawingml/2006/main">
                  <a:spcBef>
                    <a:spcPct val="50000"/>
                  </a:spcBef>
                </a:pPr>
                <a:r xmlns:a="http://schemas.openxmlformats.org/drawingml/2006/main">
                  <a:rPr lang="vi" sz="2000">
                    <a:solidFill>
                      <a:schemeClr val="tx1"/>
                    </a:solidFill>
                    <a:latin typeface="Arial" charset="0"/>
                  </a:rPr>
                  <a:t>Trở lại 1</a:t>
                </a:r>
              </a:p>
            </p:txBody>
          </p:sp>
          <p:sp>
            <p:nvSpPr>
              <p:cNvPr id="119" name="Line 28"/>
              <p:cNvSpPr>
                <a:spLocks noChangeShapeType="1"/>
              </p:cNvSpPr>
              <p:nvPr/>
            </p:nvSpPr>
            <p:spPr bwMode="auto">
              <a:xfrm>
                <a:off x="4128" y="2544"/>
                <a:ext cx="336" cy="48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16" name="Rectangle 76"/>
            <p:cNvSpPr>
              <a:spLocks noChangeArrowheads="1"/>
            </p:cNvSpPr>
            <p:nvPr/>
          </p:nvSpPr>
          <p:spPr bwMode="auto">
            <a:xfrm>
              <a:off x="4176" y="3072"/>
              <a:ext cx="96" cy="96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17" name="Rectangle 80"/>
            <p:cNvSpPr>
              <a:spLocks noChangeArrowheads="1"/>
            </p:cNvSpPr>
            <p:nvPr/>
          </p:nvSpPr>
          <p:spPr bwMode="auto">
            <a:xfrm>
              <a:off x="4176" y="3168"/>
              <a:ext cx="96" cy="96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</p:grpSp>
      <p:grpSp>
        <p:nvGrpSpPr>
          <p:cNvPr id="108" name="Group 85"/>
          <p:cNvGrpSpPr>
            <a:grpSpLocks/>
          </p:cNvGrpSpPr>
          <p:nvPr/>
        </p:nvGrpSpPr>
        <p:grpSpPr bwMode="auto">
          <a:xfrm>
            <a:off x="3352800" y="4419600"/>
            <a:ext cx="1219200" cy="1625600"/>
            <a:chOff x="2112" y="2544"/>
            <a:chExt cx="768" cy="1024"/>
          </a:xfrm>
        </p:grpSpPr>
        <p:grpSp>
          <p:nvGrpSpPr>
            <p:cNvPr id="109" name="Group 29"/>
            <p:cNvGrpSpPr>
              <a:grpSpLocks/>
            </p:cNvGrpSpPr>
            <p:nvPr/>
          </p:nvGrpSpPr>
          <p:grpSpPr bwMode="auto">
            <a:xfrm>
              <a:off x="2112" y="2544"/>
              <a:ext cx="768" cy="1024"/>
              <a:chOff x="2112" y="2544"/>
              <a:chExt cx="768" cy="1024"/>
            </a:xfrm>
          </p:grpSpPr>
          <p:sp>
            <p:nvSpPr>
              <p:cNvPr id="112" name="Text Box 30"/>
              <p:cNvSpPr txBox="1">
                <a:spLocks noChangeArrowheads="1"/>
              </p:cNvSpPr>
              <p:nvPr/>
            </p:nvSpPr>
            <p:spPr bwMode="auto">
              <a:xfrm>
                <a:off x="2112" y="3024"/>
                <a:ext cx="768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xmlns:a="http://schemas.openxmlformats.org/drawingml/2006/main" algn="ctr">
                  <a:spcBef>
                    <a:spcPct val="50000"/>
                  </a:spcBef>
                </a:pPr>
                <a:r xmlns:a="http://schemas.openxmlformats.org/drawingml/2006/main">
                  <a:rPr lang="vi" sz="2000" b="1">
                    <a:solidFill>
                      <a:schemeClr val="tx1"/>
                    </a:solidFill>
                    <a:latin typeface="Arial" charset="0"/>
                  </a:rPr>
                  <a:t>c(1,1)</a:t>
                </a:r>
              </a:p>
              <a:p>
                <a:pPr xmlns:a="http://schemas.openxmlformats.org/drawingml/2006/main">
                  <a:spcBef>
                    <a:spcPct val="50000"/>
                  </a:spcBef>
                </a:pPr>
                <a:r xmlns:a="http://schemas.openxmlformats.org/drawingml/2006/main">
                  <a:rPr lang="vi" sz="2000">
                    <a:solidFill>
                      <a:schemeClr val="tx1"/>
                    </a:solidFill>
                    <a:latin typeface="Arial" charset="0"/>
                  </a:rPr>
                  <a:t>Trở lại 1</a:t>
                </a:r>
              </a:p>
            </p:txBody>
          </p:sp>
          <p:sp>
            <p:nvSpPr>
              <p:cNvPr id="113" name="Line 31"/>
              <p:cNvSpPr>
                <a:spLocks noChangeShapeType="1"/>
              </p:cNvSpPr>
              <p:nvPr/>
            </p:nvSpPr>
            <p:spPr bwMode="auto">
              <a:xfrm>
                <a:off x="2160" y="2544"/>
                <a:ext cx="336" cy="48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10" name="Rectangle 61"/>
            <p:cNvSpPr>
              <a:spLocks noChangeArrowheads="1"/>
            </p:cNvSpPr>
            <p:nvPr/>
          </p:nvSpPr>
          <p:spPr bwMode="auto">
            <a:xfrm>
              <a:off x="2160" y="3072"/>
              <a:ext cx="96" cy="96"/>
            </a:xfrm>
            <a:prstGeom prst="rect">
              <a:avLst/>
            </a:prstGeom>
            <a:solidFill>
              <a:srgbClr val="FF66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1" name="Rectangle 79"/>
            <p:cNvSpPr>
              <a:spLocks noChangeArrowheads="1"/>
            </p:cNvSpPr>
            <p:nvPr/>
          </p:nvSpPr>
          <p:spPr bwMode="auto">
            <a:xfrm>
              <a:off x="2160" y="3168"/>
              <a:ext cx="96" cy="96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</p:grpSp>
      <p:grpSp>
        <p:nvGrpSpPr>
          <p:cNvPr id="77" name="Group 88"/>
          <p:cNvGrpSpPr>
            <a:grpSpLocks/>
          </p:cNvGrpSpPr>
          <p:nvPr/>
        </p:nvGrpSpPr>
        <p:grpSpPr bwMode="auto">
          <a:xfrm>
            <a:off x="7543800" y="3124200"/>
            <a:ext cx="1524000" cy="1320800"/>
            <a:chOff x="4752" y="1728"/>
            <a:chExt cx="960" cy="832"/>
          </a:xfrm>
        </p:grpSpPr>
        <p:grpSp>
          <p:nvGrpSpPr>
            <p:cNvPr id="78" name="Group 23"/>
            <p:cNvGrpSpPr>
              <a:grpSpLocks/>
            </p:cNvGrpSpPr>
            <p:nvPr/>
          </p:nvGrpSpPr>
          <p:grpSpPr bwMode="auto">
            <a:xfrm>
              <a:off x="4752" y="1728"/>
              <a:ext cx="960" cy="832"/>
              <a:chOff x="4752" y="1728"/>
              <a:chExt cx="960" cy="832"/>
            </a:xfrm>
          </p:grpSpPr>
          <p:sp>
            <p:nvSpPr>
              <p:cNvPr id="81" name="Text Box 24"/>
              <p:cNvSpPr txBox="1">
                <a:spLocks noChangeArrowheads="1"/>
              </p:cNvSpPr>
              <p:nvPr/>
            </p:nvSpPr>
            <p:spPr bwMode="auto">
              <a:xfrm>
                <a:off x="4944" y="2016"/>
                <a:ext cx="768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xmlns:a="http://schemas.openxmlformats.org/drawingml/2006/main" algn="ctr">
                  <a:spcBef>
                    <a:spcPct val="50000"/>
                  </a:spcBef>
                </a:pPr>
                <a:r xmlns:a="http://schemas.openxmlformats.org/drawingml/2006/main">
                  <a:rPr lang="vi" sz="2000" b="1">
                    <a:solidFill>
                      <a:schemeClr val="tx1"/>
                    </a:solidFill>
                    <a:latin typeface="Arial" charset="0"/>
                  </a:rPr>
                  <a:t>c(2,2)</a:t>
                </a:r>
              </a:p>
              <a:p>
                <a:pPr xmlns:a="http://schemas.openxmlformats.org/drawingml/2006/main">
                  <a:spcBef>
                    <a:spcPct val="50000"/>
                  </a:spcBef>
                </a:pPr>
                <a:r xmlns:a="http://schemas.openxmlformats.org/drawingml/2006/main">
                  <a:rPr lang="vi" sz="2000">
                    <a:solidFill>
                      <a:schemeClr val="tx1"/>
                    </a:solidFill>
                    <a:latin typeface="Arial" charset="0"/>
                  </a:rPr>
                  <a:t>Trở lại 1</a:t>
                </a:r>
              </a:p>
            </p:txBody>
          </p:sp>
          <p:sp>
            <p:nvSpPr>
              <p:cNvPr id="82" name="Line 25"/>
              <p:cNvSpPr>
                <a:spLocks noChangeShapeType="1"/>
              </p:cNvSpPr>
              <p:nvPr/>
            </p:nvSpPr>
            <p:spPr bwMode="auto">
              <a:xfrm>
                <a:off x="4752" y="1728"/>
                <a:ext cx="576" cy="288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79" name="Rectangle 66"/>
            <p:cNvSpPr>
              <a:spLocks noChangeArrowheads="1"/>
            </p:cNvSpPr>
            <p:nvPr/>
          </p:nvSpPr>
          <p:spPr bwMode="auto">
            <a:xfrm>
              <a:off x="4992" y="2064"/>
              <a:ext cx="96" cy="96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0" name="Rectangle 67"/>
            <p:cNvSpPr>
              <a:spLocks noChangeArrowheads="1"/>
            </p:cNvSpPr>
            <p:nvPr/>
          </p:nvSpPr>
          <p:spPr bwMode="auto">
            <a:xfrm>
              <a:off x="4992" y="2160"/>
              <a:ext cx="96" cy="96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</p:grpSp>
      <p:grpSp>
        <p:nvGrpSpPr>
          <p:cNvPr id="83" name="Group 89"/>
          <p:cNvGrpSpPr>
            <a:grpSpLocks/>
          </p:cNvGrpSpPr>
          <p:nvPr/>
        </p:nvGrpSpPr>
        <p:grpSpPr bwMode="auto">
          <a:xfrm>
            <a:off x="4800600" y="3124200"/>
            <a:ext cx="2819400" cy="1320800"/>
            <a:chOff x="3024" y="1728"/>
            <a:chExt cx="1776" cy="832"/>
          </a:xfrm>
        </p:grpSpPr>
        <p:grpSp>
          <p:nvGrpSpPr>
            <p:cNvPr id="84" name="Group 20"/>
            <p:cNvGrpSpPr>
              <a:grpSpLocks/>
            </p:cNvGrpSpPr>
            <p:nvPr/>
          </p:nvGrpSpPr>
          <p:grpSpPr bwMode="auto">
            <a:xfrm>
              <a:off x="3024" y="1728"/>
              <a:ext cx="1776" cy="832"/>
              <a:chOff x="3024" y="1728"/>
              <a:chExt cx="1776" cy="832"/>
            </a:xfrm>
          </p:grpSpPr>
          <p:sp>
            <p:nvSpPr>
              <p:cNvPr id="88" name="Text Box 21"/>
              <p:cNvSpPr txBox="1">
                <a:spLocks noChangeArrowheads="1"/>
              </p:cNvSpPr>
              <p:nvPr/>
            </p:nvSpPr>
            <p:spPr bwMode="auto">
              <a:xfrm>
                <a:off x="3024" y="2016"/>
                <a:ext cx="1776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xmlns:a="http://schemas.openxmlformats.org/drawingml/2006/main" algn="ctr">
                  <a:spcBef>
                    <a:spcPct val="50000"/>
                  </a:spcBef>
                </a:pPr>
                <a:r xmlns:a="http://schemas.openxmlformats.org/drawingml/2006/main">
                  <a:rPr lang="vi" sz="2000" b="1">
                    <a:solidFill>
                      <a:schemeClr val="tx1"/>
                    </a:solidFill>
                    <a:latin typeface="Arial" charset="0"/>
                  </a:rPr>
                  <a:t>c(2,1)</a:t>
                </a:r>
              </a:p>
              <a:p>
                <a:pPr xmlns:a="http://schemas.openxmlformats.org/drawingml/2006/main">
                  <a:spcBef>
                    <a:spcPct val="50000"/>
                  </a:spcBef>
                </a:pPr>
                <a:r xmlns:a="http://schemas.openxmlformats.org/drawingml/2006/main">
                  <a:rPr lang="vi" sz="2000">
                    <a:solidFill>
                      <a:schemeClr val="tx1"/>
                    </a:solidFill>
                    <a:latin typeface="Arial" charset="0"/>
                  </a:rPr>
                  <a:t>Trả về c(1,0) + c(1,1)</a:t>
                </a:r>
              </a:p>
            </p:txBody>
          </p:sp>
          <p:sp>
            <p:nvSpPr>
              <p:cNvPr id="89" name="Line 22"/>
              <p:cNvSpPr>
                <a:spLocks noChangeShapeType="1"/>
              </p:cNvSpPr>
              <p:nvPr/>
            </p:nvSpPr>
            <p:spPr bwMode="auto">
              <a:xfrm flipH="1">
                <a:off x="3696" y="1728"/>
                <a:ext cx="240" cy="288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85" name="Rectangle 64"/>
            <p:cNvSpPr>
              <a:spLocks noChangeArrowheads="1"/>
            </p:cNvSpPr>
            <p:nvPr/>
          </p:nvSpPr>
          <p:spPr bwMode="auto">
            <a:xfrm>
              <a:off x="4512" y="2064"/>
              <a:ext cx="96" cy="96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6" name="Rectangle 65"/>
            <p:cNvSpPr>
              <a:spLocks noChangeArrowheads="1"/>
            </p:cNvSpPr>
            <p:nvPr/>
          </p:nvSpPr>
          <p:spPr bwMode="auto">
            <a:xfrm>
              <a:off x="4656" y="2064"/>
              <a:ext cx="96" cy="96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  <p:sp>
          <p:nvSpPr>
            <p:cNvPr id="87" name="Rectangle 68"/>
            <p:cNvSpPr>
              <a:spLocks noChangeArrowheads="1"/>
            </p:cNvSpPr>
            <p:nvPr/>
          </p:nvSpPr>
          <p:spPr bwMode="auto">
            <a:xfrm>
              <a:off x="3072" y="2064"/>
              <a:ext cx="96" cy="96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120" name="Group 93"/>
          <p:cNvGrpSpPr>
            <a:grpSpLocks/>
          </p:cNvGrpSpPr>
          <p:nvPr/>
        </p:nvGrpSpPr>
        <p:grpSpPr bwMode="auto">
          <a:xfrm>
            <a:off x="5257800" y="1752600"/>
            <a:ext cx="2819400" cy="1397000"/>
            <a:chOff x="3312" y="864"/>
            <a:chExt cx="1776" cy="880"/>
          </a:xfrm>
        </p:grpSpPr>
        <p:grpSp>
          <p:nvGrpSpPr>
            <p:cNvPr id="121" name="Group 11"/>
            <p:cNvGrpSpPr>
              <a:grpSpLocks/>
            </p:cNvGrpSpPr>
            <p:nvPr/>
          </p:nvGrpSpPr>
          <p:grpSpPr bwMode="auto">
            <a:xfrm>
              <a:off x="3312" y="864"/>
              <a:ext cx="1776" cy="880"/>
              <a:chOff x="3312" y="864"/>
              <a:chExt cx="1776" cy="880"/>
            </a:xfrm>
          </p:grpSpPr>
          <p:sp>
            <p:nvSpPr>
              <p:cNvPr id="125" name="Text Box 12"/>
              <p:cNvSpPr txBox="1">
                <a:spLocks noChangeArrowheads="1"/>
              </p:cNvSpPr>
              <p:nvPr/>
            </p:nvSpPr>
            <p:spPr bwMode="auto">
              <a:xfrm>
                <a:off x="3312" y="1200"/>
                <a:ext cx="1776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xmlns:a="http://schemas.openxmlformats.org/drawingml/2006/main" algn="ctr">
                  <a:spcBef>
                    <a:spcPct val="50000"/>
                  </a:spcBef>
                </a:pPr>
                <a:r xmlns:a="http://schemas.openxmlformats.org/drawingml/2006/main">
                  <a:rPr lang="vi" sz="2000" b="1">
                    <a:solidFill>
                      <a:schemeClr val="tx1"/>
                    </a:solidFill>
                    <a:latin typeface="Arial" charset="0"/>
                  </a:rPr>
                  <a:t>c(3,2)</a:t>
                </a:r>
              </a:p>
              <a:p>
                <a:pPr xmlns:a="http://schemas.openxmlformats.org/drawingml/2006/main">
                  <a:spcBef>
                    <a:spcPct val="50000"/>
                  </a:spcBef>
                </a:pPr>
                <a:r xmlns:a="http://schemas.openxmlformats.org/drawingml/2006/main">
                  <a:rPr lang="vi" sz="2000">
                    <a:solidFill>
                      <a:schemeClr val="tx1"/>
                    </a:solidFill>
                    <a:latin typeface="Arial" charset="0"/>
                  </a:rPr>
                  <a:t>Trả về c(2,1) + c(2,2)</a:t>
                </a:r>
              </a:p>
            </p:txBody>
          </p:sp>
          <p:sp>
            <p:nvSpPr>
              <p:cNvPr id="126" name="Line 13"/>
              <p:cNvSpPr>
                <a:spLocks noChangeShapeType="1"/>
              </p:cNvSpPr>
              <p:nvPr/>
            </p:nvSpPr>
            <p:spPr bwMode="auto">
              <a:xfrm>
                <a:off x="3408" y="864"/>
                <a:ext cx="1056" cy="336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22" name="Rectangle 90"/>
            <p:cNvSpPr>
              <a:spLocks noChangeArrowheads="1"/>
            </p:cNvSpPr>
            <p:nvPr/>
          </p:nvSpPr>
          <p:spPr bwMode="auto">
            <a:xfrm>
              <a:off x="4656" y="1248"/>
              <a:ext cx="96" cy="96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23" name="Rectangle 91"/>
            <p:cNvSpPr>
              <a:spLocks noChangeArrowheads="1"/>
            </p:cNvSpPr>
            <p:nvPr/>
          </p:nvSpPr>
          <p:spPr bwMode="auto">
            <a:xfrm>
              <a:off x="4800" y="1248"/>
              <a:ext cx="96" cy="96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4" name="Rectangle 92"/>
            <p:cNvSpPr>
              <a:spLocks noChangeArrowheads="1"/>
            </p:cNvSpPr>
            <p:nvPr/>
          </p:nvSpPr>
          <p:spPr bwMode="auto">
            <a:xfrm>
              <a:off x="4944" y="1248"/>
              <a:ext cx="96" cy="96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</p:grpSp>
      <p:grpSp>
        <p:nvGrpSpPr>
          <p:cNvPr id="37" name="Group 81"/>
          <p:cNvGrpSpPr>
            <a:grpSpLocks/>
          </p:cNvGrpSpPr>
          <p:nvPr/>
        </p:nvGrpSpPr>
        <p:grpSpPr bwMode="auto">
          <a:xfrm>
            <a:off x="762000" y="1752600"/>
            <a:ext cx="2819400" cy="1397000"/>
            <a:chOff x="480" y="864"/>
            <a:chExt cx="1776" cy="880"/>
          </a:xfrm>
        </p:grpSpPr>
        <p:grpSp>
          <p:nvGrpSpPr>
            <p:cNvPr id="38" name="Group 5"/>
            <p:cNvGrpSpPr>
              <a:grpSpLocks/>
            </p:cNvGrpSpPr>
            <p:nvPr/>
          </p:nvGrpSpPr>
          <p:grpSpPr bwMode="auto">
            <a:xfrm>
              <a:off x="480" y="864"/>
              <a:ext cx="1776" cy="880"/>
              <a:chOff x="480" y="864"/>
              <a:chExt cx="1776" cy="880"/>
            </a:xfrm>
          </p:grpSpPr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480" y="1200"/>
                <a:ext cx="1776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xmlns:a="http://schemas.openxmlformats.org/drawingml/2006/main" algn="ctr">
                  <a:spcBef>
                    <a:spcPct val="50000"/>
                  </a:spcBef>
                </a:pPr>
                <a:r xmlns:a="http://schemas.openxmlformats.org/drawingml/2006/main">
                  <a:rPr lang="vi" sz="2000" b="1">
                    <a:solidFill>
                      <a:schemeClr val="tx1"/>
                    </a:solidFill>
                    <a:latin typeface="Arial" charset="0"/>
                  </a:rPr>
                  <a:t>c(3,1)</a:t>
                </a:r>
              </a:p>
              <a:p>
                <a:pPr xmlns:a="http://schemas.openxmlformats.org/drawingml/2006/main">
                  <a:spcBef>
                    <a:spcPct val="50000"/>
                  </a:spcBef>
                </a:pPr>
                <a:r xmlns:a="http://schemas.openxmlformats.org/drawingml/2006/main">
                  <a:rPr lang="vi" sz="2000">
                    <a:solidFill>
                      <a:schemeClr val="tx1"/>
                    </a:solidFill>
                    <a:latin typeface="Arial" charset="0"/>
                  </a:rPr>
                  <a:t>Trả về c(2,0) + c(2,1)</a:t>
                </a:r>
              </a:p>
            </p:txBody>
          </p:sp>
          <p:sp>
            <p:nvSpPr>
              <p:cNvPr id="46" name="Line 7"/>
              <p:cNvSpPr>
                <a:spLocks noChangeShapeType="1"/>
              </p:cNvSpPr>
              <p:nvPr/>
            </p:nvSpPr>
            <p:spPr bwMode="auto">
              <a:xfrm flipH="1">
                <a:off x="1296" y="864"/>
                <a:ext cx="960" cy="336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9" name="Rectangle 44"/>
            <p:cNvSpPr>
              <a:spLocks noChangeArrowheads="1"/>
            </p:cNvSpPr>
            <p:nvPr/>
          </p:nvSpPr>
          <p:spPr bwMode="auto">
            <a:xfrm>
              <a:off x="1824" y="1248"/>
              <a:ext cx="96" cy="96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0" name="Rectangle 45"/>
            <p:cNvSpPr>
              <a:spLocks noChangeArrowheads="1"/>
            </p:cNvSpPr>
            <p:nvPr/>
          </p:nvSpPr>
          <p:spPr bwMode="auto">
            <a:xfrm>
              <a:off x="1968" y="1248"/>
              <a:ext cx="96" cy="96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2112" y="1248"/>
              <a:ext cx="96" cy="96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  <p:sp>
          <p:nvSpPr>
            <p:cNvPr id="42" name="Rectangle 50"/>
            <p:cNvSpPr>
              <a:spLocks noChangeArrowheads="1"/>
            </p:cNvSpPr>
            <p:nvPr/>
          </p:nvSpPr>
          <p:spPr bwMode="auto">
            <a:xfrm>
              <a:off x="528" y="1248"/>
              <a:ext cx="96" cy="96"/>
            </a:xfrm>
            <a:prstGeom prst="rect">
              <a:avLst/>
            </a:prstGeom>
            <a:solidFill>
              <a:srgbClr val="FF66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3" y="228600"/>
            <a:ext cx="8455967" cy="788988"/>
          </a:xfrm>
        </p:spPr>
        <p:txBody>
          <a:bodyPr/>
          <a:lstStyle/>
          <a:p>
            <a:r xmlns:a="http://schemas.openxmlformats.org/drawingml/2006/main">
              <a:rPr lang="vi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3.7 </a:t>
            </a:r>
            <a:r xmlns:a="http://schemas.openxmlformats.org/drawingml/2006/main">
              <a:rPr lang="vi" sz="3600" dirty="0">
                <a:latin typeface="Britannic Bold" panose="020B0903060703020204" pitchFamily="34" charset="0"/>
              </a:rPr>
              <a:t>Tính c(4,2)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44</a:t>
            </a:fld>
            <a:endParaRPr lang="en-US" sz="1600" dirty="0"/>
          </a:p>
        </p:txBody>
      </p:sp>
      <p:grpSp>
        <p:nvGrpSpPr>
          <p:cNvPr id="3" name="Group 2"/>
          <p:cNvGrpSpPr/>
          <p:nvPr/>
        </p:nvGrpSpPr>
        <p:grpSpPr>
          <a:xfrm>
            <a:off x="3276600" y="914400"/>
            <a:ext cx="2819400" cy="863600"/>
            <a:chOff x="3276600" y="914400"/>
            <a:chExt cx="2819400" cy="863600"/>
          </a:xfrm>
        </p:grpSpPr>
        <p:sp>
          <p:nvSpPr>
            <p:cNvPr id="29" name="Text Box 4"/>
            <p:cNvSpPr txBox="1">
              <a:spLocks noChangeArrowheads="1"/>
            </p:cNvSpPr>
            <p:nvPr/>
          </p:nvSpPr>
          <p:spPr bwMode="auto">
            <a:xfrm>
              <a:off x="3276600" y="914400"/>
              <a:ext cx="2819400" cy="863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xmlns:a="http://schemas.openxmlformats.org/drawingml/2006/main" algn="ctr">
                <a:spcBef>
                  <a:spcPct val="50000"/>
                </a:spcBef>
              </a:pPr>
              <a:r xmlns:a="http://schemas.openxmlformats.org/drawingml/2006/main">
                <a:rPr lang="vi" sz="2000" b="1" dirty="0">
                  <a:solidFill>
                    <a:schemeClr val="tx1"/>
                  </a:solidFill>
                  <a:latin typeface="Arial" charset="0"/>
                </a:rPr>
                <a:t>c(4,2)</a:t>
              </a:r>
            </a:p>
            <a:p>
              <a:pPr xmlns:a="http://schemas.openxmlformats.org/drawingml/2006/main">
                <a:spcBef>
                  <a:spcPct val="50000"/>
                </a:spcBef>
              </a:pPr>
              <a:r xmlns:a="http://schemas.openxmlformats.org/drawingml/2006/main">
                <a:rPr lang="vi" sz="2000" dirty="0">
                  <a:solidFill>
                    <a:schemeClr val="tx1"/>
                  </a:solidFill>
                  <a:latin typeface="Arial" charset="0"/>
                </a:rPr>
                <a:t>Trả về c(3,1) + c(3,2)</a:t>
              </a:r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5181600" y="990600"/>
              <a:ext cx="152400" cy="152400"/>
            </a:xfrm>
            <a:prstGeom prst="rect">
              <a:avLst/>
            </a:prstGeom>
            <a:solidFill>
              <a:srgbClr val="FF66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5410200" y="990600"/>
              <a:ext cx="152400" cy="152400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5638800" y="990600"/>
              <a:ext cx="152400" cy="152400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3" name="Rectangle 38"/>
            <p:cNvSpPr>
              <a:spLocks noChangeArrowheads="1"/>
            </p:cNvSpPr>
            <p:nvPr/>
          </p:nvSpPr>
          <p:spPr bwMode="auto">
            <a:xfrm>
              <a:off x="5867400" y="990600"/>
              <a:ext cx="152400" cy="152400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</p:grpSp>
      <p:sp>
        <p:nvSpPr>
          <p:cNvPr id="34" name="Rectangle 43"/>
          <p:cNvSpPr>
            <a:spLocks noChangeArrowheads="1"/>
          </p:cNvSpPr>
          <p:nvPr/>
        </p:nvSpPr>
        <p:spPr bwMode="auto">
          <a:xfrm>
            <a:off x="2362200" y="1828800"/>
            <a:ext cx="152400" cy="152400"/>
          </a:xfrm>
          <a:prstGeom prst="rect">
            <a:avLst/>
          </a:prstGeom>
          <a:solidFill>
            <a:srgbClr val="FF66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" name="Rectangle 47"/>
          <p:cNvSpPr>
            <a:spLocks noChangeArrowheads="1"/>
          </p:cNvSpPr>
          <p:nvPr/>
        </p:nvSpPr>
        <p:spPr bwMode="auto">
          <a:xfrm>
            <a:off x="6477000" y="1828800"/>
            <a:ext cx="152400" cy="152400"/>
          </a:xfrm>
          <a:prstGeom prst="rect">
            <a:avLst/>
          </a:prstGeom>
          <a:solidFill>
            <a:srgbClr val="FF66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" name="Line 48"/>
          <p:cNvSpPr>
            <a:spLocks noChangeShapeType="1"/>
          </p:cNvSpPr>
          <p:nvPr/>
        </p:nvSpPr>
        <p:spPr bwMode="auto">
          <a:xfrm>
            <a:off x="6477000" y="18288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762000" y="3200400"/>
            <a:ext cx="152400" cy="152400"/>
          </a:xfrm>
          <a:prstGeom prst="rect">
            <a:avLst/>
          </a:prstGeom>
          <a:solidFill>
            <a:srgbClr val="00B0F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4" name="Rectangle 52"/>
          <p:cNvSpPr>
            <a:spLocks noChangeArrowheads="1"/>
          </p:cNvSpPr>
          <p:nvPr/>
        </p:nvSpPr>
        <p:spPr bwMode="auto">
          <a:xfrm>
            <a:off x="3200400" y="3200400"/>
            <a:ext cx="152400" cy="152400"/>
          </a:xfrm>
          <a:prstGeom prst="rect">
            <a:avLst/>
          </a:prstGeom>
          <a:solidFill>
            <a:srgbClr val="00B0F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0" name="Rectangle 53"/>
          <p:cNvSpPr>
            <a:spLocks noChangeArrowheads="1"/>
          </p:cNvSpPr>
          <p:nvPr/>
        </p:nvSpPr>
        <p:spPr bwMode="auto">
          <a:xfrm>
            <a:off x="5715000" y="3200400"/>
            <a:ext cx="152400" cy="152400"/>
          </a:xfrm>
          <a:prstGeom prst="rect">
            <a:avLst/>
          </a:prstGeom>
          <a:solidFill>
            <a:srgbClr val="00B0F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" name="Rectangle 54"/>
          <p:cNvSpPr>
            <a:spLocks noChangeArrowheads="1"/>
          </p:cNvSpPr>
          <p:nvPr/>
        </p:nvSpPr>
        <p:spPr bwMode="auto">
          <a:xfrm>
            <a:off x="8153400" y="3200400"/>
            <a:ext cx="152400" cy="152400"/>
          </a:xfrm>
          <a:prstGeom prst="rect">
            <a:avLst/>
          </a:prstGeom>
          <a:solidFill>
            <a:srgbClr val="00B0F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2" name="Line 55"/>
          <p:cNvSpPr>
            <a:spLocks noChangeShapeType="1"/>
          </p:cNvSpPr>
          <p:nvPr/>
        </p:nvSpPr>
        <p:spPr bwMode="auto">
          <a:xfrm>
            <a:off x="8153400" y="32004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63" name="Line 56"/>
          <p:cNvSpPr>
            <a:spLocks noChangeShapeType="1"/>
          </p:cNvSpPr>
          <p:nvPr/>
        </p:nvSpPr>
        <p:spPr bwMode="auto">
          <a:xfrm>
            <a:off x="3200400" y="32004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grpSp>
        <p:nvGrpSpPr>
          <p:cNvPr id="64" name="Group 82"/>
          <p:cNvGrpSpPr>
            <a:grpSpLocks/>
          </p:cNvGrpSpPr>
          <p:nvPr/>
        </p:nvGrpSpPr>
        <p:grpSpPr bwMode="auto">
          <a:xfrm>
            <a:off x="228600" y="3200400"/>
            <a:ext cx="1524000" cy="1244600"/>
            <a:chOff x="144" y="1776"/>
            <a:chExt cx="960" cy="784"/>
          </a:xfrm>
        </p:grpSpPr>
        <p:grpSp>
          <p:nvGrpSpPr>
            <p:cNvPr id="65" name="Group 14"/>
            <p:cNvGrpSpPr>
              <a:grpSpLocks/>
            </p:cNvGrpSpPr>
            <p:nvPr/>
          </p:nvGrpSpPr>
          <p:grpSpPr bwMode="auto">
            <a:xfrm>
              <a:off x="144" y="1776"/>
              <a:ext cx="960" cy="784"/>
              <a:chOff x="144" y="1776"/>
              <a:chExt cx="960" cy="784"/>
            </a:xfrm>
          </p:grpSpPr>
          <p:sp>
            <p:nvSpPr>
              <p:cNvPr id="68" name="Text Box 15"/>
              <p:cNvSpPr txBox="1">
                <a:spLocks noChangeArrowheads="1"/>
              </p:cNvSpPr>
              <p:nvPr/>
            </p:nvSpPr>
            <p:spPr bwMode="auto">
              <a:xfrm>
                <a:off x="144" y="2016"/>
                <a:ext cx="768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xmlns:a="http://schemas.openxmlformats.org/drawingml/2006/main" algn="ctr">
                  <a:spcBef>
                    <a:spcPct val="50000"/>
                  </a:spcBef>
                </a:pPr>
                <a:r xmlns:a="http://schemas.openxmlformats.org/drawingml/2006/main">
                  <a:rPr lang="vi" sz="2000" b="1">
                    <a:solidFill>
                      <a:schemeClr val="tx1"/>
                    </a:solidFill>
                    <a:latin typeface="Arial" charset="0"/>
                  </a:rPr>
                  <a:t>c(2,0)</a:t>
                </a:r>
              </a:p>
              <a:p>
                <a:pPr xmlns:a="http://schemas.openxmlformats.org/drawingml/2006/main">
                  <a:spcBef>
                    <a:spcPct val="50000"/>
                  </a:spcBef>
                </a:pPr>
                <a:r xmlns:a="http://schemas.openxmlformats.org/drawingml/2006/main">
                  <a:rPr lang="vi" sz="2000">
                    <a:solidFill>
                      <a:schemeClr val="tx1"/>
                    </a:solidFill>
                    <a:latin typeface="Arial" charset="0"/>
                  </a:rPr>
                  <a:t>Trở lại 1</a:t>
                </a:r>
              </a:p>
            </p:txBody>
          </p:sp>
          <p:sp>
            <p:nvSpPr>
              <p:cNvPr id="69" name="Line 16"/>
              <p:cNvSpPr>
                <a:spLocks noChangeShapeType="1"/>
              </p:cNvSpPr>
              <p:nvPr/>
            </p:nvSpPr>
            <p:spPr bwMode="auto">
              <a:xfrm flipH="1">
                <a:off x="384" y="1776"/>
                <a:ext cx="720" cy="24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66" name="Rectangle 57"/>
            <p:cNvSpPr>
              <a:spLocks noChangeArrowheads="1"/>
            </p:cNvSpPr>
            <p:nvPr/>
          </p:nvSpPr>
          <p:spPr bwMode="auto">
            <a:xfrm>
              <a:off x="192" y="2064"/>
              <a:ext cx="96" cy="96"/>
            </a:xfrm>
            <a:prstGeom prst="rect">
              <a:avLst/>
            </a:prstGeom>
            <a:solidFill>
              <a:srgbClr val="FF66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7" name="Rectangle 58"/>
            <p:cNvSpPr>
              <a:spLocks noChangeArrowheads="1"/>
            </p:cNvSpPr>
            <p:nvPr/>
          </p:nvSpPr>
          <p:spPr bwMode="auto">
            <a:xfrm>
              <a:off x="192" y="2160"/>
              <a:ext cx="96" cy="96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70" name="Group 83"/>
          <p:cNvGrpSpPr>
            <a:grpSpLocks/>
          </p:cNvGrpSpPr>
          <p:nvPr/>
        </p:nvGrpSpPr>
        <p:grpSpPr bwMode="auto">
          <a:xfrm>
            <a:off x="1676400" y="3200400"/>
            <a:ext cx="2819400" cy="1244600"/>
            <a:chOff x="1056" y="1776"/>
            <a:chExt cx="1776" cy="784"/>
          </a:xfrm>
        </p:grpSpPr>
        <p:grpSp>
          <p:nvGrpSpPr>
            <p:cNvPr id="71" name="Group 32"/>
            <p:cNvGrpSpPr>
              <a:grpSpLocks/>
            </p:cNvGrpSpPr>
            <p:nvPr/>
          </p:nvGrpSpPr>
          <p:grpSpPr bwMode="auto">
            <a:xfrm>
              <a:off x="1056" y="1776"/>
              <a:ext cx="1776" cy="784"/>
              <a:chOff x="1056" y="1776"/>
              <a:chExt cx="1776" cy="784"/>
            </a:xfrm>
          </p:grpSpPr>
          <p:sp>
            <p:nvSpPr>
              <p:cNvPr id="75" name="Text Box 33"/>
              <p:cNvSpPr txBox="1">
                <a:spLocks noChangeArrowheads="1"/>
              </p:cNvSpPr>
              <p:nvPr/>
            </p:nvSpPr>
            <p:spPr bwMode="auto">
              <a:xfrm>
                <a:off x="1056" y="2016"/>
                <a:ext cx="1776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xmlns:a="http://schemas.openxmlformats.org/drawingml/2006/main" algn="ctr">
                  <a:spcBef>
                    <a:spcPct val="50000"/>
                  </a:spcBef>
                </a:pPr>
                <a:r xmlns:a="http://schemas.openxmlformats.org/drawingml/2006/main">
                  <a:rPr lang="vi" sz="2000" b="1">
                    <a:solidFill>
                      <a:schemeClr val="tx1"/>
                    </a:solidFill>
                    <a:latin typeface="Arial" charset="0"/>
                  </a:rPr>
                  <a:t>c(2,1)</a:t>
                </a:r>
              </a:p>
              <a:p>
                <a:pPr xmlns:a="http://schemas.openxmlformats.org/drawingml/2006/main">
                  <a:spcBef>
                    <a:spcPct val="50000"/>
                  </a:spcBef>
                </a:pPr>
                <a:r xmlns:a="http://schemas.openxmlformats.org/drawingml/2006/main">
                  <a:rPr lang="vi" sz="2000">
                    <a:solidFill>
                      <a:schemeClr val="tx1"/>
                    </a:solidFill>
                    <a:latin typeface="Arial" charset="0"/>
                  </a:rPr>
                  <a:t>Trả về c(1,0) + c(1,1)</a:t>
                </a:r>
              </a:p>
            </p:txBody>
          </p:sp>
          <p:sp>
            <p:nvSpPr>
              <p:cNvPr id="76" name="Line 34"/>
              <p:cNvSpPr>
                <a:spLocks noChangeShapeType="1"/>
              </p:cNvSpPr>
              <p:nvPr/>
            </p:nvSpPr>
            <p:spPr bwMode="auto">
              <a:xfrm>
                <a:off x="1584" y="1776"/>
                <a:ext cx="528" cy="24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72" name="Rectangle 59"/>
            <p:cNvSpPr>
              <a:spLocks noChangeArrowheads="1"/>
            </p:cNvSpPr>
            <p:nvPr/>
          </p:nvSpPr>
          <p:spPr bwMode="auto">
            <a:xfrm>
              <a:off x="1104" y="2064"/>
              <a:ext cx="96" cy="96"/>
            </a:xfrm>
            <a:prstGeom prst="rect">
              <a:avLst/>
            </a:prstGeom>
            <a:solidFill>
              <a:srgbClr val="FF66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3" name="Rectangle 62"/>
            <p:cNvSpPr>
              <a:spLocks noChangeArrowheads="1"/>
            </p:cNvSpPr>
            <p:nvPr/>
          </p:nvSpPr>
          <p:spPr bwMode="auto">
            <a:xfrm>
              <a:off x="2496" y="2064"/>
              <a:ext cx="96" cy="96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4" name="Rectangle 63"/>
            <p:cNvSpPr>
              <a:spLocks noChangeArrowheads="1"/>
            </p:cNvSpPr>
            <p:nvPr/>
          </p:nvSpPr>
          <p:spPr bwMode="auto">
            <a:xfrm>
              <a:off x="2640" y="2064"/>
              <a:ext cx="96" cy="96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</p:grpSp>
      <p:sp>
        <p:nvSpPr>
          <p:cNvPr id="90" name="Rectangle 69"/>
          <p:cNvSpPr>
            <a:spLocks noChangeArrowheads="1"/>
          </p:cNvSpPr>
          <p:nvPr/>
        </p:nvSpPr>
        <p:spPr bwMode="auto">
          <a:xfrm>
            <a:off x="6781800" y="4495800"/>
            <a:ext cx="152400" cy="152400"/>
          </a:xfrm>
          <a:prstGeom prst="rect">
            <a:avLst/>
          </a:prstGeom>
          <a:solidFill>
            <a:srgbClr val="FF33CC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1" name="Rectangle 70"/>
          <p:cNvSpPr>
            <a:spLocks noChangeArrowheads="1"/>
          </p:cNvSpPr>
          <p:nvPr/>
        </p:nvSpPr>
        <p:spPr bwMode="auto">
          <a:xfrm>
            <a:off x="5562600" y="4495800"/>
            <a:ext cx="152400" cy="152400"/>
          </a:xfrm>
          <a:prstGeom prst="rect">
            <a:avLst/>
          </a:prstGeom>
          <a:solidFill>
            <a:srgbClr val="FF33CC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" name="Rectangle 71"/>
          <p:cNvSpPr>
            <a:spLocks noChangeArrowheads="1"/>
          </p:cNvSpPr>
          <p:nvPr/>
        </p:nvSpPr>
        <p:spPr bwMode="auto">
          <a:xfrm>
            <a:off x="3657600" y="4495800"/>
            <a:ext cx="152400" cy="152400"/>
          </a:xfrm>
          <a:prstGeom prst="rect">
            <a:avLst/>
          </a:prstGeom>
          <a:solidFill>
            <a:srgbClr val="FF33CC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3" name="Rectangle 72"/>
          <p:cNvSpPr>
            <a:spLocks noChangeArrowheads="1"/>
          </p:cNvSpPr>
          <p:nvPr/>
        </p:nvSpPr>
        <p:spPr bwMode="auto">
          <a:xfrm>
            <a:off x="2362200" y="4495800"/>
            <a:ext cx="152400" cy="152400"/>
          </a:xfrm>
          <a:prstGeom prst="rect">
            <a:avLst/>
          </a:prstGeom>
          <a:solidFill>
            <a:srgbClr val="FF33CC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4" name="Line 73"/>
          <p:cNvSpPr>
            <a:spLocks noChangeShapeType="1"/>
          </p:cNvSpPr>
          <p:nvPr/>
        </p:nvSpPr>
        <p:spPr bwMode="auto">
          <a:xfrm>
            <a:off x="6781800" y="44958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95" name="Line 74"/>
          <p:cNvSpPr>
            <a:spLocks noChangeShapeType="1"/>
          </p:cNvSpPr>
          <p:nvPr/>
        </p:nvSpPr>
        <p:spPr bwMode="auto">
          <a:xfrm>
            <a:off x="3657600" y="44958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grpSp>
        <p:nvGrpSpPr>
          <p:cNvPr id="96" name="Group 86"/>
          <p:cNvGrpSpPr>
            <a:grpSpLocks/>
          </p:cNvGrpSpPr>
          <p:nvPr/>
        </p:nvGrpSpPr>
        <p:grpSpPr bwMode="auto">
          <a:xfrm>
            <a:off x="5105400" y="4495800"/>
            <a:ext cx="1219200" cy="1524000"/>
            <a:chOff x="3216" y="2592"/>
            <a:chExt cx="768" cy="960"/>
          </a:xfrm>
        </p:grpSpPr>
        <p:grpSp>
          <p:nvGrpSpPr>
            <p:cNvPr id="97" name="Group 17"/>
            <p:cNvGrpSpPr>
              <a:grpSpLocks/>
            </p:cNvGrpSpPr>
            <p:nvPr/>
          </p:nvGrpSpPr>
          <p:grpSpPr bwMode="auto">
            <a:xfrm>
              <a:off x="3216" y="2592"/>
              <a:ext cx="768" cy="960"/>
              <a:chOff x="3216" y="2592"/>
              <a:chExt cx="768" cy="960"/>
            </a:xfrm>
          </p:grpSpPr>
          <p:sp>
            <p:nvSpPr>
              <p:cNvPr id="100" name="Text Box 18"/>
              <p:cNvSpPr txBox="1">
                <a:spLocks noChangeArrowheads="1"/>
              </p:cNvSpPr>
              <p:nvPr/>
            </p:nvSpPr>
            <p:spPr bwMode="auto">
              <a:xfrm>
                <a:off x="3216" y="3008"/>
                <a:ext cx="768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xmlns:a="http://schemas.openxmlformats.org/drawingml/2006/main" algn="ctr">
                  <a:spcBef>
                    <a:spcPct val="50000"/>
                  </a:spcBef>
                </a:pPr>
                <a:r xmlns:a="http://schemas.openxmlformats.org/drawingml/2006/main">
                  <a:rPr lang="vi" sz="2000" b="1" dirty="0">
                    <a:solidFill>
                      <a:schemeClr val="tx1"/>
                    </a:solidFill>
                    <a:latin typeface="Arial" charset="0"/>
                  </a:rPr>
                  <a:t>c(1,0)</a:t>
                </a:r>
              </a:p>
              <a:p>
                <a:pPr xmlns:a="http://schemas.openxmlformats.org/drawingml/2006/main">
                  <a:spcBef>
                    <a:spcPct val="50000"/>
                  </a:spcBef>
                </a:pPr>
                <a:r xmlns:a="http://schemas.openxmlformats.org/drawingml/2006/main">
                  <a:rPr lang="vi" sz="2000" dirty="0">
                    <a:solidFill>
                      <a:schemeClr val="tx1"/>
                    </a:solidFill>
                    <a:latin typeface="Arial" charset="0"/>
                  </a:rPr>
                  <a:t>Trở lại 1</a:t>
                </a:r>
              </a:p>
            </p:txBody>
          </p:sp>
          <p:sp>
            <p:nvSpPr>
              <p:cNvPr id="101" name="Line 19"/>
              <p:cNvSpPr>
                <a:spLocks noChangeShapeType="1"/>
              </p:cNvSpPr>
              <p:nvPr/>
            </p:nvSpPr>
            <p:spPr bwMode="auto">
              <a:xfrm flipH="1">
                <a:off x="3360" y="2592"/>
                <a:ext cx="384" cy="432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98" name="Rectangle 75"/>
            <p:cNvSpPr>
              <a:spLocks noChangeArrowheads="1"/>
            </p:cNvSpPr>
            <p:nvPr/>
          </p:nvSpPr>
          <p:spPr bwMode="auto">
            <a:xfrm>
              <a:off x="3264" y="3072"/>
              <a:ext cx="96" cy="96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99" name="Rectangle 77"/>
            <p:cNvSpPr>
              <a:spLocks noChangeArrowheads="1"/>
            </p:cNvSpPr>
            <p:nvPr/>
          </p:nvSpPr>
          <p:spPr bwMode="auto">
            <a:xfrm>
              <a:off x="3264" y="3168"/>
              <a:ext cx="96" cy="96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84"/>
          <p:cNvGrpSpPr>
            <a:grpSpLocks/>
          </p:cNvGrpSpPr>
          <p:nvPr/>
        </p:nvGrpSpPr>
        <p:grpSpPr bwMode="auto">
          <a:xfrm>
            <a:off x="1676400" y="4495800"/>
            <a:ext cx="1219200" cy="1549400"/>
            <a:chOff x="1056" y="2592"/>
            <a:chExt cx="768" cy="976"/>
          </a:xfrm>
        </p:grpSpPr>
        <p:grpSp>
          <p:nvGrpSpPr>
            <p:cNvPr id="103" name="Group 8"/>
            <p:cNvGrpSpPr>
              <a:grpSpLocks/>
            </p:cNvGrpSpPr>
            <p:nvPr/>
          </p:nvGrpSpPr>
          <p:grpSpPr bwMode="auto">
            <a:xfrm>
              <a:off x="1056" y="2592"/>
              <a:ext cx="768" cy="976"/>
              <a:chOff x="1056" y="2592"/>
              <a:chExt cx="768" cy="976"/>
            </a:xfrm>
          </p:grpSpPr>
          <p:sp>
            <p:nvSpPr>
              <p:cNvPr id="106" name="Text Box 9"/>
              <p:cNvSpPr txBox="1">
                <a:spLocks noChangeArrowheads="1"/>
              </p:cNvSpPr>
              <p:nvPr/>
            </p:nvSpPr>
            <p:spPr bwMode="auto">
              <a:xfrm>
                <a:off x="1056" y="3024"/>
                <a:ext cx="768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xmlns:a="http://schemas.openxmlformats.org/drawingml/2006/main" algn="ctr">
                  <a:spcBef>
                    <a:spcPct val="50000"/>
                  </a:spcBef>
                </a:pPr>
                <a:r xmlns:a="http://schemas.openxmlformats.org/drawingml/2006/main">
                  <a:rPr lang="vi" sz="2000" b="1">
                    <a:solidFill>
                      <a:schemeClr val="tx1"/>
                    </a:solidFill>
                    <a:latin typeface="Arial" charset="0"/>
                  </a:rPr>
                  <a:t>c(1,0)</a:t>
                </a:r>
              </a:p>
              <a:p>
                <a:pPr xmlns:a="http://schemas.openxmlformats.org/drawingml/2006/main">
                  <a:spcBef>
                    <a:spcPct val="50000"/>
                  </a:spcBef>
                </a:pPr>
                <a:r xmlns:a="http://schemas.openxmlformats.org/drawingml/2006/main">
                  <a:rPr lang="vi" sz="2000">
                    <a:solidFill>
                      <a:schemeClr val="tx1"/>
                    </a:solidFill>
                    <a:latin typeface="Arial" charset="0"/>
                  </a:rPr>
                  <a:t>Trở lại 1</a:t>
                </a:r>
              </a:p>
            </p:txBody>
          </p:sp>
          <p:sp>
            <p:nvSpPr>
              <p:cNvPr id="107" name="Line 10"/>
              <p:cNvSpPr>
                <a:spLocks noChangeShapeType="1"/>
              </p:cNvSpPr>
              <p:nvPr/>
            </p:nvSpPr>
            <p:spPr bwMode="auto">
              <a:xfrm flipH="1">
                <a:off x="1344" y="2592"/>
                <a:ext cx="384" cy="432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04" name="Rectangle 60"/>
            <p:cNvSpPr>
              <a:spLocks noChangeArrowheads="1"/>
            </p:cNvSpPr>
            <p:nvPr/>
          </p:nvSpPr>
          <p:spPr bwMode="auto">
            <a:xfrm>
              <a:off x="1104" y="3072"/>
              <a:ext cx="96" cy="96"/>
            </a:xfrm>
            <a:prstGeom prst="rect">
              <a:avLst/>
            </a:prstGeom>
            <a:solidFill>
              <a:srgbClr val="FF66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5" name="Rectangle 78"/>
            <p:cNvSpPr>
              <a:spLocks noChangeArrowheads="1"/>
            </p:cNvSpPr>
            <p:nvPr/>
          </p:nvSpPr>
          <p:spPr bwMode="auto">
            <a:xfrm>
              <a:off x="1104" y="3168"/>
              <a:ext cx="96" cy="96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129" name="TextBox 128"/>
          <p:cNvSpPr txBox="1"/>
          <p:nvPr/>
        </p:nvSpPr>
        <p:spPr>
          <a:xfrm rot="16200000">
            <a:off x="-488223" y="749382"/>
            <a:ext cx="1586047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>
                <a:solidFill>
                  <a:srgbClr val="0000FF"/>
                </a:solidFill>
                <a:latin typeface="Britannic Bold" panose="020B0903060703020204" pitchFamily="34" charset="0"/>
              </a:rPr>
              <a:t>Ví dụ 7</a:t>
            </a:r>
          </a:p>
        </p:txBody>
      </p:sp>
      <p:sp>
        <p:nvSpPr>
          <p:cNvPr id="12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  <p:sp>
        <p:nvSpPr>
          <p:cNvPr id="130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xmlns:a="http://schemas.openxmlformats.org/drawingml/2006/main" algn="ctr">
              <a:spcBef>
                <a:spcPct val="50000"/>
              </a:spcBef>
            </a:pPr>
            <a:r xmlns:a="http://schemas.openxmlformats.org/drawingml/2006/main">
              <a:rPr lang="vi" sz="1200" dirty="0">
                <a:sym typeface="Wingdings 2" pitchFamily="18" charset="2"/>
              </a:rPr>
              <a:t>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51" grpId="0" animBg="1"/>
      <p:bldP spid="54" grpId="0" animBg="1"/>
      <p:bldP spid="60" grpId="0" animBg="1"/>
      <p:bldP spid="61" grpId="0" animBg="1"/>
      <p:bldP spid="62" grpId="0" animBg="1"/>
      <p:bldP spid="63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455967" cy="788988"/>
          </a:xfrm>
        </p:spPr>
        <p:txBody>
          <a:bodyPr/>
          <a:lstStyle/>
          <a:p>
            <a:r xmlns:a="http://schemas.openxmlformats.org/drawingml/2006/main">
              <a:rPr lang="vi" sz="3600">
                <a:solidFill>
                  <a:srgbClr val="C00000"/>
                </a:solidFill>
                <a:latin typeface="Britannic Bold" panose="020B0903060703020204" pitchFamily="34" charset="0"/>
              </a:rPr>
              <a:t>3.8 </a:t>
            </a:r>
            <a:r xmlns:a="http://schemas.openxmlformats.org/drawingml/2006/main">
              <a:rPr lang="vi" sz="3600">
                <a:latin typeface="Britannic Bold" panose="020B0903060703020204" pitchFamily="34" charset="0"/>
              </a:rPr>
              <a:t>Tìm kiếm </a:t>
            </a:r>
            <a:r xmlns:a="http://schemas.openxmlformats.org/drawingml/2006/main">
              <a:rPr lang="vi" sz="3600" dirty="0">
                <a:latin typeface="Britannic Bold" panose="020B0903060703020204" pitchFamily="34" charset="0"/>
              </a:rPr>
              <a:t>trong một </a:t>
            </a:r>
            <a:r xmlns:a="http://schemas.openxmlformats.org/drawingml/2006/main">
              <a:rPr lang="vi" sz="3600" dirty="0">
                <a:latin typeface="Britannic Bold" panose="020B0903060703020204" pitchFamily="34" charset="0"/>
              </a:rPr>
              <a:t>mảng </a:t>
            </a:r>
            <a:r xmlns:a="http://schemas.openxmlformats.org/drawingml/2006/main">
              <a:rPr lang="vi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đã được sắp xếp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45</a:t>
            </a:fld>
            <a:endParaRPr lang="en-US" sz="1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35632" y="1066800"/>
            <a:ext cx="8151167" cy="1600200"/>
          </a:xfrm>
        </p:spPr>
        <p:txBody>
          <a:bodyPr>
            <a:noAutofit/>
          </a:bodyPr>
          <a:lstStyle/>
          <a:p>
            <a:r xmlns:a="http://schemas.openxmlformats.org/drawingml/2006/main">
              <a:rPr lang="vi" sz="3200" dirty="0">
                <a:solidFill>
                  <a:srgbClr val="800000"/>
                </a:solidFill>
              </a:rPr>
              <a:t>Ý tưởng: </a:t>
            </a:r>
            <a:r xmlns:a="http://schemas.openxmlformats.org/drawingml/2006/main">
              <a:rPr lang="vi" sz="3200" dirty="0"/>
              <a:t>thu hẹp không gian tìm kiếm xuống </a:t>
            </a:r>
            <a:r xmlns:a="http://schemas.openxmlformats.org/drawingml/2006/main">
              <a:rPr lang="vi" sz="3200" dirty="0">
                <a:solidFill>
                  <a:srgbClr val="FF0000"/>
                </a:solidFill>
              </a:rPr>
              <a:t>một nửa </a:t>
            </a:r>
            <a:r xmlns:a="http://schemas.openxmlformats.org/drawingml/2006/main">
              <a:rPr lang="vi" sz="3200" dirty="0"/>
              <a:t>ở mỗi lần lặp cho đến khi đạt được một phần tử.</a:t>
            </a:r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1295400" y="2784901"/>
            <a:ext cx="6553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xmlns:a="http://schemas.openxmlformats.org/drawingml/2006/main">
              <a:spcBef>
                <a:spcPct val="20000"/>
              </a:spcBef>
            </a:pPr>
            <a:r xmlns:a="http://schemas.openxmlformats.org/drawingml/2006/main">
              <a:rPr lang="vi" sz="2800" dirty="0">
                <a:solidFill>
                  <a:srgbClr val="0000CC"/>
                </a:solidFill>
                <a:latin typeface="+mn-lt"/>
              </a:rPr>
              <a:t>Vấn đề: </a:t>
            </a:r>
            <a:r xmlns:a="http://schemas.openxmlformats.org/drawingml/2006/main">
              <a:rPr lang="vi" sz="2800" dirty="0">
                <a:solidFill>
                  <a:schemeClr val="tx1"/>
                </a:solidFill>
                <a:latin typeface="+mn-lt"/>
              </a:rPr>
              <a:t>Cho một </a:t>
            </a:r>
            <a:r xmlns:a="http://schemas.openxmlformats.org/drawingml/2006/main">
              <a:rPr lang="vi" sz="2800" dirty="0">
                <a:solidFill>
                  <a:srgbClr val="800000"/>
                </a:solidFill>
                <a:latin typeface="+mn-lt"/>
              </a:rPr>
              <a:t>thứ tự được sắp xếp</a:t>
            </a:r>
            <a:r xmlns:a="http://schemas.openxmlformats.org/drawingml/2006/main">
              <a:rPr lang="vi" sz="2800" dirty="0">
                <a:solidFill>
                  <a:schemeClr val="tx1"/>
                </a:solidFill>
                <a:latin typeface="+mn-lt"/>
              </a:rPr>
              <a:t> </a:t>
            </a:r>
            <a:r xmlns:a="http://schemas.openxmlformats.org/drawingml/2006/main">
              <a:rPr lang="vi" sz="2800" dirty="0" err="1">
                <a:solidFill>
                  <a:schemeClr val="tx1"/>
                </a:solidFill>
                <a:latin typeface="+mn-lt"/>
              </a:rPr>
              <a:t>int</a:t>
            </a:r>
            <a:r xmlns:a="http://schemas.openxmlformats.org/drawingml/2006/main">
              <a:rPr lang="vi" sz="2800" dirty="0">
                <a:solidFill>
                  <a:srgbClr val="0000FF"/>
                </a:solidFill>
                <a:latin typeface="+mn-lt"/>
              </a:rPr>
              <a:t> </a:t>
            </a:r>
            <a:r xmlns:a="http://schemas.openxmlformats.org/drawingml/2006/main">
              <a:rPr lang="vi" sz="2800" dirty="0">
                <a:solidFill>
                  <a:schemeClr val="tx1"/>
                </a:solidFill>
                <a:latin typeface="+mn-lt"/>
              </a:rPr>
              <a:t>mảng </a:t>
            </a:r>
            <a:r xmlns:a="http://schemas.openxmlformats.org/drawingml/2006/main">
              <a:rPr lang="vi" sz="2800" dirty="0">
                <a:solidFill>
                  <a:srgbClr val="660066"/>
                </a:solidFill>
                <a:latin typeface="+mn-lt"/>
              </a:rPr>
              <a:t>a </a:t>
            </a:r>
            <a:r xmlns:a="http://schemas.openxmlformats.org/drawingml/2006/main">
              <a:rPr lang="vi" sz="2800" dirty="0">
                <a:solidFill>
                  <a:schemeClr val="tx1"/>
                </a:solidFill>
                <a:latin typeface="+mn-lt"/>
              </a:rPr>
              <a:t>gồm </a:t>
            </a:r>
            <a:r xmlns:a="http://schemas.openxmlformats.org/drawingml/2006/main">
              <a:rPr lang="vi" sz="2800" i="1" dirty="0">
                <a:solidFill>
                  <a:schemeClr val="tx1"/>
                </a:solidFill>
                <a:latin typeface="+mn-lt"/>
              </a:rPr>
              <a:t>n </a:t>
            </a:r>
            <a:r xmlns:a="http://schemas.openxmlformats.org/drawingml/2006/main">
              <a:rPr lang="vi" sz="2800" dirty="0">
                <a:solidFill>
                  <a:schemeClr val="tx1"/>
                </a:solidFill>
                <a:latin typeface="+mn-lt"/>
              </a:rPr>
              <a:t>phần tử và </a:t>
            </a:r>
            <a:r xmlns:a="http://schemas.openxmlformats.org/drawingml/2006/main">
              <a:rPr lang="vi" sz="2800" dirty="0" err="1">
                <a:solidFill>
                  <a:schemeClr val="tx1"/>
                </a:solidFill>
                <a:latin typeface="+mn-lt"/>
              </a:rPr>
              <a:t>int</a:t>
            </a:r>
            <a:r xmlns:a="http://schemas.openxmlformats.org/drawingml/2006/main">
              <a:rPr lang="vi" sz="2800" dirty="0">
                <a:solidFill>
                  <a:schemeClr val="tx1"/>
                </a:solidFill>
                <a:latin typeface="+mn-lt"/>
              </a:rPr>
              <a:t> </a:t>
            </a:r>
            <a:r xmlns:a="http://schemas.openxmlformats.org/drawingml/2006/main">
              <a:rPr lang="vi" sz="2800" dirty="0">
                <a:solidFill>
                  <a:srgbClr val="CC0000"/>
                </a:solidFill>
                <a:latin typeface="+mn-lt"/>
              </a:rPr>
              <a:t>x </a:t>
            </a:r>
            <a:r xmlns:a="http://schemas.openxmlformats.org/drawingml/2006/main">
              <a:rPr lang="vi" sz="2800" dirty="0">
                <a:solidFill>
                  <a:schemeClr val="tx1"/>
                </a:solidFill>
                <a:latin typeface="+mn-lt"/>
              </a:rPr>
              <a:t>, xác định xem </a:t>
            </a:r>
            <a:r xmlns:a="http://schemas.openxmlformats.org/drawingml/2006/main">
              <a:rPr lang="vi" sz="2800" dirty="0">
                <a:solidFill>
                  <a:srgbClr val="CC0000"/>
                </a:solidFill>
                <a:latin typeface="+mn-lt"/>
              </a:rPr>
              <a:t>x </a:t>
            </a:r>
            <a:r xmlns:a="http://schemas.openxmlformats.org/drawingml/2006/main">
              <a:rPr lang="vi" sz="2800" dirty="0">
                <a:solidFill>
                  <a:schemeClr val="tx1"/>
                </a:solidFill>
                <a:latin typeface="+mn-lt"/>
              </a:rPr>
              <a:t>có nằm trong </a:t>
            </a:r>
            <a:r xmlns:a="http://schemas.openxmlformats.org/drawingml/2006/main">
              <a:rPr lang="vi" sz="2800" dirty="0">
                <a:solidFill>
                  <a:srgbClr val="660066"/>
                </a:solidFill>
                <a:latin typeface="+mn-lt"/>
              </a:rPr>
              <a:t>a </a:t>
            </a:r>
            <a:r xmlns:a="http://schemas.openxmlformats.org/drawingml/2006/main">
              <a:rPr lang="vi" sz="2800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524000" y="3851701"/>
            <a:ext cx="6035675" cy="609600"/>
            <a:chOff x="1295400" y="4267200"/>
            <a:chExt cx="6035675" cy="60960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1920875" y="4267200"/>
              <a:ext cx="54102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24542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30638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36734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42830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48926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55022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61118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67214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2057400" y="434340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 xmlns:a="http://schemas.openxmlformats.org/drawingml/2006/main">
                <a:rPr lang="vi" sz="2000" dirty="0">
                  <a:solidFill>
                    <a:schemeClr val="tx1"/>
                  </a:solidFill>
                  <a:latin typeface="+mn-lt"/>
                </a:rPr>
                <a:t>1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514600" y="434340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 xmlns:a="http://schemas.openxmlformats.org/drawingml/2006/main">
                <a:rPr lang="vi" sz="2000" dirty="0">
                  <a:solidFill>
                    <a:schemeClr val="tx1"/>
                  </a:solidFill>
                  <a:latin typeface="+mn-lt"/>
                </a:rPr>
                <a:t>5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3200400" y="434340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 xmlns:a="http://schemas.openxmlformats.org/drawingml/2006/main">
                <a:rPr lang="vi" sz="2000" dirty="0">
                  <a:solidFill>
                    <a:schemeClr val="tx1"/>
                  </a:solidFill>
                  <a:latin typeface="+mn-lt"/>
                </a:rPr>
                <a:t>6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3733800" y="4343400"/>
              <a:ext cx="470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 xmlns:a="http://schemas.openxmlformats.org/drawingml/2006/main">
                <a:rPr lang="vi" sz="2000" dirty="0">
                  <a:solidFill>
                    <a:schemeClr val="tx1"/>
                  </a:solidFill>
                  <a:latin typeface="+mn-lt"/>
                </a:rPr>
                <a:t>13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4343400" y="4343400"/>
              <a:ext cx="470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 xmlns:a="http://schemas.openxmlformats.org/drawingml/2006/main">
                <a:rPr lang="vi" sz="2000" dirty="0">
                  <a:solidFill>
                    <a:schemeClr val="tx1"/>
                  </a:solidFill>
                  <a:latin typeface="+mn-lt"/>
                </a:rPr>
                <a:t>14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4953000" y="4343400"/>
              <a:ext cx="470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 xmlns:a="http://schemas.openxmlformats.org/drawingml/2006/main">
                <a:rPr lang="vi" sz="2000" dirty="0">
                  <a:solidFill>
                    <a:schemeClr val="tx1"/>
                  </a:solidFill>
                  <a:latin typeface="+mn-lt"/>
                </a:rPr>
                <a:t>19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5562600" y="4343400"/>
              <a:ext cx="470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 xmlns:a="http://schemas.openxmlformats.org/drawingml/2006/main">
                <a:rPr lang="vi" sz="2000" dirty="0">
                  <a:solidFill>
                    <a:schemeClr val="tx1"/>
                  </a:solidFill>
                  <a:latin typeface="+mn-lt"/>
                </a:rPr>
                <a:t>21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6248400" y="4343400"/>
              <a:ext cx="470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 xmlns:a="http://schemas.openxmlformats.org/drawingml/2006/main">
                <a:rPr lang="vi" sz="2000" dirty="0">
                  <a:solidFill>
                    <a:schemeClr val="tx1"/>
                  </a:solidFill>
                  <a:latin typeface="+mn-lt"/>
                </a:rPr>
                <a:t>24</a:t>
              </a: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6858000" y="4343400"/>
              <a:ext cx="470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 xmlns:a="http://schemas.openxmlformats.org/drawingml/2006/main">
                <a:rPr lang="vi" sz="2000" dirty="0">
                  <a:solidFill>
                    <a:schemeClr val="tx1"/>
                  </a:solidFill>
                  <a:latin typeface="+mn-lt"/>
                </a:rPr>
                <a:t>32</a:t>
              </a:r>
            </a:p>
          </p:txBody>
        </p:sp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1295400" y="4306888"/>
              <a:ext cx="62068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 xmlns:a="http://schemas.openxmlformats.org/drawingml/2006/main">
                <a:rPr lang="vi" sz="2400" dirty="0">
                  <a:solidFill>
                    <a:srgbClr val="660066"/>
                  </a:solidFill>
                  <a:latin typeface="+mn-lt"/>
                </a:rPr>
                <a:t>một </a:t>
              </a:r>
              <a:r xmlns:a="http://schemas.openxmlformats.org/drawingml/2006/main">
                <a:rPr lang="vi" sz="2400" dirty="0">
                  <a:solidFill>
                    <a:schemeClr val="tx1"/>
                  </a:solidFill>
                  <a:latin typeface="+mn-lt"/>
                </a:rPr>
                <a:t>=</a:t>
              </a:r>
            </a:p>
          </p:txBody>
        </p:sp>
      </p:grp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1524000" y="4612114"/>
            <a:ext cx="10302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 xmlns:a="http://schemas.openxmlformats.org/drawingml/2006/main">
              <a:rPr lang="vi" sz="2400" dirty="0">
                <a:solidFill>
                  <a:srgbClr val="FF0000"/>
                </a:solidFill>
                <a:latin typeface="+mn-lt"/>
              </a:rPr>
              <a:t>x </a:t>
            </a:r>
            <a:r xmlns:a="http://schemas.openxmlformats.org/drawingml/2006/main">
              <a:rPr lang="vi" sz="2400" dirty="0">
                <a:solidFill>
                  <a:schemeClr val="tx1"/>
                </a:solidFill>
                <a:latin typeface="+mn-lt"/>
              </a:rPr>
              <a:t>= 15</a:t>
            </a:r>
          </a:p>
        </p:txBody>
      </p:sp>
      <p:sp>
        <p:nvSpPr>
          <p:cNvPr id="33" name="TextBox 32"/>
          <p:cNvSpPr txBox="1"/>
          <p:nvPr/>
        </p:nvSpPr>
        <p:spPr>
          <a:xfrm rot="16200000">
            <a:off x="-516004" y="777163"/>
            <a:ext cx="1641609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>
                <a:solidFill>
                  <a:srgbClr val="0000FF"/>
                </a:solidFill>
                <a:latin typeface="Britannic Bold" panose="020B0903060703020204" pitchFamily="34" charset="0"/>
              </a:rPr>
              <a:t>Ví dụ 8</a:t>
            </a:r>
          </a:p>
        </p:txBody>
      </p:sp>
      <p:sp>
        <p:nvSpPr>
          <p:cNvPr id="3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455967" cy="788988"/>
          </a:xfrm>
        </p:spPr>
        <p:txBody>
          <a:bodyPr/>
          <a:lstStyle/>
          <a:p>
            <a:r xmlns:a="http://schemas.openxmlformats.org/drawingml/2006/main">
              <a:rPr lang="vi" sz="3600">
                <a:solidFill>
                  <a:srgbClr val="C00000"/>
                </a:solidFill>
                <a:latin typeface="Britannic Bold" panose="020B0903060703020204" pitchFamily="34" charset="0"/>
              </a:rPr>
              <a:t>3.8 Tìm kiếm </a:t>
            </a:r>
            <a:r xmlns:a="http://schemas.openxmlformats.org/drawingml/2006/main">
              <a:rPr lang="vi" sz="3600">
                <a:latin typeface="Britannic Bold" panose="020B0903060703020204" pitchFamily="34" charset="0"/>
              </a:rPr>
              <a:t>nhị phân </a:t>
            </a:r>
            <a:r xmlns:a="http://schemas.openxmlformats.org/drawingml/2006/main">
              <a:rPr lang="vi" sz="3600" dirty="0">
                <a:latin typeface="Britannic Bold" panose="020B0903060703020204" pitchFamily="34" charset="0"/>
              </a:rPr>
              <a:t>bằng đệ quy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46</a:t>
            </a:fld>
            <a:endParaRPr lang="en-US" sz="1600" dirty="0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535632" y="1371600"/>
            <a:ext cx="7770167" cy="4876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tĩnh công khai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tìm kiếm nhị phân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 a,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thấp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cao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 xmlns:a="http://schemas.openxmlformats.org/drawingml/2006/main">
              <a:rPr lang="vi" sz="2000" kern="0">
                <a:latin typeface="+mn-lt"/>
                <a:cs typeface="+mn-cs"/>
              </a:rPr>
              <a:t>                                                               </a:t>
            </a:r>
            <a:r xmlns:a="http://schemas.openxmlformats.org/drawingml/2006/main">
              <a:rPr kumimoji="0" lang="vi" sz="20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ném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ItemNotFound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low: chỉ số của giá trị thấp trong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mảng con</a:t>
            </a:r>
            <a:endParaRPr xmlns:a="http://schemas.openxmlformats.org/drawingml/2006/main"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 xmlns:a="http://schemas.openxmlformats.org/drawingml/2006/main">
              <a:rPr lang="vi" sz="2000" kern="0" dirty="0">
                <a:solidFill>
                  <a:srgbClr val="663300"/>
                </a:solidFill>
                <a:latin typeface="+mn-lt"/>
                <a:cs typeface="+mn-cs"/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high: chỉ số của giá trị cao nhất trong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mảng con</a:t>
            </a:r>
            <a:endParaRPr xmlns:a="http://schemas.openxmlformats.org/drawingml/2006/main"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 xmlns:a="http://schemas.openxmlformats.org/drawingml/2006/main">
              <a:rPr kumimoji="0" lang="vi" sz="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nếu (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thấp &gt; cao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 xmlns:a="http://schemas.openxmlformats.org/drawingml/2006/main">
              <a:rPr kumimoji="0" lang="vi" sz="2000" b="0" i="0" u="none" strike="noStrike" kern="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Trường hợp cơ sở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1: không tìm thấy mục</a:t>
            </a:r>
          </a:p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 xmlns:a="http://schemas.openxmlformats.org/drawingml/2006/main">
              <a:rPr lang="vi" sz="2000" kern="0" dirty="0">
                <a:latin typeface="+mn-lt"/>
                <a:cs typeface="+mn-cs"/>
              </a:rPr>
              <a:t> 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ném </a:t>
            </a:r>
            <a:r xmlns:a="http://schemas.openxmlformats.org/drawingml/2006/main">
              <a:rPr kumimoji="0" lang="vi" sz="20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ItemNotFound mới ("Không tìm thấy");</a:t>
            </a:r>
            <a:endParaRPr xmlns:a="http://schemas.openxmlformats.org/drawingml/2006/main"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 xmlns:a="http://schemas.openxmlformats.org/drawingml/2006/main">
              <a:rPr lang="vi" sz="2000" kern="0" dirty="0">
                <a:latin typeface="+mn-lt"/>
                <a:cs typeface="+mn-cs"/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giữa = (thấp + cao) / 2;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 xmlns:a="http://schemas.openxmlformats.org/drawingml/2006/main">
              <a:rPr lang="vi" sz="2000" kern="0" dirty="0">
                <a:latin typeface="+mn-lt"/>
                <a:cs typeface="+mn-cs"/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nếu (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&gt; a[giữa]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 xmlns:a="http://schemas.openxmlformats.org/drawingml/2006/main">
              <a:rPr lang="vi" sz="2000" kern="0" dirty="0">
                <a:latin typeface="+mn-lt"/>
                <a:cs typeface="+mn-cs"/>
              </a:rPr>
              <a:t> 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trả về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tìm kiếm nhị phân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(a, x,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mid + 1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cao);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 xmlns:a="http://schemas.openxmlformats.org/drawingml/2006/main">
              <a:rPr lang="vi" sz="2000" kern="0" dirty="0">
                <a:latin typeface="+mn-lt"/>
                <a:cs typeface="+mn-cs"/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ngược lại nếu (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&lt; a[giữa]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 xmlns:a="http://schemas.openxmlformats.org/drawingml/2006/main">
              <a:rPr lang="vi" sz="2000" kern="0" dirty="0">
                <a:latin typeface="+mn-lt"/>
                <a:cs typeface="+mn-cs"/>
              </a:rPr>
              <a:t> 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trả về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tìm kiếm nhị phân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(a, x, low,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mid - 1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 xmlns:a="http://schemas.openxmlformats.org/drawingml/2006/main">
              <a:rPr lang="vi" sz="2000" kern="0" dirty="0">
                <a:latin typeface="+mn-lt"/>
                <a:cs typeface="+mn-cs"/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khác</a:t>
            </a:r>
          </a:p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 xmlns:a="http://schemas.openxmlformats.org/drawingml/2006/main">
              <a:rPr lang="vi" sz="2000" kern="0" dirty="0">
                <a:latin typeface="+mn-lt"/>
                <a:cs typeface="+mn-cs"/>
              </a:rPr>
              <a:t> 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trở về giữa;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 xmlns:a="http://schemas.openxmlformats.org/drawingml/2006/main">
              <a:rPr kumimoji="0" lang="vi" sz="2000" b="0" i="0" u="none" strike="noStrike" kern="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Trường hợp cơ bản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2: tìm thấy vật phẩm</a:t>
            </a:r>
          </a:p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xmlns:a="http://schemas.openxmlformats.org/drawingml/2006/main"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1200" y="3048000"/>
            <a:ext cx="304800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xmlns:a="http://schemas.openxmlformats.org/drawingml/2006/main">
              <a:spcBef>
                <a:spcPts val="600"/>
              </a:spcBef>
              <a:tabLst>
                <a:tab pos="225425" algn="l"/>
              </a:tabLst>
            </a:pPr>
            <a:r xmlns:a="http://schemas.openxmlformats.org/drawingml/2006/main">
              <a:rPr lang="vi" sz="2000" b="1">
                <a:solidFill>
                  <a:srgbClr val="0000FF"/>
                </a:solidFill>
              </a:rPr>
              <a:t>Hỏi </a:t>
            </a:r>
            <a:r xmlns:a="http://schemas.openxmlformats.org/drawingml/2006/main">
              <a:rPr lang="vi" sz="2000"/>
              <a:t>: Ở đây, chúng ta giả định rằng mảng được sắp xếp </a:t>
            </a:r>
            <a:br xmlns:a="http://schemas.openxmlformats.org/drawingml/2006/main">
              <a:rPr lang="en-US" sz="2000"/>
            </a:br>
            <a:r xmlns:a="http://schemas.openxmlformats.org/drawingml/2006/main">
              <a:rPr lang="vi" sz="2000"/>
              <a:t>theo thứ tự tăng dần hay giảm dần?</a:t>
            </a:r>
          </a:p>
          <a:p>
            <a:pPr xmlns:a="http://schemas.openxmlformats.org/drawingml/2006/main">
              <a:tabLst>
                <a:tab pos="225425" algn="l"/>
              </a:tabLst>
            </a:pPr>
            <a:r xmlns:a="http://schemas.openxmlformats.org/drawingml/2006/main">
              <a:rPr lang="vi" sz="2000">
                <a:solidFill>
                  <a:srgbClr val="800000"/>
                </a:solidFill>
              </a:rPr>
              <a:t>Đáp: </a:t>
            </a:r>
            <a:r xmlns:a="http://schemas.openxmlformats.org/drawingml/2006/main">
              <a:rPr lang="vi" sz="2000"/>
              <a:t>Tăng dần</a:t>
            </a:r>
          </a:p>
          <a:p>
            <a:pPr xmlns:a="http://schemas.openxmlformats.org/drawingml/2006/main">
              <a:tabLst>
                <a:tab pos="225425" algn="l"/>
              </a:tabLst>
            </a:pPr>
            <a:r xmlns:a="http://schemas.openxmlformats.org/drawingml/2006/main">
              <a:rPr lang="vi" sz="2000"/>
              <a:t> </a:t>
            </a:r>
            <a:r xmlns:a="http://schemas.openxmlformats.org/drawingml/2006/main">
              <a:rPr lang="vi" sz="2000">
                <a:solidFill>
                  <a:srgbClr val="800000"/>
                </a:solidFill>
              </a:rPr>
              <a:t>B: </a:t>
            </a:r>
            <a:r xmlns:a="http://schemas.openxmlformats.org/drawingml/2006/main">
              <a:rPr lang="vi" sz="2000"/>
              <a:t>Giảm dần</a:t>
            </a:r>
            <a:endParaRPr xmlns:a="http://schemas.openxmlformats.org/drawingml/2006/main" lang="en-US" sz="20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516004" y="777163"/>
            <a:ext cx="1641609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>
                <a:solidFill>
                  <a:srgbClr val="0000FF"/>
                </a:solidFill>
                <a:latin typeface="Britannic Bold" panose="020B0903060703020204" pitchFamily="34" charset="0"/>
              </a:rPr>
              <a:t>Ví dụ 8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455967" cy="788988"/>
          </a:xfrm>
        </p:spPr>
        <p:txBody>
          <a:bodyPr/>
          <a:lstStyle/>
          <a:p>
            <a:r xmlns:a="http://schemas.openxmlformats.org/drawingml/2006/main">
              <a:rPr lang="vi" sz="3600">
                <a:solidFill>
                  <a:srgbClr val="C00000"/>
                </a:solidFill>
                <a:latin typeface="Britannic Bold" panose="020B0903060703020204" pitchFamily="34" charset="0"/>
              </a:rPr>
              <a:t>3.8 Hàm </a:t>
            </a:r>
            <a:r xmlns:a="http://schemas.openxmlformats.org/drawingml/2006/main">
              <a:rPr lang="vi" sz="3600">
                <a:latin typeface="Britannic Bold" panose="020B0903060703020204" pitchFamily="34" charset="0"/>
              </a:rPr>
              <a:t>phụ trợ </a:t>
            </a:r>
            <a:r xmlns:a="http://schemas.openxmlformats.org/drawingml/2006/main">
              <a:rPr lang="vi" sz="3600" dirty="0">
                <a:latin typeface="Britannic Bold" panose="020B0903060703020204" pitchFamily="34" charset="0"/>
              </a:rPr>
              <a:t>cho đệ quy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47</a:t>
            </a:fld>
            <a:endParaRPr lang="en-US" sz="16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5632" y="1143000"/>
            <a:ext cx="837976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 xmlns:a="http://schemas.openxmlformats.org/drawingml/2006/main">
              <a:rPr kumimoji="0" lang="vi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Thật khó để sử dụng chức năng này.</a:t>
            </a:r>
          </a:p>
          <a:p>
            <a:pPr xmlns:a="http://schemas.openxmlformats.org/drawingml/2006/main"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 xmlns:a="http://schemas.openxmlformats.org/drawingml/2006/main">
              <a:rPr kumimoji="0" lang="vi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Người dùng chỉ muốn tìm thứ gì đó trong một mảng. Họ không muốn (hoặc có thể không biết cách) chỉ định các chỉ số </a:t>
            </a:r>
            <a:r xmlns:a="http://schemas.openxmlformats.org/drawingml/2006/main">
              <a:rPr kumimoji="0" lang="vi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cao </a:t>
            </a:r>
            <a:r xmlns:a="http://schemas.openxmlformats.org/drawingml/2006/main">
              <a:rPr kumimoji="0" lang="vi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và </a:t>
            </a:r>
            <a:r xmlns:a="http://schemas.openxmlformats.org/drawingml/2006/main">
              <a:rPr kumimoji="0" lang="vi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thấp </a:t>
            </a:r>
            <a:r xmlns:a="http://schemas.openxmlformats.org/drawingml/2006/main">
              <a:rPr kumimoji="0" lang="vi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xmlns:a="http://schemas.openxmlformats.org/drawingml/2006/main"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 xmlns:a="http://schemas.openxmlformats.org/drawingml/2006/main">
              <a:rPr kumimoji="0" lang="vi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Viết hàm phụ trợ để gọi </a:t>
            </a:r>
            <a:r xmlns:a="http://schemas.openxmlformats.org/drawingml/2006/main">
              <a:rPr kumimoji="0" lang="vi" sz="24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hàm đệ quy</a:t>
            </a:r>
            <a:endParaRPr xmlns:a="http://schemas.openxmlformats.org/drawingml/2006/main"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xmlns:a="http://schemas.openxmlformats.org/drawingml/2006/main"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 xmlns:a="http://schemas.openxmlformats.org/drawingml/2006/main">
              <a:rPr kumimoji="0" lang="vi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Khi sử dụng </a:t>
            </a:r>
            <a:r xmlns:a="http://schemas.openxmlformats.org/drawingml/2006/main">
              <a:rPr kumimoji="0" lang="vi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nạp chồng </a:t>
            </a:r>
            <a:r xmlns:a="http://schemas.openxmlformats.org/drawingml/2006/main">
              <a:rPr kumimoji="0" lang="vi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, hàm phụ có thể có cùng tên với hàm đệ quy thực tế mà nó gọi</a:t>
            </a:r>
            <a:endParaRPr xmlns:a="http://schemas.openxmlformats.org/drawingml/2006/main"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1904999" y="4419600"/>
            <a:ext cx="5982815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lvl="0">
              <a:spcBef>
                <a:spcPct val="20000"/>
              </a:spcBef>
              <a:buClr>
                <a:schemeClr val="accent1"/>
              </a:buClr>
              <a:buSzPct val="65000"/>
              <a:tabLst>
                <a:tab pos="344488" algn="l"/>
                <a:tab pos="688975" algn="l"/>
              </a:tabLst>
              <a:defRPr/>
            </a:pPr>
            <a:r xmlns:a="http://schemas.openxmlformats.org/drawingml/2006/main">
              <a:rPr lang="vi" sz="2400" kern="0" dirty="0"/>
              <a:t> </a:t>
            </a:r>
            <a:r xmlns:a="http://schemas.openxmlformats.org/drawingml/2006/main">
              <a:rPr lang="vi" sz="2400" kern="0" dirty="0" err="1"/>
              <a:t>boolean</a:t>
            </a:r>
            <a:r xmlns:a="http://schemas.openxmlformats.org/drawingml/2006/main">
              <a:rPr lang="vi" sz="2400" kern="0" dirty="0"/>
              <a:t> </a:t>
            </a:r>
            <a:r xmlns:a="http://schemas.openxmlformats.org/drawingml/2006/main">
              <a:rPr lang="vi" sz="2400" kern="0" dirty="0" err="1">
                <a:solidFill>
                  <a:srgbClr val="800000"/>
                </a:solidFill>
              </a:rPr>
              <a:t>tìm kiếm nhị phân </a:t>
            </a:r>
            <a:r xmlns:a="http://schemas.openxmlformats.org/drawingml/2006/main">
              <a:rPr lang="vi" sz="2400" kern="0" dirty="0"/>
              <a:t>( </a:t>
            </a:r>
            <a:r xmlns:a="http://schemas.openxmlformats.org/drawingml/2006/main">
              <a:rPr lang="vi" sz="2400" kern="0" dirty="0" err="1"/>
              <a:t>int </a:t>
            </a:r>
            <a:r xmlns:a="http://schemas.openxmlformats.org/drawingml/2006/main">
              <a:rPr lang="vi" sz="2400" kern="0" dirty="0"/>
              <a:t>[] a, </a:t>
            </a:r>
            <a:r xmlns:a="http://schemas.openxmlformats.org/drawingml/2006/main">
              <a:rPr lang="vi" sz="2400" kern="0" dirty="0" err="1"/>
              <a:t>int </a:t>
            </a:r>
            <a:r xmlns:a="http://schemas.openxmlformats.org/drawingml/2006/main">
              <a:rPr lang="vi" sz="2400" kern="0" dirty="0"/>
              <a:t>x) {</a:t>
            </a:r>
          </a:p>
          <a:p>
            <a:pPr xmlns:a="http://schemas.openxmlformats.org/drawingml/2006/main" lvl="0">
              <a:spcBef>
                <a:spcPct val="20000"/>
              </a:spcBef>
              <a:buClr>
                <a:schemeClr val="accent1"/>
              </a:buClr>
              <a:buSzPct val="65000"/>
              <a:tabLst>
                <a:tab pos="344488" algn="l"/>
                <a:tab pos="688975" algn="l"/>
              </a:tabLst>
              <a:defRPr/>
            </a:pPr>
            <a:r xmlns:a="http://schemas.openxmlformats.org/drawingml/2006/main">
              <a:rPr lang="vi" sz="2400" kern="0" dirty="0"/>
              <a:t>trở lại</a:t>
            </a:r>
            <a:r xmlns:a="http://schemas.openxmlformats.org/drawingml/2006/main">
              <a:rPr lang="vi" sz="2400" kern="0" dirty="0">
                <a:solidFill>
                  <a:schemeClr val="accent2"/>
                </a:solidFill>
              </a:rPr>
              <a:t> </a:t>
            </a:r>
            <a:r xmlns:a="http://schemas.openxmlformats.org/drawingml/2006/main">
              <a:rPr lang="vi" sz="2400" kern="0" dirty="0" err="1">
                <a:solidFill>
                  <a:srgbClr val="800000"/>
                </a:solidFill>
              </a:rPr>
              <a:t>Tìm kiếm nhị phân </a:t>
            </a:r>
            <a:r xmlns:a="http://schemas.openxmlformats.org/drawingml/2006/main">
              <a:rPr lang="vi" sz="2400" kern="0" dirty="0"/>
              <a:t>(a, x, </a:t>
            </a:r>
            <a:r xmlns:a="http://schemas.openxmlformats.org/drawingml/2006/main">
              <a:rPr lang="vi" sz="2400" kern="0" dirty="0">
                <a:solidFill>
                  <a:srgbClr val="FF0000"/>
                </a:solidFill>
              </a:rPr>
              <a:t>0 </a:t>
            </a:r>
            <a:r xmlns:a="http://schemas.openxmlformats.org/drawingml/2006/main">
              <a:rPr lang="vi" sz="2400" kern="0" dirty="0"/>
              <a:t>, </a:t>
            </a:r>
            <a:r xmlns:a="http://schemas.openxmlformats.org/drawingml/2006/main">
              <a:rPr lang="vi" sz="2400" kern="0" dirty="0">
                <a:solidFill>
                  <a:srgbClr val="FF0000"/>
                </a:solidFill>
              </a:rPr>
              <a:t>a.length-1 </a:t>
            </a:r>
            <a:r xmlns:a="http://schemas.openxmlformats.org/drawingml/2006/main">
              <a:rPr lang="vi" sz="2400" kern="0" dirty="0"/>
              <a:t>);</a:t>
            </a:r>
          </a:p>
          <a:p>
            <a:pPr xmlns:a="http://schemas.openxmlformats.org/drawingml/2006/main" lvl="0">
              <a:spcBef>
                <a:spcPct val="20000"/>
              </a:spcBef>
              <a:buClr>
                <a:schemeClr val="accent1"/>
              </a:buClr>
              <a:buSzPct val="65000"/>
              <a:tabLst>
                <a:tab pos="344488" algn="l"/>
                <a:tab pos="688975" algn="l"/>
              </a:tabLst>
              <a:defRPr/>
            </a:pPr>
            <a:r xmlns:a="http://schemas.openxmlformats.org/drawingml/2006/main">
              <a:rPr lang="vi" sz="2400" kern="0" dirty="0"/>
              <a:t>}</a:t>
            </a:r>
            <a:endParaRPr xmlns:a="http://schemas.openxmlformats.org/drawingml/2006/main"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516004" y="777163"/>
            <a:ext cx="1641609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>
                <a:solidFill>
                  <a:srgbClr val="0000FF"/>
                </a:solidFill>
                <a:latin typeface="Britannic Bold" panose="020B0903060703020204" pitchFamily="34" charset="0"/>
              </a:rPr>
              <a:t>Ví dụ 8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57199" y="4310190"/>
            <a:ext cx="2825647" cy="1416345"/>
            <a:chOff x="457199" y="4310190"/>
            <a:chExt cx="2825647" cy="1416345"/>
          </a:xfrm>
        </p:grpSpPr>
        <p:sp>
          <p:nvSpPr>
            <p:cNvPr id="4" name="TextBox 3"/>
            <p:cNvSpPr txBox="1"/>
            <p:nvPr/>
          </p:nvSpPr>
          <p:spPr>
            <a:xfrm>
              <a:off x="457199" y="4895538"/>
              <a:ext cx="14477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 xmlns:a="http://schemas.openxmlformats.org/drawingml/2006/main">
                <a:rPr lang="vi" sz="2400">
                  <a:solidFill>
                    <a:srgbClr val="0000FF"/>
                  </a:solidFill>
                </a:rPr>
                <a:t>Chức năng phụ trợ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1214203" y="4310190"/>
              <a:ext cx="2068643" cy="591594"/>
            </a:xfrm>
            <a:custGeom>
              <a:avLst/>
              <a:gdLst>
                <a:gd name="connsiteX0" fmla="*/ 0 w 2068643"/>
                <a:gd name="connsiteY0" fmla="*/ 591594 h 591594"/>
                <a:gd name="connsiteX1" fmla="*/ 1229194 w 2068643"/>
                <a:gd name="connsiteY1" fmla="*/ 21967 h 591594"/>
                <a:gd name="connsiteX2" fmla="*/ 2068643 w 2068643"/>
                <a:gd name="connsiteY2" fmla="*/ 171869 h 59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8643" h="591594">
                  <a:moveTo>
                    <a:pt x="0" y="591594"/>
                  </a:moveTo>
                  <a:cubicBezTo>
                    <a:pt x="442210" y="341757"/>
                    <a:pt x="884420" y="91921"/>
                    <a:pt x="1229194" y="21967"/>
                  </a:cubicBezTo>
                  <a:cubicBezTo>
                    <a:pt x="1573968" y="-47987"/>
                    <a:pt x="1821305" y="61941"/>
                    <a:pt x="2068643" y="171869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07502" y="5311036"/>
            <a:ext cx="4250960" cy="899329"/>
            <a:chOff x="3807502" y="5311036"/>
            <a:chExt cx="4250960" cy="899329"/>
          </a:xfrm>
        </p:grpSpPr>
        <p:sp>
          <p:nvSpPr>
            <p:cNvPr id="11" name="Freeform 10"/>
            <p:cNvSpPr/>
            <p:nvPr/>
          </p:nvSpPr>
          <p:spPr>
            <a:xfrm>
              <a:off x="3807502" y="5311036"/>
              <a:ext cx="1304144" cy="659567"/>
            </a:xfrm>
            <a:custGeom>
              <a:avLst/>
              <a:gdLst>
                <a:gd name="connsiteX0" fmla="*/ 1304144 w 1304144"/>
                <a:gd name="connsiteY0" fmla="*/ 659567 h 659567"/>
                <a:gd name="connsiteX1" fmla="*/ 299803 w 1304144"/>
                <a:gd name="connsiteY1" fmla="*/ 539646 h 659567"/>
                <a:gd name="connsiteX2" fmla="*/ 0 w 1304144"/>
                <a:gd name="connsiteY2" fmla="*/ 0 h 65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4144" h="659567">
                  <a:moveTo>
                    <a:pt x="1304144" y="659567"/>
                  </a:moveTo>
                  <a:cubicBezTo>
                    <a:pt x="910652" y="654570"/>
                    <a:pt x="517160" y="649574"/>
                    <a:pt x="299803" y="539646"/>
                  </a:cubicBezTo>
                  <a:cubicBezTo>
                    <a:pt x="82446" y="429718"/>
                    <a:pt x="41223" y="214859"/>
                    <a:pt x="0" y="0"/>
                  </a:cubicBezTo>
                </a:path>
              </a:pathLst>
            </a:custGeom>
            <a:noFill/>
            <a:ln w="28575">
              <a:solidFill>
                <a:srgbClr val="006600"/>
              </a:solidFill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92908" y="5748700"/>
              <a:ext cx="2965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 xmlns:a="http://schemas.openxmlformats.org/drawingml/2006/main">
                <a:rPr lang="vi" sz="2400">
                  <a:solidFill>
                    <a:srgbClr val="006600"/>
                  </a:solidFill>
                </a:rPr>
                <a:t>Hàm đệ quy</a:t>
              </a:r>
            </a:p>
          </p:txBody>
        </p:sp>
      </p:grpSp>
      <p:sp>
        <p:nvSpPr>
          <p:cNvPr id="1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 rot="16200000">
            <a:off x="-516004" y="777163"/>
            <a:ext cx="1641609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>
                <a:solidFill>
                  <a:srgbClr val="0000FF"/>
                </a:solidFill>
                <a:latin typeface="Britannic Bold" panose="020B0903060703020204" pitchFamily="34" charset="0"/>
              </a:rPr>
              <a:t>Ví dụ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455967" cy="788988"/>
          </a:xfrm>
        </p:spPr>
        <p:txBody>
          <a:bodyPr/>
          <a:lstStyle/>
          <a:p>
            <a:r xmlns:a="http://schemas.openxmlformats.org/drawingml/2006/main">
              <a:rPr lang="vi" sz="3600">
                <a:solidFill>
                  <a:srgbClr val="C00000"/>
                </a:solidFill>
                <a:latin typeface="Britannic Bold" panose="020B0903060703020204" pitchFamily="34" charset="0"/>
              </a:rPr>
              <a:t>3.9 </a:t>
            </a:r>
            <a:r xmlns:a="http://schemas.openxmlformats.org/drawingml/2006/main">
              <a:rPr lang="vi" sz="3600">
                <a:latin typeface="Britannic Bold" panose="020B0903060703020204" pitchFamily="34" charset="0"/>
              </a:rPr>
              <a:t>Tìm </a:t>
            </a:r>
            <a:r xmlns:a="http://schemas.openxmlformats.org/drawingml/2006/main">
              <a:rPr lang="vi" sz="3600" dirty="0" err="1">
                <a:solidFill>
                  <a:srgbClr val="C00000"/>
                </a:solidFill>
                <a:latin typeface="Britannic Bold" panose="020B0903060703020204" pitchFamily="34" charset="0"/>
              </a:rPr>
              <a:t>k </a:t>
            </a:r>
            <a:r xmlns:a="http://schemas.openxmlformats.org/drawingml/2006/main">
              <a:rPr lang="vi" sz="3600" baseline="30000" dirty="0" err="1">
                <a:solidFill>
                  <a:srgbClr val="C00000"/>
                </a:solidFill>
                <a:latin typeface="Britannic Bold" panose="020B0903060703020204" pitchFamily="34" charset="0"/>
              </a:rPr>
              <a:t>th</a:t>
            </a:r>
            <a:r xmlns:a="http://schemas.openxmlformats.org/drawingml/2006/main">
              <a:rPr lang="vi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 </a:t>
            </a:r>
            <a:r xmlns:a="http://schemas.openxmlformats.org/drawingml/2006/main">
              <a:rPr lang="vi" sz="3600">
                <a:solidFill>
                  <a:srgbClr val="C00000"/>
                </a:solidFill>
                <a:latin typeface="Britannic Bold" panose="020B0903060703020204" pitchFamily="34" charset="0"/>
              </a:rPr>
              <a:t>nhỏ nhất </a:t>
            </a:r>
            <a:r xmlns:a="http://schemas.openxmlformats.org/drawingml/2006/main">
              <a:rPr lang="vi" sz="3600">
                <a:latin typeface="Britannic Bold" panose="020B0903060703020204" pitchFamily="34" charset="0"/>
              </a:rPr>
              <a:t>( </a:t>
            </a:r>
            <a:r xmlns:a="http://schemas.openxmlformats.org/drawingml/2006/main">
              <a:rPr lang="vi" sz="3600">
                <a:solidFill>
                  <a:srgbClr val="0000FF"/>
                </a:solidFill>
                <a:latin typeface="Britannic Bold" panose="020B0903060703020204" pitchFamily="34" charset="0"/>
              </a:rPr>
              <a:t>mảng chưa được sắp xếp </a:t>
            </a:r>
            <a:r xmlns:a="http://schemas.openxmlformats.org/drawingml/2006/main">
              <a:rPr lang="vi" sz="3600">
                <a:latin typeface="Britannic Bold" panose="020B0903060703020204" pitchFamily="34" charset="0"/>
              </a:rPr>
              <a:t>)</a:t>
            </a:r>
            <a:endParaRPr xmlns:a="http://schemas.openxmlformats.org/drawingml/2006/main"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48</a:t>
            </a:fld>
            <a:endParaRPr lang="en-US" sz="1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5632" y="1050694"/>
            <a:ext cx="6093768" cy="3962400"/>
          </a:xfrm>
          <a:prstGeom prst="rect">
            <a:avLst/>
          </a:prstGeom>
          <a:solidFill>
            <a:schemeClr val="bg1">
              <a:alpha val="7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 xmlns:a="http://schemas.openxmlformats.org/drawingml/2006/main">
              <a:rPr kumimoji="0" lang="vi" sz="20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tĩnh công khai</a:t>
            </a:r>
            <a:r xmlns:a="http://schemas.openxmlformats.org/drawingml/2006/main">
              <a:rPr kumimoji="0" lang="vi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kthNhỏ nhất </a:t>
            </a:r>
            <a:r xmlns:a="http://schemas.openxmlformats.org/drawingml/2006/main">
              <a:rPr kumimoji="0" lang="vi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(int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k,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 a) {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k &gt;= 1</a:t>
            </a:r>
          </a:p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 xmlns:a="http://schemas.openxmlformats.org/drawingml/2006/main">
              <a:rPr lang="vi" sz="1600" kern="0" dirty="0">
                <a:latin typeface="+mn-lt"/>
                <a:cs typeface="+mn-cs"/>
              </a:rPr>
              <a:t> </a:t>
            </a:r>
            <a:r xmlns:a="http://schemas.openxmlformats.org/drawingml/2006/main">
              <a:rPr kumimoji="0" lang="vi" sz="1600" b="0" i="0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Chọn </a:t>
            </a:r>
            <a:r xmlns:a="http://schemas.openxmlformats.org/drawingml/2006/main">
              <a:rPr kumimoji="0" lang="vi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phần tử trụ p </a:t>
            </a:r>
            <a:r xmlns:a="http://schemas.openxmlformats.org/drawingml/2006/main">
              <a:rPr kumimoji="0" lang="vi" sz="1600" b="0" i="0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từ a[]</a:t>
            </a:r>
          </a:p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 xmlns:a="http://schemas.openxmlformats.org/drawingml/2006/main">
              <a:rPr lang="vi" sz="1600" kern="0" dirty="0">
                <a:solidFill>
                  <a:srgbClr val="996633"/>
                </a:solidFill>
                <a:latin typeface="+mn-lt"/>
                <a:cs typeface="+mn-cs"/>
              </a:rPr>
              <a:t> </a:t>
            </a:r>
            <a:r xmlns:a="http://schemas.openxmlformats.org/drawingml/2006/main">
              <a:rPr kumimoji="0" lang="vi" sz="1600" b="0" i="0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và phân vùng (làm thế nào?) mảng thành 2 phần trong đó</a:t>
            </a:r>
          </a:p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 xmlns:a="http://schemas.openxmlformats.org/drawingml/2006/main">
              <a:rPr lang="vi" sz="1600" kern="0" dirty="0">
                <a:solidFill>
                  <a:srgbClr val="996633"/>
                </a:solidFill>
                <a:latin typeface="+mn-lt"/>
                <a:cs typeface="+mn-cs"/>
              </a:rPr>
              <a:t> </a:t>
            </a:r>
            <a:r xmlns:a="http://schemas.openxmlformats.org/drawingml/2006/main">
              <a:rPr kumimoji="0" lang="vi" sz="1600" b="0" i="0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left = các phần tử </a:t>
            </a:r>
            <a:r xmlns:a="http://schemas.openxmlformats.org/drawingml/2006/main">
              <a:rPr kumimoji="0" lang="vi" sz="1600" b="0" i="0" u="none" strike="noStrike" kern="0" cap="none" spc="0" normalizeH="0" baseline="0" noProof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&lt;= </a:t>
            </a:r>
            <a:r xmlns:a="http://schemas.openxmlformats.org/drawingml/2006/main">
              <a:rPr kumimoji="0" lang="vi" sz="16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endParaRPr xmlns:a="http://schemas.openxmlformats.org/drawingml/2006/main"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 xmlns:a="http://schemas.openxmlformats.org/drawingml/2006/main">
              <a:rPr lang="vi" sz="1600" kern="0" dirty="0">
                <a:solidFill>
                  <a:srgbClr val="996633"/>
                </a:solidFill>
                <a:latin typeface="+mn-lt"/>
                <a:cs typeface="+mn-cs"/>
              </a:rPr>
              <a:t> </a:t>
            </a:r>
            <a:r xmlns:a="http://schemas.openxmlformats.org/drawingml/2006/main">
              <a:rPr kumimoji="0" lang="vi" sz="1600" b="0" i="0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bên phải = các phần </a:t>
            </a:r>
            <a:r xmlns:a="http://schemas.openxmlformats.org/drawingml/2006/main">
              <a:rPr kumimoji="0" lang="vi" sz="1600" b="0" i="0" u="none" strike="noStrike" kern="0" cap="none" spc="0" normalizeH="0" baseline="0" noProof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tử </a:t>
            </a:r>
            <a:r xmlns:a="http://schemas.openxmlformats.org/drawingml/2006/main">
              <a:rPr lang="vi" sz="1600" kern="0">
                <a:solidFill>
                  <a:srgbClr val="996633"/>
                </a:solidFill>
                <a:latin typeface="+mn-lt"/>
                <a:cs typeface="+mn-cs"/>
              </a:rPr>
              <a:t>&gt;</a:t>
            </a:r>
            <a:r xmlns:a="http://schemas.openxmlformats.org/drawingml/2006/main">
              <a:rPr kumimoji="0" lang="vi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 xmlns:a="http://schemas.openxmlformats.org/drawingml/2006/main">
              <a:rPr kumimoji="0" lang="vi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endParaRPr xmlns:a="http://schemas.openxmlformats.org/drawingml/2006/main"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 xmlns:a="http://schemas.openxmlformats.org/drawingml/2006/main">
              <a:rPr lang="vi" sz="2000" kern="0" dirty="0">
                <a:latin typeface="+mn-lt"/>
                <a:cs typeface="+mn-cs"/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numLeft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 xmlns:a="http://schemas.openxmlformats.org/drawingml/2006/main">
              <a:rPr kumimoji="0" lang="vi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sizeOf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(trái);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 xmlns:a="http://schemas.openxmlformats.org/drawingml/2006/main">
              <a:rPr lang="vi" sz="2000" kern="0" dirty="0">
                <a:latin typeface="+mn-lt"/>
                <a:cs typeface="+mn-cs"/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nếu (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_________)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__________;</a:t>
            </a:r>
          </a:p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 xmlns:a="http://schemas.openxmlformats.org/drawingml/2006/main">
              <a:rPr lang="vi" sz="2000" kern="0" dirty="0">
                <a:latin typeface="+mn-lt"/>
                <a:cs typeface="+mn-cs"/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nếu (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2_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________) {</a:t>
            </a:r>
          </a:p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 xmlns:a="http://schemas.openxmlformats.org/drawingml/2006/main">
              <a:rPr lang="vi" sz="2000" kern="0" dirty="0">
                <a:latin typeface="+mn-lt"/>
                <a:cs typeface="+mn-cs"/>
              </a:rPr>
              <a:t> 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trả lại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_________;</a:t>
            </a:r>
          </a:p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 xmlns:a="http://schemas.openxmlformats.org/drawingml/2006/main">
              <a:rPr lang="vi" sz="2000" kern="0" dirty="0">
                <a:latin typeface="+mn-lt"/>
                <a:cs typeface="+mn-cs"/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khác</a:t>
            </a:r>
          </a:p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 xmlns:a="http://schemas.openxmlformats.org/drawingml/2006/main">
              <a:rPr lang="vi" sz="2000" kern="0" dirty="0">
                <a:latin typeface="+mn-lt"/>
                <a:cs typeface="+mn-cs"/>
              </a:rPr>
              <a:t> 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trả lại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_________;</a:t>
            </a:r>
            <a:endParaRPr xmlns:a="http://schemas.openxmlformats.org/drawingml/2006/main"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914400" y="5181600"/>
            <a:ext cx="2438400" cy="1052513"/>
            <a:chOff x="914400" y="5181600"/>
            <a:chExt cx="2438400" cy="1052513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9144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2192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15240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18288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21336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24384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27432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30480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1828800" y="58674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xmlns:a="http://schemas.openxmlformats.org/drawingml/2006/main">
                <a:spcBef>
                  <a:spcPct val="50000"/>
                </a:spcBef>
              </a:pPr>
              <a:r xmlns:a="http://schemas.openxmlformats.org/drawingml/2006/main">
                <a:rPr lang="vi" sz="1800" b="1" dirty="0">
                  <a:solidFill>
                    <a:srgbClr val="C00000"/>
                  </a:solidFill>
                </a:rPr>
                <a:t>P</a:t>
              </a:r>
            </a:p>
          </p:txBody>
        </p:sp>
        <p:sp>
          <p:nvSpPr>
            <p:cNvPr id="21" name="AutoShape 14"/>
            <p:cNvSpPr>
              <a:spLocks/>
            </p:cNvSpPr>
            <p:nvPr/>
          </p:nvSpPr>
          <p:spPr bwMode="auto">
            <a:xfrm rot="16200000" flipH="1">
              <a:off x="1371600" y="5029200"/>
              <a:ext cx="304800" cy="1219200"/>
            </a:xfrm>
            <a:prstGeom prst="leftBrace">
              <a:avLst>
                <a:gd name="adj1" fmla="val 48333"/>
                <a:gd name="adj2" fmla="val 53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1295400" y="5181600"/>
              <a:ext cx="6858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xmlns:a="http://schemas.openxmlformats.org/drawingml/2006/main">
                <a:spcBef>
                  <a:spcPct val="50000"/>
                </a:spcBef>
              </a:pPr>
              <a:r xmlns:a="http://schemas.openxmlformats.org/drawingml/2006/main">
                <a:rPr lang="vi" sz="1600">
                  <a:solidFill>
                    <a:schemeClr val="tx1"/>
                  </a:solidFill>
                </a:rPr>
                <a:t>bên trái</a:t>
              </a:r>
            </a:p>
          </p:txBody>
        </p:sp>
        <p:sp>
          <p:nvSpPr>
            <p:cNvPr id="23" name="AutoShape 16"/>
            <p:cNvSpPr>
              <a:spLocks/>
            </p:cNvSpPr>
            <p:nvPr/>
          </p:nvSpPr>
          <p:spPr bwMode="auto">
            <a:xfrm rot="16200000" flipH="1">
              <a:off x="2590800" y="5029200"/>
              <a:ext cx="304800" cy="1219200"/>
            </a:xfrm>
            <a:prstGeom prst="leftBrace">
              <a:avLst>
                <a:gd name="adj1" fmla="val 48333"/>
                <a:gd name="adj2" fmla="val 53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>
              <a:off x="2514600" y="5181600"/>
              <a:ext cx="6858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xmlns:a="http://schemas.openxmlformats.org/drawingml/2006/main">
                <a:spcBef>
                  <a:spcPct val="50000"/>
                </a:spcBef>
              </a:pPr>
              <a:r xmlns:a="http://schemas.openxmlformats.org/drawingml/2006/main">
                <a:rPr lang="vi" sz="1600">
                  <a:solidFill>
                    <a:schemeClr val="tx1"/>
                  </a:solidFill>
                </a:rPr>
                <a:t>Phải</a:t>
              </a:r>
            </a:p>
          </p:txBody>
        </p:sp>
      </p:grp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791200" y="1520958"/>
            <a:ext cx="3124200" cy="2308324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vi" sz="2400">
                <a:solidFill>
                  <a:schemeClr val="tx1"/>
                </a:solidFill>
                <a:latin typeface="+mn-lt"/>
              </a:rPr>
              <a:t>Ánh xạ các dòng </a:t>
            </a:r>
            <a:r xmlns:a="http://schemas.openxmlformats.org/drawingml/2006/main">
              <a:rPr lang="vi" sz="2400" dirty="0">
                <a:solidFill>
                  <a:schemeClr val="tx1"/>
                </a:solidFill>
                <a:latin typeface="+mn-lt"/>
              </a:rPr>
              <a:t>tới các vị trí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vi" sz="2400" dirty="0">
                <a:solidFill>
                  <a:schemeClr val="tx1"/>
                </a:solidFill>
                <a:latin typeface="+mn-lt"/>
              </a:rPr>
              <a:t>A: 1i, 2ii, 3iii, 4iv, 5v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vi" sz="2400" dirty="0">
                <a:solidFill>
                  <a:schemeClr val="tx1"/>
                </a:solidFill>
                <a:latin typeface="+mn-lt"/>
              </a:rPr>
              <a:t>B: 1i, 2ii, 3v, 4iii, 5iv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vi" sz="2400" dirty="0">
                <a:solidFill>
                  <a:schemeClr val="tx1"/>
                </a:solidFill>
                <a:latin typeface="+mn-lt"/>
              </a:rPr>
              <a:t>C: 1ii, 2i, 3v, 4iii, 5iv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vi" sz="2400" dirty="0">
                <a:solidFill>
                  <a:schemeClr val="tx1"/>
                </a:solidFill>
                <a:latin typeface="+mn-lt"/>
              </a:rPr>
              <a:t>D: 1i, 2ii, 3v, 4iv, 5iii</a:t>
            </a: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3886200" y="4038601"/>
            <a:ext cx="4876800" cy="193899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 xmlns:a="http://schemas.openxmlformats.org/drawingml/2006/main">
              <a:rPr lang="vi" sz="2000" dirty="0">
                <a:solidFill>
                  <a:schemeClr val="tx1"/>
                </a:solidFill>
              </a:rPr>
              <a:t>Ở đâu</a:t>
            </a:r>
          </a:p>
          <a:p>
            <a:r xmlns:a="http://schemas.openxmlformats.org/drawingml/2006/main">
              <a:rPr lang="vi" sz="2000" dirty="0" err="1">
                <a:solidFill>
                  <a:schemeClr val="tx1"/>
                </a:solidFill>
              </a:rPr>
              <a:t>tôi </a:t>
            </a:r>
            <a:r xmlns:a="http://schemas.openxmlformats.org/drawingml/2006/main">
              <a:rPr lang="vi" sz="2000" dirty="0">
                <a:solidFill>
                  <a:schemeClr val="tx1"/>
                </a:solidFill>
              </a:rPr>
              <a:t>. k == </a:t>
            </a:r>
            <a:r xmlns:a="http://schemas.openxmlformats.org/drawingml/2006/main">
              <a:rPr lang="vi" sz="2000" dirty="0" err="1">
                <a:solidFill>
                  <a:schemeClr val="tx1"/>
                </a:solidFill>
              </a:rPr>
              <a:t>numTrái</a:t>
            </a:r>
            <a:endParaRPr xmlns:a="http://schemas.openxmlformats.org/drawingml/2006/main" lang="en-US" sz="2000" dirty="0">
              <a:solidFill>
                <a:schemeClr val="tx1"/>
              </a:solidFill>
            </a:endParaRPr>
          </a:p>
          <a:p>
            <a:r xmlns:a="http://schemas.openxmlformats.org/drawingml/2006/main">
              <a:rPr lang="vi" sz="2000" dirty="0">
                <a:solidFill>
                  <a:schemeClr val="tx1"/>
                </a:solidFill>
              </a:rPr>
              <a:t>ii. k &lt; </a:t>
            </a:r>
            <a:r xmlns:a="http://schemas.openxmlformats.org/drawingml/2006/main">
              <a:rPr lang="vi" sz="2000" dirty="0" err="1">
                <a:solidFill>
                  <a:schemeClr val="tx1"/>
                </a:solidFill>
              </a:rPr>
              <a:t>numTrái</a:t>
            </a:r>
            <a:r xmlns:a="http://schemas.openxmlformats.org/drawingml/2006/main">
              <a:rPr lang="vi" sz="2000" dirty="0">
                <a:solidFill>
                  <a:schemeClr val="tx1"/>
                </a:solidFill>
              </a:rPr>
              <a:t> </a:t>
            </a:r>
          </a:p>
          <a:p>
            <a:r xmlns:a="http://schemas.openxmlformats.org/drawingml/2006/main">
              <a:rPr lang="vi" sz="2000" dirty="0">
                <a:solidFill>
                  <a:schemeClr val="tx1"/>
                </a:solidFill>
              </a:rPr>
              <a:t>iii. </a:t>
            </a:r>
            <a:r xmlns:a="http://schemas.openxmlformats.org/drawingml/2006/main">
              <a:rPr lang="vi" sz="2000">
                <a:solidFill>
                  <a:schemeClr val="tx1"/>
                </a:solidFill>
              </a:rPr>
              <a:t>return </a:t>
            </a:r>
            <a:r xmlns:a="http://schemas.openxmlformats.org/drawingml/2006/main">
              <a:rPr lang="vi" sz="2000">
                <a:solidFill>
                  <a:srgbClr val="C00000"/>
                </a:solidFill>
              </a:rPr>
              <a:t>kthSmallest </a:t>
            </a:r>
            <a:r xmlns:a="http://schemas.openxmlformats.org/drawingml/2006/main">
              <a:rPr lang="vi" sz="2000">
                <a:solidFill>
                  <a:srgbClr val="0000FF"/>
                </a:solidFill>
              </a:rPr>
              <a:t>(k </a:t>
            </a:r>
            <a:r xmlns:a="http://schemas.openxmlformats.org/drawingml/2006/main">
              <a:rPr lang="vi" sz="2000" dirty="0">
                <a:solidFill>
                  <a:srgbClr val="0000FF"/>
                </a:solidFill>
              </a:rPr>
              <a:t>, left);</a:t>
            </a:r>
          </a:p>
          <a:p>
            <a:r xmlns:a="http://schemas.openxmlformats.org/drawingml/2006/main">
              <a:rPr lang="vi" sz="2000" dirty="0">
                <a:solidFill>
                  <a:schemeClr val="tx1"/>
                </a:solidFill>
              </a:rPr>
              <a:t>iv. </a:t>
            </a:r>
            <a:r xmlns:a="http://schemas.openxmlformats.org/drawingml/2006/main">
              <a:rPr lang="vi" sz="2000">
                <a:solidFill>
                  <a:schemeClr val="tx1"/>
                </a:solidFill>
              </a:rPr>
              <a:t>return </a:t>
            </a:r>
            <a:r xmlns:a="http://schemas.openxmlformats.org/drawingml/2006/main">
              <a:rPr lang="vi" sz="2000">
                <a:solidFill>
                  <a:srgbClr val="C00000"/>
                </a:solidFill>
              </a:rPr>
              <a:t>kthSmallest </a:t>
            </a:r>
            <a:r xmlns:a="http://schemas.openxmlformats.org/drawingml/2006/main">
              <a:rPr lang="vi" sz="2000">
                <a:solidFill>
                  <a:srgbClr val="0000FF"/>
                </a:solidFill>
              </a:rPr>
              <a:t>(k </a:t>
            </a:r>
            <a:r xmlns:a="http://schemas.openxmlformats.org/drawingml/2006/main">
              <a:rPr lang="vi" sz="2000" dirty="0">
                <a:solidFill>
                  <a:srgbClr val="0000FF"/>
                </a:solidFill>
              </a:rPr>
              <a:t>– </a:t>
            </a:r>
            <a:r xmlns:a="http://schemas.openxmlformats.org/drawingml/2006/main">
              <a:rPr lang="vi" sz="2000" dirty="0" err="1">
                <a:solidFill>
                  <a:srgbClr val="0000FF"/>
                </a:solidFill>
              </a:rPr>
              <a:t>numLeft </a:t>
            </a:r>
            <a:r xmlns:a="http://schemas.openxmlformats.org/drawingml/2006/main">
              <a:rPr lang="vi" sz="2000" dirty="0">
                <a:solidFill>
                  <a:srgbClr val="0000FF"/>
                </a:solidFill>
              </a:rPr>
              <a:t>, right);</a:t>
            </a:r>
          </a:p>
          <a:p>
            <a:r xmlns:a="http://schemas.openxmlformats.org/drawingml/2006/main">
              <a:rPr lang="vi" sz="2000" dirty="0">
                <a:solidFill>
                  <a:schemeClr val="tx1"/>
                </a:solidFill>
              </a:rPr>
              <a:t>v. trả lại </a:t>
            </a:r>
            <a:r xmlns:a="http://schemas.openxmlformats.org/drawingml/2006/main">
              <a:rPr lang="vi" sz="2000" dirty="0">
                <a:solidFill>
                  <a:srgbClr val="0000FF"/>
                </a:solidFill>
              </a:rPr>
              <a:t>p </a:t>
            </a:r>
            <a:r xmlns:a="http://schemas.openxmlformats.org/drawingml/2006/main">
              <a:rPr lang="vi" sz="20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xmlns:a="http://schemas.openxmlformats.org/drawingml/2006/main" algn="ctr">
              <a:spcBef>
                <a:spcPct val="50000"/>
              </a:spcBef>
            </a:pPr>
            <a:r xmlns:a="http://schemas.openxmlformats.org/drawingml/2006/main">
              <a:rPr lang="vi" sz="1200" dirty="0">
                <a:sym typeface="Wingdings 2" pitchFamily="18" charset="2"/>
              </a:rPr>
              <a:t></a:t>
            </a:r>
          </a:p>
        </p:txBody>
      </p:sp>
      <p:sp>
        <p:nvSpPr>
          <p:cNvPr id="3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455967" cy="788988"/>
          </a:xfrm>
        </p:spPr>
        <p:txBody>
          <a:bodyPr/>
          <a:lstStyle/>
          <a:p>
            <a:r xmlns:a="http://schemas.openxmlformats.org/drawingml/2006/main">
              <a:rPr lang="vi" sz="3200">
                <a:solidFill>
                  <a:srgbClr val="C00000"/>
                </a:solidFill>
                <a:latin typeface="Britannic Bold" panose="020B0903060703020204" pitchFamily="34" charset="0"/>
              </a:rPr>
              <a:t>3.10 </a:t>
            </a:r>
            <a:r xmlns:a="http://schemas.openxmlformats.org/drawingml/2006/main">
              <a:rPr lang="vi" sz="3200">
                <a:latin typeface="Britannic Bold" panose="020B0903060703020204" pitchFamily="34" charset="0"/>
              </a:rPr>
              <a:t>Tìm </a:t>
            </a:r>
            <a:r xmlns:a="http://schemas.openxmlformats.org/drawingml/2006/main">
              <a:rPr lang="vi" sz="3200" dirty="0">
                <a:latin typeface="Britannic Bold" panose="020B0903060703020204" pitchFamily="34" charset="0"/>
              </a:rPr>
              <a:t>tất cả các hoán vị của một chuỗi (1/3)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49</a:t>
            </a:fld>
            <a:endParaRPr lang="en-US" sz="1600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535632" y="990600"/>
            <a:ext cx="8455967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 xmlns:a="http://schemas.openxmlformats.org/drawingml/2006/main">
              <a:rPr kumimoji="0" lang="vi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Ví dụ: nếu người dùng nhập một từ nói </a:t>
            </a:r>
            <a:r xmlns:a="http://schemas.openxmlformats.org/drawingml/2006/main">
              <a:rPr kumimoji="0" lang="vi" sz="24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đông </a:t>
            </a:r>
            <a:r xmlns:a="http://schemas.openxmlformats.org/drawingml/2006/main">
              <a:rPr kumimoji="0" lang="vi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chương trình sẽ in tất cả </a:t>
            </a:r>
            <a:r xmlns:a="http://schemas.openxmlformats.org/drawingml/2006/main">
              <a:rPr kumimoji="0" lang="vi" sz="2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 </a:t>
            </a:r>
            <a:r xmlns:a="http://schemas.openxmlformats.org/drawingml/2006/main">
              <a:rPr kumimoji="0" lang="vi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hoán vị (đảo chữ), bao gồm </a:t>
            </a:r>
            <a:r xmlns:a="http://schemas.openxmlformats.org/drawingml/2006/main">
              <a:rPr kumimoji="0" lang="vi" sz="2400" b="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eats </a:t>
            </a:r>
            <a:r xmlns:a="http://schemas.openxmlformats.org/drawingml/2006/main">
              <a:rPr kumimoji="0" lang="vi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 xmlns:a="http://schemas.openxmlformats.org/drawingml/2006/main">
              <a:rPr kumimoji="0" lang="vi" sz="2400" b="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etas </a:t>
            </a:r>
            <a:r xmlns:a="http://schemas.openxmlformats.org/drawingml/2006/main">
              <a:rPr kumimoji="0" lang="vi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 xmlns:a="http://schemas.openxmlformats.org/drawingml/2006/main">
              <a:rPr kumimoji="0" lang="vi" sz="2400" b="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teas </a:t>
            </a:r>
            <a:r xmlns:a="http://schemas.openxmlformats.org/drawingml/2006/main">
              <a:rPr kumimoji="0" lang="vi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và các từ không phải từ như </a:t>
            </a:r>
            <a:r xmlns:a="http://schemas.openxmlformats.org/drawingml/2006/main">
              <a:rPr kumimoji="0" lang="vi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tsae </a:t>
            </a:r>
            <a:r xmlns:a="http://schemas.openxmlformats.org/drawingml/2006/main">
              <a:rPr kumimoji="0" lang="vi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xmlns:a="http://schemas.openxmlformats.org/drawingml/2006/main"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 xmlns:a="http://schemas.openxmlformats.org/drawingml/2006/main">
              <a:rPr kumimoji="0" lang="vi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Ý tưởng để tạo ra tất cả các hoán vị:</a:t>
            </a:r>
          </a:p>
          <a:p>
            <a:pPr xmlns:a="http://schemas.openxmlformats.org/drawingml/2006/main" marL="669925" marR="0" lvl="1" indent="-325438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Với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hướng </a:t>
            </a:r>
            <a:r xmlns:a="http://schemas.openxmlformats.org/drawingml/2006/main">
              <a:rPr kumimoji="0" lang="vi" sz="20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đông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, chúng ta sẽ đặt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ký tự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cs typeface="+mn-cs"/>
              </a:rPr>
              <a:t>đầu tiên tức là </a:t>
            </a:r>
            <a:r xmlns:a="http://schemas.openxmlformats.org/drawingml/2006/main">
              <a:rPr kumimoji="0" lang="vi" sz="20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e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trước tất cả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cs typeface="+mn-cs"/>
              </a:rPr>
              <a:t>6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hoán vị của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cs typeface="+mn-cs"/>
              </a:rPr>
              <a:t>3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ký tự còn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lại </a:t>
            </a:r>
            <a:r xmlns:a="http://schemas.openxmlformats.org/drawingml/2006/main">
              <a:rPr kumimoji="0" lang="vi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ast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— </a:t>
            </a:r>
            <a:r xmlns:a="http://schemas.openxmlformats.org/drawingml/2006/main">
              <a:rPr kumimoji="0" lang="vi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ast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 xmlns:a="http://schemas.openxmlformats.org/drawingml/2006/main">
              <a:rPr kumimoji="0" lang="vi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ats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 xmlns:a="http://schemas.openxmlformats.org/drawingml/2006/main">
              <a:rPr kumimoji="0" lang="vi" sz="20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sat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 xmlns:a="http://schemas.openxmlformats.org/drawingml/2006/main">
              <a:rPr kumimoji="0" lang="vi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sta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 xmlns:a="http://schemas.openxmlformats.org/drawingml/2006/main">
              <a:rPr kumimoji="0" lang="vi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tas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và </a:t>
            </a:r>
            <a:r xmlns:a="http://schemas.openxmlformats.org/drawingml/2006/main">
              <a:rPr kumimoji="0" lang="vi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tsa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— để đến </a:t>
            </a:r>
            <a:r xmlns:a="http://schemas.openxmlformats.org/drawingml/2006/main">
              <a:rPr kumimoji="0" lang="vi" sz="20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đông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 xmlns:a="http://schemas.openxmlformats.org/drawingml/2006/main">
              <a:rPr kumimoji="0" lang="vi" sz="20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e </a:t>
            </a:r>
            <a:r xmlns:a="http://schemas.openxmlformats.org/drawingml/2006/main">
              <a:rPr kumimoji="0" lang="vi" sz="20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ats </a:t>
            </a:r>
            <a:r xmlns:a="http://schemas.openxmlformats.org/drawingml/2006/main">
              <a:rPr kumimoji="0" lang="vi" sz="20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e </a:t>
            </a:r>
            <a:r xmlns:a="http://schemas.openxmlformats.org/drawingml/2006/main">
              <a:rPr kumimoji="0" lang="vi" sz="2000" b="0" i="1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sat </a:t>
            </a:r>
            <a:r xmlns:a="http://schemas.openxmlformats.org/drawingml/2006/main">
              <a:rPr kumimoji="0" lang="vi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 xmlns:a="http://schemas.openxmlformats.org/drawingml/2006/main">
              <a:rPr kumimoji="0" lang="vi" sz="2000" b="0" i="1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e </a:t>
            </a:r>
            <a:r xmlns:a="http://schemas.openxmlformats.org/drawingml/2006/main">
              <a:rPr kumimoji="0" lang="vi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sta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 xmlns:a="http://schemas.openxmlformats.org/drawingml/2006/main">
              <a:rPr kumimoji="0" lang="vi" sz="20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e </a:t>
            </a:r>
            <a:r xmlns:a="http://schemas.openxmlformats.org/drawingml/2006/main">
              <a:rPr kumimoji="0" lang="vi" sz="20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tas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và </a:t>
            </a:r>
            <a:r xmlns:a="http://schemas.openxmlformats.org/drawingml/2006/main">
              <a:rPr kumimoji="0" lang="vi" sz="2000" b="0" i="1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e </a:t>
            </a:r>
            <a:r xmlns:a="http://schemas.openxmlformats.org/drawingml/2006/main">
              <a:rPr kumimoji="0" lang="vi" sz="2000" b="0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tsa </a:t>
            </a:r>
            <a:r xmlns:a="http://schemas.openxmlformats.org/drawingml/2006/main">
              <a:rPr kumimoji="0" lang="vi" sz="20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thì</a:t>
            </a:r>
          </a:p>
          <a:p>
            <a:pPr xmlns:a="http://schemas.openxmlformats.org/drawingml/2006/main" marL="669925" marR="0" lvl="1" indent="-325438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 xmlns:a="http://schemas.openxmlformats.org/drawingml/2006/main">
              <a:rPr kumimoji="0" lang="vi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chúng ta sẽ đặt ký tự thứ hai, tức là </a:t>
            </a:r>
            <a:r xmlns:a="http://schemas.openxmlformats.org/drawingml/2006/main">
              <a:rPr kumimoji="0" lang="vi" sz="18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một</a:t>
            </a:r>
            <a:r xmlns:a="http://schemas.openxmlformats.org/drawingml/2006/main">
              <a:rPr kumimoji="0" lang="vi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 xmlns:a="http://schemas.openxmlformats.org/drawingml/2006/main">
              <a:rPr kumimoji="0" lang="vi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trước tất cả 6 hoán vị </a:t>
            </a:r>
            <a:r xmlns:a="http://schemas.openxmlformats.org/drawingml/2006/main">
              <a:rPr kumimoji="0" lang="vi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của </a:t>
            </a:r>
            <a:r xmlns:a="http://schemas.openxmlformats.org/drawingml/2006/main">
              <a:rPr kumimoji="0" lang="vi" sz="1800" b="0" i="1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est </a:t>
            </a:r>
            <a:r xmlns:a="http://schemas.openxmlformats.org/drawingml/2006/main">
              <a:rPr kumimoji="0" lang="vi" sz="1800" b="0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thì</a:t>
            </a:r>
          </a:p>
          <a:p>
            <a:pPr xmlns:a="http://schemas.openxmlformats.org/drawingml/2006/main" marL="669925" marR="0" lvl="1" indent="-325438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 xmlns:a="http://schemas.openxmlformats.org/drawingml/2006/main">
              <a:rPr kumimoji="0" lang="vi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thứ </a:t>
            </a:r>
            <a:r xmlns:a="http://schemas.openxmlformats.org/drawingml/2006/main">
              <a:rPr kumimoji="0" lang="vi" sz="18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cs typeface="+mn-cs"/>
              </a:rPr>
              <a:t>ba</a:t>
            </a:r>
            <a:r xmlns:a="http://schemas.openxmlformats.org/drawingml/2006/main">
              <a:rPr kumimoji="0" lang="vi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 xmlns:a="http://schemas.openxmlformats.org/drawingml/2006/main">
              <a:rPr kumimoji="0" lang="vi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ký tự tức </a:t>
            </a:r>
            <a:r xmlns:a="http://schemas.openxmlformats.org/drawingml/2006/main">
              <a:rPr kumimoji="0" lang="vi" sz="18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là </a:t>
            </a:r>
            <a:r xmlns:a="http://schemas.openxmlformats.org/drawingml/2006/main">
              <a:rPr kumimoji="0" lang="vi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đứng trước tất cả 6 hoán vị của </a:t>
            </a:r>
            <a:r xmlns:a="http://schemas.openxmlformats.org/drawingml/2006/main">
              <a:rPr kumimoji="0" lang="vi" sz="1800" b="0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eat </a:t>
            </a:r>
            <a:r xmlns:a="http://schemas.openxmlformats.org/drawingml/2006/main">
              <a:rPr kumimoji="0" lang="vi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và</a:t>
            </a:r>
          </a:p>
          <a:p>
            <a:pPr xmlns:a="http://schemas.openxmlformats.org/drawingml/2006/main" marL="669925" marR="0" lvl="1" indent="-325438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 xmlns:a="http://schemas.openxmlformats.org/drawingml/2006/main">
              <a:rPr kumimoji="0" lang="vi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cuối cùng là nhân vật </a:t>
            </a:r>
            <a:r xmlns:a="http://schemas.openxmlformats.org/drawingml/2006/main">
              <a:rPr kumimoji="0" lang="vi" sz="18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cs typeface="+mn-cs"/>
              </a:rPr>
              <a:t>cuối cùng </a:t>
            </a:r>
            <a:r xmlns:a="http://schemas.openxmlformats.org/drawingml/2006/main">
              <a:rPr kumimoji="0" lang="vi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tức là</a:t>
            </a:r>
            <a:r xmlns:a="http://schemas.openxmlformats.org/drawingml/2006/main">
              <a:rPr kumimoji="0" lang="vi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 xmlns:a="http://schemas.openxmlformats.org/drawingml/2006/main">
              <a:rPr kumimoji="0" lang="vi" sz="18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t</a:t>
            </a:r>
            <a:r xmlns:a="http://schemas.openxmlformats.org/drawingml/2006/main">
              <a:rPr kumimoji="0" lang="vi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 xmlns:a="http://schemas.openxmlformats.org/drawingml/2006/main">
              <a:rPr kumimoji="0" lang="vi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trước tất cả 6 hoán vị của </a:t>
            </a:r>
            <a:r xmlns:a="http://schemas.openxmlformats.org/drawingml/2006/main">
              <a:rPr kumimoji="0" lang="vi" sz="1800" b="0" i="1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eas </a:t>
            </a:r>
            <a:r xmlns:a="http://schemas.openxmlformats.org/drawingml/2006/main">
              <a:rPr kumimoji="0" lang="vi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.</a:t>
            </a:r>
          </a:p>
          <a:p>
            <a:pPr xmlns:a="http://schemas.openxmlformats.org/drawingml/2006/main" marL="669925" marR="0" lvl="1" indent="-325438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Như vậy sẽ có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cs typeface="+mn-cs"/>
              </a:rPr>
              <a:t>4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(cỡ chữ)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cs typeface="+mn-cs"/>
              </a:rPr>
              <a:t>lệnh gọi đệ quy </a:t>
            </a:r>
            <a:r xmlns:a="http://schemas.openxmlformats.org/drawingml/2006/main">
              <a:rPr kumimoji="0" lang="vi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để hiển thị tất cả các hoán vị của một từ có bốn chữ cái.</a:t>
            </a:r>
          </a:p>
          <a:p>
            <a:pPr xmlns:a="http://schemas.openxmlformats.org/drawingml/2006/main"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 xmlns:a="http://schemas.openxmlformats.org/drawingml/2006/main">
              <a:rPr kumimoji="0" lang="vi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Tất nhiên, khi chúng ta thực hiện </a:t>
            </a:r>
            <a:r xmlns:a="http://schemas.openxmlformats.org/drawingml/2006/main">
              <a:rPr kumimoji="0" lang="vi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các hoán vị của chuỗi </a:t>
            </a:r>
            <a:r xmlns:a="http://schemas.openxmlformats.org/drawingml/2006/main">
              <a:rPr kumimoji="0" lang="vi" sz="2400" b="0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</a:t>
            </a:r>
            <a:r xmlns:a="http://schemas.openxmlformats.org/drawingml/2006/main">
              <a:rPr lang="vi" sz="2400" kern="0" dirty="0">
                <a:latin typeface="+mn-lt"/>
                <a:cs typeface="+mn-cs"/>
              </a:rPr>
              <a:t>ký </a:t>
            </a:r>
            <a:r xmlns:a="http://schemas.openxmlformats.org/drawingml/2006/main">
              <a:rPr kumimoji="0" lang="vi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tự , </a:t>
            </a:r>
            <a:r xmlns:a="http://schemas.openxmlformats.org/drawingml/2006/main">
              <a:rPr kumimoji="0" lang="vi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ví dụ </a:t>
            </a:r>
            <a:r xmlns:a="http://schemas.openxmlformats.org/drawingml/2006/main">
              <a:rPr kumimoji="0" lang="vi" sz="24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ast </a:t>
            </a:r>
            <a:r xmlns:a="http://schemas.openxmlformats.org/drawingml/2006/main">
              <a:rPr kumimoji="0" lang="vi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chúng ta sẽ làm theo quy trình tương tự.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592204" y="853362"/>
            <a:ext cx="17940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>
                <a:solidFill>
                  <a:srgbClr val="0000FF"/>
                </a:solidFill>
                <a:latin typeface="Britannic Bold" panose="020B0903060703020204" pitchFamily="34" charset="0"/>
              </a:rPr>
              <a:t>Ví dụ 10</a:t>
            </a: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99FF">
              <a:alpha val="25098"/>
            </a:srgbClr>
          </a:solidFill>
        </p:spPr>
        <p:txBody>
          <a:bodyPr/>
          <a:lstStyle/>
          <a:p>
            <a:r xmlns:a="http://schemas.openxmlformats.org/drawingml/2006/main">
              <a:rPr lang="vi" sz="4000">
                <a:solidFill>
                  <a:srgbClr val="003399"/>
                </a:solidFill>
                <a:latin typeface="Britannic Bold" panose="020B0903060703020204" pitchFamily="34" charset="0"/>
              </a:rPr>
              <a:t>Mục tiêu</a:t>
            </a:r>
            <a:endParaRPr xmlns:a="http://schemas.openxmlformats.org/drawingml/2006/main" lang="en-US" sz="4000" dirty="0">
              <a:solidFill>
                <a:srgbClr val="003399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</a:t>
            </a:fld>
            <a:endParaRPr lang="en-US" sz="16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688096443"/>
              </p:ext>
            </p:extLst>
          </p:nvPr>
        </p:nvGraphicFramePr>
        <p:xfrm>
          <a:off x="1038387" y="1288512"/>
          <a:ext cx="7330698" cy="4275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4" y="228600"/>
            <a:ext cx="8455966" cy="788988"/>
          </a:xfrm>
        </p:spPr>
        <p:txBody>
          <a:bodyPr/>
          <a:lstStyle/>
          <a:p>
            <a:r xmlns:a="http://schemas.openxmlformats.org/drawingml/2006/main">
              <a:rPr lang="vi" sz="3200">
                <a:solidFill>
                  <a:srgbClr val="C00000"/>
                </a:solidFill>
                <a:latin typeface="Britannic Bold" panose="020B0903060703020204" pitchFamily="34" charset="0"/>
              </a:rPr>
              <a:t>3.10 </a:t>
            </a:r>
            <a:r xmlns:a="http://schemas.openxmlformats.org/drawingml/2006/main">
              <a:rPr lang="vi" sz="3200">
                <a:latin typeface="Britannic Bold" panose="020B0903060703020204" pitchFamily="34" charset="0"/>
              </a:rPr>
              <a:t>Tìm tất cả các hoán vị của một chuỗi (2/3)</a:t>
            </a:r>
            <a:endParaRPr xmlns:a="http://schemas.openxmlformats.org/drawingml/2006/main"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50</a:t>
            </a:fld>
            <a:endParaRPr lang="en-US" sz="1600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609600" y="856938"/>
            <a:ext cx="8077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 xmlns:a="http://schemas.openxmlformats.org/drawingml/2006/main">
              <a:rPr kumimoji="0" lang="vi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Gọi lại chuỗi con </a:t>
            </a:r>
            <a:r xmlns:a="http://schemas.openxmlformats.org/drawingml/2006/main">
              <a:rPr lang="vi" sz="2800" kern="0" dirty="0">
                <a:latin typeface="+mn-lt"/>
                <a:cs typeface="+mn-cs"/>
              </a:rPr>
              <a:t>bị quá tải </a:t>
            </a:r>
            <a:r xmlns:a="http://schemas.openxmlformats.org/drawingml/2006/main">
              <a:rPr kumimoji="0" lang="vi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 xmlns:a="http://schemas.openxmlformats.org/drawingml/2006/main">
              <a:rPr kumimoji="0" lang="vi" sz="2800" b="0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 xmlns:a="http://schemas.openxmlformats.org/drawingml/2006/main">
              <a:rPr kumimoji="0" lang="vi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các phương thức trong </a:t>
            </a:r>
            <a:r xmlns:a="http://schemas.openxmlformats.org/drawingml/2006/main">
              <a:rPr kumimoji="0" lang="vi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lớp </a:t>
            </a:r>
            <a:endParaRPr xmlns:a="http://schemas.openxmlformats.org/drawingml/2006/main"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  <a:r xmlns:a="http://schemas.openxmlformats.org/drawingml/2006/main">
              <a:rPr kumimoji="0" lang="vi" sz="2800" b="0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169979"/>
              </p:ext>
            </p:extLst>
          </p:nvPr>
        </p:nvGraphicFramePr>
        <p:xfrm>
          <a:off x="304800" y="2209800"/>
          <a:ext cx="8534400" cy="3714750"/>
        </p:xfrm>
        <a:graphic>
          <a:graphicData uri="http://schemas.openxmlformats.org/drawingml/2006/table">
            <a:tbl>
              <a:tblPr firstRow="1" bandRow="1"/>
              <a:tblGrid>
                <a:gridCol w="1127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7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2600">
                <a:tc>
                  <a:txBody>
                    <a:bodyPr/>
                    <a:lstStyle/>
                    <a:p>
                      <a:r xmlns:a="http://schemas.openxmlformats.org/drawingml/2006/main">
                        <a:rPr lang="vi" sz="2400" u="none" dirty="0">
                          <a:effectLst/>
                          <a:latin typeface="+mn-lt"/>
                        </a:rPr>
                        <a:t>Sợi dây</a:t>
                      </a:r>
                    </a:p>
                  </a:txBody>
                  <a:tcPr marL="28575" marR="28575" marT="28575" marB="28575"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>
                        <a:spcAft>
                          <a:spcPts val="600"/>
                        </a:spcAft>
                      </a:pPr>
                      <a:r xmlns:a="http://schemas.openxmlformats.org/drawingml/2006/main">
                        <a:rPr lang="vi" sz="2400" b="1" dirty="0">
                          <a:effectLst/>
                          <a:latin typeface="+mn-lt"/>
                        </a:rPr>
                        <a:t>chuỗi con </a:t>
                      </a:r>
                      <a:r xmlns:a="http://schemas.openxmlformats.org/drawingml/2006/main">
                        <a:rPr lang="vi" sz="2400" dirty="0">
                          <a:effectLst/>
                          <a:latin typeface="+mn-lt"/>
                        </a:rPr>
                        <a:t>( </a:t>
                      </a:r>
                      <a:r xmlns:a="http://schemas.openxmlformats.org/drawingml/2006/main">
                        <a:rPr lang="vi" sz="2400" dirty="0" err="1">
                          <a:effectLst/>
                          <a:latin typeface="+mn-lt"/>
                        </a:rPr>
                        <a:t>int</a:t>
                      </a:r>
                      <a:r xmlns:a="http://schemas.openxmlformats.org/drawingml/2006/main">
                        <a:rPr lang="vi" sz="2400" dirty="0">
                          <a:effectLst/>
                          <a:latin typeface="+mn-lt"/>
                        </a:rPr>
                        <a:t> </a:t>
                      </a:r>
                      <a:r xmlns:a="http://schemas.openxmlformats.org/drawingml/2006/main">
                        <a:rPr lang="vi" sz="2400" dirty="0" err="1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chỉ số bắt đầu </a:t>
                      </a:r>
                      <a:r xmlns:a="http://schemas.openxmlformats.org/drawingml/2006/main">
                        <a:rPr lang="vi" sz="2400" dirty="0">
                          <a:effectLst/>
                          <a:latin typeface="+mn-lt"/>
                        </a:rPr>
                        <a:t>)</a:t>
                      </a:r>
                    </a:p>
                    <a:p>
                      <a:pPr xmlns:a="http://schemas.openxmlformats.org/drawingml/2006/main">
                        <a:spcAft>
                          <a:spcPts val="600"/>
                        </a:spcAft>
                      </a:pPr>
                      <a:r xmlns:a="http://schemas.openxmlformats.org/drawingml/2006/main">
                        <a:rPr lang="vi" sz="2400" dirty="0">
                          <a:effectLst/>
                          <a:latin typeface="+mn-lt"/>
                        </a:rPr>
                        <a:t>Trả về một chuỗi mới là chuỗi con của chuỗi này. Chuỗi con bắt đầu bằng ký tự tại </a:t>
                      </a:r>
                      <a:r xmlns:a="http://schemas.openxmlformats.org/drawingml/2006/main">
                        <a:rPr lang="vi" sz="2400" dirty="0" err="1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BeginIndex</a:t>
                      </a:r>
                      <a:r xmlns:a="http://schemas.openxmlformats.org/drawingml/2006/main">
                        <a:rPr lang="vi" sz="2400" dirty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 </a:t>
                      </a:r>
                      <a:r xmlns:a="http://schemas.openxmlformats.org/drawingml/2006/main">
                        <a:rPr lang="vi" sz="2400" dirty="0">
                          <a:effectLst/>
                          <a:latin typeface="+mn-lt"/>
                        </a:rPr>
                        <a:t>và kéo dài đến </a:t>
                      </a:r>
                      <a:r xmlns:a="http://schemas.openxmlformats.org/drawingml/2006/main">
                        <a:rPr lang="vi" sz="24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cuối </a:t>
                      </a:r>
                      <a:r xmlns:a="http://schemas.openxmlformats.org/drawingml/2006/main">
                        <a:rPr lang="vi" sz="2400" dirty="0">
                          <a:effectLst/>
                          <a:latin typeface="+mn-lt"/>
                        </a:rPr>
                        <a:t>chuỗi này.</a:t>
                      </a:r>
                    </a:p>
                  </a:txBody>
                  <a:tcPr marL="28575" marR="28575" marT="28575" marB="285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436">
                <a:tc>
                  <a:txBody>
                    <a:bodyPr/>
                    <a:lstStyle/>
                    <a:p>
                      <a:r xmlns:a="http://schemas.openxmlformats.org/drawingml/2006/main">
                        <a:rPr lang="vi" sz="2400" u="none" dirty="0">
                          <a:effectLst/>
                          <a:latin typeface="+mn-lt"/>
                        </a:rPr>
                        <a:t>Sợi dây</a:t>
                      </a:r>
                    </a:p>
                  </a:txBody>
                  <a:tcPr marL="28575" marR="28575" marT="28575" marB="28575"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>
                        <a:spcAft>
                          <a:spcPts val="600"/>
                        </a:spcAft>
                      </a:pPr>
                      <a:r xmlns:a="http://schemas.openxmlformats.org/drawingml/2006/main">
                        <a:rPr lang="vi" sz="2400" b="1" dirty="0">
                          <a:effectLst/>
                          <a:latin typeface="+mn-lt"/>
                        </a:rPr>
                        <a:t>chuỗi con </a:t>
                      </a:r>
                      <a:r xmlns:a="http://schemas.openxmlformats.org/drawingml/2006/main">
                        <a:rPr lang="vi" sz="2400" dirty="0">
                          <a:effectLst/>
                          <a:latin typeface="+mn-lt"/>
                        </a:rPr>
                        <a:t>( </a:t>
                      </a:r>
                      <a:r xmlns:a="http://schemas.openxmlformats.org/drawingml/2006/main">
                        <a:rPr lang="vi" sz="2400" dirty="0" err="1">
                          <a:effectLst/>
                          <a:latin typeface="+mn-lt"/>
                        </a:rPr>
                        <a:t>int</a:t>
                      </a:r>
                      <a:r xmlns:a="http://schemas.openxmlformats.org/drawingml/2006/main">
                        <a:rPr lang="vi" sz="2400" dirty="0">
                          <a:effectLst/>
                          <a:latin typeface="+mn-lt"/>
                        </a:rPr>
                        <a:t> </a:t>
                      </a:r>
                      <a:r xmlns:a="http://schemas.openxmlformats.org/drawingml/2006/main">
                        <a:rPr lang="vi" sz="2400" dirty="0" err="1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startIndex </a:t>
                      </a:r>
                      <a:r xmlns:a="http://schemas.openxmlformats.org/drawingml/2006/main">
                        <a:rPr lang="vi" sz="2400" dirty="0">
                          <a:effectLst/>
                          <a:latin typeface="+mn-lt"/>
                        </a:rPr>
                        <a:t>, </a:t>
                      </a:r>
                      <a:r xmlns:a="http://schemas.openxmlformats.org/drawingml/2006/main">
                        <a:rPr lang="vi" sz="2400" dirty="0" err="1">
                          <a:effectLst/>
                          <a:latin typeface="+mn-lt"/>
                        </a:rPr>
                        <a:t>int</a:t>
                      </a:r>
                      <a:r xmlns:a="http://schemas.openxmlformats.org/drawingml/2006/main">
                        <a:rPr lang="vi" sz="2400" dirty="0">
                          <a:effectLst/>
                          <a:latin typeface="+mn-lt"/>
                        </a:rPr>
                        <a:t> </a:t>
                      </a:r>
                      <a:r xmlns:a="http://schemas.openxmlformats.org/drawingml/2006/main">
                        <a:rPr lang="vi" sz="2400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endIndex </a:t>
                      </a:r>
                      <a:r xmlns:a="http://schemas.openxmlformats.org/drawingml/2006/main">
                        <a:rPr lang="vi" sz="2400" dirty="0">
                          <a:effectLst/>
                          <a:latin typeface="+mn-lt"/>
                        </a:rPr>
                        <a:t>)</a:t>
                      </a:r>
                    </a:p>
                    <a:p>
                      <a:pPr xmlns:a="http://schemas.openxmlformats.org/drawingml/2006/main">
                        <a:spcAft>
                          <a:spcPts val="600"/>
                        </a:spcAft>
                      </a:pPr>
                      <a:r xmlns:a="http://schemas.openxmlformats.org/drawingml/2006/main">
                        <a:rPr lang="vi" sz="2400" dirty="0">
                          <a:effectLst/>
                          <a:latin typeface="+mn-lt"/>
                        </a:rPr>
                        <a:t>Trả về một chuỗi mới là chuỗi con của chuỗi này. Chuỗi con bắt đầu tại </a:t>
                      </a:r>
                      <a:r xmlns:a="http://schemas.openxmlformats.org/drawingml/2006/main">
                        <a:rPr lang="vi" sz="2400" dirty="0" err="1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BeginIndex </a:t>
                      </a:r>
                      <a:r xmlns:a="http://schemas.openxmlformats.org/drawingml/2006/main">
                        <a:rPr lang="vi" sz="2400" dirty="0">
                          <a:effectLst/>
                          <a:latin typeface="+mn-lt"/>
                        </a:rPr>
                        <a:t>và mở rộng đến ký tự tại chỉ mục </a:t>
                      </a:r>
                      <a:r xmlns:a="http://schemas.openxmlformats.org/drawingml/2006/main">
                        <a:rPr lang="vi" sz="2400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endIndex </a:t>
                      </a:r>
                      <a:r xmlns:a="http://schemas.openxmlformats.org/drawingml/2006/main">
                        <a:rPr lang="vi" sz="24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- 1 </a:t>
                      </a:r>
                      <a:r xmlns:a="http://schemas.openxmlformats.org/drawingml/2006/main">
                        <a:rPr lang="vi" sz="2400" dirty="0">
                          <a:effectLst/>
                          <a:latin typeface="+mn-lt"/>
                        </a:rPr>
                        <a:t>. Như vậy độ dài của chuỗi con </a:t>
                      </a:r>
                      <a:r xmlns:a="http://schemas.openxmlformats.org/drawingml/2006/main">
                        <a:rPr lang="vi" sz="240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là </a:t>
                      </a:r>
                      <a:r xmlns:a="http://schemas.openxmlformats.org/drawingml/2006/main">
                        <a:rPr lang="vi" sz="240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endIndex </a:t>
                      </a:r>
                      <a:r xmlns:a="http://schemas.openxmlformats.org/drawingml/2006/main">
                        <a:rPr lang="vi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–beginIndex </a:t>
                      </a:r>
                      <a:r xmlns:a="http://schemas.openxmlformats.org/drawingml/2006/main">
                        <a:rPr lang="vi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 xmlns:a="http://schemas.openxmlformats.org/drawingml/2006/main">
                        <a:rPr lang="vi" sz="2400" dirty="0"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28575" marR="28575" marT="28575" marB="285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 rot="16200000">
            <a:off x="-592204" y="853362"/>
            <a:ext cx="17940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>
                <a:solidFill>
                  <a:srgbClr val="0000FF"/>
                </a:solidFill>
                <a:latin typeface="Britannic Bold" panose="020B0903060703020204" pitchFamily="34" charset="0"/>
              </a:rPr>
              <a:t>Ví dụ 10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rot="16200000">
            <a:off x="-592204" y="853362"/>
            <a:ext cx="17940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 sz="2400">
                <a:solidFill>
                  <a:srgbClr val="0000FF"/>
                </a:solidFill>
                <a:latin typeface="Britannic Bold" panose="020B0903060703020204" pitchFamily="34" charset="0"/>
              </a:rPr>
              <a:t>Ví dụ 10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4" y="228600"/>
            <a:ext cx="8455966" cy="788988"/>
          </a:xfrm>
        </p:spPr>
        <p:txBody>
          <a:bodyPr/>
          <a:lstStyle/>
          <a:p>
            <a:r xmlns:a="http://schemas.openxmlformats.org/drawingml/2006/main">
              <a:rPr lang="vi" sz="3200">
                <a:solidFill>
                  <a:srgbClr val="C00000"/>
                </a:solidFill>
                <a:latin typeface="Britannic Bold" panose="020B0903060703020204" pitchFamily="34" charset="0"/>
              </a:rPr>
              <a:t>3.10 </a:t>
            </a:r>
            <a:r xmlns:a="http://schemas.openxmlformats.org/drawingml/2006/main">
              <a:rPr lang="vi" sz="3200">
                <a:latin typeface="Britannic Bold" panose="020B0903060703020204" pitchFamily="34" charset="0"/>
              </a:rPr>
              <a:t>Tìm tất cả các hoán vị của một chuỗi (3/3)</a:t>
            </a:r>
            <a:endParaRPr xmlns:a="http://schemas.openxmlformats.org/drawingml/2006/main"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51</a:t>
            </a:fld>
            <a:endParaRPr lang="en-US" sz="1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902208"/>
            <a:ext cx="8839199" cy="55626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719138" algn="l"/>
                <a:tab pos="900113" algn="l"/>
                <a:tab pos="1079500" algn="l"/>
              </a:tabLst>
              <a:defRPr/>
            </a:pPr>
            <a:r xmlns:a="http://schemas.openxmlformats.org/drawingml/2006/main">
              <a:rPr kumimoji="0" lang="vi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lớp công cộng</a:t>
            </a:r>
            <a:r xmlns:a="http://schemas.openxmlformats.org/drawingml/2006/main">
              <a:rPr kumimoji="0" lang="vi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 xmlns:a="http://schemas.openxmlformats.org/drawingml/2006/main">
              <a:rPr kumimoji="0" lang="vi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Hoán vị </a:t>
            </a:r>
            <a:r xmlns:a="http://schemas.openxmlformats.org/drawingml/2006/main">
              <a:rPr kumimoji="0" lang="vi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br xmlns:a="http://schemas.openxmlformats.org/drawingml/2006/main"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 xmlns:a="http://schemas.openxmlformats.org/drawingml/2006/main">
              <a:rPr lang="vi" kern="0" dirty="0">
                <a:solidFill>
                  <a:schemeClr val="tx1"/>
                </a:solidFill>
              </a:rPr>
              <a:t> </a:t>
            </a:r>
            <a:r xmlns:a="http://schemas.openxmlformats.org/drawingml/2006/main">
              <a:rPr kumimoji="0" lang="vi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static void </a:t>
            </a:r>
            <a:r xmlns:a="http://schemas.openxmlformats.org/drawingml/2006/main">
              <a:rPr kumimoji="0" lang="vi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main(String </a:t>
            </a:r>
            <a:r xmlns:a="http://schemas.openxmlformats.org/drawingml/2006/main">
              <a:rPr kumimoji="0" lang="vi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 </a:t>
            </a:r>
            <a:r xmlns:a="http://schemas.openxmlformats.org/drawingml/2006/main">
              <a:rPr kumimoji="0" lang="vi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[]) {</a:t>
            </a:r>
            <a:br xmlns:a="http://schemas.openxmlformats.org/drawingml/2006/main"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 xmlns:a="http://schemas.openxmlformats.org/drawingml/2006/main">
              <a:rPr lang="vi" kern="0" dirty="0">
                <a:solidFill>
                  <a:schemeClr val="tx1"/>
                </a:solidFill>
              </a:rPr>
              <a:t>  </a:t>
            </a:r>
            <a:r xmlns:a="http://schemas.openxmlformats.org/drawingml/2006/main">
              <a:rPr kumimoji="0" lang="vi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permuteString </a:t>
            </a:r>
            <a:r xmlns:a="http://schemas.openxmlformats.org/drawingml/2006/main">
              <a:rPr kumimoji="0" lang="vi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("", "Chuỗi");</a:t>
            </a:r>
            <a:br xmlns:a="http://schemas.openxmlformats.org/drawingml/2006/main"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 xmlns:a="http://schemas.openxmlformats.org/drawingml/2006/main">
              <a:rPr lang="vi" kern="0" dirty="0">
                <a:solidFill>
                  <a:schemeClr val="tx1"/>
                </a:solidFill>
              </a:rPr>
              <a:t> </a:t>
            </a:r>
            <a:r xmlns:a="http://schemas.openxmlformats.org/drawingml/2006/main">
              <a:rPr kumimoji="0" lang="vi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br xmlns:a="http://schemas.openxmlformats.org/drawingml/2006/main"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 xmlns:a="http://schemas.openxmlformats.org/drawingml/2006/main"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 xmlns:a="http://schemas.openxmlformats.org/drawingml/2006/main">
              <a:rPr lang="vi" kern="0" dirty="0">
                <a:solidFill>
                  <a:schemeClr val="tx1"/>
                </a:solidFill>
              </a:rPr>
              <a:t> </a:t>
            </a:r>
            <a:r xmlns:a="http://schemas.openxmlformats.org/drawingml/2006/main">
              <a:rPr kumimoji="0" lang="vi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static void </a:t>
            </a:r>
            <a:r xmlns:a="http://schemas.openxmlformats.org/drawingml/2006/main">
              <a:rPr kumimoji="0" lang="vi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permuteString </a:t>
            </a:r>
            <a:r xmlns:a="http://schemas.openxmlformats.org/drawingml/2006/main">
              <a:rPr kumimoji="0" lang="vi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(Chuỗi </a:t>
            </a:r>
            <a:r xmlns:a="http://schemas.openxmlformats.org/drawingml/2006/main">
              <a:rPr kumimoji="0" lang="vi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đầu chuỗi </a:t>
            </a:r>
            <a:r xmlns:a="http://schemas.openxmlformats.org/drawingml/2006/main">
              <a:rPr kumimoji="0" lang="vi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Chuỗi </a:t>
            </a:r>
            <a:r xmlns:a="http://schemas.openxmlformats.org/drawingml/2006/main">
              <a:rPr kumimoji="0" lang="vi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kết thúc chuỗi </a:t>
            </a:r>
            <a:r xmlns:a="http://schemas.openxmlformats.org/drawingml/2006/main">
              <a:rPr kumimoji="0" lang="vi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{</a:t>
            </a:r>
            <a:br xmlns:a="http://schemas.openxmlformats.org/drawingml/2006/main"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 xmlns:a="http://schemas.openxmlformats.org/drawingml/2006/main">
              <a:rPr lang="vi" kern="0" dirty="0">
                <a:solidFill>
                  <a:schemeClr val="tx1"/>
                </a:solidFill>
              </a:rPr>
              <a:t>  </a:t>
            </a:r>
            <a:r xmlns:a="http://schemas.openxmlformats.org/drawingml/2006/main">
              <a:rPr kumimoji="0" lang="vi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 xmlns:a="http://schemas.openxmlformats.org/drawingml/2006/main">
              <a:rPr kumimoji="0" lang="vi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</a:t>
            </a:r>
            <a:r xmlns:a="http://schemas.openxmlformats.org/drawingml/2006/main">
              <a:rPr kumimoji="0" lang="vi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endString.length </a:t>
            </a:r>
            <a:r xmlns:a="http://schemas.openxmlformats.org/drawingml/2006/main">
              <a:rPr kumimoji="0" lang="vi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&lt;= 1)</a:t>
            </a:r>
            <a:br xmlns:a="http://schemas.openxmlformats.org/drawingml/2006/main"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 xmlns:a="http://schemas.openxmlformats.org/drawingml/2006/main">
              <a:rPr lang="vi" kern="0" dirty="0">
                <a:solidFill>
                  <a:schemeClr val="tx1"/>
                </a:solidFill>
              </a:rPr>
              <a:t>   </a:t>
            </a:r>
            <a:r xmlns:a="http://schemas.openxmlformats.org/drawingml/2006/main">
              <a:rPr kumimoji="0" lang="vi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 </a:t>
            </a:r>
            <a:r xmlns:a="http://schemas.openxmlformats.org/drawingml/2006/main">
              <a:rPr kumimoji="0" lang="vi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</a:t>
            </a:r>
            <a:r xmlns:a="http://schemas.openxmlformats.org/drawingml/2006/main">
              <a:rPr kumimoji="0" lang="vi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bắt đầuString </a:t>
            </a:r>
            <a:r xmlns:a="http://schemas.openxmlformats.org/drawingml/2006/main">
              <a:rPr kumimoji="0" lang="vi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 xmlns:a="http://schemas.openxmlformats.org/drawingml/2006/main">
              <a:rPr kumimoji="0" lang="vi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kết thúcString </a:t>
            </a:r>
            <a:r xmlns:a="http://schemas.openxmlformats.org/drawingml/2006/main">
              <a:rPr kumimoji="0" lang="vi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br xmlns:a="http://schemas.openxmlformats.org/drawingml/2006/main"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 xmlns:a="http://schemas.openxmlformats.org/drawingml/2006/main">
              <a:rPr lang="vi" kern="0" dirty="0">
                <a:solidFill>
                  <a:schemeClr val="tx1"/>
                </a:solidFill>
              </a:rPr>
              <a:t>  </a:t>
            </a:r>
            <a:r xmlns:a="http://schemas.openxmlformats.org/drawingml/2006/main">
              <a:rPr kumimoji="0" lang="vi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khác</a:t>
            </a:r>
            <a:br xmlns:a="http://schemas.openxmlformats.org/drawingml/2006/main"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 xmlns:a="http://schemas.openxmlformats.org/drawingml/2006/main">
              <a:rPr lang="vi" kern="0" dirty="0">
                <a:solidFill>
                  <a:schemeClr val="tx1"/>
                </a:solidFill>
              </a:rPr>
              <a:t>   </a:t>
            </a:r>
            <a:r xmlns:a="http://schemas.openxmlformats.org/drawingml/2006/main">
              <a:rPr kumimoji="0" lang="vi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 </a:t>
            </a:r>
            <a:r xmlns:a="http://schemas.openxmlformats.org/drawingml/2006/main">
              <a:rPr kumimoji="0" lang="vi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</a:t>
            </a:r>
            <a:r xmlns:a="http://schemas.openxmlformats.org/drawingml/2006/main">
              <a:rPr kumimoji="0" lang="vi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 xmlns:a="http://schemas.openxmlformats.org/drawingml/2006/main">
              <a:rPr kumimoji="0" lang="vi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 xmlns:a="http://schemas.openxmlformats.org/drawingml/2006/main">
              <a:rPr kumimoji="0" lang="vi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tôi </a:t>
            </a:r>
            <a:r xmlns:a="http://schemas.openxmlformats.org/drawingml/2006/main">
              <a:rPr kumimoji="0" lang="vi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0; </a:t>
            </a:r>
            <a:r xmlns:a="http://schemas.openxmlformats.org/drawingml/2006/main">
              <a:rPr kumimoji="0" lang="vi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 xmlns:a="http://schemas.openxmlformats.org/drawingml/2006/main">
              <a:rPr kumimoji="0" lang="vi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 </a:t>
            </a:r>
            <a:r xmlns:a="http://schemas.openxmlformats.org/drawingml/2006/main">
              <a:rPr kumimoji="0" lang="vi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endString.length </a:t>
            </a:r>
            <a:r xmlns:a="http://schemas.openxmlformats.org/drawingml/2006/main">
              <a:rPr kumimoji="0" lang="vi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 </a:t>
            </a:r>
            <a:r xmlns:a="http://schemas.openxmlformats.org/drawingml/2006/main">
              <a:rPr kumimoji="0" lang="vi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tôi </a:t>
            </a:r>
            <a:r xmlns:a="http://schemas.openxmlformats.org/drawingml/2006/main">
              <a:rPr kumimoji="0" lang="vi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++) {</a:t>
            </a:r>
            <a:br xmlns:a="http://schemas.openxmlformats.org/drawingml/2006/main"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 xmlns:a="http://schemas.openxmlformats.org/drawingml/2006/main">
              <a:rPr lang="vi" kern="0" dirty="0">
                <a:solidFill>
                  <a:schemeClr val="tx1"/>
                </a:solidFill>
              </a:rPr>
              <a:t>    </a:t>
            </a:r>
            <a:r xmlns:a="http://schemas.openxmlformats.org/drawingml/2006/main">
              <a:rPr kumimoji="0" lang="vi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thử </a:t>
            </a:r>
            <a:r xmlns:a="http://schemas.openxmlformats.org/drawingml/2006/main">
              <a:rPr kumimoji="0" lang="vi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br xmlns:a="http://schemas.openxmlformats.org/drawingml/2006/main"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 xmlns:a="http://schemas.openxmlformats.org/drawingml/2006/main">
              <a:rPr lang="vi" kern="0" dirty="0">
                <a:solidFill>
                  <a:schemeClr val="tx1"/>
                </a:solidFill>
              </a:rPr>
              <a:t>     </a:t>
            </a:r>
            <a:r xmlns:a="http://schemas.openxmlformats.org/drawingml/2006/main">
              <a:rPr kumimoji="0" lang="vi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Chuỗi </a:t>
            </a:r>
            <a:r xmlns:a="http://schemas.openxmlformats.org/drawingml/2006/main">
              <a:rPr kumimoji="0" lang="vi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newString </a:t>
            </a:r>
            <a:r xmlns:a="http://schemas.openxmlformats.org/drawingml/2006/main">
              <a:rPr kumimoji="0" lang="vi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 xmlns:a="http://schemas.openxmlformats.org/drawingml/2006/main">
              <a:rPr kumimoji="0" lang="vi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EndString.substring(0,i </a:t>
            </a:r>
            <a:r xmlns:a="http://schemas.openxmlformats.org/drawingml/2006/main">
              <a:rPr kumimoji="0" lang="vi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</a:t>
            </a:r>
            <a:r xmlns:a="http://schemas.openxmlformats.org/drawingml/2006/main">
              <a:rPr kumimoji="0" lang="vi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EndString.substring(i+1 </a:t>
            </a:r>
            <a:r xmlns:a="http://schemas.openxmlformats.org/drawingml/2006/main">
              <a:rPr kumimoji="0" lang="vi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xmlns:a="http://schemas.openxmlformats.org/drawingml/2006/main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719138" algn="l"/>
                <a:tab pos="900113" algn="l"/>
                <a:tab pos="1079500" algn="l"/>
              </a:tabLst>
              <a:defRPr/>
            </a:pPr>
            <a:r xmlns:a="http://schemas.openxmlformats.org/drawingml/2006/main">
              <a:rPr lang="vi" kern="0" dirty="0">
                <a:solidFill>
                  <a:schemeClr val="tx1"/>
                </a:solidFill>
              </a:rPr>
              <a:t>       </a:t>
            </a:r>
            <a:r xmlns:a="http://schemas.openxmlformats.org/drawingml/2006/main">
              <a:rPr lang="vi" kern="0" dirty="0">
                <a:solidFill>
                  <a:srgbClr val="0000FF"/>
                </a:solidFill>
              </a:rPr>
              <a:t>// </a:t>
            </a:r>
            <a:r xmlns:a="http://schemas.openxmlformats.org/drawingml/2006/main">
              <a:rPr lang="vi" kern="0" dirty="0" err="1">
                <a:solidFill>
                  <a:srgbClr val="FF0000"/>
                </a:solidFill>
              </a:rPr>
              <a:t>newString </a:t>
            </a:r>
            <a:r xmlns:a="http://schemas.openxmlformats.org/drawingml/2006/main">
              <a:rPr lang="vi" kern="0" dirty="0">
                <a:solidFill>
                  <a:srgbClr val="0000FF"/>
                </a:solidFill>
              </a:rPr>
              <a:t>là chuỗi </a:t>
            </a:r>
            <a:r xmlns:a="http://schemas.openxmlformats.org/drawingml/2006/main">
              <a:rPr lang="vi" kern="0" dirty="0" err="1">
                <a:solidFill>
                  <a:srgbClr val="0000FF"/>
                </a:solidFill>
              </a:rPr>
              <a:t>kết thúc </a:t>
            </a:r>
            <a:r xmlns:a="http://schemas.openxmlformats.org/drawingml/2006/main">
              <a:rPr lang="vi" kern="0" dirty="0">
                <a:solidFill>
                  <a:srgbClr val="0000FF"/>
                </a:solidFill>
              </a:rPr>
              <a:t>nhưng không có ký tự ở chỉ mục </a:t>
            </a:r>
            <a:r xmlns:a="http://schemas.openxmlformats.org/drawingml/2006/main">
              <a:rPr lang="vi" kern="0" dirty="0" err="1">
                <a:solidFill>
                  <a:srgbClr val="0000FF"/>
                </a:solidFill>
              </a:rPr>
              <a:t>i</a:t>
            </a:r>
            <a:br xmlns:a="http://schemas.openxmlformats.org/drawingml/2006/main"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 xmlns:a="http://schemas.openxmlformats.org/drawingml/2006/main">
              <a:rPr lang="vi" kern="0" dirty="0">
                <a:solidFill>
                  <a:schemeClr val="tx1"/>
                </a:solidFill>
              </a:rPr>
              <a:t>     </a:t>
            </a:r>
            <a:r xmlns:a="http://schemas.openxmlformats.org/drawingml/2006/main">
              <a:rPr kumimoji="0" lang="vi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permuteString </a:t>
            </a:r>
            <a:r xmlns:a="http://schemas.openxmlformats.org/drawingml/2006/main">
              <a:rPr kumimoji="0" lang="vi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</a:t>
            </a:r>
            <a:r xmlns:a="http://schemas.openxmlformats.org/drawingml/2006/main">
              <a:rPr kumimoji="0" lang="vi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BeginningString </a:t>
            </a:r>
            <a:r xmlns:a="http://schemas.openxmlformats.org/drawingml/2006/main">
              <a:rPr kumimoji="0" lang="vi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 xmlns:a="http://schemas.openxmlformats.org/drawingml/2006/main">
              <a:rPr kumimoji="0" lang="vi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EndString.charAt </a:t>
            </a:r>
            <a:r xmlns:a="http://schemas.openxmlformats.org/drawingml/2006/main">
              <a:rPr kumimoji="0" lang="vi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</a:t>
            </a:r>
            <a:r xmlns:a="http://schemas.openxmlformats.org/drawingml/2006/main">
              <a:rPr kumimoji="0" lang="vi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 xmlns:a="http://schemas.openxmlformats.org/drawingml/2006/main">
              <a:rPr kumimoji="0" lang="vi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</a:t>
            </a:r>
            <a:r xmlns:a="http://schemas.openxmlformats.org/drawingml/2006/main">
              <a:rPr kumimoji="0" lang="vi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newString </a:t>
            </a:r>
            <a:r xmlns:a="http://schemas.openxmlformats.org/drawingml/2006/main">
              <a:rPr kumimoji="0" lang="vi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br xmlns:a="http://schemas.openxmlformats.org/drawingml/2006/main"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 xmlns:a="http://schemas.openxmlformats.org/drawingml/2006/main">
              <a:rPr lang="vi" kern="0" dirty="0">
                <a:solidFill>
                  <a:schemeClr val="tx1"/>
                </a:solidFill>
              </a:rPr>
              <a:t>    </a:t>
            </a:r>
            <a:r xmlns:a="http://schemas.openxmlformats.org/drawingml/2006/main">
              <a:rPr kumimoji="0" lang="vi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</a:t>
            </a:r>
            <a:r xmlns:a="http://schemas.openxmlformats.org/drawingml/2006/main">
              <a:rPr kumimoji="0" lang="vi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bắt </a:t>
            </a:r>
            <a:r xmlns:a="http://schemas.openxmlformats.org/drawingml/2006/main">
              <a:rPr kumimoji="0" lang="vi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ngoại lệ </a:t>
            </a:r>
            <a:r xmlns:a="http://schemas.openxmlformats.org/drawingml/2006/main">
              <a:rPr kumimoji="0" lang="vi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StringIndexOutOfBoundsException </a:t>
            </a:r>
            <a:r xmlns:a="http://schemas.openxmlformats.org/drawingml/2006/main">
              <a:rPr kumimoji="0" lang="vi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{</a:t>
            </a:r>
            <a:br xmlns:a="http://schemas.openxmlformats.org/drawingml/2006/main"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 xmlns:a="http://schemas.openxmlformats.org/drawingml/2006/main">
              <a:rPr lang="vi" kern="0" dirty="0">
                <a:solidFill>
                  <a:schemeClr val="tx1"/>
                </a:solidFill>
              </a:rPr>
              <a:t>     </a:t>
            </a:r>
            <a:r xmlns:a="http://schemas.openxmlformats.org/drawingml/2006/main">
              <a:rPr kumimoji="0" lang="vi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ngoại lệ.printStackTrace </a:t>
            </a:r>
            <a:r xmlns:a="http://schemas.openxmlformats.org/drawingml/2006/main">
              <a:rPr kumimoji="0" lang="vi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  <a:br xmlns:a="http://schemas.openxmlformats.org/drawingml/2006/main"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 xmlns:a="http://schemas.openxmlformats.org/drawingml/2006/main">
              <a:rPr lang="vi" kern="0" dirty="0">
                <a:solidFill>
                  <a:schemeClr val="tx1"/>
                </a:solidFill>
              </a:rPr>
              <a:t>    </a:t>
            </a:r>
            <a:r xmlns:a="http://schemas.openxmlformats.org/drawingml/2006/main">
              <a:rPr kumimoji="0" lang="vi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br xmlns:a="http://schemas.openxmlformats.org/drawingml/2006/main"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 xmlns:a="http://schemas.openxmlformats.org/drawingml/2006/main">
              <a:rPr lang="vi" kern="0" dirty="0">
                <a:solidFill>
                  <a:schemeClr val="tx1"/>
                </a:solidFill>
              </a:rPr>
              <a:t>   </a:t>
            </a:r>
            <a:r xmlns:a="http://schemas.openxmlformats.org/drawingml/2006/main">
              <a:rPr kumimoji="0" lang="vi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br xmlns:a="http://schemas.openxmlformats.org/drawingml/2006/main"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 xmlns:a="http://schemas.openxmlformats.org/drawingml/2006/main">
              <a:rPr lang="vi" kern="0" dirty="0">
                <a:solidFill>
                  <a:schemeClr val="tx1"/>
                </a:solidFill>
              </a:rPr>
              <a:t> </a:t>
            </a:r>
            <a:r xmlns:a="http://schemas.openxmlformats.org/drawingml/2006/main">
              <a:rPr kumimoji="0" lang="vi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</a:t>
            </a:r>
            <a:br xmlns:a="http://schemas.openxmlformats.org/drawingml/2006/main"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 xmlns:a="http://schemas.openxmlformats.org/drawingml/2006/main">
              <a:rPr kumimoji="0" lang="vi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 xmlns:a="http://schemas.openxmlformats.org/drawingml/2006/main">
              <a:rPr lang="vi" sz="3600" dirty="0">
                <a:latin typeface="Britannic Bold" panose="020B0903060703020204" pitchFamily="34" charset="0"/>
              </a:rPr>
              <a:t>Bài tập: Bài toán tám quân hậu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52</a:t>
            </a:fld>
            <a:endParaRPr lang="en-US" sz="1600" dirty="0"/>
          </a:p>
        </p:txBody>
      </p:sp>
      <p:sp>
        <p:nvSpPr>
          <p:cNvPr id="10" name="AutoShape 3"/>
          <p:cNvSpPr txBox="1">
            <a:spLocks noChangeAspect="1" noChangeArrowheads="1"/>
          </p:cNvSpPr>
          <p:nvPr/>
        </p:nvSpPr>
        <p:spPr bwMode="auto">
          <a:xfrm>
            <a:off x="304800" y="1371600"/>
            <a:ext cx="868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 xmlns:a="http://schemas.openxmlformats.org/drawingml/2006/main">
              <a:rPr kumimoji="0" lang="vi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Đặt </a:t>
            </a:r>
            <a:r xmlns:a="http://schemas.openxmlformats.org/drawingml/2006/main">
              <a:rPr kumimoji="0" lang="vi" sz="3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tám quân Hậu </a:t>
            </a:r>
            <a:r xmlns:a="http://schemas.openxmlformats.org/drawingml/2006/main">
              <a:rPr kumimoji="0" lang="vi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lên bàn cờ để chúng không thể tấn công lẫn nhau</a:t>
            </a: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514600"/>
            <a:ext cx="2438400" cy="266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87375" y="5907882"/>
            <a:ext cx="5073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xmlns:a="http://schemas.openxmlformats.org/drawingml/2006/main" algn="ctr"/>
            <a:r xmlns:a="http://schemas.openxmlformats.org/drawingml/2006/main" xmlns:r="http://schemas.openxmlformats.org/officeDocument/2006/relationships">
              <a:rPr lang="vi" sz="1800">
                <a:hlinkClick r:id="rId4"/>
              </a:rPr>
              <a:t>http://en.wikipedia.org/wiki/Eight_queens_puzzle</a:t>
            </a:r>
            <a:endParaRPr xmlns:a="http://schemas.openxmlformats.org/drawingml/2006/main" lang="en-US" sz="1800"/>
          </a:p>
        </p:txBody>
      </p:sp>
      <p:sp>
        <p:nvSpPr>
          <p:cNvPr id="13" name="AutoShape 10"/>
          <p:cNvSpPr>
            <a:spLocks noChangeAspect="1" noChangeArrowheads="1"/>
          </p:cNvSpPr>
          <p:nvPr/>
        </p:nvSpPr>
        <p:spPr bwMode="auto">
          <a:xfrm>
            <a:off x="3276600" y="2743200"/>
            <a:ext cx="5638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xmlns:a="http://schemas.openxmlformats.org/drawingml/2006/main"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 xmlns:a="http://schemas.openxmlformats.org/drawingml/2006/main">
              <a:rPr lang="vi" sz="3200" b="1" dirty="0">
                <a:solidFill>
                  <a:srgbClr val="0000FF"/>
                </a:solidFill>
                <a:latin typeface="Helvetica" pitchFamily="34" charset="0"/>
              </a:rPr>
              <a:t>Hỏi </a:t>
            </a:r>
            <a:r xmlns:a="http://schemas.openxmlformats.org/drawingml/2006/main">
              <a:rPr lang="vi" sz="3200" dirty="0">
                <a:solidFill>
                  <a:schemeClr val="tx1"/>
                </a:solidFill>
                <a:latin typeface="Helvetica" pitchFamily="34" charset="0"/>
              </a:rPr>
              <a:t>: Bạn trình bày </a:t>
            </a:r>
            <a:br xmlns:a="http://schemas.openxmlformats.org/drawingml/2006/main">
              <a:rPr lang="en-US" sz="3200" dirty="0">
                <a:solidFill>
                  <a:schemeClr val="tx1"/>
                </a:solidFill>
                <a:latin typeface="Helvetica" pitchFamily="34" charset="0"/>
              </a:rPr>
            </a:br>
            <a:r xmlns:a="http://schemas.openxmlformats.org/drawingml/2006/main">
              <a:rPr lang="vi" sz="3200" dirty="0">
                <a:solidFill>
                  <a:schemeClr val="tx1"/>
                </a:solidFill>
                <a:latin typeface="Helvetica" pitchFamily="34" charset="0"/>
              </a:rPr>
              <a:t>vấn đề này như một bài toán đệ quy như thế nào?</a:t>
            </a:r>
          </a:p>
          <a:p>
            <a:pPr xmlns:a="http://schemas.openxmlformats.org/drawingml/2006/main" marL="342900" indent="-342900">
              <a:spcBef>
                <a:spcPct val="20000"/>
              </a:spcBef>
              <a:buClr>
                <a:schemeClr val="folHlink"/>
              </a:buClr>
            </a:pPr>
            <a:r xmlns:a="http://schemas.openxmlformats.org/drawingml/2006/main">
              <a:rPr lang="vi" sz="3200" dirty="0">
                <a:solidFill>
                  <a:schemeClr val="tx1"/>
                </a:solidFill>
                <a:latin typeface="Helvetica" pitchFamily="34" charset="0"/>
              </a:rPr>
              <a:t>Làm việc với một đối tác về vấn đề này.</a:t>
            </a:r>
          </a:p>
        </p:txBody>
      </p:sp>
      <p:sp>
        <p:nvSpPr>
          <p:cNvPr id="1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 xmlns:a="http://schemas.openxmlformats.org/drawingml/2006/main">
              <a:rPr lang="vi" sz="3600" dirty="0">
                <a:latin typeface="Britannic Bold" panose="020B0903060703020204" pitchFamily="34" charset="0"/>
              </a:rPr>
              <a:t>Quay lại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53</a:t>
            </a:fld>
            <a:endParaRPr lang="en-US" sz="1600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686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 xmlns:a="http://schemas.openxmlformats.org/drawingml/2006/main">
              <a:rPr kumimoji="0" lang="vi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Đệ quy và ngăn xếp minh họa một khái niệm quan trọng trong tìm kiếm: </a:t>
            </a:r>
            <a:r xmlns:a="http://schemas.openxmlformats.org/drawingml/2006/main">
              <a:rPr kumimoji="0" lang="vi" sz="3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quay lui</a:t>
            </a:r>
            <a:endParaRPr xmlns:a="http://schemas.openxmlformats.org/drawingml/2006/main"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xmlns:a="http://schemas.openxmlformats.org/drawingml/2006/main"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 xmlns:a="http://schemas.openxmlformats.org/drawingml/2006/main">
              <a:rPr kumimoji="0" lang="vi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Chúng ta có thể chỉ ra rằng kỹ thuật đệ quy có thể tìm kiếm toàn diện tất cả các kết quả có thể có một cách có hệ thống</a:t>
            </a:r>
            <a:endParaRPr xmlns:a="http://schemas.openxmlformats.org/drawingml/2006/main"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xmlns:a="http://schemas.openxmlformats.org/drawingml/2006/main"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 xmlns:a="http://schemas.openxmlformats.org/drawingml/2006/main">
              <a:rPr kumimoji="0" lang="vi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Tìm hiểu thêm về cách tìm kiếm không gian trong các lớp CS khác.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 xmlns:a="http://schemas.openxmlformats.org/drawingml/2006/main">
              <a:rPr lang="vi" sz="3600">
                <a:latin typeface="Britannic Bold" panose="020B0903060703020204" pitchFamily="34" charset="0"/>
              </a:rPr>
              <a:t>Thêm đệ quy sau</a:t>
            </a:r>
            <a:endParaRPr xmlns:a="http://schemas.openxmlformats.org/drawingml/2006/main"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54</a:t>
            </a:fld>
            <a:endParaRPr lang="en-US" sz="1600" dirty="0"/>
          </a:p>
        </p:txBody>
      </p:sp>
      <p:sp>
        <p:nvSpPr>
          <p:cNvPr id="10" name="AutoShape 3"/>
          <p:cNvSpPr txBox="1">
            <a:spLocks noChangeAspect="1" noChangeArrowheads="1"/>
          </p:cNvSpPr>
          <p:nvPr/>
        </p:nvSpPr>
        <p:spPr bwMode="auto">
          <a:xfrm>
            <a:off x="304800" y="11430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 xmlns:a="http://schemas.openxmlformats.org/drawingml/2006/main">
              <a:rPr kumimoji="0" lang="vi" sz="3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Bạn sẽ thấy nhiều ví dụ về đệ quy hơn sau này khi chúng tôi đề cập đến </a:t>
            </a:r>
            <a:r xmlns:a="http://schemas.openxmlformats.org/drawingml/2006/main">
              <a:rPr kumimoji="0" lang="vi" sz="30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các thuật toán sắp xếp nâng cao hơn</a:t>
            </a:r>
          </a:p>
          <a:p>
            <a:pPr xmlns:a="http://schemas.openxmlformats.org/drawingml/2006/main"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 xmlns:a="http://schemas.openxmlformats.org/drawingml/2006/main">
              <a:rPr lang="vi" sz="3000" kern="0" baseline="0">
                <a:latin typeface="+mn-lt"/>
                <a:cs typeface="+mn-cs"/>
              </a:rPr>
              <a:t>Ví dụ:</a:t>
            </a:r>
            <a:r xmlns:a="http://schemas.openxmlformats.org/drawingml/2006/main">
              <a:rPr lang="vi" sz="3000" kern="0">
                <a:latin typeface="+mn-lt"/>
                <a:cs typeface="+mn-cs"/>
              </a:rPr>
              <a:t> </a:t>
            </a:r>
            <a:r xmlns:a="http://schemas.openxmlformats.org/drawingml/2006/main">
              <a:rPr lang="vi" sz="3000" kern="0">
                <a:solidFill>
                  <a:srgbClr val="0000FF"/>
                </a:solidFill>
                <a:latin typeface="+mn-lt"/>
                <a:cs typeface="+mn-cs"/>
              </a:rPr>
              <a:t>Sắp xếp nhanh </a:t>
            </a:r>
            <a:r xmlns:a="http://schemas.openxmlformats.org/drawingml/2006/main">
              <a:rPr lang="vi" sz="3000" kern="0">
                <a:latin typeface="+mn-lt"/>
                <a:cs typeface="+mn-cs"/>
              </a:rPr>
              <a:t>, </a:t>
            </a:r>
            <a:r xmlns:a="http://schemas.openxmlformats.org/drawingml/2006/main">
              <a:rPr lang="vi" sz="3000" kern="0">
                <a:solidFill>
                  <a:srgbClr val="0000FF"/>
                </a:solidFill>
                <a:latin typeface="+mn-lt"/>
                <a:cs typeface="+mn-cs"/>
              </a:rPr>
              <a:t>sắp xếp hợp nhất</a:t>
            </a:r>
            <a:endParaRPr xmlns:a="http://schemas.openxmlformats.org/drawingml/2006/main"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  <p:extLst>
      <p:ext uri="{BB962C8B-B14F-4D97-AF65-F5344CB8AC3E}">
        <p14:creationId xmlns:p14="http://schemas.microsoft.com/office/powerpoint/2010/main" val="25684174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vi" sz="360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 xmlns:a="http://schemas.openxmlformats.org/drawingml/2006/main">
              <a:rPr lang="vi" sz="3600">
                <a:latin typeface="Britannic Bold" panose="020B0903060703020204" pitchFamily="34" charset="0"/>
              </a:rPr>
              <a:t>bài tập thực hành</a:t>
            </a:r>
            <a:endParaRPr xmlns:a="http://schemas.openxmlformats.org/drawingml/2006/main"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1752600"/>
          </a:xfrm>
        </p:spPr>
        <p:txBody>
          <a:bodyPr/>
          <a:lstStyle/>
          <a:p>
            <a:pPr xmlns:a="http://schemas.openxmlformats.org/drawingml/2006/main">
              <a:spcBef>
                <a:spcPts val="600"/>
              </a:spcBef>
            </a:pPr>
            <a:r xmlns:a="http://schemas.openxmlformats.org/drawingml/2006/main">
              <a:rPr lang="vi" sz="2400" dirty="0"/>
              <a:t>Hãy thử Bài tập thực hành #36 – 40 trên </a:t>
            </a:r>
            <a:r xmlns:a="http://schemas.openxmlformats.org/drawingml/2006/main">
              <a:rPr lang="vi" sz="2400" dirty="0" err="1"/>
              <a:t>CodeCrunch </a:t>
            </a:r>
            <a:r xmlns:a="http://schemas.openxmlformats.org/drawingml/2006/main">
              <a:rPr lang="vi" sz="2400" dirty="0"/>
              <a:t>.</a:t>
            </a:r>
          </a:p>
          <a:p>
            <a:pPr xmlns:a="http://schemas.openxmlformats.org/drawingml/2006/main" lvl="1">
              <a:spcBef>
                <a:spcPts val="600"/>
              </a:spcBef>
            </a:pPr>
            <a:r xmlns:a="http://schemas.openxmlformats.org/drawingml/2006/main">
              <a:rPr lang="vi" sz="2000" dirty="0"/>
              <a:t>Các bài viết có sẵn trên </a:t>
            </a:r>
            <a:r xmlns:a="http://schemas.openxmlformats.org/drawingml/2006/main">
              <a:rPr lang="vi" sz="2000" dirty="0"/>
              <a:t>trang web </a:t>
            </a:r>
            <a:r xmlns:a="http://schemas.openxmlformats.org/drawingml/2006/main" xmlns:r="http://schemas.openxmlformats.org/officeDocument/2006/relationships">
              <a:rPr lang="vi" sz="2000" dirty="0">
                <a:hlinkClick r:id="rId3"/>
              </a:rPr>
              <a:t>Bài tập thực hành 501043 .</a:t>
            </a:r>
          </a:p>
          <a:p>
            <a:pPr xmlns:a="http://schemas.openxmlformats.org/drawingml/2006/main">
              <a:spcBef>
                <a:spcPts val="600"/>
              </a:spcBef>
            </a:pPr>
            <a:r xmlns:a="http://schemas.openxmlformats.org/drawingml/2006/main">
              <a:rPr lang="vi" sz="2400" dirty="0"/>
              <a:t>Bài tập thực hành số 36: Những con đường Đông Bắc (Những con đường Đông Bắc)</a:t>
            </a:r>
          </a:p>
          <a:p>
            <a:pPr xmlns:a="http://schemas.openxmlformats.org/drawingml/2006/main" lvl="1">
              <a:spcBef>
                <a:spcPts val="600"/>
              </a:spcBef>
            </a:pPr>
            <a:r xmlns:a="http://schemas.openxmlformats.org/drawingml/2006/main">
              <a:rPr lang="vi" sz="2000" dirty="0"/>
              <a:t>Đường ĐB: bạn chỉ có thể di chuyển về phía bắc hoặc phía đông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55</a:t>
            </a:fld>
            <a:endParaRPr lang="en-US" sz="1600" dirty="0"/>
          </a:p>
        </p:txBody>
      </p:sp>
      <p:grpSp>
        <p:nvGrpSpPr>
          <p:cNvPr id="22" name="Group 11"/>
          <p:cNvGrpSpPr>
            <a:grpSpLocks/>
          </p:cNvGrpSpPr>
          <p:nvPr/>
        </p:nvGrpSpPr>
        <p:grpSpPr bwMode="auto">
          <a:xfrm>
            <a:off x="4405525" y="2628737"/>
            <a:ext cx="3733800" cy="2362200"/>
            <a:chOff x="1584" y="1920"/>
            <a:chExt cx="2236" cy="1372"/>
          </a:xfrm>
        </p:grpSpPr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1584" y="2083"/>
              <a:ext cx="1863" cy="12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895" y="2083"/>
              <a:ext cx="0" cy="1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>
              <a:off x="3137" y="2083"/>
              <a:ext cx="0" cy="1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>
              <a:off x="2205" y="2083"/>
              <a:ext cx="0" cy="1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2516" y="2083"/>
              <a:ext cx="0" cy="1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2826" y="2083"/>
              <a:ext cx="0" cy="1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1584" y="2386"/>
              <a:ext cx="18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9"/>
            <p:cNvSpPr>
              <a:spLocks noChangeShapeType="1"/>
            </p:cNvSpPr>
            <p:nvPr/>
          </p:nvSpPr>
          <p:spPr bwMode="auto">
            <a:xfrm>
              <a:off x="1584" y="2688"/>
              <a:ext cx="18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0"/>
            <p:cNvSpPr>
              <a:spLocks noChangeShapeType="1"/>
            </p:cNvSpPr>
            <p:nvPr/>
          </p:nvSpPr>
          <p:spPr bwMode="auto">
            <a:xfrm>
              <a:off x="1584" y="2990"/>
              <a:ext cx="18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21"/>
            <p:cNvSpPr>
              <a:spLocks noChangeArrowheads="1"/>
            </p:cNvSpPr>
            <p:nvPr/>
          </p:nvSpPr>
          <p:spPr bwMode="auto">
            <a:xfrm>
              <a:off x="3429" y="2041"/>
              <a:ext cx="62" cy="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" name="Oval 22"/>
            <p:cNvSpPr>
              <a:spLocks noChangeArrowheads="1"/>
            </p:cNvSpPr>
            <p:nvPr/>
          </p:nvSpPr>
          <p:spPr bwMode="auto">
            <a:xfrm>
              <a:off x="3119" y="2343"/>
              <a:ext cx="62" cy="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" name="Text Box 23"/>
            <p:cNvSpPr txBox="1">
              <a:spLocks noChangeArrowheads="1"/>
            </p:cNvSpPr>
            <p:nvPr/>
          </p:nvSpPr>
          <p:spPr bwMode="auto">
            <a:xfrm>
              <a:off x="3504" y="1920"/>
              <a:ext cx="316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 xmlns:a="http://schemas.openxmlformats.org/drawingml/2006/main">
                <a:rPr lang="vi" altLang="en-US"/>
                <a:t>Z</a:t>
              </a:r>
            </a:p>
          </p:txBody>
        </p:sp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3120" y="2160"/>
              <a:ext cx="30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 xmlns:a="http://schemas.openxmlformats.org/drawingml/2006/main">
                <a:rPr lang="vi" altLang="en-US"/>
                <a:t>MỘT</a:t>
              </a:r>
            </a:p>
          </p:txBody>
        </p:sp>
      </p:grpSp>
      <p:grpSp>
        <p:nvGrpSpPr>
          <p:cNvPr id="36" name="Group 27"/>
          <p:cNvGrpSpPr>
            <a:grpSpLocks/>
          </p:cNvGrpSpPr>
          <p:nvPr/>
        </p:nvGrpSpPr>
        <p:grpSpPr bwMode="auto">
          <a:xfrm>
            <a:off x="6412125" y="3138325"/>
            <a:ext cx="457200" cy="381000"/>
            <a:chOff x="2832" y="2256"/>
            <a:chExt cx="288" cy="240"/>
          </a:xfrm>
        </p:grpSpPr>
        <p:sp>
          <p:nvSpPr>
            <p:cNvPr id="37" name="Text Box 25"/>
            <p:cNvSpPr txBox="1">
              <a:spLocks noChangeArrowheads="1"/>
            </p:cNvSpPr>
            <p:nvPr/>
          </p:nvSpPr>
          <p:spPr bwMode="auto">
            <a:xfrm>
              <a:off x="2832" y="2256"/>
              <a:ext cx="28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4" tIns="9144" rIns="9144" bIns="914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xmlns:a="http://schemas.openxmlformats.org/drawingml/2006/main" algn="ctr" eaLnBrk="1" hangingPunct="1">
                <a:spcBef>
                  <a:spcPct val="50000"/>
                </a:spcBef>
              </a:pPr>
              <a:r xmlns:a="http://schemas.openxmlformats.org/drawingml/2006/main">
                <a:rPr lang="vi" altLang="en-US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38" name="Oval 26"/>
            <p:cNvSpPr>
              <a:spLocks noChangeArrowheads="1"/>
            </p:cNvSpPr>
            <p:nvPr/>
          </p:nvSpPr>
          <p:spPr bwMode="auto">
            <a:xfrm>
              <a:off x="2832" y="2400"/>
              <a:ext cx="96" cy="96"/>
            </a:xfrm>
            <a:prstGeom prst="ellipse">
              <a:avLst/>
            </a:prstGeom>
            <a:solidFill>
              <a:srgbClr val="006600"/>
            </a:solidFill>
            <a:ln w="12700" cap="sq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9" name="Group 31"/>
          <p:cNvGrpSpPr>
            <a:grpSpLocks/>
          </p:cNvGrpSpPr>
          <p:nvPr/>
        </p:nvGrpSpPr>
        <p:grpSpPr bwMode="auto">
          <a:xfrm>
            <a:off x="6412125" y="3647912"/>
            <a:ext cx="457200" cy="381000"/>
            <a:chOff x="4608" y="2640"/>
            <a:chExt cx="288" cy="240"/>
          </a:xfrm>
        </p:grpSpPr>
        <p:sp>
          <p:nvSpPr>
            <p:cNvPr id="40" name="Text Box 29"/>
            <p:cNvSpPr txBox="1">
              <a:spLocks noChangeArrowheads="1"/>
            </p:cNvSpPr>
            <p:nvPr/>
          </p:nvSpPr>
          <p:spPr bwMode="auto">
            <a:xfrm>
              <a:off x="4608" y="2640"/>
              <a:ext cx="28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4" tIns="9144" rIns="9144" bIns="914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xmlns:a="http://schemas.openxmlformats.org/drawingml/2006/main" algn="ctr" eaLnBrk="1" hangingPunct="1">
                <a:spcBef>
                  <a:spcPct val="50000"/>
                </a:spcBef>
              </a:pPr>
              <a:r xmlns:a="http://schemas.openxmlformats.org/drawingml/2006/main">
                <a:rPr lang="vi" altLang="en-US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41" name="Oval 30"/>
            <p:cNvSpPr>
              <a:spLocks noChangeArrowheads="1"/>
            </p:cNvSpPr>
            <p:nvPr/>
          </p:nvSpPr>
          <p:spPr bwMode="auto">
            <a:xfrm>
              <a:off x="4608" y="278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2" name="Group 35"/>
          <p:cNvGrpSpPr>
            <a:grpSpLocks/>
          </p:cNvGrpSpPr>
          <p:nvPr/>
        </p:nvGrpSpPr>
        <p:grpSpPr bwMode="auto">
          <a:xfrm>
            <a:off x="4330913" y="4682962"/>
            <a:ext cx="457200" cy="381000"/>
            <a:chOff x="4608" y="2736"/>
            <a:chExt cx="288" cy="240"/>
          </a:xfrm>
        </p:grpSpPr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4608" y="2736"/>
              <a:ext cx="28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4" tIns="9144" rIns="9144" bIns="914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xmlns:a="http://schemas.openxmlformats.org/drawingml/2006/main" algn="ctr" eaLnBrk="1" hangingPunct="1">
                <a:spcBef>
                  <a:spcPct val="50000"/>
                </a:spcBef>
              </a:pPr>
              <a:r xmlns:a="http://schemas.openxmlformats.org/drawingml/2006/main">
                <a:rPr lang="vi" altLang="en-US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44" name="Oval 34"/>
            <p:cNvSpPr>
              <a:spLocks noChangeArrowheads="1"/>
            </p:cNvSpPr>
            <p:nvPr/>
          </p:nvSpPr>
          <p:spPr bwMode="auto">
            <a:xfrm>
              <a:off x="4608" y="2880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57200" y="2751660"/>
            <a:ext cx="3429000" cy="131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xmlns:a="http://schemas.openxmlformats.org/drawingml/2006/main">
              <a:spcBef>
                <a:spcPts val="600"/>
              </a:spcBef>
            </a:pPr>
            <a:r xmlns:a="http://schemas.openxmlformats.org/drawingml/2006/main">
              <a:rPr lang="vi" sz="2400" kern="0" dirty="0"/>
              <a:t>Trong 501042, bạn chỉ cần tính số lượng đường dẫn NE.</a:t>
            </a:r>
          </a:p>
        </p:txBody>
      </p:sp>
      <p:sp>
        <p:nvSpPr>
          <p:cNvPr id="46" name="Content Placeholder 2"/>
          <p:cNvSpPr txBox="1">
            <a:spLocks/>
          </p:cNvSpPr>
          <p:nvPr/>
        </p:nvSpPr>
        <p:spPr bwMode="auto">
          <a:xfrm>
            <a:off x="457200" y="3952712"/>
            <a:ext cx="3429000" cy="169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xmlns:a="http://schemas.openxmlformats.org/drawingml/2006/main">
              <a:spcBef>
                <a:spcPts val="600"/>
              </a:spcBef>
            </a:pPr>
            <a:r xmlns:a="http://schemas.openxmlformats.org/drawingml/2006/main">
              <a:rPr lang="vi" sz="2400" kern="0" dirty="0"/>
              <a:t>Bây giờ trong 501043, bạn cũng cần tạo tất cả các đường dẫn NE.</a:t>
            </a:r>
            <a:endParaRPr xmlns:a="http://schemas.openxmlformats.org/drawingml/2006/main" lang="en-US" sz="2000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5693465" y="5077975"/>
            <a:ext cx="23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/>
              <a:t>Từ A đến Z: ?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93465" y="5427206"/>
            <a:ext cx="23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>
                <a:solidFill>
                  <a:srgbClr val="006600"/>
                </a:solidFill>
              </a:rPr>
              <a:t>B </a:t>
            </a:r>
            <a:r xmlns:a="http://schemas.openxmlformats.org/drawingml/2006/main">
              <a:rPr lang="vi"/>
              <a:t>đến Z: 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683829" y="5796538"/>
            <a:ext cx="23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>
                <a:solidFill>
                  <a:srgbClr val="0000FF"/>
                </a:solidFill>
              </a:rPr>
              <a:t>C </a:t>
            </a:r>
            <a:r xmlns:a="http://schemas.openxmlformats.org/drawingml/2006/main">
              <a:rPr lang="vi"/>
              <a:t>đến Z: ?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93465" y="6165870"/>
            <a:ext cx="23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vi">
                <a:solidFill>
                  <a:srgbClr val="FF0000"/>
                </a:solidFill>
              </a:rPr>
              <a:t>D </a:t>
            </a:r>
            <a:r xmlns:a="http://schemas.openxmlformats.org/drawingml/2006/main">
              <a:rPr lang="vi"/>
              <a:t>đến Z: ?</a:t>
            </a: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xmlns:a="http://schemas.openxmlformats.org/drawingml/2006/main" algn="ctr">
              <a:spcBef>
                <a:spcPct val="50000"/>
              </a:spcBef>
            </a:pPr>
            <a:r xmlns:a="http://schemas.openxmlformats.org/drawingml/2006/main">
              <a:rPr lang="vi" sz="1200" dirty="0">
                <a:sym typeface="Wingdings 2" pitchFamily="18" charset="2"/>
              </a:rPr>
              <a:t></a:t>
            </a:r>
          </a:p>
        </p:txBody>
      </p:sp>
      <p:sp>
        <p:nvSpPr>
          <p:cNvPr id="5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  <p:extLst>
      <p:ext uri="{BB962C8B-B14F-4D97-AF65-F5344CB8AC3E}">
        <p14:creationId xmlns:p14="http://schemas.microsoft.com/office/powerpoint/2010/main" val="137204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" grpId="0"/>
      <p:bldP spid="47" grpId="0"/>
      <p:bldP spid="48" grpId="0"/>
      <p:bldP spid="4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vi" sz="360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 xmlns:a="http://schemas.openxmlformats.org/drawingml/2006/main">
              <a:rPr lang="vi" sz="3600" dirty="0">
                <a:latin typeface="Britannic Bold" panose="020B0903060703020204" pitchFamily="34" charset="0"/>
              </a:rPr>
              <a:t>Tóm tắt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pPr xmlns:a="http://schemas.openxmlformats.org/drawingml/2006/main">
              <a:spcBef>
                <a:spcPts val="600"/>
              </a:spcBef>
            </a:pPr>
            <a:r xmlns:a="http://schemas.openxmlformats.org/drawingml/2006/main">
              <a:rPr lang="vi" sz="2800" dirty="0">
                <a:solidFill>
                  <a:srgbClr val="C00000"/>
                </a:solidFill>
              </a:rPr>
              <a:t>Đệ quy </a:t>
            </a:r>
            <a:r xmlns:a="http://schemas.openxmlformats.org/drawingml/2006/main">
              <a:rPr lang="vi" sz="2800" dirty="0"/>
              <a:t>– Những tấm gương</a:t>
            </a:r>
          </a:p>
          <a:p>
            <a:pPr xmlns:a="http://schemas.openxmlformats.org/drawingml/2006/main">
              <a:spcBef>
                <a:spcPts val="600"/>
              </a:spcBef>
            </a:pPr>
            <a:r xmlns:a="http://schemas.openxmlformats.org/drawingml/2006/main">
              <a:rPr lang="vi" sz="2800" dirty="0">
                <a:solidFill>
                  <a:srgbClr val="0000FF"/>
                </a:solidFill>
              </a:rPr>
              <a:t>Trường hợp cơ sở </a:t>
            </a:r>
            <a:r xmlns:a="http://schemas.openxmlformats.org/drawingml/2006/main">
              <a:rPr lang="vi" sz="2800" dirty="0"/>
              <a:t>:</a:t>
            </a:r>
          </a:p>
          <a:p>
            <a:pPr xmlns:a="http://schemas.openxmlformats.org/drawingml/2006/main" lvl="1">
              <a:spcBef>
                <a:spcPts val="0"/>
              </a:spcBef>
            </a:pPr>
            <a:r xmlns:a="http://schemas.openxmlformats.org/drawingml/2006/main">
              <a:rPr lang="vi" sz="2400" dirty="0"/>
              <a:t>Phiên bản đơn giản nhất có thể của vấn đề có thể được giải quyết dễ dàng</a:t>
            </a:r>
          </a:p>
          <a:p>
            <a:pPr xmlns:a="http://schemas.openxmlformats.org/drawingml/2006/main">
              <a:spcBef>
                <a:spcPts val="600"/>
              </a:spcBef>
            </a:pPr>
            <a:r xmlns:a="http://schemas.openxmlformats.org/drawingml/2006/main">
              <a:rPr lang="vi" sz="2800" dirty="0">
                <a:solidFill>
                  <a:srgbClr val="0000FF"/>
                </a:solidFill>
              </a:rPr>
              <a:t>Bước quy nạp </a:t>
            </a:r>
            <a:r xmlns:a="http://schemas.openxmlformats.org/drawingml/2006/main">
              <a:rPr lang="vi" sz="2800" dirty="0"/>
              <a:t>:</a:t>
            </a:r>
          </a:p>
          <a:p>
            <a:pPr xmlns:a="http://schemas.openxmlformats.org/drawingml/2006/main" lvl="1">
              <a:spcBef>
                <a:spcPts val="0"/>
              </a:spcBef>
            </a:pPr>
            <a:r xmlns:a="http://schemas.openxmlformats.org/drawingml/2006/main">
              <a:rPr lang="vi" sz="2400" dirty="0"/>
              <a:t>Phải đơn giản hóa</a:t>
            </a:r>
          </a:p>
          <a:p>
            <a:pPr xmlns:a="http://schemas.openxmlformats.org/drawingml/2006/main" lvl="1">
              <a:spcBef>
                <a:spcPts val="0"/>
              </a:spcBef>
            </a:pPr>
            <a:r xmlns:a="http://schemas.openxmlformats.org/drawingml/2006/main">
              <a:rPr lang="vi" sz="2400" dirty="0"/>
              <a:t>Phải đến một số trường hợp cơ bản</a:t>
            </a:r>
            <a:endParaRPr xmlns:a="http://schemas.openxmlformats.org/drawingml/2006/main" lang="en-US" sz="1200" dirty="0"/>
          </a:p>
          <a:p>
            <a:pPr xmlns:a="http://schemas.openxmlformats.org/drawingml/2006/main">
              <a:spcBef>
                <a:spcPts val="600"/>
              </a:spcBef>
            </a:pPr>
            <a:r xmlns:a="http://schemas.openxmlformats.org/drawingml/2006/main">
              <a:rPr lang="vi" sz="2800" dirty="0"/>
              <a:t>Dễ dàng hình dung bằng Stack</a:t>
            </a:r>
          </a:p>
          <a:p>
            <a:pPr xmlns:a="http://schemas.openxmlformats.org/drawingml/2006/main">
              <a:spcBef>
                <a:spcPts val="600"/>
              </a:spcBef>
            </a:pPr>
            <a:r xmlns:a="http://schemas.openxmlformats.org/drawingml/2006/main">
              <a:rPr lang="vi" sz="2800" dirty="0"/>
              <a:t>Các thao tác </a:t>
            </a:r>
            <a:r xmlns:a="http://schemas.openxmlformats.org/drawingml/2006/main">
              <a:rPr lang="vi" sz="2800" dirty="0">
                <a:solidFill>
                  <a:srgbClr val="CC0000"/>
                </a:solidFill>
              </a:rPr>
              <a:t>trước </a:t>
            </a:r>
            <a:r xmlns:a="http://schemas.openxmlformats.org/drawingml/2006/main">
              <a:rPr lang="vi" sz="2800" dirty="0"/>
              <a:t>và </a:t>
            </a:r>
            <a:r xmlns:a="http://schemas.openxmlformats.org/drawingml/2006/main">
              <a:rPr lang="vi" sz="2800" dirty="0">
                <a:solidFill>
                  <a:srgbClr val="008000"/>
                </a:solidFill>
              </a:rPr>
              <a:t>sau </a:t>
            </a:r>
            <a:r xmlns:a="http://schemas.openxmlformats.org/drawingml/2006/main">
              <a:rPr lang="vi" sz="2800" dirty="0"/>
              <a:t>lệnh gọi đệ quy lần lượt theo </a:t>
            </a:r>
            <a:r xmlns:a="http://schemas.openxmlformats.org/drawingml/2006/main">
              <a:rPr lang="vi" sz="2800" dirty="0"/>
              <a:t>thứ tự </a:t>
            </a:r>
            <a:r xmlns:a="http://schemas.openxmlformats.org/drawingml/2006/main">
              <a:rPr lang="vi" sz="2800" dirty="0">
                <a:solidFill>
                  <a:srgbClr val="CC0000"/>
                </a:solidFill>
              </a:rPr>
              <a:t>FIFO </a:t>
            </a:r>
            <a:r xmlns:a="http://schemas.openxmlformats.org/drawingml/2006/main">
              <a:rPr lang="vi" sz="2800" dirty="0"/>
              <a:t>và </a:t>
            </a:r>
            <a:r xmlns:a="http://schemas.openxmlformats.org/drawingml/2006/main">
              <a:rPr lang="vi" sz="2800" dirty="0">
                <a:solidFill>
                  <a:srgbClr val="008000"/>
                </a:solidFill>
              </a:rPr>
              <a:t>LIFO</a:t>
            </a:r>
          </a:p>
          <a:p>
            <a:pPr xmlns:a="http://schemas.openxmlformats.org/drawingml/2006/main">
              <a:spcBef>
                <a:spcPts val="600"/>
              </a:spcBef>
            </a:pPr>
            <a:r xmlns:a="http://schemas.openxmlformats.org/drawingml/2006/main">
              <a:rPr lang="vi" sz="2800" dirty="0"/>
              <a:t>Tinh tế nhưng </a:t>
            </a:r>
            <a:r xmlns:a="http://schemas.openxmlformats.org/drawingml/2006/main">
              <a:rPr lang="vi" sz="2800" dirty="0">
                <a:solidFill>
                  <a:srgbClr val="0000FF"/>
                </a:solidFill>
              </a:rPr>
              <a:t>không phải </a:t>
            </a:r>
            <a:r xmlns:a="http://schemas.openxmlformats.org/drawingml/2006/main">
              <a:rPr lang="vi" sz="2800" dirty="0"/>
              <a:t>lúc nào cũng là cách tốt nhất (hiệu quả nhất) để giải quyết vấn đề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56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xmlns:a="http://schemas.openxmlformats.org/drawingml/2006/main" algn="ctr">
              <a:buNone/>
            </a:pPr>
            <a:r xmlns:a="http://schemas.openxmlformats.org/drawingml/2006/main">
              <a:rPr lang="vi" sz="4400" dirty="0"/>
              <a:t>Phần cuối của tập tin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 xmlns:a="http://schemas.openxmlformats.org/drawingml/2006/main">
              <a:rPr lang="vi" sz="4000" dirty="0">
                <a:latin typeface="Britannic Bold" panose="020B0903060703020204" pitchFamily="34" charset="0"/>
              </a:rPr>
              <a:t>Người giới thiệu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6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195494279"/>
              </p:ext>
            </p:extLst>
          </p:nvPr>
        </p:nvGraphicFramePr>
        <p:xfrm>
          <a:off x="533400" y="13716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  <p:extLst>
      <p:ext uri="{BB962C8B-B14F-4D97-AF65-F5344CB8AC3E}">
        <p14:creationId xmlns:p14="http://schemas.microsoft.com/office/powerpoint/2010/main" val="296061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99FF">
              <a:alpha val="25098"/>
            </a:srgbClr>
          </a:solidFill>
        </p:spPr>
        <p:txBody>
          <a:bodyPr/>
          <a:lstStyle/>
          <a:p>
            <a:r xmlns:a="http://schemas.openxmlformats.org/drawingml/2006/main">
              <a:rPr lang="vi" sz="4000">
                <a:latin typeface="Britannic Bold" panose="020B0903060703020204" pitchFamily="34" charset="0"/>
              </a:rPr>
              <a:t>Các chương trình sử dụng trong bài giảng này</a:t>
            </a:r>
            <a:endParaRPr xmlns:a="http://schemas.openxmlformats.org/drawingml/2006/main" lang="en-US" sz="40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xmlns:a="http://schemas.openxmlformats.org/drawingml/2006/main"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vi" sz="2800" dirty="0">
                <a:solidFill>
                  <a:srgbClr val="0000FF"/>
                </a:solidFill>
              </a:rPr>
              <a:t>Đếm ngược.java</a:t>
            </a:r>
          </a:p>
          <a:p>
            <a:pPr xmlns:a="http://schemas.openxmlformats.org/drawingml/2006/main"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vi" sz="2800" dirty="0">
                <a:solidFill>
                  <a:srgbClr val="0000FF"/>
                </a:solidFill>
              </a:rPr>
              <a:t>ConvertBase.java</a:t>
            </a:r>
          </a:p>
          <a:p>
            <a:pPr xmlns:a="http://schemas.openxmlformats.org/drawingml/2006/main"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vi" sz="2800" dirty="0" err="1">
                <a:solidFill>
                  <a:srgbClr val="0000FF"/>
                </a:solidFill>
              </a:rPr>
              <a:t>SortedLinkedList,java </a:t>
            </a:r>
            <a:r xmlns:a="http://schemas.openxmlformats.org/drawingml/2006/main">
              <a:rPr lang="vi" sz="2800" dirty="0">
                <a:solidFill>
                  <a:srgbClr val="0000FF"/>
                </a:solidFill>
              </a:rPr>
              <a:t>, TestSortedList.java</a:t>
            </a:r>
            <a:endParaRPr xmlns:a="http://schemas.openxmlformats.org/drawingml/2006/main" lang="en-US" sz="2800" dirty="0"/>
          </a:p>
          <a:p>
            <a:pPr xmlns:a="http://schemas.openxmlformats.org/drawingml/2006/main"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vi" sz="2800" dirty="0">
                <a:solidFill>
                  <a:srgbClr val="0000FF"/>
                </a:solidFill>
              </a:rPr>
              <a:t>Kết hợp.java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99FF">
              <a:alpha val="25098"/>
            </a:srgbClr>
          </a:solidFill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vi" sz="4000" dirty="0">
                <a:latin typeface="Britannic Bold" panose="020B0903060703020204" pitchFamily="34" charset="0"/>
              </a:rPr>
              <a:t>Đề cương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xmlns:a="http://schemas.openxmlformats.org/drawingml/2006/main"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 xmlns:a="http://schemas.openxmlformats.org/drawingml/2006/main">
              <a:rPr lang="vi" sz="2400" dirty="0">
                <a:solidFill>
                  <a:srgbClr val="0000FF"/>
                </a:solidFill>
              </a:rPr>
              <a:t>Ý kiến cơ bản</a:t>
            </a:r>
          </a:p>
          <a:p>
            <a:pPr xmlns:a="http://schemas.openxmlformats.org/drawingml/2006/main"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 xmlns:a="http://schemas.openxmlformats.org/drawingml/2006/main">
              <a:rPr lang="vi" sz="2400">
                <a:solidFill>
                  <a:srgbClr val="0000FF"/>
                </a:solidFill>
              </a:rPr>
              <a:t>như thế nào </a:t>
            </a:r>
            <a:r xmlns:a="http://schemas.openxmlformats.org/drawingml/2006/main">
              <a:rPr lang="vi" sz="2400" dirty="0">
                <a:solidFill>
                  <a:srgbClr val="0000FF"/>
                </a:solidFill>
              </a:rPr>
              <a:t>?</a:t>
            </a:r>
          </a:p>
          <a:p>
            <a:pPr xmlns:a="http://schemas.openxmlformats.org/drawingml/2006/main"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 xmlns:a="http://schemas.openxmlformats.org/drawingml/2006/main">
              <a:rPr lang="vi" sz="2400">
                <a:solidFill>
                  <a:srgbClr val="0000FF"/>
                </a:solidFill>
              </a:rPr>
              <a:t>Ví dụ</a:t>
            </a:r>
            <a:endParaRPr xmlns:a="http://schemas.openxmlformats.org/drawingml/2006/main" lang="en-GB" sz="2400" dirty="0">
              <a:solidFill>
                <a:srgbClr val="0000FF"/>
              </a:solidFill>
            </a:endParaRPr>
          </a:p>
          <a:p>
            <a:pPr xmlns:a="http://schemas.openxmlformats.org/drawingml/2006/main"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 xmlns:a="http://schemas.openxmlformats.org/drawingml/2006/main">
              <a:rPr lang="vi" sz="2000"/>
              <a:t>Đếm ngược</a:t>
            </a:r>
          </a:p>
          <a:p>
            <a:pPr xmlns:a="http://schemas.openxmlformats.org/drawingml/2006/main"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 xmlns:a="http://schemas.openxmlformats.org/drawingml/2006/main">
              <a:rPr lang="vi" sz="2000"/>
              <a:t>Hiển thị một số nguyên trong cơ số b</a:t>
            </a:r>
          </a:p>
          <a:p>
            <a:pPr xmlns:a="http://schemas.openxmlformats.org/drawingml/2006/main"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 xmlns:a="http://schemas.openxmlformats.org/drawingml/2006/main">
              <a:rPr lang="vi" sz="2000"/>
              <a:t>In </a:t>
            </a:r>
            <a:r xmlns:a="http://schemas.openxmlformats.org/drawingml/2006/main">
              <a:rPr lang="vi" sz="2000" dirty="0"/>
              <a:t>danh </a:t>
            </a:r>
            <a:r xmlns:a="http://schemas.openxmlformats.org/drawingml/2006/main">
              <a:rPr lang="vi" sz="2000"/>
              <a:t>sách liên kết</a:t>
            </a:r>
          </a:p>
          <a:p>
            <a:pPr xmlns:a="http://schemas.openxmlformats.org/drawingml/2006/main"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 xmlns:a="http://schemas.openxmlformats.org/drawingml/2006/main">
              <a:rPr lang="vi" sz="2000"/>
              <a:t>In danh sách liên kết theo thứ tự ngược lại</a:t>
            </a:r>
            <a:endParaRPr xmlns:a="http://schemas.openxmlformats.org/drawingml/2006/main" lang="en-GB" sz="2000" dirty="0"/>
          </a:p>
          <a:p>
            <a:pPr xmlns:a="http://schemas.openxmlformats.org/drawingml/2006/main"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 xmlns:a="http://schemas.openxmlformats.org/drawingml/2006/main">
              <a:rPr lang="vi" sz="2000" dirty="0"/>
              <a:t>Chèn một phần tử vào Danh sách liên kết được sắp xếp</a:t>
            </a:r>
          </a:p>
          <a:p>
            <a:pPr xmlns:a="http://schemas.openxmlformats.org/drawingml/2006/main"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 xmlns:a="http://schemas.openxmlformats.org/drawingml/2006/main">
              <a:rPr lang="vi" sz="2000" dirty="0"/>
              <a:t>Tháp Hà Nội</a:t>
            </a:r>
          </a:p>
          <a:p>
            <a:pPr xmlns:a="http://schemas.openxmlformats.org/drawingml/2006/main"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 xmlns:a="http://schemas.openxmlformats.org/drawingml/2006/main">
              <a:rPr lang="vi" sz="2000"/>
              <a:t>Kết hợp: n chọn k</a:t>
            </a:r>
            <a:endParaRPr xmlns:a="http://schemas.openxmlformats.org/drawingml/2006/main" lang="en-GB" sz="2000" dirty="0"/>
          </a:p>
          <a:p>
            <a:pPr xmlns:a="http://schemas.openxmlformats.org/drawingml/2006/main"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 xmlns:a="http://schemas.openxmlformats.org/drawingml/2006/main">
              <a:rPr lang="vi" sz="2000" dirty="0"/>
              <a:t>Tìm kiếm nhị phân trong một mảng được sắp xếp</a:t>
            </a:r>
          </a:p>
          <a:p>
            <a:pPr xmlns:a="http://schemas.openxmlformats.org/drawingml/2006/main"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 xmlns:a="http://schemas.openxmlformats.org/drawingml/2006/main">
              <a:rPr lang="vi" sz="2000" dirty="0"/>
              <a:t>Số </a:t>
            </a:r>
            <a:r xmlns:a="http://schemas.openxmlformats.org/drawingml/2006/main">
              <a:rPr lang="vi" sz="2000"/>
              <a:t>nhỏ nhất </a:t>
            </a:r>
            <a:r xmlns:a="http://schemas.openxmlformats.org/drawingml/2006/main">
              <a:rPr lang="vi" sz="2000" baseline="30000"/>
              <a:t>thứ </a:t>
            </a:r>
            <a:r xmlns:a="http://schemas.openxmlformats.org/drawingml/2006/main">
              <a:rPr lang="vi" sz="2000"/>
              <a:t>K</a:t>
            </a:r>
          </a:p>
          <a:p>
            <a:pPr xmlns:a="http://schemas.openxmlformats.org/drawingml/2006/main"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 xmlns:a="http://schemas.openxmlformats.org/drawingml/2006/main">
              <a:rPr lang="vi" sz="2000"/>
              <a:t>Hoán vị của một chuỗi</a:t>
            </a:r>
            <a:endParaRPr xmlns:a="http://schemas.openxmlformats.org/drawingml/2006/main" lang="en-GB" sz="2000" dirty="0"/>
          </a:p>
          <a:p>
            <a:pPr xmlns:a="http://schemas.openxmlformats.org/drawingml/2006/main"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 xmlns:a="http://schemas.openxmlformats.org/drawingml/2006/main">
              <a:rPr lang="vi" sz="2000" dirty="0"/>
              <a:t>Bài toán 8 quân hậu</a:t>
            </a:r>
            <a:endParaRPr xmlns:a="http://schemas.openxmlformats.org/drawingml/2006/main"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8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xmlns:a="http://schemas.openxmlformats.org/drawingml/2006/main">
              <a:defRPr/>
            </a:pPr>
            <a:r xmlns:a="http://schemas.openxmlformats.org/drawingml/2006/main">
              <a:rPr lang="vi" dirty="0"/>
              <a:t>[501043 Bài 10: Đệ quy]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vi" sz="4400" dirty="0">
                <a:solidFill>
                  <a:srgbClr val="C00000"/>
                </a:solidFill>
                <a:latin typeface="Britannic Bold" pitchFamily="34" charset="0"/>
              </a:rPr>
              <a:t>1 </a:t>
            </a:r>
            <a:r xmlns:a="http://schemas.openxmlformats.org/drawingml/2006/main">
              <a:rPr lang="vi" sz="4400" dirty="0">
                <a:latin typeface="Britannic Bold" pitchFamily="34" charset="0"/>
              </a:rPr>
              <a:t>ý tưởng cơ bản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vi" sz="3200" dirty="0">
                <a:latin typeface="Calibri" pitchFamily="34" charset="0"/>
              </a:rPr>
              <a:t>Còn được gọi là </a:t>
            </a:r>
            <a:r xmlns:a="http://schemas.openxmlformats.org/drawingml/2006/main">
              <a:rPr lang="vi" sz="3200" dirty="0">
                <a:solidFill>
                  <a:srgbClr val="C00000"/>
                </a:solidFill>
                <a:latin typeface="Calibri" pitchFamily="34" charset="0"/>
              </a:rPr>
              <a:t>ý tưởng trung tâm trong CS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S1020 Lecture Note #7:&amp;#x0D;&amp;#x0A;Recursion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Lecture Note #7: Recursion&amp;quot;&quot;/&gt;&lt;property id=&quot;20307&quot; value=&quot;691&quot;/&gt;&lt;/object&gt;&lt;object type=&quot;3&quot; unique_id=&quot;10006&quot;&gt;&lt;property id=&quot;20148&quot; value=&quot;5&quot;/&gt;&lt;property id=&quot;20300&quot; value=&quot;Slide 3 - &amp;quot;Lecture Note #7: Recursion&amp;quot;&quot;/&gt;&lt;property id=&quot;20307&quot; value=&quot;690&quot;/&gt;&lt;/object&gt;&lt;object type=&quot;3&quot; unique_id=&quot;10007&quot;&gt;&lt;property id=&quot;20148&quot; value=&quot;5&quot;/&gt;&lt;property id=&quot;20300&quot; value=&quot;Slide 4 - &amp;quot;Outline&amp;quot;&quot;/&gt;&lt;property id=&quot;20307&quot; value=&quot;692&quot;/&gt;&lt;/object&gt;&lt;object type=&quot;3&quot; unique_id=&quot;10008&quot;&gt;&lt;property id=&quot;20148&quot; value=&quot;5&quot;/&gt;&lt;property id=&quot;20300&quot; value=&quot;Slide 5 - &amp;quot;1 Basic Idea&amp;quot;&quot;/&gt;&lt;property id=&quot;20307&quot; value=&quot;820&quot;/&gt;&lt;/object&gt;&lt;object type=&quot;3&quot; unique_id=&quot;10009&quot;&gt;&lt;property id=&quot;20148&quot; value=&quot;5&quot;/&gt;&lt;property id=&quot;20300&quot; value=&quot;Slide 6 - &amp;quot;1.1 Pictorial examples&amp;quot;&quot;/&gt;&lt;property id=&quot;20307&quot; value=&quot;928&quot;/&gt;&lt;/object&gt;&lt;object type=&quot;3&quot; unique_id=&quot;10010&quot;&gt;&lt;property id=&quot;20148&quot; value=&quot;5&quot;/&gt;&lt;property id=&quot;20300&quot; value=&quot;Slide 7 - &amp;quot;1.2 Textual examples&amp;quot;&quot;/&gt;&lt;property id=&quot;20307&quot; value=&quot;957&quot;/&gt;&lt;/object&gt;&lt;object type=&quot;3&quot; unique_id=&quot;10011&quot;&gt;&lt;property id=&quot;20148&quot; value=&quot;5&quot;/&gt;&lt;property id=&quot;20300&quot; value=&quot;Slide 8 - &amp;quot;1.3 Concept&amp;quot;&quot;/&gt;&lt;property id=&quot;20307&quot; value=&quot;956&quot;/&gt;&lt;/object&gt;&lt;object type=&quot;3&quot; unique_id=&quot;10012&quot;&gt;&lt;property id=&quot;20148&quot; value=&quot;5&quot;/&gt;&lt;property id=&quot;20300&quot; value=&quot;Slide 9 - &amp;quot;1.4 Why recursion?&amp;quot;&quot;/&gt;&lt;property id=&quot;20307&quot; value=&quot;929&quot;/&gt;&lt;/object&gt;&lt;object type=&quot;3&quot; unique_id=&quot;10013&quot;&gt;&lt;property id=&quot;20148&quot; value=&quot;5&quot;/&gt;&lt;property id=&quot;20300&quot; value=&quot;Slide 10 - &amp;quot;1.5 Countdown&amp;quot;&quot;/&gt;&lt;property id=&quot;20307&quot; value=&quot;901&quot;/&gt;&lt;/object&gt;&lt;object type=&quot;3&quot; unique_id=&quot;10014&quot;&gt;&lt;property id=&quot;20148&quot; value=&quot;5&quot;/&gt;&lt;property id=&quot;20300&quot; value=&quot;Slide 11 - &amp;quot;1.6 Greatest Common Divisor (GCD)&amp;quot;&quot;/&gt;&lt;property id=&quot;20307&quot; value=&quot;930&quot;/&gt;&lt;/object&gt;&lt;object type=&quot;3&quot; unique_id=&quot;10015&quot;&gt;&lt;property id=&quot;20148&quot; value=&quot;5&quot;/&gt;&lt;property id=&quot;20300&quot; value=&quot;Slide 12 - &amp;quot;1.7 Display an integer in base b&amp;quot;&quot;/&gt;&lt;property id=&quot;20307&quot; value=&quot;902&quot;/&gt;&lt;/object&gt;&lt;object type=&quot;3&quot; unique_id=&quot;10016&quot;&gt;&lt;property id=&quot;20148&quot; value=&quot;5&quot;/&gt;&lt;property id=&quot;20300&quot; value=&quot;Slide 13 - &amp;quot;1.8 Factorial&amp;quot;&quot;/&gt;&lt;property id=&quot;20307&quot; value=&quot;903&quot;/&gt;&lt;/object&gt;&lt;object type=&quot;3&quot; unique_id=&quot;10017&quot;&gt;&lt;property id=&quot;20148&quot; value=&quot;5&quot;/&gt;&lt;property id=&quot;20300&quot; value=&quot;Slide 14 - &amp;quot;Quiz Time – Spot the imposter!&amp;quot;&quot;/&gt;&lt;property id=&quot;20307&quot; value=&quot;784&quot;/&gt;&lt;/object&gt;&lt;object type=&quot;3&quot; unique_id=&quot;10018&quot;&gt;&lt;property id=&quot;20148&quot; value=&quot;5&quot;/&gt;&lt;property id=&quot;20300&quot; value=&quot;Slide 15 - &amp;quot;2 How Recursion Works&amp;quot;&quot;/&gt;&lt;property id=&quot;20307&quot; value=&quot;931&quot;/&gt;&lt;/object&gt;&lt;object type=&quot;3&quot; unique_id=&quot;10019&quot;&gt;&lt;property id=&quot;20148&quot; value=&quot;5&quot;/&gt;&lt;property id=&quot;20300&quot; value=&quot;Slide 16 - &amp;quot;2.1 Tracing factorial&amp;quot;&quot;/&gt;&lt;property id=&quot;20307&quot; value=&quot;904&quot;/&gt;&lt;/object&gt;&lt;object type=&quot;3&quot; unique_id=&quot;10020&quot;&gt;&lt;property id=&quot;20148&quot; value=&quot;5&quot;/&gt;&lt;property id=&quot;20300&quot; value=&quot;Slide 17 - &amp;quot;2.2 Visualizing Recursion&amp;quot;&quot;/&gt;&lt;property id=&quot;20307&quot; value=&quot;905&quot;/&gt;&lt;/object&gt;&lt;object type=&quot;3&quot; unique_id=&quot;10021&quot;&gt;&lt;property id=&quot;20148&quot; value=&quot;5&quot;/&gt;&lt;property id=&quot;20300&quot; value=&quot;Slide 18 - &amp;quot;Quiz Time&amp;quot;&quot;/&gt;&lt;property id=&quot;20307&quot; value=&quot;944&quot;/&gt;&lt;/object&gt;&lt;object type=&quot;3&quot; unique_id=&quot;10022&quot;&gt;&lt;property id=&quot;20148&quot; value=&quot;5&quot;/&gt;&lt;property id=&quot;20300&quot; value=&quot;Slide 19 - &amp;quot;2.3 Stacks for recursion visualization&amp;quot;&quot;/&gt;&lt;property id=&quot;20307&quot; value=&quot;836&quot;/&gt;&lt;/object&gt;&lt;object type=&quot;3&quot; unique_id=&quot;10023&quot;&gt;&lt;property id=&quot;20148&quot; value=&quot;5&quot;/&gt;&lt;property id=&quot;20300&quot; value=&quot;Slide 20 - &amp;quot;2.4 Recipe for Recursion&amp;quot;&quot;/&gt;&lt;property id=&quot;20307&quot; value=&quot;911&quot;/&gt;&lt;/object&gt;&lt;object type=&quot;3&quot; unique_id=&quot;10024&quot;&gt;&lt;property id=&quot;20148&quot; value=&quot;5&quot;/&gt;&lt;property id=&quot;20300&quot; value=&quot;Slide 21 - &amp;quot;2.5 Not a Good Recursion&amp;quot;&quot;/&gt;&lt;property id=&quot;20307&quot; value=&quot;912&quot;/&gt;&lt;/object&gt;&lt;object type=&quot;3&quot; unique_id=&quot;10025&quot;&gt;&lt;property id=&quot;20148&quot; value=&quot;5&quot;/&gt;&lt;property id=&quot;20300&quot; value=&quot;Slide 22 - &amp;quot;3 Examples&amp;quot;&quot;/&gt;&lt;property id=&quot;20307&quot; value=&quot;932&quot;/&gt;&lt;/object&gt;&lt;object type=&quot;3&quot; unique_id=&quot;10026&quot;&gt;&lt;property id=&quot;20148&quot; value=&quot;5&quot;/&gt;&lt;property id=&quot;20300&quot; value=&quot;Slide 23 - &amp;quot;Printing a Linked List recursively&amp;quot;&quot;/&gt;&lt;property id=&quot;20307&quot; value=&quot;913&quot;/&gt;&lt;/object&gt;&lt;object type=&quot;3&quot; unique_id=&quot;10027&quot;&gt;&lt;property id=&quot;20148&quot; value=&quot;5&quot;/&gt;&lt;property id=&quot;20300&quot; value=&quot;Slide 24 - &amp;quot;Printing a Linked List in reverse order&amp;quot;&quot;/&gt;&lt;property id=&quot;20307&quot; value=&quot;933&quot;/&gt;&lt;/object&gt;&lt;object type=&quot;3&quot; unique_id=&quot;10028&quot;&gt;&lt;property id=&quot;20148&quot; value=&quot;5&quot;/&gt;&lt;property id=&quot;20300&quot; value=&quot;Slide 25 - &amp;quot;Sorted Linked List Insertion &amp;#x0D;&amp;#x0A;- Insert an item v into the sorted linked list with head p&amp;#x0D;&amp;#x0A;&amp;quot;&quot;/&gt;&lt;property id=&quot;20307&quot; value=&quot;934&quot;/&gt;&lt;/object&gt;&lt;object type=&quot;3&quot; unique_id=&quot;10029&quot;&gt;&lt;property id=&quot;20148&quot; value=&quot;5&quot;/&gt;&lt;property id=&quot;20300&quot; value=&quot;Slide 26 - &amp;quot;Recursive Insertion&amp;quot;&quot;/&gt;&lt;property id=&quot;20307&quot; value=&quot;935&quot;/&gt;&lt;/object&gt;&lt;object type=&quot;3&quot; unique_id=&quot;10030&quot;&gt;&lt;property id=&quot;20148&quot; value=&quot;5&quot;/&gt;&lt;property id=&quot;20300&quot; value=&quot;Slide 27 - &amp;quot;Towers of Hanoi&amp;quot;&quot;/&gt;&lt;property id=&quot;20307&quot; value=&quot;914&quot;/&gt;&lt;/object&gt;&lt;object type=&quot;3&quot; unique_id=&quot;10031&quot;&gt;&lt;property id=&quot;20148&quot; value=&quot;5&quot;/&gt;&lt;property id=&quot;20300&quot; value=&quot;Slide 28 - &amp;quot;Quiz Time – Towers of Hanoi&amp;quot;&quot;/&gt;&lt;property id=&quot;20307&quot; value=&quot;915&quot;/&gt;&lt;/object&gt;&lt;object type=&quot;3&quot; unique_id=&quot;10032&quot;&gt;&lt;property id=&quot;20148&quot; value=&quot;5&quot;/&gt;&lt;property id=&quot;20300&quot; value=&quot;Slide 29 - &amp;quot;Tower of Hanoi solution&amp;quot;&quot;/&gt;&lt;property id=&quot;20307&quot; value=&quot;916&quot;/&gt;&lt;/object&gt;&lt;object type=&quot;3&quot; unique_id=&quot;10033&quot;&gt;&lt;property id=&quot;20148&quot; value=&quot;5&quot;/&gt;&lt;property id=&quot;20300&quot; value=&quot;Slide 30 - &amp;quot;Tower of Hanoi iterative solution (1/2)&amp;quot;&quot;/&gt;&lt;property id=&quot;20307&quot; value=&quot;936&quot;/&gt;&lt;/object&gt;&lt;object type=&quot;3&quot; unique_id=&quot;10034&quot;&gt;&lt;property id=&quot;20148&quot; value=&quot;5&quot;/&gt;&lt;property id=&quot;20300&quot; value=&quot;Slide 31 - &amp;quot;Tower of Hanoi iterative solution (2/2)&amp;quot;&quot;/&gt;&lt;property id=&quot;20307&quot; value=&quot;937&quot;/&gt;&lt;/object&gt;&lt;object type=&quot;3&quot; unique_id=&quot;10035&quot;&gt;&lt;property id=&quot;20148&quot; value=&quot;5&quot;/&gt;&lt;property id=&quot;20300&quot; value=&quot;Slide 33 - &amp;quot;Time Efficiency of Towers( )&amp;quot;&quot;/&gt;&lt;property id=&quot;20307&quot; value=&quot;938&quot;/&gt;&lt;/object&gt;&lt;object type=&quot;3&quot; unique_id=&quot;10036&quot;&gt;&lt;property id=&quot;20148&quot; value=&quot;5&quot;/&gt;&lt;property id=&quot;20300&quot; value=&quot;Slide 34 - &amp;quot;Being choosy…&amp;quot;&quot;/&gt;&lt;property id=&quot;20307&quot; value=&quot;917&quot;/&gt;&lt;/object&gt;&lt;object type=&quot;3&quot; unique_id=&quot;10037&quot;&gt;&lt;property id=&quot;20148&quot; value=&quot;5&quot;/&gt;&lt;property id=&quot;20300&quot; value=&quot;Slide 35 - &amp;quot;n choose k&amp;quot;&quot;/&gt;&lt;property id=&quot;20307&quot; value=&quot;918&quot;/&gt;&lt;/object&gt;&lt;object type=&quot;3&quot; unique_id=&quot;10038&quot;&gt;&lt;property id=&quot;20148&quot; value=&quot;5&quot;/&gt;&lt;property id=&quot;20300&quot; value=&quot;Slide 36 - &amp;quot;Compute c(4,2)&amp;quot;&quot;/&gt;&lt;property id=&quot;20307&quot; value=&quot;939&quot;/&gt;&lt;/object&gt;&lt;object type=&quot;3&quot; unique_id=&quot;10039&quot;&gt;&lt;property id=&quot;20148&quot; value=&quot;5&quot;/&gt;&lt;property id=&quot;20300&quot; value=&quot;Slide 37 - &amp;quot;Searching within a sorted array&amp;quot;&quot;/&gt;&lt;property id=&quot;20307&quot; value=&quot;919&quot;/&gt;&lt;/object&gt;&lt;object type=&quot;3&quot; unique_id=&quot;10040&quot;&gt;&lt;property id=&quot;20148&quot; value=&quot;5&quot;/&gt;&lt;property id=&quot;20300&quot; value=&quot;Slide 38 - &amp;quot;Binary Search by Recursion&amp;quot;&quot;/&gt;&lt;property id=&quot;20307&quot; value=&quot;924&quot;/&gt;&lt;/object&gt;&lt;object type=&quot;3&quot; unique_id=&quot;10041&quot;&gt;&lt;property id=&quot;20148&quot; value=&quot;5&quot;/&gt;&lt;property id=&quot;20300&quot; value=&quot;Slide 39 - &amp;quot;Starting functions for recursion&amp;quot;&quot;/&gt;&lt;property id=&quot;20307&quot; value=&quot;942&quot;/&gt;&lt;/object&gt;&lt;object type=&quot;3&quot; unique_id=&quot;10042&quot;&gt;&lt;property id=&quot;20148&quot; value=&quot;5&quot;/&gt;&lt;property id=&quot;20300&quot; value=&quot;Slide 40 - &amp;quot;Find the kth smallest number (unsorted array a)&amp;quot;&quot;/&gt;&lt;property id=&quot;20307&quot; value=&quot;943&quot;/&gt;&lt;/object&gt;&lt;object type=&quot;3&quot; unique_id=&quot;10043&quot;&gt;&lt;property id=&quot;20148&quot; value=&quot;5&quot;/&gt;&lt;property id=&quot;20300&quot; value=&quot;Slide 41 - &amp;quot;Multiplying Rabbits&amp;quot;&quot;/&gt;&lt;property id=&quot;20307&quot; value=&quot;945&quot;/&gt;&lt;/object&gt;&lt;object type=&quot;3&quot; unique_id=&quot;10044&quot;&gt;&lt;property id=&quot;20148&quot; value=&quot;5&quot;/&gt;&lt;property id=&quot;20300&quot; value=&quot;Slide 42 - &amp;quot;Another view of rabbit generations&amp;quot;&quot;/&gt;&lt;property id=&quot;20307&quot; value=&quot;946&quot;/&gt;&lt;/object&gt;&lt;object type=&quot;3&quot; unique_id=&quot;10045&quot;&gt;&lt;property id=&quot;20148&quot; value=&quot;5&quot;/&gt;&lt;property id=&quot;20300&quot; value=&quot;Slide 43 - &amp;quot;Fibonacci Numbers&amp;quot;&quot;/&gt;&lt;property id=&quot;20307&quot; value=&quot;947&quot;/&gt;&lt;/object&gt;&lt;object type=&quot;3&quot; unique_id=&quot;10046&quot;&gt;&lt;property id=&quot;20148&quot; value=&quot;5&quot;/&gt;&lt;property id=&quot;20300&quot; value=&quot;Slide 44 - &amp;quot;Tracing Fibonacci Calls&amp;quot;&quot;/&gt;&lt;property id=&quot;20307&quot; value=&quot;948&quot;/&gt;&lt;/object&gt;&lt;object type=&quot;3&quot; unique_id=&quot;10047&quot;&gt;&lt;property id=&quot;20148&quot; value=&quot;5&quot;/&gt;&lt;property id=&quot;20300&quot; value=&quot;Slide 45 - &amp;quot;An iterative Fibonacci function&amp;quot;&quot;/&gt;&lt;property id=&quot;20307&quot; value=&quot;949&quot;/&gt;&lt;/object&gt;&lt;object type=&quot;3&quot; unique_id=&quot;10048&quot;&gt;&lt;property id=&quot;20148&quot; value=&quot;5&quot;/&gt;&lt;property id=&quot;20300&quot; value=&quot;Slide 46 - &amp;quot;Fibonacci and Phi, the Golden Ratio&amp;quot;&quot;/&gt;&lt;property id=&quot;20307&quot; value=&quot;951&quot;/&gt;&lt;/object&gt;&lt;object type=&quot;3&quot; unique_id=&quot;10049&quot;&gt;&lt;property id=&quot;20148&quot; value=&quot;5&quot;/&gt;&lt;property id=&quot;20300&quot; value=&quot;Slide 47 - &amp;quot;Closed-form solution for Fib( )&amp;quot;&quot;/&gt;&lt;property id=&quot;20307&quot; value=&quot;950&quot;/&gt;&lt;/object&gt;&lt;object type=&quot;3&quot; unique_id=&quot;10050&quot;&gt;&lt;property id=&quot;20148&quot; value=&quot;5&quot;/&gt;&lt;property id=&quot;20300&quot; value=&quot;Slide 48 - &amp;quot;Find all Permutations of a String (1/3)&amp;quot;&quot;/&gt;&lt;property id=&quot;20307&quot; value=&quot;952&quot;/&gt;&lt;/object&gt;&lt;object type=&quot;3&quot; unique_id=&quot;10051&quot;&gt;&lt;property id=&quot;20148&quot; value=&quot;5&quot;/&gt;&lt;property id=&quot;20300&quot; value=&quot;Slide 49 - &amp;quot;Find all Permutations of a String (2/3)&amp;quot;&quot;/&gt;&lt;property id=&quot;20307&quot; value=&quot;958&quot;/&gt;&lt;/object&gt;&lt;object type=&quot;3&quot; unique_id=&quot;10052&quot;&gt;&lt;property id=&quot;20148&quot; value=&quot;5&quot;/&gt;&lt;property id=&quot;20300&quot; value=&quot;Slide 50 - &amp;quot;Find all Permutations of a String (3/3)&amp;quot;&quot;/&gt;&lt;property id=&quot;20307&quot; value=&quot;953&quot;/&gt;&lt;/object&gt;&lt;object type=&quot;3&quot; unique_id=&quot;10053&quot;&gt;&lt;property id=&quot;20148&quot; value=&quot;5&quot;/&gt;&lt;property id=&quot;20300&quot; value=&quot;Slide 51 - &amp;quot;Exercise: Eight Queens Problem&amp;quot;&quot;/&gt;&lt;property id=&quot;20307&quot; value=&quot;954&quot;/&gt;&lt;/object&gt;&lt;object type=&quot;3&quot; unique_id=&quot;10054&quot;&gt;&lt;property id=&quot;20148&quot; value=&quot;5&quot;/&gt;&lt;property id=&quot;20300&quot; value=&quot;Slide 52 - &amp;quot;Backtracking&amp;quot;&quot;/&gt;&lt;property id=&quot;20307&quot; value=&quot;955&quot;/&gt;&lt;/object&gt;&lt;object type=&quot;3&quot; unique_id=&quot;10055&quot;&gt;&lt;property id=&quot;20148&quot; value=&quot;5&quot;/&gt;&lt;property id=&quot;20300&quot; value=&quot;Slide 53 - &amp;quot;4 Summary &amp;quot;&quot;/&gt;&lt;property id=&quot;20307&quot; value=&quot;899&quot;/&gt;&lt;/object&gt;&lt;object type=&quot;3&quot; unique_id=&quot;10056&quot;&gt;&lt;property id=&quot;20148&quot; value=&quot;5&quot;/&gt;&lt;property id=&quot;20300&quot; value=&quot;Slide 54&quot;/&gt;&lt;property id=&quot;20307&quot; value=&quot;685&quot;/&gt;&lt;/object&gt;&lt;object type=&quot;3&quot; unique_id=&quot;10057&quot;&gt;&lt;property id=&quot;20148&quot; value=&quot;5&quot;/&gt;&lt;property id=&quot;20300&quot; value=&quot;Slide 32&quot;/&gt;&lt;property id=&quot;20307&quot; value=&quot;95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1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Edge-CS1102c</Template>
  <TotalTime>27016</TotalTime>
  <Words>5488</Words>
  <Application>Microsoft Macintosh PowerPoint</Application>
  <PresentationFormat>On-screen Show (4:3)</PresentationFormat>
  <Paragraphs>930</Paragraphs>
  <Slides>57</Slides>
  <Notes>53</Notes>
  <HiddenSlides>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0" baseType="lpstr">
      <vt:lpstr>Arial</vt:lpstr>
      <vt:lpstr>Arial Black</vt:lpstr>
      <vt:lpstr>Britannic Bold</vt:lpstr>
      <vt:lpstr>Calibri</vt:lpstr>
      <vt:lpstr>Cambria Math</vt:lpstr>
      <vt:lpstr>Garamond</vt:lpstr>
      <vt:lpstr>Helvetica</vt:lpstr>
      <vt:lpstr>Lucida Console</vt:lpstr>
      <vt:lpstr>Symbol</vt:lpstr>
      <vt:lpstr>Times New Roman</vt:lpstr>
      <vt:lpstr>Wingdings</vt:lpstr>
      <vt:lpstr>1_L1 - Basic of C++</vt:lpstr>
      <vt:lpstr>Equation</vt:lpstr>
      <vt:lpstr>Data Structures and Algorithms</vt:lpstr>
      <vt:lpstr>Acknowledgement</vt:lpstr>
      <vt:lpstr>Policies for students</vt:lpstr>
      <vt:lpstr>Recording of modifications</vt:lpstr>
      <vt:lpstr>Objectives</vt:lpstr>
      <vt:lpstr>References</vt:lpstr>
      <vt:lpstr>Programs used in this lecture</vt:lpstr>
      <vt:lpstr>Outline</vt:lpstr>
      <vt:lpstr>1 Basic Idea</vt:lpstr>
      <vt:lpstr>1.1 Pictorial examples</vt:lpstr>
      <vt:lpstr>1.2 Textual examples</vt:lpstr>
      <vt:lpstr>1.3 Divide-and-Conquer </vt:lpstr>
      <vt:lpstr>1.4 Why recursion?</vt:lpstr>
      <vt:lpstr>2 How Recursion Works</vt:lpstr>
      <vt:lpstr>2.1 Recursion in 501042</vt:lpstr>
      <vt:lpstr>2.1 Recursion in 501042: Factorial (1/2)</vt:lpstr>
      <vt:lpstr>2.1 Recursion in 501042: Factorial (2/2)</vt:lpstr>
      <vt:lpstr>2.1 Recursion in 501042: Fibonacci (1/4)</vt:lpstr>
      <vt:lpstr>2.1 Recursion in 501042: Fibonacci (2/4)</vt:lpstr>
      <vt:lpstr>2.1 Recursion in 501042: Fibonacci (3/4)</vt:lpstr>
      <vt:lpstr>2.1 Recursion in 501042: Fibonacci (4/4)</vt:lpstr>
      <vt:lpstr>2.1 Recursion in 501042: GCD (1/2)</vt:lpstr>
      <vt:lpstr>2.1 Recursion in 501042: GCD (2/2)</vt:lpstr>
      <vt:lpstr>2.2 Visualizing Recursion</vt:lpstr>
      <vt:lpstr>2.2 Stacks for recursion visualization</vt:lpstr>
      <vt:lpstr>2.3 Recipe for Recursion</vt:lpstr>
      <vt:lpstr>2.4 Bad Recursion</vt:lpstr>
      <vt:lpstr>3 Examples</vt:lpstr>
      <vt:lpstr>3.1 Countdown</vt:lpstr>
      <vt:lpstr>3.2 Display an integer in base b</vt:lpstr>
      <vt:lpstr>3.3 Printing a Linked List recursively</vt:lpstr>
      <vt:lpstr>3.4  Printing a Linked List recursively in reverse order</vt:lpstr>
      <vt:lpstr>3.5 Sorted Linked List Insertion (1/2) </vt:lpstr>
      <vt:lpstr>3.5 Sorted Linked List Insertion (2/2) </vt:lpstr>
      <vt:lpstr>3.6 Towers of Hanoi</vt:lpstr>
      <vt:lpstr>3.6 Towers of Hanoi – Quiz </vt:lpstr>
      <vt:lpstr>3.6 Tower of Hanoi solution</vt:lpstr>
      <vt:lpstr>3.6 Tower of Hanoi iterative solution (1/2)</vt:lpstr>
      <vt:lpstr>3.6 Tower of Hanoi iterative solution (2/2)</vt:lpstr>
      <vt:lpstr>PowerPoint Presentation</vt:lpstr>
      <vt:lpstr>3.6 Time Efficiency of Towers()</vt:lpstr>
      <vt:lpstr>3.7 Being choosy…</vt:lpstr>
      <vt:lpstr>3.7 n choose k</vt:lpstr>
      <vt:lpstr>3.7 Compute c(4,2)</vt:lpstr>
      <vt:lpstr>3.8 Searching within a sorted array</vt:lpstr>
      <vt:lpstr>3.8 Binary Search by Recursion</vt:lpstr>
      <vt:lpstr>3.8 Auxiliary functions for recursion</vt:lpstr>
      <vt:lpstr>3.9 Find kth smallest (unsorted array)</vt:lpstr>
      <vt:lpstr>3.10 Find all Permutations of a String (1/3)</vt:lpstr>
      <vt:lpstr>3.10 Find all Permutations of a String (2/3)</vt:lpstr>
      <vt:lpstr>3.10 Find all Permutations of a String (3/3)</vt:lpstr>
      <vt:lpstr>Exercise: Eight Queens Problem</vt:lpstr>
      <vt:lpstr>Backtracking</vt:lpstr>
      <vt:lpstr>More Recursion later</vt:lpstr>
      <vt:lpstr>4 Practice Exercises</vt:lpstr>
      <vt:lpstr>5 Summary </vt:lpstr>
      <vt:lpstr>PowerPoint Presentation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</dc:title>
  <dc:creator>Aaron Tan</dc:creator>
  <cp:lastModifiedBy>Microsoft Office User</cp:lastModifiedBy>
  <cp:revision>2487</cp:revision>
  <dcterms:created xsi:type="dcterms:W3CDTF">2005-08-26T05:24:28Z</dcterms:created>
  <dcterms:modified xsi:type="dcterms:W3CDTF">2020-07-31T04:25:33Z</dcterms:modified>
</cp:coreProperties>
</file>