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8"/>
  </p:notesMasterIdLst>
  <p:sldIdLst>
    <p:sldId id="297" r:id="rId3"/>
    <p:sldId id="298" r:id="rId4"/>
    <p:sldId id="299" r:id="rId5"/>
    <p:sldId id="300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95" d="100"/>
          <a:sy n="95" d="100"/>
        </p:scale>
        <p:origin x="184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F64A2-1EDA-4F67-868E-314F74773B5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877F9-2B31-4E98-A615-B7E44518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0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9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5400" y="636016"/>
            <a:ext cx="8467598" cy="739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344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6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58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068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49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4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674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0804" y="2031746"/>
            <a:ext cx="3582035" cy="4370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7081" y="2031746"/>
            <a:ext cx="3910329" cy="396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095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635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50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979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465" y="1908555"/>
            <a:ext cx="8875468" cy="5095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45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training.html?diff=Hard&amp;amp;n=20&amp;amp;tl=40" TargetMode="External"/><Relationship Id="rId2" Type="http://schemas.openxmlformats.org/officeDocument/2006/relationships/hyperlink" Target="http://visualgo.net/test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Maze Exploration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046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248285">
              <a:lnSpc>
                <a:spcPct val="100000"/>
              </a:lnSpc>
            </a:pPr>
            <a:r>
              <a:rPr spc="-35" dirty="0"/>
              <a:t>So, </a:t>
            </a: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</a:t>
            </a:r>
            <a:r>
              <a:rPr spc="-5" dirty="0"/>
              <a:t>so </a:t>
            </a:r>
            <a:r>
              <a:rPr spc="-30" dirty="0"/>
              <a:t>far?</a:t>
            </a:r>
            <a:r>
              <a:rPr spc="100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8555"/>
            <a:ext cx="7719695" cy="227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Counting </a:t>
            </a:r>
            <a:r>
              <a:rPr sz="2600" b="1" spc="15" dirty="0">
                <a:latin typeface="Calibri"/>
                <a:cs typeface="Calibri"/>
              </a:rPr>
              <a:t>E </a:t>
            </a:r>
            <a:r>
              <a:rPr sz="2600" spc="10" dirty="0">
                <a:latin typeface="Calibri"/>
                <a:cs typeface="Calibri"/>
              </a:rPr>
              <a:t>(the </a:t>
            </a:r>
            <a:r>
              <a:rPr sz="2600" spc="15" dirty="0">
                <a:latin typeface="Calibri"/>
                <a:cs typeface="Calibri"/>
              </a:rPr>
              <a:t>number </a:t>
            </a:r>
            <a:r>
              <a:rPr sz="2600" spc="10" dirty="0">
                <a:latin typeface="Calibri"/>
                <a:cs typeface="Calibri"/>
              </a:rPr>
              <a:t>of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edges)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O(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175" b="1" baseline="24904" dirty="0">
                <a:latin typeface="Calibri"/>
                <a:cs typeface="Calibri"/>
              </a:rPr>
              <a:t>2</a:t>
            </a:r>
            <a:r>
              <a:rPr sz="2200" dirty="0">
                <a:latin typeface="Calibri"/>
                <a:cs typeface="Calibri"/>
              </a:rPr>
              <a:t>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AdjMatrix: </a:t>
            </a:r>
            <a:r>
              <a:rPr sz="2200" b="1" spc="-10" dirty="0">
                <a:latin typeface="Calibri"/>
                <a:cs typeface="Calibri"/>
              </a:rPr>
              <a:t>count </a:t>
            </a:r>
            <a:r>
              <a:rPr sz="2200" b="1" dirty="0">
                <a:latin typeface="Calibri"/>
                <a:cs typeface="Calibri"/>
              </a:rPr>
              <a:t>non </a:t>
            </a:r>
            <a:r>
              <a:rPr sz="2200" b="1" spc="-20" dirty="0">
                <a:latin typeface="Calibri"/>
                <a:cs typeface="Calibri"/>
              </a:rPr>
              <a:t>zero </a:t>
            </a:r>
            <a:r>
              <a:rPr sz="2200" b="1" spc="-5" dirty="0">
                <a:latin typeface="Calibri"/>
                <a:cs typeface="Calibri"/>
              </a:rPr>
              <a:t>entries </a:t>
            </a:r>
            <a:r>
              <a:rPr sz="2200" b="1" dirty="0">
                <a:latin typeface="Calibri"/>
                <a:cs typeface="Calibri"/>
              </a:rPr>
              <a:t>in</a:t>
            </a:r>
            <a:r>
              <a:rPr sz="2200" b="1" spc="6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AdjMatrix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AdjList: </a:t>
            </a:r>
            <a:r>
              <a:rPr sz="2200" b="1" spc="-5" dirty="0">
                <a:latin typeface="Calibri"/>
                <a:cs typeface="Calibri"/>
              </a:rPr>
              <a:t>sum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length of all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lists</a:t>
            </a:r>
            <a:endParaRPr sz="2200">
              <a:latin typeface="Calibri"/>
              <a:cs typeface="Calibri"/>
            </a:endParaRPr>
          </a:p>
          <a:p>
            <a:pPr marL="829944" marR="5080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Sometimes this </a:t>
            </a:r>
            <a:r>
              <a:rPr sz="2200" dirty="0">
                <a:latin typeface="Calibri"/>
                <a:cs typeface="Calibri"/>
              </a:rPr>
              <a:t>number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stored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separate </a:t>
            </a:r>
            <a:r>
              <a:rPr sz="2200" spc="-5" dirty="0">
                <a:latin typeface="Calibri"/>
                <a:cs typeface="Calibri"/>
              </a:rPr>
              <a:t>variable </a:t>
            </a:r>
            <a:r>
              <a:rPr sz="2200" dirty="0">
                <a:latin typeface="Calibri"/>
                <a:cs typeface="Calibri"/>
              </a:rPr>
              <a:t>so </a:t>
            </a:r>
            <a:r>
              <a:rPr sz="2200" spc="-5" dirty="0">
                <a:latin typeface="Calibri"/>
                <a:cs typeface="Calibri"/>
              </a:rPr>
              <a:t>that 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do not </a:t>
            </a:r>
            <a:r>
              <a:rPr sz="2200" spc="-15" dirty="0">
                <a:latin typeface="Calibri"/>
                <a:cs typeface="Calibri"/>
              </a:rPr>
              <a:t>have to </a:t>
            </a:r>
            <a:r>
              <a:rPr sz="2200" spc="-10" dirty="0">
                <a:latin typeface="Calibri"/>
                <a:cs typeface="Calibri"/>
              </a:rPr>
              <a:t>re‐compute </a:t>
            </a:r>
            <a:r>
              <a:rPr sz="2200" spc="-5" dirty="0">
                <a:latin typeface="Calibri"/>
                <a:cs typeface="Calibri"/>
              </a:rPr>
              <a:t>every </a:t>
            </a:r>
            <a:r>
              <a:rPr sz="2200" dirty="0">
                <a:latin typeface="Calibri"/>
                <a:cs typeface="Calibri"/>
              </a:rPr>
              <a:t>time, i.e.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1</a:t>
            </a:r>
            <a:r>
              <a:rPr sz="2200" spc="-5" dirty="0">
                <a:latin typeface="Calibri"/>
                <a:cs typeface="Calibri"/>
              </a:rPr>
              <a:t>),  </a:t>
            </a:r>
            <a:r>
              <a:rPr sz="2200" dirty="0">
                <a:latin typeface="Calibri"/>
                <a:cs typeface="Calibri"/>
              </a:rPr>
              <a:t>especially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graph never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changes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9948" y="4910327"/>
            <a:ext cx="8188452" cy="274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248285">
              <a:lnSpc>
                <a:spcPct val="100000"/>
              </a:lnSpc>
            </a:pPr>
            <a:r>
              <a:rPr spc="-35" dirty="0"/>
              <a:t>So, </a:t>
            </a: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</a:t>
            </a:r>
            <a:r>
              <a:rPr spc="-5" dirty="0"/>
              <a:t>so </a:t>
            </a:r>
            <a:r>
              <a:rPr spc="-30" dirty="0"/>
              <a:t>far?</a:t>
            </a:r>
            <a:r>
              <a:rPr spc="100" dirty="0"/>
              <a:t> </a:t>
            </a:r>
            <a:r>
              <a:rPr spc="-10" dirty="0"/>
              <a:t>(4)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10" dirty="0"/>
              <a:t>Checking the </a:t>
            </a:r>
            <a:r>
              <a:rPr sz="2600" dirty="0"/>
              <a:t>existence </a:t>
            </a:r>
            <a:r>
              <a:rPr sz="2600" spc="10" dirty="0"/>
              <a:t>of edge(</a:t>
            </a:r>
            <a:r>
              <a:rPr sz="2600" b="1" spc="10" dirty="0">
                <a:latin typeface="Calibri"/>
                <a:cs typeface="Calibri"/>
              </a:rPr>
              <a:t>u</a:t>
            </a:r>
            <a:r>
              <a:rPr sz="2600" spc="10" dirty="0"/>
              <a:t>, 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/>
              <a:t>)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1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AdjMatrix: </a:t>
            </a:r>
            <a:r>
              <a:rPr sz="2200" b="1" spc="-5" dirty="0">
                <a:latin typeface="Calibri"/>
                <a:cs typeface="Calibri"/>
              </a:rPr>
              <a:t>see </a:t>
            </a:r>
            <a:r>
              <a:rPr sz="2200" b="1" dirty="0">
                <a:latin typeface="Calibri"/>
                <a:cs typeface="Calibri"/>
              </a:rPr>
              <a:t>if </a:t>
            </a:r>
            <a:r>
              <a:rPr sz="2200" b="1" spc="-5" dirty="0">
                <a:latin typeface="Calibri"/>
                <a:cs typeface="Calibri"/>
              </a:rPr>
              <a:t>AdjMatrix[u][v] </a:t>
            </a:r>
            <a:r>
              <a:rPr sz="2200" b="1" dirty="0">
                <a:latin typeface="Calibri"/>
                <a:cs typeface="Calibri"/>
              </a:rPr>
              <a:t>is non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zero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AdjList: </a:t>
            </a:r>
            <a:r>
              <a:rPr sz="2200" b="1" spc="-5" dirty="0">
                <a:latin typeface="Calibri"/>
                <a:cs typeface="Calibri"/>
              </a:rPr>
              <a:t>see </a:t>
            </a:r>
            <a:r>
              <a:rPr sz="2200" b="1" dirty="0">
                <a:latin typeface="Calibri"/>
                <a:cs typeface="Calibri"/>
              </a:rPr>
              <a:t>if </a:t>
            </a:r>
            <a:r>
              <a:rPr sz="2200" b="1" spc="-5" dirty="0">
                <a:latin typeface="Calibri"/>
                <a:cs typeface="Calibri"/>
              </a:rPr>
              <a:t>AdjList[u] </a:t>
            </a:r>
            <a:r>
              <a:rPr sz="2200" b="1" spc="-10" dirty="0">
                <a:latin typeface="Calibri"/>
                <a:cs typeface="Calibri"/>
              </a:rPr>
              <a:t>contains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5" dirty="0"/>
              <a:t>There </a:t>
            </a:r>
            <a:r>
              <a:rPr sz="2600" dirty="0"/>
              <a:t>are </a:t>
            </a:r>
            <a:r>
              <a:rPr sz="2600" spc="15" dirty="0"/>
              <a:t>a </a:t>
            </a:r>
            <a:r>
              <a:rPr sz="2600" spc="-10" dirty="0"/>
              <a:t>few</a:t>
            </a:r>
            <a:r>
              <a:rPr sz="2600" spc="-35" dirty="0"/>
              <a:t> </a:t>
            </a:r>
            <a:r>
              <a:rPr sz="2600" spc="5" dirty="0"/>
              <a:t>others,</a:t>
            </a:r>
            <a:endParaRPr sz="2600"/>
          </a:p>
          <a:p>
            <a:pPr marL="38989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but </a:t>
            </a:r>
            <a:r>
              <a:rPr spc="-25" dirty="0"/>
              <a:t>let’s </a:t>
            </a:r>
            <a:r>
              <a:rPr spc="-15" dirty="0"/>
              <a:t>reserve </a:t>
            </a:r>
            <a:r>
              <a:rPr spc="-10" dirty="0"/>
              <a:t>them </a:t>
            </a:r>
            <a:r>
              <a:rPr spc="-30" dirty="0"/>
              <a:t>for </a:t>
            </a:r>
            <a:r>
              <a:rPr spc="-5" dirty="0"/>
              <a:t>PSes </a:t>
            </a:r>
            <a:r>
              <a:rPr spc="-10" dirty="0"/>
              <a:t>or </a:t>
            </a:r>
            <a:r>
              <a:rPr spc="-15" dirty="0"/>
              <a:t>even </a:t>
            </a:r>
            <a:r>
              <a:rPr spc="-30" dirty="0"/>
              <a:t>for </a:t>
            </a:r>
            <a:r>
              <a:rPr spc="-25" dirty="0"/>
              <a:t>test </a:t>
            </a:r>
            <a:r>
              <a:rPr spc="-15" dirty="0"/>
              <a:t>questions</a:t>
            </a:r>
            <a:r>
              <a:rPr spc="150" dirty="0"/>
              <a:t> </a:t>
            </a:r>
            <a:r>
              <a:rPr spc="-10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4" name="object 4"/>
          <p:cNvSpPr/>
          <p:nvPr/>
        </p:nvSpPr>
        <p:spPr>
          <a:xfrm>
            <a:off x="1869948" y="4910327"/>
            <a:ext cx="8188452" cy="274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806065">
              <a:lnSpc>
                <a:spcPct val="100000"/>
              </a:lnSpc>
            </a:pPr>
            <a:r>
              <a:rPr spc="-60" dirty="0"/>
              <a:t>Trade</a:t>
            </a:r>
            <a:r>
              <a:rPr spc="-60" dirty="0">
                <a:latin typeface="Calibri"/>
                <a:cs typeface="Calibri"/>
              </a:rPr>
              <a:t>‐</a:t>
            </a:r>
            <a:r>
              <a:rPr spc="-60" dirty="0"/>
              <a:t>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66467"/>
            <a:ext cx="3729354" cy="432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8820">
              <a:lnSpc>
                <a:spcPct val="100000"/>
              </a:lnSpc>
            </a:pPr>
            <a:r>
              <a:rPr sz="3050" b="1" spc="5" dirty="0">
                <a:latin typeface="Calibri"/>
                <a:cs typeface="Calibri"/>
              </a:rPr>
              <a:t>Adjacency</a:t>
            </a:r>
            <a:r>
              <a:rPr sz="3050" b="1" spc="-3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Matrix</a:t>
            </a:r>
            <a:endParaRPr sz="3050">
              <a:latin typeface="Calibri"/>
              <a:cs typeface="Calibri"/>
            </a:endParaRPr>
          </a:p>
          <a:p>
            <a:pPr marL="75565">
              <a:lnSpc>
                <a:spcPct val="100000"/>
              </a:lnSpc>
              <a:spcBef>
                <a:spcPts val="860"/>
              </a:spcBef>
            </a:pPr>
            <a:r>
              <a:rPr sz="2600" dirty="0">
                <a:latin typeface="Calibri"/>
                <a:cs typeface="Calibri"/>
              </a:rPr>
              <a:t>Pros:</a:t>
            </a:r>
            <a:endParaRPr sz="2600">
              <a:latin typeface="Calibri"/>
              <a:cs typeface="Calibri"/>
            </a:endParaRPr>
          </a:p>
          <a:p>
            <a:pPr marL="389890" marR="1022350" indent="-37719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89890" algn="l"/>
              </a:tabLst>
            </a:pPr>
            <a:r>
              <a:rPr sz="2200" spc="-10" dirty="0">
                <a:latin typeface="Calibri"/>
                <a:cs typeface="Calibri"/>
              </a:rPr>
              <a:t>Existence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edge i‐j 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found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1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90525" algn="l"/>
              </a:tabLst>
            </a:pPr>
            <a:r>
              <a:rPr sz="2200" dirty="0">
                <a:latin typeface="Calibri"/>
                <a:cs typeface="Calibri"/>
              </a:rPr>
              <a:t>Good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dense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graph/</a:t>
            </a:r>
            <a:endParaRPr sz="2200">
              <a:latin typeface="Calibri"/>
              <a:cs typeface="Calibri"/>
            </a:endParaRPr>
          </a:p>
          <a:p>
            <a:pPr marL="38989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Floyd </a:t>
            </a:r>
            <a:r>
              <a:rPr sz="2200" spc="-25" dirty="0">
                <a:latin typeface="Calibri"/>
                <a:cs typeface="Calibri"/>
              </a:rPr>
              <a:t>Warshall’s </a:t>
            </a:r>
            <a:r>
              <a:rPr sz="2200" spc="-10" dirty="0">
                <a:latin typeface="Calibri"/>
                <a:cs typeface="Calibri"/>
              </a:rPr>
              <a:t>(Lecture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12)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Cons:</a:t>
            </a:r>
            <a:endParaRPr sz="2600">
              <a:latin typeface="Calibri"/>
              <a:cs typeface="Calibri"/>
            </a:endParaRPr>
          </a:p>
          <a:p>
            <a:pPr marL="389890" marR="5080" indent="-37719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8989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15" dirty="0">
                <a:latin typeface="Calibri"/>
                <a:cs typeface="Calibri"/>
              </a:rPr>
              <a:t>to enumerate </a:t>
            </a:r>
            <a:r>
              <a:rPr sz="2200" spc="-5" dirty="0">
                <a:latin typeface="Calibri"/>
                <a:cs typeface="Calibri"/>
              </a:rPr>
              <a:t>neighbors  </a:t>
            </a:r>
            <a:r>
              <a:rPr sz="2200" dirty="0">
                <a:latin typeface="Calibri"/>
                <a:cs typeface="Calibri"/>
              </a:rPr>
              <a:t>of a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vertex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90525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175" b="1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space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7094" y="2541015"/>
            <a:ext cx="70739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10" dirty="0">
                <a:latin typeface="Calibri"/>
                <a:cs typeface="Calibri"/>
              </a:rPr>
              <a:t>os: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7094" y="1966467"/>
            <a:ext cx="4150995" cy="247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5519">
              <a:lnSpc>
                <a:spcPct val="100000"/>
              </a:lnSpc>
            </a:pPr>
            <a:r>
              <a:rPr sz="3050" b="1" spc="5" dirty="0">
                <a:latin typeface="Calibri"/>
                <a:cs typeface="Calibri"/>
              </a:rPr>
              <a:t>Adjacency</a:t>
            </a:r>
            <a:r>
              <a:rPr sz="3050" b="1" spc="-3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List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3950">
              <a:latin typeface="Times New Roman"/>
              <a:cs typeface="Times New Roman"/>
            </a:endParaRPr>
          </a:p>
          <a:p>
            <a:pPr marL="389890" marR="267335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15" dirty="0">
                <a:latin typeface="Calibri"/>
                <a:cs typeface="Calibri"/>
              </a:rPr>
              <a:t>to enumerate </a:t>
            </a:r>
            <a:r>
              <a:rPr sz="2200" dirty="0">
                <a:latin typeface="Calibri"/>
                <a:cs typeface="Calibri"/>
              </a:rPr>
              <a:t>k </a:t>
            </a:r>
            <a:r>
              <a:rPr sz="2200" spc="-5" dirty="0">
                <a:latin typeface="Calibri"/>
                <a:cs typeface="Calibri"/>
              </a:rPr>
              <a:t>neighbors  </a:t>
            </a:r>
            <a:r>
              <a:rPr sz="2200" dirty="0">
                <a:latin typeface="Calibri"/>
                <a:cs typeface="Calibri"/>
              </a:rPr>
              <a:t>of a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vertex</a:t>
            </a:r>
            <a:endParaRPr sz="2200">
              <a:latin typeface="Calibri"/>
              <a:cs typeface="Calibri"/>
            </a:endParaRPr>
          </a:p>
          <a:p>
            <a:pPr marL="389890" marR="5080" indent="-3771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90525" algn="l"/>
              </a:tabLst>
            </a:pPr>
            <a:r>
              <a:rPr sz="2200" dirty="0">
                <a:latin typeface="Calibri"/>
                <a:cs typeface="Calibri"/>
              </a:rPr>
              <a:t>Good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sparse </a:t>
            </a:r>
            <a:r>
              <a:rPr sz="2200" spc="-20" dirty="0">
                <a:latin typeface="Calibri"/>
                <a:cs typeface="Calibri"/>
              </a:rPr>
              <a:t>graph/Dijkstra’s/  </a:t>
            </a:r>
            <a:r>
              <a:rPr sz="2200" spc="-10" dirty="0">
                <a:latin typeface="Calibri"/>
                <a:cs typeface="Calibri"/>
              </a:rPr>
              <a:t>DFS/BFS,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space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7094" y="4720335"/>
            <a:ext cx="77787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Cons: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7068" y="5186933"/>
            <a:ext cx="4248150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90525" algn="l"/>
              </a:tabLst>
            </a:pPr>
            <a:r>
              <a:rPr sz="1950" spc="10" dirty="0">
                <a:latin typeface="Calibri"/>
                <a:cs typeface="Calibri"/>
              </a:rPr>
              <a:t>O(</a:t>
            </a:r>
            <a:r>
              <a:rPr sz="1950" b="1" spc="10" dirty="0">
                <a:latin typeface="Calibri"/>
                <a:cs typeface="Calibri"/>
              </a:rPr>
              <a:t>k</a:t>
            </a:r>
            <a:r>
              <a:rPr sz="1950" spc="10" dirty="0">
                <a:latin typeface="Calibri"/>
                <a:cs typeface="Calibri"/>
              </a:rPr>
              <a:t>) </a:t>
            </a:r>
            <a:r>
              <a:rPr sz="1950" dirty="0">
                <a:latin typeface="Calibri"/>
                <a:cs typeface="Calibri"/>
              </a:rPr>
              <a:t>to </a:t>
            </a:r>
            <a:r>
              <a:rPr sz="1950" spc="10" dirty="0">
                <a:latin typeface="Calibri"/>
                <a:cs typeface="Calibri"/>
              </a:rPr>
              <a:t>check the </a:t>
            </a:r>
            <a:r>
              <a:rPr sz="1950" dirty="0">
                <a:latin typeface="Calibri"/>
                <a:cs typeface="Calibri"/>
              </a:rPr>
              <a:t>existence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spc="5" dirty="0">
                <a:latin typeface="Calibri"/>
                <a:cs typeface="Calibri"/>
              </a:rPr>
              <a:t>edge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i‐j</a:t>
            </a:r>
            <a:endParaRPr sz="1950">
              <a:latin typeface="Calibri"/>
              <a:cs typeface="Calibri"/>
            </a:endParaRPr>
          </a:p>
          <a:p>
            <a:pPr marL="389890" marR="172720" indent="-377190">
              <a:lnSpc>
                <a:spcPct val="101499"/>
              </a:lnSpc>
              <a:spcBef>
                <a:spcPts val="475"/>
              </a:spcBef>
              <a:buFont typeface="Arial"/>
              <a:buChar char="•"/>
              <a:tabLst>
                <a:tab pos="389890" algn="l"/>
              </a:tabLst>
            </a:pPr>
            <a:r>
              <a:rPr sz="1950" spc="15" dirty="0">
                <a:latin typeface="Calibri"/>
                <a:cs typeface="Calibri"/>
              </a:rPr>
              <a:t>A </a:t>
            </a:r>
            <a:r>
              <a:rPr sz="1950" spc="10" dirty="0">
                <a:latin typeface="Calibri"/>
                <a:cs typeface="Calibri"/>
              </a:rPr>
              <a:t>small </a:t>
            </a:r>
            <a:r>
              <a:rPr sz="1950" spc="5" dirty="0">
                <a:latin typeface="Calibri"/>
                <a:cs typeface="Calibri"/>
              </a:rPr>
              <a:t>overhead </a:t>
            </a:r>
            <a:r>
              <a:rPr sz="1950" spc="10" dirty="0">
                <a:latin typeface="Calibri"/>
                <a:cs typeface="Calibri"/>
              </a:rPr>
              <a:t>in </a:t>
            </a:r>
            <a:r>
              <a:rPr sz="1950" spc="5" dirty="0">
                <a:latin typeface="Calibri"/>
                <a:cs typeface="Calibri"/>
              </a:rPr>
              <a:t>maintaining </a:t>
            </a:r>
            <a:r>
              <a:rPr sz="1950" spc="10" dirty="0">
                <a:latin typeface="Calibri"/>
                <a:cs typeface="Calibri"/>
              </a:rPr>
              <a:t>the  </a:t>
            </a:r>
            <a:r>
              <a:rPr sz="1950" dirty="0">
                <a:latin typeface="Calibri"/>
                <a:cs typeface="Calibri"/>
              </a:rPr>
              <a:t>list </a:t>
            </a:r>
            <a:r>
              <a:rPr sz="1950" spc="-5" dirty="0">
                <a:latin typeface="Calibri"/>
                <a:cs typeface="Calibri"/>
              </a:rPr>
              <a:t>(for </a:t>
            </a:r>
            <a:r>
              <a:rPr sz="1950" dirty="0">
                <a:latin typeface="Calibri"/>
                <a:cs typeface="Calibri"/>
              </a:rPr>
              <a:t>sparse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graph)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15" dirty="0"/>
              <a:t>VisuAlgo </a:t>
            </a:r>
            <a:r>
              <a:rPr spc="-25" dirty="0"/>
              <a:t>Graph </a:t>
            </a:r>
            <a:r>
              <a:rPr spc="-5" dirty="0"/>
              <a:t>DS </a:t>
            </a:r>
            <a:r>
              <a:rPr spc="-25" dirty="0"/>
              <a:t>Exploration</a:t>
            </a:r>
            <a:r>
              <a:rPr spc="9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748" y="1535099"/>
            <a:ext cx="8543925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3050" spc="5" dirty="0">
                <a:latin typeface="Calibri"/>
                <a:cs typeface="Calibri"/>
              </a:rPr>
              <a:t>Click </a:t>
            </a:r>
            <a:r>
              <a:rPr sz="3050" spc="10" dirty="0">
                <a:latin typeface="Calibri"/>
                <a:cs typeface="Calibri"/>
              </a:rPr>
              <a:t>each of the sample </a:t>
            </a:r>
            <a:r>
              <a:rPr sz="3050" dirty="0">
                <a:latin typeface="Calibri"/>
                <a:cs typeface="Calibri"/>
              </a:rPr>
              <a:t>graphs </a:t>
            </a:r>
            <a:r>
              <a:rPr sz="3050" spc="10" dirty="0">
                <a:latin typeface="Calibri"/>
                <a:cs typeface="Calibri"/>
              </a:rPr>
              <a:t>one </a:t>
            </a:r>
            <a:r>
              <a:rPr sz="3050" spc="5" dirty="0">
                <a:latin typeface="Calibri"/>
                <a:cs typeface="Calibri"/>
              </a:rPr>
              <a:t>by </a:t>
            </a:r>
            <a:r>
              <a:rPr sz="3050" spc="10" dirty="0">
                <a:latin typeface="Calibri"/>
                <a:cs typeface="Calibri"/>
              </a:rPr>
              <a:t>one and </a:t>
            </a:r>
            <a:r>
              <a:rPr sz="3050" spc="5" dirty="0">
                <a:latin typeface="Calibri"/>
                <a:cs typeface="Calibri"/>
              </a:rPr>
              <a:t>verify 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5" dirty="0">
                <a:latin typeface="Calibri"/>
                <a:cs typeface="Calibri"/>
              </a:rPr>
              <a:t>content </a:t>
            </a:r>
            <a:r>
              <a:rPr sz="3050" spc="10" dirty="0">
                <a:latin typeface="Calibri"/>
                <a:cs typeface="Calibri"/>
              </a:rPr>
              <a:t>of the </a:t>
            </a:r>
            <a:r>
              <a:rPr sz="3050" spc="5" dirty="0">
                <a:latin typeface="Calibri"/>
                <a:cs typeface="Calibri"/>
              </a:rPr>
              <a:t>corresponding </a:t>
            </a:r>
            <a:r>
              <a:rPr sz="3050" b="1" spc="5" dirty="0">
                <a:latin typeface="Calibri"/>
                <a:cs typeface="Calibri"/>
              </a:rPr>
              <a:t>Adjacency Matrix</a:t>
            </a:r>
            <a:r>
              <a:rPr sz="3050" spc="5" dirty="0">
                <a:latin typeface="Calibri"/>
                <a:cs typeface="Calibri"/>
              </a:rPr>
              <a:t>,  </a:t>
            </a:r>
            <a:r>
              <a:rPr sz="3050" b="1" spc="5" dirty="0">
                <a:latin typeface="Calibri"/>
                <a:cs typeface="Calibri"/>
              </a:rPr>
              <a:t>Adjacency </a:t>
            </a:r>
            <a:r>
              <a:rPr sz="3050" b="1" dirty="0">
                <a:latin typeface="Calibri"/>
                <a:cs typeface="Calibri"/>
              </a:rPr>
              <a:t>List</a:t>
            </a:r>
            <a:r>
              <a:rPr sz="3050" dirty="0">
                <a:latin typeface="Calibri"/>
                <a:cs typeface="Calibri"/>
              </a:rPr>
              <a:t>, </a:t>
            </a:r>
            <a:r>
              <a:rPr sz="3050" spc="10" dirty="0">
                <a:latin typeface="Calibri"/>
                <a:cs typeface="Calibri"/>
              </a:rPr>
              <a:t>and </a:t>
            </a:r>
            <a:r>
              <a:rPr sz="3050" b="1" spc="-10" dirty="0">
                <a:latin typeface="Calibri"/>
                <a:cs typeface="Calibri"/>
              </a:rPr>
              <a:t>Edge</a:t>
            </a:r>
            <a:r>
              <a:rPr sz="3050" b="1" spc="2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List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8467" y="3169158"/>
            <a:ext cx="7153656" cy="4431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4658" y="3163061"/>
            <a:ext cx="7162800" cy="4441825"/>
          </a:xfrm>
          <a:custGeom>
            <a:avLst/>
            <a:gdLst/>
            <a:ahLst/>
            <a:cxnLst/>
            <a:rect l="l" t="t" r="r" b="b"/>
            <a:pathLst>
              <a:path w="7162800" h="4441825">
                <a:moveTo>
                  <a:pt x="7162800" y="4441698"/>
                </a:moveTo>
                <a:lnTo>
                  <a:pt x="7162800" y="0"/>
                </a:lnTo>
                <a:lnTo>
                  <a:pt x="0" y="0"/>
                </a:lnTo>
                <a:lnTo>
                  <a:pt x="0" y="4441698"/>
                </a:lnTo>
                <a:lnTo>
                  <a:pt x="5333" y="4441698"/>
                </a:lnTo>
                <a:lnTo>
                  <a:pt x="5333" y="10668"/>
                </a:lnTo>
                <a:lnTo>
                  <a:pt x="10667" y="5334"/>
                </a:lnTo>
                <a:lnTo>
                  <a:pt x="10667" y="10668"/>
                </a:lnTo>
                <a:lnTo>
                  <a:pt x="7152132" y="10668"/>
                </a:lnTo>
                <a:lnTo>
                  <a:pt x="7152132" y="5334"/>
                </a:lnTo>
                <a:lnTo>
                  <a:pt x="7157465" y="10668"/>
                </a:lnTo>
                <a:lnTo>
                  <a:pt x="7157465" y="4441698"/>
                </a:lnTo>
                <a:lnTo>
                  <a:pt x="7162800" y="4441698"/>
                </a:lnTo>
                <a:close/>
              </a:path>
              <a:path w="7162800" h="4441825">
                <a:moveTo>
                  <a:pt x="10667" y="10668"/>
                </a:moveTo>
                <a:lnTo>
                  <a:pt x="10667" y="5334"/>
                </a:lnTo>
                <a:lnTo>
                  <a:pt x="5333" y="10668"/>
                </a:lnTo>
                <a:lnTo>
                  <a:pt x="10667" y="10668"/>
                </a:lnTo>
                <a:close/>
              </a:path>
              <a:path w="7162800" h="4441825">
                <a:moveTo>
                  <a:pt x="10668" y="4431030"/>
                </a:moveTo>
                <a:lnTo>
                  <a:pt x="10667" y="10668"/>
                </a:lnTo>
                <a:lnTo>
                  <a:pt x="5333" y="10668"/>
                </a:lnTo>
                <a:lnTo>
                  <a:pt x="5334" y="4431030"/>
                </a:lnTo>
                <a:lnTo>
                  <a:pt x="10668" y="4431030"/>
                </a:lnTo>
                <a:close/>
              </a:path>
              <a:path w="7162800" h="4441825">
                <a:moveTo>
                  <a:pt x="7157465" y="4431030"/>
                </a:moveTo>
                <a:lnTo>
                  <a:pt x="5334" y="4431030"/>
                </a:lnTo>
                <a:lnTo>
                  <a:pt x="10668" y="4436364"/>
                </a:lnTo>
                <a:lnTo>
                  <a:pt x="10668" y="4441698"/>
                </a:lnTo>
                <a:lnTo>
                  <a:pt x="7152132" y="4441698"/>
                </a:lnTo>
                <a:lnTo>
                  <a:pt x="7152132" y="4436364"/>
                </a:lnTo>
                <a:lnTo>
                  <a:pt x="7157465" y="4431030"/>
                </a:lnTo>
                <a:close/>
              </a:path>
              <a:path w="7162800" h="4441825">
                <a:moveTo>
                  <a:pt x="10668" y="4441698"/>
                </a:moveTo>
                <a:lnTo>
                  <a:pt x="10668" y="4436364"/>
                </a:lnTo>
                <a:lnTo>
                  <a:pt x="5334" y="4431030"/>
                </a:lnTo>
                <a:lnTo>
                  <a:pt x="5333" y="4441698"/>
                </a:lnTo>
                <a:lnTo>
                  <a:pt x="10668" y="4441698"/>
                </a:lnTo>
                <a:close/>
              </a:path>
              <a:path w="7162800" h="4441825">
                <a:moveTo>
                  <a:pt x="7157465" y="10668"/>
                </a:moveTo>
                <a:lnTo>
                  <a:pt x="7152132" y="5334"/>
                </a:lnTo>
                <a:lnTo>
                  <a:pt x="7152132" y="10668"/>
                </a:lnTo>
                <a:lnTo>
                  <a:pt x="7157465" y="10668"/>
                </a:lnTo>
                <a:close/>
              </a:path>
              <a:path w="7162800" h="4441825">
                <a:moveTo>
                  <a:pt x="7157465" y="4431030"/>
                </a:moveTo>
                <a:lnTo>
                  <a:pt x="7157465" y="10668"/>
                </a:lnTo>
                <a:lnTo>
                  <a:pt x="7152132" y="10668"/>
                </a:lnTo>
                <a:lnTo>
                  <a:pt x="7152132" y="4431030"/>
                </a:lnTo>
                <a:lnTo>
                  <a:pt x="7157465" y="4431030"/>
                </a:lnTo>
                <a:close/>
              </a:path>
              <a:path w="7162800" h="4441825">
                <a:moveTo>
                  <a:pt x="7157465" y="4441698"/>
                </a:moveTo>
                <a:lnTo>
                  <a:pt x="7157465" y="4431030"/>
                </a:lnTo>
                <a:lnTo>
                  <a:pt x="7152132" y="4436364"/>
                </a:lnTo>
                <a:lnTo>
                  <a:pt x="7152132" y="4441698"/>
                </a:lnTo>
                <a:lnTo>
                  <a:pt x="7157465" y="4441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9344" y="5366003"/>
            <a:ext cx="978535" cy="2234565"/>
          </a:xfrm>
          <a:custGeom>
            <a:avLst/>
            <a:gdLst/>
            <a:ahLst/>
            <a:cxnLst/>
            <a:rect l="l" t="t" r="r" b="b"/>
            <a:pathLst>
              <a:path w="978535" h="2234565">
                <a:moveTo>
                  <a:pt x="978408" y="2070354"/>
                </a:moveTo>
                <a:lnTo>
                  <a:pt x="978408" y="163067"/>
                </a:lnTo>
                <a:lnTo>
                  <a:pt x="965639" y="106475"/>
                </a:lnTo>
                <a:lnTo>
                  <a:pt x="941156" y="64929"/>
                </a:lnTo>
                <a:lnTo>
                  <a:pt x="906370" y="32021"/>
                </a:lnTo>
                <a:lnTo>
                  <a:pt x="863453" y="9720"/>
                </a:lnTo>
                <a:lnTo>
                  <a:pt x="814578" y="0"/>
                </a:lnTo>
                <a:lnTo>
                  <a:pt x="172212" y="0"/>
                </a:lnTo>
                <a:lnTo>
                  <a:pt x="123291" y="7111"/>
                </a:lnTo>
                <a:lnTo>
                  <a:pt x="79452" y="27388"/>
                </a:lnTo>
                <a:lnTo>
                  <a:pt x="43080" y="58739"/>
                </a:lnTo>
                <a:lnTo>
                  <a:pt x="16562" y="99074"/>
                </a:lnTo>
                <a:lnTo>
                  <a:pt x="2285" y="146304"/>
                </a:lnTo>
                <a:lnTo>
                  <a:pt x="0" y="172212"/>
                </a:lnTo>
                <a:lnTo>
                  <a:pt x="0" y="2061972"/>
                </a:lnTo>
                <a:lnTo>
                  <a:pt x="12659" y="2126136"/>
                </a:lnTo>
                <a:lnTo>
                  <a:pt x="28194" y="2155274"/>
                </a:lnTo>
                <a:lnTo>
                  <a:pt x="28194" y="164592"/>
                </a:lnTo>
                <a:lnTo>
                  <a:pt x="28956" y="156972"/>
                </a:lnTo>
                <a:lnTo>
                  <a:pt x="38285" y="119458"/>
                </a:lnTo>
                <a:lnTo>
                  <a:pt x="63846" y="77679"/>
                </a:lnTo>
                <a:lnTo>
                  <a:pt x="110710" y="41781"/>
                </a:lnTo>
                <a:lnTo>
                  <a:pt x="151614" y="29603"/>
                </a:lnTo>
                <a:lnTo>
                  <a:pt x="172212" y="28244"/>
                </a:lnTo>
                <a:lnTo>
                  <a:pt x="815340" y="28346"/>
                </a:lnTo>
                <a:lnTo>
                  <a:pt x="870648" y="42967"/>
                </a:lnTo>
                <a:lnTo>
                  <a:pt x="911309" y="73199"/>
                </a:lnTo>
                <a:lnTo>
                  <a:pt x="939227" y="115409"/>
                </a:lnTo>
                <a:lnTo>
                  <a:pt x="950213" y="165353"/>
                </a:lnTo>
                <a:lnTo>
                  <a:pt x="950976" y="2153801"/>
                </a:lnTo>
                <a:lnTo>
                  <a:pt x="968856" y="2119248"/>
                </a:lnTo>
                <a:lnTo>
                  <a:pt x="978408" y="2070354"/>
                </a:lnTo>
                <a:close/>
              </a:path>
              <a:path w="978535" h="2234565">
                <a:moveTo>
                  <a:pt x="950976" y="2153801"/>
                </a:moveTo>
                <a:lnTo>
                  <a:pt x="950976" y="2069592"/>
                </a:lnTo>
                <a:lnTo>
                  <a:pt x="950214" y="2077212"/>
                </a:lnTo>
                <a:lnTo>
                  <a:pt x="935566" y="2126449"/>
                </a:lnTo>
                <a:lnTo>
                  <a:pt x="905665" y="2166675"/>
                </a:lnTo>
                <a:lnTo>
                  <a:pt x="863938" y="2194364"/>
                </a:lnTo>
                <a:lnTo>
                  <a:pt x="813816" y="2205990"/>
                </a:lnTo>
                <a:lnTo>
                  <a:pt x="172974" y="2205990"/>
                </a:lnTo>
                <a:lnTo>
                  <a:pt x="122022" y="2197082"/>
                </a:lnTo>
                <a:lnTo>
                  <a:pt x="78581" y="2171309"/>
                </a:lnTo>
                <a:lnTo>
                  <a:pt x="46522" y="2132205"/>
                </a:lnTo>
                <a:lnTo>
                  <a:pt x="29718" y="2083308"/>
                </a:lnTo>
                <a:lnTo>
                  <a:pt x="28194" y="2068830"/>
                </a:lnTo>
                <a:lnTo>
                  <a:pt x="28194" y="2155274"/>
                </a:lnTo>
                <a:lnTo>
                  <a:pt x="41730" y="2173560"/>
                </a:lnTo>
                <a:lnTo>
                  <a:pt x="63246" y="2195322"/>
                </a:lnTo>
                <a:lnTo>
                  <a:pt x="70104" y="2199894"/>
                </a:lnTo>
                <a:lnTo>
                  <a:pt x="76200" y="2205228"/>
                </a:lnTo>
                <a:lnTo>
                  <a:pt x="122529" y="2226583"/>
                </a:lnTo>
                <a:lnTo>
                  <a:pt x="172212" y="2234125"/>
                </a:lnTo>
                <a:lnTo>
                  <a:pt x="815340" y="2234184"/>
                </a:lnTo>
                <a:lnTo>
                  <a:pt x="824484" y="2233422"/>
                </a:lnTo>
                <a:lnTo>
                  <a:pt x="872720" y="2220834"/>
                </a:lnTo>
                <a:lnTo>
                  <a:pt x="914122" y="2196361"/>
                </a:lnTo>
                <a:lnTo>
                  <a:pt x="946797" y="2161875"/>
                </a:lnTo>
                <a:lnTo>
                  <a:pt x="950976" y="21538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15" dirty="0"/>
              <a:t>VisuAlgo </a:t>
            </a:r>
            <a:r>
              <a:rPr spc="-25" dirty="0"/>
              <a:t>Graph </a:t>
            </a:r>
            <a:r>
              <a:rPr spc="-5" dirty="0"/>
              <a:t>DS </a:t>
            </a:r>
            <a:r>
              <a:rPr spc="-25" dirty="0"/>
              <a:t>Exploration</a:t>
            </a:r>
            <a:r>
              <a:rPr spc="9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748" y="1772843"/>
            <a:ext cx="8959850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</a:pPr>
            <a:r>
              <a:rPr sz="3050" spc="-55" dirty="0">
                <a:latin typeface="Calibri"/>
                <a:cs typeface="Calibri"/>
              </a:rPr>
              <a:t>Now, </a:t>
            </a:r>
            <a:r>
              <a:rPr sz="3050" spc="10" dirty="0">
                <a:latin typeface="Calibri"/>
                <a:cs typeface="Calibri"/>
              </a:rPr>
              <a:t>use </a:t>
            </a:r>
            <a:r>
              <a:rPr sz="3050" dirty="0">
                <a:latin typeface="Calibri"/>
                <a:cs typeface="Calibri"/>
              </a:rPr>
              <a:t>your </a:t>
            </a:r>
            <a:r>
              <a:rPr sz="3050" spc="15" dirty="0">
                <a:latin typeface="Calibri"/>
                <a:cs typeface="Calibri"/>
              </a:rPr>
              <a:t>mouse </a:t>
            </a:r>
            <a:r>
              <a:rPr sz="3050" dirty="0">
                <a:latin typeface="Calibri"/>
                <a:cs typeface="Calibri"/>
              </a:rPr>
              <a:t>over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currently displayed </a:t>
            </a:r>
            <a:r>
              <a:rPr sz="3050" spc="-5" dirty="0">
                <a:latin typeface="Calibri"/>
                <a:cs typeface="Calibri"/>
              </a:rPr>
              <a:t>graph  </a:t>
            </a:r>
            <a:r>
              <a:rPr sz="3050" b="1" spc="10" dirty="0">
                <a:latin typeface="Calibri"/>
                <a:cs typeface="Calibri"/>
              </a:rPr>
              <a:t>and </a:t>
            </a:r>
            <a:r>
              <a:rPr sz="3050" b="1" spc="-5" dirty="0">
                <a:latin typeface="Calibri"/>
                <a:cs typeface="Calibri"/>
              </a:rPr>
              <a:t>start drawing </a:t>
            </a:r>
            <a:r>
              <a:rPr sz="3050" b="1" spc="15" dirty="0">
                <a:latin typeface="Calibri"/>
                <a:cs typeface="Calibri"/>
              </a:rPr>
              <a:t>some </a:t>
            </a:r>
            <a:r>
              <a:rPr sz="3050" b="1" spc="10" dirty="0">
                <a:latin typeface="Calibri"/>
                <a:cs typeface="Calibri"/>
              </a:rPr>
              <a:t>new </a:t>
            </a:r>
            <a:r>
              <a:rPr sz="3050" b="1" spc="5" dirty="0">
                <a:latin typeface="Calibri"/>
                <a:cs typeface="Calibri"/>
              </a:rPr>
              <a:t>vertices </a:t>
            </a:r>
            <a:r>
              <a:rPr sz="3050" b="1" dirty="0">
                <a:latin typeface="Calibri"/>
                <a:cs typeface="Calibri"/>
              </a:rPr>
              <a:t>and/or edges </a:t>
            </a:r>
            <a:r>
              <a:rPr sz="3050" spc="10" dirty="0">
                <a:latin typeface="Calibri"/>
                <a:cs typeface="Calibri"/>
              </a:rPr>
              <a:t>and  see the </a:t>
            </a:r>
            <a:r>
              <a:rPr sz="3050" dirty="0">
                <a:latin typeface="Calibri"/>
                <a:cs typeface="Calibri"/>
              </a:rPr>
              <a:t>updates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spc="-5" dirty="0">
                <a:latin typeface="Calibri"/>
                <a:cs typeface="Calibri"/>
              </a:rPr>
              <a:t>AdjMatrix/AdjList/EdgeList</a:t>
            </a:r>
            <a:r>
              <a:rPr sz="3050" spc="13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structures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2277" y="3576065"/>
            <a:ext cx="7154418" cy="4036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976367"/>
            <a:ext cx="772096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10" dirty="0">
                <a:latin typeface="Calibri"/>
                <a:cs typeface="Calibri"/>
              </a:rPr>
              <a:t>GRAPH </a:t>
            </a:r>
            <a:r>
              <a:rPr sz="4400" b="1" spc="-40" dirty="0">
                <a:latin typeface="Calibri"/>
                <a:cs typeface="Calibri"/>
              </a:rPr>
              <a:t>TRAVERSAL</a:t>
            </a:r>
            <a:r>
              <a:rPr sz="4400" b="1" spc="-60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ALGORITHMS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pc="-30" dirty="0"/>
              <a:t>Review </a:t>
            </a:r>
            <a:r>
              <a:rPr spc="-5" dirty="0"/>
              <a:t>– </a:t>
            </a:r>
            <a:r>
              <a:rPr b="1" spc="-5" dirty="0">
                <a:latin typeface="Calibri"/>
                <a:cs typeface="Calibri"/>
              </a:rPr>
              <a:t>Binary </a:t>
            </a:r>
            <a:r>
              <a:rPr b="1" spc="-85" dirty="0">
                <a:latin typeface="Calibri"/>
                <a:cs typeface="Calibri"/>
              </a:rPr>
              <a:t>Tree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spc="-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07212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a binary </a:t>
            </a:r>
            <a:r>
              <a:rPr sz="3050" dirty="0">
                <a:latin typeface="Calibri"/>
                <a:cs typeface="Calibri"/>
              </a:rPr>
              <a:t>tree, there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dirty="0">
                <a:latin typeface="Calibri"/>
                <a:cs typeface="Calibri"/>
              </a:rPr>
              <a:t>three </a:t>
            </a:r>
            <a:r>
              <a:rPr sz="3050" spc="-5" dirty="0">
                <a:latin typeface="Calibri"/>
                <a:cs typeface="Calibri"/>
              </a:rPr>
              <a:t>standard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traversal: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451608"/>
            <a:ext cx="1730375" cy="186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50" spc="-20" dirty="0">
                <a:latin typeface="Calibri"/>
                <a:cs typeface="Calibri"/>
              </a:rPr>
              <a:t>Preorder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89890" algn="l"/>
              </a:tabLst>
            </a:pPr>
            <a:r>
              <a:rPr sz="2600" b="1" spc="10" dirty="0">
                <a:latin typeface="Calibri"/>
                <a:cs typeface="Calibri"/>
              </a:rPr>
              <a:t>Inorder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-5" dirty="0">
                <a:latin typeface="Calibri"/>
                <a:cs typeface="Calibri"/>
              </a:rPr>
              <a:t>Postorder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600" spc="1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994" y="3906507"/>
            <a:ext cx="7350759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5" dirty="0">
                <a:latin typeface="Calibri"/>
                <a:cs typeface="Calibri"/>
              </a:rPr>
              <a:t>(Note: “level </a:t>
            </a:r>
            <a:r>
              <a:rPr sz="2600" spc="25" dirty="0">
                <a:latin typeface="Calibri"/>
                <a:cs typeface="Calibri"/>
              </a:rPr>
              <a:t>order”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dirty="0">
                <a:latin typeface="Calibri"/>
                <a:cs typeface="Calibri"/>
              </a:rPr>
              <a:t>just BFS </a:t>
            </a:r>
            <a:r>
              <a:rPr sz="2600" spc="15" dirty="0">
                <a:latin typeface="Calibri"/>
                <a:cs typeface="Calibri"/>
              </a:rPr>
              <a:t>which </a:t>
            </a:r>
            <a:r>
              <a:rPr sz="2600" spc="10" dirty="0">
                <a:latin typeface="Calibri"/>
                <a:cs typeface="Calibri"/>
              </a:rPr>
              <a:t>we will </a:t>
            </a:r>
            <a:r>
              <a:rPr sz="2600" spc="15" dirty="0">
                <a:latin typeface="Calibri"/>
                <a:cs typeface="Calibri"/>
              </a:rPr>
              <a:t>see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next)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4" y="4619752"/>
            <a:ext cx="637984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-5" dirty="0">
                <a:latin typeface="Calibri"/>
                <a:cs typeface="Calibri"/>
              </a:rPr>
              <a:t>start </a:t>
            </a:r>
            <a:r>
              <a:rPr sz="3050" spc="10" dirty="0">
                <a:latin typeface="Calibri"/>
                <a:cs typeface="Calibri"/>
              </a:rPr>
              <a:t>binary </a:t>
            </a:r>
            <a:r>
              <a:rPr sz="3050" dirty="0">
                <a:latin typeface="Calibri"/>
                <a:cs typeface="Calibri"/>
              </a:rPr>
              <a:t>tree </a:t>
            </a:r>
            <a:r>
              <a:rPr sz="3050" spc="-15" dirty="0">
                <a:latin typeface="Calibri"/>
                <a:cs typeface="Calibri"/>
              </a:rPr>
              <a:t>traversal </a:t>
            </a:r>
            <a:r>
              <a:rPr sz="3050" dirty="0">
                <a:latin typeface="Calibri"/>
                <a:cs typeface="Calibri"/>
              </a:rPr>
              <a:t>from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root: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804" y="5167376"/>
            <a:ext cx="4298315" cy="164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50" spc="-20" dirty="0">
                <a:latin typeface="Calibri"/>
                <a:cs typeface="Calibri"/>
              </a:rPr>
              <a:t>pre(root)/in(root)/post(root)</a:t>
            </a:r>
            <a:endParaRPr sz="265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555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10" dirty="0">
                <a:latin typeface="Calibri"/>
                <a:cs typeface="Calibri"/>
              </a:rPr>
              <a:t>pre </a:t>
            </a:r>
            <a:r>
              <a:rPr sz="2200" dirty="0">
                <a:latin typeface="Calibri"/>
                <a:cs typeface="Calibri"/>
              </a:rPr>
              <a:t>= 0, 1, 2, 3,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525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= 1, 0, 3, 2,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525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10" dirty="0">
                <a:latin typeface="Calibri"/>
                <a:cs typeface="Calibri"/>
              </a:rPr>
              <a:t>post </a:t>
            </a:r>
            <a:r>
              <a:rPr sz="2200" dirty="0">
                <a:latin typeface="Calibri"/>
                <a:cs typeface="Calibri"/>
              </a:rPr>
              <a:t>= 1, 3, 4, 2,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4942" y="2534411"/>
            <a:ext cx="2386965" cy="1195705"/>
          </a:xfrm>
          <a:custGeom>
            <a:avLst/>
            <a:gdLst/>
            <a:ahLst/>
            <a:cxnLst/>
            <a:rect l="l" t="t" r="r" b="b"/>
            <a:pathLst>
              <a:path w="2386965" h="1195704">
                <a:moveTo>
                  <a:pt x="2386584" y="1193292"/>
                </a:moveTo>
                <a:lnTo>
                  <a:pt x="2386584" y="3048"/>
                </a:lnTo>
                <a:lnTo>
                  <a:pt x="2384298" y="0"/>
                </a:lnTo>
                <a:lnTo>
                  <a:pt x="2285" y="0"/>
                </a:lnTo>
                <a:lnTo>
                  <a:pt x="0" y="3048"/>
                </a:lnTo>
                <a:lnTo>
                  <a:pt x="0" y="1193292"/>
                </a:lnTo>
                <a:lnTo>
                  <a:pt x="2286" y="1195578"/>
                </a:lnTo>
                <a:lnTo>
                  <a:pt x="5333" y="11955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2375916" y="10668"/>
                </a:lnTo>
                <a:lnTo>
                  <a:pt x="2375916" y="5334"/>
                </a:lnTo>
                <a:lnTo>
                  <a:pt x="2381250" y="10668"/>
                </a:lnTo>
                <a:lnTo>
                  <a:pt x="2381250" y="1195578"/>
                </a:lnTo>
                <a:lnTo>
                  <a:pt x="2384298" y="1195578"/>
                </a:lnTo>
                <a:lnTo>
                  <a:pt x="2386584" y="1193292"/>
                </a:lnTo>
                <a:close/>
              </a:path>
              <a:path w="2386965" h="1195704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w="2386965" h="1195704">
                <a:moveTo>
                  <a:pt x="10668" y="1185672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1185672"/>
                </a:lnTo>
                <a:lnTo>
                  <a:pt x="10668" y="1185672"/>
                </a:lnTo>
                <a:close/>
              </a:path>
              <a:path w="2386965" h="1195704">
                <a:moveTo>
                  <a:pt x="2381250" y="1185672"/>
                </a:moveTo>
                <a:lnTo>
                  <a:pt x="5334" y="1185672"/>
                </a:lnTo>
                <a:lnTo>
                  <a:pt x="10668" y="1190244"/>
                </a:lnTo>
                <a:lnTo>
                  <a:pt x="10668" y="1195578"/>
                </a:lnTo>
                <a:lnTo>
                  <a:pt x="2375916" y="1195578"/>
                </a:lnTo>
                <a:lnTo>
                  <a:pt x="2375916" y="1190244"/>
                </a:lnTo>
                <a:lnTo>
                  <a:pt x="2381250" y="1185672"/>
                </a:lnTo>
                <a:close/>
              </a:path>
              <a:path w="2386965" h="1195704">
                <a:moveTo>
                  <a:pt x="10668" y="1195578"/>
                </a:moveTo>
                <a:lnTo>
                  <a:pt x="10668" y="1190244"/>
                </a:lnTo>
                <a:lnTo>
                  <a:pt x="5334" y="1185672"/>
                </a:lnTo>
                <a:lnTo>
                  <a:pt x="5333" y="1195578"/>
                </a:lnTo>
                <a:lnTo>
                  <a:pt x="10668" y="1195578"/>
                </a:lnTo>
                <a:close/>
              </a:path>
              <a:path w="2386965" h="1195704">
                <a:moveTo>
                  <a:pt x="2381250" y="10668"/>
                </a:moveTo>
                <a:lnTo>
                  <a:pt x="2375916" y="5334"/>
                </a:lnTo>
                <a:lnTo>
                  <a:pt x="2375916" y="10668"/>
                </a:lnTo>
                <a:lnTo>
                  <a:pt x="2381250" y="10668"/>
                </a:lnTo>
                <a:close/>
              </a:path>
              <a:path w="2386965" h="1195704">
                <a:moveTo>
                  <a:pt x="2381250" y="1185672"/>
                </a:moveTo>
                <a:lnTo>
                  <a:pt x="2381250" y="10668"/>
                </a:lnTo>
                <a:lnTo>
                  <a:pt x="2375916" y="10668"/>
                </a:lnTo>
                <a:lnTo>
                  <a:pt x="2375916" y="1185672"/>
                </a:lnTo>
                <a:lnTo>
                  <a:pt x="2381250" y="1185672"/>
                </a:lnTo>
                <a:close/>
              </a:path>
              <a:path w="2386965" h="1195704">
                <a:moveTo>
                  <a:pt x="2381250" y="1195578"/>
                </a:moveTo>
                <a:lnTo>
                  <a:pt x="2381250" y="1185672"/>
                </a:lnTo>
                <a:lnTo>
                  <a:pt x="2375916" y="1190244"/>
                </a:lnTo>
                <a:lnTo>
                  <a:pt x="2375916" y="1195578"/>
                </a:lnTo>
                <a:lnTo>
                  <a:pt x="2381250" y="119557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57398" y="2565146"/>
            <a:ext cx="2176145" cy="109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latin typeface="Courier New"/>
                <a:cs typeface="Courier New"/>
              </a:rPr>
              <a:t>pre(u)</a:t>
            </a:r>
            <a:endParaRPr sz="1750">
              <a:latin typeface="Courier New"/>
              <a:cs typeface="Courier New"/>
            </a:endParaRPr>
          </a:p>
          <a:p>
            <a:pPr marL="280670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Courier New"/>
                <a:cs typeface="Courier New"/>
              </a:rPr>
              <a:t>visit(u);</a:t>
            </a:r>
            <a:endParaRPr sz="1750">
              <a:latin typeface="Courier New"/>
              <a:cs typeface="Courier New"/>
            </a:endParaRPr>
          </a:p>
          <a:p>
            <a:pPr marL="280670" marR="5080">
              <a:lnSpc>
                <a:spcPct val="100600"/>
              </a:lnSpc>
            </a:pPr>
            <a:r>
              <a:rPr sz="1750" dirty="0">
                <a:latin typeface="Courier New"/>
                <a:cs typeface="Courier New"/>
              </a:rPr>
              <a:t>pre(u-&gt;left);  pre(u-&gt;right);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0858" y="2534411"/>
            <a:ext cx="2150110" cy="1195705"/>
          </a:xfrm>
          <a:custGeom>
            <a:avLst/>
            <a:gdLst/>
            <a:ahLst/>
            <a:cxnLst/>
            <a:rect l="l" t="t" r="r" b="b"/>
            <a:pathLst>
              <a:path w="2150109" h="1195704">
                <a:moveTo>
                  <a:pt x="2149602" y="1193292"/>
                </a:moveTo>
                <a:lnTo>
                  <a:pt x="2149602" y="3048"/>
                </a:lnTo>
                <a:lnTo>
                  <a:pt x="2147316" y="0"/>
                </a:lnTo>
                <a:lnTo>
                  <a:pt x="2285" y="0"/>
                </a:lnTo>
                <a:lnTo>
                  <a:pt x="0" y="3048"/>
                </a:lnTo>
                <a:lnTo>
                  <a:pt x="0" y="1193292"/>
                </a:lnTo>
                <a:lnTo>
                  <a:pt x="2286" y="1195578"/>
                </a:lnTo>
                <a:lnTo>
                  <a:pt x="5333" y="11955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2138934" y="10668"/>
                </a:lnTo>
                <a:lnTo>
                  <a:pt x="2138934" y="5334"/>
                </a:lnTo>
                <a:lnTo>
                  <a:pt x="2144268" y="10668"/>
                </a:lnTo>
                <a:lnTo>
                  <a:pt x="2144268" y="1195578"/>
                </a:lnTo>
                <a:lnTo>
                  <a:pt x="2147316" y="1195578"/>
                </a:lnTo>
                <a:lnTo>
                  <a:pt x="2149602" y="1193292"/>
                </a:lnTo>
                <a:close/>
              </a:path>
              <a:path w="2150109" h="1195704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w="2150109" h="1195704">
                <a:moveTo>
                  <a:pt x="10668" y="1185672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1185672"/>
                </a:lnTo>
                <a:lnTo>
                  <a:pt x="10668" y="1185672"/>
                </a:lnTo>
                <a:close/>
              </a:path>
              <a:path w="2150109" h="1195704">
                <a:moveTo>
                  <a:pt x="2144268" y="1185672"/>
                </a:moveTo>
                <a:lnTo>
                  <a:pt x="5334" y="1185672"/>
                </a:lnTo>
                <a:lnTo>
                  <a:pt x="10668" y="1190244"/>
                </a:lnTo>
                <a:lnTo>
                  <a:pt x="10668" y="1195578"/>
                </a:lnTo>
                <a:lnTo>
                  <a:pt x="2138934" y="1195578"/>
                </a:lnTo>
                <a:lnTo>
                  <a:pt x="2138934" y="1190244"/>
                </a:lnTo>
                <a:lnTo>
                  <a:pt x="2144268" y="1185672"/>
                </a:lnTo>
                <a:close/>
              </a:path>
              <a:path w="2150109" h="1195704">
                <a:moveTo>
                  <a:pt x="10668" y="1195578"/>
                </a:moveTo>
                <a:lnTo>
                  <a:pt x="10668" y="1190244"/>
                </a:lnTo>
                <a:lnTo>
                  <a:pt x="5334" y="1185672"/>
                </a:lnTo>
                <a:lnTo>
                  <a:pt x="5333" y="1195578"/>
                </a:lnTo>
                <a:lnTo>
                  <a:pt x="10668" y="1195578"/>
                </a:lnTo>
                <a:close/>
              </a:path>
              <a:path w="2150109" h="1195704">
                <a:moveTo>
                  <a:pt x="2144268" y="10668"/>
                </a:moveTo>
                <a:lnTo>
                  <a:pt x="2138934" y="5334"/>
                </a:lnTo>
                <a:lnTo>
                  <a:pt x="2138934" y="10668"/>
                </a:lnTo>
                <a:lnTo>
                  <a:pt x="2144268" y="10668"/>
                </a:lnTo>
                <a:close/>
              </a:path>
              <a:path w="2150109" h="1195704">
                <a:moveTo>
                  <a:pt x="2144268" y="1185672"/>
                </a:moveTo>
                <a:lnTo>
                  <a:pt x="2144268" y="10668"/>
                </a:lnTo>
                <a:lnTo>
                  <a:pt x="2138934" y="10668"/>
                </a:lnTo>
                <a:lnTo>
                  <a:pt x="2138934" y="1185672"/>
                </a:lnTo>
                <a:lnTo>
                  <a:pt x="2144268" y="1185672"/>
                </a:lnTo>
                <a:close/>
              </a:path>
              <a:path w="2150109" h="1195704">
                <a:moveTo>
                  <a:pt x="2144268" y="1195578"/>
                </a:moveTo>
                <a:lnTo>
                  <a:pt x="2144268" y="1185672"/>
                </a:lnTo>
                <a:lnTo>
                  <a:pt x="2138934" y="1190244"/>
                </a:lnTo>
                <a:lnTo>
                  <a:pt x="2138934" y="1195578"/>
                </a:lnTo>
                <a:lnTo>
                  <a:pt x="2144268" y="119557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34076" y="2565146"/>
            <a:ext cx="1906905" cy="109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latin typeface="Courier New"/>
                <a:cs typeface="Courier New"/>
              </a:rPr>
              <a:t>in(u)</a:t>
            </a:r>
            <a:endParaRPr sz="1750">
              <a:latin typeface="Courier New"/>
              <a:cs typeface="Courier New"/>
            </a:endParaRPr>
          </a:p>
          <a:p>
            <a:pPr marL="146685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Courier New"/>
                <a:cs typeface="Courier New"/>
              </a:rPr>
              <a:t>in(u-&gt;left);</a:t>
            </a:r>
            <a:endParaRPr sz="1750">
              <a:latin typeface="Courier New"/>
              <a:cs typeface="Courier New"/>
            </a:endParaRPr>
          </a:p>
          <a:p>
            <a:pPr marL="146685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Courier New"/>
                <a:cs typeface="Courier New"/>
              </a:rPr>
              <a:t>visit(u);</a:t>
            </a:r>
            <a:endParaRPr sz="1750">
              <a:latin typeface="Courier New"/>
              <a:cs typeface="Courier New"/>
            </a:endParaRPr>
          </a:p>
          <a:p>
            <a:pPr marL="146685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Courier New"/>
                <a:cs typeface="Courier New"/>
              </a:rPr>
              <a:t>in(u-&gt;right);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79792" y="2534411"/>
            <a:ext cx="2386965" cy="1195705"/>
          </a:xfrm>
          <a:custGeom>
            <a:avLst/>
            <a:gdLst/>
            <a:ahLst/>
            <a:cxnLst/>
            <a:rect l="l" t="t" r="r" b="b"/>
            <a:pathLst>
              <a:path w="2386965" h="1195704">
                <a:moveTo>
                  <a:pt x="2386584" y="1193292"/>
                </a:moveTo>
                <a:lnTo>
                  <a:pt x="2386584" y="3048"/>
                </a:lnTo>
                <a:lnTo>
                  <a:pt x="2384298" y="0"/>
                </a:lnTo>
                <a:lnTo>
                  <a:pt x="2285" y="0"/>
                </a:lnTo>
                <a:lnTo>
                  <a:pt x="0" y="3048"/>
                </a:lnTo>
                <a:lnTo>
                  <a:pt x="0" y="1193292"/>
                </a:lnTo>
                <a:lnTo>
                  <a:pt x="2286" y="1195578"/>
                </a:lnTo>
                <a:lnTo>
                  <a:pt x="5333" y="11955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2375916" y="10668"/>
                </a:lnTo>
                <a:lnTo>
                  <a:pt x="2375916" y="5334"/>
                </a:lnTo>
                <a:lnTo>
                  <a:pt x="2381250" y="10668"/>
                </a:lnTo>
                <a:lnTo>
                  <a:pt x="2381250" y="1195578"/>
                </a:lnTo>
                <a:lnTo>
                  <a:pt x="2384298" y="1195578"/>
                </a:lnTo>
                <a:lnTo>
                  <a:pt x="2386584" y="1193292"/>
                </a:lnTo>
                <a:close/>
              </a:path>
              <a:path w="2386965" h="1195704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w="2386965" h="1195704">
                <a:moveTo>
                  <a:pt x="10668" y="1185672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1185672"/>
                </a:lnTo>
                <a:lnTo>
                  <a:pt x="10668" y="1185672"/>
                </a:lnTo>
                <a:close/>
              </a:path>
              <a:path w="2386965" h="1195704">
                <a:moveTo>
                  <a:pt x="2381250" y="1185672"/>
                </a:moveTo>
                <a:lnTo>
                  <a:pt x="5334" y="1185672"/>
                </a:lnTo>
                <a:lnTo>
                  <a:pt x="10668" y="1190244"/>
                </a:lnTo>
                <a:lnTo>
                  <a:pt x="10668" y="1195578"/>
                </a:lnTo>
                <a:lnTo>
                  <a:pt x="2375916" y="1195578"/>
                </a:lnTo>
                <a:lnTo>
                  <a:pt x="2375916" y="1190244"/>
                </a:lnTo>
                <a:lnTo>
                  <a:pt x="2381250" y="1185672"/>
                </a:lnTo>
                <a:close/>
              </a:path>
              <a:path w="2386965" h="1195704">
                <a:moveTo>
                  <a:pt x="10668" y="1195578"/>
                </a:moveTo>
                <a:lnTo>
                  <a:pt x="10668" y="1190244"/>
                </a:lnTo>
                <a:lnTo>
                  <a:pt x="5334" y="1185672"/>
                </a:lnTo>
                <a:lnTo>
                  <a:pt x="5333" y="1195578"/>
                </a:lnTo>
                <a:lnTo>
                  <a:pt x="10668" y="1195578"/>
                </a:lnTo>
                <a:close/>
              </a:path>
              <a:path w="2386965" h="1195704">
                <a:moveTo>
                  <a:pt x="2381250" y="10668"/>
                </a:moveTo>
                <a:lnTo>
                  <a:pt x="2375916" y="5334"/>
                </a:lnTo>
                <a:lnTo>
                  <a:pt x="2375916" y="10668"/>
                </a:lnTo>
                <a:lnTo>
                  <a:pt x="2381250" y="10668"/>
                </a:lnTo>
                <a:close/>
              </a:path>
              <a:path w="2386965" h="1195704">
                <a:moveTo>
                  <a:pt x="2381250" y="1185672"/>
                </a:moveTo>
                <a:lnTo>
                  <a:pt x="2381250" y="10668"/>
                </a:lnTo>
                <a:lnTo>
                  <a:pt x="2375916" y="10668"/>
                </a:lnTo>
                <a:lnTo>
                  <a:pt x="2375916" y="1185672"/>
                </a:lnTo>
                <a:lnTo>
                  <a:pt x="2381250" y="1185672"/>
                </a:lnTo>
                <a:close/>
              </a:path>
              <a:path w="2386965" h="1195704">
                <a:moveTo>
                  <a:pt x="2381250" y="1195578"/>
                </a:moveTo>
                <a:lnTo>
                  <a:pt x="2381250" y="1185672"/>
                </a:lnTo>
                <a:lnTo>
                  <a:pt x="2375916" y="1190244"/>
                </a:lnTo>
                <a:lnTo>
                  <a:pt x="2375916" y="1195578"/>
                </a:lnTo>
                <a:lnTo>
                  <a:pt x="2381250" y="119557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72247" y="2565146"/>
            <a:ext cx="2176145" cy="109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latin typeface="Courier New"/>
                <a:cs typeface="Courier New"/>
              </a:rPr>
              <a:t>post(u)</a:t>
            </a:r>
            <a:endParaRPr sz="1750">
              <a:latin typeface="Courier New"/>
              <a:cs typeface="Courier New"/>
            </a:endParaRPr>
          </a:p>
          <a:p>
            <a:pPr marL="146685" marR="5080">
              <a:lnSpc>
                <a:spcPct val="100600"/>
              </a:lnSpc>
            </a:pPr>
            <a:r>
              <a:rPr sz="1750" dirty="0">
                <a:latin typeface="Courier New"/>
                <a:cs typeface="Courier New"/>
              </a:rPr>
              <a:t>post(u-&gt;left);  post(u-&gt;right);  visit(u);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14743" y="4738115"/>
            <a:ext cx="3083052" cy="272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75602" y="5833617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00947" y="5833617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09230" y="484149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67726" y="6784593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72269" y="6784593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4670" marR="5080" indent="-1410970">
              <a:lnSpc>
                <a:spcPct val="100000"/>
              </a:lnSpc>
            </a:pPr>
            <a:r>
              <a:rPr sz="4400" spc="-15" dirty="0"/>
              <a:t>What </a:t>
            </a:r>
            <a:r>
              <a:rPr sz="4400" spc="-5" dirty="0"/>
              <a:t>is the </a:t>
            </a:r>
            <a:r>
              <a:rPr sz="4400" b="1" spc="-25" dirty="0">
                <a:latin typeface="Calibri"/>
                <a:cs typeface="Calibri"/>
              </a:rPr>
              <a:t>Post</a:t>
            </a:r>
            <a:r>
              <a:rPr sz="4400" spc="-25" dirty="0"/>
              <a:t>Order </a:t>
            </a:r>
            <a:r>
              <a:rPr sz="4400" spc="-65" dirty="0"/>
              <a:t>Traversal  </a:t>
            </a:r>
            <a:r>
              <a:rPr sz="4400" spc="-5" dirty="0"/>
              <a:t>of this Binary</a:t>
            </a:r>
            <a:r>
              <a:rPr sz="4400" spc="-65" dirty="0"/>
              <a:t> </a:t>
            </a:r>
            <a:r>
              <a:rPr sz="4400" spc="-70" dirty="0"/>
              <a:t>Tree?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85588" y="6675881"/>
            <a:ext cx="4630420" cy="314960"/>
          </a:xfrm>
          <a:custGeom>
            <a:avLst/>
            <a:gdLst/>
            <a:ahLst/>
            <a:cxnLst/>
            <a:rect l="l" t="t" r="r" b="b"/>
            <a:pathLst>
              <a:path w="4630420" h="314959">
                <a:moveTo>
                  <a:pt x="4629912" y="314705"/>
                </a:moveTo>
                <a:lnTo>
                  <a:pt x="4315968" y="0"/>
                </a:lnTo>
                <a:lnTo>
                  <a:pt x="313944" y="0"/>
                </a:lnTo>
                <a:lnTo>
                  <a:pt x="0" y="314705"/>
                </a:lnTo>
                <a:lnTo>
                  <a:pt x="4629912" y="31470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675881"/>
            <a:ext cx="4630420" cy="314960"/>
          </a:xfrm>
          <a:custGeom>
            <a:avLst/>
            <a:gdLst/>
            <a:ahLst/>
            <a:cxnLst/>
            <a:rect l="l" t="t" r="r" b="b"/>
            <a:pathLst>
              <a:path w="4630420" h="314959">
                <a:moveTo>
                  <a:pt x="4315968" y="0"/>
                </a:moveTo>
                <a:lnTo>
                  <a:pt x="4629911" y="314706"/>
                </a:lnTo>
                <a:lnTo>
                  <a:pt x="0" y="314706"/>
                </a:lnTo>
                <a:lnTo>
                  <a:pt x="313943" y="0"/>
                </a:lnTo>
                <a:lnTo>
                  <a:pt x="431596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7171" y="6759702"/>
            <a:ext cx="440055" cy="125730"/>
          </a:xfrm>
          <a:custGeom>
            <a:avLst/>
            <a:gdLst/>
            <a:ahLst/>
            <a:cxnLst/>
            <a:rect l="l" t="t" r="r" b="b"/>
            <a:pathLst>
              <a:path w="440054" h="125729">
                <a:moveTo>
                  <a:pt x="439674" y="63245"/>
                </a:moveTo>
                <a:lnTo>
                  <a:pt x="439674" y="41909"/>
                </a:lnTo>
                <a:lnTo>
                  <a:pt x="429768" y="32003"/>
                </a:lnTo>
                <a:lnTo>
                  <a:pt x="408432" y="21335"/>
                </a:lnTo>
                <a:lnTo>
                  <a:pt x="324612" y="0"/>
                </a:lnTo>
                <a:lnTo>
                  <a:pt x="209550" y="0"/>
                </a:lnTo>
                <a:lnTo>
                  <a:pt x="146304" y="10668"/>
                </a:lnTo>
                <a:lnTo>
                  <a:pt x="62484" y="32004"/>
                </a:lnTo>
                <a:lnTo>
                  <a:pt x="31242" y="52578"/>
                </a:lnTo>
                <a:lnTo>
                  <a:pt x="10668" y="63246"/>
                </a:lnTo>
                <a:lnTo>
                  <a:pt x="0" y="83820"/>
                </a:lnTo>
                <a:lnTo>
                  <a:pt x="10668" y="94488"/>
                </a:lnTo>
                <a:lnTo>
                  <a:pt x="73152" y="115824"/>
                </a:lnTo>
                <a:lnTo>
                  <a:pt x="125730" y="125730"/>
                </a:lnTo>
                <a:lnTo>
                  <a:pt x="251460" y="125730"/>
                </a:lnTo>
                <a:lnTo>
                  <a:pt x="304038" y="115823"/>
                </a:lnTo>
                <a:lnTo>
                  <a:pt x="355854" y="105155"/>
                </a:lnTo>
                <a:lnTo>
                  <a:pt x="387858" y="94488"/>
                </a:lnTo>
                <a:lnTo>
                  <a:pt x="419100" y="73913"/>
                </a:lnTo>
                <a:lnTo>
                  <a:pt x="439674" y="63245"/>
                </a:lnTo>
                <a:close/>
              </a:path>
            </a:pathLst>
          </a:custGeom>
          <a:solidFill>
            <a:srgbClr val="3B6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7171" y="6759702"/>
            <a:ext cx="440055" cy="125730"/>
          </a:xfrm>
          <a:custGeom>
            <a:avLst/>
            <a:gdLst/>
            <a:ahLst/>
            <a:cxnLst/>
            <a:rect l="l" t="t" r="r" b="b"/>
            <a:pathLst>
              <a:path w="440054" h="125729">
                <a:moveTo>
                  <a:pt x="272034" y="0"/>
                </a:moveTo>
                <a:lnTo>
                  <a:pt x="324612" y="0"/>
                </a:lnTo>
                <a:lnTo>
                  <a:pt x="408432" y="21335"/>
                </a:lnTo>
                <a:lnTo>
                  <a:pt x="429768" y="32003"/>
                </a:lnTo>
                <a:lnTo>
                  <a:pt x="439674" y="41909"/>
                </a:lnTo>
                <a:lnTo>
                  <a:pt x="439674" y="63245"/>
                </a:lnTo>
                <a:lnTo>
                  <a:pt x="419100" y="73913"/>
                </a:lnTo>
                <a:lnTo>
                  <a:pt x="387858" y="94488"/>
                </a:lnTo>
                <a:lnTo>
                  <a:pt x="355854" y="105155"/>
                </a:lnTo>
                <a:lnTo>
                  <a:pt x="304038" y="115823"/>
                </a:lnTo>
                <a:lnTo>
                  <a:pt x="251460" y="125730"/>
                </a:lnTo>
                <a:lnTo>
                  <a:pt x="125730" y="125730"/>
                </a:lnTo>
                <a:lnTo>
                  <a:pt x="73152" y="115824"/>
                </a:lnTo>
                <a:lnTo>
                  <a:pt x="10668" y="94488"/>
                </a:lnTo>
                <a:lnTo>
                  <a:pt x="0" y="83820"/>
                </a:lnTo>
                <a:lnTo>
                  <a:pt x="10668" y="63246"/>
                </a:lnTo>
                <a:lnTo>
                  <a:pt x="31242" y="52578"/>
                </a:lnTo>
                <a:lnTo>
                  <a:pt x="62484" y="32004"/>
                </a:lnTo>
                <a:lnTo>
                  <a:pt x="146304" y="10668"/>
                </a:lnTo>
                <a:lnTo>
                  <a:pt x="209550" y="0"/>
                </a:lnTo>
                <a:lnTo>
                  <a:pt x="272034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70669" y="2716529"/>
            <a:ext cx="31750" cy="4159250"/>
          </a:xfrm>
          <a:custGeom>
            <a:avLst/>
            <a:gdLst/>
            <a:ahLst/>
            <a:cxnLst/>
            <a:rect l="l" t="t" r="r" b="b"/>
            <a:pathLst>
              <a:path w="31750" h="4159250">
                <a:moveTo>
                  <a:pt x="31242" y="4148328"/>
                </a:moveTo>
                <a:lnTo>
                  <a:pt x="31242" y="9905"/>
                </a:lnTo>
                <a:lnTo>
                  <a:pt x="0" y="0"/>
                </a:lnTo>
                <a:lnTo>
                  <a:pt x="0" y="4158995"/>
                </a:lnTo>
                <a:lnTo>
                  <a:pt x="31242" y="4148328"/>
                </a:lnTo>
                <a:close/>
              </a:path>
            </a:pathLst>
          </a:custGeom>
          <a:solidFill>
            <a:srgbClr val="6C0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28759" y="2705861"/>
            <a:ext cx="41910" cy="4179570"/>
          </a:xfrm>
          <a:custGeom>
            <a:avLst/>
            <a:gdLst/>
            <a:ahLst/>
            <a:cxnLst/>
            <a:rect l="l" t="t" r="r" b="b"/>
            <a:pathLst>
              <a:path w="41909" h="4179570">
                <a:moveTo>
                  <a:pt x="41910" y="4169664"/>
                </a:moveTo>
                <a:lnTo>
                  <a:pt x="41910" y="10667"/>
                </a:lnTo>
                <a:lnTo>
                  <a:pt x="0" y="0"/>
                </a:lnTo>
                <a:lnTo>
                  <a:pt x="0" y="4179569"/>
                </a:lnTo>
                <a:lnTo>
                  <a:pt x="41910" y="4169664"/>
                </a:lnTo>
                <a:close/>
              </a:path>
            </a:pathLst>
          </a:custGeom>
          <a:solidFill>
            <a:srgbClr val="7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40545" y="2705861"/>
            <a:ext cx="62865" cy="4179570"/>
          </a:xfrm>
          <a:custGeom>
            <a:avLst/>
            <a:gdLst/>
            <a:ahLst/>
            <a:cxnLst/>
            <a:rect l="l" t="t" r="r" b="b"/>
            <a:pathLst>
              <a:path w="62865" h="4179570">
                <a:moveTo>
                  <a:pt x="62484" y="4179570"/>
                </a:moveTo>
                <a:lnTo>
                  <a:pt x="62484" y="0"/>
                </a:lnTo>
                <a:lnTo>
                  <a:pt x="0" y="10668"/>
                </a:lnTo>
                <a:lnTo>
                  <a:pt x="0" y="4169664"/>
                </a:lnTo>
                <a:lnTo>
                  <a:pt x="62484" y="417957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98635" y="2716529"/>
            <a:ext cx="41910" cy="4159250"/>
          </a:xfrm>
          <a:custGeom>
            <a:avLst/>
            <a:gdLst/>
            <a:ahLst/>
            <a:cxnLst/>
            <a:rect l="l" t="t" r="r" b="b"/>
            <a:pathLst>
              <a:path w="41909" h="4159250">
                <a:moveTo>
                  <a:pt x="41910" y="4158996"/>
                </a:moveTo>
                <a:lnTo>
                  <a:pt x="41910" y="0"/>
                </a:lnTo>
                <a:lnTo>
                  <a:pt x="0" y="9906"/>
                </a:lnTo>
                <a:lnTo>
                  <a:pt x="0" y="4148328"/>
                </a:lnTo>
                <a:lnTo>
                  <a:pt x="41910" y="415899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46057" y="2726435"/>
            <a:ext cx="52705" cy="4138929"/>
          </a:xfrm>
          <a:custGeom>
            <a:avLst/>
            <a:gdLst/>
            <a:ahLst/>
            <a:cxnLst/>
            <a:rect l="l" t="t" r="r" b="b"/>
            <a:pathLst>
              <a:path w="52704" h="4138929">
                <a:moveTo>
                  <a:pt x="52577" y="4138422"/>
                </a:moveTo>
                <a:lnTo>
                  <a:pt x="52577" y="0"/>
                </a:lnTo>
                <a:lnTo>
                  <a:pt x="0" y="10668"/>
                </a:lnTo>
                <a:lnTo>
                  <a:pt x="0" y="4127754"/>
                </a:lnTo>
                <a:lnTo>
                  <a:pt x="52577" y="4138422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14816" y="2737104"/>
            <a:ext cx="31750" cy="4117340"/>
          </a:xfrm>
          <a:custGeom>
            <a:avLst/>
            <a:gdLst/>
            <a:ahLst/>
            <a:cxnLst/>
            <a:rect l="l" t="t" r="r" b="b"/>
            <a:pathLst>
              <a:path w="31750" h="4117340">
                <a:moveTo>
                  <a:pt x="31242" y="4117086"/>
                </a:moveTo>
                <a:lnTo>
                  <a:pt x="31242" y="0"/>
                </a:lnTo>
                <a:lnTo>
                  <a:pt x="0" y="10668"/>
                </a:lnTo>
                <a:lnTo>
                  <a:pt x="0" y="4106418"/>
                </a:lnTo>
                <a:lnTo>
                  <a:pt x="31242" y="4117086"/>
                </a:lnTo>
                <a:close/>
              </a:path>
            </a:pathLst>
          </a:custGeom>
          <a:solidFill>
            <a:srgbClr val="760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93480" y="6812280"/>
            <a:ext cx="440690" cy="73660"/>
          </a:xfrm>
          <a:custGeom>
            <a:avLst/>
            <a:gdLst/>
            <a:ahLst/>
            <a:cxnLst/>
            <a:rect l="l" t="t" r="r" b="b"/>
            <a:pathLst>
              <a:path w="440690" h="73659">
                <a:moveTo>
                  <a:pt x="440435" y="21335"/>
                </a:moveTo>
                <a:lnTo>
                  <a:pt x="429767" y="41909"/>
                </a:lnTo>
                <a:lnTo>
                  <a:pt x="408431" y="52577"/>
                </a:lnTo>
                <a:lnTo>
                  <a:pt x="377189" y="63245"/>
                </a:lnTo>
                <a:lnTo>
                  <a:pt x="335279" y="73151"/>
                </a:lnTo>
                <a:lnTo>
                  <a:pt x="209549" y="73151"/>
                </a:lnTo>
                <a:lnTo>
                  <a:pt x="147065" y="63245"/>
                </a:lnTo>
                <a:lnTo>
                  <a:pt x="105155" y="52577"/>
                </a:lnTo>
                <a:lnTo>
                  <a:pt x="52577" y="41909"/>
                </a:lnTo>
                <a:lnTo>
                  <a:pt x="21335" y="31241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93480" y="2705861"/>
            <a:ext cx="440690" cy="73660"/>
          </a:xfrm>
          <a:custGeom>
            <a:avLst/>
            <a:gdLst/>
            <a:ahLst/>
            <a:cxnLst/>
            <a:rect l="l" t="t" r="r" b="b"/>
            <a:pathLst>
              <a:path w="440690" h="73660">
                <a:moveTo>
                  <a:pt x="440435" y="52577"/>
                </a:moveTo>
                <a:lnTo>
                  <a:pt x="429767" y="31241"/>
                </a:lnTo>
                <a:lnTo>
                  <a:pt x="408431" y="20573"/>
                </a:lnTo>
                <a:lnTo>
                  <a:pt x="377189" y="10667"/>
                </a:lnTo>
                <a:lnTo>
                  <a:pt x="335279" y="0"/>
                </a:lnTo>
                <a:lnTo>
                  <a:pt x="209549" y="0"/>
                </a:lnTo>
                <a:lnTo>
                  <a:pt x="147065" y="10667"/>
                </a:lnTo>
                <a:lnTo>
                  <a:pt x="105155" y="20573"/>
                </a:lnTo>
                <a:lnTo>
                  <a:pt x="52577" y="31241"/>
                </a:lnTo>
                <a:lnTo>
                  <a:pt x="21335" y="41909"/>
                </a:lnTo>
                <a:lnTo>
                  <a:pt x="0" y="62483"/>
                </a:lnTo>
                <a:lnTo>
                  <a:pt x="0" y="73151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71104" y="5890259"/>
            <a:ext cx="41910" cy="985519"/>
          </a:xfrm>
          <a:custGeom>
            <a:avLst/>
            <a:gdLst/>
            <a:ahLst/>
            <a:cxnLst/>
            <a:rect l="l" t="t" r="r" b="b"/>
            <a:pathLst>
              <a:path w="41909" h="985520">
                <a:moveTo>
                  <a:pt x="41909" y="974598"/>
                </a:moveTo>
                <a:lnTo>
                  <a:pt x="41909" y="0"/>
                </a:lnTo>
                <a:lnTo>
                  <a:pt x="0" y="10668"/>
                </a:lnTo>
                <a:lnTo>
                  <a:pt x="0" y="985266"/>
                </a:lnTo>
                <a:lnTo>
                  <a:pt x="41909" y="974598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18526" y="5900928"/>
            <a:ext cx="52705" cy="984885"/>
          </a:xfrm>
          <a:custGeom>
            <a:avLst/>
            <a:gdLst/>
            <a:ahLst/>
            <a:cxnLst/>
            <a:rect l="l" t="t" r="r" b="b"/>
            <a:pathLst>
              <a:path w="52704" h="984884">
                <a:moveTo>
                  <a:pt x="52577" y="974598"/>
                </a:moveTo>
                <a:lnTo>
                  <a:pt x="52577" y="0"/>
                </a:lnTo>
                <a:lnTo>
                  <a:pt x="0" y="0"/>
                </a:lnTo>
                <a:lnTo>
                  <a:pt x="0" y="984504"/>
                </a:lnTo>
                <a:lnTo>
                  <a:pt x="52577" y="974598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50885" y="5900928"/>
            <a:ext cx="52705" cy="984885"/>
          </a:xfrm>
          <a:custGeom>
            <a:avLst/>
            <a:gdLst/>
            <a:ahLst/>
            <a:cxnLst/>
            <a:rect l="l" t="t" r="r" b="b"/>
            <a:pathLst>
              <a:path w="52704" h="984884">
                <a:moveTo>
                  <a:pt x="52577" y="984503"/>
                </a:moveTo>
                <a:lnTo>
                  <a:pt x="52577" y="0"/>
                </a:lnTo>
                <a:lnTo>
                  <a:pt x="0" y="0"/>
                </a:lnTo>
                <a:lnTo>
                  <a:pt x="0" y="974597"/>
                </a:lnTo>
                <a:lnTo>
                  <a:pt x="52577" y="9845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98307" y="5890259"/>
            <a:ext cx="52705" cy="985519"/>
          </a:xfrm>
          <a:custGeom>
            <a:avLst/>
            <a:gdLst/>
            <a:ahLst/>
            <a:cxnLst/>
            <a:rect l="l" t="t" r="r" b="b"/>
            <a:pathLst>
              <a:path w="52704" h="985520">
                <a:moveTo>
                  <a:pt x="52577" y="985265"/>
                </a:moveTo>
                <a:lnTo>
                  <a:pt x="52577" y="10667"/>
                </a:lnTo>
                <a:lnTo>
                  <a:pt x="0" y="0"/>
                </a:lnTo>
                <a:lnTo>
                  <a:pt x="0" y="974597"/>
                </a:lnTo>
                <a:lnTo>
                  <a:pt x="52577" y="9852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67066" y="5890259"/>
            <a:ext cx="31750" cy="974725"/>
          </a:xfrm>
          <a:custGeom>
            <a:avLst/>
            <a:gdLst/>
            <a:ahLst/>
            <a:cxnLst/>
            <a:rect l="l" t="t" r="r" b="b"/>
            <a:pathLst>
              <a:path w="31750" h="974725">
                <a:moveTo>
                  <a:pt x="31242" y="974598"/>
                </a:moveTo>
                <a:lnTo>
                  <a:pt x="31242" y="0"/>
                </a:lnTo>
                <a:lnTo>
                  <a:pt x="0" y="0"/>
                </a:lnTo>
                <a:lnTo>
                  <a:pt x="0" y="963930"/>
                </a:lnTo>
                <a:lnTo>
                  <a:pt x="31242" y="974598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35823" y="5880353"/>
            <a:ext cx="31750" cy="974090"/>
          </a:xfrm>
          <a:custGeom>
            <a:avLst/>
            <a:gdLst/>
            <a:ahLst/>
            <a:cxnLst/>
            <a:rect l="l" t="t" r="r" b="b"/>
            <a:pathLst>
              <a:path w="31750" h="974090">
                <a:moveTo>
                  <a:pt x="31242" y="973836"/>
                </a:moveTo>
                <a:lnTo>
                  <a:pt x="31242" y="9906"/>
                </a:lnTo>
                <a:lnTo>
                  <a:pt x="0" y="0"/>
                </a:lnTo>
                <a:lnTo>
                  <a:pt x="0" y="963168"/>
                </a:lnTo>
                <a:lnTo>
                  <a:pt x="31242" y="973836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25156" y="5838444"/>
            <a:ext cx="429895" cy="62865"/>
          </a:xfrm>
          <a:custGeom>
            <a:avLst/>
            <a:gdLst/>
            <a:ahLst/>
            <a:cxnLst/>
            <a:rect l="l" t="t" r="r" b="b"/>
            <a:pathLst>
              <a:path w="429895" h="62864">
                <a:moveTo>
                  <a:pt x="429767" y="41909"/>
                </a:moveTo>
                <a:lnTo>
                  <a:pt x="429767" y="31241"/>
                </a:lnTo>
                <a:lnTo>
                  <a:pt x="408431" y="20573"/>
                </a:lnTo>
                <a:lnTo>
                  <a:pt x="387857" y="9905"/>
                </a:lnTo>
                <a:lnTo>
                  <a:pt x="345947" y="9905"/>
                </a:lnTo>
                <a:lnTo>
                  <a:pt x="304037" y="0"/>
                </a:lnTo>
                <a:lnTo>
                  <a:pt x="83819" y="0"/>
                </a:lnTo>
                <a:lnTo>
                  <a:pt x="52577" y="9906"/>
                </a:lnTo>
                <a:lnTo>
                  <a:pt x="20573" y="20574"/>
                </a:lnTo>
                <a:lnTo>
                  <a:pt x="0" y="20574"/>
                </a:lnTo>
                <a:lnTo>
                  <a:pt x="0" y="31242"/>
                </a:lnTo>
                <a:lnTo>
                  <a:pt x="10667" y="41910"/>
                </a:lnTo>
                <a:lnTo>
                  <a:pt x="41909" y="51816"/>
                </a:lnTo>
                <a:lnTo>
                  <a:pt x="73151" y="51816"/>
                </a:lnTo>
                <a:lnTo>
                  <a:pt x="125729" y="62484"/>
                </a:lnTo>
                <a:lnTo>
                  <a:pt x="345947" y="62483"/>
                </a:lnTo>
                <a:lnTo>
                  <a:pt x="387857" y="51815"/>
                </a:lnTo>
                <a:lnTo>
                  <a:pt x="408431" y="41909"/>
                </a:lnTo>
                <a:lnTo>
                  <a:pt x="429767" y="41909"/>
                </a:lnTo>
                <a:close/>
              </a:path>
            </a:pathLst>
          </a:custGeom>
          <a:solidFill>
            <a:srgbClr val="000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6822947"/>
            <a:ext cx="429895" cy="62865"/>
          </a:xfrm>
          <a:custGeom>
            <a:avLst/>
            <a:gdLst/>
            <a:ahLst/>
            <a:cxnLst/>
            <a:rect l="l" t="t" r="r" b="b"/>
            <a:pathLst>
              <a:path w="429895" h="62865">
                <a:moveTo>
                  <a:pt x="429768" y="0"/>
                </a:moveTo>
                <a:lnTo>
                  <a:pt x="429768" y="10668"/>
                </a:lnTo>
                <a:lnTo>
                  <a:pt x="408432" y="31242"/>
                </a:lnTo>
                <a:lnTo>
                  <a:pt x="387858" y="41910"/>
                </a:lnTo>
                <a:lnTo>
                  <a:pt x="345948" y="52577"/>
                </a:lnTo>
                <a:lnTo>
                  <a:pt x="293370" y="62484"/>
                </a:lnTo>
                <a:lnTo>
                  <a:pt x="178308" y="62484"/>
                </a:lnTo>
                <a:lnTo>
                  <a:pt x="125730" y="52578"/>
                </a:lnTo>
                <a:lnTo>
                  <a:pt x="73152" y="41910"/>
                </a:lnTo>
                <a:lnTo>
                  <a:pt x="10668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25156" y="5838444"/>
            <a:ext cx="429895" cy="62865"/>
          </a:xfrm>
          <a:custGeom>
            <a:avLst/>
            <a:gdLst/>
            <a:ahLst/>
            <a:cxnLst/>
            <a:rect l="l" t="t" r="r" b="b"/>
            <a:pathLst>
              <a:path w="429895" h="62864">
                <a:moveTo>
                  <a:pt x="198881" y="0"/>
                </a:moveTo>
                <a:lnTo>
                  <a:pt x="304037" y="0"/>
                </a:lnTo>
                <a:lnTo>
                  <a:pt x="345947" y="9905"/>
                </a:lnTo>
                <a:lnTo>
                  <a:pt x="387857" y="9905"/>
                </a:lnTo>
                <a:lnTo>
                  <a:pt x="408431" y="20573"/>
                </a:lnTo>
                <a:lnTo>
                  <a:pt x="429767" y="31241"/>
                </a:lnTo>
                <a:lnTo>
                  <a:pt x="429767" y="41909"/>
                </a:lnTo>
                <a:lnTo>
                  <a:pt x="408431" y="41909"/>
                </a:lnTo>
                <a:lnTo>
                  <a:pt x="387857" y="51815"/>
                </a:lnTo>
                <a:lnTo>
                  <a:pt x="345947" y="62483"/>
                </a:lnTo>
                <a:lnTo>
                  <a:pt x="125729" y="62484"/>
                </a:lnTo>
                <a:lnTo>
                  <a:pt x="73151" y="51816"/>
                </a:lnTo>
                <a:lnTo>
                  <a:pt x="41909" y="51816"/>
                </a:lnTo>
                <a:lnTo>
                  <a:pt x="10667" y="41910"/>
                </a:lnTo>
                <a:lnTo>
                  <a:pt x="0" y="31242"/>
                </a:lnTo>
                <a:lnTo>
                  <a:pt x="0" y="20574"/>
                </a:lnTo>
                <a:lnTo>
                  <a:pt x="20573" y="20574"/>
                </a:lnTo>
                <a:lnTo>
                  <a:pt x="52577" y="9906"/>
                </a:lnTo>
                <a:lnTo>
                  <a:pt x="83819" y="0"/>
                </a:lnTo>
                <a:lnTo>
                  <a:pt x="198881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12685" y="6613397"/>
            <a:ext cx="31750" cy="251460"/>
          </a:xfrm>
          <a:custGeom>
            <a:avLst/>
            <a:gdLst/>
            <a:ahLst/>
            <a:cxnLst/>
            <a:rect l="l" t="t" r="r" b="b"/>
            <a:pathLst>
              <a:path w="31750" h="251459">
                <a:moveTo>
                  <a:pt x="31242" y="240792"/>
                </a:moveTo>
                <a:lnTo>
                  <a:pt x="31242" y="0"/>
                </a:lnTo>
                <a:lnTo>
                  <a:pt x="0" y="10668"/>
                </a:lnTo>
                <a:lnTo>
                  <a:pt x="0" y="251460"/>
                </a:lnTo>
                <a:lnTo>
                  <a:pt x="31242" y="240792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60107" y="6624066"/>
            <a:ext cx="52705" cy="251460"/>
          </a:xfrm>
          <a:custGeom>
            <a:avLst/>
            <a:gdLst/>
            <a:ahLst/>
            <a:cxnLst/>
            <a:rect l="l" t="t" r="r" b="b"/>
            <a:pathLst>
              <a:path w="52704" h="251459">
                <a:moveTo>
                  <a:pt x="52577" y="240792"/>
                </a:moveTo>
                <a:lnTo>
                  <a:pt x="52577" y="0"/>
                </a:lnTo>
                <a:lnTo>
                  <a:pt x="0" y="9906"/>
                </a:lnTo>
                <a:lnTo>
                  <a:pt x="0" y="251460"/>
                </a:lnTo>
                <a:lnTo>
                  <a:pt x="52577" y="240792"/>
                </a:lnTo>
                <a:close/>
              </a:path>
            </a:pathLst>
          </a:custGeom>
          <a:solidFill>
            <a:srgbClr val="A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18197" y="6633971"/>
            <a:ext cx="41910" cy="251460"/>
          </a:xfrm>
          <a:custGeom>
            <a:avLst/>
            <a:gdLst/>
            <a:ahLst/>
            <a:cxnLst/>
            <a:rect l="l" t="t" r="r" b="b"/>
            <a:pathLst>
              <a:path w="41909" h="251459">
                <a:moveTo>
                  <a:pt x="41909" y="241553"/>
                </a:moveTo>
                <a:lnTo>
                  <a:pt x="41909" y="0"/>
                </a:lnTo>
                <a:lnTo>
                  <a:pt x="0" y="10667"/>
                </a:lnTo>
                <a:lnTo>
                  <a:pt x="0" y="251459"/>
                </a:lnTo>
                <a:lnTo>
                  <a:pt x="41909" y="241553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40652" y="6633971"/>
            <a:ext cx="52069" cy="251460"/>
          </a:xfrm>
          <a:custGeom>
            <a:avLst/>
            <a:gdLst/>
            <a:ahLst/>
            <a:cxnLst/>
            <a:rect l="l" t="t" r="r" b="b"/>
            <a:pathLst>
              <a:path w="52070" h="251459">
                <a:moveTo>
                  <a:pt x="51816" y="251459"/>
                </a:moveTo>
                <a:lnTo>
                  <a:pt x="51816" y="10667"/>
                </a:lnTo>
                <a:lnTo>
                  <a:pt x="0" y="0"/>
                </a:lnTo>
                <a:lnTo>
                  <a:pt x="0" y="241553"/>
                </a:lnTo>
                <a:lnTo>
                  <a:pt x="51816" y="25145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98742" y="6624066"/>
            <a:ext cx="41910" cy="251460"/>
          </a:xfrm>
          <a:custGeom>
            <a:avLst/>
            <a:gdLst/>
            <a:ahLst/>
            <a:cxnLst/>
            <a:rect l="l" t="t" r="r" b="b"/>
            <a:pathLst>
              <a:path w="41909" h="251459">
                <a:moveTo>
                  <a:pt x="41909" y="251459"/>
                </a:moveTo>
                <a:lnTo>
                  <a:pt x="41909" y="9905"/>
                </a:lnTo>
                <a:lnTo>
                  <a:pt x="0" y="0"/>
                </a:lnTo>
                <a:lnTo>
                  <a:pt x="0" y="240791"/>
                </a:lnTo>
                <a:lnTo>
                  <a:pt x="41909" y="25145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66738" y="6613397"/>
            <a:ext cx="32384" cy="251460"/>
          </a:xfrm>
          <a:custGeom>
            <a:avLst/>
            <a:gdLst/>
            <a:ahLst/>
            <a:cxnLst/>
            <a:rect l="l" t="t" r="r" b="b"/>
            <a:pathLst>
              <a:path w="32384" h="251459">
                <a:moveTo>
                  <a:pt x="32003" y="251459"/>
                </a:moveTo>
                <a:lnTo>
                  <a:pt x="32003" y="10667"/>
                </a:lnTo>
                <a:lnTo>
                  <a:pt x="0" y="0"/>
                </a:lnTo>
                <a:lnTo>
                  <a:pt x="0" y="240791"/>
                </a:lnTo>
                <a:lnTo>
                  <a:pt x="32003" y="251459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6164" y="6529578"/>
            <a:ext cx="429895" cy="115570"/>
          </a:xfrm>
          <a:custGeom>
            <a:avLst/>
            <a:gdLst/>
            <a:ahLst/>
            <a:cxnLst/>
            <a:rect l="l" t="t" r="r" b="b"/>
            <a:pathLst>
              <a:path w="429895" h="115570">
                <a:moveTo>
                  <a:pt x="429768" y="52577"/>
                </a:moveTo>
                <a:lnTo>
                  <a:pt x="419100" y="31241"/>
                </a:lnTo>
                <a:lnTo>
                  <a:pt x="397764" y="20573"/>
                </a:lnTo>
                <a:lnTo>
                  <a:pt x="366522" y="10667"/>
                </a:lnTo>
                <a:lnTo>
                  <a:pt x="324612" y="10667"/>
                </a:lnTo>
                <a:lnTo>
                  <a:pt x="282702" y="0"/>
                </a:lnTo>
                <a:lnTo>
                  <a:pt x="167640" y="0"/>
                </a:lnTo>
                <a:lnTo>
                  <a:pt x="115062" y="10668"/>
                </a:lnTo>
                <a:lnTo>
                  <a:pt x="73152" y="20574"/>
                </a:lnTo>
                <a:lnTo>
                  <a:pt x="31242" y="31242"/>
                </a:lnTo>
                <a:lnTo>
                  <a:pt x="0" y="52578"/>
                </a:lnTo>
                <a:lnTo>
                  <a:pt x="0" y="73152"/>
                </a:lnTo>
                <a:lnTo>
                  <a:pt x="20574" y="83820"/>
                </a:lnTo>
                <a:lnTo>
                  <a:pt x="52578" y="94488"/>
                </a:lnTo>
                <a:lnTo>
                  <a:pt x="94488" y="104394"/>
                </a:lnTo>
                <a:lnTo>
                  <a:pt x="146304" y="115062"/>
                </a:lnTo>
                <a:lnTo>
                  <a:pt x="272034" y="115062"/>
                </a:lnTo>
                <a:lnTo>
                  <a:pt x="313944" y="104394"/>
                </a:lnTo>
                <a:lnTo>
                  <a:pt x="366522" y="94488"/>
                </a:lnTo>
                <a:lnTo>
                  <a:pt x="397764" y="83819"/>
                </a:lnTo>
                <a:lnTo>
                  <a:pt x="419100" y="62483"/>
                </a:lnTo>
                <a:lnTo>
                  <a:pt x="429768" y="52577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46164" y="6822947"/>
            <a:ext cx="429895" cy="62865"/>
          </a:xfrm>
          <a:custGeom>
            <a:avLst/>
            <a:gdLst/>
            <a:ahLst/>
            <a:cxnLst/>
            <a:rect l="l" t="t" r="r" b="b"/>
            <a:pathLst>
              <a:path w="429895" h="62865">
                <a:moveTo>
                  <a:pt x="429768" y="0"/>
                </a:moveTo>
                <a:lnTo>
                  <a:pt x="419100" y="10668"/>
                </a:lnTo>
                <a:lnTo>
                  <a:pt x="397764" y="31242"/>
                </a:lnTo>
                <a:lnTo>
                  <a:pt x="366522" y="41910"/>
                </a:lnTo>
                <a:lnTo>
                  <a:pt x="313944" y="52578"/>
                </a:lnTo>
                <a:lnTo>
                  <a:pt x="272034" y="62484"/>
                </a:lnTo>
                <a:lnTo>
                  <a:pt x="146304" y="62484"/>
                </a:lnTo>
                <a:lnTo>
                  <a:pt x="94488" y="52578"/>
                </a:lnTo>
                <a:lnTo>
                  <a:pt x="52578" y="41910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46164" y="6529578"/>
            <a:ext cx="429895" cy="115570"/>
          </a:xfrm>
          <a:custGeom>
            <a:avLst/>
            <a:gdLst/>
            <a:ahLst/>
            <a:cxnLst/>
            <a:rect l="l" t="t" r="r" b="b"/>
            <a:pathLst>
              <a:path w="429895" h="115570">
                <a:moveTo>
                  <a:pt x="230124" y="0"/>
                </a:moveTo>
                <a:lnTo>
                  <a:pt x="282702" y="0"/>
                </a:lnTo>
                <a:lnTo>
                  <a:pt x="324612" y="10668"/>
                </a:lnTo>
                <a:lnTo>
                  <a:pt x="366522" y="10668"/>
                </a:lnTo>
                <a:lnTo>
                  <a:pt x="397764" y="20574"/>
                </a:lnTo>
                <a:lnTo>
                  <a:pt x="419100" y="31242"/>
                </a:lnTo>
                <a:lnTo>
                  <a:pt x="429768" y="52578"/>
                </a:lnTo>
                <a:lnTo>
                  <a:pt x="419100" y="62484"/>
                </a:lnTo>
                <a:lnTo>
                  <a:pt x="397764" y="83820"/>
                </a:lnTo>
                <a:lnTo>
                  <a:pt x="366522" y="94488"/>
                </a:lnTo>
                <a:lnTo>
                  <a:pt x="313944" y="104394"/>
                </a:lnTo>
                <a:lnTo>
                  <a:pt x="272034" y="115062"/>
                </a:lnTo>
                <a:lnTo>
                  <a:pt x="146304" y="115062"/>
                </a:lnTo>
                <a:lnTo>
                  <a:pt x="94488" y="104394"/>
                </a:lnTo>
                <a:lnTo>
                  <a:pt x="52578" y="94488"/>
                </a:lnTo>
                <a:lnTo>
                  <a:pt x="20574" y="83820"/>
                </a:lnTo>
                <a:lnTo>
                  <a:pt x="0" y="73152"/>
                </a:lnTo>
                <a:lnTo>
                  <a:pt x="0" y="52578"/>
                </a:lnTo>
                <a:lnTo>
                  <a:pt x="73152" y="20574"/>
                </a:lnTo>
                <a:lnTo>
                  <a:pt x="115062" y="10668"/>
                </a:lnTo>
                <a:lnTo>
                  <a:pt x="167640" y="0"/>
                </a:lnTo>
                <a:lnTo>
                  <a:pt x="230124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33721" y="1906523"/>
            <a:ext cx="5424805" cy="5751830"/>
          </a:xfrm>
          <a:prstGeom prst="rect">
            <a:avLst/>
          </a:prstGeom>
        </p:spPr>
        <p:txBody>
          <a:bodyPr vert="horz" wrap="square" lIns="0" tIns="3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R="889635" algn="r">
              <a:lnSpc>
                <a:spcPct val="100000"/>
              </a:lnSpc>
            </a:pPr>
            <a:r>
              <a:rPr sz="2400" b="1" spc="10" dirty="0">
                <a:latin typeface="Calibri"/>
                <a:cs typeface="Calibri"/>
              </a:rPr>
              <a:t>17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 marL="1160145" algn="ctr">
              <a:lnSpc>
                <a:spcPct val="100000"/>
              </a:lnSpc>
            </a:pPr>
            <a:r>
              <a:rPr sz="2400" b="1" spc="-3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400">
              <a:latin typeface="Times New Roman"/>
              <a:cs typeface="Times New Roman"/>
            </a:endParaRPr>
          </a:p>
          <a:p>
            <a:pPr marR="989330" algn="ctr">
              <a:lnSpc>
                <a:spcPts val="2350"/>
              </a:lnSpc>
            </a:pPr>
            <a:r>
              <a:rPr sz="2400" b="1" spc="-3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069340">
              <a:lnSpc>
                <a:spcPts val="2350"/>
              </a:lnSpc>
            </a:pPr>
            <a:r>
              <a:rPr sz="2400" b="1" spc="-3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700">
              <a:latin typeface="Times New Roman"/>
              <a:cs typeface="Times New Roman"/>
            </a:endParaRPr>
          </a:p>
          <a:p>
            <a:pPr marR="869315" algn="r">
              <a:lnSpc>
                <a:spcPct val="100000"/>
              </a:lnSpc>
              <a:tabLst>
                <a:tab pos="1162685" algn="l"/>
                <a:tab pos="2314575" algn="l"/>
                <a:tab pos="3477260" algn="l"/>
              </a:tabLst>
            </a:pPr>
            <a:r>
              <a:rPr sz="1300" b="1" spc="-5" dirty="0">
                <a:latin typeface="Calibri"/>
                <a:cs typeface="Calibri"/>
              </a:rPr>
              <a:t>1	2	3	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7605" y="4542282"/>
            <a:ext cx="3675126" cy="2765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551686" y="5595873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35883" y="5595873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7702" y="6626097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07205" y="6587997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0804" y="1898650"/>
            <a:ext cx="2131695" cy="3316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8485" algn="l"/>
              </a:tabLst>
            </a:pPr>
            <a:r>
              <a:rPr sz="3500" spc="5" dirty="0">
                <a:latin typeface="Calibri"/>
                <a:cs typeface="Calibri"/>
              </a:rPr>
              <a:t>1.	</a:t>
            </a:r>
            <a:r>
              <a:rPr sz="3500" spc="10" dirty="0">
                <a:latin typeface="Calibri"/>
                <a:cs typeface="Calibri"/>
              </a:rPr>
              <a:t>0 1 2 3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578485" algn="l"/>
              </a:tabLst>
            </a:pPr>
            <a:r>
              <a:rPr sz="3500" spc="5" dirty="0">
                <a:latin typeface="Calibri"/>
                <a:cs typeface="Calibri"/>
              </a:rPr>
              <a:t>2.	</a:t>
            </a:r>
            <a:r>
              <a:rPr sz="3500" spc="10" dirty="0">
                <a:latin typeface="Calibri"/>
                <a:cs typeface="Calibri"/>
              </a:rPr>
              <a:t>0 1 3 2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  <a:tabLst>
                <a:tab pos="578485" algn="l"/>
              </a:tabLst>
            </a:pPr>
            <a:r>
              <a:rPr sz="3500" spc="5" dirty="0">
                <a:latin typeface="Calibri"/>
                <a:cs typeface="Calibri"/>
              </a:rPr>
              <a:t>3.	</a:t>
            </a:r>
            <a:r>
              <a:rPr sz="3500" spc="10" dirty="0">
                <a:latin typeface="Calibri"/>
                <a:cs typeface="Calibri"/>
              </a:rPr>
              <a:t>3 4 1 2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578485" algn="l"/>
              </a:tabLst>
            </a:pPr>
            <a:r>
              <a:rPr sz="3500" spc="5" dirty="0">
                <a:latin typeface="Calibri"/>
                <a:cs typeface="Calibri"/>
              </a:rPr>
              <a:t>4.	</a:t>
            </a:r>
            <a:r>
              <a:rPr sz="3500" spc="10" dirty="0">
                <a:latin typeface="Calibri"/>
                <a:cs typeface="Calibri"/>
              </a:rPr>
              <a:t>3 1 4 2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  <a:p>
            <a:pPr marR="131445" algn="r">
              <a:lnSpc>
                <a:spcPct val="100000"/>
              </a:lnSpc>
              <a:spcBef>
                <a:spcPts val="2225"/>
              </a:spcBef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633721" y="1906523"/>
            <a:ext cx="5424805" cy="5751830"/>
          </a:xfrm>
          <a:custGeom>
            <a:avLst/>
            <a:gdLst/>
            <a:ahLst/>
            <a:cxnLst/>
            <a:rect l="l" t="t" r="r" b="b"/>
            <a:pathLst>
              <a:path w="5424805" h="5751830">
                <a:moveTo>
                  <a:pt x="0" y="0"/>
                </a:moveTo>
                <a:lnTo>
                  <a:pt x="0" y="5751576"/>
                </a:lnTo>
                <a:lnTo>
                  <a:pt x="5424678" y="5751576"/>
                </a:lnTo>
                <a:lnTo>
                  <a:pt x="54246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252855">
              <a:lnSpc>
                <a:spcPct val="100000"/>
              </a:lnSpc>
            </a:pPr>
            <a:r>
              <a:rPr spc="-70" dirty="0"/>
              <a:t>Traversing </a:t>
            </a:r>
            <a:r>
              <a:rPr spc="-5" dirty="0"/>
              <a:t>a </a:t>
            </a:r>
            <a:r>
              <a:rPr spc="-25" dirty="0"/>
              <a:t>Graph</a:t>
            </a:r>
            <a:r>
              <a:rPr spc="5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241665" cy="474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40" dirty="0">
                <a:latin typeface="Calibri"/>
                <a:cs typeface="Calibri"/>
              </a:rPr>
              <a:t>Two </a:t>
            </a:r>
            <a:r>
              <a:rPr sz="3050" dirty="0">
                <a:latin typeface="Calibri"/>
                <a:cs typeface="Calibri"/>
              </a:rPr>
              <a:t>ingredients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spc="10" dirty="0">
                <a:latin typeface="Calibri"/>
                <a:cs typeface="Calibri"/>
              </a:rPr>
              <a:t>needed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10" dirty="0">
                <a:latin typeface="Calibri"/>
                <a:cs typeface="Calibri"/>
              </a:rPr>
              <a:t>a</a:t>
            </a:r>
            <a:r>
              <a:rPr sz="3050" spc="70" dirty="0">
                <a:latin typeface="Calibri"/>
                <a:cs typeface="Calibri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traversal:</a:t>
            </a:r>
            <a:endParaRPr sz="3050">
              <a:latin typeface="Calibri"/>
              <a:cs typeface="Calibri"/>
            </a:endParaRPr>
          </a:p>
          <a:p>
            <a:pPr marL="578485" indent="-50292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579120" algn="l"/>
              </a:tabLst>
            </a:pPr>
            <a:r>
              <a:rPr sz="2650" spc="-10" dirty="0">
                <a:latin typeface="Calibri"/>
                <a:cs typeface="Calibri"/>
              </a:rPr>
              <a:t>The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start</a:t>
            </a:r>
            <a:endParaRPr sz="2650">
              <a:latin typeface="Calibri"/>
              <a:cs typeface="Calibri"/>
            </a:endParaRPr>
          </a:p>
          <a:p>
            <a:pPr marL="578485" indent="-5029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79120" algn="l"/>
              </a:tabLst>
            </a:pPr>
            <a:r>
              <a:rPr sz="2600" spc="15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movement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Defining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5" dirty="0">
                <a:latin typeface="Calibri"/>
                <a:cs typeface="Calibri"/>
              </a:rPr>
              <a:t>start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(“source”)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In </a:t>
            </a:r>
            <a:r>
              <a:rPr sz="2650" spc="-15" dirty="0">
                <a:latin typeface="Calibri"/>
                <a:cs typeface="Calibri"/>
              </a:rPr>
              <a:t>tree,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i="1" spc="-10" dirty="0">
                <a:latin typeface="Calibri"/>
                <a:cs typeface="Calibri"/>
              </a:rPr>
              <a:t>normally </a:t>
            </a:r>
            <a:r>
              <a:rPr sz="2650" spc="-20" dirty="0">
                <a:latin typeface="Calibri"/>
                <a:cs typeface="Calibri"/>
              </a:rPr>
              <a:t>start from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root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Note: </a:t>
            </a:r>
            <a:r>
              <a:rPr sz="2200" dirty="0">
                <a:latin typeface="Calibri"/>
                <a:cs typeface="Calibri"/>
              </a:rPr>
              <a:t>Not all </a:t>
            </a:r>
            <a:r>
              <a:rPr sz="2200" spc="-10" dirty="0">
                <a:latin typeface="Calibri"/>
                <a:cs typeface="Calibri"/>
              </a:rPr>
              <a:t>tree are rooted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though!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5" dirty="0">
                <a:latin typeface="Calibri"/>
                <a:cs typeface="Calibri"/>
              </a:rPr>
              <a:t>In that case, we </a:t>
            </a:r>
            <a:r>
              <a:rPr sz="1950" spc="-5" dirty="0">
                <a:latin typeface="Calibri"/>
                <a:cs typeface="Calibri"/>
              </a:rPr>
              <a:t>have </a:t>
            </a:r>
            <a:r>
              <a:rPr sz="1950" dirty="0">
                <a:latin typeface="Calibri"/>
                <a:cs typeface="Calibri"/>
              </a:rPr>
              <a:t>to </a:t>
            </a:r>
            <a:r>
              <a:rPr sz="1950" spc="10" dirty="0">
                <a:latin typeface="Calibri"/>
                <a:cs typeface="Calibri"/>
              </a:rPr>
              <a:t>select one </a:t>
            </a:r>
            <a:r>
              <a:rPr sz="1950" spc="-5" dirty="0">
                <a:latin typeface="Calibri"/>
                <a:cs typeface="Calibri"/>
              </a:rPr>
              <a:t>vertex </a:t>
            </a:r>
            <a:r>
              <a:rPr sz="1950" spc="10" dirty="0">
                <a:latin typeface="Calibri"/>
                <a:cs typeface="Calibri"/>
              </a:rPr>
              <a:t>as the </a:t>
            </a:r>
            <a:r>
              <a:rPr sz="1950" spc="-25" dirty="0">
                <a:latin typeface="Calibri"/>
                <a:cs typeface="Calibri"/>
              </a:rPr>
              <a:t>“source”, </a:t>
            </a:r>
            <a:r>
              <a:rPr sz="1950" spc="10" dirty="0">
                <a:latin typeface="Calibri"/>
                <a:cs typeface="Calibri"/>
              </a:rPr>
              <a:t>see</a:t>
            </a:r>
            <a:r>
              <a:rPr sz="1950" spc="20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below</a:t>
            </a:r>
            <a:endParaRPr sz="19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In </a:t>
            </a:r>
            <a:r>
              <a:rPr sz="2650" spc="-20" dirty="0">
                <a:latin typeface="Calibri"/>
                <a:cs typeface="Calibri"/>
              </a:rPr>
              <a:t>general graph, we </a:t>
            </a:r>
            <a:r>
              <a:rPr sz="2650" spc="-10" dirty="0">
                <a:latin typeface="Calibri"/>
                <a:cs typeface="Calibri"/>
              </a:rPr>
              <a:t>do not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0" dirty="0">
                <a:latin typeface="Calibri"/>
                <a:cs typeface="Calibri"/>
              </a:rPr>
              <a:t>the notion of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root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0" dirty="0">
                <a:latin typeface="Calibri"/>
                <a:cs typeface="Calibri"/>
              </a:rPr>
              <a:t>Instead, we start 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distinguished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vertex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-15" dirty="0">
                <a:latin typeface="Calibri"/>
                <a:cs typeface="Calibri"/>
              </a:rPr>
              <a:t>We </a:t>
            </a:r>
            <a:r>
              <a:rPr sz="1950" spc="5" dirty="0">
                <a:latin typeface="Calibri"/>
                <a:cs typeface="Calibri"/>
              </a:rPr>
              <a:t>call </a:t>
            </a:r>
            <a:r>
              <a:rPr sz="1950" spc="10" dirty="0">
                <a:latin typeface="Calibri"/>
                <a:cs typeface="Calibri"/>
              </a:rPr>
              <a:t>this </a:t>
            </a:r>
            <a:r>
              <a:rPr sz="1950" spc="-5" dirty="0">
                <a:latin typeface="Calibri"/>
                <a:cs typeface="Calibri"/>
              </a:rPr>
              <a:t>vertex </a:t>
            </a:r>
            <a:r>
              <a:rPr sz="1950" spc="10" dirty="0">
                <a:latin typeface="Calibri"/>
                <a:cs typeface="Calibri"/>
              </a:rPr>
              <a:t>as the </a:t>
            </a:r>
            <a:r>
              <a:rPr sz="1950" b="1" dirty="0">
                <a:latin typeface="Calibri"/>
                <a:cs typeface="Calibri"/>
              </a:rPr>
              <a:t>“source” </a:t>
            </a:r>
            <a:r>
              <a:rPr sz="1950" b="1" spc="10" dirty="0">
                <a:latin typeface="Calibri"/>
                <a:cs typeface="Calibri"/>
              </a:rPr>
              <a:t>s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252855">
              <a:lnSpc>
                <a:spcPct val="100000"/>
              </a:lnSpc>
            </a:pPr>
            <a:r>
              <a:rPr spc="-70" dirty="0"/>
              <a:t>Traversing </a:t>
            </a:r>
            <a:r>
              <a:rPr spc="-5" dirty="0"/>
              <a:t>a </a:t>
            </a:r>
            <a:r>
              <a:rPr spc="-25" dirty="0"/>
              <a:t>Graph</a:t>
            </a:r>
            <a:r>
              <a:rPr spc="5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415655" cy="509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Defining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movement: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In (binary) </a:t>
            </a:r>
            <a:r>
              <a:rPr sz="2650" spc="-15" dirty="0">
                <a:latin typeface="Calibri"/>
                <a:cs typeface="Calibri"/>
              </a:rPr>
              <a:t>tree,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10" dirty="0">
                <a:latin typeface="Calibri"/>
                <a:cs typeface="Calibri"/>
              </a:rPr>
              <a:t>only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5" dirty="0">
                <a:latin typeface="Calibri"/>
                <a:cs typeface="Calibri"/>
              </a:rPr>
              <a:t>(at most) </a:t>
            </a:r>
            <a:r>
              <a:rPr sz="2650" spc="-20" dirty="0">
                <a:latin typeface="Calibri"/>
                <a:cs typeface="Calibri"/>
              </a:rPr>
              <a:t>two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choices: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Go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left subtree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right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subtree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In </a:t>
            </a:r>
            <a:r>
              <a:rPr sz="2650" spc="-20" dirty="0">
                <a:latin typeface="Calibri"/>
                <a:cs typeface="Calibri"/>
              </a:rPr>
              <a:t>general graph, we </a:t>
            </a:r>
            <a:r>
              <a:rPr sz="2650" spc="-15" dirty="0">
                <a:latin typeface="Calibri"/>
                <a:cs typeface="Calibri"/>
              </a:rPr>
              <a:t>can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20" dirty="0">
                <a:latin typeface="Calibri"/>
                <a:cs typeface="Calibri"/>
              </a:rPr>
              <a:t>more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choices:</a:t>
            </a:r>
            <a:endParaRPr sz="2650">
              <a:latin typeface="Calibri"/>
              <a:cs typeface="Calibri"/>
            </a:endParaRPr>
          </a:p>
          <a:p>
            <a:pPr marL="829944" marR="259715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b="1" spc="-15" dirty="0">
                <a:latin typeface="Calibri"/>
                <a:cs typeface="Calibri"/>
              </a:rPr>
              <a:t>vertex </a:t>
            </a:r>
            <a:r>
              <a:rPr sz="2200" b="1" dirty="0">
                <a:latin typeface="Calibri"/>
                <a:cs typeface="Calibri"/>
              </a:rPr>
              <a:t>u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b="1" spc="-15" dirty="0">
                <a:latin typeface="Calibri"/>
                <a:cs typeface="Calibri"/>
              </a:rPr>
              <a:t>vertex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10" dirty="0">
                <a:latin typeface="Calibri"/>
                <a:cs typeface="Calibri"/>
              </a:rPr>
              <a:t>are adjacent/connected </a:t>
            </a:r>
            <a:r>
              <a:rPr sz="2200" spc="-5" dirty="0">
                <a:latin typeface="Calibri"/>
                <a:cs typeface="Calibri"/>
              </a:rPr>
              <a:t>with edge (</a:t>
            </a:r>
            <a:r>
              <a:rPr sz="2200" b="1" spc="-5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); 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we are </a:t>
            </a:r>
            <a:r>
              <a:rPr sz="2200" spc="-5" dirty="0">
                <a:latin typeface="Calibri"/>
                <a:cs typeface="Calibri"/>
              </a:rPr>
              <a:t>now in </a:t>
            </a:r>
            <a:r>
              <a:rPr sz="2200" b="1" spc="-15" dirty="0">
                <a:latin typeface="Calibri"/>
                <a:cs typeface="Calibri"/>
              </a:rPr>
              <a:t>vertex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829944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10" dirty="0">
                <a:latin typeface="Calibri"/>
                <a:cs typeface="Calibri"/>
              </a:rPr>
              <a:t>we can </a:t>
            </a:r>
            <a:r>
              <a:rPr sz="2200" dirty="0">
                <a:latin typeface="Calibri"/>
                <a:cs typeface="Calibri"/>
              </a:rPr>
              <a:t>also </a:t>
            </a:r>
            <a:r>
              <a:rPr sz="2200" spc="-5" dirty="0">
                <a:latin typeface="Calibri"/>
                <a:cs typeface="Calibri"/>
              </a:rPr>
              <a:t>go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b="1" spc="-15" dirty="0">
                <a:latin typeface="Calibri"/>
                <a:cs typeface="Calibri"/>
              </a:rPr>
              <a:t>vertex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15" dirty="0">
                <a:latin typeface="Calibri"/>
                <a:cs typeface="Calibri"/>
              </a:rPr>
              <a:t>traversing </a:t>
            </a:r>
            <a:r>
              <a:rPr sz="2200" spc="-5" dirty="0">
                <a:latin typeface="Calibri"/>
                <a:cs typeface="Calibri"/>
              </a:rPr>
              <a:t>that edge (</a:t>
            </a:r>
            <a:r>
              <a:rPr sz="2200" b="1" spc="-5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In (binary) </a:t>
            </a:r>
            <a:r>
              <a:rPr sz="2600" spc="5" dirty="0">
                <a:latin typeface="Calibri"/>
                <a:cs typeface="Calibri"/>
              </a:rPr>
              <a:t>tree, there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b="1" spc="20" dirty="0">
                <a:latin typeface="Calibri"/>
                <a:cs typeface="Calibri"/>
              </a:rPr>
              <a:t>no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cycle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In </a:t>
            </a:r>
            <a:r>
              <a:rPr sz="2650" spc="-20" dirty="0">
                <a:latin typeface="Calibri"/>
                <a:cs typeface="Calibri"/>
              </a:rPr>
              <a:t>general graph, we </a:t>
            </a:r>
            <a:r>
              <a:rPr sz="2650" b="1" spc="-25" dirty="0">
                <a:latin typeface="Calibri"/>
                <a:cs typeface="Calibri"/>
              </a:rPr>
              <a:t>may have </a:t>
            </a:r>
            <a:r>
              <a:rPr sz="2650" b="1" spc="-5" dirty="0">
                <a:latin typeface="Calibri"/>
                <a:cs typeface="Calibri"/>
              </a:rPr>
              <a:t>(trivial/non trivial)</a:t>
            </a:r>
            <a:r>
              <a:rPr sz="2650" b="1" spc="35" dirty="0">
                <a:latin typeface="Calibri"/>
                <a:cs typeface="Calibri"/>
              </a:rPr>
              <a:t> </a:t>
            </a:r>
            <a:r>
              <a:rPr sz="2650" b="1" spc="-15" dirty="0">
                <a:latin typeface="Calibri"/>
                <a:cs typeface="Calibri"/>
              </a:rPr>
              <a:t>cycles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4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need a </a:t>
            </a:r>
            <a:r>
              <a:rPr sz="2200" spc="-25" dirty="0">
                <a:latin typeface="Calibri"/>
                <a:cs typeface="Calibri"/>
              </a:rPr>
              <a:t>way </a:t>
            </a:r>
            <a:r>
              <a:rPr sz="2200" spc="-15" dirty="0">
                <a:latin typeface="Calibri"/>
                <a:cs typeface="Calibri"/>
              </a:rPr>
              <a:t>to avoid </a:t>
            </a:r>
            <a:r>
              <a:rPr sz="2200" spc="-5" dirty="0">
                <a:latin typeface="Calibri"/>
                <a:cs typeface="Calibri"/>
              </a:rPr>
              <a:t>revisiting </a:t>
            </a:r>
            <a:r>
              <a:rPr sz="2200" b="1" dirty="0">
                <a:latin typeface="Calibri"/>
                <a:cs typeface="Calibri"/>
              </a:rPr>
              <a:t>u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u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u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…</a:t>
            </a:r>
            <a:r>
              <a:rPr sz="2200" spc="-1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indefinitely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b="1" spc="10" dirty="0">
                <a:latin typeface="Calibri"/>
                <a:cs typeface="Calibri"/>
              </a:rPr>
              <a:t>Solution: </a:t>
            </a:r>
            <a:r>
              <a:rPr sz="3050" b="1" spc="-5" dirty="0">
                <a:latin typeface="Calibri"/>
                <a:cs typeface="Calibri"/>
              </a:rPr>
              <a:t>BFS </a:t>
            </a:r>
            <a:r>
              <a:rPr sz="3050" b="1" spc="10" dirty="0">
                <a:latin typeface="Calibri"/>
                <a:cs typeface="Calibri"/>
              </a:rPr>
              <a:t>and </a:t>
            </a:r>
            <a:r>
              <a:rPr sz="3050" b="1" spc="-5" dirty="0">
                <a:latin typeface="Calibri"/>
                <a:cs typeface="Calibri"/>
              </a:rPr>
              <a:t>DFS</a:t>
            </a:r>
            <a:r>
              <a:rPr sz="3050" b="1" spc="-10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</a:t>
            </a:r>
            <a:endParaRPr sz="3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980" y="636016"/>
            <a:ext cx="8347709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Breadth </a:t>
            </a:r>
            <a:r>
              <a:rPr spc="-35" dirty="0"/>
              <a:t>First </a:t>
            </a:r>
            <a:r>
              <a:rPr spc="-20" dirty="0"/>
              <a:t>Search </a:t>
            </a:r>
            <a:r>
              <a:rPr spc="-25" dirty="0"/>
              <a:t>(BFS) </a:t>
            </a:r>
            <a:r>
              <a:rPr spc="-5" dirty="0"/>
              <a:t>–</a:t>
            </a:r>
            <a:r>
              <a:rPr spc="65" dirty="0"/>
              <a:t> </a:t>
            </a:r>
            <a:r>
              <a:rPr spc="-5" dirty="0"/>
              <a:t>Ideas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465" y="1908555"/>
            <a:ext cx="8513445" cy="443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90525" algn="l"/>
              </a:tabLst>
            </a:pPr>
            <a:r>
              <a:rPr sz="2600" spc="5" dirty="0">
                <a:latin typeface="Calibri"/>
                <a:cs typeface="Calibri"/>
              </a:rPr>
              <a:t>Start from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389890" marR="154305" indent="-377190">
              <a:lnSpc>
                <a:spcPct val="101200"/>
              </a:lnSpc>
              <a:spcBef>
                <a:spcPts val="59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5" dirty="0">
                <a:latin typeface="Calibri"/>
                <a:cs typeface="Calibri"/>
              </a:rPr>
              <a:t>If a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b="1" spc="-5" dirty="0">
                <a:latin typeface="Calibri"/>
                <a:cs typeface="Calibri"/>
              </a:rPr>
              <a:t>v </a:t>
            </a:r>
            <a:r>
              <a:rPr sz="2650" spc="-10" dirty="0">
                <a:latin typeface="Calibri"/>
                <a:cs typeface="Calibri"/>
              </a:rPr>
              <a:t>is reachable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b="1" spc="-5" dirty="0">
                <a:latin typeface="Calibri"/>
                <a:cs typeface="Calibri"/>
              </a:rPr>
              <a:t>s</a:t>
            </a:r>
            <a:r>
              <a:rPr sz="2650" spc="-5" dirty="0">
                <a:latin typeface="Calibri"/>
                <a:cs typeface="Calibri"/>
              </a:rPr>
              <a:t>, </a:t>
            </a:r>
            <a:r>
              <a:rPr sz="2650" spc="-10" dirty="0">
                <a:latin typeface="Calibri"/>
                <a:cs typeface="Calibri"/>
              </a:rPr>
              <a:t>then </a:t>
            </a:r>
            <a:r>
              <a:rPr sz="2650" spc="-5" dirty="0">
                <a:latin typeface="Calibri"/>
                <a:cs typeface="Calibri"/>
              </a:rPr>
              <a:t>all </a:t>
            </a:r>
            <a:r>
              <a:rPr sz="2650" spc="-15" dirty="0">
                <a:latin typeface="Calibri"/>
                <a:cs typeface="Calibri"/>
              </a:rPr>
              <a:t>neighbors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b="1" spc="-5" dirty="0">
                <a:latin typeface="Calibri"/>
                <a:cs typeface="Calibri"/>
              </a:rPr>
              <a:t>v </a:t>
            </a:r>
            <a:r>
              <a:rPr sz="2650" spc="-5" dirty="0">
                <a:latin typeface="Calibri"/>
                <a:cs typeface="Calibri"/>
              </a:rPr>
              <a:t>will  </a:t>
            </a:r>
            <a:r>
              <a:rPr sz="2600" spc="15" dirty="0">
                <a:latin typeface="Calibri"/>
                <a:cs typeface="Calibri"/>
              </a:rPr>
              <a:t>also be </a:t>
            </a:r>
            <a:r>
              <a:rPr sz="2600" spc="10" dirty="0">
                <a:latin typeface="Calibri"/>
                <a:cs typeface="Calibri"/>
              </a:rPr>
              <a:t>reachable </a:t>
            </a:r>
            <a:r>
              <a:rPr sz="2600" spc="5" dirty="0">
                <a:latin typeface="Calibri"/>
                <a:cs typeface="Calibri"/>
              </a:rPr>
              <a:t>from </a:t>
            </a:r>
            <a:r>
              <a:rPr sz="2600" b="1" spc="15" dirty="0">
                <a:latin typeface="Calibri"/>
                <a:cs typeface="Calibri"/>
              </a:rPr>
              <a:t>s </a:t>
            </a:r>
            <a:r>
              <a:rPr sz="2600" dirty="0">
                <a:latin typeface="Calibri"/>
                <a:cs typeface="Calibri"/>
              </a:rPr>
              <a:t>(recursive</a:t>
            </a:r>
            <a:r>
              <a:rPr sz="2600" spc="5" dirty="0">
                <a:latin typeface="Calibri"/>
                <a:cs typeface="Calibri"/>
              </a:rPr>
              <a:t> definition)</a:t>
            </a:r>
            <a:endParaRPr sz="2600">
              <a:latin typeface="Calibri"/>
              <a:cs typeface="Calibri"/>
            </a:endParaRPr>
          </a:p>
          <a:p>
            <a:pPr marL="389255" marR="1839595" indent="-376555">
              <a:lnSpc>
                <a:spcPct val="101200"/>
              </a:lnSpc>
              <a:spcBef>
                <a:spcPts val="59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20" dirty="0">
                <a:latin typeface="Calibri"/>
                <a:cs typeface="Calibri"/>
              </a:rPr>
              <a:t>BFS </a:t>
            </a:r>
            <a:r>
              <a:rPr sz="2650" spc="-5" dirty="0">
                <a:latin typeface="Calibri"/>
                <a:cs typeface="Calibri"/>
              </a:rPr>
              <a:t>visits </a:t>
            </a:r>
            <a:r>
              <a:rPr sz="2650" spc="-10" dirty="0">
                <a:latin typeface="Calibri"/>
                <a:cs typeface="Calibri"/>
              </a:rPr>
              <a:t>vertices of G in </a:t>
            </a:r>
            <a:r>
              <a:rPr sz="2650" i="1" spc="-10" dirty="0">
                <a:latin typeface="Calibri"/>
                <a:cs typeface="Calibri"/>
              </a:rPr>
              <a:t>breadth‐first </a:t>
            </a:r>
            <a:r>
              <a:rPr sz="2650" spc="-10" dirty="0">
                <a:latin typeface="Calibri"/>
                <a:cs typeface="Calibri"/>
              </a:rPr>
              <a:t>manner  </a:t>
            </a:r>
            <a:r>
              <a:rPr sz="2600" spc="15" dirty="0">
                <a:latin typeface="Calibri"/>
                <a:cs typeface="Calibri"/>
              </a:rPr>
              <a:t>(when </a:t>
            </a:r>
            <a:r>
              <a:rPr sz="2600" spc="10" dirty="0">
                <a:latin typeface="Calibri"/>
                <a:cs typeface="Calibri"/>
              </a:rPr>
              <a:t>viewed </a:t>
            </a:r>
            <a:r>
              <a:rPr sz="2600" spc="5" dirty="0">
                <a:latin typeface="Calibri"/>
                <a:cs typeface="Calibri"/>
              </a:rPr>
              <a:t>from source </a:t>
            </a:r>
            <a:r>
              <a:rPr sz="2600" spc="-5" dirty="0">
                <a:latin typeface="Calibri"/>
                <a:cs typeface="Calibri"/>
              </a:rPr>
              <a:t>vertex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s)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Q: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maintain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order?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70635" algn="l"/>
              </a:tabLst>
            </a:pPr>
            <a:r>
              <a:rPr sz="1950" spc="10" dirty="0">
                <a:latin typeface="Calibri"/>
                <a:cs typeface="Calibri"/>
              </a:rPr>
              <a:t>A: </a:t>
            </a:r>
            <a:r>
              <a:rPr sz="1950" spc="15" dirty="0">
                <a:latin typeface="Calibri"/>
                <a:cs typeface="Calibri"/>
              </a:rPr>
              <a:t>Use </a:t>
            </a:r>
            <a:r>
              <a:rPr sz="1950" spc="10" dirty="0">
                <a:latin typeface="Calibri"/>
                <a:cs typeface="Calibri"/>
              </a:rPr>
              <a:t>queue </a:t>
            </a:r>
            <a:r>
              <a:rPr sz="1950" b="1" spc="10" dirty="0">
                <a:latin typeface="Calibri"/>
                <a:cs typeface="Calibri"/>
              </a:rPr>
              <a:t>Q</a:t>
            </a:r>
            <a:r>
              <a:rPr sz="1950" spc="10" dirty="0">
                <a:latin typeface="Calibri"/>
                <a:cs typeface="Calibri"/>
              </a:rPr>
              <a:t>, </a:t>
            </a:r>
            <a:r>
              <a:rPr sz="1950" spc="-10" dirty="0">
                <a:latin typeface="Calibri"/>
                <a:cs typeface="Calibri"/>
              </a:rPr>
              <a:t>initially, </a:t>
            </a:r>
            <a:r>
              <a:rPr sz="1950" spc="5" dirty="0">
                <a:latin typeface="Calibri"/>
                <a:cs typeface="Calibri"/>
              </a:rPr>
              <a:t>it </a:t>
            </a:r>
            <a:r>
              <a:rPr sz="1950" dirty="0">
                <a:latin typeface="Calibri"/>
                <a:cs typeface="Calibri"/>
              </a:rPr>
              <a:t>contains </a:t>
            </a:r>
            <a:r>
              <a:rPr sz="1950" spc="5" dirty="0">
                <a:latin typeface="Calibri"/>
                <a:cs typeface="Calibri"/>
              </a:rPr>
              <a:t>only</a:t>
            </a:r>
            <a:r>
              <a:rPr sz="1950" spc="90" dirty="0">
                <a:latin typeface="Calibri"/>
                <a:cs typeface="Calibri"/>
              </a:rPr>
              <a:t> </a:t>
            </a:r>
            <a:r>
              <a:rPr sz="1950" b="1" spc="10" dirty="0">
                <a:latin typeface="Calibri"/>
                <a:cs typeface="Calibri"/>
              </a:rPr>
              <a:t>s</a:t>
            </a:r>
            <a:endParaRPr sz="19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Q: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to differentiate </a:t>
            </a:r>
            <a:r>
              <a:rPr sz="2200" spc="-5" dirty="0">
                <a:latin typeface="Calibri"/>
                <a:cs typeface="Calibri"/>
              </a:rPr>
              <a:t>visited vs </a:t>
            </a:r>
            <a:r>
              <a:rPr sz="2200" spc="-10" dirty="0">
                <a:latin typeface="Calibri"/>
                <a:cs typeface="Calibri"/>
              </a:rPr>
              <a:t>unvisited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spc="-10" dirty="0">
                <a:latin typeface="Calibri"/>
                <a:cs typeface="Calibri"/>
              </a:rPr>
              <a:t>(to </a:t>
            </a:r>
            <a:r>
              <a:rPr sz="2200" spc="-15" dirty="0">
                <a:latin typeface="Calibri"/>
                <a:cs typeface="Calibri"/>
              </a:rPr>
              <a:t>avoid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cycle)?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70635" algn="l"/>
              </a:tabLst>
            </a:pPr>
            <a:r>
              <a:rPr sz="1950" spc="10" dirty="0">
                <a:latin typeface="Calibri"/>
                <a:cs typeface="Calibri"/>
              </a:rPr>
              <a:t>A: 1D </a:t>
            </a:r>
            <a:r>
              <a:rPr sz="1950" spc="-5" dirty="0">
                <a:latin typeface="Calibri"/>
                <a:cs typeface="Calibri"/>
              </a:rPr>
              <a:t>array/Vector </a:t>
            </a:r>
            <a:r>
              <a:rPr sz="1950" b="1" spc="5" dirty="0">
                <a:latin typeface="Calibri"/>
                <a:cs typeface="Calibri"/>
              </a:rPr>
              <a:t>visited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dirty="0">
                <a:latin typeface="Calibri"/>
                <a:cs typeface="Calibri"/>
              </a:rPr>
              <a:t>size</a:t>
            </a:r>
            <a:r>
              <a:rPr sz="1950" spc="-45" dirty="0">
                <a:latin typeface="Calibri"/>
                <a:cs typeface="Calibri"/>
              </a:rPr>
              <a:t> </a:t>
            </a:r>
            <a:r>
              <a:rPr sz="1950" spc="-155" dirty="0">
                <a:latin typeface="Calibri"/>
                <a:cs typeface="Calibri"/>
              </a:rPr>
              <a:t>V,</a:t>
            </a:r>
            <a:endParaRPr sz="1950">
              <a:latin typeface="Calibri"/>
              <a:cs typeface="Calibri"/>
            </a:endParaRPr>
          </a:p>
          <a:p>
            <a:pPr marL="1270000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alibri"/>
                <a:cs typeface="Calibri"/>
              </a:rPr>
              <a:t>visited[v] </a:t>
            </a:r>
            <a:r>
              <a:rPr sz="1950" b="1" spc="15" dirty="0">
                <a:latin typeface="Calibri"/>
                <a:cs typeface="Calibri"/>
              </a:rPr>
              <a:t>= 0 </a:t>
            </a:r>
            <a:r>
              <a:rPr sz="1950" spc="-10" dirty="0">
                <a:latin typeface="Calibri"/>
                <a:cs typeface="Calibri"/>
              </a:rPr>
              <a:t>initially, </a:t>
            </a:r>
            <a:r>
              <a:rPr sz="1950" spc="10" dirty="0">
                <a:latin typeface="Calibri"/>
                <a:cs typeface="Calibri"/>
              </a:rPr>
              <a:t>and </a:t>
            </a:r>
            <a:r>
              <a:rPr sz="1950" b="1" spc="5" dirty="0">
                <a:latin typeface="Calibri"/>
                <a:cs typeface="Calibri"/>
              </a:rPr>
              <a:t>visited[v] </a:t>
            </a:r>
            <a:r>
              <a:rPr sz="1950" b="1" spc="15" dirty="0">
                <a:latin typeface="Calibri"/>
                <a:cs typeface="Calibri"/>
              </a:rPr>
              <a:t>= 1 </a:t>
            </a:r>
            <a:r>
              <a:rPr sz="1950" spc="10" dirty="0">
                <a:latin typeface="Calibri"/>
                <a:cs typeface="Calibri"/>
              </a:rPr>
              <a:t>when </a:t>
            </a:r>
            <a:r>
              <a:rPr sz="1950" b="1" spc="10" dirty="0">
                <a:latin typeface="Calibri"/>
                <a:cs typeface="Calibri"/>
              </a:rPr>
              <a:t>v </a:t>
            </a:r>
            <a:r>
              <a:rPr sz="1950" spc="5" dirty="0">
                <a:latin typeface="Calibri"/>
                <a:cs typeface="Calibri"/>
              </a:rPr>
              <a:t>is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visited</a:t>
            </a:r>
            <a:endParaRPr sz="19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Q: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memorize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path?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7405" y="6371335"/>
            <a:ext cx="439102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buFont typeface="Arial"/>
              <a:buChar char="•"/>
              <a:tabLst>
                <a:tab pos="264160" algn="l"/>
              </a:tabLst>
            </a:pPr>
            <a:r>
              <a:rPr sz="1750" dirty="0">
                <a:latin typeface="Calibri"/>
                <a:cs typeface="Calibri"/>
              </a:rPr>
              <a:t>A: 1D </a:t>
            </a:r>
            <a:r>
              <a:rPr sz="1750" spc="-15" dirty="0">
                <a:latin typeface="Calibri"/>
                <a:cs typeface="Calibri"/>
              </a:rPr>
              <a:t>array/Vector </a:t>
            </a:r>
            <a:r>
              <a:rPr sz="1750" b="1" dirty="0">
                <a:latin typeface="Calibri"/>
                <a:cs typeface="Calibri"/>
              </a:rPr>
              <a:t>p </a:t>
            </a:r>
            <a:r>
              <a:rPr sz="1750" dirty="0">
                <a:latin typeface="Calibri"/>
                <a:cs typeface="Calibri"/>
              </a:rPr>
              <a:t>of </a:t>
            </a:r>
            <a:r>
              <a:rPr sz="1750" spc="-10" dirty="0">
                <a:latin typeface="Calibri"/>
                <a:cs typeface="Calibri"/>
              </a:rPr>
              <a:t>size</a:t>
            </a:r>
            <a:r>
              <a:rPr sz="1750" spc="35" dirty="0">
                <a:latin typeface="Calibri"/>
                <a:cs typeface="Calibri"/>
              </a:rPr>
              <a:t> </a:t>
            </a:r>
            <a:r>
              <a:rPr sz="1750" spc="-150" dirty="0">
                <a:latin typeface="Calibri"/>
                <a:cs typeface="Calibri"/>
              </a:rPr>
              <a:t>V,</a:t>
            </a:r>
            <a:endParaRPr sz="1750">
              <a:latin typeface="Calibri"/>
              <a:cs typeface="Calibri"/>
            </a:endParaRPr>
          </a:p>
          <a:p>
            <a:pPr marL="264160">
              <a:lnSpc>
                <a:spcPct val="100000"/>
              </a:lnSpc>
              <a:spcBef>
                <a:spcPts val="10"/>
              </a:spcBef>
            </a:pPr>
            <a:r>
              <a:rPr sz="1750" b="1" dirty="0">
                <a:latin typeface="Calibri"/>
                <a:cs typeface="Calibri"/>
              </a:rPr>
              <a:t>p[v] </a:t>
            </a:r>
            <a:r>
              <a:rPr sz="1750" dirty="0">
                <a:latin typeface="Calibri"/>
                <a:cs typeface="Calibri"/>
              </a:rPr>
              <a:t>denotes the </a:t>
            </a:r>
            <a:r>
              <a:rPr sz="1750" b="1" dirty="0">
                <a:latin typeface="Calibri"/>
                <a:cs typeface="Calibri"/>
              </a:rPr>
              <a:t>p</a:t>
            </a:r>
            <a:r>
              <a:rPr sz="1750" dirty="0">
                <a:latin typeface="Calibri"/>
                <a:cs typeface="Calibri"/>
              </a:rPr>
              <a:t>redecessor (or </a:t>
            </a:r>
            <a:r>
              <a:rPr sz="1750" b="1" spc="-10" dirty="0">
                <a:latin typeface="Calibri"/>
                <a:cs typeface="Calibri"/>
              </a:rPr>
              <a:t>p</a:t>
            </a:r>
            <a:r>
              <a:rPr sz="1750" spc="-10" dirty="0">
                <a:latin typeface="Calibri"/>
                <a:cs typeface="Calibri"/>
              </a:rPr>
              <a:t>arent) </a:t>
            </a:r>
            <a:r>
              <a:rPr sz="1750" dirty="0">
                <a:latin typeface="Calibri"/>
                <a:cs typeface="Calibri"/>
              </a:rPr>
              <a:t>of</a:t>
            </a:r>
            <a:r>
              <a:rPr sz="1750" spc="110" dirty="0">
                <a:latin typeface="Calibri"/>
                <a:cs typeface="Calibri"/>
              </a:rPr>
              <a:t> </a:t>
            </a:r>
            <a:r>
              <a:rPr sz="1750" b="1" dirty="0">
                <a:latin typeface="Calibri"/>
                <a:cs typeface="Calibri"/>
              </a:rPr>
              <a:t>v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7254" y="3039617"/>
            <a:ext cx="2061972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842770">
              <a:lnSpc>
                <a:spcPct val="100000"/>
              </a:lnSpc>
            </a:pPr>
            <a:r>
              <a:rPr spc="-30" dirty="0"/>
              <a:t>BFS </a:t>
            </a:r>
            <a:r>
              <a:rPr spc="-20" dirty="0"/>
              <a:t>Pseudo</a:t>
            </a:r>
            <a:r>
              <a:rPr spc="-55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116" y="1747403"/>
            <a:ext cx="3576320" cy="185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1056005" indent="-300990">
              <a:lnSpc>
                <a:spcPct val="123800"/>
              </a:lnSpc>
              <a:tabLst>
                <a:tab pos="2360930" algn="l"/>
              </a:tabLst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10" dirty="0">
                <a:latin typeface="Courier New"/>
                <a:cs typeface="Courier New"/>
              </a:rPr>
              <a:t>in </a:t>
            </a:r>
            <a:r>
              <a:rPr sz="1950" spc="15" dirty="0">
                <a:latin typeface="Courier New"/>
                <a:cs typeface="Courier New"/>
              </a:rPr>
              <a:t>V  </a:t>
            </a:r>
            <a:r>
              <a:rPr sz="1950" spc="10" dirty="0">
                <a:latin typeface="Courier New"/>
                <a:cs typeface="Courier New"/>
              </a:rPr>
              <a:t>visited[v</a:t>
            </a:r>
            <a:r>
              <a:rPr sz="1950" spc="15" dirty="0">
                <a:latin typeface="Courier New"/>
                <a:cs typeface="Courier New"/>
              </a:rPr>
              <a:t>]</a:t>
            </a:r>
            <a:r>
              <a:rPr sz="1950" spc="-10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0</a:t>
            </a:r>
            <a:endParaRPr sz="195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09"/>
              </a:spcBef>
              <a:tabLst>
                <a:tab pos="1459865" algn="l"/>
              </a:tabLst>
            </a:pPr>
            <a:r>
              <a:rPr sz="1950" spc="10" dirty="0">
                <a:latin typeface="Courier New"/>
                <a:cs typeface="Courier New"/>
              </a:rPr>
              <a:t>p[v]</a:t>
            </a:r>
            <a:r>
              <a:rPr sz="1950" spc="118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-1</a:t>
            </a:r>
            <a:endParaRPr sz="1950">
              <a:latin typeface="Courier New"/>
              <a:cs typeface="Courier New"/>
            </a:endParaRPr>
          </a:p>
          <a:p>
            <a:pPr marL="12700" marR="5080">
              <a:lnSpc>
                <a:spcPct val="121800"/>
              </a:lnSpc>
              <a:tabLst>
                <a:tab pos="708660" algn="l"/>
                <a:tab pos="2060575" algn="l"/>
              </a:tabLst>
            </a:pPr>
            <a:r>
              <a:rPr sz="1950" spc="15" dirty="0">
                <a:latin typeface="Courier New"/>
                <a:cs typeface="Courier New"/>
              </a:rPr>
              <a:t>Q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{s}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start</a:t>
            </a:r>
            <a:r>
              <a:rPr sz="195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r>
              <a:rPr sz="195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s  </a:t>
            </a:r>
            <a:r>
              <a:rPr sz="1950" spc="10" dirty="0">
                <a:latin typeface="Courier New"/>
                <a:cs typeface="Courier New"/>
              </a:rPr>
              <a:t>visited[s] </a:t>
            </a:r>
            <a:r>
              <a:rPr sz="1950" spc="2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141" y="3919864"/>
            <a:ext cx="6930390" cy="1122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3907790" indent="-300990">
              <a:lnSpc>
                <a:spcPct val="123800"/>
              </a:lnSpc>
              <a:tabLst>
                <a:tab pos="1009650" algn="l"/>
              </a:tabLst>
            </a:pPr>
            <a:r>
              <a:rPr sz="1950" spc="5" dirty="0">
                <a:latin typeface="Courier New"/>
                <a:cs typeface="Courier New"/>
              </a:rPr>
              <a:t>while </a:t>
            </a:r>
            <a:r>
              <a:rPr sz="1950" spc="15" dirty="0">
                <a:latin typeface="Courier New"/>
                <a:cs typeface="Courier New"/>
              </a:rPr>
              <a:t>Q </a:t>
            </a:r>
            <a:r>
              <a:rPr sz="1950" spc="10" dirty="0">
                <a:latin typeface="Courier New"/>
                <a:cs typeface="Courier New"/>
              </a:rPr>
              <a:t>is not</a:t>
            </a:r>
            <a:r>
              <a:rPr sz="1950" spc="-60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empty  </a:t>
            </a:r>
            <a:r>
              <a:rPr sz="1950" spc="15" dirty="0">
                <a:latin typeface="Courier New"/>
                <a:cs typeface="Courier New"/>
              </a:rPr>
              <a:t>u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Q.dequeue()</a:t>
            </a:r>
            <a:endParaRPr sz="195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  <a:spcBef>
                <a:spcPts val="465"/>
              </a:spcBef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5" dirty="0">
                <a:latin typeface="Courier New"/>
                <a:cs typeface="Courier New"/>
              </a:rPr>
              <a:t>adjacent </a:t>
            </a:r>
            <a:r>
              <a:rPr sz="1950" spc="10" dirty="0">
                <a:latin typeface="Courier New"/>
                <a:cs typeface="Courier New"/>
              </a:rPr>
              <a:t>to </a:t>
            </a:r>
            <a:r>
              <a:rPr sz="1950" spc="15" dirty="0">
                <a:latin typeface="Courier New"/>
                <a:cs typeface="Courier New"/>
              </a:rPr>
              <a:t>u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order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of</a:t>
            </a:r>
            <a:r>
              <a:rPr sz="1950" spc="-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neighbor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9894" y="5077205"/>
            <a:ext cx="4082415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z="1950" spc="15" dirty="0">
                <a:latin typeface="Courier New"/>
                <a:cs typeface="Courier New"/>
              </a:rPr>
              <a:t>0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influences</a:t>
            </a:r>
            <a:r>
              <a:rPr sz="1950" spc="-5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BFS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950" spc="10" dirty="0">
                <a:latin typeface="Courier New"/>
                <a:cs typeface="Courier New"/>
              </a:rPr>
              <a:t>true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visitation</a:t>
            </a:r>
            <a:r>
              <a:rPr sz="195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sequence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0627" y="5012420"/>
            <a:ext cx="2277745" cy="147764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13690" marR="5080" indent="-300990">
              <a:lnSpc>
                <a:spcPts val="2890"/>
              </a:lnSpc>
              <a:spcBef>
                <a:spcPts val="145"/>
              </a:spcBef>
            </a:pPr>
            <a:r>
              <a:rPr sz="1950" spc="10" dirty="0">
                <a:latin typeface="Courier New"/>
                <a:cs typeface="Courier New"/>
              </a:rPr>
              <a:t>if </a:t>
            </a:r>
            <a:r>
              <a:rPr sz="1950" spc="5" dirty="0">
                <a:latin typeface="Courier New"/>
                <a:cs typeface="Courier New"/>
              </a:rPr>
              <a:t>visited[v]</a:t>
            </a:r>
            <a:r>
              <a:rPr sz="1950" spc="-55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=  </a:t>
            </a:r>
            <a:r>
              <a:rPr sz="1950" spc="10" dirty="0">
                <a:latin typeface="Courier New"/>
                <a:cs typeface="Courier New"/>
              </a:rPr>
              <a:t>visited[v]</a:t>
            </a:r>
            <a:r>
              <a:rPr sz="1950" spc="-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endParaRPr sz="1950">
              <a:latin typeface="Wingdings"/>
              <a:cs typeface="Wingdings"/>
            </a:endParaRPr>
          </a:p>
          <a:p>
            <a:pPr marL="312420" marR="155575" indent="635">
              <a:lnSpc>
                <a:spcPts val="2800"/>
              </a:lnSpc>
              <a:spcBef>
                <a:spcPts val="35"/>
              </a:spcBef>
              <a:tabLst>
                <a:tab pos="1459865" algn="l"/>
              </a:tabLst>
            </a:pPr>
            <a:r>
              <a:rPr sz="1950" spc="10" dirty="0">
                <a:latin typeface="Courier New"/>
                <a:cs typeface="Courier New"/>
              </a:rPr>
              <a:t>p[v] 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u  </a:t>
            </a:r>
            <a:r>
              <a:rPr sz="1950" spc="5" dirty="0">
                <a:latin typeface="Courier New"/>
                <a:cs typeface="Courier New"/>
              </a:rPr>
              <a:t>Q.enqueue(v)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190" y="6746722"/>
            <a:ext cx="287782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after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BFS</a:t>
            </a:r>
            <a:r>
              <a:rPr sz="195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stops,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2120" y="6746722"/>
            <a:ext cx="528002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we can use info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stored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1950" spc="-4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b="1" spc="5" dirty="0">
                <a:solidFill>
                  <a:srgbClr val="00B050"/>
                </a:solidFill>
                <a:latin typeface="Courier New"/>
                <a:cs typeface="Courier New"/>
              </a:rPr>
              <a:t>visited/p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1465" y="1821942"/>
            <a:ext cx="638810" cy="1911350"/>
          </a:xfrm>
          <a:custGeom>
            <a:avLst/>
            <a:gdLst/>
            <a:ahLst/>
            <a:cxnLst/>
            <a:rect l="l" t="t" r="r" b="b"/>
            <a:pathLst>
              <a:path w="638810" h="1911350">
                <a:moveTo>
                  <a:pt x="323088" y="906018"/>
                </a:moveTo>
                <a:lnTo>
                  <a:pt x="321564" y="903732"/>
                </a:lnTo>
                <a:lnTo>
                  <a:pt x="321564" y="54101"/>
                </a:lnTo>
                <a:lnTo>
                  <a:pt x="320802" y="53339"/>
                </a:lnTo>
                <a:lnTo>
                  <a:pt x="320040" y="50291"/>
                </a:lnTo>
                <a:lnTo>
                  <a:pt x="319278" y="50291"/>
                </a:lnTo>
                <a:lnTo>
                  <a:pt x="319278" y="49529"/>
                </a:lnTo>
                <a:lnTo>
                  <a:pt x="316992" y="46481"/>
                </a:lnTo>
                <a:lnTo>
                  <a:pt x="316230" y="46481"/>
                </a:lnTo>
                <a:lnTo>
                  <a:pt x="313182" y="43433"/>
                </a:lnTo>
                <a:lnTo>
                  <a:pt x="268271" y="24631"/>
                </a:lnTo>
                <a:lnTo>
                  <a:pt x="224790" y="15239"/>
                </a:lnTo>
                <a:lnTo>
                  <a:pt x="167567" y="7948"/>
                </a:lnTo>
                <a:lnTo>
                  <a:pt x="98584" y="2433"/>
                </a:lnTo>
                <a:lnTo>
                  <a:pt x="32004" y="0"/>
                </a:lnTo>
                <a:lnTo>
                  <a:pt x="0" y="0"/>
                </a:lnTo>
                <a:lnTo>
                  <a:pt x="0" y="10668"/>
                </a:lnTo>
                <a:lnTo>
                  <a:pt x="32004" y="10667"/>
                </a:lnTo>
                <a:lnTo>
                  <a:pt x="72402" y="12252"/>
                </a:lnTo>
                <a:lnTo>
                  <a:pt x="120782" y="14621"/>
                </a:lnTo>
                <a:lnTo>
                  <a:pt x="172793" y="18769"/>
                </a:lnTo>
                <a:lnTo>
                  <a:pt x="224081" y="25687"/>
                </a:lnTo>
                <a:lnTo>
                  <a:pt x="270296" y="36372"/>
                </a:lnTo>
                <a:lnTo>
                  <a:pt x="307086" y="51815"/>
                </a:lnTo>
                <a:lnTo>
                  <a:pt x="310896" y="55625"/>
                </a:lnTo>
                <a:lnTo>
                  <a:pt x="310896" y="56006"/>
                </a:lnTo>
                <a:lnTo>
                  <a:pt x="311658" y="57149"/>
                </a:lnTo>
                <a:lnTo>
                  <a:pt x="311658" y="907541"/>
                </a:lnTo>
                <a:lnTo>
                  <a:pt x="312420" y="907541"/>
                </a:lnTo>
                <a:lnTo>
                  <a:pt x="313182" y="910590"/>
                </a:lnTo>
                <a:lnTo>
                  <a:pt x="313944" y="911352"/>
                </a:lnTo>
                <a:lnTo>
                  <a:pt x="316230" y="914400"/>
                </a:lnTo>
                <a:lnTo>
                  <a:pt x="319278" y="917447"/>
                </a:lnTo>
                <a:lnTo>
                  <a:pt x="322325" y="919886"/>
                </a:lnTo>
                <a:lnTo>
                  <a:pt x="322326" y="905256"/>
                </a:lnTo>
                <a:lnTo>
                  <a:pt x="323088" y="906018"/>
                </a:lnTo>
                <a:close/>
              </a:path>
              <a:path w="638810" h="1911350">
                <a:moveTo>
                  <a:pt x="308936" y="1858082"/>
                </a:moveTo>
                <a:lnTo>
                  <a:pt x="263923" y="1877277"/>
                </a:lnTo>
                <a:lnTo>
                  <a:pt x="222504" y="1885950"/>
                </a:lnTo>
                <a:lnTo>
                  <a:pt x="166683" y="1892925"/>
                </a:lnTo>
                <a:lnTo>
                  <a:pt x="97053" y="1898638"/>
                </a:lnTo>
                <a:lnTo>
                  <a:pt x="0" y="1901189"/>
                </a:lnTo>
                <a:lnTo>
                  <a:pt x="0" y="1911095"/>
                </a:lnTo>
                <a:lnTo>
                  <a:pt x="32004" y="1911095"/>
                </a:lnTo>
                <a:lnTo>
                  <a:pt x="64008" y="1910333"/>
                </a:lnTo>
                <a:lnTo>
                  <a:pt x="101463" y="1908445"/>
                </a:lnTo>
                <a:lnTo>
                  <a:pt x="138922" y="1906152"/>
                </a:lnTo>
                <a:lnTo>
                  <a:pt x="176261" y="1902711"/>
                </a:lnTo>
                <a:lnTo>
                  <a:pt x="213360" y="1897380"/>
                </a:lnTo>
                <a:lnTo>
                  <a:pt x="224790" y="1895856"/>
                </a:lnTo>
                <a:lnTo>
                  <a:pt x="273515" y="1885540"/>
                </a:lnTo>
                <a:lnTo>
                  <a:pt x="308610" y="1871098"/>
                </a:lnTo>
                <a:lnTo>
                  <a:pt x="308610" y="1858518"/>
                </a:lnTo>
                <a:lnTo>
                  <a:pt x="308936" y="1858082"/>
                </a:lnTo>
                <a:close/>
              </a:path>
              <a:path w="638810" h="1911350">
                <a:moveTo>
                  <a:pt x="309372" y="1857756"/>
                </a:moveTo>
                <a:lnTo>
                  <a:pt x="308936" y="1858082"/>
                </a:lnTo>
                <a:lnTo>
                  <a:pt x="308610" y="1858518"/>
                </a:lnTo>
                <a:lnTo>
                  <a:pt x="309372" y="1857756"/>
                </a:lnTo>
                <a:close/>
              </a:path>
              <a:path w="638810" h="1911350">
                <a:moveTo>
                  <a:pt x="309372" y="1870710"/>
                </a:moveTo>
                <a:lnTo>
                  <a:pt x="309372" y="1857756"/>
                </a:lnTo>
                <a:lnTo>
                  <a:pt x="308610" y="1858518"/>
                </a:lnTo>
                <a:lnTo>
                  <a:pt x="308610" y="1871098"/>
                </a:lnTo>
                <a:lnTo>
                  <a:pt x="309372" y="1870710"/>
                </a:lnTo>
                <a:close/>
              </a:path>
              <a:path w="638810" h="1911350">
                <a:moveTo>
                  <a:pt x="310896" y="1855470"/>
                </a:moveTo>
                <a:lnTo>
                  <a:pt x="308936" y="1858082"/>
                </a:lnTo>
                <a:lnTo>
                  <a:pt x="309372" y="1857756"/>
                </a:lnTo>
                <a:lnTo>
                  <a:pt x="309372" y="1870710"/>
                </a:lnTo>
                <a:lnTo>
                  <a:pt x="310134" y="1870202"/>
                </a:lnTo>
                <a:lnTo>
                  <a:pt x="310134" y="1856994"/>
                </a:lnTo>
                <a:lnTo>
                  <a:pt x="310896" y="1855470"/>
                </a:lnTo>
                <a:close/>
              </a:path>
              <a:path w="638810" h="1911350">
                <a:moveTo>
                  <a:pt x="310896" y="56006"/>
                </a:moveTo>
                <a:lnTo>
                  <a:pt x="310896" y="55625"/>
                </a:lnTo>
                <a:lnTo>
                  <a:pt x="310134" y="54863"/>
                </a:lnTo>
                <a:lnTo>
                  <a:pt x="310896" y="56006"/>
                </a:lnTo>
                <a:close/>
              </a:path>
              <a:path w="638810" h="1911350">
                <a:moveTo>
                  <a:pt x="601218" y="960882"/>
                </a:moveTo>
                <a:lnTo>
                  <a:pt x="600456" y="960882"/>
                </a:lnTo>
                <a:lnTo>
                  <a:pt x="569214" y="960119"/>
                </a:lnTo>
                <a:lnTo>
                  <a:pt x="534447" y="958439"/>
                </a:lnTo>
                <a:lnTo>
                  <a:pt x="500110" y="956143"/>
                </a:lnTo>
                <a:lnTo>
                  <a:pt x="495442" y="955712"/>
                </a:lnTo>
                <a:lnTo>
                  <a:pt x="494380" y="955781"/>
                </a:lnTo>
                <a:lnTo>
                  <a:pt x="457062" y="959255"/>
                </a:lnTo>
                <a:lnTo>
                  <a:pt x="419862" y="963930"/>
                </a:lnTo>
                <a:lnTo>
                  <a:pt x="408432" y="966216"/>
                </a:lnTo>
                <a:lnTo>
                  <a:pt x="397764" y="967740"/>
                </a:lnTo>
                <a:lnTo>
                  <a:pt x="359864" y="976407"/>
                </a:lnTo>
                <a:lnTo>
                  <a:pt x="323850" y="990600"/>
                </a:lnTo>
                <a:lnTo>
                  <a:pt x="316230" y="996696"/>
                </a:lnTo>
                <a:lnTo>
                  <a:pt x="316230" y="997458"/>
                </a:lnTo>
                <a:lnTo>
                  <a:pt x="313944" y="999744"/>
                </a:lnTo>
                <a:lnTo>
                  <a:pt x="313944" y="1000506"/>
                </a:lnTo>
                <a:lnTo>
                  <a:pt x="313182" y="1000506"/>
                </a:lnTo>
                <a:lnTo>
                  <a:pt x="313182" y="1001268"/>
                </a:lnTo>
                <a:lnTo>
                  <a:pt x="312420" y="1003554"/>
                </a:lnTo>
                <a:lnTo>
                  <a:pt x="311658" y="1004316"/>
                </a:lnTo>
                <a:lnTo>
                  <a:pt x="311658" y="1853945"/>
                </a:lnTo>
                <a:lnTo>
                  <a:pt x="310134" y="1856994"/>
                </a:lnTo>
                <a:lnTo>
                  <a:pt x="310134" y="1870202"/>
                </a:lnTo>
                <a:lnTo>
                  <a:pt x="313944" y="1867662"/>
                </a:lnTo>
                <a:lnTo>
                  <a:pt x="316230" y="1865376"/>
                </a:lnTo>
                <a:lnTo>
                  <a:pt x="316992" y="1865376"/>
                </a:lnTo>
                <a:lnTo>
                  <a:pt x="316992" y="1864614"/>
                </a:lnTo>
                <a:lnTo>
                  <a:pt x="319278" y="1862327"/>
                </a:lnTo>
                <a:lnTo>
                  <a:pt x="319278" y="1861566"/>
                </a:lnTo>
                <a:lnTo>
                  <a:pt x="320040" y="1860804"/>
                </a:lnTo>
                <a:lnTo>
                  <a:pt x="320802" y="1858518"/>
                </a:lnTo>
                <a:lnTo>
                  <a:pt x="320802" y="1857756"/>
                </a:lnTo>
                <a:lnTo>
                  <a:pt x="321564" y="1857756"/>
                </a:lnTo>
                <a:lnTo>
                  <a:pt x="321564" y="1008126"/>
                </a:lnTo>
                <a:lnTo>
                  <a:pt x="323088" y="1005078"/>
                </a:lnTo>
                <a:lnTo>
                  <a:pt x="323088" y="1005586"/>
                </a:lnTo>
                <a:lnTo>
                  <a:pt x="323850" y="1004569"/>
                </a:lnTo>
                <a:lnTo>
                  <a:pt x="323850" y="1004316"/>
                </a:lnTo>
                <a:lnTo>
                  <a:pt x="326136" y="1002030"/>
                </a:lnTo>
                <a:lnTo>
                  <a:pt x="368536" y="984756"/>
                </a:lnTo>
                <a:lnTo>
                  <a:pt x="409956" y="976122"/>
                </a:lnTo>
                <a:lnTo>
                  <a:pt x="466554" y="968913"/>
                </a:lnTo>
                <a:lnTo>
                  <a:pt x="536059" y="963437"/>
                </a:lnTo>
                <a:lnTo>
                  <a:pt x="569976" y="962406"/>
                </a:lnTo>
                <a:lnTo>
                  <a:pt x="601218" y="960882"/>
                </a:lnTo>
                <a:close/>
              </a:path>
              <a:path w="638810" h="1911350">
                <a:moveTo>
                  <a:pt x="311658" y="58673"/>
                </a:moveTo>
                <a:lnTo>
                  <a:pt x="311658" y="57149"/>
                </a:lnTo>
                <a:lnTo>
                  <a:pt x="310896" y="56387"/>
                </a:lnTo>
                <a:lnTo>
                  <a:pt x="311658" y="58673"/>
                </a:lnTo>
                <a:close/>
              </a:path>
              <a:path w="638810" h="1911350">
                <a:moveTo>
                  <a:pt x="311658" y="1853945"/>
                </a:moveTo>
                <a:lnTo>
                  <a:pt x="311658" y="1852422"/>
                </a:lnTo>
                <a:lnTo>
                  <a:pt x="310896" y="1855470"/>
                </a:lnTo>
                <a:lnTo>
                  <a:pt x="311658" y="1853945"/>
                </a:lnTo>
                <a:close/>
              </a:path>
              <a:path w="638810" h="1911350">
                <a:moveTo>
                  <a:pt x="322326" y="904494"/>
                </a:moveTo>
                <a:lnTo>
                  <a:pt x="321564" y="902208"/>
                </a:lnTo>
                <a:lnTo>
                  <a:pt x="321564" y="903732"/>
                </a:lnTo>
                <a:lnTo>
                  <a:pt x="322326" y="904494"/>
                </a:lnTo>
                <a:close/>
              </a:path>
              <a:path w="638810" h="1911350">
                <a:moveTo>
                  <a:pt x="322326" y="1006602"/>
                </a:moveTo>
                <a:lnTo>
                  <a:pt x="321564" y="1008126"/>
                </a:lnTo>
                <a:lnTo>
                  <a:pt x="321564" y="1008888"/>
                </a:lnTo>
                <a:lnTo>
                  <a:pt x="322326" y="1006602"/>
                </a:lnTo>
                <a:close/>
              </a:path>
              <a:path w="638810" h="1911350">
                <a:moveTo>
                  <a:pt x="633222" y="950213"/>
                </a:moveTo>
                <a:lnTo>
                  <a:pt x="569976" y="949452"/>
                </a:lnTo>
                <a:lnTo>
                  <a:pt x="531777" y="947517"/>
                </a:lnTo>
                <a:lnTo>
                  <a:pt x="458290" y="941861"/>
                </a:lnTo>
                <a:lnTo>
                  <a:pt x="421386" y="936497"/>
                </a:lnTo>
                <a:lnTo>
                  <a:pt x="409956" y="934974"/>
                </a:lnTo>
                <a:lnTo>
                  <a:pt x="363797" y="925258"/>
                </a:lnTo>
                <a:lnTo>
                  <a:pt x="322326" y="905256"/>
                </a:lnTo>
                <a:lnTo>
                  <a:pt x="322325" y="919886"/>
                </a:lnTo>
                <a:lnTo>
                  <a:pt x="364688" y="936283"/>
                </a:lnTo>
                <a:lnTo>
                  <a:pt x="408432" y="945641"/>
                </a:lnTo>
                <a:lnTo>
                  <a:pt x="465843" y="952978"/>
                </a:lnTo>
                <a:lnTo>
                  <a:pt x="495442" y="955711"/>
                </a:lnTo>
                <a:lnTo>
                  <a:pt x="531777" y="953334"/>
                </a:lnTo>
                <a:lnTo>
                  <a:pt x="569214" y="951738"/>
                </a:lnTo>
                <a:lnTo>
                  <a:pt x="633222" y="950213"/>
                </a:lnTo>
                <a:close/>
              </a:path>
              <a:path w="638810" h="1911350">
                <a:moveTo>
                  <a:pt x="323088" y="1005586"/>
                </a:moveTo>
                <a:lnTo>
                  <a:pt x="323088" y="1005078"/>
                </a:lnTo>
                <a:lnTo>
                  <a:pt x="322325" y="1006602"/>
                </a:lnTo>
                <a:lnTo>
                  <a:pt x="323088" y="1005586"/>
                </a:lnTo>
                <a:close/>
              </a:path>
              <a:path w="638810" h="1911350">
                <a:moveTo>
                  <a:pt x="324612" y="1003554"/>
                </a:moveTo>
                <a:lnTo>
                  <a:pt x="323850" y="1004316"/>
                </a:lnTo>
                <a:lnTo>
                  <a:pt x="323850" y="1004569"/>
                </a:lnTo>
                <a:lnTo>
                  <a:pt x="324612" y="1003554"/>
                </a:lnTo>
                <a:close/>
              </a:path>
              <a:path w="638810" h="1911350">
                <a:moveTo>
                  <a:pt x="638556" y="958596"/>
                </a:moveTo>
                <a:lnTo>
                  <a:pt x="638556" y="952500"/>
                </a:lnTo>
                <a:lnTo>
                  <a:pt x="636270" y="950213"/>
                </a:lnTo>
                <a:lnTo>
                  <a:pt x="633222" y="950213"/>
                </a:lnTo>
                <a:lnTo>
                  <a:pt x="569214" y="951738"/>
                </a:lnTo>
                <a:lnTo>
                  <a:pt x="531777" y="953334"/>
                </a:lnTo>
                <a:lnTo>
                  <a:pt x="495440" y="955711"/>
                </a:lnTo>
                <a:lnTo>
                  <a:pt x="500110" y="956143"/>
                </a:lnTo>
                <a:lnTo>
                  <a:pt x="534447" y="958439"/>
                </a:lnTo>
                <a:lnTo>
                  <a:pt x="569214" y="960119"/>
                </a:lnTo>
                <a:lnTo>
                  <a:pt x="600456" y="960882"/>
                </a:lnTo>
                <a:lnTo>
                  <a:pt x="636270" y="960882"/>
                </a:lnTo>
                <a:lnTo>
                  <a:pt x="638556" y="95859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71820" y="2577846"/>
            <a:ext cx="194119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Initialization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phase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60614" y="4277105"/>
            <a:ext cx="638810" cy="2070735"/>
          </a:xfrm>
          <a:custGeom>
            <a:avLst/>
            <a:gdLst/>
            <a:ahLst/>
            <a:cxnLst/>
            <a:rect l="l" t="t" r="r" b="b"/>
            <a:pathLst>
              <a:path w="638809" h="2070735">
                <a:moveTo>
                  <a:pt x="323088" y="999744"/>
                </a:moveTo>
                <a:lnTo>
                  <a:pt x="323088" y="986028"/>
                </a:lnTo>
                <a:lnTo>
                  <a:pt x="321564" y="982980"/>
                </a:lnTo>
                <a:lnTo>
                  <a:pt x="321564" y="54101"/>
                </a:lnTo>
                <a:lnTo>
                  <a:pt x="320802" y="54101"/>
                </a:lnTo>
                <a:lnTo>
                  <a:pt x="320802" y="53339"/>
                </a:lnTo>
                <a:lnTo>
                  <a:pt x="320040" y="51053"/>
                </a:lnTo>
                <a:lnTo>
                  <a:pt x="319278" y="50291"/>
                </a:lnTo>
                <a:lnTo>
                  <a:pt x="319278" y="49529"/>
                </a:lnTo>
                <a:lnTo>
                  <a:pt x="316992" y="47243"/>
                </a:lnTo>
                <a:lnTo>
                  <a:pt x="316992" y="46481"/>
                </a:lnTo>
                <a:lnTo>
                  <a:pt x="316230" y="46481"/>
                </a:lnTo>
                <a:lnTo>
                  <a:pt x="313182" y="43433"/>
                </a:lnTo>
                <a:lnTo>
                  <a:pt x="268204" y="24764"/>
                </a:lnTo>
                <a:lnTo>
                  <a:pt x="224790" y="16001"/>
                </a:lnTo>
                <a:lnTo>
                  <a:pt x="213360" y="13715"/>
                </a:lnTo>
                <a:lnTo>
                  <a:pt x="167560" y="8151"/>
                </a:lnTo>
                <a:lnTo>
                  <a:pt x="98563" y="2985"/>
                </a:lnTo>
                <a:lnTo>
                  <a:pt x="0" y="0"/>
                </a:lnTo>
                <a:lnTo>
                  <a:pt x="0" y="10668"/>
                </a:lnTo>
                <a:lnTo>
                  <a:pt x="32004" y="10667"/>
                </a:lnTo>
                <a:lnTo>
                  <a:pt x="64008" y="12216"/>
                </a:lnTo>
                <a:lnTo>
                  <a:pt x="137688" y="15935"/>
                </a:lnTo>
                <a:lnTo>
                  <a:pt x="211836" y="24383"/>
                </a:lnTo>
                <a:lnTo>
                  <a:pt x="233172" y="28193"/>
                </a:lnTo>
                <a:lnTo>
                  <a:pt x="251422" y="31559"/>
                </a:lnTo>
                <a:lnTo>
                  <a:pt x="304038" y="49529"/>
                </a:lnTo>
                <a:lnTo>
                  <a:pt x="309372" y="54101"/>
                </a:lnTo>
                <a:lnTo>
                  <a:pt x="309372" y="54355"/>
                </a:lnTo>
                <a:lnTo>
                  <a:pt x="310134" y="55372"/>
                </a:lnTo>
                <a:lnTo>
                  <a:pt x="310134" y="54863"/>
                </a:lnTo>
                <a:lnTo>
                  <a:pt x="311658" y="57911"/>
                </a:lnTo>
                <a:lnTo>
                  <a:pt x="311658" y="986790"/>
                </a:lnTo>
                <a:lnTo>
                  <a:pt x="312420" y="987552"/>
                </a:lnTo>
                <a:lnTo>
                  <a:pt x="313182" y="989838"/>
                </a:lnTo>
                <a:lnTo>
                  <a:pt x="313182" y="990600"/>
                </a:lnTo>
                <a:lnTo>
                  <a:pt x="313944" y="990600"/>
                </a:lnTo>
                <a:lnTo>
                  <a:pt x="313944" y="991362"/>
                </a:lnTo>
                <a:lnTo>
                  <a:pt x="316230" y="993647"/>
                </a:lnTo>
                <a:lnTo>
                  <a:pt x="316230" y="994410"/>
                </a:lnTo>
                <a:lnTo>
                  <a:pt x="316992" y="994410"/>
                </a:lnTo>
                <a:lnTo>
                  <a:pt x="319278" y="996696"/>
                </a:lnTo>
                <a:lnTo>
                  <a:pt x="323088" y="999744"/>
                </a:lnTo>
                <a:close/>
              </a:path>
              <a:path w="638809" h="2070735">
                <a:moveTo>
                  <a:pt x="309372" y="2029206"/>
                </a:moveTo>
                <a:lnTo>
                  <a:pt x="309372" y="2016252"/>
                </a:lnTo>
                <a:lnTo>
                  <a:pt x="306324" y="2019300"/>
                </a:lnTo>
                <a:lnTo>
                  <a:pt x="269259" y="2034033"/>
                </a:lnTo>
                <a:lnTo>
                  <a:pt x="223099" y="2044443"/>
                </a:lnTo>
                <a:lnTo>
                  <a:pt x="172069" y="2051370"/>
                </a:lnTo>
                <a:lnTo>
                  <a:pt x="120393" y="2055658"/>
                </a:lnTo>
                <a:lnTo>
                  <a:pt x="72296" y="2058149"/>
                </a:lnTo>
                <a:lnTo>
                  <a:pt x="32004" y="2059686"/>
                </a:lnTo>
                <a:lnTo>
                  <a:pt x="0" y="2059686"/>
                </a:lnTo>
                <a:lnTo>
                  <a:pt x="0" y="2070354"/>
                </a:lnTo>
                <a:lnTo>
                  <a:pt x="64008" y="2068830"/>
                </a:lnTo>
                <a:lnTo>
                  <a:pt x="138850" y="2064934"/>
                </a:lnTo>
                <a:lnTo>
                  <a:pt x="213360" y="2056638"/>
                </a:lnTo>
                <a:lnTo>
                  <a:pt x="224790" y="2054352"/>
                </a:lnTo>
                <a:lnTo>
                  <a:pt x="235458" y="2052827"/>
                </a:lnTo>
                <a:lnTo>
                  <a:pt x="253259" y="2049022"/>
                </a:lnTo>
                <a:lnTo>
                  <a:pt x="273705" y="2044074"/>
                </a:lnTo>
                <a:lnTo>
                  <a:pt x="293506" y="2037597"/>
                </a:lnTo>
                <a:lnTo>
                  <a:pt x="309372" y="2029206"/>
                </a:lnTo>
                <a:close/>
              </a:path>
              <a:path w="638809" h="2070735">
                <a:moveTo>
                  <a:pt x="309372" y="54355"/>
                </a:moveTo>
                <a:lnTo>
                  <a:pt x="309372" y="54101"/>
                </a:lnTo>
                <a:lnTo>
                  <a:pt x="308610" y="53339"/>
                </a:lnTo>
                <a:lnTo>
                  <a:pt x="309372" y="54355"/>
                </a:lnTo>
                <a:close/>
              </a:path>
              <a:path w="638809" h="2070735">
                <a:moveTo>
                  <a:pt x="310896" y="2013966"/>
                </a:moveTo>
                <a:lnTo>
                  <a:pt x="308610" y="2017014"/>
                </a:lnTo>
                <a:lnTo>
                  <a:pt x="309372" y="2016252"/>
                </a:lnTo>
                <a:lnTo>
                  <a:pt x="309372" y="2029206"/>
                </a:lnTo>
                <a:lnTo>
                  <a:pt x="310134" y="2028825"/>
                </a:lnTo>
                <a:lnTo>
                  <a:pt x="310134" y="2015489"/>
                </a:lnTo>
                <a:lnTo>
                  <a:pt x="310896" y="2013966"/>
                </a:lnTo>
                <a:close/>
              </a:path>
              <a:path w="638809" h="2070735">
                <a:moveTo>
                  <a:pt x="310896" y="56387"/>
                </a:moveTo>
                <a:lnTo>
                  <a:pt x="310134" y="54863"/>
                </a:lnTo>
                <a:lnTo>
                  <a:pt x="310134" y="55372"/>
                </a:lnTo>
                <a:lnTo>
                  <a:pt x="310896" y="56387"/>
                </a:lnTo>
                <a:close/>
              </a:path>
              <a:path w="638809" h="2070735">
                <a:moveTo>
                  <a:pt x="633222" y="1040130"/>
                </a:moveTo>
                <a:lnTo>
                  <a:pt x="600456" y="1040130"/>
                </a:lnTo>
                <a:lnTo>
                  <a:pt x="569214" y="1039368"/>
                </a:lnTo>
                <a:lnTo>
                  <a:pt x="534503" y="1037724"/>
                </a:lnTo>
                <a:lnTo>
                  <a:pt x="500133" y="1035562"/>
                </a:lnTo>
                <a:lnTo>
                  <a:pt x="496775" y="1035276"/>
                </a:lnTo>
                <a:lnTo>
                  <a:pt x="494357" y="1035448"/>
                </a:lnTo>
                <a:lnTo>
                  <a:pt x="457310" y="1039099"/>
                </a:lnTo>
                <a:lnTo>
                  <a:pt x="419862" y="1043940"/>
                </a:lnTo>
                <a:lnTo>
                  <a:pt x="408432" y="1045463"/>
                </a:lnTo>
                <a:lnTo>
                  <a:pt x="397764" y="1047750"/>
                </a:lnTo>
                <a:lnTo>
                  <a:pt x="379046" y="1051230"/>
                </a:lnTo>
                <a:lnTo>
                  <a:pt x="340739" y="1061992"/>
                </a:lnTo>
                <a:lnTo>
                  <a:pt x="313944" y="1079754"/>
                </a:lnTo>
                <a:lnTo>
                  <a:pt x="313182" y="1079754"/>
                </a:lnTo>
                <a:lnTo>
                  <a:pt x="313182" y="1080516"/>
                </a:lnTo>
                <a:lnTo>
                  <a:pt x="312420" y="1082802"/>
                </a:lnTo>
                <a:lnTo>
                  <a:pt x="311658" y="1083564"/>
                </a:lnTo>
                <a:lnTo>
                  <a:pt x="311658" y="2012442"/>
                </a:lnTo>
                <a:lnTo>
                  <a:pt x="310134" y="2015489"/>
                </a:lnTo>
                <a:lnTo>
                  <a:pt x="310134" y="2028825"/>
                </a:lnTo>
                <a:lnTo>
                  <a:pt x="313944" y="2026920"/>
                </a:lnTo>
                <a:lnTo>
                  <a:pt x="316230" y="2023872"/>
                </a:lnTo>
                <a:lnTo>
                  <a:pt x="316992" y="2023872"/>
                </a:lnTo>
                <a:lnTo>
                  <a:pt x="316992" y="2023110"/>
                </a:lnTo>
                <a:lnTo>
                  <a:pt x="319278" y="2020824"/>
                </a:lnTo>
                <a:lnTo>
                  <a:pt x="319278" y="2020062"/>
                </a:lnTo>
                <a:lnTo>
                  <a:pt x="320040" y="2019300"/>
                </a:lnTo>
                <a:lnTo>
                  <a:pt x="320802" y="2017014"/>
                </a:lnTo>
                <a:lnTo>
                  <a:pt x="320802" y="2016252"/>
                </a:lnTo>
                <a:lnTo>
                  <a:pt x="321564" y="2016252"/>
                </a:lnTo>
                <a:lnTo>
                  <a:pt x="321564" y="1087374"/>
                </a:lnTo>
                <a:lnTo>
                  <a:pt x="322326" y="1085850"/>
                </a:lnTo>
                <a:lnTo>
                  <a:pt x="323850" y="1083818"/>
                </a:lnTo>
                <a:lnTo>
                  <a:pt x="323850" y="1083564"/>
                </a:lnTo>
                <a:lnTo>
                  <a:pt x="368436" y="1064452"/>
                </a:lnTo>
                <a:lnTo>
                  <a:pt x="409956" y="1056132"/>
                </a:lnTo>
                <a:lnTo>
                  <a:pt x="421386" y="1053846"/>
                </a:lnTo>
                <a:lnTo>
                  <a:pt x="466973" y="1048145"/>
                </a:lnTo>
                <a:lnTo>
                  <a:pt x="535603" y="1043336"/>
                </a:lnTo>
                <a:lnTo>
                  <a:pt x="569976" y="1041654"/>
                </a:lnTo>
                <a:lnTo>
                  <a:pt x="633222" y="1040130"/>
                </a:lnTo>
                <a:close/>
              </a:path>
              <a:path w="638809" h="2070735">
                <a:moveTo>
                  <a:pt x="311658" y="59435"/>
                </a:moveTo>
                <a:lnTo>
                  <a:pt x="311658" y="57911"/>
                </a:lnTo>
                <a:lnTo>
                  <a:pt x="310896" y="56387"/>
                </a:lnTo>
                <a:lnTo>
                  <a:pt x="311658" y="59435"/>
                </a:lnTo>
                <a:close/>
              </a:path>
              <a:path w="638809" h="2070735">
                <a:moveTo>
                  <a:pt x="311658" y="2012442"/>
                </a:moveTo>
                <a:lnTo>
                  <a:pt x="311658" y="2011680"/>
                </a:lnTo>
                <a:lnTo>
                  <a:pt x="310896" y="2013966"/>
                </a:lnTo>
                <a:lnTo>
                  <a:pt x="311658" y="2012442"/>
                </a:lnTo>
                <a:close/>
              </a:path>
              <a:path w="638809" h="2070735">
                <a:moveTo>
                  <a:pt x="322326" y="984504"/>
                </a:moveTo>
                <a:lnTo>
                  <a:pt x="321564" y="981456"/>
                </a:lnTo>
                <a:lnTo>
                  <a:pt x="321564" y="982980"/>
                </a:lnTo>
                <a:lnTo>
                  <a:pt x="322326" y="984504"/>
                </a:lnTo>
                <a:close/>
              </a:path>
              <a:path w="638809" h="2070735">
                <a:moveTo>
                  <a:pt x="322326" y="1085850"/>
                </a:moveTo>
                <a:lnTo>
                  <a:pt x="321564" y="1087374"/>
                </a:lnTo>
                <a:lnTo>
                  <a:pt x="322173" y="1086459"/>
                </a:lnTo>
                <a:lnTo>
                  <a:pt x="322326" y="1085850"/>
                </a:lnTo>
                <a:close/>
              </a:path>
              <a:path w="638809" h="2070735">
                <a:moveTo>
                  <a:pt x="322173" y="1086459"/>
                </a:moveTo>
                <a:lnTo>
                  <a:pt x="321564" y="1087374"/>
                </a:lnTo>
                <a:lnTo>
                  <a:pt x="321564" y="1088898"/>
                </a:lnTo>
                <a:lnTo>
                  <a:pt x="322173" y="1086459"/>
                </a:lnTo>
                <a:close/>
              </a:path>
              <a:path w="638809" h="2070735">
                <a:moveTo>
                  <a:pt x="323088" y="1085088"/>
                </a:moveTo>
                <a:lnTo>
                  <a:pt x="322326" y="1085850"/>
                </a:lnTo>
                <a:lnTo>
                  <a:pt x="322173" y="1086459"/>
                </a:lnTo>
                <a:lnTo>
                  <a:pt x="323088" y="1085088"/>
                </a:lnTo>
                <a:close/>
              </a:path>
              <a:path w="638809" h="2070735">
                <a:moveTo>
                  <a:pt x="324285" y="987116"/>
                </a:moveTo>
                <a:lnTo>
                  <a:pt x="322326" y="984504"/>
                </a:lnTo>
                <a:lnTo>
                  <a:pt x="323088" y="986028"/>
                </a:lnTo>
                <a:lnTo>
                  <a:pt x="323088" y="999744"/>
                </a:lnTo>
                <a:lnTo>
                  <a:pt x="323850" y="1000109"/>
                </a:lnTo>
                <a:lnTo>
                  <a:pt x="323850" y="986790"/>
                </a:lnTo>
                <a:lnTo>
                  <a:pt x="324285" y="987116"/>
                </a:lnTo>
                <a:close/>
              </a:path>
              <a:path w="638809" h="2070735">
                <a:moveTo>
                  <a:pt x="324612" y="987552"/>
                </a:moveTo>
                <a:lnTo>
                  <a:pt x="324285" y="987116"/>
                </a:lnTo>
                <a:lnTo>
                  <a:pt x="323850" y="986790"/>
                </a:lnTo>
                <a:lnTo>
                  <a:pt x="324612" y="987552"/>
                </a:lnTo>
                <a:close/>
              </a:path>
              <a:path w="638809" h="2070735">
                <a:moveTo>
                  <a:pt x="324612" y="1000474"/>
                </a:moveTo>
                <a:lnTo>
                  <a:pt x="324612" y="987552"/>
                </a:lnTo>
                <a:lnTo>
                  <a:pt x="323850" y="986790"/>
                </a:lnTo>
                <a:lnTo>
                  <a:pt x="323850" y="1000109"/>
                </a:lnTo>
                <a:lnTo>
                  <a:pt x="324612" y="1000474"/>
                </a:lnTo>
                <a:close/>
              </a:path>
              <a:path w="638809" h="2070735">
                <a:moveTo>
                  <a:pt x="324612" y="1082802"/>
                </a:moveTo>
                <a:lnTo>
                  <a:pt x="323850" y="1083564"/>
                </a:lnTo>
                <a:lnTo>
                  <a:pt x="323850" y="1083818"/>
                </a:lnTo>
                <a:lnTo>
                  <a:pt x="324612" y="1082802"/>
                </a:lnTo>
                <a:close/>
              </a:path>
              <a:path w="638809" h="2070735">
                <a:moveTo>
                  <a:pt x="633222" y="1030224"/>
                </a:moveTo>
                <a:lnTo>
                  <a:pt x="569214" y="1028674"/>
                </a:lnTo>
                <a:lnTo>
                  <a:pt x="495509" y="1024832"/>
                </a:lnTo>
                <a:lnTo>
                  <a:pt x="421386" y="1016508"/>
                </a:lnTo>
                <a:lnTo>
                  <a:pt x="400050" y="1012697"/>
                </a:lnTo>
                <a:lnTo>
                  <a:pt x="382716" y="1009328"/>
                </a:lnTo>
                <a:lnTo>
                  <a:pt x="363950" y="1004887"/>
                </a:lnTo>
                <a:lnTo>
                  <a:pt x="345707" y="999017"/>
                </a:lnTo>
                <a:lnTo>
                  <a:pt x="329946" y="991362"/>
                </a:lnTo>
                <a:lnTo>
                  <a:pt x="324285" y="987116"/>
                </a:lnTo>
                <a:lnTo>
                  <a:pt x="324612" y="987552"/>
                </a:lnTo>
                <a:lnTo>
                  <a:pt x="364450" y="1015903"/>
                </a:lnTo>
                <a:lnTo>
                  <a:pt x="408432" y="1024890"/>
                </a:lnTo>
                <a:lnTo>
                  <a:pt x="419862" y="1026413"/>
                </a:lnTo>
                <a:lnTo>
                  <a:pt x="431292" y="1028700"/>
                </a:lnTo>
                <a:lnTo>
                  <a:pt x="465824" y="1032636"/>
                </a:lnTo>
                <a:lnTo>
                  <a:pt x="496775" y="1035276"/>
                </a:lnTo>
                <a:lnTo>
                  <a:pt x="531493" y="1032804"/>
                </a:lnTo>
                <a:lnTo>
                  <a:pt x="569214" y="1030986"/>
                </a:lnTo>
                <a:lnTo>
                  <a:pt x="600456" y="1030242"/>
                </a:lnTo>
                <a:lnTo>
                  <a:pt x="633222" y="1030224"/>
                </a:lnTo>
                <a:close/>
              </a:path>
              <a:path w="638809" h="2070735">
                <a:moveTo>
                  <a:pt x="638556" y="1037844"/>
                </a:moveTo>
                <a:lnTo>
                  <a:pt x="638556" y="1032510"/>
                </a:lnTo>
                <a:lnTo>
                  <a:pt x="636270" y="1030224"/>
                </a:lnTo>
                <a:lnTo>
                  <a:pt x="600456" y="1030242"/>
                </a:lnTo>
                <a:lnTo>
                  <a:pt x="569214" y="1030986"/>
                </a:lnTo>
                <a:lnTo>
                  <a:pt x="531493" y="1032804"/>
                </a:lnTo>
                <a:lnTo>
                  <a:pt x="496775" y="1035276"/>
                </a:lnTo>
                <a:lnTo>
                  <a:pt x="500133" y="1035562"/>
                </a:lnTo>
                <a:lnTo>
                  <a:pt x="534503" y="1037724"/>
                </a:lnTo>
                <a:lnTo>
                  <a:pt x="569214" y="1039368"/>
                </a:lnTo>
                <a:lnTo>
                  <a:pt x="600456" y="1040130"/>
                </a:lnTo>
                <a:lnTo>
                  <a:pt x="636270" y="1040130"/>
                </a:lnTo>
                <a:lnTo>
                  <a:pt x="638556" y="103784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32595" y="5028552"/>
            <a:ext cx="55118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 marR="5080" indent="-35560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Main  </a:t>
            </a:r>
            <a:r>
              <a:rPr sz="1950" spc="5" dirty="0">
                <a:latin typeface="Calibri"/>
                <a:cs typeface="Calibri"/>
              </a:rPr>
              <a:t>loop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137920">
              <a:lnSpc>
                <a:spcPct val="100000"/>
              </a:lnSpc>
            </a:pPr>
            <a:r>
              <a:rPr spc="-25" dirty="0"/>
              <a:t>Graph </a:t>
            </a:r>
            <a:r>
              <a:rPr spc="-70" dirty="0"/>
              <a:t>Traversal:</a:t>
            </a:r>
            <a:r>
              <a:rPr spc="5" dirty="0"/>
              <a:t> </a:t>
            </a:r>
            <a:r>
              <a:rPr spc="-20" dirty="0"/>
              <a:t>BFS(s)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781" y="1772843"/>
            <a:ext cx="862266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0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Breadth‐First Search  operations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 4.3,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Undirected)</a:t>
            </a:r>
            <a:endParaRPr sz="305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  <a:spcBef>
                <a:spcPts val="251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the </a:t>
            </a:r>
            <a:r>
              <a:rPr sz="3050" spc="-5" dirty="0">
                <a:latin typeface="Calibri"/>
                <a:cs typeface="Calibri"/>
              </a:rPr>
              <a:t>start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8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BFS(5)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825240"/>
            <a:ext cx="10058018" cy="382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461895">
              <a:lnSpc>
                <a:spcPct val="100000"/>
              </a:lnSpc>
            </a:pPr>
            <a:r>
              <a:rPr spc="-30" dirty="0"/>
              <a:t>BFS</a:t>
            </a:r>
            <a:r>
              <a:rPr spc="-75" dirty="0"/>
              <a:t> </a:t>
            </a:r>
            <a:r>
              <a:rPr spc="-1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28175"/>
            <a:ext cx="252539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ct val="123800"/>
              </a:lnSpc>
              <a:tabLst>
                <a:tab pos="2360930" algn="l"/>
              </a:tabLst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10" dirty="0">
                <a:latin typeface="Courier New"/>
                <a:cs typeface="Courier New"/>
              </a:rPr>
              <a:t>in </a:t>
            </a:r>
            <a:r>
              <a:rPr sz="1950" spc="15" dirty="0">
                <a:latin typeface="Courier New"/>
                <a:cs typeface="Courier New"/>
              </a:rPr>
              <a:t>V  </a:t>
            </a:r>
            <a:r>
              <a:rPr sz="1950" spc="10" dirty="0">
                <a:latin typeface="Courier New"/>
                <a:cs typeface="Courier New"/>
              </a:rPr>
              <a:t>visited[v</a:t>
            </a:r>
            <a:r>
              <a:rPr sz="1950" spc="15" dirty="0">
                <a:latin typeface="Courier New"/>
                <a:cs typeface="Courier New"/>
              </a:rPr>
              <a:t>]</a:t>
            </a:r>
            <a:r>
              <a:rPr sz="1950" spc="-10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0</a:t>
            </a:r>
            <a:endParaRPr sz="195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09"/>
              </a:spcBef>
              <a:tabLst>
                <a:tab pos="1459865" algn="l"/>
              </a:tabLst>
            </a:pPr>
            <a:r>
              <a:rPr sz="1950" spc="10" dirty="0">
                <a:latin typeface="Courier New"/>
                <a:cs typeface="Courier New"/>
              </a:rPr>
              <a:t>p[v]</a:t>
            </a:r>
            <a:r>
              <a:rPr sz="1950" spc="118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-1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9534" y="2990850"/>
            <a:ext cx="92773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r>
              <a:rPr sz="195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29" y="2926064"/>
            <a:ext cx="2526665" cy="75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800"/>
              </a:lnSpc>
              <a:tabLst>
                <a:tab pos="708660" algn="l"/>
                <a:tab pos="2060575" algn="l"/>
              </a:tabLst>
            </a:pPr>
            <a:r>
              <a:rPr sz="1950" spc="15" dirty="0">
                <a:latin typeface="Courier New"/>
                <a:cs typeface="Courier New"/>
              </a:rPr>
              <a:t>Q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{s}</a:t>
            </a:r>
            <a:r>
              <a:rPr sz="1950" spc="-40" dirty="0"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95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start  </a:t>
            </a:r>
            <a:r>
              <a:rPr sz="1950" spc="10" dirty="0">
                <a:latin typeface="Courier New"/>
                <a:cs typeface="Courier New"/>
              </a:rPr>
              <a:t>visited[s] </a:t>
            </a:r>
            <a:r>
              <a:rPr sz="1950" spc="2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29" y="4000636"/>
            <a:ext cx="7531100" cy="329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4508500" indent="-300990">
              <a:lnSpc>
                <a:spcPct val="123800"/>
              </a:lnSpc>
              <a:tabLst>
                <a:tab pos="1009650" algn="l"/>
              </a:tabLst>
            </a:pPr>
            <a:r>
              <a:rPr sz="1950" spc="5" dirty="0">
                <a:latin typeface="Courier New"/>
                <a:cs typeface="Courier New"/>
              </a:rPr>
              <a:t>while </a:t>
            </a:r>
            <a:r>
              <a:rPr sz="1950" spc="15" dirty="0">
                <a:latin typeface="Courier New"/>
                <a:cs typeface="Courier New"/>
              </a:rPr>
              <a:t>Q </a:t>
            </a:r>
            <a:r>
              <a:rPr sz="1950" spc="10" dirty="0">
                <a:latin typeface="Courier New"/>
                <a:cs typeface="Courier New"/>
              </a:rPr>
              <a:t>is not</a:t>
            </a:r>
            <a:r>
              <a:rPr sz="1950" spc="-60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empty  </a:t>
            </a:r>
            <a:r>
              <a:rPr sz="1950" spc="15" dirty="0">
                <a:latin typeface="Courier New"/>
                <a:cs typeface="Courier New"/>
              </a:rPr>
              <a:t>u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Q.dequeue()</a:t>
            </a:r>
            <a:endParaRPr sz="1950">
              <a:latin typeface="Courier New"/>
              <a:cs typeface="Courier New"/>
            </a:endParaRPr>
          </a:p>
          <a:p>
            <a:pPr marL="612775" marR="605155" indent="-300355">
              <a:lnSpc>
                <a:spcPts val="2850"/>
              </a:lnSpc>
              <a:spcBef>
                <a:spcPts val="135"/>
              </a:spcBef>
              <a:tabLst>
                <a:tab pos="3915410" algn="l"/>
              </a:tabLst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5" dirty="0">
                <a:latin typeface="Courier New"/>
                <a:cs typeface="Courier New"/>
              </a:rPr>
              <a:t>adjacent </a:t>
            </a:r>
            <a:r>
              <a:rPr sz="1950" spc="10" dirty="0">
                <a:latin typeface="Courier New"/>
                <a:cs typeface="Courier New"/>
              </a:rPr>
              <a:t>to </a:t>
            </a:r>
            <a:r>
              <a:rPr sz="1950" spc="15" dirty="0">
                <a:latin typeface="Courier New"/>
                <a:cs typeface="Courier New"/>
              </a:rPr>
              <a:t>u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order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of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neighbor  </a:t>
            </a:r>
            <a:r>
              <a:rPr sz="1950" spc="10" dirty="0">
                <a:latin typeface="Courier New"/>
                <a:cs typeface="Courier New"/>
              </a:rPr>
              <a:t>if </a:t>
            </a:r>
            <a:r>
              <a:rPr sz="1950" spc="5" dirty="0">
                <a:latin typeface="Courier New"/>
                <a:cs typeface="Courier New"/>
              </a:rPr>
              <a:t>visited[v] </a:t>
            </a:r>
            <a:r>
              <a:rPr sz="1950" spc="15" dirty="0">
                <a:latin typeface="Courier New"/>
                <a:cs typeface="Courier New"/>
              </a:rPr>
              <a:t>=</a:t>
            </a:r>
            <a:r>
              <a:rPr sz="1950" spc="865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0</a:t>
            </a:r>
            <a:r>
              <a:rPr sz="1950" spc="295" dirty="0"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	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influences</a:t>
            </a:r>
            <a:r>
              <a:rPr sz="195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BFS</a:t>
            </a:r>
            <a:endParaRPr sz="1950">
              <a:latin typeface="Courier New"/>
              <a:cs typeface="Courier New"/>
            </a:endParaRPr>
          </a:p>
          <a:p>
            <a:pPr marL="913765" marR="504190">
              <a:lnSpc>
                <a:spcPts val="2860"/>
              </a:lnSpc>
              <a:spcBef>
                <a:spcPts val="30"/>
              </a:spcBef>
              <a:tabLst>
                <a:tab pos="2060575" algn="l"/>
                <a:tab pos="2962275" algn="l"/>
              </a:tabLst>
            </a:pPr>
            <a:r>
              <a:rPr sz="1950" spc="10" dirty="0">
                <a:latin typeface="Courier New"/>
                <a:cs typeface="Courier New"/>
              </a:rPr>
              <a:t>visited[v] </a:t>
            </a:r>
            <a:r>
              <a:rPr sz="1950" spc="30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true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95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visitation</a:t>
            </a:r>
            <a:r>
              <a:rPr sz="1950" spc="-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sequence  </a:t>
            </a:r>
            <a:r>
              <a:rPr sz="1950" spc="10" dirty="0">
                <a:latin typeface="Courier New"/>
                <a:cs typeface="Courier New"/>
              </a:rPr>
              <a:t>p[v] 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u</a:t>
            </a:r>
            <a:endParaRPr sz="1950">
              <a:latin typeface="Courier New"/>
              <a:cs typeface="Courier New"/>
            </a:endParaRPr>
          </a:p>
          <a:p>
            <a:pPr marL="913130">
              <a:lnSpc>
                <a:spcPct val="100000"/>
              </a:lnSpc>
              <a:spcBef>
                <a:spcPts val="280"/>
              </a:spcBef>
            </a:pPr>
            <a:r>
              <a:rPr sz="1950" spc="5" dirty="0">
                <a:latin typeface="Courier New"/>
                <a:cs typeface="Courier New"/>
              </a:rPr>
              <a:t>Q.enqueue(v)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we can then use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information stored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19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b="1" spc="5" dirty="0">
                <a:solidFill>
                  <a:srgbClr val="00B050"/>
                </a:solidFill>
                <a:latin typeface="Courier New"/>
                <a:cs typeface="Courier New"/>
              </a:rPr>
              <a:t>visited/p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1029" y="1568196"/>
            <a:ext cx="5435600" cy="2482215"/>
          </a:xfrm>
          <a:custGeom>
            <a:avLst/>
            <a:gdLst/>
            <a:ahLst/>
            <a:cxnLst/>
            <a:rect l="l" t="t" r="r" b="b"/>
            <a:pathLst>
              <a:path w="5435600" h="2482215">
                <a:moveTo>
                  <a:pt x="5435346" y="2479547"/>
                </a:moveTo>
                <a:lnTo>
                  <a:pt x="5435346" y="2285"/>
                </a:lnTo>
                <a:lnTo>
                  <a:pt x="5433060" y="0"/>
                </a:lnTo>
                <a:lnTo>
                  <a:pt x="2285" y="0"/>
                </a:lnTo>
                <a:lnTo>
                  <a:pt x="0" y="2286"/>
                </a:lnTo>
                <a:lnTo>
                  <a:pt x="0" y="2479548"/>
                </a:lnTo>
                <a:lnTo>
                  <a:pt x="2286" y="2481834"/>
                </a:lnTo>
                <a:lnTo>
                  <a:pt x="5334" y="2481834"/>
                </a:lnTo>
                <a:lnTo>
                  <a:pt x="5334" y="10668"/>
                </a:lnTo>
                <a:lnTo>
                  <a:pt x="9906" y="5334"/>
                </a:lnTo>
                <a:lnTo>
                  <a:pt x="9905" y="10668"/>
                </a:lnTo>
                <a:lnTo>
                  <a:pt x="5424677" y="10667"/>
                </a:lnTo>
                <a:lnTo>
                  <a:pt x="5424678" y="5333"/>
                </a:lnTo>
                <a:lnTo>
                  <a:pt x="5430012" y="10667"/>
                </a:lnTo>
                <a:lnTo>
                  <a:pt x="5430012" y="2481834"/>
                </a:lnTo>
                <a:lnTo>
                  <a:pt x="5433060" y="2481834"/>
                </a:lnTo>
                <a:lnTo>
                  <a:pt x="5435346" y="2479547"/>
                </a:lnTo>
                <a:close/>
              </a:path>
              <a:path w="5435600" h="2482215">
                <a:moveTo>
                  <a:pt x="9905" y="10668"/>
                </a:moveTo>
                <a:lnTo>
                  <a:pt x="9906" y="5334"/>
                </a:lnTo>
                <a:lnTo>
                  <a:pt x="5334" y="10668"/>
                </a:lnTo>
                <a:lnTo>
                  <a:pt x="9905" y="10668"/>
                </a:lnTo>
                <a:close/>
              </a:path>
              <a:path w="5435600" h="2482215">
                <a:moveTo>
                  <a:pt x="9905" y="2471166"/>
                </a:moveTo>
                <a:lnTo>
                  <a:pt x="9905" y="10668"/>
                </a:lnTo>
                <a:lnTo>
                  <a:pt x="5334" y="10668"/>
                </a:lnTo>
                <a:lnTo>
                  <a:pt x="5334" y="2471166"/>
                </a:lnTo>
                <a:lnTo>
                  <a:pt x="9905" y="2471166"/>
                </a:lnTo>
                <a:close/>
              </a:path>
              <a:path w="5435600" h="2482215">
                <a:moveTo>
                  <a:pt x="5430012" y="2471166"/>
                </a:moveTo>
                <a:lnTo>
                  <a:pt x="5334" y="2471166"/>
                </a:lnTo>
                <a:lnTo>
                  <a:pt x="9906" y="2476500"/>
                </a:lnTo>
                <a:lnTo>
                  <a:pt x="9905" y="2481834"/>
                </a:lnTo>
                <a:lnTo>
                  <a:pt x="5424677" y="2481834"/>
                </a:lnTo>
                <a:lnTo>
                  <a:pt x="5424678" y="2476500"/>
                </a:lnTo>
                <a:lnTo>
                  <a:pt x="5430012" y="2471166"/>
                </a:lnTo>
                <a:close/>
              </a:path>
              <a:path w="5435600" h="2482215">
                <a:moveTo>
                  <a:pt x="9905" y="2481834"/>
                </a:moveTo>
                <a:lnTo>
                  <a:pt x="9906" y="2476500"/>
                </a:lnTo>
                <a:lnTo>
                  <a:pt x="5334" y="2471166"/>
                </a:lnTo>
                <a:lnTo>
                  <a:pt x="5334" y="2481834"/>
                </a:lnTo>
                <a:lnTo>
                  <a:pt x="9905" y="2481834"/>
                </a:lnTo>
                <a:close/>
              </a:path>
              <a:path w="5435600" h="2482215">
                <a:moveTo>
                  <a:pt x="5430012" y="10667"/>
                </a:moveTo>
                <a:lnTo>
                  <a:pt x="5424678" y="5333"/>
                </a:lnTo>
                <a:lnTo>
                  <a:pt x="5424677" y="10667"/>
                </a:lnTo>
                <a:lnTo>
                  <a:pt x="5430012" y="10667"/>
                </a:lnTo>
                <a:close/>
              </a:path>
              <a:path w="5435600" h="2482215">
                <a:moveTo>
                  <a:pt x="5430012" y="2471166"/>
                </a:moveTo>
                <a:lnTo>
                  <a:pt x="5430012" y="10667"/>
                </a:lnTo>
                <a:lnTo>
                  <a:pt x="5424677" y="10667"/>
                </a:lnTo>
                <a:lnTo>
                  <a:pt x="5424677" y="2471166"/>
                </a:lnTo>
                <a:lnTo>
                  <a:pt x="5430012" y="2471166"/>
                </a:lnTo>
                <a:close/>
              </a:path>
              <a:path w="5435600" h="2482215">
                <a:moveTo>
                  <a:pt x="5430012" y="2481834"/>
                </a:moveTo>
                <a:lnTo>
                  <a:pt x="5430012" y="2471166"/>
                </a:lnTo>
                <a:lnTo>
                  <a:pt x="5424678" y="2476500"/>
                </a:lnTo>
                <a:lnTo>
                  <a:pt x="5424677" y="2481834"/>
                </a:lnTo>
                <a:lnTo>
                  <a:pt x="5430012" y="248183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23460" y="1605788"/>
            <a:ext cx="5207635" cy="134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spc="-10" dirty="0">
                <a:latin typeface="Calibri"/>
                <a:cs typeface="Calibri"/>
              </a:rPr>
              <a:t>Complexity: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208279" indent="-195580">
              <a:lnSpc>
                <a:spcPct val="100000"/>
              </a:lnSpc>
              <a:buFont typeface="Arial"/>
              <a:buChar char="•"/>
              <a:tabLst>
                <a:tab pos="208915" algn="l"/>
              </a:tabLst>
            </a:pPr>
            <a:r>
              <a:rPr sz="2200" spc="-15" dirty="0">
                <a:latin typeface="Calibri"/>
                <a:cs typeface="Calibri"/>
              </a:rPr>
              <a:t>Each vertex </a:t>
            </a:r>
            <a:r>
              <a:rPr sz="2200" spc="-5" dirty="0">
                <a:latin typeface="Calibri"/>
                <a:cs typeface="Calibri"/>
              </a:rPr>
              <a:t>is only in </a:t>
            </a:r>
            <a:r>
              <a:rPr sz="2200" dirty="0">
                <a:latin typeface="Calibri"/>
                <a:cs typeface="Calibri"/>
              </a:rPr>
              <a:t>the queue </a:t>
            </a:r>
            <a:r>
              <a:rPr sz="2200" spc="-5" dirty="0">
                <a:latin typeface="Calibri"/>
                <a:cs typeface="Calibri"/>
              </a:rPr>
              <a:t>once </a:t>
            </a:r>
            <a:r>
              <a:rPr sz="2200" dirty="0">
                <a:latin typeface="Calibri"/>
                <a:cs typeface="Calibri"/>
              </a:rPr>
              <a:t>~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208279" indent="-195580">
              <a:lnSpc>
                <a:spcPct val="100000"/>
              </a:lnSpc>
              <a:buFont typeface="Arial"/>
              <a:buChar char="•"/>
              <a:tabLst>
                <a:tab pos="208915" algn="l"/>
              </a:tabLst>
            </a:pPr>
            <a:r>
              <a:rPr sz="2200" spc="-15" dirty="0">
                <a:latin typeface="Calibri"/>
                <a:cs typeface="Calibri"/>
              </a:rPr>
              <a:t>Every </a:t>
            </a: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vertex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dequeued, all </a:t>
            </a:r>
            <a:r>
              <a:rPr sz="2200" spc="-5" dirty="0">
                <a:latin typeface="Calibri"/>
                <a:cs typeface="Calibri"/>
              </a:rPr>
              <a:t>its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k</a:t>
            </a:r>
            <a:endParaRPr sz="2200">
              <a:latin typeface="Calibri"/>
              <a:cs typeface="Calibri"/>
            </a:endParaRPr>
          </a:p>
          <a:p>
            <a:pPr marL="208279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neighbors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scanned; </a:t>
            </a:r>
            <a:r>
              <a:rPr sz="2200" spc="-10" dirty="0">
                <a:latin typeface="Calibri"/>
                <a:cs typeface="Calibri"/>
              </a:rPr>
              <a:t>After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spc="-5" dirty="0">
                <a:latin typeface="Calibri"/>
                <a:cs typeface="Calibri"/>
              </a:rPr>
              <a:t>vertices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3651" y="2946895"/>
            <a:ext cx="5054600" cy="1033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279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dequeued, all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edges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15" dirty="0">
                <a:latin typeface="Calibri"/>
                <a:cs typeface="Calibri"/>
              </a:rPr>
              <a:t>examined </a:t>
            </a:r>
            <a:r>
              <a:rPr sz="2200" dirty="0">
                <a:latin typeface="Calibri"/>
                <a:cs typeface="Calibri"/>
              </a:rPr>
              <a:t>~</a:t>
            </a:r>
            <a:r>
              <a:rPr sz="2200" spc="-5" dirty="0">
                <a:latin typeface="Calibri"/>
                <a:cs typeface="Calibri"/>
              </a:rPr>
              <a:t> O(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208279">
              <a:lnSpc>
                <a:spcPts val="2630"/>
              </a:lnSpc>
              <a:spcBef>
                <a:spcPts val="15"/>
              </a:spcBef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assuming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use </a:t>
            </a:r>
            <a:r>
              <a:rPr sz="2200" b="1" dirty="0">
                <a:latin typeface="Calibri"/>
                <a:cs typeface="Calibri"/>
              </a:rPr>
              <a:t>Adjacency</a:t>
            </a:r>
            <a:r>
              <a:rPr sz="2200" b="1" spc="-114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List</a:t>
            </a:r>
            <a:r>
              <a:rPr sz="2200" spc="-10" dirty="0">
                <a:latin typeface="Calibri"/>
                <a:cs typeface="Calibri"/>
              </a:rPr>
              <a:t>!</a:t>
            </a:r>
            <a:endParaRPr sz="2200">
              <a:latin typeface="Calibri"/>
              <a:cs typeface="Calibri"/>
            </a:endParaRPr>
          </a:p>
          <a:p>
            <a:pPr marL="208279" indent="-195580">
              <a:lnSpc>
                <a:spcPts val="2630"/>
              </a:lnSpc>
              <a:buFont typeface="Arial"/>
              <a:buChar char="•"/>
              <a:tabLst>
                <a:tab pos="208915" algn="l"/>
              </a:tabLst>
            </a:pPr>
            <a:r>
              <a:rPr sz="2200" spc="-10" dirty="0">
                <a:latin typeface="Calibri"/>
                <a:cs typeface="Calibri"/>
              </a:rPr>
              <a:t>Overall: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6719" y="2773680"/>
            <a:ext cx="2011679" cy="1988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pc="-15" dirty="0"/>
              <a:t>Depth </a:t>
            </a:r>
            <a:r>
              <a:rPr spc="-35" dirty="0"/>
              <a:t>First </a:t>
            </a:r>
            <a:r>
              <a:rPr spc="-20" dirty="0"/>
              <a:t>Search (DFS) </a:t>
            </a:r>
            <a:r>
              <a:rPr spc="-5" dirty="0"/>
              <a:t>–</a:t>
            </a:r>
            <a:r>
              <a:rPr spc="85" dirty="0"/>
              <a:t> </a:t>
            </a:r>
            <a:r>
              <a:rPr spc="-5" dirty="0"/>
              <a:t>Ideas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90525" algn="l"/>
              </a:tabLst>
            </a:pPr>
            <a:r>
              <a:rPr sz="2600" spc="5" dirty="0"/>
              <a:t>Start from</a:t>
            </a:r>
            <a:r>
              <a:rPr sz="2600" spc="-105" dirty="0"/>
              <a:t> </a:t>
            </a:r>
            <a:r>
              <a:rPr sz="2600" b="1" spc="15" dirty="0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389890" marR="154305" indent="-377190">
              <a:lnSpc>
                <a:spcPct val="101200"/>
              </a:lnSpc>
              <a:spcBef>
                <a:spcPts val="590"/>
              </a:spcBef>
              <a:buFont typeface="Arial"/>
              <a:buChar char="•"/>
              <a:tabLst>
                <a:tab pos="390525" algn="l"/>
              </a:tabLst>
            </a:pPr>
            <a:r>
              <a:rPr spc="-5" dirty="0"/>
              <a:t>If a </a:t>
            </a:r>
            <a:r>
              <a:rPr spc="-25" dirty="0"/>
              <a:t>vertex </a:t>
            </a:r>
            <a:r>
              <a:rPr b="1" spc="-5" dirty="0">
                <a:latin typeface="Calibri"/>
                <a:cs typeface="Calibri"/>
              </a:rPr>
              <a:t>v </a:t>
            </a:r>
            <a:r>
              <a:rPr spc="-10" dirty="0"/>
              <a:t>is reachable </a:t>
            </a:r>
            <a:r>
              <a:rPr spc="-20" dirty="0"/>
              <a:t>from 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spc="-5" dirty="0"/>
              <a:t>, </a:t>
            </a:r>
            <a:r>
              <a:rPr spc="-10" dirty="0"/>
              <a:t>then </a:t>
            </a:r>
            <a:r>
              <a:rPr spc="-5" dirty="0"/>
              <a:t>all </a:t>
            </a:r>
            <a:r>
              <a:rPr spc="-15" dirty="0"/>
              <a:t>neighbors </a:t>
            </a:r>
            <a:r>
              <a:rPr spc="-10" dirty="0"/>
              <a:t>of </a:t>
            </a:r>
            <a:r>
              <a:rPr b="1" spc="-5" dirty="0">
                <a:latin typeface="Calibri"/>
                <a:cs typeface="Calibri"/>
              </a:rPr>
              <a:t>v </a:t>
            </a:r>
            <a:r>
              <a:rPr spc="-5" dirty="0"/>
              <a:t>will  </a:t>
            </a:r>
            <a:r>
              <a:rPr sz="2600" spc="15" dirty="0"/>
              <a:t>also be </a:t>
            </a:r>
            <a:r>
              <a:rPr sz="2600" spc="10" dirty="0"/>
              <a:t>reachable </a:t>
            </a:r>
            <a:r>
              <a:rPr sz="2600" spc="5" dirty="0"/>
              <a:t>from </a:t>
            </a:r>
            <a:r>
              <a:rPr sz="2600" b="1" spc="15" dirty="0">
                <a:latin typeface="Calibri"/>
                <a:cs typeface="Calibri"/>
              </a:rPr>
              <a:t>s </a:t>
            </a:r>
            <a:r>
              <a:rPr sz="2600" dirty="0"/>
              <a:t>(recursive</a:t>
            </a:r>
            <a:r>
              <a:rPr sz="2600" spc="5" dirty="0"/>
              <a:t> definition)</a:t>
            </a:r>
            <a:endParaRPr sz="2600">
              <a:latin typeface="Calibri"/>
              <a:cs typeface="Calibri"/>
            </a:endParaRPr>
          </a:p>
          <a:p>
            <a:pPr marL="389255" marR="2104390" indent="-376555">
              <a:lnSpc>
                <a:spcPct val="101200"/>
              </a:lnSpc>
              <a:spcBef>
                <a:spcPts val="595"/>
              </a:spcBef>
              <a:buFont typeface="Arial"/>
              <a:buChar char="•"/>
              <a:tabLst>
                <a:tab pos="389890" algn="l"/>
              </a:tabLst>
            </a:pPr>
            <a:r>
              <a:rPr spc="-20" dirty="0">
                <a:solidFill>
                  <a:srgbClr val="FF0000"/>
                </a:solidFill>
              </a:rPr>
              <a:t>DFS </a:t>
            </a:r>
            <a:r>
              <a:rPr spc="-5" dirty="0"/>
              <a:t>visits </a:t>
            </a:r>
            <a:r>
              <a:rPr spc="-10" dirty="0"/>
              <a:t>vertices of G in </a:t>
            </a:r>
            <a:r>
              <a:rPr i="1" spc="-10" dirty="0">
                <a:solidFill>
                  <a:srgbClr val="FF0000"/>
                </a:solidFill>
                <a:latin typeface="Calibri"/>
                <a:cs typeface="Calibri"/>
              </a:rPr>
              <a:t>depth</a:t>
            </a:r>
            <a:r>
              <a:rPr i="1" spc="-10" dirty="0">
                <a:latin typeface="Calibri"/>
                <a:cs typeface="Calibri"/>
              </a:rPr>
              <a:t>‐first </a:t>
            </a:r>
            <a:r>
              <a:rPr spc="-10" dirty="0"/>
              <a:t>manner  </a:t>
            </a:r>
            <a:r>
              <a:rPr sz="2600" spc="15" dirty="0"/>
              <a:t>(when </a:t>
            </a:r>
            <a:r>
              <a:rPr sz="2600" spc="10" dirty="0"/>
              <a:t>viewed </a:t>
            </a:r>
            <a:r>
              <a:rPr sz="2600" spc="5" dirty="0"/>
              <a:t>from source </a:t>
            </a:r>
            <a:r>
              <a:rPr sz="2600" spc="-5" dirty="0"/>
              <a:t>vertex</a:t>
            </a:r>
            <a:r>
              <a:rPr sz="2600" spc="-25" dirty="0"/>
              <a:t> </a:t>
            </a:r>
            <a:r>
              <a:rPr sz="2600" spc="5" dirty="0"/>
              <a:t>s)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Q: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maintain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order?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70635" algn="l"/>
              </a:tabLst>
            </a:pP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A: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Stack </a:t>
            </a:r>
            <a:r>
              <a:rPr sz="1950" b="1" spc="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, but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will simply use </a:t>
            </a:r>
            <a:r>
              <a:rPr sz="1950" dirty="0">
                <a:solidFill>
                  <a:srgbClr val="FF0000"/>
                </a:solidFill>
                <a:latin typeface="Calibri"/>
                <a:cs typeface="Calibri"/>
              </a:rPr>
              <a:t>recursion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(an </a:t>
            </a: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implicit</a:t>
            </a:r>
            <a:r>
              <a:rPr sz="195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FF0000"/>
                </a:solidFill>
                <a:latin typeface="Calibri"/>
                <a:cs typeface="Calibri"/>
              </a:rPr>
              <a:t>stack)</a:t>
            </a:r>
            <a:endParaRPr sz="19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Q: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to differentiate </a:t>
            </a:r>
            <a:r>
              <a:rPr sz="2200" spc="-5" dirty="0">
                <a:latin typeface="Calibri"/>
                <a:cs typeface="Calibri"/>
              </a:rPr>
              <a:t>visited vs </a:t>
            </a:r>
            <a:r>
              <a:rPr sz="2200" spc="-10" dirty="0">
                <a:latin typeface="Calibri"/>
                <a:cs typeface="Calibri"/>
              </a:rPr>
              <a:t>unvisited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spc="-10" dirty="0">
                <a:latin typeface="Calibri"/>
                <a:cs typeface="Calibri"/>
              </a:rPr>
              <a:t>(to </a:t>
            </a:r>
            <a:r>
              <a:rPr sz="2200" spc="-15" dirty="0">
                <a:latin typeface="Calibri"/>
                <a:cs typeface="Calibri"/>
              </a:rPr>
              <a:t>avoid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cycle)?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70635" algn="l"/>
              </a:tabLst>
            </a:pPr>
            <a:r>
              <a:rPr sz="1950" spc="10" dirty="0">
                <a:latin typeface="Calibri"/>
                <a:cs typeface="Calibri"/>
              </a:rPr>
              <a:t>A: 1D </a:t>
            </a:r>
            <a:r>
              <a:rPr sz="1950" spc="-5" dirty="0">
                <a:latin typeface="Calibri"/>
                <a:cs typeface="Calibri"/>
              </a:rPr>
              <a:t>array/Vector </a:t>
            </a:r>
            <a:r>
              <a:rPr sz="1950" b="1" spc="5" dirty="0">
                <a:latin typeface="Calibri"/>
                <a:cs typeface="Calibri"/>
              </a:rPr>
              <a:t>visited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dirty="0">
                <a:latin typeface="Calibri"/>
                <a:cs typeface="Calibri"/>
              </a:rPr>
              <a:t>size</a:t>
            </a:r>
            <a:r>
              <a:rPr sz="1950" spc="-45" dirty="0">
                <a:latin typeface="Calibri"/>
                <a:cs typeface="Calibri"/>
              </a:rPr>
              <a:t> </a:t>
            </a:r>
            <a:r>
              <a:rPr sz="1950" spc="-155" dirty="0">
                <a:latin typeface="Calibri"/>
                <a:cs typeface="Calibri"/>
              </a:rPr>
              <a:t>V,</a:t>
            </a:r>
            <a:endParaRPr sz="1950">
              <a:latin typeface="Calibri"/>
              <a:cs typeface="Calibri"/>
            </a:endParaRPr>
          </a:p>
          <a:p>
            <a:pPr marL="1270000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alibri"/>
                <a:cs typeface="Calibri"/>
              </a:rPr>
              <a:t>visited[v] </a:t>
            </a:r>
            <a:r>
              <a:rPr sz="1950" b="1" spc="15" dirty="0">
                <a:latin typeface="Calibri"/>
                <a:cs typeface="Calibri"/>
              </a:rPr>
              <a:t>= 0 </a:t>
            </a:r>
            <a:r>
              <a:rPr sz="1950" spc="-10" dirty="0"/>
              <a:t>initially, </a:t>
            </a:r>
            <a:r>
              <a:rPr sz="1950" spc="10" dirty="0"/>
              <a:t>and </a:t>
            </a:r>
            <a:r>
              <a:rPr sz="1950" b="1" spc="5" dirty="0">
                <a:latin typeface="Calibri"/>
                <a:cs typeface="Calibri"/>
              </a:rPr>
              <a:t>visited[v] </a:t>
            </a:r>
            <a:r>
              <a:rPr sz="1950" b="1" spc="15" dirty="0">
                <a:latin typeface="Calibri"/>
                <a:cs typeface="Calibri"/>
              </a:rPr>
              <a:t>= 1 </a:t>
            </a:r>
            <a:r>
              <a:rPr sz="1950" spc="10" dirty="0"/>
              <a:t>when </a:t>
            </a:r>
            <a:r>
              <a:rPr sz="1950" b="1" spc="10" dirty="0">
                <a:latin typeface="Calibri"/>
                <a:cs typeface="Calibri"/>
              </a:rPr>
              <a:t>v </a:t>
            </a:r>
            <a:r>
              <a:rPr sz="1950" spc="5" dirty="0"/>
              <a:t>is</a:t>
            </a:r>
            <a:r>
              <a:rPr sz="1950" spc="15" dirty="0"/>
              <a:t> </a:t>
            </a:r>
            <a:r>
              <a:rPr sz="1950" spc="5" dirty="0"/>
              <a:t>visited</a:t>
            </a:r>
            <a:endParaRPr sz="19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Q: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memorize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path?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70635" algn="l"/>
              </a:tabLst>
            </a:pPr>
            <a:r>
              <a:rPr sz="1950" spc="10" dirty="0">
                <a:latin typeface="Calibri"/>
                <a:cs typeface="Calibri"/>
              </a:rPr>
              <a:t>A: 1D </a:t>
            </a:r>
            <a:r>
              <a:rPr sz="1950" spc="-5" dirty="0">
                <a:latin typeface="Calibri"/>
                <a:cs typeface="Calibri"/>
              </a:rPr>
              <a:t>array/Vector </a:t>
            </a:r>
            <a:r>
              <a:rPr sz="1950" b="1" spc="15" dirty="0">
                <a:latin typeface="Calibri"/>
                <a:cs typeface="Calibri"/>
              </a:rPr>
              <a:t>p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dirty="0">
                <a:latin typeface="Calibri"/>
                <a:cs typeface="Calibri"/>
              </a:rPr>
              <a:t>size</a:t>
            </a:r>
            <a:r>
              <a:rPr sz="1950" spc="-45" dirty="0">
                <a:latin typeface="Calibri"/>
                <a:cs typeface="Calibri"/>
              </a:rPr>
              <a:t> </a:t>
            </a:r>
            <a:r>
              <a:rPr sz="1950" spc="-155" dirty="0">
                <a:latin typeface="Calibri"/>
                <a:cs typeface="Calibri"/>
              </a:rPr>
              <a:t>V,</a:t>
            </a:r>
            <a:endParaRPr sz="1950">
              <a:latin typeface="Calibri"/>
              <a:cs typeface="Calibri"/>
            </a:endParaRPr>
          </a:p>
          <a:p>
            <a:pPr marL="1270000">
              <a:lnSpc>
                <a:spcPct val="100000"/>
              </a:lnSpc>
              <a:spcBef>
                <a:spcPts val="35"/>
              </a:spcBef>
            </a:pPr>
            <a:r>
              <a:rPr sz="1950" b="1" spc="10" dirty="0">
                <a:latin typeface="Calibri"/>
                <a:cs typeface="Calibri"/>
              </a:rPr>
              <a:t>p[v] </a:t>
            </a:r>
            <a:r>
              <a:rPr sz="1950" spc="5" dirty="0"/>
              <a:t>denotes </a:t>
            </a:r>
            <a:r>
              <a:rPr sz="1950" spc="10" dirty="0"/>
              <a:t>the </a:t>
            </a:r>
            <a:r>
              <a:rPr sz="1950" b="1" spc="5" dirty="0">
                <a:latin typeface="Calibri"/>
                <a:cs typeface="Calibri"/>
              </a:rPr>
              <a:t>p</a:t>
            </a:r>
            <a:r>
              <a:rPr sz="1950" spc="5" dirty="0"/>
              <a:t>redecessor (or </a:t>
            </a:r>
            <a:r>
              <a:rPr sz="1950" b="1" spc="5" dirty="0">
                <a:latin typeface="Calibri"/>
                <a:cs typeface="Calibri"/>
              </a:rPr>
              <a:t>p</a:t>
            </a:r>
            <a:r>
              <a:rPr sz="1950" spc="5" dirty="0"/>
              <a:t>arent) </a:t>
            </a:r>
            <a:r>
              <a:rPr sz="1950" spc="10" dirty="0"/>
              <a:t>of</a:t>
            </a:r>
            <a:r>
              <a:rPr sz="1950" spc="50" dirty="0"/>
              <a:t> </a:t>
            </a:r>
            <a:r>
              <a:rPr sz="1950" b="1" spc="10" dirty="0">
                <a:latin typeface="Calibri"/>
                <a:cs typeface="Calibri"/>
              </a:rPr>
              <a:t>v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819910">
              <a:lnSpc>
                <a:spcPct val="100000"/>
              </a:lnSpc>
            </a:pPr>
            <a:r>
              <a:rPr spc="-30" dirty="0"/>
              <a:t>DFS </a:t>
            </a:r>
            <a:r>
              <a:rPr spc="-20" dirty="0"/>
              <a:t>Pseudo</a:t>
            </a:r>
            <a:r>
              <a:rPr spc="-40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23102"/>
            <a:ext cx="2351405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marR="5080" indent="-318135">
              <a:lnSpc>
                <a:spcPct val="124100"/>
              </a:lnSpc>
            </a:pPr>
            <a:r>
              <a:rPr sz="2050" spc="15" dirty="0">
                <a:latin typeface="Courier New"/>
                <a:cs typeface="Courier New"/>
              </a:rPr>
              <a:t>DFSrec(u)  </a:t>
            </a:r>
            <a:r>
              <a:rPr sz="2050" spc="20" dirty="0">
                <a:latin typeface="Courier New"/>
                <a:cs typeface="Courier New"/>
              </a:rPr>
              <a:t>visited[u]</a:t>
            </a:r>
            <a:r>
              <a:rPr sz="2050" spc="-75" dirty="0">
                <a:latin typeface="Courier New"/>
                <a:cs typeface="Courier New"/>
              </a:rPr>
              <a:t> </a:t>
            </a:r>
            <a:r>
              <a:rPr sz="2050" spc="35" dirty="0">
                <a:latin typeface="Wingdings"/>
                <a:cs typeface="Wingdings"/>
              </a:rPr>
              <a:t>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5711" y="2286241"/>
            <a:ext cx="209232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1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 to</a:t>
            </a:r>
            <a:r>
              <a:rPr sz="205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avoid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7896" y="2662656"/>
            <a:ext cx="256794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adjacent </a:t>
            </a:r>
            <a:r>
              <a:rPr sz="2050" spc="20" dirty="0">
                <a:latin typeface="Courier New"/>
                <a:cs typeface="Courier New"/>
              </a:rPr>
              <a:t>to u</a:t>
            </a:r>
            <a:r>
              <a:rPr sz="2050" spc="-5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9007" y="2222195"/>
            <a:ext cx="923290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965">
              <a:lnSpc>
                <a:spcPct val="1205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cycle 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order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2049" y="2662656"/>
            <a:ext cx="177292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of</a:t>
            </a:r>
            <a:r>
              <a:rPr sz="2050" spc="-6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neighbor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9359" y="2592674"/>
            <a:ext cx="1455420" cy="7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marR="5080" indent="-317500">
              <a:lnSpc>
                <a:spcPct val="122400"/>
              </a:lnSpc>
            </a:pPr>
            <a:r>
              <a:rPr sz="2050" spc="15" dirty="0">
                <a:latin typeface="Courier New"/>
                <a:cs typeface="Courier New"/>
              </a:rPr>
              <a:t>for all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v  </a:t>
            </a:r>
            <a:r>
              <a:rPr sz="2050" spc="15" dirty="0">
                <a:latin typeface="Courier New"/>
                <a:cs typeface="Courier New"/>
              </a:rPr>
              <a:t>if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2978" y="3045180"/>
            <a:ext cx="272732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visited[v] </a:t>
            </a:r>
            <a:r>
              <a:rPr sz="2050" spc="20" dirty="0">
                <a:latin typeface="Courier New"/>
                <a:cs typeface="Courier New"/>
              </a:rPr>
              <a:t>= 0</a:t>
            </a:r>
            <a:r>
              <a:rPr sz="2050" spc="-4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2829" y="3045180"/>
            <a:ext cx="224790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influences</a:t>
            </a:r>
            <a:r>
              <a:rPr sz="2050" spc="-4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DFS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4116" y="3433025"/>
            <a:ext cx="10801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p[v]</a:t>
            </a:r>
            <a:r>
              <a:rPr sz="2050" spc="-80" dirty="0">
                <a:latin typeface="Courier New"/>
                <a:cs typeface="Courier New"/>
              </a:rPr>
              <a:t> </a:t>
            </a:r>
            <a:r>
              <a:rPr sz="2050" spc="35" dirty="0">
                <a:latin typeface="Wingdings"/>
                <a:cs typeface="Wingdings"/>
              </a:rPr>
              <a:t>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7982" y="3433025"/>
            <a:ext cx="241173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u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visitation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4878" y="3809441"/>
            <a:ext cx="3519804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DFSrec(v)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3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recursive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97892" y="3368979"/>
            <a:ext cx="1455420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2235">
              <a:lnSpc>
                <a:spcPct val="1205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sequence 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(implicit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6429" y="3809441"/>
            <a:ext cx="97916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stack)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9898" y="4573727"/>
            <a:ext cx="66167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main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4444" y="4573727"/>
            <a:ext cx="97916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method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8617" y="5344096"/>
            <a:ext cx="161734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visited[v]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857" y="4573727"/>
            <a:ext cx="2351405" cy="1094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 in</a:t>
            </a:r>
            <a:r>
              <a:rPr sz="205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50" spc="15" dirty="0">
                <a:latin typeface="Courier New"/>
                <a:cs typeface="Courier New"/>
              </a:rPr>
              <a:t>for all </a:t>
            </a:r>
            <a:r>
              <a:rPr sz="2050" spc="20" dirty="0">
                <a:latin typeface="Courier New"/>
                <a:cs typeface="Courier New"/>
              </a:rPr>
              <a:t>v in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V</a:t>
            </a:r>
            <a:endParaRPr sz="20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90"/>
              </a:spcBef>
            </a:pPr>
            <a:r>
              <a:rPr sz="2050" spc="35" dirty="0">
                <a:latin typeface="Wingdings"/>
                <a:cs typeface="Wingdings"/>
              </a:rPr>
              <a:t>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5762" y="5344096"/>
            <a:ext cx="18478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0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0883" y="5660062"/>
            <a:ext cx="1932939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00" algn="just">
              <a:lnSpc>
                <a:spcPct val="121300"/>
              </a:lnSpc>
            </a:pPr>
            <a:r>
              <a:rPr sz="2050" spc="20" dirty="0">
                <a:latin typeface="Courier New"/>
                <a:cs typeface="Courier New"/>
              </a:rPr>
              <a:t>p[v] </a:t>
            </a:r>
            <a:r>
              <a:rPr sz="2050" spc="35" dirty="0">
                <a:latin typeface="Wingdings"/>
                <a:cs typeface="Wingdings"/>
              </a:rPr>
              <a:t>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-1  </a:t>
            </a:r>
            <a:r>
              <a:rPr sz="2050" spc="15" dirty="0">
                <a:latin typeface="Courier New"/>
                <a:cs typeface="Courier New"/>
              </a:rPr>
              <a:t>DFSrec(s)</a:t>
            </a:r>
            <a:r>
              <a:rPr sz="2050" spc="-4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  recursive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79659" y="6484797"/>
            <a:ext cx="6610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call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73967" y="6484797"/>
            <a:ext cx="6610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56919" y="6103023"/>
            <a:ext cx="1454785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start</a:t>
            </a:r>
            <a:r>
              <a:rPr sz="205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endParaRPr sz="2050">
              <a:latin typeface="Courier New"/>
              <a:cs typeface="Courier New"/>
            </a:endParaRPr>
          </a:p>
          <a:p>
            <a:pPr marR="163830" algn="r">
              <a:lnSpc>
                <a:spcPct val="100000"/>
              </a:lnSpc>
              <a:spcBef>
                <a:spcPts val="545"/>
              </a:spcBef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16729" y="4911090"/>
            <a:ext cx="718185" cy="1278255"/>
          </a:xfrm>
          <a:custGeom>
            <a:avLst/>
            <a:gdLst/>
            <a:ahLst/>
            <a:cxnLst/>
            <a:rect l="l" t="t" r="r" b="b"/>
            <a:pathLst>
              <a:path w="718185" h="1278254">
                <a:moveTo>
                  <a:pt x="356616" y="591312"/>
                </a:moveTo>
                <a:lnTo>
                  <a:pt x="356616" y="51815"/>
                </a:lnTo>
                <a:lnTo>
                  <a:pt x="355854" y="51815"/>
                </a:lnTo>
                <a:lnTo>
                  <a:pt x="352044" y="48005"/>
                </a:lnTo>
                <a:lnTo>
                  <a:pt x="301537" y="27484"/>
                </a:lnTo>
                <a:lnTo>
                  <a:pt x="252984" y="17525"/>
                </a:lnTo>
                <a:lnTo>
                  <a:pt x="225552" y="13528"/>
                </a:lnTo>
                <a:lnTo>
                  <a:pt x="184248" y="8445"/>
                </a:lnTo>
                <a:lnTo>
                  <a:pt x="140793" y="4676"/>
                </a:lnTo>
                <a:lnTo>
                  <a:pt x="97236" y="2189"/>
                </a:lnTo>
                <a:lnTo>
                  <a:pt x="54102" y="761"/>
                </a:lnTo>
                <a:lnTo>
                  <a:pt x="36576" y="0"/>
                </a:lnTo>
                <a:lnTo>
                  <a:pt x="0" y="0"/>
                </a:lnTo>
                <a:lnTo>
                  <a:pt x="0" y="10668"/>
                </a:lnTo>
                <a:lnTo>
                  <a:pt x="36576" y="10667"/>
                </a:lnTo>
                <a:lnTo>
                  <a:pt x="54102" y="11429"/>
                </a:lnTo>
                <a:lnTo>
                  <a:pt x="97236" y="12465"/>
                </a:lnTo>
                <a:lnTo>
                  <a:pt x="140793" y="15141"/>
                </a:lnTo>
                <a:lnTo>
                  <a:pt x="183462" y="18954"/>
                </a:lnTo>
                <a:lnTo>
                  <a:pt x="226314" y="23621"/>
                </a:lnTo>
                <a:lnTo>
                  <a:pt x="238506" y="25907"/>
                </a:lnTo>
                <a:lnTo>
                  <a:pt x="251460" y="27431"/>
                </a:lnTo>
                <a:lnTo>
                  <a:pt x="298303" y="37566"/>
                </a:lnTo>
                <a:lnTo>
                  <a:pt x="342900" y="54101"/>
                </a:lnTo>
                <a:lnTo>
                  <a:pt x="345948" y="57149"/>
                </a:lnTo>
                <a:lnTo>
                  <a:pt x="348234" y="58864"/>
                </a:lnTo>
                <a:lnTo>
                  <a:pt x="348234" y="58673"/>
                </a:lnTo>
                <a:lnTo>
                  <a:pt x="348996" y="59435"/>
                </a:lnTo>
                <a:lnTo>
                  <a:pt x="348996" y="59689"/>
                </a:lnTo>
                <a:lnTo>
                  <a:pt x="350520" y="61721"/>
                </a:lnTo>
                <a:lnTo>
                  <a:pt x="350520" y="62483"/>
                </a:lnTo>
                <a:lnTo>
                  <a:pt x="351282" y="64007"/>
                </a:lnTo>
                <a:lnTo>
                  <a:pt x="351282" y="580644"/>
                </a:lnTo>
                <a:lnTo>
                  <a:pt x="352044" y="583692"/>
                </a:lnTo>
                <a:lnTo>
                  <a:pt x="352044" y="584454"/>
                </a:lnTo>
                <a:lnTo>
                  <a:pt x="353568" y="587502"/>
                </a:lnTo>
                <a:lnTo>
                  <a:pt x="353568" y="588264"/>
                </a:lnTo>
                <a:lnTo>
                  <a:pt x="356616" y="591312"/>
                </a:lnTo>
                <a:close/>
              </a:path>
              <a:path w="718185" h="1278254">
                <a:moveTo>
                  <a:pt x="348996" y="1229487"/>
                </a:moveTo>
                <a:lnTo>
                  <a:pt x="348996" y="1218438"/>
                </a:lnTo>
                <a:lnTo>
                  <a:pt x="345948" y="1221486"/>
                </a:lnTo>
                <a:lnTo>
                  <a:pt x="342138" y="1223772"/>
                </a:lnTo>
                <a:lnTo>
                  <a:pt x="321374" y="1233192"/>
                </a:lnTo>
                <a:lnTo>
                  <a:pt x="297984" y="1240431"/>
                </a:lnTo>
                <a:lnTo>
                  <a:pt x="274002" y="1245817"/>
                </a:lnTo>
                <a:lnTo>
                  <a:pt x="251460" y="1249680"/>
                </a:lnTo>
                <a:lnTo>
                  <a:pt x="238506" y="1251966"/>
                </a:lnTo>
                <a:lnTo>
                  <a:pt x="225552" y="1253490"/>
                </a:lnTo>
                <a:lnTo>
                  <a:pt x="184248" y="1258720"/>
                </a:lnTo>
                <a:lnTo>
                  <a:pt x="183462" y="1258804"/>
                </a:lnTo>
                <a:lnTo>
                  <a:pt x="140055" y="1262629"/>
                </a:lnTo>
                <a:lnTo>
                  <a:pt x="96135" y="1265157"/>
                </a:lnTo>
                <a:lnTo>
                  <a:pt x="54102" y="1266444"/>
                </a:lnTo>
                <a:lnTo>
                  <a:pt x="36576" y="1267206"/>
                </a:lnTo>
                <a:lnTo>
                  <a:pt x="0" y="1267206"/>
                </a:lnTo>
                <a:lnTo>
                  <a:pt x="0" y="1277874"/>
                </a:lnTo>
                <a:lnTo>
                  <a:pt x="36576" y="1277112"/>
                </a:lnTo>
                <a:lnTo>
                  <a:pt x="120337" y="1274018"/>
                </a:lnTo>
                <a:lnTo>
                  <a:pt x="174185" y="1270269"/>
                </a:lnTo>
                <a:lnTo>
                  <a:pt x="229569" y="1264179"/>
                </a:lnTo>
                <a:lnTo>
                  <a:pt x="281656" y="1255090"/>
                </a:lnTo>
                <a:lnTo>
                  <a:pt x="325616" y="1242348"/>
                </a:lnTo>
                <a:lnTo>
                  <a:pt x="348996" y="1229487"/>
                </a:lnTo>
                <a:close/>
              </a:path>
              <a:path w="718185" h="1278254">
                <a:moveTo>
                  <a:pt x="348996" y="59435"/>
                </a:moveTo>
                <a:lnTo>
                  <a:pt x="348234" y="58673"/>
                </a:lnTo>
                <a:lnTo>
                  <a:pt x="348560" y="59109"/>
                </a:lnTo>
                <a:lnTo>
                  <a:pt x="348996" y="59435"/>
                </a:lnTo>
                <a:close/>
              </a:path>
              <a:path w="718185" h="1278254">
                <a:moveTo>
                  <a:pt x="348560" y="59109"/>
                </a:moveTo>
                <a:lnTo>
                  <a:pt x="348234" y="58673"/>
                </a:lnTo>
                <a:lnTo>
                  <a:pt x="348234" y="58864"/>
                </a:lnTo>
                <a:lnTo>
                  <a:pt x="348560" y="59109"/>
                </a:lnTo>
                <a:close/>
              </a:path>
              <a:path w="718185" h="1278254">
                <a:moveTo>
                  <a:pt x="350520" y="1228649"/>
                </a:moveTo>
                <a:lnTo>
                  <a:pt x="350520" y="1216152"/>
                </a:lnTo>
                <a:lnTo>
                  <a:pt x="348234" y="1219200"/>
                </a:lnTo>
                <a:lnTo>
                  <a:pt x="348996" y="1218438"/>
                </a:lnTo>
                <a:lnTo>
                  <a:pt x="348996" y="1229487"/>
                </a:lnTo>
                <a:lnTo>
                  <a:pt x="350520" y="1228649"/>
                </a:lnTo>
                <a:close/>
              </a:path>
              <a:path w="718185" h="1278254">
                <a:moveTo>
                  <a:pt x="348996" y="59689"/>
                </a:moveTo>
                <a:lnTo>
                  <a:pt x="348996" y="59435"/>
                </a:lnTo>
                <a:lnTo>
                  <a:pt x="348560" y="59109"/>
                </a:lnTo>
                <a:lnTo>
                  <a:pt x="348996" y="59689"/>
                </a:lnTo>
                <a:close/>
              </a:path>
              <a:path w="718185" h="1278254">
                <a:moveTo>
                  <a:pt x="350520" y="62484"/>
                </a:moveTo>
                <a:lnTo>
                  <a:pt x="350520" y="61721"/>
                </a:lnTo>
                <a:lnTo>
                  <a:pt x="349758" y="60959"/>
                </a:lnTo>
                <a:lnTo>
                  <a:pt x="350520" y="62484"/>
                </a:lnTo>
                <a:close/>
              </a:path>
              <a:path w="718185" h="1278254">
                <a:moveTo>
                  <a:pt x="712470" y="643905"/>
                </a:moveTo>
                <a:lnTo>
                  <a:pt x="676656" y="643890"/>
                </a:lnTo>
                <a:lnTo>
                  <a:pt x="658368" y="643128"/>
                </a:lnTo>
                <a:lnTo>
                  <a:pt x="615506" y="642027"/>
                </a:lnTo>
                <a:lnTo>
                  <a:pt x="571661" y="639541"/>
                </a:lnTo>
                <a:lnTo>
                  <a:pt x="565709" y="639006"/>
                </a:lnTo>
                <a:lnTo>
                  <a:pt x="528723" y="642158"/>
                </a:lnTo>
                <a:lnTo>
                  <a:pt x="485394" y="646938"/>
                </a:lnTo>
                <a:lnTo>
                  <a:pt x="472440" y="649224"/>
                </a:lnTo>
                <a:lnTo>
                  <a:pt x="460248" y="650748"/>
                </a:lnTo>
                <a:lnTo>
                  <a:pt x="411303" y="661120"/>
                </a:lnTo>
                <a:lnTo>
                  <a:pt x="364998" y="678942"/>
                </a:lnTo>
                <a:lnTo>
                  <a:pt x="354330" y="688848"/>
                </a:lnTo>
                <a:lnTo>
                  <a:pt x="353568" y="689610"/>
                </a:lnTo>
                <a:lnTo>
                  <a:pt x="353568" y="690372"/>
                </a:lnTo>
                <a:lnTo>
                  <a:pt x="352044" y="693420"/>
                </a:lnTo>
                <a:lnTo>
                  <a:pt x="352044" y="694182"/>
                </a:lnTo>
                <a:lnTo>
                  <a:pt x="351282" y="694182"/>
                </a:lnTo>
                <a:lnTo>
                  <a:pt x="351282" y="1213866"/>
                </a:lnTo>
                <a:lnTo>
                  <a:pt x="349758" y="1216914"/>
                </a:lnTo>
                <a:lnTo>
                  <a:pt x="350520" y="1216152"/>
                </a:lnTo>
                <a:lnTo>
                  <a:pt x="350520" y="1228649"/>
                </a:lnTo>
                <a:lnTo>
                  <a:pt x="356616" y="1225296"/>
                </a:lnTo>
                <a:lnTo>
                  <a:pt x="358902" y="1222248"/>
                </a:lnTo>
                <a:lnTo>
                  <a:pt x="358902" y="1221486"/>
                </a:lnTo>
                <a:lnTo>
                  <a:pt x="359664" y="1221486"/>
                </a:lnTo>
                <a:lnTo>
                  <a:pt x="360426" y="1218438"/>
                </a:lnTo>
                <a:lnTo>
                  <a:pt x="361188" y="1217676"/>
                </a:lnTo>
                <a:lnTo>
                  <a:pt x="361188" y="1216914"/>
                </a:lnTo>
                <a:lnTo>
                  <a:pt x="361950" y="1213866"/>
                </a:lnTo>
                <a:lnTo>
                  <a:pt x="361950" y="697230"/>
                </a:lnTo>
                <a:lnTo>
                  <a:pt x="362712" y="694182"/>
                </a:lnTo>
                <a:lnTo>
                  <a:pt x="362712" y="695706"/>
                </a:lnTo>
                <a:lnTo>
                  <a:pt x="364236" y="693674"/>
                </a:lnTo>
                <a:lnTo>
                  <a:pt x="364236" y="693420"/>
                </a:lnTo>
                <a:lnTo>
                  <a:pt x="366522" y="690372"/>
                </a:lnTo>
                <a:lnTo>
                  <a:pt x="414780" y="670991"/>
                </a:lnTo>
                <a:lnTo>
                  <a:pt x="473964" y="659130"/>
                </a:lnTo>
                <a:lnTo>
                  <a:pt x="530096" y="652717"/>
                </a:lnTo>
                <a:lnTo>
                  <a:pt x="572490" y="649032"/>
                </a:lnTo>
                <a:lnTo>
                  <a:pt x="615506" y="646374"/>
                </a:lnTo>
                <a:lnTo>
                  <a:pt x="658368" y="644652"/>
                </a:lnTo>
                <a:lnTo>
                  <a:pt x="676656" y="644652"/>
                </a:lnTo>
                <a:lnTo>
                  <a:pt x="712470" y="643905"/>
                </a:lnTo>
                <a:close/>
              </a:path>
              <a:path w="718185" h="1278254">
                <a:moveTo>
                  <a:pt x="351282" y="65531"/>
                </a:moveTo>
                <a:lnTo>
                  <a:pt x="351282" y="64007"/>
                </a:lnTo>
                <a:lnTo>
                  <a:pt x="350520" y="62484"/>
                </a:lnTo>
                <a:lnTo>
                  <a:pt x="351282" y="65531"/>
                </a:lnTo>
                <a:close/>
              </a:path>
              <a:path w="718185" h="1278254">
                <a:moveTo>
                  <a:pt x="351282" y="1213866"/>
                </a:moveTo>
                <a:lnTo>
                  <a:pt x="351282" y="1212342"/>
                </a:lnTo>
                <a:lnTo>
                  <a:pt x="350520" y="1215390"/>
                </a:lnTo>
                <a:lnTo>
                  <a:pt x="351282" y="1213866"/>
                </a:lnTo>
                <a:close/>
              </a:path>
              <a:path w="718185" h="1278254">
                <a:moveTo>
                  <a:pt x="364998" y="585216"/>
                </a:moveTo>
                <a:lnTo>
                  <a:pt x="362712" y="582168"/>
                </a:lnTo>
                <a:lnTo>
                  <a:pt x="362712" y="583692"/>
                </a:lnTo>
                <a:lnTo>
                  <a:pt x="361950" y="580644"/>
                </a:lnTo>
                <a:lnTo>
                  <a:pt x="361950" y="64007"/>
                </a:lnTo>
                <a:lnTo>
                  <a:pt x="361188" y="60959"/>
                </a:lnTo>
                <a:lnTo>
                  <a:pt x="361188" y="60197"/>
                </a:lnTo>
                <a:lnTo>
                  <a:pt x="360426" y="59435"/>
                </a:lnTo>
                <a:lnTo>
                  <a:pt x="359664" y="56387"/>
                </a:lnTo>
                <a:lnTo>
                  <a:pt x="358902" y="55625"/>
                </a:lnTo>
                <a:lnTo>
                  <a:pt x="356616" y="52577"/>
                </a:lnTo>
                <a:lnTo>
                  <a:pt x="356616" y="592074"/>
                </a:lnTo>
                <a:lnTo>
                  <a:pt x="360426" y="595122"/>
                </a:lnTo>
                <a:lnTo>
                  <a:pt x="364236" y="598932"/>
                </a:lnTo>
                <a:lnTo>
                  <a:pt x="364236" y="584454"/>
                </a:lnTo>
                <a:lnTo>
                  <a:pt x="364998" y="585216"/>
                </a:lnTo>
                <a:close/>
              </a:path>
              <a:path w="718185" h="1278254">
                <a:moveTo>
                  <a:pt x="717804" y="641604"/>
                </a:moveTo>
                <a:lnTo>
                  <a:pt x="717804" y="636270"/>
                </a:lnTo>
                <a:lnTo>
                  <a:pt x="715518" y="633984"/>
                </a:lnTo>
                <a:lnTo>
                  <a:pt x="712470" y="633968"/>
                </a:lnTo>
                <a:lnTo>
                  <a:pt x="676656" y="633222"/>
                </a:lnTo>
                <a:lnTo>
                  <a:pt x="658368" y="633222"/>
                </a:lnTo>
                <a:lnTo>
                  <a:pt x="614810" y="631356"/>
                </a:lnTo>
                <a:lnTo>
                  <a:pt x="572490" y="628707"/>
                </a:lnTo>
                <a:lnTo>
                  <a:pt x="529862" y="625053"/>
                </a:lnTo>
                <a:lnTo>
                  <a:pt x="486918" y="620268"/>
                </a:lnTo>
                <a:lnTo>
                  <a:pt x="473964" y="617982"/>
                </a:lnTo>
                <a:lnTo>
                  <a:pt x="461772" y="616458"/>
                </a:lnTo>
                <a:lnTo>
                  <a:pt x="414751" y="606562"/>
                </a:lnTo>
                <a:lnTo>
                  <a:pt x="371094" y="589788"/>
                </a:lnTo>
                <a:lnTo>
                  <a:pt x="364236" y="584454"/>
                </a:lnTo>
                <a:lnTo>
                  <a:pt x="364236" y="598932"/>
                </a:lnTo>
                <a:lnTo>
                  <a:pt x="386870" y="609067"/>
                </a:lnTo>
                <a:lnTo>
                  <a:pt x="410994" y="616758"/>
                </a:lnTo>
                <a:lnTo>
                  <a:pt x="435741" y="622393"/>
                </a:lnTo>
                <a:lnTo>
                  <a:pt x="460248" y="626364"/>
                </a:lnTo>
                <a:lnTo>
                  <a:pt x="472440" y="628650"/>
                </a:lnTo>
                <a:lnTo>
                  <a:pt x="485394" y="630174"/>
                </a:lnTo>
                <a:lnTo>
                  <a:pt x="527926" y="635610"/>
                </a:lnTo>
                <a:lnTo>
                  <a:pt x="565709" y="639006"/>
                </a:lnTo>
                <a:lnTo>
                  <a:pt x="571661" y="638499"/>
                </a:lnTo>
                <a:lnTo>
                  <a:pt x="614810" y="635813"/>
                </a:lnTo>
                <a:lnTo>
                  <a:pt x="658368" y="633984"/>
                </a:lnTo>
                <a:lnTo>
                  <a:pt x="712470" y="633984"/>
                </a:lnTo>
                <a:lnTo>
                  <a:pt x="712470" y="643905"/>
                </a:lnTo>
                <a:lnTo>
                  <a:pt x="715518" y="643890"/>
                </a:lnTo>
                <a:lnTo>
                  <a:pt x="717804" y="641604"/>
                </a:lnTo>
                <a:close/>
              </a:path>
              <a:path w="718185" h="1278254">
                <a:moveTo>
                  <a:pt x="364998" y="692658"/>
                </a:moveTo>
                <a:lnTo>
                  <a:pt x="364236" y="693420"/>
                </a:lnTo>
                <a:lnTo>
                  <a:pt x="364236" y="693674"/>
                </a:lnTo>
                <a:lnTo>
                  <a:pt x="364998" y="692658"/>
                </a:lnTo>
                <a:close/>
              </a:path>
              <a:path w="718185" h="1278254">
                <a:moveTo>
                  <a:pt x="712470" y="643890"/>
                </a:moveTo>
                <a:lnTo>
                  <a:pt x="712470" y="633984"/>
                </a:lnTo>
                <a:lnTo>
                  <a:pt x="658368" y="633984"/>
                </a:lnTo>
                <a:lnTo>
                  <a:pt x="614810" y="635813"/>
                </a:lnTo>
                <a:lnTo>
                  <a:pt x="571661" y="638499"/>
                </a:lnTo>
                <a:lnTo>
                  <a:pt x="565709" y="639006"/>
                </a:lnTo>
                <a:lnTo>
                  <a:pt x="571661" y="639541"/>
                </a:lnTo>
                <a:lnTo>
                  <a:pt x="615506" y="642027"/>
                </a:lnTo>
                <a:lnTo>
                  <a:pt x="658368" y="643128"/>
                </a:lnTo>
                <a:lnTo>
                  <a:pt x="676656" y="643890"/>
                </a:lnTo>
                <a:lnTo>
                  <a:pt x="712470" y="64389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17084" y="5335638"/>
            <a:ext cx="200342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spc="5" dirty="0">
                <a:latin typeface="Calibri"/>
                <a:cs typeface="Calibri"/>
              </a:rPr>
              <a:t>Initialization</a:t>
            </a:r>
            <a:r>
              <a:rPr sz="1950" spc="-6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phase,  </a:t>
            </a:r>
            <a:r>
              <a:rPr sz="1950" spc="15" dirty="0">
                <a:latin typeface="Calibri"/>
                <a:cs typeface="Calibri"/>
              </a:rPr>
              <a:t>same </a:t>
            </a:r>
            <a:r>
              <a:rPr sz="1950" spc="10" dirty="0">
                <a:latin typeface="Calibri"/>
                <a:cs typeface="Calibri"/>
              </a:rPr>
              <a:t>as with</a:t>
            </a:r>
            <a:r>
              <a:rPr sz="1950" spc="-7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BFS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840980" y="2218182"/>
            <a:ext cx="600075" cy="1911350"/>
          </a:xfrm>
          <a:custGeom>
            <a:avLst/>
            <a:gdLst/>
            <a:ahLst/>
            <a:cxnLst/>
            <a:rect l="l" t="t" r="r" b="b"/>
            <a:pathLst>
              <a:path w="600075" h="1911350">
                <a:moveTo>
                  <a:pt x="304647" y="910285"/>
                </a:moveTo>
                <a:lnTo>
                  <a:pt x="303276" y="907541"/>
                </a:lnTo>
                <a:lnTo>
                  <a:pt x="303276" y="909066"/>
                </a:lnTo>
                <a:lnTo>
                  <a:pt x="302514" y="906018"/>
                </a:lnTo>
                <a:lnTo>
                  <a:pt x="302514" y="54101"/>
                </a:lnTo>
                <a:lnTo>
                  <a:pt x="301752" y="51053"/>
                </a:lnTo>
                <a:lnTo>
                  <a:pt x="301752" y="49529"/>
                </a:lnTo>
                <a:lnTo>
                  <a:pt x="300228" y="47243"/>
                </a:lnTo>
                <a:lnTo>
                  <a:pt x="300228" y="46481"/>
                </a:lnTo>
                <a:lnTo>
                  <a:pt x="297942" y="44195"/>
                </a:lnTo>
                <a:lnTo>
                  <a:pt x="297942" y="43433"/>
                </a:lnTo>
                <a:lnTo>
                  <a:pt x="297180" y="43433"/>
                </a:lnTo>
                <a:lnTo>
                  <a:pt x="294132" y="40385"/>
                </a:lnTo>
                <a:lnTo>
                  <a:pt x="251740" y="22836"/>
                </a:lnTo>
                <a:lnTo>
                  <a:pt x="211074" y="14477"/>
                </a:lnTo>
                <a:lnTo>
                  <a:pt x="157486" y="7312"/>
                </a:lnTo>
                <a:lnTo>
                  <a:pt x="91818" y="2419"/>
                </a:lnTo>
                <a:lnTo>
                  <a:pt x="30480" y="0"/>
                </a:lnTo>
                <a:lnTo>
                  <a:pt x="0" y="0"/>
                </a:lnTo>
                <a:lnTo>
                  <a:pt x="0" y="9906"/>
                </a:lnTo>
                <a:lnTo>
                  <a:pt x="30480" y="10667"/>
                </a:lnTo>
                <a:lnTo>
                  <a:pt x="60198" y="11459"/>
                </a:lnTo>
                <a:lnTo>
                  <a:pt x="129306" y="15201"/>
                </a:lnTo>
                <a:lnTo>
                  <a:pt x="198882" y="22859"/>
                </a:lnTo>
                <a:lnTo>
                  <a:pt x="219456" y="26669"/>
                </a:lnTo>
                <a:lnTo>
                  <a:pt x="235160" y="29542"/>
                </a:lnTo>
                <a:lnTo>
                  <a:pt x="284988" y="46481"/>
                </a:lnTo>
                <a:lnTo>
                  <a:pt x="291846" y="906780"/>
                </a:lnTo>
                <a:lnTo>
                  <a:pt x="292608" y="909066"/>
                </a:lnTo>
                <a:lnTo>
                  <a:pt x="292608" y="910590"/>
                </a:lnTo>
                <a:lnTo>
                  <a:pt x="294132" y="912876"/>
                </a:lnTo>
                <a:lnTo>
                  <a:pt x="294132" y="913638"/>
                </a:lnTo>
                <a:lnTo>
                  <a:pt x="294894" y="914400"/>
                </a:lnTo>
                <a:lnTo>
                  <a:pt x="296418" y="916686"/>
                </a:lnTo>
                <a:lnTo>
                  <a:pt x="304038" y="920477"/>
                </a:lnTo>
                <a:lnTo>
                  <a:pt x="304038" y="909828"/>
                </a:lnTo>
                <a:lnTo>
                  <a:pt x="304647" y="910285"/>
                </a:lnTo>
                <a:close/>
              </a:path>
              <a:path w="600075" h="1911350">
                <a:moveTo>
                  <a:pt x="290322" y="1860042"/>
                </a:moveTo>
                <a:lnTo>
                  <a:pt x="287274" y="1862327"/>
                </a:lnTo>
                <a:lnTo>
                  <a:pt x="284988" y="1864614"/>
                </a:lnTo>
                <a:lnTo>
                  <a:pt x="266746" y="1872726"/>
                </a:lnTo>
                <a:lnTo>
                  <a:pt x="228991" y="1882750"/>
                </a:lnTo>
                <a:lnTo>
                  <a:pt x="188214" y="1889760"/>
                </a:lnTo>
                <a:lnTo>
                  <a:pt x="123953" y="1896294"/>
                </a:lnTo>
                <a:lnTo>
                  <a:pt x="59436" y="1899666"/>
                </a:lnTo>
                <a:lnTo>
                  <a:pt x="30480" y="1900427"/>
                </a:lnTo>
                <a:lnTo>
                  <a:pt x="0" y="1900427"/>
                </a:lnTo>
                <a:lnTo>
                  <a:pt x="0" y="1911095"/>
                </a:lnTo>
                <a:lnTo>
                  <a:pt x="30480" y="1911095"/>
                </a:lnTo>
                <a:lnTo>
                  <a:pt x="60198" y="1910333"/>
                </a:lnTo>
                <a:lnTo>
                  <a:pt x="130459" y="1906204"/>
                </a:lnTo>
                <a:lnTo>
                  <a:pt x="200406" y="1898142"/>
                </a:lnTo>
                <a:lnTo>
                  <a:pt x="238627" y="1891187"/>
                </a:lnTo>
                <a:lnTo>
                  <a:pt x="289560" y="1873758"/>
                </a:lnTo>
                <a:lnTo>
                  <a:pt x="289560" y="1860804"/>
                </a:lnTo>
                <a:lnTo>
                  <a:pt x="290322" y="1860042"/>
                </a:lnTo>
                <a:close/>
              </a:path>
              <a:path w="600075" h="1911350">
                <a:moveTo>
                  <a:pt x="594360" y="960882"/>
                </a:moveTo>
                <a:lnTo>
                  <a:pt x="563880" y="960119"/>
                </a:lnTo>
                <a:lnTo>
                  <a:pt x="524892" y="958768"/>
                </a:lnTo>
                <a:lnTo>
                  <a:pt x="477313" y="956634"/>
                </a:lnTo>
                <a:lnTo>
                  <a:pt x="464227" y="955591"/>
                </a:lnTo>
                <a:lnTo>
                  <a:pt x="425438" y="958934"/>
                </a:lnTo>
                <a:lnTo>
                  <a:pt x="372093" y="966594"/>
                </a:lnTo>
                <a:lnTo>
                  <a:pt x="326763" y="978121"/>
                </a:lnTo>
                <a:lnTo>
                  <a:pt x="296418" y="994410"/>
                </a:lnTo>
                <a:lnTo>
                  <a:pt x="294894" y="996696"/>
                </a:lnTo>
                <a:lnTo>
                  <a:pt x="294132" y="997458"/>
                </a:lnTo>
                <a:lnTo>
                  <a:pt x="294132" y="998219"/>
                </a:lnTo>
                <a:lnTo>
                  <a:pt x="292608" y="1000506"/>
                </a:lnTo>
                <a:lnTo>
                  <a:pt x="292608" y="1002030"/>
                </a:lnTo>
                <a:lnTo>
                  <a:pt x="291846" y="1004316"/>
                </a:lnTo>
                <a:lnTo>
                  <a:pt x="291846" y="1858518"/>
                </a:lnTo>
                <a:lnTo>
                  <a:pt x="289560" y="1860804"/>
                </a:lnTo>
                <a:lnTo>
                  <a:pt x="289560" y="1873758"/>
                </a:lnTo>
                <a:lnTo>
                  <a:pt x="291084" y="1872995"/>
                </a:lnTo>
                <a:lnTo>
                  <a:pt x="294894" y="1869948"/>
                </a:lnTo>
                <a:lnTo>
                  <a:pt x="297180" y="1867662"/>
                </a:lnTo>
                <a:lnTo>
                  <a:pt x="297942" y="1867662"/>
                </a:lnTo>
                <a:lnTo>
                  <a:pt x="297942" y="1866900"/>
                </a:lnTo>
                <a:lnTo>
                  <a:pt x="300228" y="1864614"/>
                </a:lnTo>
                <a:lnTo>
                  <a:pt x="300228" y="1863852"/>
                </a:lnTo>
                <a:lnTo>
                  <a:pt x="301752" y="1860804"/>
                </a:lnTo>
                <a:lnTo>
                  <a:pt x="301752" y="1860042"/>
                </a:lnTo>
                <a:lnTo>
                  <a:pt x="302514" y="1856994"/>
                </a:lnTo>
                <a:lnTo>
                  <a:pt x="302514" y="1004316"/>
                </a:lnTo>
                <a:lnTo>
                  <a:pt x="303276" y="1002030"/>
                </a:lnTo>
                <a:lnTo>
                  <a:pt x="303276" y="1003554"/>
                </a:lnTo>
                <a:lnTo>
                  <a:pt x="304038" y="1002029"/>
                </a:lnTo>
                <a:lnTo>
                  <a:pt x="304038" y="1001268"/>
                </a:lnTo>
                <a:lnTo>
                  <a:pt x="306324" y="998982"/>
                </a:lnTo>
                <a:lnTo>
                  <a:pt x="345981" y="983080"/>
                </a:lnTo>
                <a:lnTo>
                  <a:pt x="384810" y="975360"/>
                </a:lnTo>
                <a:lnTo>
                  <a:pt x="438206" y="968203"/>
                </a:lnTo>
                <a:lnTo>
                  <a:pt x="502641" y="963316"/>
                </a:lnTo>
                <a:lnTo>
                  <a:pt x="563880" y="960882"/>
                </a:lnTo>
                <a:lnTo>
                  <a:pt x="594360" y="960882"/>
                </a:lnTo>
                <a:close/>
              </a:path>
              <a:path w="600075" h="1911350">
                <a:moveTo>
                  <a:pt x="291846" y="54101"/>
                </a:moveTo>
                <a:lnTo>
                  <a:pt x="291846" y="52577"/>
                </a:lnTo>
                <a:lnTo>
                  <a:pt x="291084" y="51816"/>
                </a:lnTo>
                <a:lnTo>
                  <a:pt x="291846" y="54101"/>
                </a:lnTo>
                <a:close/>
              </a:path>
              <a:path w="600075" h="1911350">
                <a:moveTo>
                  <a:pt x="291846" y="1858518"/>
                </a:moveTo>
                <a:lnTo>
                  <a:pt x="291846" y="1856994"/>
                </a:lnTo>
                <a:lnTo>
                  <a:pt x="291084" y="1859280"/>
                </a:lnTo>
                <a:lnTo>
                  <a:pt x="291846" y="1858518"/>
                </a:lnTo>
                <a:close/>
              </a:path>
              <a:path w="600075" h="1911350">
                <a:moveTo>
                  <a:pt x="304800" y="910590"/>
                </a:moveTo>
                <a:lnTo>
                  <a:pt x="304647" y="910285"/>
                </a:lnTo>
                <a:lnTo>
                  <a:pt x="304038" y="909828"/>
                </a:lnTo>
                <a:lnTo>
                  <a:pt x="304800" y="910590"/>
                </a:lnTo>
                <a:close/>
              </a:path>
              <a:path w="600075" h="1911350">
                <a:moveTo>
                  <a:pt x="304800" y="920856"/>
                </a:moveTo>
                <a:lnTo>
                  <a:pt x="304800" y="910590"/>
                </a:lnTo>
                <a:lnTo>
                  <a:pt x="304038" y="909828"/>
                </a:lnTo>
                <a:lnTo>
                  <a:pt x="304038" y="920477"/>
                </a:lnTo>
                <a:lnTo>
                  <a:pt x="304800" y="920856"/>
                </a:lnTo>
                <a:close/>
              </a:path>
              <a:path w="600075" h="1911350">
                <a:moveTo>
                  <a:pt x="304800" y="1000506"/>
                </a:moveTo>
                <a:lnTo>
                  <a:pt x="304038" y="1001268"/>
                </a:lnTo>
                <a:lnTo>
                  <a:pt x="304038" y="1002029"/>
                </a:lnTo>
                <a:lnTo>
                  <a:pt x="304800" y="1000506"/>
                </a:lnTo>
                <a:close/>
              </a:path>
              <a:path w="600075" h="1911350">
                <a:moveTo>
                  <a:pt x="564642" y="950213"/>
                </a:moveTo>
                <a:lnTo>
                  <a:pt x="499749" y="947627"/>
                </a:lnTo>
                <a:lnTo>
                  <a:pt x="430416" y="942006"/>
                </a:lnTo>
                <a:lnTo>
                  <a:pt x="375448" y="934169"/>
                </a:lnTo>
                <a:lnTo>
                  <a:pt x="325268" y="921351"/>
                </a:lnTo>
                <a:lnTo>
                  <a:pt x="307086" y="912113"/>
                </a:lnTo>
                <a:lnTo>
                  <a:pt x="304647" y="910285"/>
                </a:lnTo>
                <a:lnTo>
                  <a:pt x="304800" y="910590"/>
                </a:lnTo>
                <a:lnTo>
                  <a:pt x="304800" y="920856"/>
                </a:lnTo>
                <a:lnTo>
                  <a:pt x="330695" y="933742"/>
                </a:lnTo>
                <a:lnTo>
                  <a:pt x="375448" y="945300"/>
                </a:lnTo>
                <a:lnTo>
                  <a:pt x="425910" y="952538"/>
                </a:lnTo>
                <a:lnTo>
                  <a:pt x="464227" y="955591"/>
                </a:lnTo>
                <a:lnTo>
                  <a:pt x="479831" y="954246"/>
                </a:lnTo>
                <a:lnTo>
                  <a:pt x="528301" y="951638"/>
                </a:lnTo>
                <a:lnTo>
                  <a:pt x="563880" y="950213"/>
                </a:lnTo>
                <a:lnTo>
                  <a:pt x="564642" y="950213"/>
                </a:lnTo>
                <a:close/>
              </a:path>
              <a:path w="600075" h="1911350">
                <a:moveTo>
                  <a:pt x="599694" y="958596"/>
                </a:moveTo>
                <a:lnTo>
                  <a:pt x="599694" y="952500"/>
                </a:lnTo>
                <a:lnTo>
                  <a:pt x="597408" y="950213"/>
                </a:lnTo>
                <a:lnTo>
                  <a:pt x="563880" y="950213"/>
                </a:lnTo>
                <a:lnTo>
                  <a:pt x="528301" y="951638"/>
                </a:lnTo>
                <a:lnTo>
                  <a:pt x="479831" y="954246"/>
                </a:lnTo>
                <a:lnTo>
                  <a:pt x="464227" y="955591"/>
                </a:lnTo>
                <a:lnTo>
                  <a:pt x="477313" y="956634"/>
                </a:lnTo>
                <a:lnTo>
                  <a:pt x="524892" y="958768"/>
                </a:lnTo>
                <a:lnTo>
                  <a:pt x="564642" y="960139"/>
                </a:lnTo>
                <a:lnTo>
                  <a:pt x="594360" y="960882"/>
                </a:lnTo>
                <a:lnTo>
                  <a:pt x="597408" y="960882"/>
                </a:lnTo>
                <a:lnTo>
                  <a:pt x="599694" y="95859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641333" y="2890380"/>
            <a:ext cx="99695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spc="-25" dirty="0">
                <a:latin typeface="Calibri"/>
                <a:cs typeface="Calibri"/>
              </a:rPr>
              <a:t>R</a:t>
            </a:r>
            <a:r>
              <a:rPr sz="1950" spc="10" dirty="0">
                <a:latin typeface="Calibri"/>
                <a:cs typeface="Calibri"/>
              </a:rPr>
              <a:t>ecu</a:t>
            </a:r>
            <a:r>
              <a:rPr sz="1950" spc="-30" dirty="0">
                <a:latin typeface="Calibri"/>
                <a:cs typeface="Calibri"/>
              </a:rPr>
              <a:t>r</a:t>
            </a:r>
            <a:r>
              <a:rPr sz="1950" spc="5" dirty="0">
                <a:latin typeface="Calibri"/>
                <a:cs typeface="Calibri"/>
              </a:rPr>
              <a:t>si</a:t>
            </a:r>
            <a:r>
              <a:rPr sz="1950" spc="-10" dirty="0">
                <a:latin typeface="Calibri"/>
                <a:cs typeface="Calibri"/>
              </a:rPr>
              <a:t>v</a:t>
            </a:r>
            <a:r>
              <a:rPr sz="1950" spc="10" dirty="0">
                <a:latin typeface="Calibri"/>
                <a:cs typeface="Calibri"/>
              </a:rPr>
              <a:t>e </a:t>
            </a:r>
            <a:r>
              <a:rPr sz="1950" spc="5" dirty="0">
                <a:latin typeface="Calibri"/>
                <a:cs typeface="Calibri"/>
              </a:rPr>
              <a:t> phase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115695">
              <a:lnSpc>
                <a:spcPct val="100000"/>
              </a:lnSpc>
            </a:pPr>
            <a:r>
              <a:rPr spc="-25" dirty="0"/>
              <a:t>Graph </a:t>
            </a:r>
            <a:r>
              <a:rPr spc="-70" dirty="0"/>
              <a:t>Traversal:</a:t>
            </a:r>
            <a:r>
              <a:rPr spc="-5" dirty="0"/>
              <a:t> </a:t>
            </a:r>
            <a:r>
              <a:rPr spc="-15" dirty="0"/>
              <a:t>DFS(s)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781" y="1772843"/>
            <a:ext cx="862266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0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Breadth‐First Search  operations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 4.1,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Undirected)</a:t>
            </a:r>
            <a:endParaRPr sz="305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  <a:spcBef>
                <a:spcPts val="251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the </a:t>
            </a:r>
            <a:r>
              <a:rPr sz="3050" spc="-5" dirty="0">
                <a:latin typeface="Calibri"/>
                <a:cs typeface="Calibri"/>
              </a:rPr>
              <a:t>start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7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DFS(0)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767328"/>
            <a:ext cx="10025253" cy="3890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439035">
              <a:lnSpc>
                <a:spcPct val="100000"/>
              </a:lnSpc>
            </a:pPr>
            <a:r>
              <a:rPr spc="-30" dirty="0"/>
              <a:t>DFS</a:t>
            </a:r>
            <a:r>
              <a:rPr spc="-60" dirty="0"/>
              <a:t> </a:t>
            </a:r>
            <a:r>
              <a:rPr spc="-1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23102"/>
            <a:ext cx="2351405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marR="5080" indent="-318135">
              <a:lnSpc>
                <a:spcPct val="124100"/>
              </a:lnSpc>
            </a:pPr>
            <a:r>
              <a:rPr sz="2050" spc="15" dirty="0">
                <a:latin typeface="Courier New"/>
                <a:cs typeface="Courier New"/>
              </a:rPr>
              <a:t>DFSrec(u)  </a:t>
            </a:r>
            <a:r>
              <a:rPr sz="2050" spc="20" dirty="0">
                <a:latin typeface="Courier New"/>
                <a:cs typeface="Courier New"/>
              </a:rPr>
              <a:t>visited[u]</a:t>
            </a:r>
            <a:r>
              <a:rPr sz="2050" spc="-75" dirty="0">
                <a:latin typeface="Courier New"/>
                <a:cs typeface="Courier New"/>
              </a:rPr>
              <a:t> </a:t>
            </a:r>
            <a:r>
              <a:rPr sz="2050" spc="35" dirty="0">
                <a:latin typeface="Wingdings"/>
                <a:cs typeface="Wingdings"/>
              </a:rPr>
              <a:t>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5711" y="2286241"/>
            <a:ext cx="209232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1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 to</a:t>
            </a:r>
            <a:r>
              <a:rPr sz="205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avoid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7896" y="2662656"/>
            <a:ext cx="256794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adjacent </a:t>
            </a:r>
            <a:r>
              <a:rPr sz="2050" spc="20" dirty="0">
                <a:latin typeface="Courier New"/>
                <a:cs typeface="Courier New"/>
              </a:rPr>
              <a:t>to u</a:t>
            </a:r>
            <a:r>
              <a:rPr sz="2050" spc="-5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9007" y="2222195"/>
            <a:ext cx="923290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965">
              <a:lnSpc>
                <a:spcPct val="1205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cycle 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order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2049" y="2662656"/>
            <a:ext cx="177292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of</a:t>
            </a:r>
            <a:r>
              <a:rPr sz="2050" spc="-6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neighbor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9359" y="2592674"/>
            <a:ext cx="1455420" cy="7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marR="5080" indent="-317500">
              <a:lnSpc>
                <a:spcPct val="122400"/>
              </a:lnSpc>
            </a:pPr>
            <a:r>
              <a:rPr sz="2050" spc="15" dirty="0">
                <a:latin typeface="Courier New"/>
                <a:cs typeface="Courier New"/>
              </a:rPr>
              <a:t>for all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v  </a:t>
            </a:r>
            <a:r>
              <a:rPr sz="2050" spc="15" dirty="0">
                <a:latin typeface="Courier New"/>
                <a:cs typeface="Courier New"/>
              </a:rPr>
              <a:t>if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2978" y="3045180"/>
            <a:ext cx="272732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visited[v] </a:t>
            </a:r>
            <a:r>
              <a:rPr sz="2050" spc="20" dirty="0">
                <a:latin typeface="Courier New"/>
                <a:cs typeface="Courier New"/>
              </a:rPr>
              <a:t>= 0</a:t>
            </a:r>
            <a:r>
              <a:rPr sz="2050" spc="-4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2829" y="3045180"/>
            <a:ext cx="224790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influences</a:t>
            </a:r>
            <a:r>
              <a:rPr sz="2050" spc="-4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DFS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4116" y="3433025"/>
            <a:ext cx="10801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p[v]</a:t>
            </a:r>
            <a:r>
              <a:rPr sz="2050" spc="-80" dirty="0">
                <a:latin typeface="Courier New"/>
                <a:cs typeface="Courier New"/>
              </a:rPr>
              <a:t> </a:t>
            </a:r>
            <a:r>
              <a:rPr sz="2050" spc="35" dirty="0">
                <a:latin typeface="Wingdings"/>
                <a:cs typeface="Wingdings"/>
              </a:rPr>
              <a:t>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7982" y="3433025"/>
            <a:ext cx="241173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u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visitation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4878" y="3809441"/>
            <a:ext cx="3519804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DFSrec(v)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3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recursive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9898" y="4573727"/>
            <a:ext cx="66167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main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4444" y="4573727"/>
            <a:ext cx="97916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method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8617" y="5344096"/>
            <a:ext cx="161734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visited[v]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0857" y="4573727"/>
            <a:ext cx="2351405" cy="1094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 in</a:t>
            </a:r>
            <a:r>
              <a:rPr sz="205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50" spc="15" dirty="0">
                <a:latin typeface="Courier New"/>
                <a:cs typeface="Courier New"/>
              </a:rPr>
              <a:t>for all </a:t>
            </a:r>
            <a:r>
              <a:rPr sz="2050" spc="20" dirty="0">
                <a:latin typeface="Courier New"/>
                <a:cs typeface="Courier New"/>
              </a:rPr>
              <a:t>v in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V</a:t>
            </a:r>
            <a:endParaRPr sz="20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90"/>
              </a:spcBef>
            </a:pPr>
            <a:r>
              <a:rPr sz="2050" spc="35" dirty="0">
                <a:latin typeface="Wingdings"/>
                <a:cs typeface="Wingdings"/>
              </a:rPr>
              <a:t>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5762" y="5344096"/>
            <a:ext cx="18478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0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883" y="5660062"/>
            <a:ext cx="1932939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00" algn="just">
              <a:lnSpc>
                <a:spcPct val="121300"/>
              </a:lnSpc>
            </a:pPr>
            <a:r>
              <a:rPr sz="2050" spc="20" dirty="0">
                <a:latin typeface="Courier New"/>
                <a:cs typeface="Courier New"/>
              </a:rPr>
              <a:t>p[v] </a:t>
            </a:r>
            <a:r>
              <a:rPr sz="2050" spc="35" dirty="0">
                <a:latin typeface="Wingdings"/>
                <a:cs typeface="Wingdings"/>
              </a:rPr>
              <a:t>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-1  </a:t>
            </a:r>
            <a:r>
              <a:rPr sz="2050" spc="15" dirty="0">
                <a:latin typeface="Courier New"/>
                <a:cs typeface="Courier New"/>
              </a:rPr>
              <a:t>DFSrec(s)</a:t>
            </a:r>
            <a:r>
              <a:rPr sz="2050" spc="-4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  recursive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79659" y="6484797"/>
            <a:ext cx="6610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call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3967" y="6484797"/>
            <a:ext cx="6610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56919" y="6103023"/>
            <a:ext cx="1454785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start</a:t>
            </a:r>
            <a:r>
              <a:rPr sz="205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endParaRPr sz="2050">
              <a:latin typeface="Courier New"/>
              <a:cs typeface="Courier New"/>
            </a:endParaRPr>
          </a:p>
          <a:p>
            <a:pPr marR="163830" algn="r">
              <a:lnSpc>
                <a:spcPct val="100000"/>
              </a:lnSpc>
              <a:spcBef>
                <a:spcPts val="545"/>
              </a:spcBef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03876" y="4277105"/>
            <a:ext cx="4762500" cy="3159760"/>
          </a:xfrm>
          <a:custGeom>
            <a:avLst/>
            <a:gdLst/>
            <a:ahLst/>
            <a:cxnLst/>
            <a:rect l="l" t="t" r="r" b="b"/>
            <a:pathLst>
              <a:path w="4762500" h="3159759">
                <a:moveTo>
                  <a:pt x="4762500" y="3156966"/>
                </a:moveTo>
                <a:lnTo>
                  <a:pt x="4762500" y="2285"/>
                </a:lnTo>
                <a:lnTo>
                  <a:pt x="4760214" y="0"/>
                </a:lnTo>
                <a:lnTo>
                  <a:pt x="2285" y="0"/>
                </a:lnTo>
                <a:lnTo>
                  <a:pt x="0" y="2286"/>
                </a:lnTo>
                <a:lnTo>
                  <a:pt x="0" y="3156966"/>
                </a:lnTo>
                <a:lnTo>
                  <a:pt x="2286" y="3159252"/>
                </a:lnTo>
                <a:lnTo>
                  <a:pt x="4572" y="3159252"/>
                </a:lnTo>
                <a:lnTo>
                  <a:pt x="4572" y="10668"/>
                </a:lnTo>
                <a:lnTo>
                  <a:pt x="9906" y="5334"/>
                </a:lnTo>
                <a:lnTo>
                  <a:pt x="9905" y="10668"/>
                </a:lnTo>
                <a:lnTo>
                  <a:pt x="4751832" y="10667"/>
                </a:lnTo>
                <a:lnTo>
                  <a:pt x="4751832" y="5333"/>
                </a:lnTo>
                <a:lnTo>
                  <a:pt x="4757166" y="10667"/>
                </a:lnTo>
                <a:lnTo>
                  <a:pt x="4757166" y="3159252"/>
                </a:lnTo>
                <a:lnTo>
                  <a:pt x="4760214" y="3159252"/>
                </a:lnTo>
                <a:lnTo>
                  <a:pt x="4762500" y="3156966"/>
                </a:lnTo>
                <a:close/>
              </a:path>
              <a:path w="4762500" h="3159759">
                <a:moveTo>
                  <a:pt x="9905" y="10668"/>
                </a:moveTo>
                <a:lnTo>
                  <a:pt x="9906" y="5334"/>
                </a:lnTo>
                <a:lnTo>
                  <a:pt x="4572" y="10668"/>
                </a:lnTo>
                <a:lnTo>
                  <a:pt x="9905" y="10668"/>
                </a:lnTo>
                <a:close/>
              </a:path>
              <a:path w="4762500" h="3159759">
                <a:moveTo>
                  <a:pt x="9905" y="3148584"/>
                </a:moveTo>
                <a:lnTo>
                  <a:pt x="9905" y="10668"/>
                </a:lnTo>
                <a:lnTo>
                  <a:pt x="4572" y="10668"/>
                </a:lnTo>
                <a:lnTo>
                  <a:pt x="4572" y="3148584"/>
                </a:lnTo>
                <a:lnTo>
                  <a:pt x="9905" y="3148584"/>
                </a:lnTo>
                <a:close/>
              </a:path>
              <a:path w="4762500" h="3159759">
                <a:moveTo>
                  <a:pt x="4757166" y="3148584"/>
                </a:moveTo>
                <a:lnTo>
                  <a:pt x="4572" y="3148584"/>
                </a:lnTo>
                <a:lnTo>
                  <a:pt x="9906" y="3153918"/>
                </a:lnTo>
                <a:lnTo>
                  <a:pt x="9905" y="3159252"/>
                </a:lnTo>
                <a:lnTo>
                  <a:pt x="4751832" y="3159252"/>
                </a:lnTo>
                <a:lnTo>
                  <a:pt x="4751832" y="3153917"/>
                </a:lnTo>
                <a:lnTo>
                  <a:pt x="4757166" y="3148584"/>
                </a:lnTo>
                <a:close/>
              </a:path>
              <a:path w="4762500" h="3159759">
                <a:moveTo>
                  <a:pt x="9905" y="3159252"/>
                </a:moveTo>
                <a:lnTo>
                  <a:pt x="9906" y="3153918"/>
                </a:lnTo>
                <a:lnTo>
                  <a:pt x="4572" y="3148584"/>
                </a:lnTo>
                <a:lnTo>
                  <a:pt x="4572" y="3159252"/>
                </a:lnTo>
                <a:lnTo>
                  <a:pt x="9905" y="3159252"/>
                </a:lnTo>
                <a:close/>
              </a:path>
              <a:path w="4762500" h="3159759">
                <a:moveTo>
                  <a:pt x="4757166" y="10667"/>
                </a:moveTo>
                <a:lnTo>
                  <a:pt x="4751832" y="5333"/>
                </a:lnTo>
                <a:lnTo>
                  <a:pt x="4751832" y="10667"/>
                </a:lnTo>
                <a:lnTo>
                  <a:pt x="4757166" y="10667"/>
                </a:lnTo>
                <a:close/>
              </a:path>
              <a:path w="4762500" h="3159759">
                <a:moveTo>
                  <a:pt x="4757166" y="3148584"/>
                </a:moveTo>
                <a:lnTo>
                  <a:pt x="4757166" y="10667"/>
                </a:lnTo>
                <a:lnTo>
                  <a:pt x="4751832" y="10667"/>
                </a:lnTo>
                <a:lnTo>
                  <a:pt x="4751832" y="3148584"/>
                </a:lnTo>
                <a:lnTo>
                  <a:pt x="4757166" y="3148584"/>
                </a:lnTo>
                <a:close/>
              </a:path>
              <a:path w="4762500" h="3159759">
                <a:moveTo>
                  <a:pt x="4757166" y="3159252"/>
                </a:moveTo>
                <a:lnTo>
                  <a:pt x="4757166" y="3148584"/>
                </a:lnTo>
                <a:lnTo>
                  <a:pt x="4751832" y="3153917"/>
                </a:lnTo>
                <a:lnTo>
                  <a:pt x="4751832" y="3159252"/>
                </a:lnTo>
                <a:lnTo>
                  <a:pt x="4757166" y="315925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96306" y="3368979"/>
            <a:ext cx="4472940" cy="399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21155" indent="104139">
              <a:lnSpc>
                <a:spcPct val="1205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sequence 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(implicit</a:t>
            </a:r>
            <a:r>
              <a:rPr sz="2050" spc="-4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stack)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spc="-10" dirty="0">
                <a:latin typeface="Calibri"/>
                <a:cs typeface="Calibri"/>
              </a:rPr>
              <a:t>Complexity: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208279" marR="97790" indent="-195580" algn="just">
              <a:lnSpc>
                <a:spcPct val="100000"/>
              </a:lnSpc>
              <a:buFont typeface="Arial"/>
              <a:buChar char="•"/>
              <a:tabLst>
                <a:tab pos="208915" algn="l"/>
              </a:tabLst>
            </a:pPr>
            <a:r>
              <a:rPr sz="2200" spc="-15" dirty="0">
                <a:latin typeface="Calibri"/>
                <a:cs typeface="Calibri"/>
              </a:rPr>
              <a:t>Each vertex </a:t>
            </a:r>
            <a:r>
              <a:rPr sz="2200" spc="-5" dirty="0">
                <a:latin typeface="Calibri"/>
                <a:cs typeface="Calibri"/>
              </a:rPr>
              <a:t>is only visited once 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),  </a:t>
            </a: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5" dirty="0">
                <a:latin typeface="Calibri"/>
                <a:cs typeface="Calibri"/>
              </a:rPr>
              <a:t>it is </a:t>
            </a:r>
            <a:r>
              <a:rPr sz="2200" dirty="0">
                <a:latin typeface="Calibri"/>
                <a:cs typeface="Calibri"/>
              </a:rPr>
              <a:t>flagged </a:t>
            </a:r>
            <a:r>
              <a:rPr sz="2200" spc="-15" dirty="0">
                <a:latin typeface="Calibri"/>
                <a:cs typeface="Calibri"/>
              </a:rPr>
              <a:t>to avoid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</a:t>
            </a:r>
            <a:endParaRPr sz="2200">
              <a:latin typeface="Calibri"/>
              <a:cs typeface="Calibri"/>
            </a:endParaRPr>
          </a:p>
          <a:p>
            <a:pPr marL="208279" marR="83185" indent="-195580" algn="just">
              <a:lnSpc>
                <a:spcPct val="100000"/>
              </a:lnSpc>
              <a:buFont typeface="Arial"/>
              <a:buChar char="•"/>
              <a:tabLst>
                <a:tab pos="208915" algn="l"/>
              </a:tabLst>
            </a:pPr>
            <a:r>
              <a:rPr sz="2200" spc="-15" dirty="0">
                <a:latin typeface="Calibri"/>
                <a:cs typeface="Calibri"/>
              </a:rPr>
              <a:t>Every </a:t>
            </a: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vertex </a:t>
            </a:r>
            <a:r>
              <a:rPr sz="2200" spc="-5" dirty="0">
                <a:latin typeface="Calibri"/>
                <a:cs typeface="Calibri"/>
              </a:rPr>
              <a:t>is visited,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spc="-5" dirty="0">
                <a:latin typeface="Calibri"/>
                <a:cs typeface="Calibri"/>
              </a:rPr>
              <a:t>its </a:t>
            </a:r>
            <a:r>
              <a:rPr sz="2200" b="1" dirty="0">
                <a:latin typeface="Calibri"/>
                <a:cs typeface="Calibri"/>
              </a:rPr>
              <a:t>k  </a:t>
            </a:r>
            <a:r>
              <a:rPr sz="2200" spc="-5" dirty="0">
                <a:latin typeface="Calibri"/>
                <a:cs typeface="Calibri"/>
              </a:rPr>
              <a:t>neighbors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scanned; </a:t>
            </a:r>
            <a:r>
              <a:rPr sz="2200" dirty="0">
                <a:latin typeface="Calibri"/>
                <a:cs typeface="Calibri"/>
              </a:rPr>
              <a:t>Thus </a:t>
            </a:r>
            <a:r>
              <a:rPr sz="2200" spc="-10" dirty="0">
                <a:latin typeface="Calibri"/>
                <a:cs typeface="Calibri"/>
              </a:rPr>
              <a:t>after </a:t>
            </a:r>
            <a:r>
              <a:rPr sz="2200" dirty="0">
                <a:latin typeface="Calibri"/>
                <a:cs typeface="Calibri"/>
              </a:rPr>
              <a:t>all 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visited, </a:t>
            </a:r>
            <a:r>
              <a:rPr sz="2200" spc="-10" dirty="0">
                <a:latin typeface="Calibri"/>
                <a:cs typeface="Calibri"/>
              </a:rPr>
              <a:t>we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have</a:t>
            </a:r>
            <a:endParaRPr sz="2200">
              <a:latin typeface="Calibri"/>
              <a:cs typeface="Calibri"/>
            </a:endParaRPr>
          </a:p>
          <a:p>
            <a:pPr marL="208279">
              <a:lnSpc>
                <a:spcPts val="2630"/>
              </a:lnSpc>
              <a:spcBef>
                <a:spcPts val="15"/>
              </a:spcBef>
            </a:pPr>
            <a:r>
              <a:rPr sz="2200" spc="-15" dirty="0">
                <a:latin typeface="Calibri"/>
                <a:cs typeface="Calibri"/>
              </a:rPr>
              <a:t>examined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edges </a:t>
            </a:r>
            <a:r>
              <a:rPr sz="2200" dirty="0">
                <a:latin typeface="Calibri"/>
                <a:cs typeface="Calibri"/>
              </a:rPr>
              <a:t>~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Wingdings"/>
                <a:cs typeface="Wingdings"/>
              </a:rPr>
              <a:t></a:t>
            </a:r>
            <a:endParaRPr sz="2200">
              <a:latin typeface="Wingdings"/>
              <a:cs typeface="Wingdings"/>
            </a:endParaRPr>
          </a:p>
          <a:p>
            <a:pPr marL="208279">
              <a:lnSpc>
                <a:spcPts val="2630"/>
              </a:lnSpc>
            </a:pPr>
            <a:r>
              <a:rPr sz="2200" dirty="0">
                <a:latin typeface="Calibri"/>
                <a:cs typeface="Calibri"/>
              </a:rPr>
              <a:t>assuming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use </a:t>
            </a:r>
            <a:r>
              <a:rPr sz="2200" b="1" dirty="0">
                <a:latin typeface="Calibri"/>
                <a:cs typeface="Calibri"/>
              </a:rPr>
              <a:t>Adjacency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List</a:t>
            </a:r>
            <a:r>
              <a:rPr sz="2200" spc="-10" dirty="0">
                <a:latin typeface="Calibri"/>
                <a:cs typeface="Calibri"/>
              </a:rPr>
              <a:t>!</a:t>
            </a:r>
            <a:endParaRPr sz="2200">
              <a:latin typeface="Calibri"/>
              <a:cs typeface="Calibri"/>
            </a:endParaRPr>
          </a:p>
          <a:p>
            <a:pPr marL="208279" indent="-195580">
              <a:lnSpc>
                <a:spcPct val="100000"/>
              </a:lnSpc>
              <a:buFont typeface="Arial"/>
              <a:buChar char="•"/>
              <a:tabLst>
                <a:tab pos="208915" algn="l"/>
              </a:tabLst>
            </a:pPr>
            <a:r>
              <a:rPr sz="2200" spc="-10" dirty="0">
                <a:latin typeface="Calibri"/>
                <a:cs typeface="Calibri"/>
              </a:rPr>
              <a:t>Overall: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590804" y="5976101"/>
            <a:ext cx="360680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3677" y="5976101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try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4176" y="5976101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67050" y="5976101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69923" y="5976101"/>
            <a:ext cx="69596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08047" y="5976101"/>
            <a:ext cx="86360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array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13794" y="5976101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16668" y="5976101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1917" y="5976101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87166" y="5976101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4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93677" y="6378437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28927" y="6378437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64176" y="6378437"/>
            <a:ext cx="69596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{-1,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02299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0,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05173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08047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2,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10920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3,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13794" y="6378437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84293" y="6378437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54791" y="6378437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255" y="635254"/>
            <a:ext cx="850201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Path </a:t>
            </a:r>
            <a:r>
              <a:rPr spc="-20" dirty="0"/>
              <a:t>Reconstruction </a:t>
            </a:r>
            <a:r>
              <a:rPr spc="-10" dirty="0"/>
              <a:t>Algorithm</a:t>
            </a:r>
            <a:r>
              <a:rPr spc="4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33782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iterative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version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0920" y="1891538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(will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6668" y="189153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produce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7665" y="1891538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reversed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6287" y="189153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output)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804" y="2293873"/>
            <a:ext cx="42164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Output "(Reversed)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Path:"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804" y="2703067"/>
            <a:ext cx="4490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9305" algn="l"/>
              </a:tabLst>
            </a:pPr>
            <a:r>
              <a:rPr sz="2200" dirty="0">
                <a:latin typeface="Courier New"/>
                <a:cs typeface="Courier New"/>
              </a:rPr>
              <a:t>i</a:t>
            </a:r>
            <a:r>
              <a:rPr sz="2200" spc="13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start from end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of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3440" y="2703067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path: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9188" y="2703067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suppose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70185" y="2703067"/>
            <a:ext cx="13671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vertex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1536" y="3910076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go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back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5407" y="3910076"/>
            <a:ext cx="32105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to predecessor of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i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804" y="3028149"/>
            <a:ext cx="2037080" cy="1644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21000"/>
              </a:lnSpc>
              <a:tabLst>
                <a:tab pos="1124585" algn="l"/>
              </a:tabLst>
            </a:pPr>
            <a:r>
              <a:rPr sz="2200" spc="-5" dirty="0">
                <a:latin typeface="Courier New"/>
                <a:cs typeface="Courier New"/>
              </a:rPr>
              <a:t>while </a:t>
            </a:r>
            <a:r>
              <a:rPr sz="2200" dirty="0">
                <a:latin typeface="Courier New"/>
                <a:cs typeface="Courier New"/>
              </a:rPr>
              <a:t>i </a:t>
            </a:r>
            <a:r>
              <a:rPr sz="2200" spc="-5" dirty="0">
                <a:latin typeface="Courier New"/>
                <a:cs typeface="Courier New"/>
              </a:rPr>
              <a:t>!=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  </a:t>
            </a:r>
            <a:r>
              <a:rPr sz="2200" spc="-5" dirty="0">
                <a:latin typeface="Courier New"/>
                <a:cs typeface="Courier New"/>
              </a:rPr>
              <a:t>Output </a:t>
            </a:r>
            <a:r>
              <a:rPr sz="2200" dirty="0">
                <a:latin typeface="Courier New"/>
                <a:cs typeface="Courier New"/>
              </a:rPr>
              <a:t>i  i</a:t>
            </a:r>
            <a:r>
              <a:rPr sz="2200" spc="131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p[i]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latin typeface="Courier New"/>
                <a:cs typeface="Courier New"/>
              </a:rPr>
              <a:t>Output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590804" y="5976101"/>
            <a:ext cx="360680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3677" y="5976101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try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4176" y="5976101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67050" y="5976101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9923" y="5976101"/>
            <a:ext cx="69596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08047" y="5976101"/>
            <a:ext cx="86360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array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13794" y="5976101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16668" y="5976101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51917" y="5976101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87166" y="5976101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4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3677" y="6378437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28927" y="6378437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64176" y="6378437"/>
            <a:ext cx="69596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{-1,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02299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0,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05173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08047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2,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10920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3,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13794" y="6378437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84293" y="6378437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54791" y="6378437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255" y="635254"/>
            <a:ext cx="850201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Path </a:t>
            </a:r>
            <a:r>
              <a:rPr spc="-20" dirty="0"/>
              <a:t>Reconstruction </a:t>
            </a:r>
            <a:r>
              <a:rPr spc="-10" dirty="0"/>
              <a:t>Algorithm</a:t>
            </a:r>
            <a:r>
              <a:rPr spc="4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8265" y="2293873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recall: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9262" y="2293873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predecessor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0757" y="2293873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of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4" y="1824482"/>
            <a:ext cx="2875280" cy="1640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void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backtrack(u)  if (u == -1)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347345" marR="5080" indent="3352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stop  backtrack(p[u])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8323" y="3098558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go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2194" y="3098558"/>
            <a:ext cx="23723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to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predecessor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081" y="3500894"/>
            <a:ext cx="35458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Output </a:t>
            </a:r>
            <a:r>
              <a:rPr sz="2200" dirty="0">
                <a:latin typeface="Courier New"/>
                <a:cs typeface="Courier New"/>
              </a:rPr>
              <a:t>u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recursion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3964" y="3031502"/>
            <a:ext cx="69659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back  like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2086" y="3500894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reverses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98831" y="3031502"/>
            <a:ext cx="1534160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7640">
              <a:lnSpc>
                <a:spcPct val="12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of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u 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order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4674" y="4305566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method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804" y="4305566"/>
            <a:ext cx="170180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in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main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677" y="4707902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recursive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69923" y="4707902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version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10920" y="4707902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(normal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1917" y="4707902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path)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804" y="5043182"/>
            <a:ext cx="2707640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Output "Path:"  backtrack(t);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40650" y="5512587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start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46398" y="5512587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84521" y="5512587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end of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path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96016" y="5512587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(vertex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70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976367"/>
            <a:ext cx="5982335" cy="138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400" b="1" spc="-5" dirty="0">
                <a:latin typeface="Calibri"/>
                <a:cs typeface="Calibri"/>
              </a:rPr>
              <a:t>SOME </a:t>
            </a:r>
            <a:r>
              <a:rPr sz="4400" b="1" spc="-10" dirty="0">
                <a:latin typeface="Calibri"/>
                <a:cs typeface="Calibri"/>
              </a:rPr>
              <a:t>GRAPH</a:t>
            </a:r>
            <a:r>
              <a:rPr sz="4400" b="1" spc="-60" dirty="0">
                <a:latin typeface="Calibri"/>
                <a:cs typeface="Calibri"/>
              </a:rPr>
              <a:t> </a:t>
            </a:r>
            <a:r>
              <a:rPr sz="4400" b="1" spc="-40" dirty="0">
                <a:latin typeface="Calibri"/>
                <a:cs typeface="Calibri"/>
              </a:rPr>
              <a:t>TRAVERSAL  </a:t>
            </a:r>
            <a:r>
              <a:rPr sz="4400" b="1" spc="-35" dirty="0">
                <a:latin typeface="Calibri"/>
                <a:cs typeface="Calibri"/>
              </a:rPr>
              <a:t>APPLICATIONS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with </a:t>
            </a:r>
            <a:r>
              <a:rPr spc="-25" dirty="0"/>
              <a:t>BFS/DFS?</a:t>
            </a:r>
            <a:r>
              <a:rPr spc="7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601154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>
                <a:latin typeface="Calibri"/>
                <a:cs typeface="Calibri"/>
              </a:rPr>
              <a:t>Several </a:t>
            </a:r>
            <a:r>
              <a:rPr sz="3050" spc="-10" dirty="0">
                <a:latin typeface="Calibri"/>
                <a:cs typeface="Calibri"/>
              </a:rPr>
              <a:t>stuffs, </a:t>
            </a:r>
            <a:r>
              <a:rPr sz="3050" spc="-15" dirty="0">
                <a:latin typeface="Calibri"/>
                <a:cs typeface="Calibri"/>
              </a:rPr>
              <a:t>let’s </a:t>
            </a:r>
            <a:r>
              <a:rPr sz="3050" spc="10" dirty="0">
                <a:latin typeface="Calibri"/>
                <a:cs typeface="Calibri"/>
              </a:rPr>
              <a:t>see </a:t>
            </a:r>
            <a:r>
              <a:rPr sz="3050" b="1" i="1" spc="10" dirty="0">
                <a:latin typeface="Calibri"/>
                <a:cs typeface="Calibri"/>
              </a:rPr>
              <a:t>some of</a:t>
            </a:r>
            <a:r>
              <a:rPr sz="3050" b="1" i="1" spc="15" dirty="0">
                <a:latin typeface="Calibri"/>
                <a:cs typeface="Calibri"/>
              </a:rPr>
              <a:t> </a:t>
            </a:r>
            <a:r>
              <a:rPr sz="3050" b="1" i="1" spc="10" dirty="0">
                <a:latin typeface="Calibri"/>
                <a:cs typeface="Calibri"/>
              </a:rPr>
              <a:t>them</a:t>
            </a:r>
            <a:r>
              <a:rPr sz="3050" spc="10" dirty="0">
                <a:latin typeface="Calibri"/>
                <a:cs typeface="Calibri"/>
              </a:rPr>
              <a:t>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451608"/>
            <a:ext cx="8035925" cy="2991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Reachability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test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60" dirty="0">
                <a:latin typeface="Calibri"/>
                <a:cs typeface="Calibri"/>
              </a:rPr>
              <a:t>Test </a:t>
            </a:r>
            <a:r>
              <a:rPr sz="2200" spc="-5" dirty="0">
                <a:latin typeface="Calibri"/>
                <a:cs typeface="Calibri"/>
              </a:rPr>
              <a:t>whether </a:t>
            </a:r>
            <a:r>
              <a:rPr sz="2200" spc="-15" dirty="0">
                <a:latin typeface="Calibri"/>
                <a:cs typeface="Calibri"/>
              </a:rPr>
              <a:t>vertex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5" dirty="0">
                <a:latin typeface="Calibri"/>
                <a:cs typeface="Calibri"/>
              </a:rPr>
              <a:t>is reachable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spc="-15" dirty="0">
                <a:latin typeface="Calibri"/>
                <a:cs typeface="Calibri"/>
              </a:rPr>
              <a:t>vertex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Start </a:t>
            </a:r>
            <a:r>
              <a:rPr sz="2200" spc="-10" dirty="0">
                <a:latin typeface="Calibri"/>
                <a:cs typeface="Calibri"/>
              </a:rPr>
              <a:t>BFS/DFS from </a:t>
            </a:r>
            <a:r>
              <a:rPr sz="2200" b="1" dirty="0">
                <a:latin typeface="Calibri"/>
                <a:cs typeface="Calibri"/>
              </a:rPr>
              <a:t>s =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b="1" spc="-5" dirty="0">
                <a:latin typeface="Calibri"/>
                <a:cs typeface="Calibri"/>
              </a:rPr>
              <a:t>visited[v] </a:t>
            </a:r>
            <a:r>
              <a:rPr sz="2200" b="1" dirty="0">
                <a:latin typeface="Calibri"/>
                <a:cs typeface="Calibri"/>
              </a:rPr>
              <a:t>= 1 </a:t>
            </a:r>
            <a:r>
              <a:rPr sz="2200" spc="-10" dirty="0">
                <a:latin typeface="Calibri"/>
                <a:cs typeface="Calibri"/>
              </a:rPr>
              <a:t>after BFS/DFS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terminates,</a:t>
            </a:r>
            <a:endParaRPr sz="2200">
              <a:latin typeface="Calibri"/>
              <a:cs typeface="Calibri"/>
            </a:endParaRPr>
          </a:p>
          <a:p>
            <a:pPr marL="829944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then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i="1" spc="-5" dirty="0">
                <a:latin typeface="Calibri"/>
                <a:cs typeface="Calibri"/>
              </a:rPr>
              <a:t>reachable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b="1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; otherwise,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i="1" spc="-5" dirty="0">
                <a:latin typeface="Calibri"/>
                <a:cs typeface="Calibri"/>
              </a:rPr>
              <a:t>not reachable </a:t>
            </a:r>
            <a:r>
              <a:rPr sz="2200" spc="-10" dirty="0">
                <a:latin typeface="Calibri"/>
                <a:cs typeface="Calibri"/>
              </a:rPr>
              <a:t>from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</a:t>
            </a:r>
            <a:endParaRPr sz="2200">
              <a:latin typeface="Calibri"/>
              <a:cs typeface="Calibri"/>
            </a:endParaRPr>
          </a:p>
          <a:p>
            <a:pPr marL="515620" marR="4326890">
              <a:lnSpc>
                <a:spcPct val="120000"/>
              </a:lnSpc>
              <a:spcBef>
                <a:spcPts val="1620"/>
              </a:spcBef>
            </a:pPr>
            <a:r>
              <a:rPr sz="2200" spc="-5" dirty="0">
                <a:latin typeface="Courier New"/>
                <a:cs typeface="Courier New"/>
              </a:rPr>
              <a:t>BFS(u)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DFSrec(u)  </a:t>
            </a:r>
            <a:r>
              <a:rPr sz="2200" spc="-5" dirty="0">
                <a:latin typeface="Courier New"/>
                <a:cs typeface="Courier New"/>
              </a:rPr>
              <a:t>if visited[v] ==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2401" y="5479046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"Yes"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3751" y="5411990"/>
            <a:ext cx="1366520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52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Output  else</a:t>
            </a:r>
            <a:endParaRPr sz="220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Output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2401" y="6283718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"No"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5809" y="5613653"/>
            <a:ext cx="5305043" cy="1894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36667" y="5717032"/>
            <a:ext cx="366204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2685" algn="l"/>
                <a:tab pos="2313305" algn="l"/>
                <a:tab pos="3422015" algn="l"/>
              </a:tabLst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	1	3	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11233" y="5632703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79" h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95231" y="5616702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w="786129" h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55328" y="5720079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7288" y="6922071"/>
            <a:ext cx="25209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4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74483" y="6922071"/>
            <a:ext cx="25209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4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3193" y="6922071"/>
            <a:ext cx="25209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4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5328" y="6922071"/>
            <a:ext cx="25209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4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900555">
              <a:lnSpc>
                <a:spcPct val="100000"/>
              </a:lnSpc>
            </a:pPr>
            <a:r>
              <a:rPr spc="-10" dirty="0"/>
              <a:t>Reachability</a:t>
            </a:r>
            <a:r>
              <a:rPr spc="-95" dirty="0"/>
              <a:t> </a:t>
            </a:r>
            <a:r>
              <a:rPr spc="-125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584" y="1772843"/>
            <a:ext cx="909510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920" marR="241300" indent="-127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</a:t>
            </a:r>
            <a:r>
              <a:rPr sz="3050" spc="-5" dirty="0">
                <a:latin typeface="Calibri"/>
                <a:cs typeface="Calibri"/>
              </a:rPr>
              <a:t>DFS </a:t>
            </a:r>
            <a:r>
              <a:rPr sz="3050" spc="10" dirty="0">
                <a:latin typeface="Calibri"/>
                <a:cs typeface="Calibri"/>
              </a:rPr>
              <a:t>(or </a:t>
            </a:r>
            <a:r>
              <a:rPr sz="3050" spc="-5" dirty="0">
                <a:latin typeface="Calibri"/>
                <a:cs typeface="Calibri"/>
              </a:rPr>
              <a:t>BFS)  </a:t>
            </a:r>
            <a:r>
              <a:rPr sz="3050" dirty="0">
                <a:latin typeface="Calibri"/>
                <a:cs typeface="Calibri"/>
              </a:rPr>
              <a:t>operations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 4.1,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Undirected)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10"/>
              </a:spcBef>
            </a:pP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</a:t>
            </a:r>
            <a:r>
              <a:rPr sz="3050" spc="5" dirty="0">
                <a:latin typeface="Calibri"/>
                <a:cs typeface="Calibri"/>
              </a:rPr>
              <a:t>vertices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spc="5" dirty="0">
                <a:latin typeface="Calibri"/>
                <a:cs typeface="Calibri"/>
              </a:rPr>
              <a:t>reachable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-10" dirty="0">
                <a:latin typeface="Calibri"/>
                <a:cs typeface="Calibri"/>
              </a:rPr>
              <a:t>vertex</a:t>
            </a:r>
            <a:r>
              <a:rPr sz="3050" spc="10" dirty="0">
                <a:latin typeface="Calibri"/>
                <a:cs typeface="Calibri"/>
              </a:rPr>
              <a:t> 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713226"/>
            <a:ext cx="10058018" cy="3944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with </a:t>
            </a:r>
            <a:r>
              <a:rPr spc="-25" dirty="0"/>
              <a:t>BFS/DFS?</a:t>
            </a:r>
            <a:r>
              <a:rPr spc="7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61820"/>
            <a:ext cx="8819515" cy="400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Identifying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component(s)</a:t>
            </a:r>
            <a:endParaRPr sz="2650">
              <a:latin typeface="Calibri"/>
              <a:cs typeface="Calibri"/>
            </a:endParaRPr>
          </a:p>
          <a:p>
            <a:pPr marL="829944" marR="5080" lvl="1" indent="-314325">
              <a:lnSpc>
                <a:spcPts val="2380"/>
              </a:lnSpc>
              <a:spcBef>
                <a:spcPts val="58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Component is </a:t>
            </a:r>
            <a:r>
              <a:rPr sz="2200" dirty="0">
                <a:latin typeface="Calibri"/>
                <a:cs typeface="Calibri"/>
              </a:rPr>
              <a:t>sub </a:t>
            </a:r>
            <a:r>
              <a:rPr sz="2200" spc="-10" dirty="0">
                <a:latin typeface="Calibri"/>
                <a:cs typeface="Calibri"/>
              </a:rPr>
              <a:t>graph </a:t>
            </a:r>
            <a:r>
              <a:rPr sz="2200" spc="-5" dirty="0">
                <a:latin typeface="Calibri"/>
                <a:cs typeface="Calibri"/>
              </a:rPr>
              <a:t>in which </a:t>
            </a:r>
            <a:r>
              <a:rPr sz="2200" spc="-15" dirty="0">
                <a:latin typeface="Calibri"/>
                <a:cs typeface="Calibri"/>
              </a:rPr>
              <a:t>any </a:t>
            </a:r>
            <a:r>
              <a:rPr sz="2200" dirty="0">
                <a:latin typeface="Calibri"/>
                <a:cs typeface="Calibri"/>
              </a:rPr>
              <a:t>2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connected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each  other </a:t>
            </a:r>
            <a:r>
              <a:rPr sz="2200" spc="-10" dirty="0">
                <a:latin typeface="Calibri"/>
                <a:cs typeface="Calibri"/>
              </a:rPr>
              <a:t>by at least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5" dirty="0">
                <a:latin typeface="Calibri"/>
                <a:cs typeface="Calibri"/>
              </a:rPr>
              <a:t>path,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is connected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no additional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vertices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BFS/DFS, we can </a:t>
            </a:r>
            <a:r>
              <a:rPr sz="2200" spc="-5" dirty="0">
                <a:latin typeface="Calibri"/>
                <a:cs typeface="Calibri"/>
              </a:rPr>
              <a:t>identify/label/count components in </a:t>
            </a:r>
            <a:r>
              <a:rPr sz="2200" spc="-10" dirty="0">
                <a:latin typeface="Calibri"/>
                <a:cs typeface="Calibri"/>
              </a:rPr>
              <a:t>graph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Solution:</a:t>
            </a:r>
            <a:endParaRPr sz="220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1725"/>
              </a:spcBef>
              <a:tabLst>
                <a:tab pos="965835" algn="l"/>
                <a:tab pos="1362075" algn="l"/>
              </a:tabLst>
            </a:pPr>
            <a:r>
              <a:rPr sz="1950" spc="15" dirty="0">
                <a:latin typeface="Courier New"/>
                <a:cs typeface="Courier New"/>
              </a:rPr>
              <a:t>CC	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0</a:t>
            </a:r>
            <a:endParaRPr sz="1950">
              <a:latin typeface="Courier New"/>
              <a:cs typeface="Courier New"/>
            </a:endParaRPr>
          </a:p>
          <a:p>
            <a:pPr marL="762635" marR="5848350" indent="-247650">
              <a:lnSpc>
                <a:spcPts val="2650"/>
              </a:lnSpc>
              <a:spcBef>
                <a:spcPts val="60"/>
              </a:spcBef>
              <a:tabLst>
                <a:tab pos="2811780" algn="l"/>
              </a:tabLst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10" dirty="0">
                <a:latin typeface="Courier New"/>
                <a:cs typeface="Courier New"/>
              </a:rPr>
              <a:t>in </a:t>
            </a:r>
            <a:r>
              <a:rPr sz="1950" spc="15" dirty="0">
                <a:latin typeface="Courier New"/>
                <a:cs typeface="Courier New"/>
              </a:rPr>
              <a:t>V  </a:t>
            </a:r>
            <a:r>
              <a:rPr sz="1950" spc="10" dirty="0">
                <a:latin typeface="Courier New"/>
                <a:cs typeface="Courier New"/>
              </a:rPr>
              <a:t>visited[v</a:t>
            </a:r>
            <a:r>
              <a:rPr sz="1950" spc="15" dirty="0">
                <a:latin typeface="Courier New"/>
                <a:cs typeface="Courier New"/>
              </a:rPr>
              <a:t>]</a:t>
            </a:r>
            <a:r>
              <a:rPr sz="1950" spc="-10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0</a:t>
            </a:r>
            <a:endParaRPr sz="1950">
              <a:latin typeface="Courier New"/>
              <a:cs typeface="Courier New"/>
            </a:endParaRPr>
          </a:p>
          <a:p>
            <a:pPr marL="462915">
              <a:lnSpc>
                <a:spcPct val="100000"/>
              </a:lnSpc>
              <a:spcBef>
                <a:spcPts val="100"/>
              </a:spcBef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10" dirty="0">
                <a:latin typeface="Courier New"/>
                <a:cs typeface="Courier New"/>
              </a:rPr>
              <a:t>in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95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O(V)?</a:t>
            </a:r>
            <a:endParaRPr sz="1950">
              <a:latin typeface="Courier New"/>
              <a:cs typeface="Courier New"/>
            </a:endParaRPr>
          </a:p>
          <a:p>
            <a:pPr marL="1064260" marR="5345430" indent="-300990">
              <a:lnSpc>
                <a:spcPts val="2650"/>
              </a:lnSpc>
              <a:spcBef>
                <a:spcPts val="100"/>
              </a:spcBef>
              <a:tabLst>
                <a:tab pos="1514475" algn="l"/>
                <a:tab pos="1910714" algn="l"/>
              </a:tabLst>
            </a:pPr>
            <a:r>
              <a:rPr sz="1950" spc="10" dirty="0">
                <a:latin typeface="Courier New"/>
                <a:cs typeface="Courier New"/>
              </a:rPr>
              <a:t>if </a:t>
            </a:r>
            <a:r>
              <a:rPr sz="1950" spc="5" dirty="0">
                <a:latin typeface="Courier New"/>
                <a:cs typeface="Courier New"/>
              </a:rPr>
              <a:t>visited[v] </a:t>
            </a:r>
            <a:r>
              <a:rPr sz="1950" spc="10" dirty="0">
                <a:latin typeface="Courier New"/>
                <a:cs typeface="Courier New"/>
              </a:rPr>
              <a:t>==</a:t>
            </a:r>
            <a:r>
              <a:rPr sz="1950" spc="-5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0  CC	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CC +</a:t>
            </a:r>
            <a:r>
              <a:rPr sz="1950" spc="-11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601" y="5882640"/>
            <a:ext cx="272732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ourier New"/>
                <a:cs typeface="Courier New"/>
              </a:rPr>
              <a:t>DFSrec(v)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//O(V+E)?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BFS from</a:t>
            </a:r>
            <a:r>
              <a:rPr sz="195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v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is also</a:t>
            </a:r>
            <a:r>
              <a:rPr sz="195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OK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5809" y="5613653"/>
            <a:ext cx="5305043" cy="1894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11233" y="5632703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79" h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95231" y="5616702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w="786129" h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36667" y="5720079"/>
            <a:ext cx="477075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2685" algn="l"/>
                <a:tab pos="2313305" algn="l"/>
                <a:tab pos="3422015" algn="l"/>
                <a:tab pos="4530725" algn="l"/>
              </a:tabLst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	1	3	4	5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900555">
              <a:lnSpc>
                <a:spcPct val="100000"/>
              </a:lnSpc>
            </a:pPr>
            <a:r>
              <a:rPr spc="-10" dirty="0"/>
              <a:t>Reachability</a:t>
            </a:r>
            <a:r>
              <a:rPr spc="-95" dirty="0"/>
              <a:t> </a:t>
            </a:r>
            <a:r>
              <a:rPr spc="-125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08" y="1772843"/>
            <a:ext cx="862266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</a:t>
            </a:r>
            <a:r>
              <a:rPr sz="3050" spc="-5" dirty="0">
                <a:latin typeface="Calibri"/>
                <a:cs typeface="Calibri"/>
              </a:rPr>
              <a:t>DFS </a:t>
            </a:r>
            <a:r>
              <a:rPr sz="3050" spc="10" dirty="0">
                <a:latin typeface="Calibri"/>
                <a:cs typeface="Calibri"/>
              </a:rPr>
              <a:t>(or </a:t>
            </a:r>
            <a:r>
              <a:rPr sz="3050" spc="-5" dirty="0">
                <a:latin typeface="Calibri"/>
                <a:cs typeface="Calibri"/>
              </a:rPr>
              <a:t>BFS)  </a:t>
            </a:r>
            <a:r>
              <a:rPr sz="3050" dirty="0">
                <a:latin typeface="Calibri"/>
                <a:cs typeface="Calibri"/>
              </a:rPr>
              <a:t>operations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 4.1,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Undirected)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10"/>
              </a:spcBef>
            </a:pPr>
            <a:r>
              <a:rPr sz="3050" spc="10" dirty="0">
                <a:latin typeface="Calibri"/>
                <a:cs typeface="Calibri"/>
              </a:rPr>
              <a:t>Call </a:t>
            </a:r>
            <a:r>
              <a:rPr sz="3050" b="1" dirty="0">
                <a:latin typeface="Calibri"/>
                <a:cs typeface="Calibri"/>
              </a:rPr>
              <a:t>DFS(0)/BFS(0)</a:t>
            </a:r>
            <a:r>
              <a:rPr sz="3050" dirty="0">
                <a:latin typeface="Calibri"/>
                <a:cs typeface="Calibri"/>
              </a:rPr>
              <a:t>, </a:t>
            </a:r>
            <a:r>
              <a:rPr sz="3050" b="1" spc="5" dirty="0">
                <a:latin typeface="Calibri"/>
                <a:cs typeface="Calibri"/>
              </a:rPr>
              <a:t>DFS(5)/BFS(5)</a:t>
            </a:r>
            <a:r>
              <a:rPr sz="3050" spc="5" dirty="0">
                <a:latin typeface="Calibri"/>
                <a:cs typeface="Calibri"/>
              </a:rPr>
              <a:t>, </a:t>
            </a:r>
            <a:r>
              <a:rPr sz="3050" spc="10" dirty="0">
                <a:latin typeface="Calibri"/>
                <a:cs typeface="Calibri"/>
              </a:rPr>
              <a:t>then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DFS(6)/BFS(6)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721608"/>
            <a:ext cx="10058018" cy="3936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01955">
              <a:lnSpc>
                <a:spcPct val="100000"/>
              </a:lnSpc>
            </a:pPr>
            <a:r>
              <a:rPr sz="4400" spc="-15" dirty="0"/>
              <a:t>What </a:t>
            </a:r>
            <a:r>
              <a:rPr sz="4400" spc="-5" dirty="0"/>
              <a:t>is the time </a:t>
            </a:r>
            <a:r>
              <a:rPr sz="4400" spc="-15" dirty="0"/>
              <a:t>complexity </a:t>
            </a:r>
            <a:r>
              <a:rPr sz="4400" spc="-35" dirty="0"/>
              <a:t>for  “counting </a:t>
            </a:r>
            <a:r>
              <a:rPr sz="4400" spc="-15" dirty="0"/>
              <a:t>connected</a:t>
            </a:r>
            <a:r>
              <a:rPr sz="4400" spc="-25" dirty="0"/>
              <a:t> </a:t>
            </a:r>
            <a:r>
              <a:rPr sz="4400" dirty="0"/>
              <a:t>component”?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0736" y="2247209"/>
            <a:ext cx="4182745" cy="301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marR="203835" indent="-565785">
              <a:lnSpc>
                <a:spcPct val="100800"/>
              </a:lnSpc>
              <a:buAutoNum type="arabicPeriod"/>
              <a:tabLst>
                <a:tab pos="579120" algn="l"/>
              </a:tabLst>
            </a:pPr>
            <a:r>
              <a:rPr sz="2650" spc="-15" dirty="0">
                <a:latin typeface="Calibri"/>
                <a:cs typeface="Calibri"/>
              </a:rPr>
              <a:t>Hm…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15" dirty="0">
                <a:latin typeface="Calibri"/>
                <a:cs typeface="Calibri"/>
              </a:rPr>
              <a:t>can call </a:t>
            </a:r>
            <a:r>
              <a:rPr sz="2650" spc="-10" dirty="0">
                <a:latin typeface="Calibri"/>
                <a:cs typeface="Calibri"/>
              </a:rPr>
              <a:t>O(</a:t>
            </a:r>
            <a:r>
              <a:rPr sz="2650" b="1" spc="-10" dirty="0">
                <a:latin typeface="Calibri"/>
                <a:cs typeface="Calibri"/>
              </a:rPr>
              <a:t>V</a:t>
            </a:r>
            <a:r>
              <a:rPr sz="2650" spc="-10" dirty="0">
                <a:latin typeface="Calibri"/>
                <a:cs typeface="Calibri"/>
              </a:rPr>
              <a:t>+</a:t>
            </a:r>
            <a:r>
              <a:rPr sz="2650" b="1" spc="-10" dirty="0">
                <a:latin typeface="Calibri"/>
                <a:cs typeface="Calibri"/>
              </a:rPr>
              <a:t>E</a:t>
            </a:r>
            <a:r>
              <a:rPr sz="2650" spc="-10" dirty="0">
                <a:latin typeface="Calibri"/>
                <a:cs typeface="Calibri"/>
              </a:rPr>
              <a:t>)  </a:t>
            </a:r>
            <a:r>
              <a:rPr sz="2650" spc="-20" dirty="0">
                <a:latin typeface="Calibri"/>
                <a:cs typeface="Calibri"/>
              </a:rPr>
              <a:t>DFS/BFS </a:t>
            </a:r>
            <a:r>
              <a:rPr sz="2650" spc="-10" dirty="0">
                <a:latin typeface="Calibri"/>
                <a:cs typeface="Calibri"/>
              </a:rPr>
              <a:t>up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b="1" spc="-10" dirty="0">
                <a:latin typeface="Calibri"/>
                <a:cs typeface="Calibri"/>
              </a:rPr>
              <a:t>V </a:t>
            </a:r>
            <a:r>
              <a:rPr sz="2650" spc="-10" dirty="0">
                <a:latin typeface="Calibri"/>
                <a:cs typeface="Calibri"/>
              </a:rPr>
              <a:t>times…  </a:t>
            </a:r>
            <a:r>
              <a:rPr sz="2600" spc="10" dirty="0">
                <a:latin typeface="Calibri"/>
                <a:cs typeface="Calibri"/>
              </a:rPr>
              <a:t>I think </a:t>
            </a:r>
            <a:r>
              <a:rPr sz="2600" spc="5" dirty="0">
                <a:latin typeface="Calibri"/>
                <a:cs typeface="Calibri"/>
              </a:rPr>
              <a:t>it </a:t>
            </a:r>
            <a:r>
              <a:rPr sz="2600" spc="10" dirty="0">
                <a:latin typeface="Calibri"/>
                <a:cs typeface="Calibri"/>
              </a:rPr>
              <a:t>is O(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>
                <a:latin typeface="Calibri"/>
                <a:cs typeface="Calibri"/>
              </a:rPr>
              <a:t>*(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>
                <a:latin typeface="Calibri"/>
                <a:cs typeface="Calibri"/>
              </a:rPr>
              <a:t>+</a:t>
            </a:r>
            <a:r>
              <a:rPr sz="2600" b="1" spc="10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)) </a:t>
            </a:r>
            <a:r>
              <a:rPr sz="2600" spc="20" dirty="0">
                <a:latin typeface="Calibri"/>
                <a:cs typeface="Calibri"/>
              </a:rPr>
              <a:t>=  </a:t>
            </a:r>
            <a:r>
              <a:rPr sz="2600" spc="15" dirty="0">
                <a:latin typeface="Calibri"/>
                <a:cs typeface="Calibri"/>
              </a:rPr>
              <a:t>O(</a:t>
            </a:r>
            <a:r>
              <a:rPr sz="2600" b="1" spc="15" dirty="0">
                <a:latin typeface="Calibri"/>
                <a:cs typeface="Calibri"/>
              </a:rPr>
              <a:t>V^2 </a:t>
            </a:r>
            <a:r>
              <a:rPr sz="2600" spc="20" dirty="0">
                <a:latin typeface="Calibri"/>
                <a:cs typeface="Calibri"/>
              </a:rPr>
              <a:t>+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VE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579120" indent="-5664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79755" algn="l"/>
              </a:tabLst>
            </a:pPr>
            <a:r>
              <a:rPr sz="2600" spc="5" dirty="0">
                <a:latin typeface="Calibri"/>
                <a:cs typeface="Calibri"/>
              </a:rPr>
              <a:t>It </a:t>
            </a:r>
            <a:r>
              <a:rPr sz="2600" spc="10" dirty="0">
                <a:latin typeface="Calibri"/>
                <a:cs typeface="Calibri"/>
              </a:rPr>
              <a:t>is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>
                <a:latin typeface="Calibri"/>
                <a:cs typeface="Calibri"/>
              </a:rPr>
              <a:t>+</a:t>
            </a:r>
            <a:r>
              <a:rPr sz="2600" b="1" spc="10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)...</a:t>
            </a:r>
            <a:endParaRPr sz="2600">
              <a:latin typeface="Calibri"/>
              <a:cs typeface="Calibri"/>
            </a:endParaRPr>
          </a:p>
          <a:p>
            <a:pPr marL="578485" marR="5080" indent="-565785">
              <a:lnSpc>
                <a:spcPct val="101200"/>
              </a:lnSpc>
              <a:spcBef>
                <a:spcPts val="595"/>
              </a:spcBef>
              <a:buAutoNum type="arabicPeriod"/>
              <a:tabLst>
                <a:tab pos="579755" algn="l"/>
                <a:tab pos="4067810" algn="l"/>
              </a:tabLst>
            </a:pPr>
            <a:r>
              <a:rPr sz="2650" spc="-20" dirty="0">
                <a:latin typeface="Calibri"/>
                <a:cs typeface="Calibri"/>
              </a:rPr>
              <a:t>Maybe </a:t>
            </a:r>
            <a:r>
              <a:rPr sz="2650" spc="-10" dirty="0">
                <a:latin typeface="Calibri"/>
                <a:cs typeface="Calibri"/>
              </a:rPr>
              <a:t>some other time  </a:t>
            </a:r>
            <a:r>
              <a:rPr sz="2600" spc="-10" dirty="0">
                <a:latin typeface="Calibri"/>
                <a:cs typeface="Calibri"/>
              </a:rPr>
              <a:t>c</a:t>
            </a:r>
            <a:r>
              <a:rPr sz="2600" spc="15" dirty="0">
                <a:latin typeface="Calibri"/>
                <a:cs typeface="Calibri"/>
              </a:rPr>
              <a:t>ompl</a:t>
            </a:r>
            <a:r>
              <a:rPr sz="2600" spc="-30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x</a:t>
            </a:r>
            <a:r>
              <a:rPr sz="2600" spc="5" dirty="0">
                <a:latin typeface="Calibri"/>
                <a:cs typeface="Calibri"/>
              </a:rPr>
              <a:t>it</a:t>
            </a:r>
            <a:r>
              <a:rPr sz="2600" spc="-175" dirty="0">
                <a:latin typeface="Calibri"/>
                <a:cs typeface="Calibri"/>
              </a:rPr>
              <a:t>y</a:t>
            </a:r>
            <a:r>
              <a:rPr sz="2600" spc="10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i</a:t>
            </a:r>
            <a:r>
              <a:rPr sz="2600" spc="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1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u="heavy" spc="10" dirty="0">
                <a:latin typeface="Times New Roman"/>
                <a:cs typeface="Times New Roman"/>
              </a:rPr>
              <a:t> </a:t>
            </a:r>
            <a:r>
              <a:rPr sz="2600" u="heavy" dirty="0">
                <a:latin typeface="Times New Roman"/>
                <a:cs typeface="Times New Roman"/>
              </a:rPr>
              <a:t>	</a:t>
            </a:r>
            <a:r>
              <a:rPr sz="2600" spc="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728465"/>
            <a:ext cx="513969" cy="633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with </a:t>
            </a:r>
            <a:r>
              <a:rPr spc="-25" dirty="0"/>
              <a:t>BFS/DFS?</a:t>
            </a:r>
            <a:r>
              <a:rPr spc="75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8555"/>
            <a:ext cx="8664575" cy="227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-10" dirty="0">
                <a:latin typeface="Calibri"/>
                <a:cs typeface="Calibri"/>
              </a:rPr>
              <a:t>Topological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Sort</a:t>
            </a:r>
            <a:endParaRPr sz="2600">
              <a:latin typeface="Calibri"/>
              <a:cs typeface="Calibri"/>
            </a:endParaRPr>
          </a:p>
          <a:p>
            <a:pPr marL="829944" marR="508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25" dirty="0">
                <a:latin typeface="Calibri"/>
                <a:cs typeface="Calibri"/>
              </a:rPr>
              <a:t>Topological </a:t>
            </a:r>
            <a:r>
              <a:rPr sz="2200" dirty="0">
                <a:latin typeface="Calibri"/>
                <a:cs typeface="Calibri"/>
              </a:rPr>
              <a:t>sort of a </a:t>
            </a:r>
            <a:r>
              <a:rPr sz="2200" spc="-20" dirty="0">
                <a:latin typeface="Calibri"/>
                <a:cs typeface="Calibri"/>
              </a:rPr>
              <a:t>DAG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linear ordering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its vertices in which  </a:t>
            </a:r>
            <a:r>
              <a:rPr sz="2200" dirty="0">
                <a:latin typeface="Calibri"/>
                <a:cs typeface="Calibri"/>
              </a:rPr>
              <a:t>each </a:t>
            </a:r>
            <a:r>
              <a:rPr sz="2200" spc="-15" dirty="0">
                <a:latin typeface="Calibri"/>
                <a:cs typeface="Calibri"/>
              </a:rPr>
              <a:t>vertex </a:t>
            </a:r>
            <a:r>
              <a:rPr sz="2200" spc="-5" dirty="0">
                <a:latin typeface="Calibri"/>
                <a:cs typeface="Calibri"/>
              </a:rPr>
              <a:t>comes </a:t>
            </a:r>
            <a:r>
              <a:rPr sz="2200" spc="-15" dirty="0">
                <a:latin typeface="Calibri"/>
                <a:cs typeface="Calibri"/>
              </a:rPr>
              <a:t>before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which it </a:t>
            </a:r>
            <a:r>
              <a:rPr sz="2200" dirty="0">
                <a:latin typeface="Calibri"/>
                <a:cs typeface="Calibri"/>
              </a:rPr>
              <a:t>has </a:t>
            </a:r>
            <a:r>
              <a:rPr sz="2200" spc="-5" dirty="0">
                <a:latin typeface="Calibri"/>
                <a:cs typeface="Calibri"/>
              </a:rPr>
              <a:t>outbound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edges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5" dirty="0">
                <a:latin typeface="Calibri"/>
                <a:cs typeface="Calibri"/>
              </a:rPr>
              <a:t>Every </a:t>
            </a:r>
            <a:r>
              <a:rPr sz="2200" spc="-20" dirty="0">
                <a:latin typeface="Calibri"/>
                <a:cs typeface="Calibri"/>
              </a:rPr>
              <a:t>DAG </a:t>
            </a:r>
            <a:r>
              <a:rPr sz="2200" dirty="0">
                <a:latin typeface="Calibri"/>
                <a:cs typeface="Calibri"/>
              </a:rPr>
              <a:t>has one </a:t>
            </a:r>
            <a:r>
              <a:rPr sz="2200" i="1" spc="-5" dirty="0">
                <a:latin typeface="Calibri"/>
                <a:cs typeface="Calibri"/>
              </a:rPr>
              <a:t>or more </a:t>
            </a:r>
            <a:r>
              <a:rPr sz="2200" spc="-5" dirty="0">
                <a:latin typeface="Calibri"/>
                <a:cs typeface="Calibri"/>
              </a:rPr>
              <a:t>topological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sorts</a:t>
            </a:r>
            <a:endParaRPr sz="2200">
              <a:latin typeface="Calibri"/>
              <a:cs typeface="Calibri"/>
            </a:endParaRPr>
          </a:p>
          <a:p>
            <a:pPr marL="829944" marR="461009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One of the </a:t>
            </a:r>
            <a:r>
              <a:rPr sz="2200" spc="-5" dirty="0">
                <a:latin typeface="Calibri"/>
                <a:cs typeface="Calibri"/>
              </a:rPr>
              <a:t>main </a:t>
            </a:r>
            <a:r>
              <a:rPr sz="2200" dirty="0">
                <a:latin typeface="Calibri"/>
                <a:cs typeface="Calibri"/>
              </a:rPr>
              <a:t>purpose of </a:t>
            </a:r>
            <a:r>
              <a:rPr sz="2200" spc="-5" dirty="0">
                <a:latin typeface="Calibri"/>
                <a:cs typeface="Calibri"/>
              </a:rPr>
              <a:t>finding topological </a:t>
            </a:r>
            <a:r>
              <a:rPr sz="2200" dirty="0">
                <a:latin typeface="Calibri"/>
                <a:cs typeface="Calibri"/>
              </a:rPr>
              <a:t>sort: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Dynamic  </a:t>
            </a:r>
            <a:r>
              <a:rPr sz="2200" spc="-10" dirty="0">
                <a:latin typeface="Calibri"/>
                <a:cs typeface="Calibri"/>
              </a:rPr>
              <a:t>Programming </a:t>
            </a:r>
            <a:r>
              <a:rPr sz="2200" dirty="0">
                <a:latin typeface="Calibri"/>
                <a:cs typeface="Calibri"/>
              </a:rPr>
              <a:t>(DP) on </a:t>
            </a:r>
            <a:r>
              <a:rPr sz="2200" spc="-20" dirty="0">
                <a:latin typeface="Calibri"/>
                <a:cs typeface="Calibri"/>
              </a:rPr>
              <a:t>DAG </a:t>
            </a:r>
            <a:r>
              <a:rPr sz="2200" spc="-5" dirty="0">
                <a:latin typeface="Calibri"/>
                <a:cs typeface="Calibri"/>
              </a:rPr>
              <a:t>(will </a:t>
            </a:r>
            <a:r>
              <a:rPr sz="2200" dirty="0">
                <a:latin typeface="Calibri"/>
                <a:cs typeface="Calibri"/>
              </a:rPr>
              <a:t>be discussed a </a:t>
            </a:r>
            <a:r>
              <a:rPr sz="2200" spc="-25" dirty="0">
                <a:latin typeface="Calibri"/>
                <a:cs typeface="Calibri"/>
              </a:rPr>
              <a:t>few </a:t>
            </a:r>
            <a:r>
              <a:rPr sz="2200" spc="-10" dirty="0">
                <a:latin typeface="Calibri"/>
                <a:cs typeface="Calibri"/>
              </a:rPr>
              <a:t>weeks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later…)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7334" y="5613653"/>
            <a:ext cx="5303519" cy="1894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11233" y="5632703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79" h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95231" y="5616702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w="786129" h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28666" y="5762561"/>
          <a:ext cx="4788535" cy="1683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3026">
                <a:tc>
                  <a:txBody>
                    <a:bodyPr/>
                    <a:lstStyle/>
                    <a:p>
                      <a:pPr marL="22225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865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978">
                <a:tc>
                  <a:txBody>
                    <a:bodyPr/>
                    <a:lstStyle/>
                    <a:p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490715" y="6233850"/>
            <a:ext cx="2730500" cy="901700"/>
          </a:xfrm>
          <a:custGeom>
            <a:avLst/>
            <a:gdLst/>
            <a:ahLst/>
            <a:cxnLst/>
            <a:rect l="l" t="t" r="r" b="b"/>
            <a:pathLst>
              <a:path w="2730500" h="901700">
                <a:moveTo>
                  <a:pt x="2651053" y="65894"/>
                </a:moveTo>
                <a:lnTo>
                  <a:pt x="2610312" y="56476"/>
                </a:lnTo>
                <a:lnTo>
                  <a:pt x="0" y="861131"/>
                </a:lnTo>
                <a:lnTo>
                  <a:pt x="12192" y="901517"/>
                </a:lnTo>
                <a:lnTo>
                  <a:pt x="2622215" y="96951"/>
                </a:lnTo>
                <a:lnTo>
                  <a:pt x="2651053" y="65894"/>
                </a:lnTo>
                <a:close/>
              </a:path>
              <a:path w="2730500" h="901700">
                <a:moveTo>
                  <a:pt x="2730246" y="41219"/>
                </a:moveTo>
                <a:lnTo>
                  <a:pt x="2553462" y="71"/>
                </a:lnTo>
                <a:lnTo>
                  <a:pt x="2545139" y="0"/>
                </a:lnTo>
                <a:lnTo>
                  <a:pt x="2537745" y="2928"/>
                </a:lnTo>
                <a:lnTo>
                  <a:pt x="2531923" y="8429"/>
                </a:lnTo>
                <a:lnTo>
                  <a:pt x="2528316" y="16073"/>
                </a:lnTo>
                <a:lnTo>
                  <a:pt x="2528244" y="24074"/>
                </a:lnTo>
                <a:lnTo>
                  <a:pt x="2531173" y="31503"/>
                </a:lnTo>
                <a:lnTo>
                  <a:pt x="2536674" y="37504"/>
                </a:lnTo>
                <a:lnTo>
                  <a:pt x="2544318" y="41219"/>
                </a:lnTo>
                <a:lnTo>
                  <a:pt x="2610312" y="56476"/>
                </a:lnTo>
                <a:lnTo>
                  <a:pt x="2684526" y="33599"/>
                </a:lnTo>
                <a:lnTo>
                  <a:pt x="2696718" y="73985"/>
                </a:lnTo>
                <a:lnTo>
                  <a:pt x="2696718" y="77871"/>
                </a:lnTo>
                <a:lnTo>
                  <a:pt x="2730246" y="41219"/>
                </a:lnTo>
                <a:close/>
              </a:path>
              <a:path w="2730500" h="901700">
                <a:moveTo>
                  <a:pt x="2696718" y="77871"/>
                </a:moveTo>
                <a:lnTo>
                  <a:pt x="2696718" y="73985"/>
                </a:lnTo>
                <a:lnTo>
                  <a:pt x="2622215" y="96951"/>
                </a:lnTo>
                <a:lnTo>
                  <a:pt x="2576322" y="146375"/>
                </a:lnTo>
                <a:lnTo>
                  <a:pt x="2572166" y="153483"/>
                </a:lnTo>
                <a:lnTo>
                  <a:pt x="2571083" y="161520"/>
                </a:lnTo>
                <a:lnTo>
                  <a:pt x="2573000" y="169414"/>
                </a:lnTo>
                <a:lnTo>
                  <a:pt x="2577846" y="176093"/>
                </a:lnTo>
                <a:lnTo>
                  <a:pt x="2584954" y="180367"/>
                </a:lnTo>
                <a:lnTo>
                  <a:pt x="2592990" y="181713"/>
                </a:lnTo>
                <a:lnTo>
                  <a:pt x="2600884" y="180058"/>
                </a:lnTo>
                <a:lnTo>
                  <a:pt x="2607564" y="175331"/>
                </a:lnTo>
                <a:lnTo>
                  <a:pt x="2696718" y="77871"/>
                </a:lnTo>
                <a:close/>
              </a:path>
              <a:path w="2730500" h="901700">
                <a:moveTo>
                  <a:pt x="2696718" y="73985"/>
                </a:moveTo>
                <a:lnTo>
                  <a:pt x="2684526" y="33599"/>
                </a:lnTo>
                <a:lnTo>
                  <a:pt x="2610312" y="56476"/>
                </a:lnTo>
                <a:lnTo>
                  <a:pt x="2651053" y="65894"/>
                </a:lnTo>
                <a:lnTo>
                  <a:pt x="2675382" y="39695"/>
                </a:lnTo>
                <a:lnTo>
                  <a:pt x="2686050" y="73985"/>
                </a:lnTo>
                <a:lnTo>
                  <a:pt x="2686050" y="77273"/>
                </a:lnTo>
                <a:lnTo>
                  <a:pt x="2696718" y="73985"/>
                </a:lnTo>
                <a:close/>
              </a:path>
              <a:path w="2730500" h="901700">
                <a:moveTo>
                  <a:pt x="2686050" y="77273"/>
                </a:moveTo>
                <a:lnTo>
                  <a:pt x="2686050" y="73985"/>
                </a:lnTo>
                <a:lnTo>
                  <a:pt x="2651053" y="65894"/>
                </a:lnTo>
                <a:lnTo>
                  <a:pt x="2622215" y="96951"/>
                </a:lnTo>
                <a:lnTo>
                  <a:pt x="2686050" y="77273"/>
                </a:lnTo>
                <a:close/>
              </a:path>
              <a:path w="2730500" h="901700">
                <a:moveTo>
                  <a:pt x="2686050" y="73985"/>
                </a:moveTo>
                <a:lnTo>
                  <a:pt x="2675382" y="39695"/>
                </a:lnTo>
                <a:lnTo>
                  <a:pt x="2651053" y="65894"/>
                </a:lnTo>
                <a:lnTo>
                  <a:pt x="2686050" y="739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" y="6893052"/>
            <a:ext cx="2783205" cy="721995"/>
          </a:xfrm>
          <a:custGeom>
            <a:avLst/>
            <a:gdLst/>
            <a:ahLst/>
            <a:cxnLst/>
            <a:rect l="l" t="t" r="r" b="b"/>
            <a:pathLst>
              <a:path w="2783205" h="721995">
                <a:moveTo>
                  <a:pt x="2782824" y="719327"/>
                </a:moveTo>
                <a:lnTo>
                  <a:pt x="2782824" y="2285"/>
                </a:lnTo>
                <a:lnTo>
                  <a:pt x="2780538" y="0"/>
                </a:lnTo>
                <a:lnTo>
                  <a:pt x="2285" y="0"/>
                </a:lnTo>
                <a:lnTo>
                  <a:pt x="0" y="2285"/>
                </a:lnTo>
                <a:lnTo>
                  <a:pt x="0" y="719327"/>
                </a:lnTo>
                <a:lnTo>
                  <a:pt x="2286" y="721613"/>
                </a:lnTo>
                <a:lnTo>
                  <a:pt x="5333" y="721613"/>
                </a:lnTo>
                <a:lnTo>
                  <a:pt x="5334" y="10667"/>
                </a:lnTo>
                <a:lnTo>
                  <a:pt x="10668" y="5333"/>
                </a:lnTo>
                <a:lnTo>
                  <a:pt x="10668" y="10667"/>
                </a:lnTo>
                <a:lnTo>
                  <a:pt x="2772156" y="10667"/>
                </a:lnTo>
                <a:lnTo>
                  <a:pt x="2772156" y="5333"/>
                </a:lnTo>
                <a:lnTo>
                  <a:pt x="2777490" y="10667"/>
                </a:lnTo>
                <a:lnTo>
                  <a:pt x="2777490" y="721613"/>
                </a:lnTo>
                <a:lnTo>
                  <a:pt x="2780538" y="721613"/>
                </a:lnTo>
                <a:lnTo>
                  <a:pt x="2782824" y="719327"/>
                </a:lnTo>
                <a:close/>
              </a:path>
              <a:path w="2783205" h="721995">
                <a:moveTo>
                  <a:pt x="10668" y="10667"/>
                </a:moveTo>
                <a:lnTo>
                  <a:pt x="10668" y="5333"/>
                </a:lnTo>
                <a:lnTo>
                  <a:pt x="5334" y="10667"/>
                </a:lnTo>
                <a:lnTo>
                  <a:pt x="10668" y="10667"/>
                </a:lnTo>
                <a:close/>
              </a:path>
              <a:path w="2783205" h="721995">
                <a:moveTo>
                  <a:pt x="10668" y="710945"/>
                </a:moveTo>
                <a:lnTo>
                  <a:pt x="10668" y="10667"/>
                </a:lnTo>
                <a:lnTo>
                  <a:pt x="5334" y="10667"/>
                </a:lnTo>
                <a:lnTo>
                  <a:pt x="5334" y="710945"/>
                </a:lnTo>
                <a:lnTo>
                  <a:pt x="10668" y="710945"/>
                </a:lnTo>
                <a:close/>
              </a:path>
              <a:path w="2783205" h="721995">
                <a:moveTo>
                  <a:pt x="2777490" y="710945"/>
                </a:moveTo>
                <a:lnTo>
                  <a:pt x="5334" y="710945"/>
                </a:lnTo>
                <a:lnTo>
                  <a:pt x="10668" y="716279"/>
                </a:lnTo>
                <a:lnTo>
                  <a:pt x="10668" y="721613"/>
                </a:lnTo>
                <a:lnTo>
                  <a:pt x="2772156" y="721613"/>
                </a:lnTo>
                <a:lnTo>
                  <a:pt x="2772156" y="716279"/>
                </a:lnTo>
                <a:lnTo>
                  <a:pt x="2777490" y="710945"/>
                </a:lnTo>
                <a:close/>
              </a:path>
              <a:path w="2783205" h="721995">
                <a:moveTo>
                  <a:pt x="10668" y="721613"/>
                </a:moveTo>
                <a:lnTo>
                  <a:pt x="10668" y="716279"/>
                </a:lnTo>
                <a:lnTo>
                  <a:pt x="5334" y="710945"/>
                </a:lnTo>
                <a:lnTo>
                  <a:pt x="5333" y="721613"/>
                </a:lnTo>
                <a:lnTo>
                  <a:pt x="10668" y="721613"/>
                </a:lnTo>
                <a:close/>
              </a:path>
              <a:path w="2783205" h="721995">
                <a:moveTo>
                  <a:pt x="2777490" y="10667"/>
                </a:moveTo>
                <a:lnTo>
                  <a:pt x="2772156" y="5333"/>
                </a:lnTo>
                <a:lnTo>
                  <a:pt x="2772156" y="10667"/>
                </a:lnTo>
                <a:lnTo>
                  <a:pt x="2777490" y="10667"/>
                </a:lnTo>
                <a:close/>
              </a:path>
              <a:path w="2783205" h="721995">
                <a:moveTo>
                  <a:pt x="2777490" y="710945"/>
                </a:moveTo>
                <a:lnTo>
                  <a:pt x="2777490" y="10667"/>
                </a:lnTo>
                <a:lnTo>
                  <a:pt x="2772156" y="10667"/>
                </a:lnTo>
                <a:lnTo>
                  <a:pt x="2772156" y="710945"/>
                </a:lnTo>
                <a:lnTo>
                  <a:pt x="2777490" y="710945"/>
                </a:lnTo>
                <a:close/>
              </a:path>
              <a:path w="2783205" h="721995">
                <a:moveTo>
                  <a:pt x="2777490" y="721613"/>
                </a:moveTo>
                <a:lnTo>
                  <a:pt x="2777490" y="710945"/>
                </a:lnTo>
                <a:lnTo>
                  <a:pt x="2772156" y="716279"/>
                </a:lnTo>
                <a:lnTo>
                  <a:pt x="2772156" y="721613"/>
                </a:lnTo>
                <a:lnTo>
                  <a:pt x="2777490" y="7216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6745" y="6932028"/>
            <a:ext cx="208280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spc="5" dirty="0">
                <a:latin typeface="Calibri"/>
                <a:cs typeface="Calibri"/>
              </a:rPr>
              <a:t>Reminder </a:t>
            </a:r>
            <a:r>
              <a:rPr sz="1950" dirty="0">
                <a:latin typeface="Calibri"/>
                <a:cs typeface="Calibri"/>
              </a:rPr>
              <a:t>to myself:  </a:t>
            </a:r>
            <a:r>
              <a:rPr sz="1950" spc="10" dirty="0">
                <a:latin typeface="Calibri"/>
                <a:cs typeface="Calibri"/>
              </a:rPr>
              <a:t>slow down</a:t>
            </a:r>
            <a:r>
              <a:rPr sz="1950" spc="-7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here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with </a:t>
            </a:r>
            <a:r>
              <a:rPr spc="-25" dirty="0"/>
              <a:t>BFS/DFS?</a:t>
            </a:r>
            <a:r>
              <a:rPr spc="75" dirty="0"/>
              <a:t> </a:t>
            </a:r>
            <a:r>
              <a:rPr spc="-10" dirty="0"/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8555"/>
            <a:ext cx="8771890" cy="2265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-10" dirty="0">
                <a:latin typeface="Calibri"/>
                <a:cs typeface="Calibri"/>
              </a:rPr>
              <a:t>Topological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Sort</a:t>
            </a:r>
            <a:endParaRPr sz="2600">
              <a:latin typeface="Calibri"/>
              <a:cs typeface="Calibri"/>
            </a:endParaRPr>
          </a:p>
          <a:p>
            <a:pPr marL="829944" marR="508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graph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DAG, </a:t>
            </a: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5" dirty="0">
                <a:latin typeface="Calibri"/>
                <a:cs typeface="Calibri"/>
              </a:rPr>
              <a:t>simply </a:t>
            </a:r>
            <a:r>
              <a:rPr sz="2200" dirty="0">
                <a:latin typeface="Calibri"/>
                <a:cs typeface="Calibri"/>
              </a:rPr>
              <a:t>running </a:t>
            </a:r>
            <a:r>
              <a:rPr sz="2200" b="1" spc="-15" dirty="0">
                <a:latin typeface="Calibri"/>
                <a:cs typeface="Calibri"/>
              </a:rPr>
              <a:t>DFS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(and </a:t>
            </a:r>
            <a:r>
              <a:rPr sz="2200" spc="-1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same  </a:t>
            </a: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spc="-15" dirty="0">
                <a:latin typeface="Calibri"/>
                <a:cs typeface="Calibri"/>
              </a:rPr>
              <a:t>record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vertices in </a:t>
            </a:r>
            <a:r>
              <a:rPr sz="2200" dirty="0">
                <a:latin typeface="Calibri"/>
                <a:cs typeface="Calibri"/>
              </a:rPr>
              <a:t>“post‐order” manner)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0" dirty="0">
                <a:latin typeface="Calibri"/>
                <a:cs typeface="Calibri"/>
              </a:rPr>
              <a:t>give </a:t>
            </a:r>
            <a:r>
              <a:rPr sz="2200" dirty="0">
                <a:latin typeface="Calibri"/>
                <a:cs typeface="Calibri"/>
              </a:rPr>
              <a:t>us one </a:t>
            </a:r>
            <a:r>
              <a:rPr sz="2200" spc="-10" dirty="0">
                <a:latin typeface="Calibri"/>
                <a:cs typeface="Calibri"/>
              </a:rPr>
              <a:t>valid  </a:t>
            </a:r>
            <a:r>
              <a:rPr sz="2200" spc="-5" dirty="0">
                <a:latin typeface="Calibri"/>
                <a:cs typeface="Calibri"/>
              </a:rPr>
              <a:t>topological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order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10" dirty="0">
                <a:latin typeface="Calibri"/>
                <a:cs typeface="Calibri"/>
              </a:rPr>
              <a:t>“Post‐order”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process </a:t>
            </a:r>
            <a:r>
              <a:rPr sz="1950" spc="-5" dirty="0">
                <a:latin typeface="Calibri"/>
                <a:cs typeface="Calibri"/>
              </a:rPr>
              <a:t>vertex </a:t>
            </a:r>
            <a:r>
              <a:rPr sz="1950" b="1" spc="15" dirty="0">
                <a:latin typeface="Calibri"/>
                <a:cs typeface="Calibri"/>
              </a:rPr>
              <a:t>u </a:t>
            </a:r>
            <a:r>
              <a:rPr sz="1950" dirty="0">
                <a:latin typeface="Calibri"/>
                <a:cs typeface="Calibri"/>
              </a:rPr>
              <a:t>after </a:t>
            </a:r>
            <a:r>
              <a:rPr sz="1950" spc="5" dirty="0">
                <a:latin typeface="Calibri"/>
                <a:cs typeface="Calibri"/>
              </a:rPr>
              <a:t>all children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b="1" spc="15" dirty="0">
                <a:latin typeface="Calibri"/>
                <a:cs typeface="Calibri"/>
              </a:rPr>
              <a:t>u </a:t>
            </a:r>
            <a:r>
              <a:rPr sz="1950" spc="-5" dirty="0">
                <a:latin typeface="Calibri"/>
                <a:cs typeface="Calibri"/>
              </a:rPr>
              <a:t>have </a:t>
            </a:r>
            <a:r>
              <a:rPr sz="1950" spc="10" dirty="0">
                <a:latin typeface="Calibri"/>
                <a:cs typeface="Calibri"/>
              </a:rPr>
              <a:t>been</a:t>
            </a:r>
            <a:r>
              <a:rPr sz="1950" spc="10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visited</a:t>
            </a:r>
            <a:endParaRPr sz="19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See </a:t>
            </a:r>
            <a:r>
              <a:rPr sz="2200" spc="-5" dirty="0">
                <a:latin typeface="Calibri"/>
                <a:cs typeface="Calibri"/>
              </a:rPr>
              <a:t>pseudo code in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next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slide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7334" y="5613653"/>
            <a:ext cx="5303519" cy="1894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11233" y="5632703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79" h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95231" y="5616702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w="786129" h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28666" y="5762561"/>
          <a:ext cx="4788535" cy="1683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3026">
                <a:tc>
                  <a:txBody>
                    <a:bodyPr/>
                    <a:lstStyle/>
                    <a:p>
                      <a:pPr marL="22225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865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978">
                <a:tc>
                  <a:txBody>
                    <a:bodyPr/>
                    <a:lstStyle/>
                    <a:p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490715" y="6233850"/>
            <a:ext cx="2730500" cy="901700"/>
          </a:xfrm>
          <a:custGeom>
            <a:avLst/>
            <a:gdLst/>
            <a:ahLst/>
            <a:cxnLst/>
            <a:rect l="l" t="t" r="r" b="b"/>
            <a:pathLst>
              <a:path w="2730500" h="901700">
                <a:moveTo>
                  <a:pt x="2651053" y="65894"/>
                </a:moveTo>
                <a:lnTo>
                  <a:pt x="2610312" y="56476"/>
                </a:lnTo>
                <a:lnTo>
                  <a:pt x="0" y="861131"/>
                </a:lnTo>
                <a:lnTo>
                  <a:pt x="12192" y="901517"/>
                </a:lnTo>
                <a:lnTo>
                  <a:pt x="2622215" y="96951"/>
                </a:lnTo>
                <a:lnTo>
                  <a:pt x="2651053" y="65894"/>
                </a:lnTo>
                <a:close/>
              </a:path>
              <a:path w="2730500" h="901700">
                <a:moveTo>
                  <a:pt x="2730246" y="41219"/>
                </a:moveTo>
                <a:lnTo>
                  <a:pt x="2553462" y="71"/>
                </a:lnTo>
                <a:lnTo>
                  <a:pt x="2545139" y="0"/>
                </a:lnTo>
                <a:lnTo>
                  <a:pt x="2537745" y="2928"/>
                </a:lnTo>
                <a:lnTo>
                  <a:pt x="2531923" y="8429"/>
                </a:lnTo>
                <a:lnTo>
                  <a:pt x="2528316" y="16073"/>
                </a:lnTo>
                <a:lnTo>
                  <a:pt x="2528244" y="24074"/>
                </a:lnTo>
                <a:lnTo>
                  <a:pt x="2531173" y="31503"/>
                </a:lnTo>
                <a:lnTo>
                  <a:pt x="2536674" y="37504"/>
                </a:lnTo>
                <a:lnTo>
                  <a:pt x="2544318" y="41219"/>
                </a:lnTo>
                <a:lnTo>
                  <a:pt x="2610312" y="56476"/>
                </a:lnTo>
                <a:lnTo>
                  <a:pt x="2684526" y="33599"/>
                </a:lnTo>
                <a:lnTo>
                  <a:pt x="2696718" y="73985"/>
                </a:lnTo>
                <a:lnTo>
                  <a:pt x="2696718" y="77871"/>
                </a:lnTo>
                <a:lnTo>
                  <a:pt x="2730246" y="41219"/>
                </a:lnTo>
                <a:close/>
              </a:path>
              <a:path w="2730500" h="901700">
                <a:moveTo>
                  <a:pt x="2696718" y="77871"/>
                </a:moveTo>
                <a:lnTo>
                  <a:pt x="2696718" y="73985"/>
                </a:lnTo>
                <a:lnTo>
                  <a:pt x="2622215" y="96951"/>
                </a:lnTo>
                <a:lnTo>
                  <a:pt x="2576322" y="146375"/>
                </a:lnTo>
                <a:lnTo>
                  <a:pt x="2572166" y="153483"/>
                </a:lnTo>
                <a:lnTo>
                  <a:pt x="2571083" y="161520"/>
                </a:lnTo>
                <a:lnTo>
                  <a:pt x="2573000" y="169414"/>
                </a:lnTo>
                <a:lnTo>
                  <a:pt x="2577846" y="176093"/>
                </a:lnTo>
                <a:lnTo>
                  <a:pt x="2584954" y="180367"/>
                </a:lnTo>
                <a:lnTo>
                  <a:pt x="2592990" y="181713"/>
                </a:lnTo>
                <a:lnTo>
                  <a:pt x="2600884" y="180058"/>
                </a:lnTo>
                <a:lnTo>
                  <a:pt x="2607564" y="175331"/>
                </a:lnTo>
                <a:lnTo>
                  <a:pt x="2696718" y="77871"/>
                </a:lnTo>
                <a:close/>
              </a:path>
              <a:path w="2730500" h="901700">
                <a:moveTo>
                  <a:pt x="2696718" y="73985"/>
                </a:moveTo>
                <a:lnTo>
                  <a:pt x="2684526" y="33599"/>
                </a:lnTo>
                <a:lnTo>
                  <a:pt x="2610312" y="56476"/>
                </a:lnTo>
                <a:lnTo>
                  <a:pt x="2651053" y="65894"/>
                </a:lnTo>
                <a:lnTo>
                  <a:pt x="2675382" y="39695"/>
                </a:lnTo>
                <a:lnTo>
                  <a:pt x="2686050" y="73985"/>
                </a:lnTo>
                <a:lnTo>
                  <a:pt x="2686050" y="77273"/>
                </a:lnTo>
                <a:lnTo>
                  <a:pt x="2696718" y="73985"/>
                </a:lnTo>
                <a:close/>
              </a:path>
              <a:path w="2730500" h="901700">
                <a:moveTo>
                  <a:pt x="2686050" y="77273"/>
                </a:moveTo>
                <a:lnTo>
                  <a:pt x="2686050" y="73985"/>
                </a:lnTo>
                <a:lnTo>
                  <a:pt x="2651053" y="65894"/>
                </a:lnTo>
                <a:lnTo>
                  <a:pt x="2622215" y="96951"/>
                </a:lnTo>
                <a:lnTo>
                  <a:pt x="2686050" y="77273"/>
                </a:lnTo>
                <a:close/>
              </a:path>
              <a:path w="2730500" h="901700">
                <a:moveTo>
                  <a:pt x="2686050" y="73985"/>
                </a:moveTo>
                <a:lnTo>
                  <a:pt x="2675382" y="39695"/>
                </a:lnTo>
                <a:lnTo>
                  <a:pt x="2651053" y="65894"/>
                </a:lnTo>
                <a:lnTo>
                  <a:pt x="2686050" y="739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0557"/>
            <a:ext cx="803275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DFS </a:t>
            </a:r>
            <a:r>
              <a:rPr spc="-40" dirty="0"/>
              <a:t>for </a:t>
            </a:r>
            <a:r>
              <a:rPr spc="-65" dirty="0"/>
              <a:t>TopoSort </a:t>
            </a:r>
            <a:r>
              <a:rPr spc="-5" dirty="0"/>
              <a:t>– </a:t>
            </a:r>
            <a:r>
              <a:rPr spc="-20" dirty="0"/>
              <a:t>Pseudo</a:t>
            </a:r>
            <a:r>
              <a:rPr spc="150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157985"/>
            <a:ext cx="7821295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Simply look </a:t>
            </a:r>
            <a:r>
              <a:rPr sz="3050" spc="-5" dirty="0">
                <a:latin typeface="Calibri"/>
                <a:cs typeface="Calibri"/>
              </a:rPr>
              <a:t>at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codes </a:t>
            </a:r>
            <a:r>
              <a:rPr sz="3050" spc="10" dirty="0">
                <a:latin typeface="Calibri"/>
                <a:cs typeface="Calibri"/>
              </a:rPr>
              <a:t>in</a:t>
            </a:r>
            <a:r>
              <a:rPr sz="3050" spc="35" dirty="0">
                <a:latin typeface="Calibri"/>
                <a:cs typeface="Calibri"/>
              </a:rPr>
              <a:t> </a:t>
            </a:r>
            <a:r>
              <a:rPr sz="3050" u="heavy" dirty="0">
                <a:solidFill>
                  <a:srgbClr val="FF0000"/>
                </a:solidFill>
                <a:latin typeface="Calibri"/>
                <a:cs typeface="Calibri"/>
              </a:rPr>
              <a:t>red/underlined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1750" dirty="0">
                <a:latin typeface="Courier New"/>
                <a:cs typeface="Courier New"/>
              </a:rPr>
              <a:t>DFSrec(u)</a:t>
            </a:r>
            <a:endParaRPr sz="1750">
              <a:latin typeface="Courier New"/>
              <a:cs typeface="Courier New"/>
            </a:endParaRPr>
          </a:p>
          <a:p>
            <a:pPr marL="281305">
              <a:lnSpc>
                <a:spcPct val="100000"/>
              </a:lnSpc>
              <a:spcBef>
                <a:spcPts val="475"/>
              </a:spcBef>
              <a:tabLst>
                <a:tab pos="2113280" algn="l"/>
              </a:tabLst>
            </a:pPr>
            <a:r>
              <a:rPr sz="1750" dirty="0">
                <a:latin typeface="Courier New"/>
                <a:cs typeface="Courier New"/>
              </a:rPr>
              <a:t>visited[u] </a:t>
            </a:r>
            <a:r>
              <a:rPr sz="1750" spc="90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Wingdings"/>
                <a:cs typeface="Wingdings"/>
              </a:rPr>
              <a:t>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dirty="0">
                <a:latin typeface="Courier New"/>
                <a:cs typeface="Courier New"/>
              </a:rPr>
              <a:t>1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 to avoid</a:t>
            </a:r>
            <a:r>
              <a:rPr sz="1750" spc="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cycle</a:t>
            </a:r>
            <a:endParaRPr sz="1750">
              <a:latin typeface="Courier New"/>
              <a:cs typeface="Courier New"/>
            </a:endParaRPr>
          </a:p>
          <a:p>
            <a:pPr marL="549910" marR="1617980" indent="-269240">
              <a:lnSpc>
                <a:spcPts val="2540"/>
              </a:lnSpc>
              <a:spcBef>
                <a:spcPts val="105"/>
              </a:spcBef>
              <a:tabLst>
                <a:tab pos="3506470" algn="l"/>
              </a:tabLst>
            </a:pPr>
            <a:r>
              <a:rPr sz="1750" dirty="0">
                <a:latin typeface="Courier New"/>
                <a:cs typeface="Courier New"/>
              </a:rPr>
              <a:t>for all v adjacent to u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 order of neighbor  </a:t>
            </a:r>
            <a:r>
              <a:rPr sz="1750" dirty="0">
                <a:latin typeface="Courier New"/>
                <a:cs typeface="Courier New"/>
              </a:rPr>
              <a:t>if visited[v] =</a:t>
            </a:r>
            <a:r>
              <a:rPr sz="1750" spc="825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0</a:t>
            </a:r>
            <a:r>
              <a:rPr sz="1750" spc="280" dirty="0"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	influences</a:t>
            </a:r>
            <a:r>
              <a:rPr sz="1750" spc="-3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DFS</a:t>
            </a:r>
            <a:endParaRPr sz="1750">
              <a:latin typeface="Courier New"/>
              <a:cs typeface="Courier New"/>
            </a:endParaRPr>
          </a:p>
          <a:p>
            <a:pPr marL="818515" marR="1752600" indent="635">
              <a:lnSpc>
                <a:spcPts val="2500"/>
              </a:lnSpc>
              <a:spcBef>
                <a:spcPts val="65"/>
              </a:spcBef>
              <a:tabLst>
                <a:tab pos="1844039" algn="l"/>
              </a:tabLst>
            </a:pPr>
            <a:r>
              <a:rPr sz="1750" dirty="0">
                <a:latin typeface="Courier New"/>
                <a:cs typeface="Courier New"/>
              </a:rPr>
              <a:t>p[v] </a:t>
            </a:r>
            <a:r>
              <a:rPr sz="1750" spc="35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Wingdings"/>
                <a:cs typeface="Wingdings"/>
              </a:rPr>
              <a:t>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dirty="0">
                <a:latin typeface="Courier New"/>
                <a:cs typeface="Courier New"/>
              </a:rPr>
              <a:t>u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750" spc="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visitation</a:t>
            </a:r>
            <a:r>
              <a:rPr sz="1750" spc="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sequence  </a:t>
            </a:r>
            <a:r>
              <a:rPr sz="1750" dirty="0">
                <a:latin typeface="Courier New"/>
                <a:cs typeface="Courier New"/>
              </a:rPr>
              <a:t>DFSrec(v)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 recursive </a:t>
            </a:r>
            <a:r>
              <a:rPr sz="1750" spc="5" dirty="0">
                <a:solidFill>
                  <a:srgbClr val="00B050"/>
                </a:solidFill>
                <a:latin typeface="Courier New"/>
                <a:cs typeface="Courier New"/>
              </a:rPr>
              <a:t>(implicit</a:t>
            </a:r>
            <a:r>
              <a:rPr sz="1750" spc="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stack)</a:t>
            </a:r>
            <a:endParaRPr sz="1750">
              <a:latin typeface="Courier New"/>
              <a:cs typeface="Courier New"/>
            </a:endParaRPr>
          </a:p>
          <a:p>
            <a:pPr marL="280670">
              <a:lnSpc>
                <a:spcPct val="100000"/>
              </a:lnSpc>
              <a:spcBef>
                <a:spcPts val="280"/>
              </a:spcBef>
            </a:pP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append u to the back of toposort </a:t>
            </a:r>
            <a:r>
              <a:rPr sz="1750" u="sng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750" u="sng" spc="16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750" u="sng" dirty="0">
                <a:solidFill>
                  <a:srgbClr val="00B050"/>
                </a:solidFill>
                <a:latin typeface="Courier New"/>
                <a:cs typeface="Courier New"/>
              </a:rPr>
              <a:t>"post-order"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4419777"/>
            <a:ext cx="2847340" cy="228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600"/>
              </a:lnSpc>
            </a:pP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 in the main method  </a:t>
            </a:r>
            <a:r>
              <a:rPr sz="1750" dirty="0">
                <a:latin typeface="Courier New"/>
                <a:cs typeface="Courier New"/>
              </a:rPr>
              <a:t>for all v in</a:t>
            </a:r>
            <a:r>
              <a:rPr sz="1750" spc="-15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V</a:t>
            </a:r>
            <a:endParaRPr sz="1750">
              <a:latin typeface="Courier New"/>
              <a:cs typeface="Courier New"/>
            </a:endParaRPr>
          </a:p>
          <a:p>
            <a:pPr marL="281305">
              <a:lnSpc>
                <a:spcPct val="100000"/>
              </a:lnSpc>
              <a:spcBef>
                <a:spcPts val="475"/>
              </a:spcBef>
              <a:tabLst>
                <a:tab pos="2113280" algn="l"/>
              </a:tabLst>
            </a:pPr>
            <a:r>
              <a:rPr sz="1750" dirty="0">
                <a:latin typeface="Courier New"/>
                <a:cs typeface="Courier New"/>
              </a:rPr>
              <a:t>visited[v] </a:t>
            </a:r>
            <a:r>
              <a:rPr sz="1750" spc="90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Wingdings"/>
                <a:cs typeface="Wingdings"/>
              </a:rPr>
              <a:t>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dirty="0">
                <a:latin typeface="Courier New"/>
                <a:cs typeface="Courier New"/>
              </a:rPr>
              <a:t>0</a:t>
            </a:r>
            <a:endParaRPr sz="1750">
              <a:latin typeface="Courier New"/>
              <a:cs typeface="Courier New"/>
            </a:endParaRPr>
          </a:p>
          <a:p>
            <a:pPr marL="12700" marR="945515" indent="268605">
              <a:lnSpc>
                <a:spcPct val="119700"/>
              </a:lnSpc>
              <a:spcBef>
                <a:spcPts val="25"/>
              </a:spcBef>
              <a:tabLst>
                <a:tab pos="1306195" algn="l"/>
              </a:tabLst>
            </a:pPr>
            <a:r>
              <a:rPr sz="1750" dirty="0">
                <a:latin typeface="Courier New"/>
                <a:cs typeface="Courier New"/>
              </a:rPr>
              <a:t>p[v] </a:t>
            </a:r>
            <a:r>
              <a:rPr sz="1750" spc="35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Wingdings"/>
                <a:cs typeface="Wingdings"/>
              </a:rPr>
              <a:t>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dirty="0">
                <a:latin typeface="Courier New"/>
                <a:cs typeface="Courier New"/>
              </a:rPr>
              <a:t>-1  </a:t>
            </a: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clear toposort  for all v in</a:t>
            </a:r>
            <a:r>
              <a:rPr sz="1750" u="sng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endParaRPr sz="1750">
              <a:latin typeface="Courier New"/>
              <a:cs typeface="Courier New"/>
            </a:endParaRPr>
          </a:p>
          <a:p>
            <a:pPr marL="280670">
              <a:lnSpc>
                <a:spcPct val="100000"/>
              </a:lnSpc>
              <a:spcBef>
                <a:spcPts val="430"/>
              </a:spcBef>
            </a:pP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if visited[v] ==</a:t>
            </a:r>
            <a:r>
              <a:rPr sz="1750" u="sng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14" y="6673012"/>
            <a:ext cx="647382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7210">
              <a:lnSpc>
                <a:spcPct val="120600"/>
              </a:lnSpc>
            </a:pPr>
            <a:r>
              <a:rPr sz="1750" dirty="0">
                <a:latin typeface="Courier New"/>
                <a:cs typeface="Courier New"/>
              </a:rPr>
              <a:t>DFSrec(s)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 start the recursive call from s  </a:t>
            </a: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reverse toposort </a:t>
            </a:r>
            <a:r>
              <a:rPr sz="1750" u="sng" spc="5" dirty="0">
                <a:solidFill>
                  <a:srgbClr val="FF0000"/>
                </a:solidFill>
                <a:latin typeface="Courier New"/>
                <a:cs typeface="Courier New"/>
              </a:rPr>
              <a:t>and </a:t>
            </a: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output</a:t>
            </a:r>
            <a:r>
              <a:rPr sz="1750" u="sng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it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0429" y="5975603"/>
            <a:ext cx="4050029" cy="451484"/>
          </a:xfrm>
          <a:custGeom>
            <a:avLst/>
            <a:gdLst/>
            <a:ahLst/>
            <a:cxnLst/>
            <a:rect l="l" t="t" r="r" b="b"/>
            <a:pathLst>
              <a:path w="4050029" h="451485">
                <a:moveTo>
                  <a:pt x="4050029" y="448817"/>
                </a:moveTo>
                <a:lnTo>
                  <a:pt x="4050029" y="2285"/>
                </a:lnTo>
                <a:lnTo>
                  <a:pt x="4047744" y="0"/>
                </a:lnTo>
                <a:lnTo>
                  <a:pt x="2285" y="0"/>
                </a:lnTo>
                <a:lnTo>
                  <a:pt x="0" y="2286"/>
                </a:lnTo>
                <a:lnTo>
                  <a:pt x="0" y="448818"/>
                </a:lnTo>
                <a:lnTo>
                  <a:pt x="2286" y="451104"/>
                </a:lnTo>
                <a:lnTo>
                  <a:pt x="4572" y="451104"/>
                </a:lnTo>
                <a:lnTo>
                  <a:pt x="4572" y="10668"/>
                </a:lnTo>
                <a:lnTo>
                  <a:pt x="9906" y="5334"/>
                </a:lnTo>
                <a:lnTo>
                  <a:pt x="9905" y="10668"/>
                </a:lnTo>
                <a:lnTo>
                  <a:pt x="4039362" y="10667"/>
                </a:lnTo>
                <a:lnTo>
                  <a:pt x="4039362" y="5333"/>
                </a:lnTo>
                <a:lnTo>
                  <a:pt x="4044696" y="10667"/>
                </a:lnTo>
                <a:lnTo>
                  <a:pt x="4044696" y="451103"/>
                </a:lnTo>
                <a:lnTo>
                  <a:pt x="4047744" y="451103"/>
                </a:lnTo>
                <a:lnTo>
                  <a:pt x="4050029" y="448817"/>
                </a:lnTo>
                <a:close/>
              </a:path>
              <a:path w="4050029" h="451485">
                <a:moveTo>
                  <a:pt x="9905" y="10668"/>
                </a:moveTo>
                <a:lnTo>
                  <a:pt x="9906" y="5334"/>
                </a:lnTo>
                <a:lnTo>
                  <a:pt x="4572" y="10668"/>
                </a:lnTo>
                <a:lnTo>
                  <a:pt x="9905" y="10668"/>
                </a:lnTo>
                <a:close/>
              </a:path>
              <a:path w="4050029" h="451485">
                <a:moveTo>
                  <a:pt x="9905" y="440436"/>
                </a:moveTo>
                <a:lnTo>
                  <a:pt x="9905" y="10668"/>
                </a:lnTo>
                <a:lnTo>
                  <a:pt x="4572" y="10668"/>
                </a:lnTo>
                <a:lnTo>
                  <a:pt x="4572" y="440436"/>
                </a:lnTo>
                <a:lnTo>
                  <a:pt x="9905" y="440436"/>
                </a:lnTo>
                <a:close/>
              </a:path>
              <a:path w="4050029" h="451485">
                <a:moveTo>
                  <a:pt x="4044696" y="440435"/>
                </a:moveTo>
                <a:lnTo>
                  <a:pt x="4572" y="440436"/>
                </a:lnTo>
                <a:lnTo>
                  <a:pt x="9906" y="445770"/>
                </a:lnTo>
                <a:lnTo>
                  <a:pt x="9905" y="451104"/>
                </a:lnTo>
                <a:lnTo>
                  <a:pt x="4039362" y="451103"/>
                </a:lnTo>
                <a:lnTo>
                  <a:pt x="4039362" y="445769"/>
                </a:lnTo>
                <a:lnTo>
                  <a:pt x="4044696" y="440435"/>
                </a:lnTo>
                <a:close/>
              </a:path>
              <a:path w="4050029" h="451485">
                <a:moveTo>
                  <a:pt x="9905" y="451104"/>
                </a:moveTo>
                <a:lnTo>
                  <a:pt x="9906" y="445770"/>
                </a:lnTo>
                <a:lnTo>
                  <a:pt x="4572" y="440436"/>
                </a:lnTo>
                <a:lnTo>
                  <a:pt x="4572" y="451104"/>
                </a:lnTo>
                <a:lnTo>
                  <a:pt x="9905" y="451104"/>
                </a:lnTo>
                <a:close/>
              </a:path>
              <a:path w="4050029" h="451485">
                <a:moveTo>
                  <a:pt x="4044696" y="10667"/>
                </a:moveTo>
                <a:lnTo>
                  <a:pt x="4039362" y="5333"/>
                </a:lnTo>
                <a:lnTo>
                  <a:pt x="4039362" y="10667"/>
                </a:lnTo>
                <a:lnTo>
                  <a:pt x="4044696" y="10667"/>
                </a:lnTo>
                <a:close/>
              </a:path>
              <a:path w="4050029" h="451485">
                <a:moveTo>
                  <a:pt x="4044696" y="440435"/>
                </a:moveTo>
                <a:lnTo>
                  <a:pt x="4044696" y="10667"/>
                </a:lnTo>
                <a:lnTo>
                  <a:pt x="4039362" y="10667"/>
                </a:lnTo>
                <a:lnTo>
                  <a:pt x="4039362" y="440435"/>
                </a:lnTo>
                <a:lnTo>
                  <a:pt x="4044696" y="440435"/>
                </a:lnTo>
                <a:close/>
              </a:path>
              <a:path w="4050029" h="451485">
                <a:moveTo>
                  <a:pt x="4044696" y="451103"/>
                </a:moveTo>
                <a:lnTo>
                  <a:pt x="4044696" y="440435"/>
                </a:lnTo>
                <a:lnTo>
                  <a:pt x="4039362" y="445769"/>
                </a:lnTo>
                <a:lnTo>
                  <a:pt x="4039362" y="451103"/>
                </a:lnTo>
                <a:lnTo>
                  <a:pt x="4044696" y="45110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32885" y="6013196"/>
            <a:ext cx="372173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toposort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kind of </a:t>
            </a:r>
            <a:r>
              <a:rPr sz="2200" spc="-10" dirty="0">
                <a:latin typeface="Calibri"/>
                <a:cs typeface="Calibri"/>
              </a:rPr>
              <a:t>List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(Vector)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with </a:t>
            </a:r>
            <a:r>
              <a:rPr spc="-25" dirty="0"/>
              <a:t>BFS/DFS?</a:t>
            </a:r>
            <a:r>
              <a:rPr spc="75" dirty="0"/>
              <a:t> </a:t>
            </a:r>
            <a:r>
              <a:rPr spc="-10" dirty="0"/>
              <a:t>(5)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8555"/>
            <a:ext cx="7968615" cy="120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-10" dirty="0">
                <a:latin typeface="Calibri"/>
                <a:cs typeface="Calibri"/>
              </a:rPr>
              <a:t>Topological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Sort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Suppose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visited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spc="-5" dirty="0">
                <a:latin typeface="Calibri"/>
                <a:cs typeface="Calibri"/>
              </a:rPr>
              <a:t>neighbors </a:t>
            </a:r>
            <a:r>
              <a:rPr sz="2200" dirty="0">
                <a:latin typeface="Calibri"/>
                <a:cs typeface="Calibri"/>
              </a:rPr>
              <a:t>of 0 </a:t>
            </a:r>
            <a:r>
              <a:rPr sz="2200" spc="-10" dirty="0">
                <a:latin typeface="Calibri"/>
                <a:cs typeface="Calibri"/>
              </a:rPr>
              <a:t>recursively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DFS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0" dirty="0">
                <a:latin typeface="Calibri"/>
                <a:cs typeface="Calibri"/>
              </a:rPr>
              <a:t>toposort list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10" dirty="0">
                <a:latin typeface="Calibri"/>
                <a:cs typeface="Calibri"/>
              </a:rPr>
              <a:t>[list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vertices reachable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0] ‐ </a:t>
            </a:r>
            <a:r>
              <a:rPr sz="2200" spc="-15" dirty="0">
                <a:latin typeface="Calibri"/>
                <a:cs typeface="Calibri"/>
              </a:rPr>
              <a:t>vertex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63903" rIns="0" bIns="0" rtlCol="0">
            <a:spAutoFit/>
          </a:bodyPr>
          <a:lstStyle/>
          <a:p>
            <a:pPr marL="1268730" indent="-251460">
              <a:lnSpc>
                <a:spcPct val="100000"/>
              </a:lnSpc>
              <a:buFont typeface="Arial"/>
              <a:buChar char="•"/>
              <a:tabLst>
                <a:tab pos="1269365" algn="l"/>
              </a:tabLst>
            </a:pPr>
            <a:r>
              <a:rPr sz="1750" dirty="0"/>
              <a:t>Suppose </a:t>
            </a:r>
            <a:r>
              <a:rPr sz="1750" spc="-10" dirty="0"/>
              <a:t>we </a:t>
            </a:r>
            <a:r>
              <a:rPr sz="1750" spc="-15" dirty="0"/>
              <a:t>have </a:t>
            </a:r>
            <a:r>
              <a:rPr sz="1750" spc="-5" dirty="0"/>
              <a:t>visited all </a:t>
            </a:r>
            <a:r>
              <a:rPr sz="1750" dirty="0"/>
              <a:t>neighbors of 1 </a:t>
            </a:r>
            <a:r>
              <a:rPr sz="1750" spc="-10" dirty="0"/>
              <a:t>recursively </a:t>
            </a:r>
            <a:r>
              <a:rPr sz="1750" spc="-5" dirty="0"/>
              <a:t>with</a:t>
            </a:r>
            <a:r>
              <a:rPr sz="1750" spc="175" dirty="0"/>
              <a:t> </a:t>
            </a:r>
            <a:r>
              <a:rPr sz="1750" spc="-10" dirty="0"/>
              <a:t>DFS</a:t>
            </a:r>
            <a:endParaRPr sz="1750"/>
          </a:p>
          <a:p>
            <a:pPr marL="1268730" indent="-25146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270000" algn="l"/>
              </a:tabLst>
            </a:pPr>
            <a:r>
              <a:rPr sz="1750" spc="-5" dirty="0"/>
              <a:t>toposort </a:t>
            </a:r>
            <a:r>
              <a:rPr sz="1750" spc="-10" dirty="0"/>
              <a:t>list </a:t>
            </a:r>
            <a:r>
              <a:rPr sz="1750" dirty="0"/>
              <a:t>= </a:t>
            </a:r>
            <a:r>
              <a:rPr sz="1750" spc="-5" dirty="0"/>
              <a:t>[[list </a:t>
            </a:r>
            <a:r>
              <a:rPr sz="1750" dirty="0"/>
              <a:t>of vertices </a:t>
            </a:r>
            <a:r>
              <a:rPr sz="1750" spc="-5" dirty="0"/>
              <a:t>reachable </a:t>
            </a:r>
            <a:r>
              <a:rPr sz="1750" spc="-10" dirty="0"/>
              <a:t>from </a:t>
            </a:r>
            <a:r>
              <a:rPr sz="1750" dirty="0"/>
              <a:t>1] </a:t>
            </a:r>
            <a:r>
              <a:rPr sz="1750" dirty="0">
                <a:latin typeface="Calibri"/>
                <a:cs typeface="Calibri"/>
              </a:rPr>
              <a:t>‐ </a:t>
            </a:r>
            <a:r>
              <a:rPr sz="1750" spc="-10" dirty="0"/>
              <a:t>vertex </a:t>
            </a:r>
            <a:r>
              <a:rPr sz="1750" dirty="0"/>
              <a:t>1] </a:t>
            </a:r>
            <a:r>
              <a:rPr sz="1750" dirty="0">
                <a:latin typeface="Calibri"/>
                <a:cs typeface="Calibri"/>
              </a:rPr>
              <a:t>‐ </a:t>
            </a:r>
            <a:r>
              <a:rPr sz="1750" spc="-10" dirty="0"/>
              <a:t>vertex</a:t>
            </a:r>
            <a:r>
              <a:rPr sz="1750" spc="180" dirty="0"/>
              <a:t> </a:t>
            </a:r>
            <a:r>
              <a:rPr sz="1750" dirty="0"/>
              <a:t>0</a:t>
            </a:r>
            <a:endParaRPr sz="1750">
              <a:latin typeface="Calibri"/>
              <a:cs typeface="Calibri"/>
            </a:endParaRPr>
          </a:p>
          <a:p>
            <a:pPr marL="1268730" indent="-25146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1270000" algn="l"/>
              </a:tabLst>
            </a:pPr>
            <a:r>
              <a:rPr sz="1750" dirty="0"/>
              <a:t>and so</a:t>
            </a:r>
            <a:r>
              <a:rPr sz="1750" spc="-85" dirty="0"/>
              <a:t> </a:t>
            </a:r>
            <a:r>
              <a:rPr sz="1750" dirty="0"/>
              <a:t>on…</a:t>
            </a:r>
            <a:endParaRPr sz="1750"/>
          </a:p>
          <a:p>
            <a:pPr marL="828675" indent="-31432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829944" algn="l"/>
              </a:tabLst>
            </a:pPr>
            <a:r>
              <a:rPr sz="2200" spc="-40" dirty="0"/>
              <a:t>We </a:t>
            </a:r>
            <a:r>
              <a:rPr sz="2200" spc="-5" dirty="0"/>
              <a:t>will </a:t>
            </a:r>
            <a:r>
              <a:rPr sz="2200" spc="-10" dirty="0"/>
              <a:t>eventually </a:t>
            </a:r>
            <a:r>
              <a:rPr sz="2200" spc="-15" dirty="0"/>
              <a:t>have </a:t>
            </a:r>
            <a:r>
              <a:rPr sz="2200" dirty="0"/>
              <a:t>= [</a:t>
            </a:r>
            <a:r>
              <a:rPr sz="2200" u="heavy" dirty="0"/>
              <a:t>4, 3, 5, 2, 1, 0</a:t>
            </a:r>
            <a:r>
              <a:rPr sz="2200" dirty="0"/>
              <a:t>, 6,</a:t>
            </a:r>
            <a:r>
              <a:rPr sz="2200" spc="-35" dirty="0"/>
              <a:t> </a:t>
            </a:r>
            <a:r>
              <a:rPr sz="2200" dirty="0"/>
              <a:t>7]</a:t>
            </a:r>
            <a:endParaRPr sz="2200"/>
          </a:p>
          <a:p>
            <a:pPr marL="828675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29944" algn="l"/>
              </a:tabLst>
            </a:pPr>
            <a:r>
              <a:rPr sz="2200" spc="-15" dirty="0"/>
              <a:t>Reversing </a:t>
            </a:r>
            <a:r>
              <a:rPr sz="2200" spc="-5" dirty="0"/>
              <a:t>it, </a:t>
            </a:r>
            <a:r>
              <a:rPr sz="2200" spc="-10" dirty="0"/>
              <a:t>we </a:t>
            </a:r>
            <a:r>
              <a:rPr sz="2200" spc="-5" dirty="0"/>
              <a:t>will </a:t>
            </a:r>
            <a:r>
              <a:rPr sz="2200" spc="-15" dirty="0"/>
              <a:t>have </a:t>
            </a:r>
            <a:r>
              <a:rPr sz="2200" dirty="0"/>
              <a:t>= [7, 6, 0, 1, 2, 5, 3,</a:t>
            </a:r>
            <a:r>
              <a:rPr sz="2200" spc="-55" dirty="0"/>
              <a:t> </a:t>
            </a:r>
            <a:r>
              <a:rPr sz="2200" dirty="0"/>
              <a:t>4]</a:t>
            </a:r>
            <a:endParaRPr sz="2200"/>
          </a:p>
        </p:txBody>
      </p:sp>
      <p:sp>
        <p:nvSpPr>
          <p:cNvPr id="5" name="object 5"/>
          <p:cNvSpPr/>
          <p:nvPr/>
        </p:nvSpPr>
        <p:spPr>
          <a:xfrm>
            <a:off x="4577334" y="5613653"/>
            <a:ext cx="5303519" cy="1894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11233" y="5632703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79" h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95231" y="5616702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w="786129" h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828666" y="5762561"/>
          <a:ext cx="4788535" cy="1683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3026">
                <a:tc>
                  <a:txBody>
                    <a:bodyPr/>
                    <a:lstStyle/>
                    <a:p>
                      <a:pPr marL="22225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865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978">
                <a:tc>
                  <a:txBody>
                    <a:bodyPr/>
                    <a:lstStyle/>
                    <a:p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490715" y="6233850"/>
            <a:ext cx="2730500" cy="901700"/>
          </a:xfrm>
          <a:custGeom>
            <a:avLst/>
            <a:gdLst/>
            <a:ahLst/>
            <a:cxnLst/>
            <a:rect l="l" t="t" r="r" b="b"/>
            <a:pathLst>
              <a:path w="2730500" h="901700">
                <a:moveTo>
                  <a:pt x="2651053" y="65894"/>
                </a:moveTo>
                <a:lnTo>
                  <a:pt x="2610312" y="56476"/>
                </a:lnTo>
                <a:lnTo>
                  <a:pt x="0" y="861131"/>
                </a:lnTo>
                <a:lnTo>
                  <a:pt x="12192" y="901517"/>
                </a:lnTo>
                <a:lnTo>
                  <a:pt x="2622215" y="96951"/>
                </a:lnTo>
                <a:lnTo>
                  <a:pt x="2651053" y="65894"/>
                </a:lnTo>
                <a:close/>
              </a:path>
              <a:path w="2730500" h="901700">
                <a:moveTo>
                  <a:pt x="2730246" y="41219"/>
                </a:moveTo>
                <a:lnTo>
                  <a:pt x="2553462" y="71"/>
                </a:lnTo>
                <a:lnTo>
                  <a:pt x="2545139" y="0"/>
                </a:lnTo>
                <a:lnTo>
                  <a:pt x="2537745" y="2928"/>
                </a:lnTo>
                <a:lnTo>
                  <a:pt x="2531923" y="8429"/>
                </a:lnTo>
                <a:lnTo>
                  <a:pt x="2528316" y="16073"/>
                </a:lnTo>
                <a:lnTo>
                  <a:pt x="2528244" y="24074"/>
                </a:lnTo>
                <a:lnTo>
                  <a:pt x="2531173" y="31503"/>
                </a:lnTo>
                <a:lnTo>
                  <a:pt x="2536674" y="37504"/>
                </a:lnTo>
                <a:lnTo>
                  <a:pt x="2544318" y="41219"/>
                </a:lnTo>
                <a:lnTo>
                  <a:pt x="2610312" y="56476"/>
                </a:lnTo>
                <a:lnTo>
                  <a:pt x="2684526" y="33599"/>
                </a:lnTo>
                <a:lnTo>
                  <a:pt x="2696718" y="73985"/>
                </a:lnTo>
                <a:lnTo>
                  <a:pt x="2696718" y="77871"/>
                </a:lnTo>
                <a:lnTo>
                  <a:pt x="2730246" y="41219"/>
                </a:lnTo>
                <a:close/>
              </a:path>
              <a:path w="2730500" h="901700">
                <a:moveTo>
                  <a:pt x="2696718" y="77871"/>
                </a:moveTo>
                <a:lnTo>
                  <a:pt x="2696718" y="73985"/>
                </a:lnTo>
                <a:lnTo>
                  <a:pt x="2622215" y="96951"/>
                </a:lnTo>
                <a:lnTo>
                  <a:pt x="2576322" y="146375"/>
                </a:lnTo>
                <a:lnTo>
                  <a:pt x="2572166" y="153483"/>
                </a:lnTo>
                <a:lnTo>
                  <a:pt x="2571083" y="161520"/>
                </a:lnTo>
                <a:lnTo>
                  <a:pt x="2573000" y="169414"/>
                </a:lnTo>
                <a:lnTo>
                  <a:pt x="2577846" y="176093"/>
                </a:lnTo>
                <a:lnTo>
                  <a:pt x="2584954" y="180367"/>
                </a:lnTo>
                <a:lnTo>
                  <a:pt x="2592990" y="181713"/>
                </a:lnTo>
                <a:lnTo>
                  <a:pt x="2600884" y="180058"/>
                </a:lnTo>
                <a:lnTo>
                  <a:pt x="2607564" y="175331"/>
                </a:lnTo>
                <a:lnTo>
                  <a:pt x="2696718" y="77871"/>
                </a:lnTo>
                <a:close/>
              </a:path>
              <a:path w="2730500" h="901700">
                <a:moveTo>
                  <a:pt x="2696718" y="73985"/>
                </a:moveTo>
                <a:lnTo>
                  <a:pt x="2684526" y="33599"/>
                </a:lnTo>
                <a:lnTo>
                  <a:pt x="2610312" y="56476"/>
                </a:lnTo>
                <a:lnTo>
                  <a:pt x="2651053" y="65894"/>
                </a:lnTo>
                <a:lnTo>
                  <a:pt x="2675382" y="39695"/>
                </a:lnTo>
                <a:lnTo>
                  <a:pt x="2686050" y="73985"/>
                </a:lnTo>
                <a:lnTo>
                  <a:pt x="2686050" y="77273"/>
                </a:lnTo>
                <a:lnTo>
                  <a:pt x="2696718" y="73985"/>
                </a:lnTo>
                <a:close/>
              </a:path>
              <a:path w="2730500" h="901700">
                <a:moveTo>
                  <a:pt x="2686050" y="77273"/>
                </a:moveTo>
                <a:lnTo>
                  <a:pt x="2686050" y="73985"/>
                </a:lnTo>
                <a:lnTo>
                  <a:pt x="2651053" y="65894"/>
                </a:lnTo>
                <a:lnTo>
                  <a:pt x="2622215" y="96951"/>
                </a:lnTo>
                <a:lnTo>
                  <a:pt x="2686050" y="77273"/>
                </a:lnTo>
                <a:close/>
              </a:path>
              <a:path w="2730500" h="901700">
                <a:moveTo>
                  <a:pt x="2686050" y="73985"/>
                </a:moveTo>
                <a:lnTo>
                  <a:pt x="2675382" y="39695"/>
                </a:lnTo>
                <a:lnTo>
                  <a:pt x="2651053" y="65894"/>
                </a:lnTo>
                <a:lnTo>
                  <a:pt x="2686050" y="739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979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995170">
              <a:lnSpc>
                <a:spcPct val="100000"/>
              </a:lnSpc>
            </a:pPr>
            <a:r>
              <a:rPr spc="-50" dirty="0"/>
              <a:t>Topological</a:t>
            </a:r>
            <a:r>
              <a:rPr spc="-45" dirty="0"/>
              <a:t> </a:t>
            </a:r>
            <a:r>
              <a:rPr spc="-10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231" y="1772843"/>
            <a:ext cx="8220709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 marR="102235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</a:t>
            </a:r>
            <a:r>
              <a:rPr sz="3050" spc="-60" dirty="0">
                <a:latin typeface="Calibri"/>
                <a:cs typeface="Calibri"/>
              </a:rPr>
              <a:t>Topo </a:t>
            </a:r>
            <a:r>
              <a:rPr sz="3050" spc="10" dirty="0">
                <a:latin typeface="Calibri"/>
                <a:cs typeface="Calibri"/>
              </a:rPr>
              <a:t>Sort </a:t>
            </a:r>
            <a:r>
              <a:rPr sz="3050" dirty="0">
                <a:latin typeface="Calibri"/>
                <a:cs typeface="Calibri"/>
              </a:rPr>
              <a:t>(DFS) operation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 4.4,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Directed)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10"/>
              </a:spcBef>
            </a:pP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partial </a:t>
            </a:r>
            <a:r>
              <a:rPr sz="3050" spc="-5" dirty="0">
                <a:latin typeface="Calibri"/>
                <a:cs typeface="Calibri"/>
              </a:rPr>
              <a:t>execution </a:t>
            </a:r>
            <a:r>
              <a:rPr sz="3050" spc="10" dirty="0">
                <a:latin typeface="Calibri"/>
                <a:cs typeface="Calibri"/>
              </a:rPr>
              <a:t>of the </a:t>
            </a:r>
            <a:r>
              <a:rPr sz="3050" spc="-5" dirty="0">
                <a:latin typeface="Calibri"/>
                <a:cs typeface="Calibri"/>
              </a:rPr>
              <a:t>DFS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variant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701034"/>
            <a:ext cx="10058018" cy="3957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806065">
              <a:lnSpc>
                <a:spcPct val="100000"/>
              </a:lnSpc>
            </a:pPr>
            <a:r>
              <a:rPr spc="-60" dirty="0"/>
              <a:t>Trade</a:t>
            </a:r>
            <a:r>
              <a:rPr spc="-60" dirty="0">
                <a:latin typeface="Calibri"/>
                <a:cs typeface="Calibri"/>
              </a:rPr>
              <a:t>‐</a:t>
            </a:r>
            <a:r>
              <a:rPr spc="-60" dirty="0"/>
              <a:t>Off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3820">
              <a:lnSpc>
                <a:spcPct val="100000"/>
              </a:lnSpc>
            </a:pPr>
            <a:r>
              <a:rPr spc="-5" dirty="0"/>
              <a:t>O(V+E)</a:t>
            </a:r>
            <a:r>
              <a:rPr spc="-75" dirty="0"/>
              <a:t> </a:t>
            </a:r>
            <a:r>
              <a:rPr spc="-25" dirty="0"/>
              <a:t>DFS</a:t>
            </a:r>
          </a:p>
          <a:p>
            <a:pPr marL="389890" indent="-37719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89890" algn="l"/>
              </a:tabLst>
            </a:pPr>
            <a:r>
              <a:rPr sz="2600" b="0" dirty="0">
                <a:latin typeface="Calibri"/>
                <a:cs typeface="Calibri"/>
              </a:rPr>
              <a:t>Pros:</a:t>
            </a:r>
            <a:endParaRPr sz="2600">
              <a:latin typeface="Calibri"/>
              <a:cs typeface="Calibri"/>
            </a:endParaRPr>
          </a:p>
          <a:p>
            <a:pPr marL="829944" marR="13335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Slightly </a:t>
            </a:r>
            <a:r>
              <a:rPr sz="2200" dirty="0">
                <a:latin typeface="Calibri"/>
                <a:cs typeface="Calibri"/>
              </a:rPr>
              <a:t>easier?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code  (this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depends)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Use less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memory</a:t>
            </a:r>
            <a:endParaRPr sz="2200">
              <a:latin typeface="Calibri"/>
              <a:cs typeface="Calibri"/>
            </a:endParaRPr>
          </a:p>
          <a:p>
            <a:pPr marL="829944" marR="5080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Has some </a:t>
            </a:r>
            <a:r>
              <a:rPr sz="2200" spc="-20" dirty="0">
                <a:latin typeface="Calibri"/>
                <a:cs typeface="Calibri"/>
              </a:rPr>
              <a:t>extra </a:t>
            </a:r>
            <a:r>
              <a:rPr sz="2200" spc="-15" dirty="0">
                <a:latin typeface="Calibri"/>
                <a:cs typeface="Calibri"/>
              </a:rPr>
              <a:t>features  </a:t>
            </a:r>
            <a:r>
              <a:rPr sz="2200" dirty="0">
                <a:latin typeface="Calibri"/>
                <a:cs typeface="Calibri"/>
              </a:rPr>
              <a:t>(not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CS2010 </a:t>
            </a:r>
            <a:r>
              <a:rPr sz="2200" spc="-10" dirty="0">
                <a:latin typeface="Calibri"/>
                <a:cs typeface="Calibri"/>
              </a:rPr>
              <a:t>syllabus  </a:t>
            </a:r>
            <a:r>
              <a:rPr sz="2200" dirty="0">
                <a:latin typeface="Calibri"/>
                <a:cs typeface="Calibri"/>
              </a:rPr>
              <a:t>but </a:t>
            </a:r>
            <a:r>
              <a:rPr sz="2200" spc="-5" dirty="0">
                <a:latin typeface="Calibri"/>
                <a:cs typeface="Calibri"/>
              </a:rPr>
              <a:t>useful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your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PS3)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b="0" spc="-10" dirty="0">
                <a:latin typeface="Calibri"/>
                <a:cs typeface="Calibri"/>
              </a:rPr>
              <a:t>Cons:</a:t>
            </a:r>
          </a:p>
          <a:p>
            <a:pPr marL="829944" marR="326390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Cannot </a:t>
            </a:r>
            <a:r>
              <a:rPr sz="2200" spc="-5" dirty="0">
                <a:latin typeface="Calibri"/>
                <a:cs typeface="Calibri"/>
              </a:rPr>
              <a:t>solve </a:t>
            </a:r>
            <a:r>
              <a:rPr sz="2200" dirty="0">
                <a:latin typeface="Calibri"/>
                <a:cs typeface="Calibri"/>
              </a:rPr>
              <a:t>SSSP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  </a:t>
            </a:r>
            <a:r>
              <a:rPr sz="2200" spc="-10" dirty="0">
                <a:latin typeface="Calibri"/>
                <a:cs typeface="Calibri"/>
              </a:rPr>
              <a:t>unweighted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graphs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885">
              <a:lnSpc>
                <a:spcPct val="100000"/>
              </a:lnSpc>
            </a:pPr>
            <a:r>
              <a:rPr spc="-5" dirty="0"/>
              <a:t>O(V+E)</a:t>
            </a:r>
            <a:r>
              <a:rPr spc="-85" dirty="0"/>
              <a:t> </a:t>
            </a:r>
            <a:r>
              <a:rPr spc="-20" dirty="0"/>
              <a:t>BFS</a:t>
            </a:r>
          </a:p>
          <a:p>
            <a:pPr marL="389890" indent="-37719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89890" algn="l"/>
              </a:tabLst>
            </a:pPr>
            <a:r>
              <a:rPr sz="2600" b="0" dirty="0">
                <a:latin typeface="Calibri"/>
                <a:cs typeface="Calibri"/>
              </a:rPr>
              <a:t>Pros:</a:t>
            </a:r>
            <a:endParaRPr sz="2600">
              <a:latin typeface="Calibri"/>
              <a:cs typeface="Calibri"/>
            </a:endParaRPr>
          </a:p>
          <a:p>
            <a:pPr marL="829944" marR="508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solve </a:t>
            </a:r>
            <a:r>
              <a:rPr sz="2200" dirty="0">
                <a:latin typeface="Calibri"/>
                <a:cs typeface="Calibri"/>
              </a:rPr>
              <a:t>SSSP on  </a:t>
            </a:r>
            <a:r>
              <a:rPr sz="2200" spc="-10" dirty="0">
                <a:latin typeface="Calibri"/>
                <a:cs typeface="Calibri"/>
              </a:rPr>
              <a:t>unweighted graphs  (revisited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latter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lectures)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90525" algn="l"/>
              </a:tabLst>
            </a:pPr>
            <a:r>
              <a:rPr b="0" spc="-10" dirty="0">
                <a:latin typeface="Calibri"/>
                <a:cs typeface="Calibri"/>
              </a:rPr>
              <a:t>Cons:</a:t>
            </a:r>
          </a:p>
          <a:p>
            <a:pPr marL="829944" marR="423545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Slightly longer?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code  (this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depends)</a:t>
            </a:r>
            <a:endParaRPr sz="2200">
              <a:latin typeface="Calibri"/>
              <a:cs typeface="Calibri"/>
            </a:endParaRPr>
          </a:p>
          <a:p>
            <a:pPr marL="829944" marR="179705" lvl="1" indent="-31496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10" dirty="0">
                <a:latin typeface="Calibri"/>
                <a:cs typeface="Calibri"/>
              </a:rPr>
              <a:t>more </a:t>
            </a:r>
            <a:r>
              <a:rPr sz="2200" dirty="0">
                <a:latin typeface="Calibri"/>
                <a:cs typeface="Calibri"/>
              </a:rPr>
              <a:t>memory  (especially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queue)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497840">
              <a:lnSpc>
                <a:spcPct val="100000"/>
              </a:lnSpc>
            </a:pPr>
            <a:r>
              <a:rPr spc="-15" dirty="0"/>
              <a:t>Hospital </a:t>
            </a:r>
            <a:r>
              <a:rPr spc="-114" dirty="0"/>
              <a:t>Tour </a:t>
            </a:r>
            <a:r>
              <a:rPr spc="-20" dirty="0"/>
              <a:t>Problem</a:t>
            </a:r>
            <a:r>
              <a:rPr spc="114" dirty="0"/>
              <a:t> </a:t>
            </a:r>
            <a:r>
              <a:rPr spc="-10" dirty="0"/>
              <a:t>(PS3)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32" y="1903984"/>
            <a:ext cx="8498205" cy="146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Given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-5" dirty="0">
                <a:latin typeface="Calibri"/>
                <a:cs typeface="Calibri"/>
              </a:rPr>
              <a:t>layout </a:t>
            </a:r>
            <a:r>
              <a:rPr sz="3050" spc="10" dirty="0">
                <a:latin typeface="Calibri"/>
                <a:cs typeface="Calibri"/>
              </a:rPr>
              <a:t>of a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hospital…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Determine </a:t>
            </a:r>
            <a:r>
              <a:rPr sz="2650" spc="-5" dirty="0">
                <a:latin typeface="Calibri"/>
                <a:cs typeface="Calibri"/>
              </a:rPr>
              <a:t>which </a:t>
            </a:r>
            <a:r>
              <a:rPr sz="2650" spc="-15" dirty="0">
                <a:latin typeface="Calibri"/>
                <a:cs typeface="Calibri"/>
              </a:rPr>
              <a:t>room(s) </a:t>
            </a:r>
            <a:r>
              <a:rPr sz="2650" spc="-25" dirty="0">
                <a:latin typeface="Calibri"/>
                <a:cs typeface="Calibri"/>
              </a:rPr>
              <a:t>is/are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‘important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room(s)’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20" dirty="0">
                <a:latin typeface="Calibri"/>
                <a:cs typeface="Calibri"/>
              </a:rPr>
              <a:t>Among </a:t>
            </a:r>
            <a:r>
              <a:rPr sz="2600" spc="10" dirty="0">
                <a:latin typeface="Calibri"/>
                <a:cs typeface="Calibri"/>
              </a:rPr>
              <a:t>those </a:t>
            </a:r>
            <a:r>
              <a:rPr sz="2600" spc="5" dirty="0">
                <a:latin typeface="Calibri"/>
                <a:cs typeface="Calibri"/>
              </a:rPr>
              <a:t>room(s), </a:t>
            </a:r>
            <a:r>
              <a:rPr sz="2600" spc="10" dirty="0">
                <a:latin typeface="Calibri"/>
                <a:cs typeface="Calibri"/>
              </a:rPr>
              <a:t>pick </a:t>
            </a:r>
            <a:r>
              <a:rPr sz="2600" spc="15" dirty="0">
                <a:latin typeface="Calibri"/>
                <a:cs typeface="Calibri"/>
              </a:rPr>
              <a:t>one </a:t>
            </a:r>
            <a:r>
              <a:rPr sz="2600" spc="10" dirty="0">
                <a:latin typeface="Calibri"/>
                <a:cs typeface="Calibri"/>
              </a:rPr>
              <a:t>with the </a:t>
            </a:r>
            <a:r>
              <a:rPr sz="2600" dirty="0">
                <a:latin typeface="Calibri"/>
                <a:cs typeface="Calibri"/>
              </a:rPr>
              <a:t>lowest </a:t>
            </a:r>
            <a:r>
              <a:rPr sz="2600" spc="-5" dirty="0">
                <a:latin typeface="Calibri"/>
                <a:cs typeface="Calibri"/>
              </a:rPr>
              <a:t>rating </a:t>
            </a:r>
            <a:r>
              <a:rPr sz="2600" dirty="0">
                <a:latin typeface="Calibri"/>
                <a:cs typeface="Calibri"/>
              </a:rPr>
              <a:t>score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9260" y="3642360"/>
            <a:ext cx="6538721" cy="3575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6445">
              <a:lnSpc>
                <a:spcPct val="100000"/>
              </a:lnSpc>
            </a:pPr>
            <a:r>
              <a:rPr spc="-10" dirty="0"/>
              <a:t>Online </a:t>
            </a:r>
            <a:r>
              <a:rPr spc="-5" dirty="0"/>
              <a:t>Quiz 1</a:t>
            </a:r>
            <a:r>
              <a:rPr spc="-55" dirty="0"/>
              <a:t> </a:t>
            </a:r>
            <a:r>
              <a:rPr spc="-60" dirty="0"/>
              <a:t>(Tomorrow)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119123"/>
            <a:ext cx="8496300" cy="406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52705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(Thu, </a:t>
            </a:r>
            <a:r>
              <a:rPr sz="3500" spc="10" dirty="0">
                <a:latin typeface="Calibri"/>
                <a:cs typeface="Calibri"/>
              </a:rPr>
              <a:t>17 </a:t>
            </a:r>
            <a:r>
              <a:rPr sz="3500" spc="5" dirty="0">
                <a:latin typeface="Calibri"/>
                <a:cs typeface="Calibri"/>
              </a:rPr>
              <a:t>Sep </a:t>
            </a:r>
            <a:r>
              <a:rPr sz="3500" spc="10" dirty="0">
                <a:latin typeface="Calibri"/>
                <a:cs typeface="Calibri"/>
              </a:rPr>
              <a:t>2015, </a:t>
            </a:r>
            <a:r>
              <a:rPr sz="3500" spc="5" dirty="0">
                <a:latin typeface="Calibri"/>
                <a:cs typeface="Calibri"/>
              </a:rPr>
              <a:t>during </a:t>
            </a:r>
            <a:r>
              <a:rPr sz="3500" spc="-5" dirty="0">
                <a:latin typeface="Calibri"/>
                <a:cs typeface="Calibri"/>
              </a:rPr>
              <a:t>your </a:t>
            </a:r>
            <a:r>
              <a:rPr sz="3500" spc="5" dirty="0">
                <a:latin typeface="Calibri"/>
                <a:cs typeface="Calibri"/>
              </a:rPr>
              <a:t>lab</a:t>
            </a:r>
            <a:r>
              <a:rPr sz="3500" spc="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session)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-50" dirty="0">
                <a:latin typeface="Calibri"/>
                <a:cs typeface="Calibri"/>
              </a:rPr>
              <a:t>Try </a:t>
            </a:r>
            <a:r>
              <a:rPr sz="3050" spc="15" dirty="0">
                <a:latin typeface="Calibri"/>
                <a:cs typeface="Calibri"/>
              </a:rPr>
              <a:t>OQ1 </a:t>
            </a:r>
            <a:r>
              <a:rPr sz="3050" dirty="0">
                <a:latin typeface="Calibri"/>
                <a:cs typeface="Calibri"/>
              </a:rPr>
              <a:t>Preview </a:t>
            </a:r>
            <a:r>
              <a:rPr sz="3050" spc="-5" dirty="0">
                <a:latin typeface="Calibri"/>
                <a:cs typeface="Calibri"/>
              </a:rPr>
              <a:t>(test </a:t>
            </a:r>
            <a:r>
              <a:rPr sz="3050" spc="10" dirty="0">
                <a:latin typeface="Calibri"/>
                <a:cs typeface="Calibri"/>
              </a:rPr>
              <a:t>ID: 31) </a:t>
            </a: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dirty="0">
                <a:latin typeface="Calibri"/>
                <a:cs typeface="Calibri"/>
              </a:rPr>
              <a:t>you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0" dirty="0">
                <a:latin typeface="Calibri"/>
                <a:cs typeface="Calibri"/>
              </a:rPr>
              <a:t>not done</a:t>
            </a:r>
            <a:r>
              <a:rPr sz="3050" spc="8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so</a:t>
            </a:r>
            <a:endParaRPr sz="3050">
              <a:latin typeface="Calibri"/>
              <a:cs typeface="Calibri"/>
            </a:endParaRPr>
          </a:p>
          <a:p>
            <a:pPr marL="527050" algn="ctr">
              <a:lnSpc>
                <a:spcPct val="100000"/>
              </a:lnSpc>
              <a:spcBef>
                <a:spcPts val="2395"/>
              </a:spcBef>
            </a:pPr>
            <a:r>
              <a:rPr sz="2650" u="heavy" spc="-1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http://visualgo.net</a:t>
            </a:r>
            <a:r>
              <a:rPr sz="2650" b="1" spc="-15" dirty="0">
                <a:solidFill>
                  <a:srgbClr val="FF0000"/>
                </a:solidFill>
                <a:latin typeface="Calibri"/>
                <a:cs typeface="Calibri"/>
                <a:hlinkClick r:id="rId2"/>
              </a:rPr>
              <a:t>/test.html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-65" dirty="0">
                <a:latin typeface="Calibri"/>
                <a:cs typeface="Calibri"/>
              </a:rPr>
              <a:t>You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-10" dirty="0">
                <a:latin typeface="Calibri"/>
                <a:cs typeface="Calibri"/>
              </a:rPr>
              <a:t>always </a:t>
            </a:r>
            <a:r>
              <a:rPr sz="3050" spc="5" dirty="0">
                <a:latin typeface="Calibri"/>
                <a:cs typeface="Calibri"/>
              </a:rPr>
              <a:t>challenge </a:t>
            </a:r>
            <a:r>
              <a:rPr sz="3050" spc="-5" dirty="0">
                <a:latin typeface="Calibri"/>
                <a:cs typeface="Calibri"/>
              </a:rPr>
              <a:t>yourself </a:t>
            </a:r>
            <a:r>
              <a:rPr sz="3050" dirty="0">
                <a:latin typeface="Calibri"/>
                <a:cs typeface="Calibri"/>
              </a:rPr>
              <a:t>more </a:t>
            </a:r>
            <a:r>
              <a:rPr sz="3050" spc="10" dirty="0">
                <a:latin typeface="Calibri"/>
                <a:cs typeface="Calibri"/>
              </a:rPr>
              <a:t>with</a:t>
            </a:r>
            <a:r>
              <a:rPr sz="3050" spc="1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this:</a:t>
            </a:r>
            <a:endParaRPr sz="3050">
              <a:latin typeface="Calibri"/>
              <a:cs typeface="Calibri"/>
            </a:endParaRPr>
          </a:p>
          <a:p>
            <a:pPr marL="1588770" marR="5080" indent="-1050925">
              <a:lnSpc>
                <a:spcPct val="100000"/>
              </a:lnSpc>
              <a:spcBef>
                <a:spcPts val="2445"/>
              </a:spcBef>
            </a:pPr>
            <a:r>
              <a:rPr sz="2600" u="heavy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http://visualgo.net/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  <a:hlinkClick r:id="rId3"/>
              </a:rPr>
              <a:t>training.html?diff=Hard&amp;n=20&amp;tl=40&amp; 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50" spc="-15" dirty="0">
                <a:solidFill>
                  <a:srgbClr val="FF0000"/>
                </a:solidFill>
                <a:latin typeface="Calibri"/>
                <a:cs typeface="Calibri"/>
              </a:rPr>
              <a:t>module=heap,bst,avl,ufds,bitmask,graphds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-45" dirty="0"/>
              <a:t>Written </a:t>
            </a:r>
            <a:r>
              <a:rPr spc="-5" dirty="0"/>
              <a:t>Quiz 1 </a:t>
            </a:r>
            <a:r>
              <a:rPr spc="-10" dirty="0"/>
              <a:t>(This</a:t>
            </a:r>
            <a:r>
              <a:rPr spc="25" dirty="0"/>
              <a:t> </a:t>
            </a:r>
            <a:r>
              <a:rPr spc="-30" dirty="0"/>
              <a:t>Saturday)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119123"/>
            <a:ext cx="8996045" cy="604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015">
              <a:lnSpc>
                <a:spcPct val="100000"/>
              </a:lnSpc>
            </a:pPr>
            <a:r>
              <a:rPr sz="3500" dirty="0">
                <a:latin typeface="Calibri"/>
                <a:cs typeface="Calibri"/>
              </a:rPr>
              <a:t>(Sat, </a:t>
            </a:r>
            <a:r>
              <a:rPr sz="3500" spc="10" dirty="0">
                <a:latin typeface="Calibri"/>
                <a:cs typeface="Calibri"/>
              </a:rPr>
              <a:t>19 </a:t>
            </a:r>
            <a:r>
              <a:rPr sz="3500" spc="5" dirty="0">
                <a:latin typeface="Calibri"/>
                <a:cs typeface="Calibri"/>
              </a:rPr>
              <a:t>Sep </a:t>
            </a:r>
            <a:r>
              <a:rPr sz="3500" spc="10" dirty="0">
                <a:latin typeface="Calibri"/>
                <a:cs typeface="Calibri"/>
              </a:rPr>
              <a:t>2015, </a:t>
            </a:r>
            <a:r>
              <a:rPr sz="3500" spc="-45" dirty="0">
                <a:latin typeface="Calibri"/>
                <a:cs typeface="Calibri"/>
              </a:rPr>
              <a:t>LT19, </a:t>
            </a:r>
            <a:r>
              <a:rPr sz="3500" spc="-25" dirty="0">
                <a:latin typeface="Calibri"/>
                <a:cs typeface="Calibri"/>
              </a:rPr>
              <a:t>SR@LT19,</a:t>
            </a:r>
            <a:r>
              <a:rPr sz="3500" spc="20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TR9)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0"/>
              </a:spcBef>
            </a:pPr>
            <a:r>
              <a:rPr sz="3050" spc="10" dirty="0">
                <a:latin typeface="Calibri"/>
                <a:cs typeface="Calibri"/>
              </a:rPr>
              <a:t>3 Sections </a:t>
            </a:r>
            <a:r>
              <a:rPr sz="3050" spc="-35" dirty="0">
                <a:latin typeface="Calibri"/>
                <a:cs typeface="Calibri"/>
              </a:rPr>
              <a:t>only, </a:t>
            </a:r>
            <a:r>
              <a:rPr sz="3050" spc="10" dirty="0">
                <a:latin typeface="Calibri"/>
                <a:cs typeface="Calibri"/>
              </a:rPr>
              <a:t>90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minutes:</a:t>
            </a:r>
            <a:endParaRPr sz="3050">
              <a:latin typeface="Calibri"/>
              <a:cs typeface="Calibri"/>
            </a:endParaRPr>
          </a:p>
          <a:p>
            <a:pPr marL="389890" marR="454025" indent="-377190">
              <a:lnSpc>
                <a:spcPts val="3170"/>
              </a:lnSpc>
              <a:spcBef>
                <a:spcPts val="76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5" dirty="0">
                <a:latin typeface="Calibri"/>
                <a:cs typeface="Calibri"/>
              </a:rPr>
              <a:t>Most </a:t>
            </a:r>
            <a:r>
              <a:rPr sz="2600" spc="10" dirty="0">
                <a:latin typeface="Calibri"/>
                <a:cs typeface="Calibri"/>
              </a:rPr>
              <a:t>basic questions </a:t>
            </a:r>
            <a:r>
              <a:rPr sz="2600" spc="15" dirty="0">
                <a:latin typeface="Calibri"/>
                <a:cs typeface="Calibri"/>
              </a:rPr>
              <a:t>about Binary </a:t>
            </a:r>
            <a:r>
              <a:rPr sz="2600" spc="-5" dirty="0">
                <a:latin typeface="Calibri"/>
                <a:cs typeface="Calibri"/>
              </a:rPr>
              <a:t>Heap/BST/AVL/UFDS/  </a:t>
            </a:r>
            <a:r>
              <a:rPr sz="2650" spc="-15" dirty="0">
                <a:latin typeface="Calibri"/>
                <a:cs typeface="Calibri"/>
              </a:rPr>
              <a:t>Bitmask/Graph </a:t>
            </a:r>
            <a:r>
              <a:rPr sz="2650" spc="-20" dirty="0">
                <a:latin typeface="Calibri"/>
                <a:cs typeface="Calibri"/>
              </a:rPr>
              <a:t>Data </a:t>
            </a:r>
            <a:r>
              <a:rPr sz="2650" spc="-15" dirty="0">
                <a:latin typeface="Calibri"/>
                <a:cs typeface="Calibri"/>
              </a:rPr>
              <a:t>Structures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0" dirty="0">
                <a:latin typeface="Calibri"/>
                <a:cs typeface="Calibri"/>
              </a:rPr>
              <a:t>been </a:t>
            </a:r>
            <a:r>
              <a:rPr sz="2650" u="heavy" spc="-20" dirty="0">
                <a:latin typeface="Calibri"/>
                <a:cs typeface="Calibri"/>
              </a:rPr>
              <a:t>automated </a:t>
            </a:r>
            <a:r>
              <a:rPr sz="2650" u="heavy" spc="-10" dirty="0">
                <a:latin typeface="Calibri"/>
                <a:cs typeface="Calibri"/>
              </a:rPr>
              <a:t>in the  Online Quiz</a:t>
            </a:r>
            <a:r>
              <a:rPr sz="2650" u="heavy" spc="-80" dirty="0">
                <a:latin typeface="Calibri"/>
                <a:cs typeface="Calibri"/>
              </a:rPr>
              <a:t> </a:t>
            </a:r>
            <a:r>
              <a:rPr sz="2650" u="heavy" spc="-5" dirty="0">
                <a:latin typeface="Calibri"/>
                <a:cs typeface="Calibri"/>
              </a:rPr>
              <a:t>1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So this one is </a:t>
            </a:r>
            <a:r>
              <a:rPr sz="2650" spc="-15" dirty="0">
                <a:latin typeface="Calibri"/>
                <a:cs typeface="Calibri"/>
              </a:rPr>
              <a:t>definitely </a:t>
            </a:r>
            <a:r>
              <a:rPr sz="2650" spc="-10" dirty="0">
                <a:latin typeface="Calibri"/>
                <a:cs typeface="Calibri"/>
              </a:rPr>
              <a:t>(much) </a:t>
            </a:r>
            <a:r>
              <a:rPr sz="2650" spc="-15" dirty="0">
                <a:latin typeface="Calibri"/>
                <a:cs typeface="Calibri"/>
              </a:rPr>
              <a:t>harder </a:t>
            </a:r>
            <a:r>
              <a:rPr sz="2650" spc="-10" dirty="0">
                <a:latin typeface="Calibri"/>
                <a:cs typeface="Calibri"/>
              </a:rPr>
              <a:t>than Online </a:t>
            </a:r>
            <a:r>
              <a:rPr sz="2650" spc="-5" dirty="0">
                <a:latin typeface="Calibri"/>
                <a:cs typeface="Calibri"/>
              </a:rPr>
              <a:t>Quiz</a:t>
            </a:r>
            <a:r>
              <a:rPr sz="2650" spc="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1…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Disclaimer: </a:t>
            </a:r>
            <a:r>
              <a:rPr sz="2200" dirty="0">
                <a:latin typeface="Calibri"/>
                <a:cs typeface="Calibri"/>
              </a:rPr>
              <a:t>Doing </a:t>
            </a:r>
            <a:r>
              <a:rPr sz="2200" spc="-10" dirty="0">
                <a:latin typeface="Calibri"/>
                <a:cs typeface="Calibri"/>
              </a:rPr>
              <a:t>well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OQ1 </a:t>
            </a:r>
            <a:r>
              <a:rPr sz="2200" spc="-20" dirty="0">
                <a:latin typeface="Calibri"/>
                <a:cs typeface="Calibri"/>
              </a:rPr>
              <a:t>may </a:t>
            </a:r>
            <a:r>
              <a:rPr sz="2200" dirty="0">
                <a:latin typeface="Calibri"/>
                <a:cs typeface="Calibri"/>
              </a:rPr>
              <a:t>not </a:t>
            </a:r>
            <a:r>
              <a:rPr sz="2200" spc="-10" dirty="0">
                <a:latin typeface="Calibri"/>
                <a:cs typeface="Calibri"/>
              </a:rPr>
              <a:t>correlate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doing </a:t>
            </a:r>
            <a:r>
              <a:rPr sz="2200" spc="-10" dirty="0">
                <a:latin typeface="Calibri"/>
                <a:cs typeface="Calibri"/>
              </a:rPr>
              <a:t>well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WQ1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1"/>
              </a:spcBef>
              <a:buFont typeface="Arial"/>
              <a:buChar char="–"/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Material: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389255" algn="l"/>
              </a:tabLst>
            </a:pPr>
            <a:r>
              <a:rPr sz="2650" spc="-5" dirty="0">
                <a:latin typeface="Arial"/>
                <a:cs typeface="Arial"/>
              </a:rPr>
              <a:t>•	</a:t>
            </a:r>
            <a:r>
              <a:rPr sz="2650" spc="-15" dirty="0">
                <a:latin typeface="Calibri"/>
                <a:cs typeface="Calibri"/>
              </a:rPr>
              <a:t>Lecture </a:t>
            </a:r>
            <a:r>
              <a:rPr sz="2650" spc="-5" dirty="0">
                <a:latin typeface="Calibri"/>
                <a:cs typeface="Calibri"/>
              </a:rPr>
              <a:t>1‐2‐3‐4‐5, </a:t>
            </a:r>
            <a:r>
              <a:rPr sz="2650" spc="-35" dirty="0">
                <a:latin typeface="Calibri"/>
                <a:cs typeface="Calibri"/>
              </a:rPr>
              <a:t>Tutorial </a:t>
            </a:r>
            <a:r>
              <a:rPr sz="2650" spc="-10" dirty="0">
                <a:latin typeface="Calibri"/>
                <a:cs typeface="Calibri"/>
              </a:rPr>
              <a:t>1‐2‐3‐4, Lab Demos </a:t>
            </a:r>
            <a:r>
              <a:rPr sz="2650" spc="-5" dirty="0">
                <a:latin typeface="Calibri"/>
                <a:cs typeface="Calibri"/>
              </a:rPr>
              <a:t>1‐2‐3‐4,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PS1‐2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1950" spc="-20" dirty="0">
                <a:latin typeface="Calibri"/>
                <a:cs typeface="Calibri"/>
              </a:rPr>
              <a:t>IMPORTANT: </a:t>
            </a:r>
            <a:r>
              <a:rPr sz="1950" spc="10" dirty="0">
                <a:latin typeface="Calibri"/>
                <a:cs typeface="Calibri"/>
              </a:rPr>
              <a:t>UFDS, </a:t>
            </a:r>
            <a:r>
              <a:rPr sz="1950" spc="5" dirty="0">
                <a:latin typeface="Calibri"/>
                <a:cs typeface="Calibri"/>
              </a:rPr>
              <a:t>bitmask, </a:t>
            </a:r>
            <a:r>
              <a:rPr sz="1950" spc="10" dirty="0">
                <a:latin typeface="Calibri"/>
                <a:cs typeface="Calibri"/>
              </a:rPr>
              <a:t>and </a:t>
            </a:r>
            <a:r>
              <a:rPr sz="1950" dirty="0">
                <a:latin typeface="Calibri"/>
                <a:cs typeface="Calibri"/>
              </a:rPr>
              <a:t>Graph </a:t>
            </a:r>
            <a:r>
              <a:rPr sz="1950" spc="10" dirty="0">
                <a:latin typeface="Calibri"/>
                <a:cs typeface="Calibri"/>
              </a:rPr>
              <a:t>DSes </a:t>
            </a:r>
            <a:r>
              <a:rPr sz="1950" dirty="0">
                <a:latin typeface="Calibri"/>
                <a:cs typeface="Calibri"/>
              </a:rPr>
              <a:t>are</a:t>
            </a:r>
            <a:r>
              <a:rPr sz="1950" spc="114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included</a:t>
            </a:r>
            <a:endParaRPr sz="195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830580" algn="l"/>
              </a:tabLst>
            </a:pPr>
            <a:r>
              <a:rPr sz="1950" spc="10" dirty="0">
                <a:latin typeface="Calibri"/>
                <a:cs typeface="Calibri"/>
              </a:rPr>
              <a:t>Lecture 06 </a:t>
            </a:r>
            <a:r>
              <a:rPr sz="1950" spc="5" dirty="0">
                <a:latin typeface="Calibri"/>
                <a:cs typeface="Calibri"/>
              </a:rPr>
              <a:t>(DFS/BFS) is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excluded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89255" algn="l"/>
              </a:tabLst>
            </a:pPr>
            <a:r>
              <a:rPr sz="2650" spc="-5" dirty="0">
                <a:latin typeface="Arial"/>
                <a:cs typeface="Arial"/>
              </a:rPr>
              <a:t>•	</a:t>
            </a:r>
            <a:r>
              <a:rPr sz="2650" spc="-10" dirty="0">
                <a:latin typeface="Calibri"/>
                <a:cs typeface="Calibri"/>
              </a:rPr>
              <a:t>CP3: </a:t>
            </a:r>
            <a:r>
              <a:rPr sz="2650" spc="-15" dirty="0">
                <a:latin typeface="Calibri"/>
                <a:cs typeface="Calibri"/>
              </a:rPr>
              <a:t>page </a:t>
            </a:r>
            <a:r>
              <a:rPr sz="2650" spc="-10" dirty="0">
                <a:latin typeface="Calibri"/>
                <a:cs typeface="Calibri"/>
              </a:rPr>
              <a:t>36‐54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10" dirty="0">
                <a:latin typeface="Wingdings"/>
                <a:cs typeface="Wingdings"/>
              </a:rPr>
              <a:t></a:t>
            </a:r>
            <a:endParaRPr sz="26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792095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56740"/>
            <a:ext cx="536067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dirty="0">
                <a:latin typeface="Calibri"/>
                <a:cs typeface="Calibri"/>
              </a:rPr>
              <a:t>lecture, we </a:t>
            </a:r>
            <a:r>
              <a:rPr sz="3050" spc="-10" dirty="0">
                <a:latin typeface="Calibri"/>
                <a:cs typeface="Calibri"/>
              </a:rPr>
              <a:t>have looked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at: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6570" rIns="0" bIns="0" rtlCol="0">
            <a:spAutoFit/>
          </a:bodyPr>
          <a:lstStyle/>
          <a:p>
            <a:pPr marL="388620" indent="-377190">
              <a:lnSpc>
                <a:spcPct val="100000"/>
              </a:lnSpc>
              <a:buFont typeface="Arial"/>
              <a:buChar char="•"/>
              <a:tabLst>
                <a:tab pos="389255" algn="l"/>
              </a:tabLst>
            </a:pPr>
            <a:r>
              <a:rPr spc="-10" dirty="0"/>
              <a:t>Some </a:t>
            </a:r>
            <a:r>
              <a:rPr spc="-15" dirty="0"/>
              <a:t>applications </a:t>
            </a:r>
            <a:r>
              <a:rPr spc="-10" dirty="0"/>
              <a:t>of </a:t>
            </a:r>
            <a:r>
              <a:rPr spc="-20" dirty="0"/>
              <a:t>Graph Data</a:t>
            </a:r>
            <a:r>
              <a:rPr spc="-10" dirty="0"/>
              <a:t> </a:t>
            </a:r>
            <a:r>
              <a:rPr spc="-15" dirty="0"/>
              <a:t>Structures</a:t>
            </a:r>
          </a:p>
          <a:p>
            <a:pPr marL="828675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29944" algn="l"/>
              </a:tabLst>
            </a:pPr>
            <a:r>
              <a:rPr sz="2200" spc="-5" dirty="0">
                <a:latin typeface="Calibri"/>
                <a:cs typeface="Calibri"/>
              </a:rPr>
              <a:t>Continuation </a:t>
            </a:r>
            <a:r>
              <a:rPr sz="2200" spc="-10" dirty="0">
                <a:latin typeface="Calibri"/>
                <a:cs typeface="Calibri"/>
              </a:rPr>
              <a:t>from Lecture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05</a:t>
            </a:r>
            <a:endParaRPr sz="2200">
              <a:latin typeface="Calibri"/>
              <a:cs typeface="Calibri"/>
            </a:endParaRPr>
          </a:p>
          <a:p>
            <a:pPr marL="38862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255" algn="l"/>
              </a:tabLst>
            </a:pPr>
            <a:r>
              <a:rPr spc="-20" dirty="0"/>
              <a:t>Graph </a:t>
            </a:r>
            <a:r>
              <a:rPr spc="-45" dirty="0"/>
              <a:t>Traversal </a:t>
            </a:r>
            <a:r>
              <a:rPr spc="-10" dirty="0"/>
              <a:t>Algorithms: </a:t>
            </a:r>
            <a:r>
              <a:rPr spc="-15" dirty="0"/>
              <a:t>Start </a:t>
            </a:r>
            <a:r>
              <a:rPr spc="-5" dirty="0"/>
              <a:t>+ </a:t>
            </a:r>
            <a:r>
              <a:rPr spc="-15" dirty="0"/>
              <a:t>Movement</a:t>
            </a:r>
          </a:p>
          <a:p>
            <a:pPr marL="828675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29944" algn="l"/>
              </a:tabLst>
            </a:pPr>
            <a:r>
              <a:rPr sz="2200" spc="-10" dirty="0">
                <a:latin typeface="Calibri"/>
                <a:cs typeface="Calibri"/>
              </a:rPr>
              <a:t>Breadth‐First </a:t>
            </a:r>
            <a:r>
              <a:rPr sz="2200" spc="-5" dirty="0">
                <a:latin typeface="Calibri"/>
                <a:cs typeface="Calibri"/>
              </a:rPr>
              <a:t>Search: </a:t>
            </a:r>
            <a:r>
              <a:rPr sz="2200" dirty="0">
                <a:latin typeface="Calibri"/>
                <a:cs typeface="Calibri"/>
              </a:rPr>
              <a:t>uses queue,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breadth‐first</a:t>
            </a:r>
            <a:endParaRPr sz="2200">
              <a:latin typeface="Calibri"/>
              <a:cs typeface="Calibri"/>
            </a:endParaRPr>
          </a:p>
          <a:p>
            <a:pPr marL="82867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29944" algn="l"/>
              </a:tabLst>
            </a:pPr>
            <a:r>
              <a:rPr sz="2200" spc="-10" dirty="0">
                <a:latin typeface="Calibri"/>
                <a:cs typeface="Calibri"/>
              </a:rPr>
              <a:t>Depth‐First </a:t>
            </a:r>
            <a:r>
              <a:rPr sz="2200" spc="-5" dirty="0">
                <a:latin typeface="Calibri"/>
                <a:cs typeface="Calibri"/>
              </a:rPr>
              <a:t>Search: </a:t>
            </a:r>
            <a:r>
              <a:rPr sz="2200" dirty="0">
                <a:latin typeface="Calibri"/>
                <a:cs typeface="Calibri"/>
              </a:rPr>
              <a:t>uses </a:t>
            </a:r>
            <a:r>
              <a:rPr sz="2200" spc="-10" dirty="0">
                <a:latin typeface="Calibri"/>
                <a:cs typeface="Calibri"/>
              </a:rPr>
              <a:t>stack/recursion,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depth‐first</a:t>
            </a:r>
            <a:endParaRPr sz="2200">
              <a:latin typeface="Calibri"/>
              <a:cs typeface="Calibri"/>
            </a:endParaRPr>
          </a:p>
          <a:p>
            <a:pPr marL="82867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29944" algn="l"/>
              </a:tabLst>
            </a:pPr>
            <a:r>
              <a:rPr sz="2200" dirty="0">
                <a:latin typeface="Calibri"/>
                <a:cs typeface="Calibri"/>
              </a:rPr>
              <a:t>Both </a:t>
            </a:r>
            <a:r>
              <a:rPr sz="2200" spc="-10" dirty="0">
                <a:latin typeface="Calibri"/>
                <a:cs typeface="Calibri"/>
              </a:rPr>
              <a:t>BFS/DFS </a:t>
            </a:r>
            <a:r>
              <a:rPr sz="2200" dirty="0">
                <a:latin typeface="Calibri"/>
                <a:cs typeface="Calibri"/>
              </a:rPr>
              <a:t>uses </a:t>
            </a:r>
            <a:r>
              <a:rPr sz="2200" spc="10" dirty="0">
                <a:latin typeface="Calibri"/>
                <a:cs typeface="Calibri"/>
              </a:rPr>
              <a:t>“flag” </a:t>
            </a:r>
            <a:r>
              <a:rPr sz="2200" spc="-5" dirty="0">
                <a:latin typeface="Calibri"/>
                <a:cs typeface="Calibri"/>
              </a:rPr>
              <a:t>technique </a:t>
            </a:r>
            <a:r>
              <a:rPr sz="2200" spc="-15" dirty="0">
                <a:latin typeface="Calibri"/>
                <a:cs typeface="Calibri"/>
              </a:rPr>
              <a:t>to avoid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cycling</a:t>
            </a:r>
            <a:endParaRPr sz="2200">
              <a:latin typeface="Calibri"/>
              <a:cs typeface="Calibri"/>
            </a:endParaRPr>
          </a:p>
          <a:p>
            <a:pPr marL="82867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29944" algn="l"/>
              </a:tabLst>
            </a:pPr>
            <a:r>
              <a:rPr sz="2200" dirty="0">
                <a:latin typeface="Calibri"/>
                <a:cs typeface="Calibri"/>
              </a:rPr>
              <a:t>Both </a:t>
            </a:r>
            <a:r>
              <a:rPr sz="2200" spc="-10" dirty="0">
                <a:latin typeface="Calibri"/>
                <a:cs typeface="Calibri"/>
              </a:rPr>
              <a:t>BFS/DFS </a:t>
            </a:r>
            <a:r>
              <a:rPr sz="2200" spc="-15" dirty="0">
                <a:latin typeface="Calibri"/>
                <a:cs typeface="Calibri"/>
              </a:rPr>
              <a:t>generates </a:t>
            </a:r>
            <a:r>
              <a:rPr sz="2200" spc="-10" dirty="0">
                <a:latin typeface="Calibri"/>
                <a:cs typeface="Calibri"/>
              </a:rPr>
              <a:t>BFS/DFS </a:t>
            </a:r>
            <a:r>
              <a:rPr sz="2200" dirty="0">
                <a:latin typeface="Calibri"/>
                <a:cs typeface="Calibri"/>
              </a:rPr>
              <a:t>“Spanning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Tree”</a:t>
            </a:r>
            <a:endParaRPr sz="2200">
              <a:latin typeface="Calibri"/>
              <a:cs typeface="Calibri"/>
            </a:endParaRPr>
          </a:p>
          <a:p>
            <a:pPr marL="828675" lvl="1" indent="-31496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29944" algn="l"/>
              </a:tabLst>
            </a:pPr>
            <a:r>
              <a:rPr sz="2200" spc="-5" dirty="0">
                <a:latin typeface="Calibri"/>
                <a:cs typeface="Calibri"/>
              </a:rPr>
              <a:t>Some applications: </a:t>
            </a:r>
            <a:r>
              <a:rPr sz="2200" spc="-15" dirty="0">
                <a:latin typeface="Calibri"/>
                <a:cs typeface="Calibri"/>
              </a:rPr>
              <a:t>Reachability, </a:t>
            </a:r>
            <a:r>
              <a:rPr sz="2200" spc="-5" dirty="0">
                <a:latin typeface="Calibri"/>
                <a:cs typeface="Calibri"/>
              </a:rPr>
              <a:t>CC,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Toposort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8866" y="1550690"/>
            <a:ext cx="628269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marR="5080" indent="-991869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5391" y="3329685"/>
            <a:ext cx="7009765" cy="152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Lecture 06 – Maze</a:t>
            </a:r>
            <a:r>
              <a:rPr sz="4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Exploration</a:t>
            </a:r>
            <a:endParaRPr sz="44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120"/>
              </a:spcBef>
            </a:pP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3058160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010" y="1584652"/>
            <a:ext cx="7951470" cy="5023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8279">
              <a:lnSpc>
                <a:spcPct val="168700"/>
              </a:lnSpc>
            </a:pPr>
            <a:r>
              <a:rPr sz="3050" spc="5" dirty="0">
                <a:latin typeface="Calibri"/>
                <a:cs typeface="Calibri"/>
              </a:rPr>
              <a:t>Continue </a:t>
            </a:r>
            <a:r>
              <a:rPr sz="3050" spc="-20" dirty="0">
                <a:latin typeface="Calibri"/>
                <a:cs typeface="Calibri"/>
              </a:rPr>
              <a:t>Week </a:t>
            </a:r>
            <a:r>
              <a:rPr sz="3050" spc="10" dirty="0">
                <a:latin typeface="Calibri"/>
                <a:cs typeface="Calibri"/>
              </a:rPr>
              <a:t>05 </a:t>
            </a:r>
            <a:r>
              <a:rPr sz="3050" spc="-10" dirty="0">
                <a:latin typeface="Calibri"/>
                <a:cs typeface="Calibri"/>
              </a:rPr>
              <a:t>stuffs </a:t>
            </a:r>
            <a:r>
              <a:rPr sz="3050" dirty="0">
                <a:latin typeface="Calibri"/>
                <a:cs typeface="Calibri"/>
              </a:rPr>
              <a:t>(Graph </a:t>
            </a:r>
            <a:r>
              <a:rPr sz="3050" spc="15" dirty="0">
                <a:latin typeface="Calibri"/>
                <a:cs typeface="Calibri"/>
              </a:rPr>
              <a:t>DS </a:t>
            </a:r>
            <a:r>
              <a:rPr sz="3050" spc="5" dirty="0">
                <a:latin typeface="Calibri"/>
                <a:cs typeface="Calibri"/>
              </a:rPr>
              <a:t>Applications)  </a:t>
            </a:r>
            <a:r>
              <a:rPr sz="3050" spc="-40" dirty="0">
                <a:latin typeface="Calibri"/>
                <a:cs typeface="Calibri"/>
              </a:rPr>
              <a:t>Two </a:t>
            </a:r>
            <a:r>
              <a:rPr sz="3050" spc="5" dirty="0">
                <a:latin typeface="Calibri"/>
                <a:cs typeface="Calibri"/>
              </a:rPr>
              <a:t>algorithms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-15" dirty="0">
                <a:latin typeface="Calibri"/>
                <a:cs typeface="Calibri"/>
              </a:rPr>
              <a:t>traverse </a:t>
            </a:r>
            <a:r>
              <a:rPr sz="3050" spc="10" dirty="0">
                <a:latin typeface="Calibri"/>
                <a:cs typeface="Calibri"/>
              </a:rPr>
              <a:t>a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graph</a:t>
            </a:r>
            <a:endParaRPr sz="305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516255" algn="l"/>
              </a:tabLst>
            </a:pPr>
            <a:r>
              <a:rPr sz="2600" spc="15" dirty="0">
                <a:latin typeface="Calibri"/>
                <a:cs typeface="Calibri"/>
              </a:rPr>
              <a:t>Depth </a:t>
            </a:r>
            <a:r>
              <a:rPr sz="2600" spc="-5" dirty="0">
                <a:latin typeface="Calibri"/>
                <a:cs typeface="Calibri"/>
              </a:rPr>
              <a:t>First </a:t>
            </a:r>
            <a:r>
              <a:rPr sz="2600" spc="5" dirty="0">
                <a:latin typeface="Calibri"/>
                <a:cs typeface="Calibri"/>
              </a:rPr>
              <a:t>Search (DFS)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10" dirty="0">
                <a:latin typeface="Calibri"/>
                <a:cs typeface="Calibri"/>
              </a:rPr>
              <a:t>Breadth </a:t>
            </a:r>
            <a:r>
              <a:rPr sz="2600" spc="-5" dirty="0">
                <a:latin typeface="Calibri"/>
                <a:cs typeface="Calibri"/>
              </a:rPr>
              <a:t>First </a:t>
            </a:r>
            <a:r>
              <a:rPr sz="2600" spc="5" dirty="0">
                <a:latin typeface="Calibri"/>
                <a:cs typeface="Calibri"/>
              </a:rPr>
              <a:t>Search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(BFS)</a:t>
            </a:r>
            <a:endParaRPr sz="260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516255" algn="l"/>
              </a:tabLst>
            </a:pPr>
            <a:r>
              <a:rPr sz="2650" spc="-5" dirty="0">
                <a:latin typeface="Calibri"/>
                <a:cs typeface="Calibri"/>
              </a:rPr>
              <a:t>Plus </a:t>
            </a:r>
            <a:r>
              <a:rPr sz="2650" spc="-10" dirty="0">
                <a:latin typeface="Calibri"/>
                <a:cs typeface="Calibri"/>
              </a:rPr>
              <a:t>some of their </a:t>
            </a:r>
            <a:r>
              <a:rPr sz="2650" spc="-20" dirty="0">
                <a:latin typeface="Calibri"/>
                <a:cs typeface="Calibri"/>
              </a:rPr>
              <a:t>interesting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applications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3050" u="heavy" dirty="0">
                <a:solidFill>
                  <a:srgbClr val="0000FF"/>
                </a:solidFill>
                <a:latin typeface="Calibri"/>
                <a:cs typeface="Calibri"/>
              </a:rPr>
              <a:t>visualgo.net</a:t>
            </a:r>
            <a:r>
              <a:rPr sz="3050" b="1" dirty="0">
                <a:solidFill>
                  <a:srgbClr val="FF0000"/>
                </a:solidFill>
                <a:latin typeface="Calibri"/>
                <a:cs typeface="Calibri"/>
              </a:rPr>
              <a:t>/dfsbfs.html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3050" spc="-10" dirty="0">
                <a:latin typeface="Calibri"/>
                <a:cs typeface="Calibri"/>
              </a:rPr>
              <a:t>Reference: </a:t>
            </a:r>
            <a:r>
              <a:rPr sz="3050" spc="5" dirty="0">
                <a:latin typeface="Calibri"/>
                <a:cs typeface="Calibri"/>
              </a:rPr>
              <a:t>Mostly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CP3 </a:t>
            </a:r>
            <a:r>
              <a:rPr sz="3050" spc="5" dirty="0">
                <a:latin typeface="Calibri"/>
                <a:cs typeface="Calibri"/>
              </a:rPr>
              <a:t>Section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4.2</a:t>
            </a:r>
            <a:endParaRPr sz="305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516255" algn="l"/>
              </a:tabLst>
            </a:pPr>
            <a:r>
              <a:rPr sz="2600" spc="20" dirty="0">
                <a:latin typeface="Calibri"/>
                <a:cs typeface="Calibri"/>
              </a:rPr>
              <a:t>Not </a:t>
            </a:r>
            <a:r>
              <a:rPr sz="2600" spc="10" dirty="0">
                <a:latin typeface="Calibri"/>
                <a:cs typeface="Calibri"/>
              </a:rPr>
              <a:t>all sections in </a:t>
            </a:r>
            <a:r>
              <a:rPr sz="2600" spc="15" dirty="0">
                <a:latin typeface="Calibri"/>
                <a:cs typeface="Calibri"/>
              </a:rPr>
              <a:t>CP3 </a:t>
            </a:r>
            <a:r>
              <a:rPr sz="2600" spc="5" dirty="0">
                <a:latin typeface="Calibri"/>
                <a:cs typeface="Calibri"/>
              </a:rPr>
              <a:t>chapter </a:t>
            </a:r>
            <a:r>
              <a:rPr sz="2600" spc="20" dirty="0">
                <a:latin typeface="Calibri"/>
                <a:cs typeface="Calibri"/>
              </a:rPr>
              <a:t>4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spc="15" dirty="0">
                <a:latin typeface="Calibri"/>
                <a:cs typeface="Calibri"/>
              </a:rPr>
              <a:t>used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CS2010!</a:t>
            </a:r>
            <a:endParaRPr sz="2600">
              <a:latin typeface="Calibri"/>
              <a:cs typeface="Calibri"/>
            </a:endParaRPr>
          </a:p>
          <a:p>
            <a:pPr marL="452120">
              <a:lnSpc>
                <a:spcPct val="100000"/>
              </a:lnSpc>
              <a:spcBef>
                <a:spcPts val="565"/>
              </a:spcBef>
              <a:tabLst>
                <a:tab pos="955040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Some </a:t>
            </a:r>
            <a:r>
              <a:rPr sz="2200" spc="-10" dirty="0">
                <a:latin typeface="Calibri"/>
                <a:cs typeface="Calibri"/>
              </a:rPr>
              <a:t>are quite </a:t>
            </a:r>
            <a:r>
              <a:rPr sz="2200" spc="-5" dirty="0">
                <a:latin typeface="Calibri"/>
                <a:cs typeface="Calibri"/>
              </a:rPr>
              <a:t>advanced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:O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976367"/>
            <a:ext cx="7410450" cy="138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400" b="1" spc="-5" dirty="0">
                <a:latin typeface="Calibri"/>
                <a:cs typeface="Calibri"/>
              </a:rPr>
              <a:t>SOME </a:t>
            </a:r>
            <a:r>
              <a:rPr sz="4400" b="1" spc="-10" dirty="0">
                <a:latin typeface="Calibri"/>
                <a:cs typeface="Calibri"/>
              </a:rPr>
              <a:t>GRAPH </a:t>
            </a:r>
            <a:r>
              <a:rPr sz="4400" b="1" spc="-204" dirty="0">
                <a:latin typeface="Calibri"/>
                <a:cs typeface="Calibri"/>
              </a:rPr>
              <a:t>DATA </a:t>
            </a:r>
            <a:r>
              <a:rPr sz="4400" b="1" spc="-5" dirty="0">
                <a:latin typeface="Calibri"/>
                <a:cs typeface="Calibri"/>
              </a:rPr>
              <a:t>STRUCTURE  </a:t>
            </a:r>
            <a:r>
              <a:rPr sz="4400" b="1" spc="-35" dirty="0">
                <a:latin typeface="Calibri"/>
                <a:cs typeface="Calibri"/>
              </a:rPr>
              <a:t>APPLICATIONS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248285">
              <a:lnSpc>
                <a:spcPct val="100000"/>
              </a:lnSpc>
            </a:pPr>
            <a:r>
              <a:rPr spc="-35" dirty="0"/>
              <a:t>So, </a:t>
            </a: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</a:t>
            </a:r>
            <a:r>
              <a:rPr spc="-5" dirty="0"/>
              <a:t>so </a:t>
            </a:r>
            <a:r>
              <a:rPr spc="-30" dirty="0"/>
              <a:t>far?</a:t>
            </a:r>
            <a:r>
              <a:rPr spc="10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899336"/>
            <a:ext cx="7402830" cy="93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With </a:t>
            </a:r>
            <a:r>
              <a:rPr sz="3050" dirty="0">
                <a:latin typeface="Calibri"/>
                <a:cs typeface="Calibri"/>
              </a:rPr>
              <a:t>just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DS, not </a:t>
            </a:r>
            <a:r>
              <a:rPr sz="3050" spc="15" dirty="0">
                <a:latin typeface="Calibri"/>
                <a:cs typeface="Calibri"/>
              </a:rPr>
              <a:t>much </a:t>
            </a:r>
            <a:r>
              <a:rPr sz="3050" dirty="0">
                <a:latin typeface="Calibri"/>
                <a:cs typeface="Calibri"/>
              </a:rPr>
              <a:t>that we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5" dirty="0">
                <a:latin typeface="Calibri"/>
                <a:cs typeface="Calibri"/>
              </a:rPr>
              <a:t>do…  </a:t>
            </a:r>
            <a:r>
              <a:rPr sz="3050" spc="10" dirty="0">
                <a:latin typeface="Calibri"/>
                <a:cs typeface="Calibri"/>
              </a:rPr>
              <a:t>But </a:t>
            </a:r>
            <a:r>
              <a:rPr sz="3050" dirty="0">
                <a:latin typeface="Calibri"/>
                <a:cs typeface="Calibri"/>
              </a:rPr>
              <a:t>here </a:t>
            </a:r>
            <a:r>
              <a:rPr sz="3050" spc="-5" dirty="0">
                <a:latin typeface="Calibri"/>
                <a:cs typeface="Calibri"/>
              </a:rPr>
              <a:t>are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some: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2927350"/>
            <a:ext cx="8051800" cy="190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Counting </a:t>
            </a:r>
            <a:r>
              <a:rPr sz="2600" b="1" spc="20" dirty="0">
                <a:latin typeface="Calibri"/>
                <a:cs typeface="Calibri"/>
              </a:rPr>
              <a:t>V </a:t>
            </a:r>
            <a:r>
              <a:rPr sz="2600" spc="10" dirty="0">
                <a:latin typeface="Calibri"/>
                <a:cs typeface="Calibri"/>
              </a:rPr>
              <a:t>(the </a:t>
            </a:r>
            <a:r>
              <a:rPr sz="2600" spc="15" dirty="0">
                <a:latin typeface="Calibri"/>
                <a:cs typeface="Calibri"/>
              </a:rPr>
              <a:t>number </a:t>
            </a:r>
            <a:r>
              <a:rPr sz="2600" spc="10" dirty="0">
                <a:latin typeface="Calibri"/>
                <a:cs typeface="Calibri"/>
              </a:rPr>
              <a:t>of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vertices)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30" dirty="0">
                <a:latin typeface="Calibri"/>
                <a:cs typeface="Calibri"/>
              </a:rPr>
              <a:t>Very </a:t>
            </a:r>
            <a:r>
              <a:rPr sz="2200" dirty="0">
                <a:latin typeface="Calibri"/>
                <a:cs typeface="Calibri"/>
              </a:rPr>
              <a:t>trivial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both </a:t>
            </a:r>
            <a:r>
              <a:rPr sz="2200" spc="-5" dirty="0">
                <a:latin typeface="Calibri"/>
                <a:cs typeface="Calibri"/>
              </a:rPr>
              <a:t>AdjMatrix and AdjList: </a:t>
            </a:r>
            <a:r>
              <a:rPr sz="2200" b="1" dirty="0">
                <a:latin typeface="Calibri"/>
                <a:cs typeface="Calibri"/>
              </a:rPr>
              <a:t>V = number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6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rows!</a:t>
            </a:r>
            <a:endParaRPr sz="2200">
              <a:latin typeface="Calibri"/>
              <a:cs typeface="Calibri"/>
            </a:endParaRPr>
          </a:p>
          <a:p>
            <a:pPr marL="829944" marR="336550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Sometimes this </a:t>
            </a:r>
            <a:r>
              <a:rPr sz="2200" dirty="0">
                <a:latin typeface="Calibri"/>
                <a:cs typeface="Calibri"/>
              </a:rPr>
              <a:t>number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stored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separate </a:t>
            </a:r>
            <a:r>
              <a:rPr sz="2200" spc="-5" dirty="0">
                <a:latin typeface="Calibri"/>
                <a:cs typeface="Calibri"/>
              </a:rPr>
              <a:t>variable </a:t>
            </a:r>
            <a:r>
              <a:rPr sz="2200" dirty="0">
                <a:latin typeface="Calibri"/>
                <a:cs typeface="Calibri"/>
              </a:rPr>
              <a:t>so </a:t>
            </a:r>
            <a:r>
              <a:rPr sz="2200" spc="-5" dirty="0">
                <a:latin typeface="Calibri"/>
                <a:cs typeface="Calibri"/>
              </a:rPr>
              <a:t>that 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do not </a:t>
            </a:r>
            <a:r>
              <a:rPr sz="2200" spc="-15" dirty="0">
                <a:latin typeface="Calibri"/>
                <a:cs typeface="Calibri"/>
              </a:rPr>
              <a:t>have to </a:t>
            </a:r>
            <a:r>
              <a:rPr sz="2200" spc="-10" dirty="0">
                <a:latin typeface="Calibri"/>
                <a:cs typeface="Calibri"/>
              </a:rPr>
              <a:t>re‐compute </a:t>
            </a:r>
            <a:r>
              <a:rPr sz="2200" spc="-5" dirty="0">
                <a:latin typeface="Calibri"/>
                <a:cs typeface="Calibri"/>
              </a:rPr>
              <a:t>every </a:t>
            </a:r>
            <a:r>
              <a:rPr sz="2200" dirty="0">
                <a:latin typeface="Calibri"/>
                <a:cs typeface="Calibri"/>
              </a:rPr>
              <a:t>time, </a:t>
            </a:r>
            <a:r>
              <a:rPr sz="2200" spc="-5" dirty="0">
                <a:latin typeface="Calibri"/>
                <a:cs typeface="Calibri"/>
              </a:rPr>
              <a:t>that is, O(</a:t>
            </a:r>
            <a:r>
              <a:rPr sz="2200" b="1" spc="-5" dirty="0">
                <a:latin typeface="Calibri"/>
                <a:cs typeface="Calibri"/>
              </a:rPr>
              <a:t>1</a:t>
            </a:r>
            <a:r>
              <a:rPr sz="2200" spc="-5" dirty="0">
                <a:latin typeface="Calibri"/>
                <a:cs typeface="Calibri"/>
              </a:rPr>
              <a:t>),  </a:t>
            </a:r>
            <a:r>
              <a:rPr sz="2200" dirty="0">
                <a:latin typeface="Calibri"/>
                <a:cs typeface="Calibri"/>
              </a:rPr>
              <a:t>especially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graph never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changes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9948" y="4910327"/>
            <a:ext cx="8188452" cy="274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248285">
              <a:lnSpc>
                <a:spcPct val="100000"/>
              </a:lnSpc>
            </a:pPr>
            <a:r>
              <a:rPr spc="-35" dirty="0"/>
              <a:t>So, </a:t>
            </a: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</a:t>
            </a:r>
            <a:r>
              <a:rPr spc="-5" dirty="0"/>
              <a:t>so </a:t>
            </a:r>
            <a:r>
              <a:rPr spc="-30" dirty="0"/>
              <a:t>far?</a:t>
            </a:r>
            <a:r>
              <a:rPr spc="10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5" dirty="0"/>
              <a:t>Enumerating neighbors </a:t>
            </a:r>
            <a:r>
              <a:rPr sz="2600" spc="10" dirty="0"/>
              <a:t>of </a:t>
            </a:r>
            <a:r>
              <a:rPr sz="2600" spc="15" dirty="0"/>
              <a:t>a </a:t>
            </a:r>
            <a:r>
              <a:rPr sz="2600" spc="-5" dirty="0"/>
              <a:t>vertex</a:t>
            </a:r>
            <a:r>
              <a:rPr sz="2600" spc="5" dirty="0"/>
              <a:t> </a:t>
            </a:r>
            <a:r>
              <a:rPr sz="2600" b="1" spc="15" dirty="0">
                <a:latin typeface="Calibri"/>
                <a:cs typeface="Calibri"/>
              </a:rPr>
              <a:t>v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AdjMatrix: </a:t>
            </a:r>
            <a:r>
              <a:rPr sz="2200" b="1" spc="-5" dirty="0">
                <a:latin typeface="Calibri"/>
                <a:cs typeface="Calibri"/>
              </a:rPr>
              <a:t>scan AdjMatrix[v][j], </a:t>
            </a:r>
            <a:r>
              <a:rPr sz="2200" b="1" dirty="0">
                <a:latin typeface="Symbol"/>
                <a:cs typeface="Symbol"/>
              </a:rPr>
              <a:t></a:t>
            </a:r>
            <a:r>
              <a:rPr sz="2200" b="1" dirty="0">
                <a:latin typeface="Calibri"/>
                <a:cs typeface="Calibri"/>
              </a:rPr>
              <a:t>j </a:t>
            </a:r>
            <a:r>
              <a:rPr sz="2200" b="1" dirty="0">
                <a:latin typeface="Symbol"/>
                <a:cs typeface="Symbol"/>
              </a:rPr>
              <a:t>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[0..V‐1]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AdjList, </a:t>
            </a:r>
            <a:r>
              <a:rPr sz="2200" b="1" spc="-5" dirty="0">
                <a:latin typeface="Calibri"/>
                <a:cs typeface="Calibri"/>
              </a:rPr>
              <a:t>scan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AdjList[v]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b="1" spc="10" dirty="0">
                <a:latin typeface="Calibri"/>
                <a:cs typeface="Calibri"/>
              </a:rPr>
              <a:t>k </a:t>
            </a:r>
            <a:r>
              <a:rPr sz="1950" spc="5" dirty="0">
                <a:latin typeface="Calibri"/>
                <a:cs typeface="Calibri"/>
              </a:rPr>
              <a:t>is </a:t>
            </a:r>
            <a:r>
              <a:rPr sz="1950" spc="10" dirty="0">
                <a:latin typeface="Calibri"/>
                <a:cs typeface="Calibri"/>
              </a:rPr>
              <a:t>the number of </a:t>
            </a:r>
            <a:r>
              <a:rPr sz="1950" spc="5" dirty="0">
                <a:latin typeface="Calibri"/>
                <a:cs typeface="Calibri"/>
              </a:rPr>
              <a:t>neighbors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spc="-5" dirty="0">
                <a:latin typeface="Calibri"/>
                <a:cs typeface="Calibri"/>
              </a:rPr>
              <a:t>vertex </a:t>
            </a:r>
            <a:r>
              <a:rPr sz="1950" b="1" spc="10" dirty="0">
                <a:latin typeface="Calibri"/>
                <a:cs typeface="Calibri"/>
              </a:rPr>
              <a:t>v </a:t>
            </a:r>
            <a:r>
              <a:rPr sz="1950" spc="5" dirty="0">
                <a:latin typeface="Calibri"/>
                <a:cs typeface="Calibri"/>
              </a:rPr>
              <a:t>(output‐sensitive</a:t>
            </a:r>
            <a:r>
              <a:rPr sz="1950" spc="15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algorithm)</a:t>
            </a:r>
            <a:endParaRPr sz="19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This is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important </a:t>
            </a:r>
            <a:r>
              <a:rPr sz="2200" spc="-15" dirty="0">
                <a:latin typeface="Calibri"/>
                <a:cs typeface="Calibri"/>
              </a:rPr>
              <a:t>difference </a:t>
            </a:r>
            <a:r>
              <a:rPr sz="2200" spc="-5" dirty="0">
                <a:latin typeface="Calibri"/>
                <a:cs typeface="Calibri"/>
              </a:rPr>
              <a:t>between AdjMatrix </a:t>
            </a:r>
            <a:r>
              <a:rPr sz="2200" spc="-10" dirty="0">
                <a:latin typeface="Calibri"/>
                <a:cs typeface="Calibri"/>
              </a:rPr>
              <a:t>versus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AdjList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5" dirty="0">
                <a:latin typeface="Calibri"/>
                <a:cs typeface="Calibri"/>
              </a:rPr>
              <a:t>It </a:t>
            </a:r>
            <a:r>
              <a:rPr sz="1950" spc="-5" dirty="0">
                <a:latin typeface="Calibri"/>
                <a:cs typeface="Calibri"/>
              </a:rPr>
              <a:t>affects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5" dirty="0">
                <a:latin typeface="Calibri"/>
                <a:cs typeface="Calibri"/>
              </a:rPr>
              <a:t>performance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spc="5" dirty="0">
                <a:latin typeface="Calibri"/>
                <a:cs typeface="Calibri"/>
              </a:rPr>
              <a:t>many </a:t>
            </a:r>
            <a:r>
              <a:rPr sz="1950" dirty="0">
                <a:latin typeface="Calibri"/>
                <a:cs typeface="Calibri"/>
              </a:rPr>
              <a:t>graph </a:t>
            </a:r>
            <a:r>
              <a:rPr sz="1950" spc="10" dirty="0">
                <a:latin typeface="Calibri"/>
                <a:cs typeface="Calibri"/>
              </a:rPr>
              <a:t>algorithms. Remember</a:t>
            </a:r>
            <a:r>
              <a:rPr sz="1950" spc="9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this!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9948" y="4910327"/>
            <a:ext cx="8188452" cy="274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3568</Words>
  <Application>Microsoft Macintosh PowerPoint</Application>
  <PresentationFormat>Custom</PresentationFormat>
  <Paragraphs>501</Paragraphs>
  <Slides>45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Arial Black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CS2010 – Data Structures  and Algorithms II</vt:lpstr>
      <vt:lpstr>Outline</vt:lpstr>
      <vt:lpstr>PowerPoint Presentation</vt:lpstr>
      <vt:lpstr>So, what can we do so far? (1)</vt:lpstr>
      <vt:lpstr>So, what can we do so far? (2)</vt:lpstr>
      <vt:lpstr>So, what can we do so far? (3)</vt:lpstr>
      <vt:lpstr>So, what can we do so far? (4)</vt:lpstr>
      <vt:lpstr>Trade‐Off</vt:lpstr>
      <vt:lpstr>VisuAlgo Graph DS Exploration (1)</vt:lpstr>
      <vt:lpstr>VisuAlgo Graph DS Exploration (2)</vt:lpstr>
      <vt:lpstr>PowerPoint Presentation</vt:lpstr>
      <vt:lpstr>Review – Binary Tree Traversal</vt:lpstr>
      <vt:lpstr>What is the PostOrder Traversal  of this Binary Tree?</vt:lpstr>
      <vt:lpstr>Traversing a Graph (1)</vt:lpstr>
      <vt:lpstr>Traversing a Graph (2)</vt:lpstr>
      <vt:lpstr>Breadth First Search (BFS) – Ideas</vt:lpstr>
      <vt:lpstr>BFS Pseudo Code</vt:lpstr>
      <vt:lpstr>Graph Traversal: BFS(s)</vt:lpstr>
      <vt:lpstr>BFS Analysis</vt:lpstr>
      <vt:lpstr>Depth First Search (DFS) – Ideas</vt:lpstr>
      <vt:lpstr>DFS Pseudo Code</vt:lpstr>
      <vt:lpstr>Graph Traversal: DFS(s)</vt:lpstr>
      <vt:lpstr>DFS Analysis</vt:lpstr>
      <vt:lpstr>Path Reconstruction Algorithm (1)</vt:lpstr>
      <vt:lpstr>Path Reconstruction Algorithm (2)</vt:lpstr>
      <vt:lpstr>PowerPoint Presentation</vt:lpstr>
      <vt:lpstr>What can we do with BFS/DFS? (1)</vt:lpstr>
      <vt:lpstr>Reachability Test</vt:lpstr>
      <vt:lpstr>What can we do with BFS/DFS? (2)</vt:lpstr>
      <vt:lpstr>Reachability Test</vt:lpstr>
      <vt:lpstr>What is the time complexity for  “counting connected component”?</vt:lpstr>
      <vt:lpstr>What can we do with BFS/DFS? (3)</vt:lpstr>
      <vt:lpstr>What can we do with BFS/DFS? (4)</vt:lpstr>
      <vt:lpstr>DFS for TopoSort – Pseudo Code</vt:lpstr>
      <vt:lpstr>What can we do with BFS/DFS? (5)</vt:lpstr>
      <vt:lpstr>Topological Sort</vt:lpstr>
      <vt:lpstr>Trade‐Off</vt:lpstr>
      <vt:lpstr>Hospital Tour Problem (PS3)</vt:lpstr>
      <vt:lpstr>Online Quiz 1 (Tomorrow)</vt:lpstr>
      <vt:lpstr>Written Quiz 1 (This Saturday)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- 06-Maze-Exploration-32</dc:title>
  <dc:creator>DCSSH</dc:creator>
  <cp:lastModifiedBy>Microsoft Office User</cp:lastModifiedBy>
  <cp:revision>2</cp:revision>
  <dcterms:created xsi:type="dcterms:W3CDTF">2015-11-28T09:09:05Z</dcterms:created>
  <dcterms:modified xsi:type="dcterms:W3CDTF">2020-07-31T04:27:40Z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