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
      <p:font typeface="EB Garamon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BGaramond-regular.fntdata"/><Relationship Id="rId20" Type="http://schemas.openxmlformats.org/officeDocument/2006/relationships/slide" Target="slides/slide15.xml"/><Relationship Id="rId42" Type="http://schemas.openxmlformats.org/officeDocument/2006/relationships/font" Target="fonts/EBGaramond-italic.fntdata"/><Relationship Id="rId41" Type="http://schemas.openxmlformats.org/officeDocument/2006/relationships/font" Target="fonts/EBGaramond-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EBGaramond-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37b27db79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37b27db79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37b27db79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37b27db79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37b27db79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37b27db79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37b27db79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137b27db79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37b27db79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37b27db79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37b27db79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37b27db79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37b27db79_0_1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37b27db79_0_1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37b27db79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37b27db79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37b27db79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37b27db79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37b27db79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137b27db79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37b27db7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37b27db7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37b27db79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37b27db79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37b27db79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37b27db79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37b27db79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37b27db79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37b27db79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37b27db79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137b27db79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137b27db79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37b27db79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137b27db79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37b27db79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137b27db79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37b27db7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37b27db7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37b27db79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37b27db79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37b27db79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37b27db79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37b27db79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37b27db79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37b27db79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37b27db79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37b27db79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37b27db79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37b27db79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37b27db79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3"/>
          <p:cNvPicPr preferRelativeResize="0"/>
          <p:nvPr/>
        </p:nvPicPr>
        <p:blipFill>
          <a:blip r:embed="rId3">
            <a:alphaModFix amt="42000"/>
          </a:blip>
          <a:stretch>
            <a:fillRect/>
          </a:stretch>
        </p:blipFill>
        <p:spPr>
          <a:xfrm>
            <a:off x="4429725" y="521350"/>
            <a:ext cx="3232349" cy="3232349"/>
          </a:xfrm>
          <a:prstGeom prst="rect">
            <a:avLst/>
          </a:prstGeom>
          <a:noFill/>
          <a:ln>
            <a:noFill/>
          </a:ln>
        </p:spPr>
      </p:pic>
      <p:sp>
        <p:nvSpPr>
          <p:cNvPr id="135" name="Google Shape;135;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SPRING BOOT</a:t>
            </a:r>
            <a:endParaRPr b="1"/>
          </a:p>
          <a:p>
            <a:pPr indent="0" lvl="0" marL="0" rtl="0" algn="l">
              <a:spcBef>
                <a:spcPts val="0"/>
              </a:spcBef>
              <a:spcAft>
                <a:spcPts val="0"/>
              </a:spcAft>
              <a:buNone/>
            </a:pPr>
            <a:r>
              <a:rPr lang="vi"/>
              <a:t>JDBC</a:t>
            </a:r>
            <a:endParaRPr/>
          </a:p>
        </p:txBody>
      </p:sp>
      <p:sp>
        <p:nvSpPr>
          <p:cNvPr id="136" name="Google Shape;136;p13"/>
          <p:cNvSpPr txBox="1"/>
          <p:nvPr>
            <p:ph idx="1" type="subTitle"/>
          </p:nvPr>
        </p:nvSpPr>
        <p:spPr>
          <a:xfrm>
            <a:off x="161975" y="3846475"/>
            <a:ext cx="4516800" cy="11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Nhóm 1: </a:t>
            </a:r>
            <a:endParaRPr>
              <a:latin typeface="Montserrat"/>
              <a:ea typeface="Montserrat"/>
              <a:cs typeface="Montserrat"/>
              <a:sym typeface="Montserrat"/>
            </a:endParaRPr>
          </a:p>
          <a:p>
            <a:pPr indent="0" lvl="0" marL="0" rtl="0" algn="l">
              <a:spcBef>
                <a:spcPts val="0"/>
              </a:spcBef>
              <a:spcAft>
                <a:spcPts val="0"/>
              </a:spcAft>
              <a:buNone/>
            </a:pPr>
            <a:r>
              <a:rPr lang="vi">
                <a:latin typeface="Montserrat"/>
                <a:ea typeface="Montserrat"/>
                <a:cs typeface="Montserrat"/>
                <a:sym typeface="Montserrat"/>
              </a:rPr>
              <a:t>Lâm Phú Cường - 522H0025</a:t>
            </a:r>
            <a:endParaRPr>
              <a:latin typeface="Montserrat"/>
              <a:ea typeface="Montserrat"/>
              <a:cs typeface="Montserrat"/>
              <a:sym typeface="Montserrat"/>
            </a:endParaRPr>
          </a:p>
          <a:p>
            <a:pPr indent="0" lvl="0" marL="0" rtl="0" algn="l">
              <a:spcBef>
                <a:spcPts val="0"/>
              </a:spcBef>
              <a:spcAft>
                <a:spcPts val="0"/>
              </a:spcAft>
              <a:buNone/>
            </a:pPr>
            <a:r>
              <a:rPr lang="vi">
                <a:latin typeface="Montserrat"/>
                <a:ea typeface="Montserrat"/>
                <a:cs typeface="Montserrat"/>
                <a:sym typeface="Montserrat"/>
              </a:rPr>
              <a:t>Phạm Bảo Long - 522H0062</a:t>
            </a:r>
            <a:endParaRPr>
              <a:latin typeface="Montserrat"/>
              <a:ea typeface="Montserrat"/>
              <a:cs typeface="Montserrat"/>
              <a:sym typeface="Montserrat"/>
            </a:endParaRPr>
          </a:p>
          <a:p>
            <a:pPr indent="0" lvl="0" marL="0" rtl="0" algn="l">
              <a:spcBef>
                <a:spcPts val="0"/>
              </a:spcBef>
              <a:spcAft>
                <a:spcPts val="0"/>
              </a:spcAft>
              <a:buNone/>
            </a:pPr>
            <a:r>
              <a:rPr lang="vi">
                <a:latin typeface="Montserrat"/>
                <a:ea typeface="Montserrat"/>
                <a:cs typeface="Montserrat"/>
                <a:sym typeface="Montserrat"/>
              </a:rPr>
              <a:t>Phạm Văn Phúc - 522H0068</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Thin Driver</a:t>
            </a:r>
            <a:endParaRPr/>
          </a:p>
        </p:txBody>
      </p:sp>
      <p:sp>
        <p:nvSpPr>
          <p:cNvPr id="216" name="Google Shape;216;p22"/>
          <p:cNvSpPr txBox="1"/>
          <p:nvPr>
            <p:ph idx="1" type="body"/>
          </p:nvPr>
        </p:nvSpPr>
        <p:spPr>
          <a:xfrm>
            <a:off x="1100350" y="1214600"/>
            <a:ext cx="43434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Mô tả</a:t>
            </a:r>
            <a:r>
              <a:rPr lang="vi" sz="1200">
                <a:latin typeface="Montserrat"/>
                <a:ea typeface="Montserrat"/>
                <a:cs typeface="Montserrat"/>
                <a:sym typeface="Montserrat"/>
              </a:rPr>
              <a:t>: Driver này chuyển đổi các lệnh JDBC trực tiếp thành giao thức bản địa của cơ sở dữ liệu mà không qua bất kỳ lớp trung gian nào.</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Ưu điểm</a:t>
            </a:r>
            <a:r>
              <a:rPr lang="vi"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Tốc độ cao do kết nối trực tiếp với cơ sở dữ liệu.</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Độc lập với nền tảng và không yêu cầu cài đặt thêm phần mềm nào trên máy client.</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Nhược điểm</a:t>
            </a:r>
            <a:r>
              <a:rPr lang="vi"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Phụ thuộc vào cơ sở dữ liệu cụ thể (cần driver riêng cho từng loại cơ sở dữ liệu).</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Ứng dụng</a:t>
            </a:r>
            <a:r>
              <a:rPr lang="vi" sz="1200">
                <a:latin typeface="Montserrat"/>
                <a:ea typeface="Montserrat"/>
                <a:cs typeface="Montserrat"/>
                <a:sym typeface="Montserrat"/>
              </a:rPr>
              <a:t>: Loại driver phổ biến nhất trong các ứng dụng Java, đặc biệt là ứng dụng web và các ứng dụng phân tán do tính dễ cài đặt và hiệu suất cao.</a:t>
            </a:r>
            <a:endParaRPr sz="1200">
              <a:latin typeface="Montserrat"/>
              <a:ea typeface="Montserrat"/>
              <a:cs typeface="Montserrat"/>
              <a:sym typeface="Montserrat"/>
            </a:endParaRPr>
          </a:p>
        </p:txBody>
      </p:sp>
      <p:pic>
        <p:nvPicPr>
          <p:cNvPr id="217" name="Google Shape;217;p22"/>
          <p:cNvPicPr preferRelativeResize="0"/>
          <p:nvPr/>
        </p:nvPicPr>
        <p:blipFill>
          <a:blip r:embed="rId3">
            <a:alphaModFix/>
          </a:blip>
          <a:stretch>
            <a:fillRect/>
          </a:stretch>
        </p:blipFill>
        <p:spPr>
          <a:xfrm>
            <a:off x="5582550" y="1469818"/>
            <a:ext cx="3254350" cy="240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3"/>
          <p:cNvPicPr preferRelativeResize="0"/>
          <p:nvPr/>
        </p:nvPicPr>
        <p:blipFill>
          <a:blip r:embed="rId3">
            <a:alphaModFix/>
          </a:blip>
          <a:stretch>
            <a:fillRect/>
          </a:stretch>
        </p:blipFill>
        <p:spPr>
          <a:xfrm>
            <a:off x="822399" y="393000"/>
            <a:ext cx="7499201" cy="2825100"/>
          </a:xfrm>
          <a:prstGeom prst="rect">
            <a:avLst/>
          </a:prstGeom>
          <a:noFill/>
          <a:ln>
            <a:noFill/>
          </a:ln>
        </p:spPr>
      </p:pic>
      <p:sp>
        <p:nvSpPr>
          <p:cNvPr id="223" name="Google Shape;223;p23"/>
          <p:cNvSpPr txBox="1"/>
          <p:nvPr/>
        </p:nvSpPr>
        <p:spPr>
          <a:xfrm>
            <a:off x="1044375" y="3466725"/>
            <a:ext cx="7068900" cy="122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vi" sz="1300">
                <a:solidFill>
                  <a:schemeClr val="lt1"/>
                </a:solidFill>
                <a:latin typeface="Montserrat"/>
                <a:ea typeface="Montserrat"/>
                <a:cs typeface="Montserrat"/>
                <a:sym typeface="Montserrat"/>
              </a:rPr>
              <a:t>Type 4 hiện là loại driver phổ biến nhất do hiệu suất và tính linh hoạt cao, đặc biệt trong các ứng dụng web và các ứng dụng yêu cầu kết nối nhanh gọn với cơ sở dữ liệu.</a:t>
            </a:r>
            <a:endParaRPr sz="1300">
              <a:solidFill>
                <a:schemeClr val="l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Các tính năng chính của Spring Data JDBC</a:t>
            </a:r>
            <a:endParaRPr b="1"/>
          </a:p>
        </p:txBody>
      </p:sp>
      <p:sp>
        <p:nvSpPr>
          <p:cNvPr id="229" name="Google Shape;229;p24"/>
          <p:cNvSpPr txBox="1"/>
          <p:nvPr>
            <p:ph idx="1" type="body"/>
          </p:nvPr>
        </p:nvSpPr>
        <p:spPr>
          <a:xfrm>
            <a:off x="1297500" y="1567550"/>
            <a:ext cx="7038900" cy="2082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vi">
                <a:latin typeface="Montserrat"/>
                <a:ea typeface="Montserrat"/>
                <a:cs typeface="Montserrat"/>
                <a:sym typeface="Montserrat"/>
              </a:rPr>
              <a:t>Repositories</a:t>
            </a:r>
            <a:r>
              <a:rPr lang="vi">
                <a:latin typeface="Montserrat"/>
                <a:ea typeface="Montserrat"/>
                <a:cs typeface="Montserrat"/>
                <a:sym typeface="Montserrat"/>
              </a:rPr>
              <a:t>: Là một lớp trừu tượng cung cấp các phương thức CRUD (Create, Read, Update, Delete) cơ bản và cho phép mở rộng với các phương thức tùy chỉnh.</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Query Creation dựa trên tên phương thức</a:t>
            </a:r>
            <a:r>
              <a:rPr lang="vi">
                <a:latin typeface="Montserrat"/>
                <a:ea typeface="Montserrat"/>
                <a:cs typeface="Montserrat"/>
                <a:sym typeface="Montserrat"/>
              </a:rPr>
              <a:t>: Spring Data tự động tạo các truy vấn dựa trên tên của phương thức trong Repository.</a:t>
            </a:r>
            <a:endParaRPr>
              <a:latin typeface="Montserrat"/>
              <a:ea typeface="Montserrat"/>
              <a:cs typeface="Montserrat"/>
              <a:sym typeface="Montserrat"/>
            </a:endParaRPr>
          </a:p>
          <a:p>
            <a:pPr indent="0" lvl="0" marL="0" rtl="0" algn="l">
              <a:spcBef>
                <a:spcPts val="1200"/>
              </a:spcBef>
              <a:spcAft>
                <a:spcPts val="1200"/>
              </a:spcAft>
              <a:buNone/>
            </a:pPr>
            <a:r>
              <a:rPr b="1" lang="vi">
                <a:latin typeface="Montserrat"/>
                <a:ea typeface="Montserrat"/>
                <a:cs typeface="Montserrat"/>
                <a:sym typeface="Montserrat"/>
              </a:rPr>
              <a:t>@Query Annotation cho Truy vấn Tùy Chỉnh</a:t>
            </a:r>
            <a:r>
              <a:rPr lang="vi">
                <a:latin typeface="Montserrat"/>
                <a:ea typeface="Montserrat"/>
                <a:cs typeface="Montserrat"/>
                <a:sym typeface="Montserrat"/>
              </a:rPr>
              <a:t>: Người dùng có thể định nghĩa các truy vấn tùy chỉnh thông qua các annotation như @Query.</a:t>
            </a:r>
            <a:endParaRPr sz="1500">
              <a:latin typeface="Montserrat"/>
              <a:ea typeface="Montserrat"/>
              <a:cs typeface="Montserrat"/>
              <a:sym typeface="Montserrat"/>
            </a:endParaRPr>
          </a:p>
        </p:txBody>
      </p:sp>
      <p:pic>
        <p:nvPicPr>
          <p:cNvPr id="230" name="Google Shape;230;p24"/>
          <p:cNvPicPr preferRelativeResize="0"/>
          <p:nvPr/>
        </p:nvPicPr>
        <p:blipFill>
          <a:blip r:embed="rId3">
            <a:alphaModFix amt="30000"/>
          </a:blip>
          <a:stretch>
            <a:fillRect/>
          </a:stretch>
        </p:blipFill>
        <p:spPr>
          <a:xfrm>
            <a:off x="2872675" y="909675"/>
            <a:ext cx="3398650" cy="339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Các tính năng chính của Spring Data JDBC</a:t>
            </a:r>
            <a:endParaRPr b="1"/>
          </a:p>
        </p:txBody>
      </p:sp>
      <p:sp>
        <p:nvSpPr>
          <p:cNvPr id="236" name="Google Shape;236;p25"/>
          <p:cNvSpPr txBox="1"/>
          <p:nvPr>
            <p:ph idx="1" type="body"/>
          </p:nvPr>
        </p:nvSpPr>
        <p:spPr>
          <a:xfrm>
            <a:off x="1297500" y="1567550"/>
            <a:ext cx="7038900" cy="2643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vi">
                <a:latin typeface="Montserrat"/>
                <a:ea typeface="Montserrat"/>
                <a:cs typeface="Montserrat"/>
                <a:sym typeface="Montserrat"/>
              </a:rPr>
              <a:t>Không Quản Lý Trạng Thái của Entity</a:t>
            </a:r>
            <a:r>
              <a:rPr lang="vi">
                <a:latin typeface="Montserrat"/>
                <a:ea typeface="Montserrat"/>
                <a:cs typeface="Montserrat"/>
                <a:sym typeface="Montserrat"/>
              </a:rPr>
              <a:t>: Theo dõi các thay đổi trên entity, lưu lại thông tin về người thực hiện và thời gian thực hiện.</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Hỗ Trợ Mối Quan Hệ Đơn Giản</a:t>
            </a:r>
            <a:r>
              <a:rPr lang="vi">
                <a:latin typeface="Montserrat"/>
                <a:ea typeface="Montserrat"/>
                <a:cs typeface="Montserrat"/>
                <a:sym typeface="Montserrat"/>
              </a:rPr>
              <a:t>:Spring Data JDBC hỗ trợ các mối quan hệ đơn giản như One-to-One và One-to-Many. Tuy nhiên, các mối quan hệ này được ánh xạ bằng tay mà không tự động như trong JPA.</a:t>
            </a:r>
            <a:endParaRPr>
              <a:latin typeface="Montserrat"/>
              <a:ea typeface="Montserrat"/>
              <a:cs typeface="Montserrat"/>
              <a:sym typeface="Montserrat"/>
            </a:endParaRPr>
          </a:p>
          <a:p>
            <a:pPr indent="0" lvl="0" marL="0" rtl="0" algn="l">
              <a:spcBef>
                <a:spcPts val="1200"/>
              </a:spcBef>
              <a:spcAft>
                <a:spcPts val="1200"/>
              </a:spcAft>
              <a:buNone/>
            </a:pPr>
            <a:r>
              <a:rPr b="1" lang="vi">
                <a:latin typeface="Montserrat"/>
                <a:ea typeface="Montserrat"/>
                <a:cs typeface="Montserrat"/>
                <a:sym typeface="Montserrat"/>
              </a:rPr>
              <a:t>Đơn Giản Hóa và Giảm Phụ Thuộc</a:t>
            </a:r>
            <a:r>
              <a:rPr lang="vi">
                <a:latin typeface="Montserrat"/>
                <a:ea typeface="Montserrat"/>
                <a:cs typeface="Montserrat"/>
                <a:sym typeface="Montserrat"/>
              </a:rPr>
              <a:t>:Vì không cần sử dụng ORM hoặc persistence context, Spring Data JDBC có mã nhẹ và dễ bảo trì hơn, giảm thiểu rủi ro lỗi phát sinh từ các dependency phức tạp.</a:t>
            </a:r>
            <a:endParaRPr>
              <a:latin typeface="Montserrat"/>
              <a:ea typeface="Montserrat"/>
              <a:cs typeface="Montserrat"/>
              <a:sym typeface="Montserrat"/>
            </a:endParaRPr>
          </a:p>
        </p:txBody>
      </p:sp>
      <p:pic>
        <p:nvPicPr>
          <p:cNvPr id="237" name="Google Shape;237;p25"/>
          <p:cNvPicPr preferRelativeResize="0"/>
          <p:nvPr/>
        </p:nvPicPr>
        <p:blipFill>
          <a:blip r:embed="rId3">
            <a:alphaModFix amt="30000"/>
          </a:blip>
          <a:stretch>
            <a:fillRect/>
          </a:stretch>
        </p:blipFill>
        <p:spPr>
          <a:xfrm>
            <a:off x="2872675" y="909675"/>
            <a:ext cx="3398650" cy="3398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Các tính năng chính của Spring Data JDBC</a:t>
            </a:r>
            <a:endParaRPr b="1"/>
          </a:p>
        </p:txBody>
      </p:sp>
      <p:sp>
        <p:nvSpPr>
          <p:cNvPr id="243" name="Google Shape;243;p26"/>
          <p:cNvSpPr txBox="1"/>
          <p:nvPr>
            <p:ph idx="1" type="body"/>
          </p:nvPr>
        </p:nvSpPr>
        <p:spPr>
          <a:xfrm>
            <a:off x="1297500" y="1567550"/>
            <a:ext cx="7038900" cy="2740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vi">
                <a:latin typeface="Montserrat"/>
                <a:ea typeface="Montserrat"/>
                <a:cs typeface="Montserrat"/>
                <a:sym typeface="Montserrat"/>
              </a:rPr>
              <a:t>Hỗ Trợ Transaction Management</a:t>
            </a:r>
            <a:r>
              <a:rPr lang="vi">
                <a:latin typeface="Montserrat"/>
                <a:ea typeface="Montserrat"/>
                <a:cs typeface="Montserrat"/>
                <a:sym typeface="Montserrat"/>
              </a:rPr>
              <a:t>:Tương thích với Spring Transaction Management, bạn có thể sử dụng @Transactional để đảm bảo tính toàn vẹn dữ liệu cho các thao tác với cơ sở dữ liệu.</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Tương Thích với Domain-Driven Design (DDD)</a:t>
            </a:r>
            <a:r>
              <a:rPr lang="vi">
                <a:latin typeface="Montserrat"/>
                <a:ea typeface="Montserrat"/>
                <a:cs typeface="Montserrat"/>
                <a:sym typeface="Montserrat"/>
              </a:rPr>
              <a:t>:</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Spring Data JDBC phù hợp với mô hình Domain-Driven Design, đặc biệt khi bạn muốn các domain model độc lập mà không cần quản lý trạng thái entity phức tạp.</a:t>
            </a:r>
            <a:endParaRPr>
              <a:latin typeface="Montserrat"/>
              <a:ea typeface="Montserrat"/>
              <a:cs typeface="Montserrat"/>
              <a:sym typeface="Montserrat"/>
            </a:endParaRPr>
          </a:p>
          <a:p>
            <a:pPr indent="0" lvl="0" marL="0" rtl="0" algn="l">
              <a:spcBef>
                <a:spcPts val="1200"/>
              </a:spcBef>
              <a:spcAft>
                <a:spcPts val="1200"/>
              </a:spcAft>
              <a:buNone/>
            </a:pPr>
            <a:r>
              <a:rPr lang="vi">
                <a:latin typeface="Montserrat"/>
                <a:ea typeface="Montserrat"/>
                <a:cs typeface="Montserrat"/>
                <a:sym typeface="Montserrat"/>
              </a:rPr>
              <a:t>Việc không quản lý trạng thái entity giúp các ứng dụng dễ kiểm soát hơn, và phù hợp với microservices</a:t>
            </a:r>
            <a:endParaRPr>
              <a:latin typeface="Montserrat"/>
              <a:ea typeface="Montserrat"/>
              <a:cs typeface="Montserrat"/>
              <a:sym typeface="Montserrat"/>
            </a:endParaRPr>
          </a:p>
        </p:txBody>
      </p:sp>
      <p:pic>
        <p:nvPicPr>
          <p:cNvPr id="244" name="Google Shape;244;p26"/>
          <p:cNvPicPr preferRelativeResize="0"/>
          <p:nvPr/>
        </p:nvPicPr>
        <p:blipFill>
          <a:blip r:embed="rId3">
            <a:alphaModFix amt="30000"/>
          </a:blip>
          <a:stretch>
            <a:fillRect/>
          </a:stretch>
        </p:blipFill>
        <p:spPr>
          <a:xfrm>
            <a:off x="2872675" y="909675"/>
            <a:ext cx="3398650" cy="3398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297500" y="393750"/>
            <a:ext cx="7038900" cy="5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Các bước cấu hình Spring Data JDBC</a:t>
            </a:r>
            <a:endParaRPr b="1"/>
          </a:p>
        </p:txBody>
      </p:sp>
      <p:sp>
        <p:nvSpPr>
          <p:cNvPr id="250" name="Google Shape;250;p27"/>
          <p:cNvSpPr txBox="1"/>
          <p:nvPr>
            <p:ph idx="1" type="body"/>
          </p:nvPr>
        </p:nvSpPr>
        <p:spPr>
          <a:xfrm>
            <a:off x="1215275" y="1085450"/>
            <a:ext cx="7599000" cy="3551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vi">
                <a:latin typeface="Montserrat"/>
                <a:ea typeface="Montserrat"/>
                <a:cs typeface="Montserrat"/>
                <a:sym typeface="Montserrat"/>
              </a:rPr>
              <a:t>Bước 1: Thêm Dependency Spring Data JDBC vào Dự Án</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Đầu tiên, bạn cần thêm các dependency liên quan đến Spring Data JDBC trong tệp pom.xml (đối với dự án Maven) hoặc build.gradle (đối với dự án Gradle). Thông qua các dependency này, Spring Boot sẽ tự động cấu hình các thành phần cần thiết để kết nối với cơ sở dữ liệu.</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Ví dụ với Maven: </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
        <p:nvSpPr>
          <p:cNvPr id="251" name="Google Shape;251;p27"/>
          <p:cNvSpPr txBox="1"/>
          <p:nvPr/>
        </p:nvSpPr>
        <p:spPr>
          <a:xfrm>
            <a:off x="2618375" y="4600250"/>
            <a:ext cx="7638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52" name="Google Shape;252;p27"/>
          <p:cNvPicPr preferRelativeResize="0"/>
          <p:nvPr/>
        </p:nvPicPr>
        <p:blipFill>
          <a:blip r:embed="rId3">
            <a:alphaModFix amt="20000"/>
          </a:blip>
          <a:stretch>
            <a:fillRect/>
          </a:stretch>
        </p:blipFill>
        <p:spPr>
          <a:xfrm>
            <a:off x="3168650" y="1179362"/>
            <a:ext cx="2806700" cy="2784775"/>
          </a:xfrm>
          <a:prstGeom prst="rect">
            <a:avLst/>
          </a:prstGeom>
          <a:noFill/>
          <a:ln>
            <a:noFill/>
          </a:ln>
        </p:spPr>
      </p:pic>
      <p:pic>
        <p:nvPicPr>
          <p:cNvPr id="253" name="Google Shape;253;p27"/>
          <p:cNvPicPr preferRelativeResize="0"/>
          <p:nvPr/>
        </p:nvPicPr>
        <p:blipFill>
          <a:blip r:embed="rId4">
            <a:alphaModFix/>
          </a:blip>
          <a:stretch>
            <a:fillRect/>
          </a:stretch>
        </p:blipFill>
        <p:spPr>
          <a:xfrm>
            <a:off x="3120100" y="2381475"/>
            <a:ext cx="3266176" cy="2504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1297500" y="393750"/>
            <a:ext cx="7038900" cy="5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Các bước cấu hình Spring Data JDBC</a:t>
            </a:r>
            <a:endParaRPr b="1"/>
          </a:p>
        </p:txBody>
      </p:sp>
      <p:sp>
        <p:nvSpPr>
          <p:cNvPr id="259" name="Google Shape;259;p28"/>
          <p:cNvSpPr txBox="1"/>
          <p:nvPr>
            <p:ph idx="1" type="body"/>
          </p:nvPr>
        </p:nvSpPr>
        <p:spPr>
          <a:xfrm>
            <a:off x="1215275" y="1361025"/>
            <a:ext cx="7599000" cy="3551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vi">
                <a:latin typeface="Montserrat"/>
                <a:ea typeface="Montserrat"/>
                <a:cs typeface="Montserrat"/>
                <a:sym typeface="Montserrat"/>
              </a:rPr>
              <a:t>Bước 2: Cấu Hình Kết Nối Cơ Sở Dữ Liệu</a:t>
            </a:r>
            <a:endParaRPr>
              <a:latin typeface="Montserrat"/>
              <a:ea typeface="Montserrat"/>
              <a:cs typeface="Montserrat"/>
              <a:sym typeface="Montserrat"/>
            </a:endParaRPr>
          </a:p>
          <a:p>
            <a:pPr indent="0" lvl="0" marL="0" rtl="0" algn="l">
              <a:spcBef>
                <a:spcPts val="1200"/>
              </a:spcBef>
              <a:spcAft>
                <a:spcPts val="0"/>
              </a:spcAft>
              <a:buNone/>
            </a:pPr>
            <a:r>
              <a:rPr lang="vi" sz="1200">
                <a:latin typeface="Montserrat"/>
                <a:ea typeface="Montserrat"/>
                <a:cs typeface="Montserrat"/>
                <a:sym typeface="Montserrat"/>
              </a:rPr>
              <a:t>Bạn cần cấu hình kết nối đến cơ sở dữ liệu trong tệp cấu hình của ứng dụng (ví dụ như application.properties hoặc application.yml).</a:t>
            </a:r>
            <a:endParaRPr sz="1200">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Bước 3: Tạo Các Entity và Repository</a:t>
            </a:r>
            <a:endParaRPr>
              <a:latin typeface="Montserrat"/>
              <a:ea typeface="Montserrat"/>
              <a:cs typeface="Montserrat"/>
              <a:sym typeface="Montserrat"/>
            </a:endParaRPr>
          </a:p>
          <a:p>
            <a:pPr indent="0" lvl="0" marL="0" rtl="0" algn="l">
              <a:spcBef>
                <a:spcPts val="1200"/>
              </a:spcBef>
              <a:spcAft>
                <a:spcPts val="0"/>
              </a:spcAft>
              <a:buNone/>
            </a:pPr>
            <a:r>
              <a:rPr lang="vi" sz="1200">
                <a:latin typeface="Montserrat"/>
                <a:ea typeface="Montserrat"/>
                <a:cs typeface="Montserrat"/>
                <a:sym typeface="Montserrat"/>
              </a:rPr>
              <a:t>Entity: là các lớp đại diện cho các bảng trong cơ sở dữ liệu</a:t>
            </a:r>
            <a:endParaRPr sz="1200">
              <a:latin typeface="Montserrat"/>
              <a:ea typeface="Montserrat"/>
              <a:cs typeface="Montserrat"/>
              <a:sym typeface="Montserrat"/>
            </a:endParaRPr>
          </a:p>
          <a:p>
            <a:pPr indent="0" lvl="0" marL="0" rtl="0" algn="l">
              <a:spcBef>
                <a:spcPts val="1200"/>
              </a:spcBef>
              <a:spcAft>
                <a:spcPts val="0"/>
              </a:spcAft>
              <a:buNone/>
            </a:pPr>
            <a:r>
              <a:rPr lang="vi" sz="1200">
                <a:latin typeface="Montserrat"/>
                <a:ea typeface="Montserrat"/>
                <a:cs typeface="Montserrat"/>
                <a:sym typeface="Montserrat"/>
              </a:rPr>
              <a:t>Responsive: trong Spring Data JDBC giúp bạn thực hiện các thao tác CRUD (Create, Read, Update, Delete)</a:t>
            </a:r>
            <a:endParaRPr sz="1200">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
        <p:nvSpPr>
          <p:cNvPr id="260" name="Google Shape;260;p28"/>
          <p:cNvSpPr txBox="1"/>
          <p:nvPr/>
        </p:nvSpPr>
        <p:spPr>
          <a:xfrm>
            <a:off x="2618375" y="4600250"/>
            <a:ext cx="7638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61" name="Google Shape;261;p28"/>
          <p:cNvPicPr preferRelativeResize="0"/>
          <p:nvPr/>
        </p:nvPicPr>
        <p:blipFill>
          <a:blip r:embed="rId3">
            <a:alphaModFix amt="20000"/>
          </a:blip>
          <a:stretch>
            <a:fillRect/>
          </a:stretch>
        </p:blipFill>
        <p:spPr>
          <a:xfrm>
            <a:off x="3168650" y="1179362"/>
            <a:ext cx="2806700" cy="2784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1297500" y="393750"/>
            <a:ext cx="7038900" cy="5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Các bước cấu hình Spring Data JDBC</a:t>
            </a:r>
            <a:endParaRPr b="1"/>
          </a:p>
        </p:txBody>
      </p:sp>
      <p:sp>
        <p:nvSpPr>
          <p:cNvPr id="267" name="Google Shape;267;p29"/>
          <p:cNvSpPr txBox="1"/>
          <p:nvPr>
            <p:ph idx="1" type="body"/>
          </p:nvPr>
        </p:nvSpPr>
        <p:spPr>
          <a:xfrm>
            <a:off x="1186250" y="1361025"/>
            <a:ext cx="7599000" cy="3551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vi">
                <a:latin typeface="Montserrat"/>
                <a:ea typeface="Montserrat"/>
                <a:cs typeface="Montserrat"/>
                <a:sym typeface="Montserrat"/>
              </a:rPr>
              <a:t>Bước 4: Sử Dụng Repository trong Service</a:t>
            </a:r>
            <a:endParaRPr>
              <a:latin typeface="Montserrat"/>
              <a:ea typeface="Montserrat"/>
              <a:cs typeface="Montserrat"/>
              <a:sym typeface="Montserrat"/>
            </a:endParaRPr>
          </a:p>
          <a:p>
            <a:pPr indent="0" lvl="0" marL="0" rtl="0" algn="l">
              <a:spcBef>
                <a:spcPts val="1200"/>
              </a:spcBef>
              <a:spcAft>
                <a:spcPts val="0"/>
              </a:spcAft>
              <a:buNone/>
            </a:pPr>
            <a:r>
              <a:rPr lang="vi" sz="1200">
                <a:latin typeface="Montserrat"/>
                <a:ea typeface="Montserrat"/>
                <a:cs typeface="Montserrat"/>
                <a:sym typeface="Montserrat"/>
              </a:rPr>
              <a:t>Sử dụng các repository trong lớp </a:t>
            </a:r>
            <a:r>
              <a:rPr b="1" lang="vi" sz="1200">
                <a:latin typeface="Montserrat"/>
                <a:ea typeface="Montserrat"/>
                <a:cs typeface="Montserrat"/>
                <a:sym typeface="Montserrat"/>
              </a:rPr>
              <a:t>Service</a:t>
            </a:r>
            <a:r>
              <a:rPr lang="vi" sz="1200">
                <a:latin typeface="Montserrat"/>
                <a:ea typeface="Montserrat"/>
                <a:cs typeface="Montserrat"/>
                <a:sym typeface="Montserrat"/>
              </a:rPr>
              <a:t> của ứng dụng để xử lý các thao tác với cơ sở dữ liệu. Các service sẽ gọi các phương thức của repository để lưu trữ, truy xuất, hoặc cập nhật dữ liệu trong cơ sở dữ liệu.</a:t>
            </a:r>
            <a:endParaRPr sz="1200">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Bước 5: Kiểm Tra và Chạy Ứng Dụng</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Bước 6: (Tuỳ chọn) Cấu Hình Thêm Cho Auditing và Lifecycle Callbacks</a:t>
            </a:r>
            <a:endParaRPr>
              <a:latin typeface="Montserrat"/>
              <a:ea typeface="Montserrat"/>
              <a:cs typeface="Montserrat"/>
              <a:sym typeface="Montserrat"/>
            </a:endParaRPr>
          </a:p>
          <a:p>
            <a:pPr indent="0" lvl="0" marL="0" rtl="0" algn="l">
              <a:spcBef>
                <a:spcPts val="1200"/>
              </a:spcBef>
              <a:spcAft>
                <a:spcPts val="0"/>
              </a:spcAft>
              <a:buNone/>
            </a:pPr>
            <a:r>
              <a:rPr b="1" lang="vi" sz="1200">
                <a:latin typeface="Montserrat"/>
                <a:ea typeface="Montserrat"/>
                <a:cs typeface="Montserrat"/>
                <a:sym typeface="Montserrat"/>
              </a:rPr>
              <a:t>Auditing</a:t>
            </a:r>
            <a:r>
              <a:rPr lang="vi" sz="1200">
                <a:latin typeface="Montserrat"/>
                <a:ea typeface="Montserrat"/>
                <a:cs typeface="Montserrat"/>
                <a:sym typeface="Montserrat"/>
              </a:rPr>
              <a:t>: Nếu bạn muốn tự động theo dõi các thay đổi về dữ liệu (ví dụ như thời gian tạo, thời gian cập nhật), bạn có thể cấu hình tính năng auditing của Spring Data JDBC.</a:t>
            </a:r>
            <a:endParaRPr sz="1200">
              <a:latin typeface="Montserrat"/>
              <a:ea typeface="Montserrat"/>
              <a:cs typeface="Montserrat"/>
              <a:sym typeface="Montserrat"/>
            </a:endParaRPr>
          </a:p>
          <a:p>
            <a:pPr indent="0" lvl="0" marL="0" rtl="0" algn="l">
              <a:spcBef>
                <a:spcPts val="1200"/>
              </a:spcBef>
              <a:spcAft>
                <a:spcPts val="1200"/>
              </a:spcAft>
              <a:buNone/>
            </a:pPr>
            <a:r>
              <a:rPr b="1" lang="vi" sz="1200">
                <a:latin typeface="Montserrat"/>
                <a:ea typeface="Montserrat"/>
                <a:cs typeface="Montserrat"/>
                <a:sym typeface="Montserrat"/>
              </a:rPr>
              <a:t>Lifecycle Callbacks</a:t>
            </a:r>
            <a:r>
              <a:rPr lang="vi" sz="1200">
                <a:latin typeface="Montserrat"/>
                <a:ea typeface="Montserrat"/>
                <a:cs typeface="Montserrat"/>
                <a:sym typeface="Montserrat"/>
              </a:rPr>
              <a:t>: Bạn cũng có thể cấu hình các callback để xử lý các sự kiện liên quan đến Entity, ví dụ như trước khi lưu hoặc sau khi cập nhật một thực thể</a:t>
            </a:r>
            <a:endParaRPr sz="1400">
              <a:latin typeface="Montserrat"/>
              <a:ea typeface="Montserrat"/>
              <a:cs typeface="Montserrat"/>
              <a:sym typeface="Montserrat"/>
            </a:endParaRPr>
          </a:p>
        </p:txBody>
      </p:sp>
      <p:sp>
        <p:nvSpPr>
          <p:cNvPr id="268" name="Google Shape;268;p29"/>
          <p:cNvSpPr txBox="1"/>
          <p:nvPr/>
        </p:nvSpPr>
        <p:spPr>
          <a:xfrm>
            <a:off x="2618375" y="4600250"/>
            <a:ext cx="7638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69" name="Google Shape;269;p29"/>
          <p:cNvPicPr preferRelativeResize="0"/>
          <p:nvPr/>
        </p:nvPicPr>
        <p:blipFill>
          <a:blip r:embed="rId3">
            <a:alphaModFix amt="20000"/>
          </a:blip>
          <a:stretch>
            <a:fillRect/>
          </a:stretch>
        </p:blipFill>
        <p:spPr>
          <a:xfrm>
            <a:off x="3168650" y="1179362"/>
            <a:ext cx="2806700" cy="278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0"/>
          <p:cNvSpPr txBox="1"/>
          <p:nvPr>
            <p:ph type="title"/>
          </p:nvPr>
        </p:nvSpPr>
        <p:spPr>
          <a:xfrm>
            <a:off x="1297500" y="413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Ưu điểm của Spring Data JDBC </a:t>
            </a:r>
            <a:endParaRPr b="1"/>
          </a:p>
        </p:txBody>
      </p:sp>
      <p:sp>
        <p:nvSpPr>
          <p:cNvPr id="275" name="Google Shape;275;p30"/>
          <p:cNvSpPr txBox="1"/>
          <p:nvPr>
            <p:ph idx="1" type="body"/>
          </p:nvPr>
        </p:nvSpPr>
        <p:spPr>
          <a:xfrm>
            <a:off x="1297500" y="1243600"/>
            <a:ext cx="7038900" cy="15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latin typeface="Montserrat"/>
                <a:ea typeface="Montserrat"/>
                <a:cs typeface="Montserrat"/>
                <a:sym typeface="Montserrat"/>
              </a:rPr>
              <a:t>Đơn giản và nhẹ </a:t>
            </a:r>
            <a:endParaRPr>
              <a:latin typeface="Montserrat"/>
              <a:ea typeface="Montserrat"/>
              <a:cs typeface="Montserrat"/>
              <a:sym typeface="Montserrat"/>
            </a:endParaRPr>
          </a:p>
          <a:p>
            <a:pPr indent="0" lvl="0" marL="0" rtl="0" algn="l">
              <a:spcBef>
                <a:spcPts val="1200"/>
              </a:spcBef>
              <a:spcAft>
                <a:spcPts val="1200"/>
              </a:spcAft>
              <a:buNone/>
            </a:pPr>
            <a:r>
              <a:rPr lang="vi" sz="1200">
                <a:latin typeface="Montserrat"/>
                <a:ea typeface="Montserrat"/>
                <a:cs typeface="Montserrat"/>
                <a:sym typeface="Montserrat"/>
              </a:rPr>
              <a:t>Spring Data JDBC không có các tính năng phức tạp như quản lý trạng thái (entity state) và caching, giúp mã nguồn nhẹ nhàng và dễ hiểu hơn. Điều này giúp cho việc sử dụng và bảo trì trở nên đơn giản hơn so với các ORM như JPA hoặc Hibernate.</a:t>
            </a:r>
            <a:endParaRPr>
              <a:latin typeface="Montserrat"/>
              <a:ea typeface="Montserrat"/>
              <a:cs typeface="Montserrat"/>
              <a:sym typeface="Montserrat"/>
            </a:endParaRPr>
          </a:p>
        </p:txBody>
      </p:sp>
      <p:pic>
        <p:nvPicPr>
          <p:cNvPr id="276" name="Google Shape;276;p30"/>
          <p:cNvPicPr preferRelativeResize="0"/>
          <p:nvPr/>
        </p:nvPicPr>
        <p:blipFill>
          <a:blip r:embed="rId3">
            <a:alphaModFix/>
          </a:blip>
          <a:stretch>
            <a:fillRect/>
          </a:stretch>
        </p:blipFill>
        <p:spPr>
          <a:xfrm>
            <a:off x="3436300" y="2571750"/>
            <a:ext cx="2271400" cy="2271400"/>
          </a:xfrm>
          <a:prstGeom prst="rect">
            <a:avLst/>
          </a:prstGeom>
          <a:noFill/>
          <a:ln>
            <a:noFill/>
          </a:ln>
        </p:spPr>
      </p:pic>
      <p:sp>
        <p:nvSpPr>
          <p:cNvPr id="277" name="Google Shape;277;p30"/>
          <p:cNvSpPr txBox="1"/>
          <p:nvPr/>
        </p:nvSpPr>
        <p:spPr>
          <a:xfrm>
            <a:off x="3603575" y="3657900"/>
            <a:ext cx="7281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300">
                <a:solidFill>
                  <a:schemeClr val="lt1"/>
                </a:solidFill>
                <a:latin typeface="Lato"/>
                <a:ea typeface="Lato"/>
                <a:cs typeface="Lato"/>
                <a:sym typeface="Lato"/>
              </a:rPr>
              <a:t>JDBC</a:t>
            </a:r>
            <a:endParaRPr sz="1300">
              <a:solidFill>
                <a:schemeClr val="lt1"/>
              </a:solidFill>
              <a:latin typeface="Lato"/>
              <a:ea typeface="Lato"/>
              <a:cs typeface="Lato"/>
              <a:sym typeface="Lato"/>
            </a:endParaRPr>
          </a:p>
        </p:txBody>
      </p:sp>
      <p:sp>
        <p:nvSpPr>
          <p:cNvPr id="278" name="Google Shape;278;p30"/>
          <p:cNvSpPr txBox="1"/>
          <p:nvPr/>
        </p:nvSpPr>
        <p:spPr>
          <a:xfrm>
            <a:off x="4758775" y="3226800"/>
            <a:ext cx="974100" cy="38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300">
                <a:solidFill>
                  <a:schemeClr val="lt1"/>
                </a:solidFill>
                <a:latin typeface="Lato"/>
                <a:ea typeface="Lato"/>
                <a:cs typeface="Lato"/>
                <a:sym typeface="Lato"/>
              </a:rPr>
              <a:t>JPA, Hibernate </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1297500" y="413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Ưu điểm của Spring Data JDBC </a:t>
            </a:r>
            <a:endParaRPr b="1"/>
          </a:p>
        </p:txBody>
      </p:sp>
      <p:sp>
        <p:nvSpPr>
          <p:cNvPr id="284" name="Google Shape;284;p31"/>
          <p:cNvSpPr txBox="1"/>
          <p:nvPr>
            <p:ph idx="1" type="body"/>
          </p:nvPr>
        </p:nvSpPr>
        <p:spPr>
          <a:xfrm>
            <a:off x="1297500" y="1243600"/>
            <a:ext cx="7038900" cy="31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latin typeface="Montserrat"/>
                <a:ea typeface="Montserrat"/>
                <a:cs typeface="Montserrat"/>
                <a:sym typeface="Montserrat"/>
              </a:rPr>
              <a:t>Hiệu năng Tốt: </a:t>
            </a:r>
            <a:r>
              <a:rPr lang="vi">
                <a:latin typeface="Montserrat"/>
                <a:ea typeface="Montserrat"/>
                <a:cs typeface="Montserrat"/>
                <a:sym typeface="Montserrat"/>
              </a:rPr>
              <a:t>Do không quản lý trạng thái của các entity và không có caching, Spring Data JDBC xử lý các truy vấn một cách trực tiếp và nhanh chóng, phù hợp cho các ứng dụng yêu cầu truy cập dữ liệu hiệu quả và phản hồi nhanh.</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Dễ dàng Tạo CRUD Repository: </a:t>
            </a:r>
            <a:r>
              <a:rPr lang="vi">
                <a:latin typeface="Montserrat"/>
                <a:ea typeface="Montserrat"/>
                <a:cs typeface="Montserrat"/>
                <a:sym typeface="Montserrat"/>
              </a:rPr>
              <a:t>Spring Data JDBC cung cấp các interface CrudRepository và PagingAndSortingRepository giúp triển khai các thao tác CRUD và phân trang mà không cần viết mã SQL thủ công.</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Kiểm soát Tốt Hơn Truy vấn SQL: </a:t>
            </a:r>
            <a:r>
              <a:rPr lang="vi">
                <a:latin typeface="Montserrat"/>
                <a:ea typeface="Montserrat"/>
                <a:cs typeface="Montserrat"/>
                <a:sym typeface="Montserrat"/>
              </a:rPr>
              <a:t>Spring Data JDBC cho phép viết truy vấn SQL trực tiếp mà không phải thông qua ORM phức tạp. Điều này giúp tối ưu hóa truy vấn và kiểm soát chặt chẽ hơn các lệnh SQL được thực thi.</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Khái niệm về Spring Data</a:t>
            </a:r>
            <a:endParaRPr b="1"/>
          </a:p>
        </p:txBody>
      </p:sp>
      <p:pic>
        <p:nvPicPr>
          <p:cNvPr id="142" name="Google Shape;142;p14"/>
          <p:cNvPicPr preferRelativeResize="0"/>
          <p:nvPr/>
        </p:nvPicPr>
        <p:blipFill rotWithShape="1">
          <a:blip r:embed="rId3">
            <a:alphaModFix/>
          </a:blip>
          <a:srcRect b="0" l="28327" r="29793" t="0"/>
          <a:stretch/>
        </p:blipFill>
        <p:spPr>
          <a:xfrm>
            <a:off x="6419850" y="1244775"/>
            <a:ext cx="2249851" cy="3025300"/>
          </a:xfrm>
          <a:prstGeom prst="rect">
            <a:avLst/>
          </a:prstGeom>
          <a:noFill/>
          <a:ln>
            <a:noFill/>
          </a:ln>
        </p:spPr>
      </p:pic>
      <p:sp>
        <p:nvSpPr>
          <p:cNvPr id="143" name="Google Shape;143;p14"/>
          <p:cNvSpPr txBox="1"/>
          <p:nvPr/>
        </p:nvSpPr>
        <p:spPr>
          <a:xfrm>
            <a:off x="1297500" y="1616825"/>
            <a:ext cx="4782000" cy="22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vi">
                <a:solidFill>
                  <a:schemeClr val="lt1"/>
                </a:solidFill>
                <a:latin typeface="Montserrat"/>
                <a:ea typeface="Montserrat"/>
                <a:cs typeface="Montserrat"/>
                <a:sym typeface="Montserrat"/>
              </a:rPr>
              <a:t>Spring Data là một phần của hệ sinh thái Spring Framework, </a:t>
            </a:r>
            <a:r>
              <a:rPr lang="vi">
                <a:solidFill>
                  <a:schemeClr val="lt1"/>
                </a:solidFill>
                <a:latin typeface="Montserrat"/>
                <a:ea typeface="Montserrat"/>
                <a:cs typeface="Montserrat"/>
                <a:sym typeface="Montserrat"/>
              </a:rPr>
              <a:t>cung cấp các thư viện và công cụ nhằm đơn giản hóa việc truy cập và thao tác dữ liệu từ nhiều nguồn khác nhau, như cơ sở dữ liệu quan hệ, NoSQL, và các nguồn dữ liệu phi cấu trúc.</a:t>
            </a:r>
            <a:endParaRPr>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vi">
                <a:solidFill>
                  <a:schemeClr val="lt1"/>
                </a:solidFill>
                <a:latin typeface="Montserrat"/>
                <a:ea typeface="Montserrat"/>
                <a:cs typeface="Montserrat"/>
                <a:sym typeface="Montserrat"/>
              </a:rPr>
              <a:t>Mục tiêu chính của Spring Data là giảm thiểu mã boilerplate, giúp các nhà phát triển có thể thao tác với dữ liệu một cách dễ dàng và hiệu quả.</a:t>
            </a:r>
            <a:endParaRPr>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1297500" y="413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Ưu điểm của Spring Data JDBC </a:t>
            </a:r>
            <a:endParaRPr b="1"/>
          </a:p>
        </p:txBody>
      </p:sp>
      <p:sp>
        <p:nvSpPr>
          <p:cNvPr id="290" name="Google Shape;290;p32"/>
          <p:cNvSpPr txBox="1"/>
          <p:nvPr>
            <p:ph idx="1" type="body"/>
          </p:nvPr>
        </p:nvSpPr>
        <p:spPr>
          <a:xfrm>
            <a:off x="1297500" y="1243600"/>
            <a:ext cx="7038900" cy="31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latin typeface="Montserrat"/>
                <a:ea typeface="Montserrat"/>
                <a:cs typeface="Montserrat"/>
                <a:sym typeface="Montserrat"/>
              </a:rPr>
              <a:t>Hiệu năng Tốt: </a:t>
            </a:r>
            <a:r>
              <a:rPr lang="vi">
                <a:latin typeface="Montserrat"/>
                <a:ea typeface="Montserrat"/>
                <a:cs typeface="Montserrat"/>
                <a:sym typeface="Montserrat"/>
              </a:rPr>
              <a:t>Do không quản lý trạng thái của các entity và không có caching, Spring Data JDBC xử lý các truy vấn một cách trực tiếp và nhanh chóng, phù hợp cho các ứng dụng yêu cầu truy cập dữ liệu hiệu quả và phản hồi nhanh.</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Dễ dàng Tạo CRUD Repository: </a:t>
            </a:r>
            <a:r>
              <a:rPr lang="vi">
                <a:latin typeface="Montserrat"/>
                <a:ea typeface="Montserrat"/>
                <a:cs typeface="Montserrat"/>
                <a:sym typeface="Montserrat"/>
              </a:rPr>
              <a:t>Spring Data JDBC cung cấp các interface CrudRepository và PagingAndSortingRepository giúp triển khai các thao tác CRUD và phân trang mà không cần viết mã SQL thủ công.</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Kiểm soát Tốt Hơn Truy vấn SQL: </a:t>
            </a:r>
            <a:r>
              <a:rPr lang="vi">
                <a:latin typeface="Montserrat"/>
                <a:ea typeface="Montserrat"/>
                <a:cs typeface="Montserrat"/>
                <a:sym typeface="Montserrat"/>
              </a:rPr>
              <a:t>Spring Data JDBC cho phép viết truy vấn SQL trực tiếp mà không phải thông qua ORM phức tạp. Điều này giúp tối ưu hóa truy vấn và kiểm soát chặt chẽ hơn các lệnh SQL được thực thi.</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1297500" y="413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Ưu điểm của Spring Data JDBC </a:t>
            </a:r>
            <a:endParaRPr b="1"/>
          </a:p>
        </p:txBody>
      </p:sp>
      <p:sp>
        <p:nvSpPr>
          <p:cNvPr id="296" name="Google Shape;296;p33"/>
          <p:cNvSpPr txBox="1"/>
          <p:nvPr>
            <p:ph idx="1" type="body"/>
          </p:nvPr>
        </p:nvSpPr>
        <p:spPr>
          <a:xfrm>
            <a:off x="1297500" y="1243600"/>
            <a:ext cx="7038900" cy="315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latin typeface="Montserrat"/>
                <a:ea typeface="Montserrat"/>
                <a:cs typeface="Montserrat"/>
                <a:sym typeface="Montserrat"/>
              </a:rPr>
              <a:t>Phù hợp với Kiến trúc Microservices: </a:t>
            </a:r>
            <a:r>
              <a:rPr lang="vi">
                <a:latin typeface="Montserrat"/>
                <a:ea typeface="Montserrat"/>
                <a:cs typeface="Montserrat"/>
                <a:sym typeface="Montserrat"/>
              </a:rPr>
              <a:t>Do tính đơn giản và hiệu năng, Spring Data JDBC rất phù hợp để sử dụng trong các microservices – nơi thường yêu cầu tương tác cơ sở dữ liệu đơn giản, nhanh và ít phụ thuộc.</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pic>
        <p:nvPicPr>
          <p:cNvPr id="297" name="Google Shape;297;p33"/>
          <p:cNvPicPr preferRelativeResize="0"/>
          <p:nvPr/>
        </p:nvPicPr>
        <p:blipFill>
          <a:blip r:embed="rId3">
            <a:alphaModFix/>
          </a:blip>
          <a:stretch>
            <a:fillRect/>
          </a:stretch>
        </p:blipFill>
        <p:spPr>
          <a:xfrm>
            <a:off x="2838900" y="2251725"/>
            <a:ext cx="3956100" cy="2512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4"/>
          <p:cNvSpPr txBox="1"/>
          <p:nvPr>
            <p:ph type="title"/>
          </p:nvPr>
        </p:nvSpPr>
        <p:spPr>
          <a:xfrm>
            <a:off x="1297500" y="413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Ưu điểm</a:t>
            </a:r>
            <a:r>
              <a:rPr b="1" lang="vi"/>
              <a:t> của Spring Data JDBC </a:t>
            </a:r>
            <a:endParaRPr b="1"/>
          </a:p>
        </p:txBody>
      </p:sp>
      <p:sp>
        <p:nvSpPr>
          <p:cNvPr id="303" name="Google Shape;303;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latin typeface="Montserrat"/>
                <a:ea typeface="Montserrat"/>
                <a:cs typeface="Montserrat"/>
                <a:sym typeface="Montserrat"/>
              </a:rPr>
              <a:t>Ánh xạ Dữ liệu Trực quan: </a:t>
            </a:r>
            <a:r>
              <a:rPr lang="vi">
                <a:latin typeface="Montserrat"/>
                <a:ea typeface="Montserrat"/>
                <a:cs typeface="Montserrat"/>
                <a:sym typeface="Montserrat"/>
              </a:rPr>
              <a:t>Spring Data JDBC cung cấp các annotation trực quan để ánh xạ đối tượng và các bảng dữ liệu, ví dụ @Table, @Column, @Id, giúp đơn giản hóa cấu trúc mã nguồn mà vẫn đảm bảo tính linh hoạt.</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pic>
        <p:nvPicPr>
          <p:cNvPr id="304" name="Google Shape;304;p34"/>
          <p:cNvPicPr preferRelativeResize="0"/>
          <p:nvPr/>
        </p:nvPicPr>
        <p:blipFill>
          <a:blip r:embed="rId3">
            <a:alphaModFix/>
          </a:blip>
          <a:stretch>
            <a:fillRect/>
          </a:stretch>
        </p:blipFill>
        <p:spPr>
          <a:xfrm>
            <a:off x="2745900" y="2571743"/>
            <a:ext cx="3652199" cy="190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1297500" y="413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Khuyết </a:t>
            </a:r>
            <a:r>
              <a:rPr b="1" lang="vi"/>
              <a:t>điểm của Spring Data JDBC </a:t>
            </a:r>
            <a:endParaRPr b="1"/>
          </a:p>
        </p:txBody>
      </p:sp>
      <p:sp>
        <p:nvSpPr>
          <p:cNvPr id="310" name="Google Shape;310;p35"/>
          <p:cNvSpPr txBox="1"/>
          <p:nvPr>
            <p:ph idx="1" type="body"/>
          </p:nvPr>
        </p:nvSpPr>
        <p:spPr>
          <a:xfrm>
            <a:off x="1297500" y="13272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latin typeface="Montserrat"/>
                <a:ea typeface="Montserrat"/>
                <a:cs typeface="Montserrat"/>
                <a:sym typeface="Montserrat"/>
              </a:rPr>
              <a:t>Không Quản lý Trạng thái Entity</a:t>
            </a:r>
            <a:r>
              <a:rPr lang="vi">
                <a:latin typeface="Montserrat"/>
                <a:ea typeface="Montserrat"/>
                <a:cs typeface="Montserrat"/>
                <a:sym typeface="Montserrat"/>
              </a:rPr>
              <a:t>: Khác với JPA, Spring Data JDBC không quản lý trạng thái của các entity, do đó không tự động đồng bộ các thay đổi của object trong bộ nhớ với cơ sở dữ liệu. Điều này có thể gây khó khăn khi làm việc với các ứng dụng phức tạp có nhiều mối quan hệ giữa các entity.</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Không Có Caching: </a:t>
            </a:r>
            <a:r>
              <a:rPr lang="vi">
                <a:latin typeface="Montserrat"/>
                <a:ea typeface="Montserrat"/>
                <a:cs typeface="Montserrat"/>
                <a:sym typeface="Montserrat"/>
              </a:rPr>
              <a:t>Spring Data JDBC không hỗ trợ caching ở mức entity hoặc session như JPA, do đó các ứng dụng yêu cầu caching sẽ cần triển khai thủ công hoặc sử dụng các giải pháp caching riêng.</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Không Hỗ trợ Lazy Loading: </a:t>
            </a:r>
            <a:r>
              <a:rPr lang="vi">
                <a:latin typeface="Montserrat"/>
                <a:ea typeface="Montserrat"/>
                <a:cs typeface="Montserrat"/>
                <a:sym typeface="Montserrat"/>
              </a:rPr>
              <a:t>Spring Data JDBC không có lazy loading cho các mối quan hệ giữa các entity, vì vậy các mối quan hệ như @OneToMany, @ManyToOne không thể trì hoãn tải. Điều này khiến cho những truy vấn yêu cầu dữ liệu từ nhiều bảng có thể không linh hoạt và có thể gây lãng phí bộ nhớ nếu không cần tất cả dữ liệu.</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6"/>
          <p:cNvSpPr txBox="1"/>
          <p:nvPr>
            <p:ph type="title"/>
          </p:nvPr>
        </p:nvSpPr>
        <p:spPr>
          <a:xfrm>
            <a:off x="1297500" y="4131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Khi nào nên sử dụng Spring Data JDBC</a:t>
            </a:r>
            <a:endParaRPr b="1"/>
          </a:p>
        </p:txBody>
      </p:sp>
      <p:sp>
        <p:nvSpPr>
          <p:cNvPr id="316" name="Google Shape;316;p36"/>
          <p:cNvSpPr txBox="1"/>
          <p:nvPr>
            <p:ph idx="1" type="body"/>
          </p:nvPr>
        </p:nvSpPr>
        <p:spPr>
          <a:xfrm>
            <a:off x="1297500" y="13272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vi">
                <a:latin typeface="Montserrat"/>
                <a:ea typeface="Montserrat"/>
                <a:cs typeface="Montserrat"/>
                <a:sym typeface="Montserrat"/>
              </a:rPr>
              <a:t>Hạn chế với Các Mối Quan hệ Phức tạp: </a:t>
            </a:r>
            <a:r>
              <a:rPr lang="vi">
                <a:latin typeface="Montserrat"/>
                <a:ea typeface="Montserrat"/>
                <a:cs typeface="Montserrat"/>
                <a:sym typeface="Montserrat"/>
              </a:rPr>
              <a:t>Việc làm việc với các quan hệ phức tạp như @ManyToMany hoặc @OneToMany trong Spring Data JDBC có thể khó khăn và thiếu hỗ trợ đầy đủ, so với các ORM như JPA. Thường các quan hệ này cần được thực hiện thủ công hoặc sử dụng truy vấn SQL trực tiếp.</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Thiếu Tính Năng ORM Cao Cấp: </a:t>
            </a:r>
            <a:r>
              <a:rPr lang="vi">
                <a:latin typeface="Montserrat"/>
                <a:ea typeface="Montserrat"/>
                <a:cs typeface="Montserrat"/>
                <a:sym typeface="Montserrat"/>
              </a:rPr>
              <a:t>Spring Data JDBC không hỗ trợ các tính năng ORM cao cấp như tự động cập nhật các entity liên quan, chuyển đổi từ DTO sang entity, hoặc tích hợp với các lifecycle callback (như @PrePersist, @PostPersist trong JPA).</a:t>
            </a:r>
            <a:endParaRPr>
              <a:latin typeface="Montserrat"/>
              <a:ea typeface="Montserrat"/>
              <a:cs typeface="Montserrat"/>
              <a:sym typeface="Montserrat"/>
            </a:endParaRPr>
          </a:p>
          <a:p>
            <a:pPr indent="0" lvl="0" marL="0" rtl="0" algn="l">
              <a:spcBef>
                <a:spcPts val="1200"/>
              </a:spcBef>
              <a:spcAft>
                <a:spcPts val="0"/>
              </a:spcAft>
              <a:buNone/>
            </a:pPr>
            <a:r>
              <a:rPr b="1" lang="vi">
                <a:latin typeface="Montserrat"/>
                <a:ea typeface="Montserrat"/>
                <a:cs typeface="Montserrat"/>
                <a:sym typeface="Montserrat"/>
              </a:rPr>
              <a:t>Khả Năng Tái Sử Dụng Kém Hơn: </a:t>
            </a:r>
            <a:r>
              <a:rPr lang="vi">
                <a:latin typeface="Montserrat"/>
                <a:ea typeface="Montserrat"/>
                <a:cs typeface="Montserrat"/>
                <a:sym typeface="Montserrat"/>
              </a:rPr>
              <a:t>Trong các hệ thống lớn, việc không quản lý trạng thái và không hỗ trợ các tính năng ORM cao cấp có thể dẫn đến mã nguồn lặp lại hoặc khó tái sử dụng. Điều này có thể làm cho mã trở nên cồng kềnh nếu hệ thống có nhiều entity phức tạp.</a:t>
            </a:r>
            <a:endParaRPr>
              <a:latin typeface="Montserrat"/>
              <a:ea typeface="Montserrat"/>
              <a:cs typeface="Montserrat"/>
              <a:sym typeface="Montserrat"/>
            </a:endParaRPr>
          </a:p>
          <a:p>
            <a:pPr indent="0" lvl="0" marL="0" rtl="0" algn="l">
              <a:spcBef>
                <a:spcPts val="1200"/>
              </a:spcBef>
              <a:spcAft>
                <a:spcPts val="1200"/>
              </a:spcAft>
              <a:buNone/>
            </a:pPr>
            <a:r>
              <a:t/>
            </a:r>
            <a:endParaRPr>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Khi nào nên sử dụng Spring Data JDBC</a:t>
            </a:r>
            <a:endParaRPr b="1"/>
          </a:p>
        </p:txBody>
      </p:sp>
      <p:sp>
        <p:nvSpPr>
          <p:cNvPr id="322" name="Google Shape;322;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vi">
                <a:latin typeface="Montserrat"/>
                <a:ea typeface="Montserrat"/>
                <a:cs typeface="Montserrat"/>
                <a:sym typeface="Montserrat"/>
              </a:rPr>
              <a:t>Các ứng dụng yêu cầu truy vấn cơ sở dữ liệu đơn giản, không phức tạp.</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Các hệ thống microservices cần thao tác với dữ liệu nhanh, gọn.</a:t>
            </a:r>
            <a:endParaRPr>
              <a:latin typeface="Montserrat"/>
              <a:ea typeface="Montserrat"/>
              <a:cs typeface="Montserrat"/>
              <a:sym typeface="Montserrat"/>
            </a:endParaRPr>
          </a:p>
          <a:p>
            <a:pPr indent="0" lvl="0" marL="0" rtl="0" algn="l">
              <a:spcBef>
                <a:spcPts val="1200"/>
              </a:spcBef>
              <a:spcAft>
                <a:spcPts val="0"/>
              </a:spcAft>
              <a:buNone/>
            </a:pPr>
            <a:r>
              <a:rPr lang="vi">
                <a:latin typeface="Montserrat"/>
                <a:ea typeface="Montserrat"/>
                <a:cs typeface="Montserrat"/>
                <a:sym typeface="Montserrat"/>
              </a:rPr>
              <a:t>Các ứng dụng không yêu cầu các tính năng quản lý trạng thái entity hoặc caching phức tạp.</a:t>
            </a:r>
            <a:endParaRPr>
              <a:latin typeface="Montserrat"/>
              <a:ea typeface="Montserrat"/>
              <a:cs typeface="Montserrat"/>
              <a:sym typeface="Montserrat"/>
            </a:endParaRPr>
          </a:p>
          <a:p>
            <a:pPr indent="0" lvl="0" marL="0" rtl="0" algn="l">
              <a:spcBef>
                <a:spcPts val="1200"/>
              </a:spcBef>
              <a:spcAft>
                <a:spcPts val="1200"/>
              </a:spcAft>
              <a:buNone/>
            </a:pPr>
            <a:r>
              <a:rPr lang="vi">
                <a:latin typeface="Montserrat"/>
                <a:ea typeface="Montserrat"/>
                <a:cs typeface="Montserrat"/>
                <a:sym typeface="Montserrat"/>
              </a:rPr>
              <a:t>Các dự án theo kiến trúc Domain-Driven Design cần quản lý các entity độc lập và dễ kiểm soát.</a:t>
            </a:r>
            <a:endParaRPr>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38"/>
          <p:cNvPicPr preferRelativeResize="0"/>
          <p:nvPr/>
        </p:nvPicPr>
        <p:blipFill>
          <a:blip r:embed="rId3">
            <a:alphaModFix amt="20000"/>
          </a:blip>
          <a:stretch>
            <a:fillRect/>
          </a:stretch>
        </p:blipFill>
        <p:spPr>
          <a:xfrm>
            <a:off x="-511325" y="0"/>
            <a:ext cx="9804075" cy="5143500"/>
          </a:xfrm>
          <a:prstGeom prst="rect">
            <a:avLst/>
          </a:prstGeom>
          <a:noFill/>
          <a:ln>
            <a:noFill/>
          </a:ln>
        </p:spPr>
      </p:pic>
      <p:sp>
        <p:nvSpPr>
          <p:cNvPr id="328" name="Google Shape;328;p38"/>
          <p:cNvSpPr txBox="1"/>
          <p:nvPr>
            <p:ph type="title"/>
          </p:nvPr>
        </p:nvSpPr>
        <p:spPr>
          <a:xfrm>
            <a:off x="1052550" y="21147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vi" sz="3100"/>
              <a:t>Cảm ơn thầy và mọi người đã lắng nghe</a:t>
            </a:r>
            <a:endParaRPr b="1"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323425" y="413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Các module chính của Spring Data</a:t>
            </a:r>
            <a:endParaRPr/>
          </a:p>
        </p:txBody>
      </p:sp>
      <p:sp>
        <p:nvSpPr>
          <p:cNvPr id="149" name="Google Shape;149;p15"/>
          <p:cNvSpPr/>
          <p:nvPr/>
        </p:nvSpPr>
        <p:spPr>
          <a:xfrm>
            <a:off x="4008600" y="2008200"/>
            <a:ext cx="1126800" cy="1127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a:latin typeface="Montserrat"/>
                <a:ea typeface="Montserrat"/>
                <a:cs typeface="Montserrat"/>
                <a:sym typeface="Montserrat"/>
              </a:rPr>
              <a:t>Spring Data</a:t>
            </a:r>
            <a:endParaRPr b="1">
              <a:latin typeface="Montserrat"/>
              <a:ea typeface="Montserrat"/>
              <a:cs typeface="Montserrat"/>
              <a:sym typeface="Montserrat"/>
            </a:endParaRPr>
          </a:p>
        </p:txBody>
      </p:sp>
      <p:sp>
        <p:nvSpPr>
          <p:cNvPr id="150" name="Google Shape;150;p15"/>
          <p:cNvSpPr/>
          <p:nvPr/>
        </p:nvSpPr>
        <p:spPr>
          <a:xfrm>
            <a:off x="5300325" y="1095050"/>
            <a:ext cx="11793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Montserrat"/>
                <a:ea typeface="Montserrat"/>
                <a:cs typeface="Montserrat"/>
                <a:sym typeface="Montserrat"/>
              </a:rPr>
              <a:t>Spring Data JPA</a:t>
            </a:r>
            <a:endParaRPr>
              <a:latin typeface="Montserrat"/>
              <a:ea typeface="Montserrat"/>
              <a:cs typeface="Montserrat"/>
              <a:sym typeface="Montserrat"/>
            </a:endParaRPr>
          </a:p>
        </p:txBody>
      </p:sp>
      <p:sp>
        <p:nvSpPr>
          <p:cNvPr id="151" name="Google Shape;151;p15"/>
          <p:cNvSpPr/>
          <p:nvPr/>
        </p:nvSpPr>
        <p:spPr>
          <a:xfrm>
            <a:off x="6077875" y="2310050"/>
            <a:ext cx="11793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Montserrat"/>
                <a:ea typeface="Montserrat"/>
                <a:cs typeface="Montserrat"/>
                <a:sym typeface="Montserrat"/>
              </a:rPr>
              <a:t>Spring Data JDBC</a:t>
            </a:r>
            <a:endParaRPr>
              <a:latin typeface="Montserrat"/>
              <a:ea typeface="Montserrat"/>
              <a:cs typeface="Montserrat"/>
              <a:sym typeface="Montserrat"/>
            </a:endParaRPr>
          </a:p>
        </p:txBody>
      </p:sp>
      <p:sp>
        <p:nvSpPr>
          <p:cNvPr id="152" name="Google Shape;152;p15"/>
          <p:cNvSpPr/>
          <p:nvPr/>
        </p:nvSpPr>
        <p:spPr>
          <a:xfrm>
            <a:off x="5889875" y="3427150"/>
            <a:ext cx="11793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Montserrat"/>
                <a:ea typeface="Montserrat"/>
                <a:cs typeface="Montserrat"/>
                <a:sym typeface="Montserrat"/>
              </a:rPr>
              <a:t>Spring Data MongoDB</a:t>
            </a:r>
            <a:endParaRPr>
              <a:latin typeface="Montserrat"/>
              <a:ea typeface="Montserrat"/>
              <a:cs typeface="Montserrat"/>
              <a:sym typeface="Montserrat"/>
            </a:endParaRPr>
          </a:p>
        </p:txBody>
      </p:sp>
      <p:sp>
        <p:nvSpPr>
          <p:cNvPr id="153" name="Google Shape;153;p15"/>
          <p:cNvSpPr/>
          <p:nvPr/>
        </p:nvSpPr>
        <p:spPr>
          <a:xfrm>
            <a:off x="2630725" y="1095050"/>
            <a:ext cx="11793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Montserrat"/>
                <a:ea typeface="Montserrat"/>
                <a:cs typeface="Montserrat"/>
                <a:sym typeface="Montserrat"/>
              </a:rPr>
              <a:t>Spring Data Redis</a:t>
            </a:r>
            <a:endParaRPr>
              <a:latin typeface="Montserrat"/>
              <a:ea typeface="Montserrat"/>
              <a:cs typeface="Montserrat"/>
              <a:sym typeface="Montserrat"/>
            </a:endParaRPr>
          </a:p>
        </p:txBody>
      </p:sp>
      <p:sp>
        <p:nvSpPr>
          <p:cNvPr id="154" name="Google Shape;154;p15"/>
          <p:cNvSpPr/>
          <p:nvPr/>
        </p:nvSpPr>
        <p:spPr>
          <a:xfrm>
            <a:off x="2144775" y="2212050"/>
            <a:ext cx="11793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Montserrat"/>
                <a:ea typeface="Montserrat"/>
                <a:cs typeface="Montserrat"/>
                <a:sym typeface="Montserrat"/>
              </a:rPr>
              <a:t>Spring Data Cassandra</a:t>
            </a:r>
            <a:endParaRPr>
              <a:latin typeface="Montserrat"/>
              <a:ea typeface="Montserrat"/>
              <a:cs typeface="Montserrat"/>
              <a:sym typeface="Montserrat"/>
            </a:endParaRPr>
          </a:p>
        </p:txBody>
      </p:sp>
      <p:sp>
        <p:nvSpPr>
          <p:cNvPr id="155" name="Google Shape;155;p15"/>
          <p:cNvSpPr/>
          <p:nvPr/>
        </p:nvSpPr>
        <p:spPr>
          <a:xfrm>
            <a:off x="2261400" y="3406800"/>
            <a:ext cx="11793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Montserrat"/>
                <a:ea typeface="Montserrat"/>
                <a:cs typeface="Montserrat"/>
                <a:sym typeface="Montserrat"/>
              </a:rPr>
              <a:t>Spring Data Elasticsearch</a:t>
            </a:r>
            <a:endParaRPr>
              <a:latin typeface="Montserrat"/>
              <a:ea typeface="Montserrat"/>
              <a:cs typeface="Montserrat"/>
              <a:sym typeface="Montserrat"/>
            </a:endParaRPr>
          </a:p>
        </p:txBody>
      </p:sp>
      <p:sp>
        <p:nvSpPr>
          <p:cNvPr id="156" name="Google Shape;156;p15"/>
          <p:cNvSpPr/>
          <p:nvPr/>
        </p:nvSpPr>
        <p:spPr>
          <a:xfrm>
            <a:off x="3982350" y="3816200"/>
            <a:ext cx="1179300" cy="7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latin typeface="Montserrat"/>
                <a:ea typeface="Montserrat"/>
                <a:cs typeface="Montserrat"/>
                <a:sym typeface="Montserrat"/>
              </a:rPr>
              <a:t>Spring Data Neo4j</a:t>
            </a:r>
            <a:endParaRPr>
              <a:latin typeface="Montserrat"/>
              <a:ea typeface="Montserrat"/>
              <a:cs typeface="Montserrat"/>
              <a:sym typeface="Montserrat"/>
            </a:endParaRPr>
          </a:p>
        </p:txBody>
      </p:sp>
      <p:cxnSp>
        <p:nvCxnSpPr>
          <p:cNvPr id="157" name="Google Shape;157;p15"/>
          <p:cNvCxnSpPr>
            <a:stCxn id="149" idx="7"/>
            <a:endCxn id="150" idx="2"/>
          </p:cNvCxnSpPr>
          <p:nvPr/>
        </p:nvCxnSpPr>
        <p:spPr>
          <a:xfrm flipH="1" rot="10800000">
            <a:off x="4970384" y="1814460"/>
            <a:ext cx="919500" cy="3588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15"/>
          <p:cNvCxnSpPr>
            <a:stCxn id="149" idx="6"/>
            <a:endCxn id="151" idx="1"/>
          </p:cNvCxnSpPr>
          <p:nvPr/>
        </p:nvCxnSpPr>
        <p:spPr>
          <a:xfrm>
            <a:off x="5135400" y="2571750"/>
            <a:ext cx="942600" cy="98100"/>
          </a:xfrm>
          <a:prstGeom prst="straightConnector1">
            <a:avLst/>
          </a:prstGeom>
          <a:noFill/>
          <a:ln cap="flat" cmpd="sng" w="9525">
            <a:solidFill>
              <a:schemeClr val="dk2"/>
            </a:solidFill>
            <a:prstDash val="solid"/>
            <a:round/>
            <a:headEnd len="med" w="med" type="none"/>
            <a:tailEnd len="med" w="med" type="triangle"/>
          </a:ln>
        </p:spPr>
      </p:cxnSp>
      <p:cxnSp>
        <p:nvCxnSpPr>
          <p:cNvPr id="159" name="Google Shape;159;p15"/>
          <p:cNvCxnSpPr>
            <a:stCxn id="149" idx="5"/>
            <a:endCxn id="152" idx="1"/>
          </p:cNvCxnSpPr>
          <p:nvPr/>
        </p:nvCxnSpPr>
        <p:spPr>
          <a:xfrm>
            <a:off x="4970384" y="2970240"/>
            <a:ext cx="919500" cy="816600"/>
          </a:xfrm>
          <a:prstGeom prst="straightConnector1">
            <a:avLst/>
          </a:prstGeom>
          <a:noFill/>
          <a:ln cap="flat" cmpd="sng" w="9525">
            <a:solidFill>
              <a:schemeClr val="dk2"/>
            </a:solidFill>
            <a:prstDash val="solid"/>
            <a:round/>
            <a:headEnd len="med" w="med" type="none"/>
            <a:tailEnd len="med" w="med" type="triangle"/>
          </a:ln>
        </p:spPr>
      </p:cxnSp>
      <p:cxnSp>
        <p:nvCxnSpPr>
          <p:cNvPr id="160" name="Google Shape;160;p15"/>
          <p:cNvCxnSpPr>
            <a:stCxn id="149" idx="4"/>
            <a:endCxn id="156" idx="0"/>
          </p:cNvCxnSpPr>
          <p:nvPr/>
        </p:nvCxnSpPr>
        <p:spPr>
          <a:xfrm>
            <a:off x="4572000" y="3135300"/>
            <a:ext cx="0" cy="6810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15"/>
          <p:cNvCxnSpPr>
            <a:stCxn id="149" idx="3"/>
            <a:endCxn id="155" idx="0"/>
          </p:cNvCxnSpPr>
          <p:nvPr/>
        </p:nvCxnSpPr>
        <p:spPr>
          <a:xfrm flipH="1">
            <a:off x="2850916" y="2970240"/>
            <a:ext cx="1322700" cy="436500"/>
          </a:xfrm>
          <a:prstGeom prst="straightConnector1">
            <a:avLst/>
          </a:prstGeom>
          <a:noFill/>
          <a:ln cap="flat" cmpd="sng" w="9525">
            <a:solidFill>
              <a:schemeClr val="dk2"/>
            </a:solidFill>
            <a:prstDash val="solid"/>
            <a:round/>
            <a:headEnd len="med" w="med" type="none"/>
            <a:tailEnd len="med" w="med" type="triangle"/>
          </a:ln>
        </p:spPr>
      </p:cxnSp>
      <p:cxnSp>
        <p:nvCxnSpPr>
          <p:cNvPr id="162" name="Google Shape;162;p15"/>
          <p:cNvCxnSpPr>
            <a:stCxn id="149" idx="2"/>
            <a:endCxn id="154" idx="3"/>
          </p:cNvCxnSpPr>
          <p:nvPr/>
        </p:nvCxnSpPr>
        <p:spPr>
          <a:xfrm rot="10800000">
            <a:off x="3324000" y="2571750"/>
            <a:ext cx="684600" cy="0"/>
          </a:xfrm>
          <a:prstGeom prst="straightConnector1">
            <a:avLst/>
          </a:prstGeom>
          <a:noFill/>
          <a:ln cap="flat" cmpd="sng" w="9525">
            <a:solidFill>
              <a:schemeClr val="dk2"/>
            </a:solidFill>
            <a:prstDash val="solid"/>
            <a:round/>
            <a:headEnd len="med" w="med" type="none"/>
            <a:tailEnd len="med" w="med" type="triangle"/>
          </a:ln>
        </p:spPr>
      </p:cxnSp>
      <p:cxnSp>
        <p:nvCxnSpPr>
          <p:cNvPr id="163" name="Google Shape;163;p15"/>
          <p:cNvCxnSpPr>
            <a:stCxn id="149" idx="1"/>
            <a:endCxn id="153" idx="2"/>
          </p:cNvCxnSpPr>
          <p:nvPr/>
        </p:nvCxnSpPr>
        <p:spPr>
          <a:xfrm rot="10800000">
            <a:off x="3220516" y="1814460"/>
            <a:ext cx="953100" cy="358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1297500" y="393750"/>
            <a:ext cx="7038900" cy="55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JDBC - Java Database Connectivity</a:t>
            </a:r>
            <a:endParaRPr b="1" sz="4150">
              <a:solidFill>
                <a:srgbClr val="000000"/>
              </a:solidFill>
              <a:highlight>
                <a:srgbClr val="FFFFFF"/>
              </a:highlight>
              <a:latin typeface="EB Garamond"/>
              <a:ea typeface="EB Garamond"/>
              <a:cs typeface="EB Garamond"/>
              <a:sym typeface="EB Garamond"/>
            </a:endParaRPr>
          </a:p>
          <a:p>
            <a:pPr indent="0" lvl="0" marL="0" rtl="0" algn="l">
              <a:spcBef>
                <a:spcPts val="0"/>
              </a:spcBef>
              <a:spcAft>
                <a:spcPts val="0"/>
              </a:spcAft>
              <a:buNone/>
            </a:pPr>
            <a:r>
              <a:t/>
            </a:r>
            <a:endParaRPr/>
          </a:p>
        </p:txBody>
      </p:sp>
      <p:sp>
        <p:nvSpPr>
          <p:cNvPr id="169" name="Google Shape;169;p16"/>
          <p:cNvSpPr txBox="1"/>
          <p:nvPr>
            <p:ph idx="1" type="body"/>
          </p:nvPr>
        </p:nvSpPr>
        <p:spPr>
          <a:xfrm>
            <a:off x="1297500" y="1567550"/>
            <a:ext cx="41757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vi" sz="1400">
                <a:latin typeface="Montserrat"/>
                <a:ea typeface="Montserrat"/>
                <a:cs typeface="Montserrat"/>
                <a:sym typeface="Montserrat"/>
              </a:rPr>
              <a:t>Spring Data JDBC, một phần của họ Spring Data lớn hơn, giúp dễ dàng triển khai các kho lưu trữ dựa trên JDBC. Mô-đun này xử lý hỗ trợ nâng cao cho các lớp truy cập dữ liệu dựa trên JDBC. Nó giúp dễ dàng xây dựng các ứng dụng chạy bằng Spring sử dụng các công nghệ truy cập dữ liệu.</a:t>
            </a:r>
            <a:endParaRPr sz="14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pic>
        <p:nvPicPr>
          <p:cNvPr id="170" name="Google Shape;170;p16"/>
          <p:cNvPicPr preferRelativeResize="0"/>
          <p:nvPr/>
        </p:nvPicPr>
        <p:blipFill>
          <a:blip r:embed="rId3">
            <a:alphaModFix/>
          </a:blip>
          <a:stretch>
            <a:fillRect/>
          </a:stretch>
        </p:blipFill>
        <p:spPr>
          <a:xfrm>
            <a:off x="5371525" y="1185775"/>
            <a:ext cx="3250725" cy="325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Các thành phần của JDBC</a:t>
            </a:r>
            <a:endParaRPr b="1"/>
          </a:p>
        </p:txBody>
      </p:sp>
      <p:sp>
        <p:nvSpPr>
          <p:cNvPr id="176" name="Google Shape;176;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1400">
                <a:latin typeface="Montserrat"/>
                <a:ea typeface="Montserrat"/>
                <a:cs typeface="Montserrat"/>
                <a:sym typeface="Montserrat"/>
              </a:rPr>
              <a:t>Driver:</a:t>
            </a:r>
            <a:r>
              <a:rPr lang="vi" sz="1400">
                <a:latin typeface="Montserrat"/>
                <a:ea typeface="Montserrat"/>
                <a:cs typeface="Montserrat"/>
                <a:sym typeface="Montserrat"/>
              </a:rPr>
              <a:t> Là thành phần giúp Java giao tiếp với cơ sở dữ liệu.</a:t>
            </a:r>
            <a:endParaRPr sz="1400">
              <a:latin typeface="Montserrat"/>
              <a:ea typeface="Montserrat"/>
              <a:cs typeface="Montserrat"/>
              <a:sym typeface="Montserrat"/>
            </a:endParaRPr>
          </a:p>
          <a:p>
            <a:pPr indent="0" lvl="0" marL="0" rtl="0" algn="l">
              <a:spcBef>
                <a:spcPts val="1200"/>
              </a:spcBef>
              <a:spcAft>
                <a:spcPts val="0"/>
              </a:spcAft>
              <a:buNone/>
            </a:pPr>
            <a:r>
              <a:rPr b="1" lang="vi" sz="1400">
                <a:latin typeface="Montserrat"/>
                <a:ea typeface="Montserrat"/>
                <a:cs typeface="Montserrat"/>
                <a:sym typeface="Montserrat"/>
              </a:rPr>
              <a:t>Connection:</a:t>
            </a:r>
            <a:r>
              <a:rPr lang="vi" sz="1400">
                <a:latin typeface="Montserrat"/>
                <a:ea typeface="Montserrat"/>
                <a:cs typeface="Montserrat"/>
                <a:sym typeface="Montserrat"/>
              </a:rPr>
              <a:t> Dùng để thiết lập kết nối tới cơ sở dữ liệu.</a:t>
            </a:r>
            <a:endParaRPr sz="1400">
              <a:latin typeface="Montserrat"/>
              <a:ea typeface="Montserrat"/>
              <a:cs typeface="Montserrat"/>
              <a:sym typeface="Montserrat"/>
            </a:endParaRPr>
          </a:p>
          <a:p>
            <a:pPr indent="0" lvl="0" marL="0" rtl="0" algn="l">
              <a:spcBef>
                <a:spcPts val="1200"/>
              </a:spcBef>
              <a:spcAft>
                <a:spcPts val="0"/>
              </a:spcAft>
              <a:buNone/>
            </a:pPr>
            <a:r>
              <a:rPr b="1" lang="vi" sz="1400">
                <a:latin typeface="Montserrat"/>
                <a:ea typeface="Montserrat"/>
                <a:cs typeface="Montserrat"/>
                <a:sym typeface="Montserrat"/>
              </a:rPr>
              <a:t>Statement:</a:t>
            </a:r>
            <a:r>
              <a:rPr lang="vi" sz="1400">
                <a:latin typeface="Montserrat"/>
                <a:ea typeface="Montserrat"/>
                <a:cs typeface="Montserrat"/>
                <a:sym typeface="Montserrat"/>
              </a:rPr>
              <a:t> Dùng để thực thi các câu lệnh SQL.</a:t>
            </a:r>
            <a:endParaRPr sz="1400">
              <a:latin typeface="Montserrat"/>
              <a:ea typeface="Montserrat"/>
              <a:cs typeface="Montserrat"/>
              <a:sym typeface="Montserrat"/>
            </a:endParaRPr>
          </a:p>
          <a:p>
            <a:pPr indent="0" lvl="0" marL="0" rtl="0" algn="l">
              <a:spcBef>
                <a:spcPts val="1200"/>
              </a:spcBef>
              <a:spcAft>
                <a:spcPts val="0"/>
              </a:spcAft>
              <a:buNone/>
            </a:pPr>
            <a:r>
              <a:rPr b="1" lang="vi" sz="1400">
                <a:latin typeface="Montserrat"/>
                <a:ea typeface="Montserrat"/>
                <a:cs typeface="Montserrat"/>
                <a:sym typeface="Montserrat"/>
              </a:rPr>
              <a:t>ResultSet:</a:t>
            </a:r>
            <a:r>
              <a:rPr lang="vi" sz="1400">
                <a:latin typeface="Montserrat"/>
                <a:ea typeface="Montserrat"/>
                <a:cs typeface="Montserrat"/>
                <a:sym typeface="Montserrat"/>
              </a:rPr>
              <a:t> Dùng để lưu trữ kết quả trả về từ cơ sở dữ liệu sau khi thực thi câu lệnh SQL</a:t>
            </a:r>
            <a:endParaRPr sz="1400">
              <a:latin typeface="Montserrat"/>
              <a:ea typeface="Montserrat"/>
              <a:cs typeface="Montserrat"/>
              <a:sym typeface="Montserrat"/>
            </a:endParaRPr>
          </a:p>
          <a:p>
            <a:pPr indent="0" lvl="0" marL="0" rtl="0" algn="l">
              <a:spcBef>
                <a:spcPts val="1200"/>
              </a:spcBef>
              <a:spcAft>
                <a:spcPts val="1200"/>
              </a:spcAft>
              <a:buNone/>
            </a:pPr>
            <a:r>
              <a:t/>
            </a:r>
            <a:endParaRPr sz="14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Các Loại JDBC Driver</a:t>
            </a:r>
            <a:endParaRPr b="1"/>
          </a:p>
        </p:txBody>
      </p:sp>
      <p:sp>
        <p:nvSpPr>
          <p:cNvPr id="182" name="Google Shape;182;p18"/>
          <p:cNvSpPr/>
          <p:nvPr/>
        </p:nvSpPr>
        <p:spPr>
          <a:xfrm>
            <a:off x="3659286" y="1355530"/>
            <a:ext cx="1825500" cy="525300"/>
          </a:xfrm>
          <a:prstGeom prst="rect">
            <a:avLst/>
          </a:prstGeom>
          <a:solidFill>
            <a:srgbClr val="0856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vi">
                <a:solidFill>
                  <a:srgbClr val="FFFFFF"/>
                </a:solidFill>
                <a:latin typeface="Montserrat"/>
                <a:ea typeface="Montserrat"/>
                <a:cs typeface="Montserrat"/>
                <a:sym typeface="Montserrat"/>
              </a:rPr>
              <a:t>JDBC Driver</a:t>
            </a:r>
            <a:endParaRPr b="1" sz="1800">
              <a:solidFill>
                <a:srgbClr val="FFFFFF"/>
              </a:solidFill>
              <a:latin typeface="Montserrat"/>
              <a:ea typeface="Montserrat"/>
              <a:cs typeface="Montserrat"/>
              <a:sym typeface="Montserrat"/>
            </a:endParaRPr>
          </a:p>
        </p:txBody>
      </p:sp>
      <p:sp>
        <p:nvSpPr>
          <p:cNvPr id="183" name="Google Shape;183;p18"/>
          <p:cNvSpPr/>
          <p:nvPr/>
        </p:nvSpPr>
        <p:spPr>
          <a:xfrm>
            <a:off x="680463" y="2390302"/>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lt1"/>
                </a:solidFill>
                <a:latin typeface="Montserrat"/>
                <a:ea typeface="Montserrat"/>
                <a:cs typeface="Montserrat"/>
                <a:sym typeface="Montserrat"/>
              </a:rPr>
              <a:t>JDBC-ODBC Bridge Driver </a:t>
            </a:r>
            <a:endParaRPr sz="1000">
              <a:solidFill>
                <a:schemeClr val="lt1"/>
              </a:solidFill>
              <a:latin typeface="Montserrat"/>
              <a:ea typeface="Montserrat"/>
              <a:cs typeface="Montserrat"/>
              <a:sym typeface="Montserrat"/>
            </a:endParaRPr>
          </a:p>
        </p:txBody>
      </p:sp>
      <p:sp>
        <p:nvSpPr>
          <p:cNvPr id="184" name="Google Shape;184;p18"/>
          <p:cNvSpPr/>
          <p:nvPr/>
        </p:nvSpPr>
        <p:spPr>
          <a:xfrm>
            <a:off x="7020447" y="2390302"/>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lt1"/>
                </a:solidFill>
                <a:latin typeface="Montserrat"/>
                <a:ea typeface="Montserrat"/>
                <a:cs typeface="Montserrat"/>
                <a:sym typeface="Montserrat"/>
              </a:rPr>
              <a:t>Thin Driver </a:t>
            </a:r>
            <a:endParaRPr>
              <a:solidFill>
                <a:schemeClr val="lt1"/>
              </a:solidFill>
              <a:latin typeface="Montserrat"/>
              <a:ea typeface="Montserrat"/>
              <a:cs typeface="Montserrat"/>
              <a:sym typeface="Montserrat"/>
            </a:endParaRPr>
          </a:p>
        </p:txBody>
      </p:sp>
      <p:cxnSp>
        <p:nvCxnSpPr>
          <p:cNvPr id="185" name="Google Shape;185;p18"/>
          <p:cNvCxnSpPr>
            <a:stCxn id="182" idx="2"/>
            <a:endCxn id="184" idx="0"/>
          </p:cNvCxnSpPr>
          <p:nvPr/>
        </p:nvCxnSpPr>
        <p:spPr>
          <a:xfrm flipH="1" rot="-5400000">
            <a:off x="5997936" y="454930"/>
            <a:ext cx="509400" cy="33612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86" name="Google Shape;186;p18"/>
          <p:cNvCxnSpPr>
            <a:stCxn id="183" idx="0"/>
            <a:endCxn id="182" idx="2"/>
          </p:cNvCxnSpPr>
          <p:nvPr/>
        </p:nvCxnSpPr>
        <p:spPr>
          <a:xfrm rot="-5400000">
            <a:off x="2827863" y="646252"/>
            <a:ext cx="509400" cy="2978700"/>
          </a:xfrm>
          <a:prstGeom prst="bentConnector3">
            <a:avLst>
              <a:gd fmla="val 50007" name="adj1"/>
            </a:avLst>
          </a:prstGeom>
          <a:noFill/>
          <a:ln cap="flat" cmpd="sng" w="9525">
            <a:solidFill>
              <a:srgbClr val="C2C2C2"/>
            </a:solidFill>
            <a:prstDash val="solid"/>
            <a:round/>
            <a:headEnd len="sm" w="sm" type="none"/>
            <a:tailEnd len="sm" w="sm" type="none"/>
          </a:ln>
        </p:spPr>
      </p:cxnSp>
      <p:sp>
        <p:nvSpPr>
          <p:cNvPr id="187" name="Google Shape;187;p18"/>
          <p:cNvSpPr/>
          <p:nvPr/>
        </p:nvSpPr>
        <p:spPr>
          <a:xfrm>
            <a:off x="2805875" y="2390302"/>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lt1"/>
                </a:solidFill>
                <a:latin typeface="Montserrat"/>
                <a:ea typeface="Montserrat"/>
                <a:cs typeface="Montserrat"/>
                <a:sym typeface="Montserrat"/>
              </a:rPr>
              <a:t>Native-API Driver </a:t>
            </a:r>
            <a:endParaRPr sz="1000">
              <a:solidFill>
                <a:schemeClr val="lt1"/>
              </a:solidFill>
              <a:latin typeface="Montserrat"/>
              <a:ea typeface="Montserrat"/>
              <a:cs typeface="Montserrat"/>
              <a:sym typeface="Montserrat"/>
            </a:endParaRPr>
          </a:p>
        </p:txBody>
      </p:sp>
      <p:cxnSp>
        <p:nvCxnSpPr>
          <p:cNvPr id="188" name="Google Shape;188;p18"/>
          <p:cNvCxnSpPr>
            <a:stCxn id="182" idx="2"/>
            <a:endCxn id="187" idx="0"/>
          </p:cNvCxnSpPr>
          <p:nvPr/>
        </p:nvCxnSpPr>
        <p:spPr>
          <a:xfrm rot="5400000">
            <a:off x="3890586" y="1708780"/>
            <a:ext cx="509400" cy="853500"/>
          </a:xfrm>
          <a:prstGeom prst="bentConnector3">
            <a:avLst>
              <a:gd fmla="val 50007" name="adj1"/>
            </a:avLst>
          </a:prstGeom>
          <a:noFill/>
          <a:ln cap="flat" cmpd="sng" w="9525">
            <a:solidFill>
              <a:srgbClr val="C2C2C2"/>
            </a:solidFill>
            <a:prstDash val="solid"/>
            <a:round/>
            <a:headEnd len="sm" w="sm" type="none"/>
            <a:tailEnd len="sm" w="sm" type="none"/>
          </a:ln>
        </p:spPr>
      </p:cxnSp>
      <p:sp>
        <p:nvSpPr>
          <p:cNvPr id="189" name="Google Shape;189;p18"/>
          <p:cNvSpPr/>
          <p:nvPr/>
        </p:nvSpPr>
        <p:spPr>
          <a:xfrm>
            <a:off x="4913150" y="2390302"/>
            <a:ext cx="1825500" cy="525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vi" sz="1200">
                <a:solidFill>
                  <a:schemeClr val="lt1"/>
                </a:solidFill>
                <a:latin typeface="Montserrat"/>
                <a:ea typeface="Montserrat"/>
                <a:cs typeface="Montserrat"/>
                <a:sym typeface="Montserrat"/>
              </a:rPr>
              <a:t>Network Protocol Driver</a:t>
            </a:r>
            <a:endParaRPr sz="10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JDBC - ODBC Bridge Driver</a:t>
            </a:r>
            <a:endParaRPr b="1"/>
          </a:p>
        </p:txBody>
      </p:sp>
      <p:sp>
        <p:nvSpPr>
          <p:cNvPr id="195" name="Google Shape;195;p19"/>
          <p:cNvSpPr txBox="1"/>
          <p:nvPr>
            <p:ph idx="1" type="body"/>
          </p:nvPr>
        </p:nvSpPr>
        <p:spPr>
          <a:xfrm>
            <a:off x="1191150" y="993350"/>
            <a:ext cx="7377000" cy="2102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Mô tả</a:t>
            </a:r>
            <a:r>
              <a:rPr lang="vi" sz="1200">
                <a:latin typeface="Montserrat"/>
                <a:ea typeface="Montserrat"/>
                <a:cs typeface="Montserrat"/>
                <a:sym typeface="Montserrat"/>
              </a:rPr>
              <a:t>: Driver này sử dụng cầu nối </a:t>
            </a:r>
            <a:r>
              <a:rPr b="1" lang="vi" sz="1200">
                <a:latin typeface="Montserrat"/>
                <a:ea typeface="Montserrat"/>
                <a:cs typeface="Montserrat"/>
                <a:sym typeface="Montserrat"/>
              </a:rPr>
              <a:t>JDBC-ODBC</a:t>
            </a:r>
            <a:r>
              <a:rPr lang="vi" sz="1200">
                <a:latin typeface="Montserrat"/>
                <a:ea typeface="Montserrat"/>
                <a:cs typeface="Montserrat"/>
                <a:sym typeface="Montserrat"/>
              </a:rPr>
              <a:t> để chuyển các lệnh JDBC thành lệnh ODBC. Sau đó, driver ODBC sẽ kết nối với cơ sở dữ liệu.</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Ưu điểm</a:t>
            </a:r>
            <a:r>
              <a:rPr lang="vi"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Dễ sử dụng và cài đặt, vì chỉ cần cài đặt ODBC driver.</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Có thể hoạt động trên nhiều hệ quản trị cơ sở dữ liệu nếu có ODBC driver tương ứng.</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Nhược điểm</a:t>
            </a:r>
            <a:r>
              <a:rPr lang="vi"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Chậm và không an toàn vì yêu cầu cài đặt cả JDBC và ODBC driver.</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Không phù hợp cho các ứng dụng web do yêu cầu ODBC client trên máy cục bộ.</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Ứng dụng</a:t>
            </a:r>
            <a:r>
              <a:rPr lang="vi" sz="1200">
                <a:latin typeface="Montserrat"/>
                <a:ea typeface="Montserrat"/>
                <a:cs typeface="Montserrat"/>
                <a:sym typeface="Montserrat"/>
              </a:rPr>
              <a:t>: Chủ yếu dùng để kiểm thử hoặc môi trường phát triển nhỏ. Không khuyến khích cho các ứng dụng lớn hoặc sản xuất.</a:t>
            </a:r>
            <a:endParaRPr sz="1400">
              <a:latin typeface="Montserrat"/>
              <a:ea typeface="Montserrat"/>
              <a:cs typeface="Montserrat"/>
              <a:sym typeface="Montserrat"/>
            </a:endParaRPr>
          </a:p>
        </p:txBody>
      </p:sp>
      <p:pic>
        <p:nvPicPr>
          <p:cNvPr id="196" name="Google Shape;196;p19"/>
          <p:cNvPicPr preferRelativeResize="0"/>
          <p:nvPr/>
        </p:nvPicPr>
        <p:blipFill rotWithShape="1">
          <a:blip r:embed="rId3">
            <a:alphaModFix/>
          </a:blip>
          <a:srcRect b="41231" l="0" r="0" t="0"/>
          <a:stretch/>
        </p:blipFill>
        <p:spPr>
          <a:xfrm>
            <a:off x="2229788" y="3488825"/>
            <a:ext cx="5299725" cy="153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Native - API Driver </a:t>
            </a:r>
            <a:endParaRPr b="1"/>
          </a:p>
        </p:txBody>
      </p:sp>
      <p:sp>
        <p:nvSpPr>
          <p:cNvPr id="202" name="Google Shape;202;p20"/>
          <p:cNvSpPr txBox="1"/>
          <p:nvPr>
            <p:ph idx="1" type="body"/>
          </p:nvPr>
        </p:nvSpPr>
        <p:spPr>
          <a:xfrm>
            <a:off x="1042575" y="1215375"/>
            <a:ext cx="4593000" cy="3615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Mô tả</a:t>
            </a:r>
            <a:r>
              <a:rPr lang="vi" sz="1200">
                <a:latin typeface="Montserrat"/>
                <a:ea typeface="Montserrat"/>
                <a:cs typeface="Montserrat"/>
                <a:sym typeface="Montserrat"/>
              </a:rPr>
              <a:t>: Driver này sử dụng thư viện client API của cơ sở dữ liệu. Nó dịch các lệnh JDBC thành các lệnh đặc trưng của hệ quản trị cơ sở dữ liệu thông qua API gốc.</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Ưu điểm</a:t>
            </a:r>
            <a:r>
              <a:rPr lang="vi"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Tốc độ nhanh hơn so với Type 1 do kết nối trực tiếp thông qua API gốc của cơ sở dữ liệu.</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Nhược điểm</a:t>
            </a:r>
            <a:r>
              <a:rPr lang="vi"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Phụ thuộc vào nền tảng, vì driver phải tương thích với hệ điều hành và cơ sở dữ liệu.</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Yêu cầu cài đặt thư viện gốc của cơ sở dữ liệu trên máy cục bộ.</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Ứng dụng</a:t>
            </a:r>
            <a:r>
              <a:rPr lang="vi" sz="1200">
                <a:latin typeface="Montserrat"/>
                <a:ea typeface="Montserrat"/>
                <a:cs typeface="Montserrat"/>
                <a:sym typeface="Montserrat"/>
              </a:rPr>
              <a:t>: Thích hợp cho các ứng dụng độc lập (standalone) hoặc các ứng dụng yêu cầu hiệu suất cao trong môi trường cụ thể</a:t>
            </a:r>
            <a:r>
              <a:rPr lang="vi" sz="1200">
                <a:latin typeface="Montserrat"/>
                <a:ea typeface="Montserrat"/>
                <a:cs typeface="Montserrat"/>
                <a:sym typeface="Montserrat"/>
              </a:rPr>
              <a:t>.</a:t>
            </a:r>
            <a:endParaRPr sz="1400">
              <a:latin typeface="Montserrat"/>
              <a:ea typeface="Montserrat"/>
              <a:cs typeface="Montserrat"/>
              <a:sym typeface="Montserrat"/>
            </a:endParaRPr>
          </a:p>
        </p:txBody>
      </p:sp>
      <p:pic>
        <p:nvPicPr>
          <p:cNvPr id="203" name="Google Shape;203;p20"/>
          <p:cNvPicPr preferRelativeResize="0"/>
          <p:nvPr/>
        </p:nvPicPr>
        <p:blipFill>
          <a:blip r:embed="rId3">
            <a:alphaModFix/>
          </a:blip>
          <a:stretch>
            <a:fillRect/>
          </a:stretch>
        </p:blipFill>
        <p:spPr>
          <a:xfrm>
            <a:off x="5877575" y="943788"/>
            <a:ext cx="2857500" cy="366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a:t>Network Protocol Driver</a:t>
            </a:r>
            <a:endParaRPr b="1"/>
          </a:p>
        </p:txBody>
      </p:sp>
      <p:sp>
        <p:nvSpPr>
          <p:cNvPr id="209" name="Google Shape;209;p21"/>
          <p:cNvSpPr txBox="1"/>
          <p:nvPr>
            <p:ph idx="1" type="body"/>
          </p:nvPr>
        </p:nvSpPr>
        <p:spPr>
          <a:xfrm>
            <a:off x="1297500" y="1021200"/>
            <a:ext cx="7038900" cy="216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Mô tả</a:t>
            </a:r>
            <a:r>
              <a:rPr lang="vi" sz="1200">
                <a:latin typeface="Montserrat"/>
                <a:ea typeface="Montserrat"/>
                <a:cs typeface="Montserrat"/>
                <a:sym typeface="Montserrat"/>
              </a:rPr>
              <a:t>: Driver này chuyển đổi các lệnh JDBC thành giao thức mạng trung gian, thường là middleware server. Middleware server sau đó sẽ gửi lệnh tới cơ sở dữ liệu.</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Ưu điểm</a:t>
            </a:r>
            <a:r>
              <a:rPr lang="vi"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Độc lập với cơ sở dữ liệu và hệ điều hành, chỉ yêu cầu cài đặt middleware server.</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Có thể tái sử dụng trên nhiều cơ sở dữ liệu.</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Nhược điểm</a:t>
            </a:r>
            <a:r>
              <a:rPr lang="vi" sz="1200">
                <a:latin typeface="Montserrat"/>
                <a:ea typeface="Montserrat"/>
                <a:cs typeface="Montserrat"/>
                <a:sym typeface="Montserrat"/>
              </a:rPr>
              <a:t>:</a:t>
            </a:r>
            <a:endParaRPr sz="1200">
              <a:latin typeface="Montserrat"/>
              <a:ea typeface="Montserrat"/>
              <a:cs typeface="Montserrat"/>
              <a:sym typeface="Montserrat"/>
            </a:endParaRPr>
          </a:p>
          <a:p>
            <a:pPr indent="-304800" lvl="1" marL="914400" rtl="0" algn="l">
              <a:spcBef>
                <a:spcPts val="0"/>
              </a:spcBef>
              <a:spcAft>
                <a:spcPts val="0"/>
              </a:spcAft>
              <a:buClr>
                <a:schemeClr val="lt1"/>
              </a:buClr>
              <a:buSzPts val="1200"/>
              <a:buFont typeface="Montserrat"/>
              <a:buChar char="○"/>
            </a:pPr>
            <a:r>
              <a:rPr lang="vi" sz="1200">
                <a:latin typeface="Montserrat"/>
                <a:ea typeface="Montserrat"/>
                <a:cs typeface="Montserrat"/>
                <a:sym typeface="Montserrat"/>
              </a:rPr>
              <a:t>Cần một middleware server, gây phức tạp và tăng chi phí triển khai.</a:t>
            </a:r>
            <a:endParaRPr sz="1200">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Arial"/>
              <a:buChar char="●"/>
            </a:pPr>
            <a:r>
              <a:rPr b="1" lang="vi" sz="1200">
                <a:latin typeface="Montserrat"/>
                <a:ea typeface="Montserrat"/>
                <a:cs typeface="Montserrat"/>
                <a:sym typeface="Montserrat"/>
              </a:rPr>
              <a:t>Ứng dụng</a:t>
            </a:r>
            <a:r>
              <a:rPr lang="vi" sz="1200">
                <a:latin typeface="Montserrat"/>
                <a:ea typeface="Montserrat"/>
                <a:cs typeface="Montserrat"/>
                <a:sym typeface="Montserrat"/>
              </a:rPr>
              <a:t>: Phù hợp cho các ứng dụng quy mô lớn với nhiều người dùng hoặc khi cần tính linh hoạt trong việc hỗ trợ nhiều loại cơ sở dữ liệu.</a:t>
            </a:r>
            <a:endParaRPr sz="1200">
              <a:latin typeface="Montserrat"/>
              <a:ea typeface="Montserrat"/>
              <a:cs typeface="Montserrat"/>
              <a:sym typeface="Montserrat"/>
            </a:endParaRPr>
          </a:p>
        </p:txBody>
      </p:sp>
      <p:pic>
        <p:nvPicPr>
          <p:cNvPr id="210" name="Google Shape;210;p21"/>
          <p:cNvPicPr preferRelativeResize="0"/>
          <p:nvPr/>
        </p:nvPicPr>
        <p:blipFill rotWithShape="1">
          <a:blip r:embed="rId3">
            <a:alphaModFix/>
          </a:blip>
          <a:srcRect b="19920" l="0" r="0" t="18861"/>
          <a:stretch/>
        </p:blipFill>
        <p:spPr>
          <a:xfrm>
            <a:off x="1899713" y="3344900"/>
            <a:ext cx="5344574" cy="163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