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9"/>
  </p:notesMasterIdLst>
  <p:handoutMasterIdLst>
    <p:handoutMasterId r:id="rId60"/>
  </p:handoutMasterIdLst>
  <p:sldIdLst>
    <p:sldId id="979" r:id="rId2"/>
    <p:sldId id="980" r:id="rId3"/>
    <p:sldId id="981" r:id="rId4"/>
    <p:sldId id="982" r:id="rId5"/>
    <p:sldId id="960" r:id="rId6"/>
    <p:sldId id="961" r:id="rId7"/>
    <p:sldId id="962" r:id="rId8"/>
    <p:sldId id="963" r:id="rId9"/>
    <p:sldId id="820" r:id="rId10"/>
    <p:sldId id="928" r:id="rId11"/>
    <p:sldId id="957" r:id="rId12"/>
    <p:sldId id="956" r:id="rId13"/>
    <p:sldId id="929" r:id="rId14"/>
    <p:sldId id="931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971" r:id="rId23"/>
    <p:sldId id="973" r:id="rId24"/>
    <p:sldId id="905" r:id="rId25"/>
    <p:sldId id="836" r:id="rId26"/>
    <p:sldId id="911" r:id="rId27"/>
    <p:sldId id="912" r:id="rId28"/>
    <p:sldId id="974" r:id="rId29"/>
    <p:sldId id="901" r:id="rId30"/>
    <p:sldId id="902" r:id="rId31"/>
    <p:sldId id="913" r:id="rId32"/>
    <p:sldId id="933" r:id="rId33"/>
    <p:sldId id="934" r:id="rId34"/>
    <p:sldId id="975" r:id="rId35"/>
    <p:sldId id="914" r:id="rId36"/>
    <p:sldId id="915" r:id="rId37"/>
    <p:sldId id="916" r:id="rId38"/>
    <p:sldId id="936" r:id="rId39"/>
    <p:sldId id="937" r:id="rId40"/>
    <p:sldId id="959" r:id="rId41"/>
    <p:sldId id="938" r:id="rId42"/>
    <p:sldId id="917" r:id="rId43"/>
    <p:sldId id="918" r:id="rId44"/>
    <p:sldId id="939" r:id="rId45"/>
    <p:sldId id="919" r:id="rId46"/>
    <p:sldId id="924" r:id="rId47"/>
    <p:sldId id="942" r:id="rId48"/>
    <p:sldId id="943" r:id="rId49"/>
    <p:sldId id="952" r:id="rId50"/>
    <p:sldId id="958" r:id="rId51"/>
    <p:sldId id="953" r:id="rId52"/>
    <p:sldId id="954" r:id="rId53"/>
    <p:sldId id="955" r:id="rId54"/>
    <p:sldId id="977" r:id="rId55"/>
    <p:sldId id="978" r:id="rId56"/>
    <p:sldId id="899" r:id="rId57"/>
    <p:sldId id="685" r:id="rId58"/>
  </p:sldIdLst>
  <p:sldSz cx="9144000" cy="6858000" type="screen4x3"/>
  <p:notesSz cx="6797675" cy="9926638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7707" autoAdjust="0"/>
  </p:normalViewPr>
  <p:slideViewPr>
    <p:cSldViewPr>
      <p:cViewPr varScale="1">
        <p:scale>
          <a:sx n="100" d="100"/>
          <a:sy n="100" d="100"/>
        </p:scale>
        <p:origin x="23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2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Strengthening the concept of recursion learned in 501042 (or equivalent)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dirty="0"/>
            <a:t>Demonstrating the application of recursion on some classic computer science problems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dirty="0"/>
            <a:t>Applying recursion on data structures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dirty="0"/>
            <a:t>Understanding recursion as a problem-solving technique known as divide-and-conquer paradigm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</dgm:pt>
  </dgm:ptLst>
  <dgm:cxnLst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3:</a:t>
          </a:r>
          <a:r>
            <a:rPr lang="en-US" sz="2400" baseline="0" dirty="0">
              <a:solidFill>
                <a:schemeClr val="tx1"/>
              </a:solidFill>
            </a:rPr>
            <a:t> Recursion: The Mirrors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2A57442-81F6-4A18-B853-10C384E00F97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4AF6F5F6-1B69-491D-90AB-9FBD6A925887}" type="presOf" srcId="{6D3F791B-D2DD-426C-ACEF-4A7F889FA29F}" destId="{1CF88B78-4801-4BFE-9764-C472D8A97954}" srcOrd="0" destOrd="1" presId="urn:microsoft.com/office/officeart/2005/8/layout/vList3#1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  <dgm:cxn modelId="{584D1869-0EDE-4C04-8E21-5996000CD323}" type="presParOf" srcId="{92EE76E5-3762-43F0-B701-FDC1B9155319}" destId="{13220A11-ED16-4A41-B09D-38EEF3B5F949}" srcOrd="1" destOrd="0" presId="urn:microsoft.com/office/officeart/2005/8/layout/vList3#1"/>
    <dgm:cxn modelId="{989A311C-D462-4531-80ED-353043AF40BF}" type="presParOf" srcId="{92EE76E5-3762-43F0-B701-FDC1B9155319}" destId="{432ED7D5-1CA3-470E-B9D4-49E90AF170FE}" srcOrd="2" destOrd="0" presId="urn:microsoft.com/office/officeart/2005/8/layout/vList3#1"/>
    <dgm:cxn modelId="{866A7256-8407-482A-81A4-034834C35BF8}" type="presParOf" srcId="{432ED7D5-1CA3-470E-B9D4-49E90AF170FE}" destId="{71E86C86-047A-4D09-AAD2-F51B4E8AD96C}" srcOrd="0" destOrd="0" presId="urn:microsoft.com/office/officeart/2005/8/layout/vList3#1"/>
    <dgm:cxn modelId="{59D32FBC-1100-4A2C-AED2-180040C0A6DF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Strengthening the concept of recursion learned in 501042 (or equivalent)</a:t>
          </a:r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Demonstrating the application of recursion on some classic computer science problems</a:t>
          </a:r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Applying recursion on data structures</a:t>
          </a:r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Understanding recursion as a problem-solving technique known as divide-and-conquer paradigm</a:t>
          </a:r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3:</a:t>
          </a:r>
          <a:r>
            <a:rPr lang="en-US" sz="2400" kern="1200" baseline="0" dirty="0">
              <a:solidFill>
                <a:schemeClr val="tx1"/>
              </a:solidFill>
            </a:rPr>
            <a:t> Recursion: The Mirrors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5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7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7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Recipe : công</a:t>
            </a:r>
            <a:r>
              <a:rPr lang="en-US" sz="1200" baseline="0">
                <a:latin typeface="Britannic Bold" pitchFamily="34" charset="0"/>
              </a:rPr>
              <a:t> thức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6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0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1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4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1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9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12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2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3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1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9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6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49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6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7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98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anose="020B0903060703020204" pitchFamily="34" charset="0"/>
              </a:rPr>
              <a:t>Permutations:</a:t>
            </a:r>
            <a:r>
              <a:rPr lang="en-US" sz="1200" baseline="0">
                <a:latin typeface="Britannic Bold" panose="020B0903060703020204" pitchFamily="34" charset="0"/>
              </a:rPr>
              <a:t> hoán vị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09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3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8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59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2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 = Computer</a:t>
            </a:r>
            <a:r>
              <a:rPr lang="en-SG" baseline="0" dirty="0"/>
              <a:t> Science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>
                <a:solidFill>
                  <a:srgbClr val="C00000"/>
                </a:solidFill>
              </a:rPr>
              <a:t>Conquer: chinh phục,</a:t>
            </a:r>
            <a:r>
              <a:rPr lang="en-GB" sz="1200" baseline="0">
                <a:solidFill>
                  <a:srgbClr val="C00000"/>
                </a:solidFill>
              </a:rPr>
              <a:t> chiến thắng</a:t>
            </a:r>
          </a:p>
          <a:p>
            <a:r>
              <a:rPr lang="en-US" sz="1200" b="1" cap="none" spc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paradigm : mô</a:t>
            </a:r>
            <a:r>
              <a:rPr lang="en-US" sz="1200" b="1" cap="none" spc="0" baseline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hình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6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10: Recursion]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maths.surrey.ac.uk/hosted-sites/R.Knott/Fibonacci/fibFormula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Recursion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The mirrors</a:t>
            </a:r>
          </a:p>
        </p:txBody>
      </p:sp>
    </p:spTree>
    <p:extLst>
      <p:ext uri="{BB962C8B-B14F-4D97-AF65-F5344CB8AC3E}">
        <p14:creationId xmlns:p14="http://schemas.microsoft.com/office/powerpoint/2010/main" val="322254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>
              <a:rPr lang="en-US" sz="3600" dirty="0">
                <a:latin typeface="Britannic Bold" pitchFamily="34" charset="0"/>
              </a:rPr>
              <a:t>Pictorial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itchFamily="34" charset="0"/>
                </a:rPr>
                <a:t>Droste</a:t>
              </a:r>
              <a:r>
                <a:rPr lang="en-US" dirty="0">
                  <a:latin typeface="Calibri" pitchFamily="34" charset="0"/>
                </a:rPr>
                <a:t> effect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Sierpinksi</a:t>
            </a:r>
            <a:r>
              <a:rPr lang="en-US" dirty="0">
                <a:latin typeface="Calibri" pitchFamily="34" charset="0"/>
              </a:rPr>
              <a:t> triangle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 examples of recursion (inside and outside CS):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Garfield dreaming recursively.</a:t>
              </a: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Recursive tree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Recursion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is the process of repeating items in a self-similar way but with smaller size.</a:t>
            </a: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>
              <a:rPr lang="en-US" sz="3600" dirty="0">
                <a:latin typeface="Britannic Bold" pitchFamily="34" charset="0"/>
              </a:rPr>
              <a:t>Textual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Definitions based on recursion: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person is a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one of the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 followed by 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en-US" dirty="0">
                <a:latin typeface="Calibri" pitchFamily="34" charset="0"/>
              </a:rPr>
              <a:t>NU’s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nix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PHP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HP: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US" dirty="0">
                <a:latin typeface="Calibri" pitchFamily="34" charset="0"/>
              </a:rPr>
              <a:t>ypertext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reprocessor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>
                <a:latin typeface="Calibri" pitchFamily="34" charset="0"/>
              </a:rPr>
              <a:t>: See recursion.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>
              <a:rPr lang="en-US" sz="3600" dirty="0">
                <a:latin typeface="Britannic Bold" pitchFamily="34" charset="0"/>
              </a:rPr>
              <a:t>Divide-and-Conquer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Divide</a:t>
            </a:r>
            <a:r>
              <a:rPr lang="en-GB" sz="2400" dirty="0"/>
              <a:t>: In top-down design (for program design or problem solving), break up a problem into </a:t>
            </a:r>
            <a:r>
              <a:rPr lang="en-GB" sz="2400" dirty="0">
                <a:solidFill>
                  <a:srgbClr val="0000FF"/>
                </a:solidFill>
              </a:rPr>
              <a:t>sub-problems of the same type.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C00000"/>
                </a:solidFill>
              </a:rPr>
              <a:t>Conquer</a:t>
            </a:r>
            <a:r>
              <a:rPr lang="en-GB" sz="2400" dirty="0"/>
              <a:t>: Solve the problem with the use of a function that </a:t>
            </a:r>
            <a:r>
              <a:rPr lang="en-GB" sz="2400" dirty="0">
                <a:solidFill>
                  <a:srgbClr val="0000FF"/>
                </a:solidFill>
              </a:rPr>
              <a:t>calls itself </a:t>
            </a:r>
            <a:r>
              <a:rPr lang="en-GB" sz="2400" dirty="0"/>
              <a:t>to solve each sub-problem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one or more of these sub-problems are so </a:t>
            </a:r>
            <a:r>
              <a:rPr lang="en-GB" sz="2000" dirty="0">
                <a:solidFill>
                  <a:srgbClr val="0000FF"/>
                </a:solidFill>
              </a:rPr>
              <a:t>simple</a:t>
            </a:r>
            <a:r>
              <a:rPr lang="en-GB" sz="2000" dirty="0"/>
              <a:t> that they can be solved directly without calling the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paradigm where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400" b="1" u="sng" cap="all" spc="0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400" b="1" u="sng" cap="all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4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</a:t>
            </a:r>
            <a:r>
              <a:rPr lang="en-US" sz="28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>
              <a:rPr lang="en-US" sz="3600" dirty="0">
                <a:latin typeface="Britannic Bold" pitchFamily="34" charset="0"/>
              </a:rPr>
              <a:t>Why recursion?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Many algorithms can be expressed naturally in recursive form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Problems that are complex or extremely difficult to solve using linear </a:t>
            </a:r>
            <a:r>
              <a:rPr lang="en-US" sz="2800"/>
              <a:t>techniques may </a:t>
            </a:r>
            <a:r>
              <a:rPr lang="en-US" sz="2800" dirty="0"/>
              <a:t>have simple recursive solutions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It usually takes the following form: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(problem)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if (problem is trivial) return result;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else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simplify problem;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return </a:t>
            </a: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(simplified problem) 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	}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Calls itself!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How Recursion Works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anose="020F0502020204030204" pitchFamily="34" charset="0"/>
              </a:rPr>
              <a:t>Understanding Recursion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501042, you learned simple recursion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 recursion on data structures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Code consists of ‘if’ statement, no loop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to trace recursive codes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Examples covered in 501042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Factorial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Fibonacci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 examples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Lecture slides and programs are available on 501043’s “501042 Stuffs” page: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http://sakai.it.tdt.edu.vn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result = 1;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for 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 *=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result;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if (n == </a:t>
            </a:r>
            <a:r>
              <a:rPr lang="en-GB" sz="2000" dirty="0"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1; </a:t>
            </a:r>
            <a:endParaRPr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		return n * fact(n-1);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Remember to document pre-conditions, which are common for recursive codes.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Base case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Recursive call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Recurrence 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Iterative solution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fact(n):</a:t>
            </a:r>
            <a:r>
              <a:rPr lang="en-GB" sz="2000" dirty="0">
                <a:solidFill>
                  <a:srgbClr val="0000FF"/>
                </a:solidFill>
                <a:latin typeface="Arial" charset="0"/>
              </a:rPr>
              <a:t>  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if (n == 0) return 1;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else return n * fact(n-1);</a:t>
            </a:r>
            <a:endParaRPr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</a:rPr>
              <a:t>fact(5)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fact(0)</a:t>
                </a: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Tracing recursion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numbers: 1, 1, 2, 3, 5, 8, 13, 21, …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first two Fibonacci numbers are both 1 (arbitrary numbers)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rest are obtained by adding the previous two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 the n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Fibonacci number recursively: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Fib(n) = 1                                 for n=1, 2</a:t>
            </a:r>
          </a:p>
          <a:p>
            <a:r>
              <a:rPr lang="en-US" sz="2400" dirty="0"/>
              <a:t>          =  Fib(n-1) + Fib(n-2)     for n &gt; 2         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 0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latin typeface="Lucida Console" panose="020B0609040504020204" pitchFamily="49" charset="0"/>
              </a:rPr>
              <a:t>fib(</a:t>
            </a:r>
            <a:r>
              <a:rPr lang="en-GB" sz="2000" dirty="0" err="1">
                <a:latin typeface="Lucida Console" panose="020B0609040504020204" pitchFamily="49" charset="0"/>
              </a:rPr>
              <a:t>int</a:t>
            </a:r>
            <a:r>
              <a:rPr lang="en-GB" sz="2000" dirty="0"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if (n &lt;= 2)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1;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else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fib(n-1) + fib(n-2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Elegant but extremely inefficient. </a:t>
            </a:r>
            <a:r>
              <a:rPr lang="en-US" sz="2000">
                <a:solidFill>
                  <a:srgbClr val="C00000"/>
                </a:solidFill>
              </a:rPr>
              <a:t>Which is correct?</a:t>
            </a:r>
            <a:endParaRPr lang="en-US" sz="2000">
              <a:solidFill>
                <a:schemeClr val="tx1"/>
              </a:solidFill>
            </a:endParaRP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Recursion doesn’t reach base case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A lot of repeated work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Should put recursive case above base case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Tracing recursive Fibonacci:</a:t>
            </a: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many duplicated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fib()’s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computations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done over and over again! 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accent2"/>
                </a:solidFill>
                <a:latin typeface="Helvetica" pitchFamily="34" charset="0"/>
              </a:rPr>
              <a:t>fib(6)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80"/>
                </a:solidFill>
              </a:rPr>
              <a:t>Three duplicate </a:t>
            </a:r>
            <a:br>
              <a:rPr lang="en-US" sz="2400">
                <a:solidFill>
                  <a:srgbClr val="800080"/>
                </a:solidFill>
              </a:rPr>
            </a:br>
            <a:r>
              <a:rPr lang="en-US" sz="2400">
                <a:solidFill>
                  <a:srgbClr val="800080"/>
                </a:solidFill>
              </a:rPr>
              <a:t>calls to fib(3)!</a:t>
            </a: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2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Iterative Fibonacci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&lt;= 2)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prev1=1, prev2=1,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for 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i&lt;=n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= prev1 + prev2;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prev2 = prev1;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noProof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Which part of the code is the key to the improved efficiency?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latin typeface="+mn-lt"/>
              </a:rPr>
              <a:t>(1) Part A (red)</a:t>
            </a:r>
          </a:p>
          <a:p>
            <a:r>
              <a:rPr lang="en-US" sz="2400" dirty="0">
                <a:latin typeface="+mn-lt"/>
              </a:rPr>
              <a:t>(2) Part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B (blue)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Closed-form formula for Fibonacci numbers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/>
              <a:t>Take the ratio of 2 successive Fibonacci numbers (say A and B). The bigger the pair of numbers, the closer their ratio is to the </a:t>
            </a:r>
            <a:r>
              <a:rPr lang="en-US" sz="2000" dirty="0">
                <a:solidFill>
                  <a:srgbClr val="0000FF"/>
                </a:solidFill>
              </a:rPr>
              <a:t>Golden ratio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which is </a:t>
            </a:r>
            <a:r>
              <a:rPr lang="en-US" sz="2000" dirty="0">
                <a:sym typeface="Symbol"/>
              </a:rPr>
              <a:t> 1.618034…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See </a:t>
            </a:r>
          </a:p>
          <a:p>
            <a:r>
              <a:rPr lang="en-SG" dirty="0">
                <a:hlinkClick r:id="rId4"/>
              </a:rPr>
              <a:t>http://www.maths.surrey.ac.uk/hosted-sites/R.Knott/Fibonacci/fibFormula.html</a:t>
            </a:r>
            <a:r>
              <a:rPr lang="en-SG" dirty="0"/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B/A</a:t>
                      </a:r>
                      <a:endParaRPr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366713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/>
              <a:t>Using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to compute the Fibonacci number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/>
              <a:t>:</a:t>
            </a:r>
            <a:endParaRPr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of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integers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non-negative and not both zeroes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given in Practice Exercise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while (b &gt; 0) {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 = a %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a =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b =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Recurrence relation: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a</a:t>
              </a:r>
              <a:r>
                <a:rPr lang="en-US" sz="2400" dirty="0"/>
                <a:t>, </a:t>
              </a:r>
              <a:r>
                <a:rPr lang="en-US" sz="2400" i="1" dirty="0"/>
                <a:t>b</a:t>
              </a:r>
              <a:r>
                <a:rPr lang="en-US" sz="2400" dirty="0"/>
                <a:t>)  =  </a:t>
              </a:r>
              <a:endParaRPr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49475" algn="l"/>
                </a:tabLst>
              </a:pPr>
              <a:r>
                <a:rPr lang="en-US" sz="2400" i="1" dirty="0"/>
                <a:t>a</a:t>
              </a:r>
              <a:r>
                <a:rPr lang="en-US" sz="2400" dirty="0"/>
                <a:t>,  	if </a:t>
              </a:r>
              <a:r>
                <a:rPr lang="en-US" sz="2400" i="1" dirty="0"/>
                <a:t>b</a:t>
              </a:r>
              <a:r>
                <a:rPr lang="en-US" sz="2400" dirty="0"/>
                <a:t> = 0</a:t>
              </a:r>
            </a:p>
            <a:p>
              <a:pPr>
                <a:tabLst>
                  <a:tab pos="2149475" algn="l"/>
                </a:tabLst>
              </a:pPr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b</a:t>
              </a:r>
              <a:r>
                <a:rPr lang="en-US" sz="2400" dirty="0"/>
                <a:t>, </a:t>
              </a:r>
              <a:r>
                <a:rPr lang="en-US" sz="2400" i="1" dirty="0" err="1"/>
                <a:t>a</a:t>
              </a:r>
              <a:r>
                <a:rPr lang="en-US" sz="2400" dirty="0" err="1"/>
                <a:t>%</a:t>
              </a:r>
              <a:r>
                <a:rPr lang="en-US" sz="2400" i="1" dirty="0" err="1"/>
                <a:t>b</a:t>
              </a:r>
              <a:r>
                <a:rPr lang="en-US" sz="2400" dirty="0"/>
                <a:t>), 	if </a:t>
              </a:r>
              <a:r>
                <a:rPr lang="en-US" sz="2400" i="1" dirty="0"/>
                <a:t>b</a:t>
              </a:r>
              <a:r>
                <a:rPr lang="en-US" sz="2400" dirty="0"/>
                <a:t> &gt; 0</a:t>
              </a:r>
              <a:endParaRPr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if (b == 0)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</a:t>
            </a:r>
            <a:r>
              <a:rPr lang="en-US" sz="2000" dirty="0" err="1"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(b, a % b);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Visualizing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/>
              <a:t>It’s easy to visualize the execution of non-recursive programs by stepping through the source code.</a:t>
            </a:r>
            <a:endParaRPr lang="en-GB" sz="1400" dirty="0"/>
          </a:p>
          <a:p>
            <a:pPr>
              <a:spcBef>
                <a:spcPts val="1200"/>
              </a:spcBef>
            </a:pPr>
            <a:r>
              <a:rPr lang="en-GB" sz="2800" dirty="0"/>
              <a:t>However, this can be confusing for programs containing recursion.</a:t>
            </a:r>
            <a:endParaRPr lang="en-GB" sz="800" dirty="0"/>
          </a:p>
          <a:p>
            <a:pPr lvl="1">
              <a:spcBef>
                <a:spcPts val="600"/>
              </a:spcBef>
            </a:pPr>
            <a:r>
              <a:rPr lang="en-GB" sz="2400" dirty="0"/>
              <a:t>Have to imagine </a:t>
            </a:r>
            <a:r>
              <a:rPr lang="en-GB" sz="2400" dirty="0">
                <a:solidFill>
                  <a:srgbClr val="FF0000"/>
                </a:solidFill>
              </a:rPr>
              <a:t>each call</a:t>
            </a:r>
            <a:r>
              <a:rPr lang="en-GB" sz="2400" dirty="0"/>
              <a:t> of </a:t>
            </a:r>
            <a:r>
              <a:rPr lang="en-GB" sz="2400"/>
              <a:t>a method </a:t>
            </a:r>
            <a:r>
              <a:rPr lang="en-GB" sz="2400" dirty="0">
                <a:solidFill>
                  <a:srgbClr val="FF0000"/>
                </a:solidFill>
              </a:rPr>
              <a:t>generating a copy of </a:t>
            </a:r>
            <a:r>
              <a:rPr lang="en-GB" sz="2400">
                <a:solidFill>
                  <a:srgbClr val="FF0000"/>
                </a:solidFill>
              </a:rPr>
              <a:t>the method </a:t>
            </a:r>
            <a:r>
              <a:rPr lang="en-GB" sz="2400" dirty="0">
                <a:solidFill>
                  <a:srgbClr val="FF0000"/>
                </a:solidFill>
              </a:rPr>
              <a:t>(including all local variables),</a:t>
            </a:r>
            <a:r>
              <a:rPr lang="en-GB" sz="2400" dirty="0"/>
              <a:t> so that if the </a:t>
            </a:r>
            <a:r>
              <a:rPr lang="en-GB" sz="2400"/>
              <a:t>same method </a:t>
            </a:r>
            <a:r>
              <a:rPr lang="en-GB" sz="2400" dirty="0"/>
              <a:t>is called several times, several copies are present.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Artwork credit:</a:t>
            </a:r>
            <a:r>
              <a:rPr lang="en-US" sz="1200"/>
              <a:t> </a:t>
            </a:r>
            <a:r>
              <a:rPr lang="en-US" sz="1200">
                <a:hlinkClick r:id="rId4"/>
              </a:rPr>
              <a:t>ollie.olarte</a:t>
            </a:r>
            <a:endParaRPr lang="en-US" sz="12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Stacks for recursion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24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Use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push()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for new recursive call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pop()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return a value from 	a call to the caller.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Example</a:t>
            </a:r>
            <a:r>
              <a:rPr lang="en-US" sz="2400" dirty="0">
                <a:solidFill>
                  <a:srgbClr val="336600"/>
                </a:solidFill>
                <a:latin typeface="+mn-lt"/>
              </a:rPr>
              <a:t>: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fact (n)</a:t>
            </a:r>
            <a:r>
              <a:rPr lang="en-GB" sz="2400" dirty="0">
                <a:solidFill>
                  <a:srgbClr val="0000FF"/>
                </a:solidFill>
                <a:latin typeface="+mn-lt"/>
              </a:rPr>
              <a:t> 	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if (n == 0) return 1;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else return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j = fact(5)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fact(0)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Recipe for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None/>
            </a:pPr>
            <a:r>
              <a:rPr lang="en-GB" dirty="0"/>
              <a:t>To formulate a recursive solution: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General (recursive) case</a:t>
            </a:r>
            <a:r>
              <a:rPr lang="en-GB" dirty="0"/>
              <a:t>: Identify “</a:t>
            </a:r>
            <a:r>
              <a:rPr lang="en-GB" dirty="0">
                <a:solidFill>
                  <a:srgbClr val="0000FF"/>
                </a:solidFill>
              </a:rPr>
              <a:t>simpler</a:t>
            </a:r>
            <a:r>
              <a:rPr lang="en-GB" dirty="0"/>
              <a:t>” instances of the same problem (so that we can make </a:t>
            </a:r>
            <a:r>
              <a:rPr lang="en-US" dirty="0"/>
              <a:t>recursive calls</a:t>
            </a:r>
            <a:r>
              <a:rPr lang="en-GB" dirty="0"/>
              <a:t> to solve them)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Base case</a:t>
            </a:r>
            <a:r>
              <a:rPr lang="en-GB" dirty="0"/>
              <a:t>: Identify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(so that we can </a:t>
            </a:r>
            <a:r>
              <a:rPr lang="en-US" dirty="0"/>
              <a:t>solve it </a:t>
            </a:r>
            <a:r>
              <a:rPr lang="en-US" dirty="0">
                <a:solidFill>
                  <a:srgbClr val="006600"/>
                </a:solidFill>
              </a:rPr>
              <a:t>without</a:t>
            </a:r>
            <a:r>
              <a:rPr lang="en-US" dirty="0"/>
              <a:t> recursion</a:t>
            </a:r>
            <a:r>
              <a:rPr lang="en-GB" dirty="0"/>
              <a:t>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/>
              <a:t>Be sure we are able to </a:t>
            </a:r>
            <a:r>
              <a:rPr lang="en-GB" dirty="0">
                <a:solidFill>
                  <a:srgbClr val="0000FF"/>
                </a:solidFill>
              </a:rPr>
              <a:t>reach</a:t>
            </a:r>
            <a:r>
              <a:rPr lang="en-GB" dirty="0"/>
              <a:t>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</a:t>
            </a:r>
            <a:r>
              <a:rPr lang="en-US" dirty="0"/>
              <a:t>o that we will not end up with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infinite recursion</a:t>
            </a:r>
            <a:r>
              <a:rPr lang="en-GB" dirty="0"/>
              <a:t>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Sometimes we call #1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“</a:t>
            </a:r>
            <a:r>
              <a:rPr lang="en-US" sz="1800" b="1">
                <a:solidFill>
                  <a:srgbClr val="FF0000"/>
                </a:solidFill>
              </a:rPr>
              <a:t>inductive step</a:t>
            </a:r>
            <a:r>
              <a:rPr lang="en-US" sz="1800">
                <a:solidFill>
                  <a:schemeClr val="tx1"/>
                </a:solidFill>
              </a:rPr>
              <a:t>”</a:t>
            </a:r>
            <a:endParaRPr lang="en-US" sz="18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itchFamily="34" charset="0"/>
              </a:rPr>
              <a:t>2.4 </a:t>
            </a:r>
            <a:r>
              <a:rPr lang="en-US" sz="3600">
                <a:latin typeface="Britannic Bold" pitchFamily="34" charset="0"/>
              </a:rPr>
              <a:t>Bad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	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principle does the above code violate?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Doesn’t have a simpler step.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 No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 Can’t reach the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 All’s good.  It’s a ~trick~!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>
                <a:latin typeface="Britannic Bold" panose="020B0903060703020204" pitchFamily="34" charset="0"/>
              </a:rPr>
              <a:t> Examples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panose="020F0502020204030204" pitchFamily="34" charset="0"/>
              </a:rPr>
              <a:t>How recursion can be used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>
                <a:latin typeface="Britannic Bold" panose="020B0903060703020204" pitchFamily="34" charset="0"/>
              </a:rPr>
              <a:t>Countdown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class </a:t>
              </a:r>
              <a:r>
                <a:rPr kumimoji="0" lang="en-US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void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(int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if (n &lt;= 0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don’t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use ==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why?)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(“BLAST OFF!!!!”); 	   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else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System.out.println("Count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down at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time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"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+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>
                  <a:solidFill>
                    <a:schemeClr val="tx1"/>
                  </a:solidFill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static void main(String[] 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10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ourier New" pitchFamily="49" charset="0"/>
                </a:rPr>
                <a:t>CountDown.java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2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base)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&gt; 0)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/ base, base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lang="en-US" sz="2000" ker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System.out.print(n % base);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>
                <a:latin typeface="Britannic Bold" panose="020B0903060703020204" pitchFamily="34" charset="0"/>
              </a:rPr>
              <a:t>Display an integer in base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hundred twenty three is 123 in base 10; 173 in </a:t>
            </a:r>
            <a:r>
              <a:rPr kumimoji="0" lang="en-US" sz="2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8</a:t>
            </a:r>
            <a:endParaRPr kumimoji="0" lang="en-US" sz="2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1:</a:t>
            </a:r>
            <a:r>
              <a:rPr lang="en-US" sz="2400" kern="0">
                <a:solidFill>
                  <a:srgbClr val="0000FF"/>
                </a:solidFill>
              </a:rPr>
              <a:t>                                    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10	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123/10 =12	123 % 10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12/10 = 1	12 % 10 = </a:t>
            </a:r>
            <a:r>
              <a:rPr lang="en-US" sz="2400" kern="0" dirty="0">
                <a:solidFill>
                  <a:srgbClr val="660066"/>
                </a:solidFill>
              </a:rPr>
              <a:t>2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1/10 = 0	1 % 10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123	</a:t>
            </a:r>
            <a:r>
              <a:rPr lang="en-US" kern="0" dirty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2: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8 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123/8 = 15	123 % 8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15/8 = 1	15 % 8 = </a:t>
            </a:r>
            <a:r>
              <a:rPr lang="en-US" sz="2400" kern="0" dirty="0">
                <a:solidFill>
                  <a:srgbClr val="660066"/>
                </a:solidFill>
              </a:rPr>
              <a:t>7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1/8 = 0	1 % 8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173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is the precondition for parameter </a:t>
            </a:r>
            <a:r>
              <a:rPr lang="en-US" sz="2000" dirty="0">
                <a:solidFill>
                  <a:srgbClr val="0000FF"/>
                </a:solidFill>
              </a:rPr>
              <a:t>base</a:t>
            </a:r>
            <a:r>
              <a:rPr lang="en-US" sz="2000" dirty="0"/>
              <a:t>?</a:t>
            </a:r>
            <a:endParaRPr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2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 != null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>
              <a:rPr lang="en-US" sz="3600">
                <a:latin typeface="Britannic Bold" panose="020B0903060703020204" pitchFamily="34" charset="0"/>
              </a:rPr>
              <a:t>Printing </a:t>
            </a:r>
            <a:r>
              <a:rPr lang="en-US" sz="3600" dirty="0">
                <a:latin typeface="Britannic Bold" panose="020B0903060703020204" pitchFamily="34" charset="0"/>
              </a:rPr>
              <a:t>a Linked List recursively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C00000"/>
                  </a:solidFill>
                  <a:latin typeface="Helvetica" pitchFamily="34" charset="0"/>
                </a:rPr>
                <a:t>printLL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printLL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 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How about printing in reverse order?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What is the base case?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3</a:t>
            </a:r>
          </a:p>
        </p:txBody>
      </p:sp>
      <p:sp>
        <p:nvSpPr>
          <p:cNvPr id="7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ListNode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(n!=null)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marL="793750" indent="-793750">
              <a:tabLst>
                <a:tab pos="793750" algn="l"/>
              </a:tabLst>
            </a:pPr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3.4 	</a:t>
            </a:r>
            <a:r>
              <a:rPr lang="en-US" sz="3200">
                <a:latin typeface="Britannic Bold" panose="020B0903060703020204" pitchFamily="34" charset="0"/>
              </a:rPr>
              <a:t>Printing </a:t>
            </a:r>
            <a:r>
              <a:rPr lang="en-US" sz="3200" dirty="0">
                <a:latin typeface="Britannic Bold" panose="020B0903060703020204" pitchFamily="34" charset="0"/>
              </a:rPr>
              <a:t>a Linked </a:t>
            </a:r>
            <a:r>
              <a:rPr lang="en-US" sz="3200">
                <a:latin typeface="Britannic Bold" panose="020B0903060703020204" pitchFamily="34" charset="0"/>
              </a:rPr>
              <a:t>List recursively 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reverse </a:t>
            </a:r>
            <a:r>
              <a:rPr lang="en-US" sz="3200" dirty="0">
                <a:latin typeface="Britannic Bold" panose="020B0903060703020204" pitchFamily="34" charset="0"/>
              </a:rPr>
              <a:t>order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0000FF"/>
                  </a:solidFill>
                  <a:latin typeface="Helvetica" pitchFamily="34" charset="0"/>
                </a:rPr>
                <a:t>printRev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Just change the name!</a:t>
            </a:r>
          </a:p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  … Sure, right!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printRev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                    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4</a:t>
            </a:r>
          </a:p>
        </p:txBody>
      </p:sp>
      <p:sp>
        <p:nvSpPr>
          <p:cNvPr id="7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(1/2)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rgbClr val="800000"/>
                </a:solidFill>
                <a:latin typeface="Helvetica" pitchFamily="34" charset="0"/>
              </a:rPr>
              <a:t>insert(p,v)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 == null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1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Tail insertion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2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Insert before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Case 3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: Insert after p (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recursion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  <a:latin typeface="Helvetica" pitchFamily="34" charset="0"/>
                </a:rPr>
                <a:t>insert (  p.next           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>
              <a:rPr lang="en-US" sz="2000"/>
              <a:t>Insert an item v into the sorted linked list with head 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(2/2)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p,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Find the first node whose value is bigger than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>
                <a:solidFill>
                  <a:srgbClr val="663300"/>
                </a:solidFill>
                <a:latin typeface="Lucida Console" panose="020B0609040504020204" pitchFamily="49" charset="0"/>
              </a:rPr>
              <a:t>	//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and</a:t>
            </a:r>
            <a:r>
              <a:rPr lang="en-US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before it.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p is the “head” of the current recursion.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Returns the “head” after the current recursion.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new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insert(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p;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To call this method: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>
                <a:solidFill>
                  <a:srgbClr val="660033"/>
                </a:solidFill>
              </a:rPr>
              <a:t>insert(</a:t>
            </a: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rgbClr val="660033"/>
                </a:solidFill>
              </a:rPr>
              <a:t>, </a:t>
            </a:r>
            <a:r>
              <a:rPr lang="en-GB" sz="2400" dirty="0" err="1"/>
              <a:t>newItem</a:t>
            </a:r>
            <a:r>
              <a:rPr lang="en-GB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</a:t>
            </a:r>
            <a:r>
              <a:rPr lang="en-US" sz="3600" dirty="0">
                <a:latin typeface="Britannic Bold" panose="020B0903060703020204" pitchFamily="34" charset="0"/>
              </a:rPr>
              <a:t>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stack of discs on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move them to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one disc at a time, with the help of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larger disc cannot be stacked onto a smaller one.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C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tx1"/>
                </a:solidFill>
                <a:latin typeface="Helvetica" pitchFamily="34" charset="0"/>
              </a:rPr>
              <a:t>initial state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C00000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chemeClr val="tx1"/>
                  </a:solidFill>
                  <a:latin typeface="Helvetica" pitchFamily="34" charset="0"/>
                </a:rPr>
                <a:t>final state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Only the first 3 steps shown.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of Hanoi – Quiz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1 disc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disc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inductive step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Move the top n-1 disks to another peg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Move the bottom n-1 disks to another peg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do I need to call the inductive step?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Once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Twice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Three times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From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en.wikipedia.org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 </a:t>
            </a:r>
            <a:r>
              <a:rPr lang="en-US" sz="3600" dirty="0">
                <a:latin typeface="Britannic Bold" panose="020B0903060703020204" pitchFamily="34" charset="0"/>
              </a:rPr>
              <a:t>of Hanoi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1) {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top disk from pole " 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>
                <a:solidFill>
                  <a:schemeClr val="tx1"/>
                </a:solidFill>
              </a:rPr>
              <a:t>+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000" kern="0" dirty="0">
                <a:solidFill>
                  <a:schemeClr val="tx1"/>
                </a:solidFill>
              </a:rPr>
              <a:t>pole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</a:t>
            </a:r>
            <a:r>
              <a:rPr lang="en-US" sz="2000" kern="0">
                <a:solidFill>
                  <a:schemeClr val="tx1"/>
                </a:solidFill>
              </a:rPr>
              <a:t> – 1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>
              <a:rPr lang="en-US" sz="2000" kern="0">
                <a:solidFill>
                  <a:schemeClr val="tx1"/>
                </a:solidFill>
              </a:rPr>
              <a:t>–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		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 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			           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 new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Maintain the stacks manually!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Init the stack with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call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Complex!</a:t>
            </a:r>
          </a:p>
          <a:p>
            <a:r>
              <a:rPr lang="en-US" sz="2800" dirty="0"/>
              <a:t>This and the </a:t>
            </a:r>
            <a:r>
              <a:rPr lang="en-US" sz="2800"/>
              <a:t>next slide </a:t>
            </a:r>
            <a:r>
              <a:rPr lang="en-US" sz="2800" dirty="0"/>
              <a:t>are only for your reference.</a:t>
            </a:r>
            <a:endParaRPr lang="en-SG" sz="2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685800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while (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&gt;0) {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--;    </a:t>
            </a:r>
            <a:r>
              <a:rPr lang="en-US" sz="1600" b="1" dirty="0">
                <a:solidFill>
                  <a:srgbClr val="0000FF"/>
                </a:solidFill>
              </a:rPr>
              <a:t>// pop current off stack</a:t>
            </a:r>
            <a:endParaRPr lang="en-US" sz="16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 char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  =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temp = 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00000"/>
                </a:solidFill>
              </a:rPr>
              <a:t>if (</a:t>
            </a:r>
            <a:r>
              <a:rPr lang="en-US" sz="1600" dirty="0" err="1">
                <a:solidFill>
                  <a:srgbClr val="C00000"/>
                </a:solidFill>
              </a:rPr>
              <a:t>numDisks</a:t>
            </a:r>
            <a:r>
              <a:rPr lang="en-US" sz="1600" dirty="0">
                <a:solidFill>
                  <a:srgbClr val="C00000"/>
                </a:solidFill>
              </a:rPr>
              <a:t> == 1)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		</a:t>
            </a:r>
            <a:r>
              <a:rPr lang="en-US" sz="1600" dirty="0" err="1">
                <a:solidFill>
                  <a:srgbClr val="000000"/>
                </a:solidFill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</a:rPr>
              <a:t>("Move top disk from pole "+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+" to pole "+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 else 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FF00FF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Towers(numDisks-1,temp,dest,src); */ // </a:t>
            </a:r>
            <a:r>
              <a:rPr lang="en-US" sz="1600" b="1" dirty="0">
                <a:solidFill>
                  <a:srgbClr val="FF0000"/>
                </a:solidFill>
              </a:rPr>
              <a:t>second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Towers(1,src,dest,temp); */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temp;</a:t>
            </a:r>
            <a:endParaRPr lang="en-US" sz="1600" dirty="0">
              <a:solidFill>
                <a:srgbClr val="FF00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Towers(numDisks-1,src,temp,dest); */ // </a:t>
            </a:r>
            <a:r>
              <a:rPr lang="en-US" sz="1600" b="1" dirty="0">
                <a:solidFill>
                  <a:srgbClr val="FF0000"/>
                </a:solidFill>
              </a:rPr>
              <a:t>first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} </a:t>
            </a:r>
            <a:endParaRPr lang="en-US" sz="16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Q</a:t>
            </a:r>
            <a:r>
              <a:rPr lang="en-US" sz="2000" b="1" dirty="0">
                <a:solidFill>
                  <a:srgbClr val="3333CC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Which version runs faster?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A: Recursive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B: Iterative (this version)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Course website 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Slides “Practice Exercises” are eliminated.</a:t>
            </a:r>
          </a:p>
          <a:p>
            <a:pPr algn="just"/>
            <a:r>
              <a:rPr lang="en-US" dirty="0"/>
              <a:t>Course codes cs1010, cs1020, cs2010 are placed by 501042, 501043</a:t>
            </a:r>
            <a:r>
              <a:rPr lang="en-US"/>
              <a:t>, 502043 </a:t>
            </a:r>
            <a:r>
              <a:rPr lang="en-US" dirty="0"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032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Towers(4, </a:t>
            </a:r>
            <a:r>
              <a:rPr lang="en-US" sz="2400" dirty="0" err="1">
                <a:solidFill>
                  <a:srgbClr val="0000FF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dest</a:t>
            </a:r>
            <a:r>
              <a:rPr lang="en-US" sz="2400" dirty="0">
                <a:solidFill>
                  <a:srgbClr val="0000FF"/>
                </a:solidFill>
              </a:rPr>
              <a:t>, temp)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63300"/>
                </a:solidFill>
              </a:rPr>
              <a:t>numDiskStack</a:t>
            </a:r>
            <a:r>
              <a:rPr lang="en-US" sz="1400" dirty="0">
                <a:solidFill>
                  <a:srgbClr val="663300"/>
                </a:solidFill>
              </a:rPr>
              <a:t>          </a:t>
            </a:r>
            <a:r>
              <a:rPr lang="en-US" sz="1400" dirty="0" err="1">
                <a:solidFill>
                  <a:srgbClr val="663300"/>
                </a:solidFill>
              </a:rPr>
              <a:t>srcStack</a:t>
            </a:r>
            <a:r>
              <a:rPr lang="en-US" sz="1400" dirty="0">
                <a:solidFill>
                  <a:srgbClr val="663300"/>
                </a:solidFill>
              </a:rPr>
              <a:t>                    </a:t>
            </a:r>
            <a:r>
              <a:rPr lang="en-US" sz="1400" dirty="0" err="1">
                <a:solidFill>
                  <a:srgbClr val="663300"/>
                </a:solidFill>
              </a:rPr>
              <a:t>destStack</a:t>
            </a:r>
            <a:r>
              <a:rPr lang="en-US" sz="1400" dirty="0">
                <a:solidFill>
                  <a:srgbClr val="663300"/>
                </a:solidFill>
              </a:rPr>
              <a:t>                   </a:t>
            </a:r>
            <a:r>
              <a:rPr lang="en-US" sz="1400" dirty="0" err="1">
                <a:solidFill>
                  <a:srgbClr val="663300"/>
                </a:solidFill>
              </a:rPr>
              <a:t>tempStack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kern="0">
                <a:latin typeface="Britannic Bold" panose="020B0903060703020204" pitchFamily="34" charset="0"/>
              </a:rPr>
              <a:t>Towers of Hanoi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Time </a:t>
            </a:r>
            <a:r>
              <a:rPr lang="en-US" sz="3600" dirty="0">
                <a:latin typeface="Britannic Bold" panose="020B0903060703020204" pitchFamily="34" charset="0"/>
              </a:rPr>
              <a:t>Efficiency of </a:t>
            </a:r>
            <a:r>
              <a:rPr lang="en-US" sz="3600">
                <a:latin typeface="Britannic Bold" panose="020B0903060703020204" pitchFamily="34" charset="0"/>
              </a:rPr>
              <a:t>Towers()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discs,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moves,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Time  (1 sec per move)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65,536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hours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4.295 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years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1.8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billion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–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Being </a:t>
            </a:r>
            <a:r>
              <a:rPr lang="en-US" sz="3600" dirty="0">
                <a:latin typeface="Britannic Bold" panose="020B0903060703020204" pitchFamily="34" charset="0"/>
              </a:rPr>
              <a:t>choosy…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“Photo” credits: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Torley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>
                  <a:solidFill>
                    <a:schemeClr val="tx1"/>
                  </a:solidFill>
                </a:rPr>
                <a:t>(this pic is from 2</a:t>
              </a:r>
              <a:r>
                <a:rPr lang="en-US" sz="1200" baseline="30000">
                  <a:solidFill>
                    <a:schemeClr val="tx1"/>
                  </a:solidFill>
                </a:rPr>
                <a:t>nd</a:t>
              </a:r>
              <a:r>
                <a:rPr lang="en-US" sz="1200">
                  <a:solidFill>
                    <a:schemeClr val="tx1"/>
                  </a:solidFill>
                </a:rPr>
                <a:t> life)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Suppose you visit an ice cream store with your parents.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You’ve been good so they let you choose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flavors of ice cream.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 ice cream store stocks </a:t>
            </a:r>
            <a:r>
              <a:rPr lang="en-US" sz="2400" dirty="0">
                <a:solidFill>
                  <a:srgbClr val="0000FF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flavors today. </a:t>
            </a:r>
            <a:r>
              <a:rPr lang="en-US" sz="2400" dirty="0">
                <a:solidFill>
                  <a:srgbClr val="C00000"/>
                </a:solidFill>
              </a:rPr>
              <a:t>How many different ways</a:t>
            </a:r>
            <a:r>
              <a:rPr lang="en-US" sz="2400" dirty="0">
                <a:solidFill>
                  <a:schemeClr val="tx1"/>
                </a:solidFill>
              </a:rPr>
              <a:t> can you choose your ice creams?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n choose 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out of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chemeClr val="tx1"/>
                </a:solidFill>
                <a:latin typeface="Helvetica" pitchFamily="34" charset="0"/>
              </a:rPr>
              <a:t>X selected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>
              <a:rPr lang="en-GB" sz="18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 selected</a:t>
            </a:r>
            <a:endParaRPr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public static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n,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k)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(k&gt;n) return 0;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(k==n || k==0) return </a:t>
            </a:r>
            <a:r>
              <a:rPr lang="en-GB" sz="2000" b="1" dirty="0">
                <a:solidFill>
                  <a:srgbClr val="660066"/>
                </a:solidFill>
                <a:latin typeface="Helvetica" pitchFamily="34" charset="0"/>
              </a:rPr>
              <a:t>1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return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006600"/>
                </a:solidFill>
                <a:latin typeface="Helvetica" pitchFamily="34" charset="0"/>
              </a:rPr>
              <a:t>(n-1, k-1)</a:t>
            </a:r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+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C00000"/>
                </a:solidFill>
                <a:latin typeface="Helvetica" pitchFamily="34" charset="0"/>
              </a:rPr>
              <a:t>(n-1, k)</a:t>
            </a:r>
            <a:r>
              <a:rPr lang="en-GB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or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dirty="0">
                <a:latin typeface="Britannic Bold" panose="020B0903060703020204" pitchFamily="34" charset="0"/>
              </a:rPr>
              <a:t>Compute c(4,2)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charset="0"/>
                </a:rPr>
                <a:t>Return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2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Searching </a:t>
            </a:r>
            <a:r>
              <a:rPr lang="en-US" sz="3600" dirty="0">
                <a:latin typeface="Britannic Bold" panose="020B0903060703020204" pitchFamily="34" charset="0"/>
              </a:rPr>
              <a:t>within a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>
                <a:latin typeface="Britannic Bold" panose="020B0903060703020204" pitchFamily="34" charset="0"/>
              </a:rPr>
              <a:t>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Idea: </a:t>
            </a:r>
            <a:r>
              <a:rPr lang="en-US" sz="3200" dirty="0"/>
              <a:t>narrow the search space by </a:t>
            </a:r>
            <a:r>
              <a:rPr lang="en-US" sz="3200" dirty="0">
                <a:solidFill>
                  <a:srgbClr val="FF0000"/>
                </a:solidFill>
              </a:rPr>
              <a:t>half</a:t>
            </a:r>
            <a:r>
              <a:rPr lang="en-US" sz="3200" dirty="0"/>
              <a:t> at every iteration until a single element is reached.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Problem: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Given a </a:t>
            </a:r>
            <a:r>
              <a:rPr lang="en-US" sz="2800" dirty="0">
                <a:solidFill>
                  <a:srgbClr val="800000"/>
                </a:solidFill>
                <a:latin typeface="+mn-lt"/>
              </a:rPr>
              <a:t>sorted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elements and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determine if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in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32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66"/>
                  </a:solidFill>
                  <a:latin typeface="+mn-lt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+mn-lt"/>
                </a:rPr>
                <a:t> 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3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Binary </a:t>
            </a:r>
            <a:r>
              <a:rPr lang="en-US" sz="3600" dirty="0">
                <a:latin typeface="Britannic Bold" panose="020B0903060703020204" pitchFamily="34" charset="0"/>
              </a:rPr>
              <a:t>Search by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a,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>
                <a:latin typeface="+mn-lt"/>
                <a:cs typeface="+mn-cs"/>
              </a:rPr>
              <a:t>	                                                             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low: index of the low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rgbClr val="663300"/>
                </a:solidFill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index of the highest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&gt; 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item not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ItemNotFound("Not Found");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mid = (low + high)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high);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mid;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item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225425" algn="l"/>
              </a:tabLst>
            </a:pPr>
            <a:r>
              <a:rPr lang="en-US" sz="2000" b="1">
                <a:solidFill>
                  <a:srgbClr val="0000FF"/>
                </a:solidFill>
              </a:rPr>
              <a:t>Q</a:t>
            </a:r>
            <a:r>
              <a:rPr lang="en-US" sz="2000"/>
              <a:t>: Here, do we assume that the array is sorted </a:t>
            </a:r>
            <a:br>
              <a:rPr lang="en-US" sz="2000"/>
            </a:br>
            <a:r>
              <a:rPr lang="en-US" sz="2000"/>
              <a:t>in ascending or descending order?</a:t>
            </a:r>
          </a:p>
          <a:p>
            <a:pPr>
              <a:tabLst>
                <a:tab pos="225425" algn="l"/>
              </a:tabLst>
            </a:pPr>
            <a:r>
              <a:rPr lang="en-US" sz="2000">
                <a:solidFill>
                  <a:srgbClr val="800000"/>
                </a:solidFill>
              </a:rPr>
              <a:t>	A:</a:t>
            </a:r>
            <a:r>
              <a:rPr lang="en-US" sz="2000"/>
              <a:t> Ascending</a:t>
            </a:r>
          </a:p>
          <a:p>
            <a:pPr>
              <a:tabLst>
                <a:tab pos="225425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800000"/>
                </a:solidFill>
              </a:rPr>
              <a:t>B:</a:t>
            </a:r>
            <a:r>
              <a:rPr lang="en-US" sz="2000"/>
              <a:t> Descending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Auxiliary </a:t>
            </a:r>
            <a:r>
              <a:rPr lang="en-US" sz="3600" dirty="0">
                <a:latin typeface="Britannic Bold" panose="020B0903060703020204" pitchFamily="34" charset="0"/>
              </a:rPr>
              <a:t>functions for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this function as it is.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just want to find something in an array.  They don’t want to (or may not know how to) specify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indices.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Write an auxiliary function to call the recursive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function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Using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overloading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the auxiliary function can have the same name as the actual recursive function it calls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US" sz="2400" kern="0" dirty="0"/>
              <a:t> </a:t>
            </a:r>
            <a:r>
              <a:rPr lang="en-US" sz="2400" kern="0" dirty="0" err="1"/>
              <a:t>boolean</a:t>
            </a:r>
            <a:r>
              <a:rPr lang="en-US" sz="2400" kern="0" dirty="0"/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</a:t>
            </a:r>
            <a:r>
              <a:rPr lang="en-GB" sz="2400" kern="0" dirty="0" err="1"/>
              <a:t>int</a:t>
            </a:r>
            <a:r>
              <a:rPr lang="en-GB" sz="2400" kern="0" dirty="0"/>
              <a:t>[] a, </a:t>
            </a:r>
            <a:r>
              <a:rPr lang="en-GB" sz="2400" kern="0" dirty="0" err="1"/>
              <a:t>int</a:t>
            </a:r>
            <a:r>
              <a:rPr lang="en-GB" sz="2400" kern="0" dirty="0"/>
              <a:t> x) {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	return</a:t>
            </a:r>
            <a:r>
              <a:rPr lang="en-GB" sz="2400" kern="0" dirty="0">
                <a:solidFill>
                  <a:schemeClr val="accent2"/>
                </a:solidFill>
              </a:rPr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(a, x, </a:t>
            </a:r>
            <a:r>
              <a:rPr lang="en-GB" sz="2400" kern="0" dirty="0">
                <a:solidFill>
                  <a:srgbClr val="FF0000"/>
                </a:solidFill>
              </a:rPr>
              <a:t>0</a:t>
            </a:r>
            <a:r>
              <a:rPr lang="en-GB" sz="2400" kern="0" dirty="0"/>
              <a:t>, </a:t>
            </a:r>
            <a:r>
              <a:rPr lang="en-GB" sz="2400" kern="0" dirty="0">
                <a:solidFill>
                  <a:srgbClr val="FF0000"/>
                </a:solidFill>
              </a:rPr>
              <a:t>a.length-1</a:t>
            </a:r>
            <a:r>
              <a:rPr lang="en-GB" sz="2400" kern="0" dirty="0"/>
              <a:t>);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 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Auxiliary function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6600"/>
                  </a:solidFill>
                </a:rPr>
                <a:t>Recursive function</a:t>
              </a:r>
            </a:p>
          </p:txBody>
        </p:sp>
      </p:grp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>
              <a:rPr lang="en-US" sz="3600">
                <a:latin typeface="Britannic Bold" panose="020B0903060703020204" pitchFamily="34" charset="0"/>
              </a:rPr>
              <a:t>Find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k</a:t>
            </a:r>
            <a:r>
              <a:rPr lang="en-US" sz="3600" baseline="300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smallest </a:t>
            </a:r>
            <a:r>
              <a:rPr lang="en-US" sz="3600">
                <a:latin typeface="Britannic Bold" panose="020B0903060703020204" pitchFamily="34" charset="0"/>
              </a:rPr>
              <a:t>(</a:t>
            </a:r>
            <a:r>
              <a:rPr lang="en-US" sz="3600">
                <a:solidFill>
                  <a:srgbClr val="0000FF"/>
                </a:solidFill>
                <a:latin typeface="Britannic Bold" panose="020B0903060703020204" pitchFamily="34" charset="0"/>
              </a:rPr>
              <a:t>unsorted array</a:t>
            </a:r>
            <a:r>
              <a:rPr lang="en-US" sz="3600">
                <a:latin typeface="Britannic Bold" panose="020B0903060703020204" pitchFamily="34" charset="0"/>
              </a:rPr>
              <a:t>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kthSmallest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Choose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element p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a[]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and partition (how?) the array into 2 parts where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left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&lt;=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right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lang="en-US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…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(left);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right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+mn-lt"/>
              </a:rPr>
              <a:t>Map the lines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slots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A: 1i, 2ii, 3iii, 4iv, 5v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B: 1i, 2ii,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C: 1ii, 2i,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   k ==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ii.   k &lt;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iii.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</a:t>
            </a:r>
            <a:r>
              <a:rPr lang="en-US" sz="2000" dirty="0">
                <a:solidFill>
                  <a:srgbClr val="0000FF"/>
                </a:solidFill>
              </a:rPr>
              <a:t>, left);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 </a:t>
            </a:r>
            <a:r>
              <a:rPr lang="en-US" sz="2000" dirty="0">
                <a:solidFill>
                  <a:srgbClr val="0000FF"/>
                </a:solidFill>
              </a:rPr>
              <a:t>– </a:t>
            </a:r>
            <a:r>
              <a:rPr lang="en-US" sz="2000" dirty="0" err="1">
                <a:solidFill>
                  <a:srgbClr val="0000FF"/>
                </a:solidFill>
              </a:rPr>
              <a:t>numLeft</a:t>
            </a:r>
            <a:r>
              <a:rPr lang="en-US" sz="2000" dirty="0">
                <a:solidFill>
                  <a:srgbClr val="0000FF"/>
                </a:solidFill>
              </a:rPr>
              <a:t>, right);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v.   return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</a:t>
            </a:r>
            <a:r>
              <a:rPr lang="en-US" sz="3200" dirty="0">
                <a:latin typeface="Britannic Bold" panose="020B0903060703020204" pitchFamily="34" charset="0"/>
              </a:rPr>
              <a:t>all Permutations of a String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the user types a word say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program should print all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permutations (anagrams), including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non-words like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 to generate all permutation: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Given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we would place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first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i.e.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front of all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permutations of the other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characters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to arrive at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we would place the second character,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third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in front of all 6 permutations of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and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finally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last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Thus, there will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(the size of the word)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recursive calls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display all permutations of a four-letter word.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course, when we’re going through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 of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sz="2400" kern="0" dirty="0">
                <a:latin typeface="+mn-lt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e.g.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would follow the same procedure.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8096443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(2/3)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</a:t>
            </a:r>
            <a:r>
              <a:rPr lang="en-US" sz="2800" kern="0" dirty="0">
                <a:latin typeface="+mn-lt"/>
                <a:cs typeface="+mn-cs"/>
              </a:rPr>
              <a:t>overloaded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in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with the character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and extends to the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of this string.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and extends to the character at index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- 1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. Thus the length of the substring is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(3/3)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 "String");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&lt;= 1)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0;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&lt;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endingString.substring(0,i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+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endingString.substring(i+1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</a:rPr>
              <a:t>							</a:t>
            </a:r>
            <a:r>
              <a:rPr lang="en-US" kern="0" dirty="0">
                <a:solidFill>
                  <a:srgbClr val="0000FF"/>
                </a:solidFill>
              </a:rPr>
              <a:t>// </a:t>
            </a:r>
            <a:r>
              <a:rPr lang="en-US" kern="0" dirty="0" err="1">
                <a:solidFill>
                  <a:srgbClr val="FF0000"/>
                </a:solidFill>
              </a:rPr>
              <a:t>newString</a:t>
            </a:r>
            <a:r>
              <a:rPr lang="en-US" kern="0" dirty="0">
                <a:solidFill>
                  <a:srgbClr val="0000FF"/>
                </a:solidFill>
              </a:rPr>
              <a:t> is the </a:t>
            </a:r>
            <a:r>
              <a:rPr lang="en-US" kern="0" dirty="0" err="1">
                <a:solidFill>
                  <a:srgbClr val="0000FF"/>
                </a:solidFill>
              </a:rPr>
              <a:t>endingString</a:t>
            </a:r>
            <a:r>
              <a:rPr lang="en-US" kern="0" dirty="0">
                <a:solidFill>
                  <a:srgbClr val="0000FF"/>
                </a:solidFill>
              </a:rPr>
              <a:t> but without character at index </a:t>
            </a:r>
            <a:r>
              <a:rPr lang="en-US" kern="0" dirty="0" err="1">
                <a:solidFill>
                  <a:srgbClr val="0000FF"/>
                </a:solidFill>
              </a:rPr>
              <a:t>i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endingString.charAt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exception)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exception.printStackTrace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Exercise: Eight Queens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Queens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chess board so that they cannot attack one another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hlinkClick r:id="rId4"/>
              </a:rPr>
              <a:t>http://en.wikipedia.org/wiki/Eight_queens_puzzle</a:t>
            </a:r>
            <a:endParaRPr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: How do you formulate </a:t>
            </a:r>
            <a:br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this as a recursion problem?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Work with a partner on this.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Backtracking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and stacks illustrate a key concept in search: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show that the recursion technique can exhaustively search all possible results in a systematic manner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more about searching spaces in other CS classes.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More Recursion later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more examples of recursion later when we cover more</a:t>
            </a:r>
            <a:r>
              <a:rPr kumimoji="0" lang="en-US" sz="3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advanced sorting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baseline="0">
                <a:latin typeface="+mn-lt"/>
                <a:cs typeface="+mn-cs"/>
              </a:rPr>
              <a:t>Examples:</a:t>
            </a:r>
            <a:r>
              <a:rPr lang="en-US" sz="3000" kern="0">
                <a:latin typeface="+mn-lt"/>
                <a:cs typeface="+mn-cs"/>
              </a:rPr>
              <a:t>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Quick Sort</a:t>
            </a:r>
            <a:r>
              <a:rPr lang="en-US" sz="3000" kern="0">
                <a:latin typeface="+mn-lt"/>
                <a:cs typeface="+mn-cs"/>
              </a:rPr>
              <a:t>,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Merge Sort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75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Try Practice Exercises #36 – 40 on </a:t>
            </a:r>
            <a:r>
              <a:rPr lang="en-US" sz="2400" dirty="0" err="1"/>
              <a:t>CodeCrunch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Write-ups available on </a:t>
            </a:r>
            <a:r>
              <a:rPr lang="en-US" sz="2000" dirty="0">
                <a:hlinkClick r:id="rId3"/>
              </a:rPr>
              <a:t>501043 Practice Exercises</a:t>
            </a:r>
            <a:r>
              <a:rPr lang="en-US" sz="2000" dirty="0"/>
              <a:t> web page.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Practice Exercise #36: North-East Paths (NE paths)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NE path: you may only move northward or eastward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4405525" y="2628737"/>
            <a:ext cx="3733800" cy="2362200"/>
            <a:chOff x="1584" y="1920"/>
            <a:chExt cx="2236" cy="1372"/>
          </a:xfrm>
        </p:grpSpPr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584" y="2083"/>
              <a:ext cx="1863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89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137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20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51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2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84" y="2386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584" y="299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3429" y="2041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3119" y="2343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504" y="1920"/>
              <a:ext cx="31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120" y="2160"/>
              <a:ext cx="3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412125" y="3138325"/>
            <a:ext cx="457200" cy="381000"/>
            <a:chOff x="2832" y="2256"/>
            <a:chExt cx="288" cy="240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832" y="225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6600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6412125" y="3647912"/>
            <a:ext cx="457200" cy="381000"/>
            <a:chOff x="4608" y="2640"/>
            <a:chExt cx="288" cy="240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608" y="2640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4608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4330913" y="4682962"/>
            <a:ext cx="457200" cy="381000"/>
            <a:chOff x="4608" y="2736"/>
            <a:chExt cx="288" cy="240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608" y="273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608" y="28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2751660"/>
            <a:ext cx="3429000" cy="131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/>
              <a:t>In 501042, you just need to compute the number of NE-paths.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57200" y="3952712"/>
            <a:ext cx="3429000" cy="16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/>
              <a:t>Now in 501043, you also need to generate all the NE-paths.</a:t>
            </a:r>
            <a:endParaRPr 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5693465" y="5077975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to Z: 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3465" y="5427206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</a:t>
            </a:r>
            <a:r>
              <a:rPr lang="en-US"/>
              <a:t> to Z: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3829" y="5796538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  <a:r>
              <a:rPr lang="en-US"/>
              <a:t> to Z: 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3465" y="6165870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 to Z: ?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13720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47" grpId="0"/>
      <p:bldP spid="48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Recursion</a:t>
            </a:r>
            <a:r>
              <a:rPr lang="en-US" sz="2800" dirty="0"/>
              <a:t> – The Mirrors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Base Case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Simplest possible version of the problem which can be solved easily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Inductive Step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simplify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arrive at some base case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2800" dirty="0"/>
              <a:t>Easily visualized by a Stack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Operations </a:t>
            </a:r>
            <a:r>
              <a:rPr lang="en-US" sz="2800" dirty="0">
                <a:solidFill>
                  <a:srgbClr val="CC0000"/>
                </a:solidFill>
              </a:rPr>
              <a:t>before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after </a:t>
            </a:r>
            <a:r>
              <a:rPr lang="en-US" sz="2800" dirty="0"/>
              <a:t>the recursive calls come in </a:t>
            </a:r>
            <a:r>
              <a:rPr lang="en-US" sz="2800" dirty="0">
                <a:solidFill>
                  <a:srgbClr val="CC0000"/>
                </a:solidFill>
              </a:rPr>
              <a:t>FIFO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LIFO</a:t>
            </a:r>
            <a:r>
              <a:rPr lang="en-US" sz="2800" dirty="0"/>
              <a:t> order, respectively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Elegant, but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always the best (most efficient) way to solve a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9549427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</a:rPr>
              <a:t>CountDown.java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</a:rPr>
              <a:t>SortedLinkedList,java</a:t>
            </a:r>
            <a:r>
              <a:rPr lang="en-US" sz="2800" dirty="0">
                <a:solidFill>
                  <a:srgbClr val="0000FF"/>
                </a:solidFill>
              </a:rPr>
              <a:t>, TestSortedList.java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Basic Idea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How </a:t>
            </a:r>
            <a:r>
              <a:rPr lang="en-GB" sz="2400" dirty="0">
                <a:solidFill>
                  <a:srgbClr val="0000FF"/>
                </a:solidFill>
              </a:rPr>
              <a:t>Recursion Works?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Examples</a:t>
            </a:r>
            <a:endParaRPr lang="en-GB" sz="2400" dirty="0">
              <a:solidFill>
                <a:srgbClr val="0000FF"/>
              </a:solidFill>
            </a:endParaRP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Count down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Display an integer in base b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</a:t>
            </a:r>
            <a:r>
              <a:rPr lang="en-GB" sz="2000" dirty="0"/>
              <a:t>a </a:t>
            </a:r>
            <a:r>
              <a:rPr lang="en-GB" sz="2000"/>
              <a:t>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a Linked List in reverse order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Inserting an element into a Sorted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Towers of Hanoi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Combinations: n choose k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Binary Search in a Sorted Array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K</a:t>
            </a:r>
            <a:r>
              <a:rPr lang="en-GB" sz="2000" baseline="30000"/>
              <a:t>th</a:t>
            </a:r>
            <a:r>
              <a:rPr lang="en-GB" sz="2000"/>
              <a:t> Smallest </a:t>
            </a:r>
            <a:r>
              <a:rPr lang="en-GB" sz="2000" dirty="0"/>
              <a:t>Number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Permutations of a string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The 8 Queens Problem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Basic Idea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Also known as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a central idea in CS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27016</TotalTime>
  <Words>5488</Words>
  <Application>Microsoft Macintosh PowerPoint</Application>
  <PresentationFormat>On-screen Show (4:3)</PresentationFormat>
  <Paragraphs>930</Paragraphs>
  <Slides>57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Black</vt:lpstr>
      <vt:lpstr>Britannic Bold</vt:lpstr>
      <vt:lpstr>Calibri</vt:lpstr>
      <vt:lpstr>Cambria Math</vt:lpstr>
      <vt:lpstr>Garamond</vt:lpstr>
      <vt:lpstr>Helvetica</vt:lpstr>
      <vt:lpstr>Lucida Console</vt:lpstr>
      <vt:lpstr>Symbol</vt:lpstr>
      <vt:lpstr>Times New Roman</vt:lpstr>
      <vt:lpstr>Wingdings</vt:lpstr>
      <vt:lpstr>1_L1 - Basic of C++</vt:lpstr>
      <vt:lpstr>Equation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501042</vt:lpstr>
      <vt:lpstr>2.1 Recursion in 501042: Factorial (1/2)</vt:lpstr>
      <vt:lpstr>2.1 Recursion in 501042: Factorial (2/2)</vt:lpstr>
      <vt:lpstr>2.1 Recursion in 501042: Fibonacci (1/4)</vt:lpstr>
      <vt:lpstr>2.1 Recursion in 501042: Fibonacci (2/4)</vt:lpstr>
      <vt:lpstr>2.1 Recursion in 501042: Fibonacci (3/4)</vt:lpstr>
      <vt:lpstr>2.1 Recursion in 501042: Fibonacci (4/4)</vt:lpstr>
      <vt:lpstr>2.1 Recursion in 501042: GCD (1/2)</vt:lpstr>
      <vt:lpstr>2.1 Recursion in 501042: GCD (2/2)</vt:lpstr>
      <vt:lpstr>2.2 Visualizing Recursion</vt:lpstr>
      <vt:lpstr>2.2 Stacks for recursion visualization</vt:lpstr>
      <vt:lpstr>2.3 Recipe for Recursion</vt:lpstr>
      <vt:lpstr>2.4 Bad Recursion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4 Practice Exercises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Microsoft Office User</cp:lastModifiedBy>
  <cp:revision>2487</cp:revision>
  <dcterms:created xsi:type="dcterms:W3CDTF">2005-08-26T05:24:28Z</dcterms:created>
  <dcterms:modified xsi:type="dcterms:W3CDTF">2020-07-31T04:25:33Z</dcterms:modified>
</cp:coreProperties>
</file>