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4"/>
  </p:notesMasterIdLst>
  <p:handoutMasterIdLst>
    <p:handoutMasterId r:id="rId85"/>
  </p:handoutMasterIdLst>
  <p:sldIdLst>
    <p:sldId id="1079" r:id="rId3"/>
    <p:sldId id="1080" r:id="rId4"/>
    <p:sldId id="1081" r:id="rId5"/>
    <p:sldId id="1082" r:id="rId6"/>
    <p:sldId id="1076" r:id="rId7"/>
    <p:sldId id="1078" r:id="rId8"/>
    <p:sldId id="690" r:id="rId9"/>
    <p:sldId id="1021" r:id="rId10"/>
    <p:sldId id="1022" r:id="rId11"/>
    <p:sldId id="692" r:id="rId12"/>
    <p:sldId id="820" r:id="rId13"/>
    <p:sldId id="956" r:id="rId14"/>
    <p:sldId id="1001" r:id="rId15"/>
    <p:sldId id="1002" r:id="rId16"/>
    <p:sldId id="1003" r:id="rId17"/>
    <p:sldId id="1004" r:id="rId18"/>
    <p:sldId id="929" r:id="rId19"/>
    <p:sldId id="1005" r:id="rId20"/>
    <p:sldId id="1006" r:id="rId21"/>
    <p:sldId id="1007" r:id="rId22"/>
    <p:sldId id="1008" r:id="rId23"/>
    <p:sldId id="1009" r:id="rId24"/>
    <p:sldId id="1010" r:id="rId25"/>
    <p:sldId id="1011" r:id="rId26"/>
    <p:sldId id="1012" r:id="rId27"/>
    <p:sldId id="1013" r:id="rId28"/>
    <p:sldId id="1014" r:id="rId29"/>
    <p:sldId id="1015" r:id="rId30"/>
    <p:sldId id="1016" r:id="rId31"/>
    <p:sldId id="1017" r:id="rId32"/>
    <p:sldId id="1023" r:id="rId33"/>
    <p:sldId id="1024" r:id="rId34"/>
    <p:sldId id="1018" r:id="rId35"/>
    <p:sldId id="1019" r:id="rId36"/>
    <p:sldId id="1025" r:id="rId37"/>
    <p:sldId id="1026" r:id="rId38"/>
    <p:sldId id="1027" r:id="rId39"/>
    <p:sldId id="1028" r:id="rId40"/>
    <p:sldId id="1029" r:id="rId41"/>
    <p:sldId id="1020" r:id="rId42"/>
    <p:sldId id="1030" r:id="rId43"/>
    <p:sldId id="1031" r:id="rId44"/>
    <p:sldId id="1000" r:id="rId45"/>
    <p:sldId id="1033" r:id="rId46"/>
    <p:sldId id="1034" r:id="rId47"/>
    <p:sldId id="1037" r:id="rId48"/>
    <p:sldId id="1038" r:id="rId49"/>
    <p:sldId id="1049" r:id="rId50"/>
    <p:sldId id="1050" r:id="rId51"/>
    <p:sldId id="1051" r:id="rId52"/>
    <p:sldId id="1052" r:id="rId53"/>
    <p:sldId id="1042" r:id="rId54"/>
    <p:sldId id="1044" r:id="rId55"/>
    <p:sldId id="1045" r:id="rId56"/>
    <p:sldId id="1053" r:id="rId57"/>
    <p:sldId id="1054" r:id="rId58"/>
    <p:sldId id="1055" r:id="rId59"/>
    <p:sldId id="1056" r:id="rId60"/>
    <p:sldId id="1057" r:id="rId61"/>
    <p:sldId id="1058" r:id="rId62"/>
    <p:sldId id="1059" r:id="rId63"/>
    <p:sldId id="1060" r:id="rId64"/>
    <p:sldId id="1061" r:id="rId65"/>
    <p:sldId id="1062" r:id="rId66"/>
    <p:sldId id="1063" r:id="rId67"/>
    <p:sldId id="1064" r:id="rId68"/>
    <p:sldId id="1065" r:id="rId69"/>
    <p:sldId id="1066" r:id="rId70"/>
    <p:sldId id="1067" r:id="rId71"/>
    <p:sldId id="1068" r:id="rId72"/>
    <p:sldId id="1069" r:id="rId73"/>
    <p:sldId id="1070" r:id="rId74"/>
    <p:sldId id="1071" r:id="rId75"/>
    <p:sldId id="1072" r:id="rId76"/>
    <p:sldId id="1073" r:id="rId77"/>
    <p:sldId id="1074" r:id="rId78"/>
    <p:sldId id="1032" r:id="rId79"/>
    <p:sldId id="1075" r:id="rId80"/>
    <p:sldId id="1048" r:id="rId81"/>
    <p:sldId id="685" r:id="rId82"/>
    <p:sldId id="1083" r:id="rId83"/>
  </p:sldIdLst>
  <p:sldSz cx="9144000" cy="6858000" type="screen4x3"/>
  <p:notesSz cx="6807200" cy="9906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FF"/>
    <a:srgbClr val="6699FF"/>
    <a:srgbClr val="9999FF"/>
    <a:srgbClr val="0000FF"/>
    <a:srgbClr val="CCFFCC"/>
    <a:srgbClr val="800000"/>
    <a:srgbClr val="006600"/>
    <a:srgbClr val="66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8" autoAdjust="0"/>
    <p:restoredTop sz="89819" autoAdjust="0"/>
  </p:normalViewPr>
  <p:slideViewPr>
    <p:cSldViewPr>
      <p:cViewPr varScale="1">
        <p:scale>
          <a:sx n="102" d="100"/>
          <a:sy n="102" d="100"/>
        </p:scale>
        <p:origin x="215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8734"/>
    </p:cViewPr>
  </p:sorterViewPr>
  <p:notesViewPr>
    <p:cSldViewPr>
      <p:cViewPr varScale="1">
        <p:scale>
          <a:sx n="76" d="100"/>
          <a:sy n="76" d="100"/>
        </p:scale>
        <p:origin x="-3330" y="-108"/>
      </p:cViewPr>
      <p:guideLst>
        <p:guide orient="horz" pos="3120"/>
        <p:guide pos="214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sakai.it.tdt.edu.v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kai.it.tdt.edu.vn/" TargetMode="External"/><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To learn some classic sorting algorithms</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GB" sz="2400" dirty="0"/>
            <a:t>To analyse the running time of these algorithms</a:t>
          </a:r>
          <a:endParaRPr lang="en-US" sz="2400" dirty="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25F0BC43-71BB-410A-8512-B35515833C07}">
      <dgm:prSet/>
      <dgm:spPr>
        <a:solidFill>
          <a:schemeClr val="tx2">
            <a:lumMod val="40000"/>
            <a:lumOff val="60000"/>
          </a:schemeClr>
        </a:solidFill>
        <a:ln>
          <a:solidFill>
            <a:srgbClr val="6699FF"/>
          </a:solidFill>
        </a:ln>
      </dgm:spPr>
      <dgm:t>
        <a:bodyPr/>
        <a:lstStyle/>
        <a:p>
          <a:r>
            <a:rPr lang="en-US" dirty="0"/>
            <a:t>3</a:t>
          </a:r>
          <a:endParaRPr lang="en-SG" dirty="0"/>
        </a:p>
      </dgm:t>
    </dgm:pt>
    <dgm:pt modelId="{EF6AF48B-A831-4541-BA1F-D016C93D0E3A}" type="parTrans" cxnId="{81481939-9729-41B0-8E8A-8B8A7EA94F43}">
      <dgm:prSet/>
      <dgm:spPr/>
      <dgm:t>
        <a:bodyPr/>
        <a:lstStyle/>
        <a:p>
          <a:endParaRPr lang="en-SG"/>
        </a:p>
      </dgm:t>
    </dgm:pt>
    <dgm:pt modelId="{D61BCA7D-61A2-4490-9ED5-ED4727EE9082}" type="sibTrans" cxnId="{81481939-9729-41B0-8E8A-8B8A7EA94F43}">
      <dgm:prSet/>
      <dgm:spPr/>
      <dgm:t>
        <a:bodyPr/>
        <a:lstStyle/>
        <a:p>
          <a:endParaRPr lang="en-SG"/>
        </a:p>
      </dgm:t>
    </dgm:pt>
    <dgm:pt modelId="{107480B0-2268-4076-80B1-CE5B2D3697D0}">
      <dgm:prSet/>
      <dgm:spPr/>
      <dgm:t>
        <a:bodyPr/>
        <a:lstStyle/>
        <a:p>
          <a:r>
            <a:rPr lang="en-US" dirty="0"/>
            <a:t>4</a:t>
          </a:r>
          <a:endParaRPr lang="en-SG" dirty="0"/>
        </a:p>
      </dgm:t>
    </dgm:pt>
    <dgm:pt modelId="{BEC2A1F8-7BF6-44BA-8610-982975981925}" type="parTrans" cxnId="{77E716B2-A435-4A1B-9E0B-C880A72A0EC4}">
      <dgm:prSet/>
      <dgm:spPr/>
      <dgm:t>
        <a:bodyPr/>
        <a:lstStyle/>
        <a:p>
          <a:endParaRPr lang="en-SG"/>
        </a:p>
      </dgm:t>
    </dgm:pt>
    <dgm:pt modelId="{7FB5F6AB-342B-4128-A470-7C6E9F33D3FC}" type="sibTrans" cxnId="{77E716B2-A435-4A1B-9E0B-C880A72A0EC4}">
      <dgm:prSet/>
      <dgm:spPr/>
      <dgm:t>
        <a:bodyPr/>
        <a:lstStyle/>
        <a:p>
          <a:endParaRPr lang="en-SG"/>
        </a:p>
      </dgm:t>
    </dgm:pt>
    <dgm:pt modelId="{7E3B9988-51C6-4569-91A4-03DD2FE93D3C}">
      <dgm:prSet custT="1"/>
      <dgm:spPr/>
      <dgm:t>
        <a:bodyPr/>
        <a:lstStyle/>
        <a:p>
          <a:r>
            <a:rPr lang="en-US" sz="2400" dirty="0"/>
            <a:t>To learn concepts such as in-place sorts and stable sorts </a:t>
          </a:r>
          <a:endParaRPr lang="en-SG" sz="2400" dirty="0"/>
        </a:p>
      </dgm:t>
    </dgm:pt>
    <dgm:pt modelId="{D8D10D5A-B6D7-40E6-8611-39E6E97B427D}" type="parTrans" cxnId="{310A0983-D677-4216-A3E7-929567245784}">
      <dgm:prSet/>
      <dgm:spPr/>
      <dgm:t>
        <a:bodyPr/>
        <a:lstStyle/>
        <a:p>
          <a:endParaRPr lang="en-SG"/>
        </a:p>
      </dgm:t>
    </dgm:pt>
    <dgm:pt modelId="{B8E29BF2-0C5C-4B76-B259-8BD092828BD4}" type="sibTrans" cxnId="{310A0983-D677-4216-A3E7-929567245784}">
      <dgm:prSet/>
      <dgm:spPr/>
      <dgm:t>
        <a:bodyPr/>
        <a:lstStyle/>
        <a:p>
          <a:endParaRPr lang="en-SG"/>
        </a:p>
      </dgm:t>
    </dgm:pt>
    <dgm:pt modelId="{00553B8B-1F29-4F43-A740-CF89D7630561}">
      <dgm:prSet custT="1"/>
      <dgm:spPr/>
      <dgm:t>
        <a:bodyPr/>
        <a:lstStyle/>
        <a:p>
          <a:r>
            <a:rPr lang="en-US" sz="2400" dirty="0"/>
            <a:t>Using Java methods to perform sorting </a:t>
          </a:r>
          <a:endParaRPr lang="en-SG" sz="2400" dirty="0"/>
        </a:p>
      </dgm:t>
    </dgm:pt>
    <dgm:pt modelId="{92930950-0465-432A-AA1B-CBD2DA68B61C}" type="parTrans" cxnId="{DC519C0E-9E76-4CB0-BB25-5DC69EFEDB9A}">
      <dgm:prSet/>
      <dgm:spPr/>
      <dgm:t>
        <a:bodyPr/>
        <a:lstStyle/>
        <a:p>
          <a:endParaRPr lang="en-SG"/>
        </a:p>
      </dgm:t>
    </dgm:pt>
    <dgm:pt modelId="{32F0B63F-232D-474E-8A74-85A5411A8BD5}" type="sibTrans" cxnId="{DC519C0E-9E76-4CB0-BB25-5DC69EFEDB9A}">
      <dgm:prSet/>
      <dgm:spPr/>
      <dgm:t>
        <a:bodyPr/>
        <a:lstStyle/>
        <a:p>
          <a:endParaRPr lang="en-SG"/>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custScaleY="139009">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custLinFactNeighborY="-10078">
        <dgm:presLayoutVars>
          <dgm:chMax val="1"/>
          <dgm:bulletEnabled val="1"/>
        </dgm:presLayoutVars>
      </dgm:prSet>
      <dgm:spPr/>
    </dgm:pt>
    <dgm:pt modelId="{F8B2D4D0-CC62-4E1F-8BFF-8FB3F6AE7A97}" type="pres">
      <dgm:prSet presAssocID="{9CE06BC0-032E-4149-919B-24D09572F737}" presName="descendantText" presStyleLbl="alignAcc1" presStyleIdx="1" presStyleCnt="4" custScaleY="146145" custLinFactNeighborX="-21" custLinFactNeighborY="-3067">
        <dgm:presLayoutVars>
          <dgm:bulletEnabled val="1"/>
        </dgm:presLayoutVars>
      </dgm:prSet>
      <dgm:spPr/>
    </dgm:pt>
    <dgm:pt modelId="{6CEE842B-6F50-4AAB-9363-D0107BACB565}" type="pres">
      <dgm:prSet presAssocID="{10126DF6-3E42-4D40-9688-6A1FBB3BFC04}" presName="sp" presStyleCnt="0"/>
      <dgm:spPr/>
    </dgm:pt>
    <dgm:pt modelId="{841D8200-ED9A-4058-83DA-867F000C80C1}" type="pres">
      <dgm:prSet presAssocID="{25F0BC43-71BB-410A-8512-B35515833C07}" presName="composite" presStyleCnt="0"/>
      <dgm:spPr/>
    </dgm:pt>
    <dgm:pt modelId="{269EB157-571E-41C8-9B72-1BAA60C7AD99}" type="pres">
      <dgm:prSet presAssocID="{25F0BC43-71BB-410A-8512-B35515833C07}" presName="parentText" presStyleLbl="alignNode1" presStyleIdx="2" presStyleCnt="4">
        <dgm:presLayoutVars>
          <dgm:chMax val="1"/>
          <dgm:bulletEnabled val="1"/>
        </dgm:presLayoutVars>
      </dgm:prSet>
      <dgm:spPr/>
    </dgm:pt>
    <dgm:pt modelId="{B631F4C8-DE38-46C7-AEBC-34F124F6ADD6}" type="pres">
      <dgm:prSet presAssocID="{25F0BC43-71BB-410A-8512-B35515833C07}" presName="descendantText" presStyleLbl="alignAcc1" presStyleIdx="2" presStyleCnt="4" custScaleY="143915">
        <dgm:presLayoutVars>
          <dgm:bulletEnabled val="1"/>
        </dgm:presLayoutVars>
      </dgm:prSet>
      <dgm:spPr/>
    </dgm:pt>
    <dgm:pt modelId="{D64A5A2F-6632-4BDE-8122-E35A00FF6503}" type="pres">
      <dgm:prSet presAssocID="{D61BCA7D-61A2-4490-9ED5-ED4727EE9082}" presName="sp" presStyleCnt="0"/>
      <dgm:spPr/>
    </dgm:pt>
    <dgm:pt modelId="{F31FA315-7234-4F02-B7D1-A916790D6554}" type="pres">
      <dgm:prSet presAssocID="{107480B0-2268-4076-80B1-CE5B2D3697D0}" presName="composite" presStyleCnt="0"/>
      <dgm:spPr/>
    </dgm:pt>
    <dgm:pt modelId="{35C1D692-CE16-463A-A6FB-8FEBBBB9D2D7}" type="pres">
      <dgm:prSet presAssocID="{107480B0-2268-4076-80B1-CE5B2D3697D0}" presName="parentText" presStyleLbl="alignNode1" presStyleIdx="3" presStyleCnt="4">
        <dgm:presLayoutVars>
          <dgm:chMax val="1"/>
          <dgm:bulletEnabled val="1"/>
        </dgm:presLayoutVars>
      </dgm:prSet>
      <dgm:spPr/>
    </dgm:pt>
    <dgm:pt modelId="{3268BD86-8D82-430F-8DF4-D3C0C8E51D00}" type="pres">
      <dgm:prSet presAssocID="{107480B0-2268-4076-80B1-CE5B2D3697D0}" presName="descendantText" presStyleLbl="alignAcc1" presStyleIdx="3" presStyleCnt="4" custScaleY="122318" custLinFactNeighborY="5686">
        <dgm:presLayoutVars>
          <dgm:bulletEnabled val="1"/>
        </dgm:presLayoutVars>
      </dgm:prSet>
      <dgm:spPr/>
    </dgm:pt>
  </dgm:ptLst>
  <dgm:cxnLst>
    <dgm:cxn modelId="{DC519C0E-9E76-4CB0-BB25-5DC69EFEDB9A}" srcId="{107480B0-2268-4076-80B1-CE5B2D3697D0}" destId="{00553B8B-1F29-4F43-A740-CF89D7630561}" srcOrd="0" destOrd="0" parTransId="{92930950-0465-432A-AA1B-CBD2DA68B61C}" sibTransId="{32F0B63F-232D-474E-8A74-85A5411A8BD5}"/>
    <dgm:cxn modelId="{D2806214-ABA7-461B-8A44-5FD1969CEC69}" type="presOf" srcId="{7ED2F955-2120-4923-9611-8AAF93F827CA}" destId="{232EAE4B-1ED0-4687-9A33-90AF17948ACD}" srcOrd="0" destOrd="0" presId="urn:microsoft.com/office/officeart/2005/8/layout/chevron2"/>
    <dgm:cxn modelId="{E0A6AB17-F8B6-4CD5-AB55-D1E66C5C0D5C}" type="presOf" srcId="{7E3B9988-51C6-4569-91A4-03DD2FE93D3C}" destId="{B631F4C8-DE38-46C7-AEBC-34F124F6ADD6}" srcOrd="0" destOrd="0" presId="urn:microsoft.com/office/officeart/2005/8/layout/chevron2"/>
    <dgm:cxn modelId="{87A4CF28-75D0-4ED4-BAFE-F472C573E3CB}" type="presOf" srcId="{9CE06BC0-032E-4149-919B-24D09572F737}" destId="{E26FD5B1-3991-4CE2-874F-8C2F1F1A42F2}" srcOrd="0" destOrd="0" presId="urn:microsoft.com/office/officeart/2005/8/layout/chevron2"/>
    <dgm:cxn modelId="{1C6C9F2A-E11D-410F-AEB8-C118D39FA094}" type="presOf" srcId="{7DF50EEE-E66E-402D-A97F-C4566E2DA512}" destId="{F8B2D4D0-CC62-4E1F-8BFF-8FB3F6AE7A97}" srcOrd="0" destOrd="0" presId="urn:microsoft.com/office/officeart/2005/8/layout/chevron2"/>
    <dgm:cxn modelId="{744C4237-A4F1-42A4-92D5-22FFAC0DFB55}" type="presOf" srcId="{DEBD6EF9-2804-423B-9DF9-F21060D61466}" destId="{17946CE0-4F59-49F2-83C9-45D73974197A}" srcOrd="0" destOrd="0" presId="urn:microsoft.com/office/officeart/2005/8/layout/chevron2"/>
    <dgm:cxn modelId="{81481939-9729-41B0-8E8A-8B8A7EA94F43}" srcId="{7ADA11EA-323B-4707-895B-4B9D16876644}" destId="{25F0BC43-71BB-410A-8512-B35515833C07}" srcOrd="2" destOrd="0" parTransId="{EF6AF48B-A831-4541-BA1F-D016C93D0E3A}" sibTransId="{D61BCA7D-61A2-4490-9ED5-ED4727EE9082}"/>
    <dgm:cxn modelId="{9E01103A-5B40-4A5A-BE97-B75EFE091FDB}" srcId="{9CE06BC0-032E-4149-919B-24D09572F737}" destId="{7DF50EEE-E66E-402D-A97F-C4566E2DA512}" srcOrd="0" destOrd="0" parTransId="{AAF8E71A-C5A5-4D62-AE7B-23D0A73376F2}" sibTransId="{916F7EE1-38E8-46D2-BEDD-0D0FE7F77815}"/>
    <dgm:cxn modelId="{03B6E75F-88B1-4EF6-96D1-FC1E8C659CD0}" srcId="{7ADA11EA-323B-4707-895B-4B9D16876644}" destId="{9CE06BC0-032E-4149-919B-24D09572F737}" srcOrd="1" destOrd="0" parTransId="{C2815A91-FF76-456E-BDCD-7EAC9726195B}" sibTransId="{10126DF6-3E42-4D40-9688-6A1FBB3BFC04}"/>
    <dgm:cxn modelId="{310A0983-D677-4216-A3E7-929567245784}" srcId="{25F0BC43-71BB-410A-8512-B35515833C07}" destId="{7E3B9988-51C6-4569-91A4-03DD2FE93D3C}" srcOrd="0" destOrd="0" parTransId="{D8D10D5A-B6D7-40E6-8611-39E6E97B427D}" sibTransId="{B8E29BF2-0C5C-4B76-B259-8BD092828BD4}"/>
    <dgm:cxn modelId="{C99B6D85-3974-4401-87B0-E636BBD496D9}" type="presOf" srcId="{7ADA11EA-323B-4707-895B-4B9D16876644}" destId="{9243B227-0C0E-4439-B08B-C48187B71ED3}" srcOrd="0" destOrd="0" presId="urn:microsoft.com/office/officeart/2005/8/layout/chevron2"/>
    <dgm:cxn modelId="{77E716B2-A435-4A1B-9E0B-C880A72A0EC4}" srcId="{7ADA11EA-323B-4707-895B-4B9D16876644}" destId="{107480B0-2268-4076-80B1-CE5B2D3697D0}" srcOrd="3" destOrd="0" parTransId="{BEC2A1F8-7BF6-44BA-8610-982975981925}" sibTransId="{7FB5F6AB-342B-4128-A470-7C6E9F33D3FC}"/>
    <dgm:cxn modelId="{D86520D4-40FD-4003-BA9F-06F11D44C14C}" type="presOf" srcId="{00553B8B-1F29-4F43-A740-CF89D7630561}" destId="{3268BD86-8D82-430F-8DF4-D3C0C8E51D00}" srcOrd="0" destOrd="0" presId="urn:microsoft.com/office/officeart/2005/8/layout/chevron2"/>
    <dgm:cxn modelId="{695F00E7-B9C2-4EA4-9FFA-DB1EAFC95C0C}" type="presOf" srcId="{107480B0-2268-4076-80B1-CE5B2D3697D0}" destId="{35C1D692-CE16-463A-A6FB-8FEBBBB9D2D7}"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173E88FF-88FA-46FE-B6D2-5DDD49476E2D}" type="presOf" srcId="{25F0BC43-71BB-410A-8512-B35515833C07}" destId="{269EB157-571E-41C8-9B72-1BAA60C7AD99}" srcOrd="0" destOrd="0" presId="urn:microsoft.com/office/officeart/2005/8/layout/chevron2"/>
    <dgm:cxn modelId="{6F8B5EFF-6248-4801-A4EB-AFA6A66E1187}" type="presParOf" srcId="{9243B227-0C0E-4439-B08B-C48187B71ED3}" destId="{62BFFFC2-E5EE-4620-B112-2FC0CAD81860}" srcOrd="0" destOrd="0" presId="urn:microsoft.com/office/officeart/2005/8/layout/chevron2"/>
    <dgm:cxn modelId="{86BC51B1-E77F-4D44-BF45-559DAF2CFFC2}" type="presParOf" srcId="{62BFFFC2-E5EE-4620-B112-2FC0CAD81860}" destId="{232EAE4B-1ED0-4687-9A33-90AF17948ACD}" srcOrd="0" destOrd="0" presId="urn:microsoft.com/office/officeart/2005/8/layout/chevron2"/>
    <dgm:cxn modelId="{BBAECC89-5D1A-413E-A64D-AC91A1F0ECCB}" type="presParOf" srcId="{62BFFFC2-E5EE-4620-B112-2FC0CAD81860}" destId="{17946CE0-4F59-49F2-83C9-45D73974197A}" srcOrd="1" destOrd="0" presId="urn:microsoft.com/office/officeart/2005/8/layout/chevron2"/>
    <dgm:cxn modelId="{2514F3BB-4454-471A-91A4-06487C98EE12}" type="presParOf" srcId="{9243B227-0C0E-4439-B08B-C48187B71ED3}" destId="{8C2FAFCB-21D8-4CC0-ABA1-F5FEEEA196E9}" srcOrd="1" destOrd="0" presId="urn:microsoft.com/office/officeart/2005/8/layout/chevron2"/>
    <dgm:cxn modelId="{F70B5D84-C1DE-4ABC-A933-4A79F6836CF1}" type="presParOf" srcId="{9243B227-0C0E-4439-B08B-C48187B71ED3}" destId="{66F64149-FCE0-42B2-BF46-BBEE3094C0DB}" srcOrd="2" destOrd="0" presId="urn:microsoft.com/office/officeart/2005/8/layout/chevron2"/>
    <dgm:cxn modelId="{7B32B8D8-CBBD-40FC-B7C2-64591A76F2A9}" type="presParOf" srcId="{66F64149-FCE0-42B2-BF46-BBEE3094C0DB}" destId="{E26FD5B1-3991-4CE2-874F-8C2F1F1A42F2}" srcOrd="0" destOrd="0" presId="urn:microsoft.com/office/officeart/2005/8/layout/chevron2"/>
    <dgm:cxn modelId="{BDDDAA9F-2197-4BBE-ABFF-F3D32C4C3D91}" type="presParOf" srcId="{66F64149-FCE0-42B2-BF46-BBEE3094C0DB}" destId="{F8B2D4D0-CC62-4E1F-8BFF-8FB3F6AE7A97}" srcOrd="1" destOrd="0" presId="urn:microsoft.com/office/officeart/2005/8/layout/chevron2"/>
    <dgm:cxn modelId="{B61BE742-511F-4F57-8027-6CAD56F30089}" type="presParOf" srcId="{9243B227-0C0E-4439-B08B-C48187B71ED3}" destId="{6CEE842B-6F50-4AAB-9363-D0107BACB565}" srcOrd="3" destOrd="0" presId="urn:microsoft.com/office/officeart/2005/8/layout/chevron2"/>
    <dgm:cxn modelId="{BC8661DD-6B4D-476A-8C16-0A166749AF55}" type="presParOf" srcId="{9243B227-0C0E-4439-B08B-C48187B71ED3}" destId="{841D8200-ED9A-4058-83DA-867F000C80C1}" srcOrd="4" destOrd="0" presId="urn:microsoft.com/office/officeart/2005/8/layout/chevron2"/>
    <dgm:cxn modelId="{FD09BC3C-72DF-4040-BFB8-6B077A2F1C9A}" type="presParOf" srcId="{841D8200-ED9A-4058-83DA-867F000C80C1}" destId="{269EB157-571E-41C8-9B72-1BAA60C7AD99}" srcOrd="0" destOrd="0" presId="urn:microsoft.com/office/officeart/2005/8/layout/chevron2"/>
    <dgm:cxn modelId="{2668644D-C6E6-48DD-A35F-51A662161865}" type="presParOf" srcId="{841D8200-ED9A-4058-83DA-867F000C80C1}" destId="{B631F4C8-DE38-46C7-AEBC-34F124F6ADD6}" srcOrd="1" destOrd="0" presId="urn:microsoft.com/office/officeart/2005/8/layout/chevron2"/>
    <dgm:cxn modelId="{7F460870-0B81-4C57-A4EB-8460369233B7}" type="presParOf" srcId="{9243B227-0C0E-4439-B08B-C48187B71ED3}" destId="{D64A5A2F-6632-4BDE-8122-E35A00FF6503}" srcOrd="5" destOrd="0" presId="urn:microsoft.com/office/officeart/2005/8/layout/chevron2"/>
    <dgm:cxn modelId="{D3BEE8CD-41F3-4F26-9EEE-5F0C91FDD389}" type="presParOf" srcId="{9243B227-0C0E-4439-B08B-C48187B71ED3}" destId="{F31FA315-7234-4F02-B7D1-A916790D6554}" srcOrd="6" destOrd="0" presId="urn:microsoft.com/office/officeart/2005/8/layout/chevron2"/>
    <dgm:cxn modelId="{9B60182D-2837-48AE-96EE-70AA8FF5D1DF}" type="presParOf" srcId="{F31FA315-7234-4F02-B7D1-A916790D6554}" destId="{35C1D692-CE16-463A-A6FB-8FEBBBB9D2D7}" srcOrd="0" destOrd="0" presId="urn:microsoft.com/office/officeart/2005/8/layout/chevron2"/>
    <dgm:cxn modelId="{1EBFC870-9EEE-4530-A693-0A7AF89539BB}" type="presParOf" srcId="{F31FA315-7234-4F02-B7D1-A916790D6554}" destId="{3268BD86-8D82-430F-8DF4-D3C0C8E51D0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400" b="1" baseline="0" dirty="0">
              <a:solidFill>
                <a:schemeClr val="tx1"/>
              </a:solidFill>
            </a:rPr>
            <a:t>Chapter 10:</a:t>
          </a:r>
          <a:r>
            <a:rPr lang="en-US" sz="2400" baseline="0" dirty="0">
              <a:solidFill>
                <a:schemeClr val="tx1"/>
              </a:solidFill>
            </a:rPr>
            <a:t> Algorithm Efficiency and Sorting</a:t>
          </a:r>
          <a:r>
            <a:rPr lang="en-US" sz="2400" baseline="0" dirty="0">
              <a:solidFill>
                <a:schemeClr val="tx1"/>
              </a:solidFill>
              <a:latin typeface="+mn-lt"/>
            </a:rPr>
            <a:t>, pages 542 to 577.</a:t>
          </a: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a:solidFill>
                <a:schemeClr val="tx1"/>
              </a:solidFill>
            </a:rPr>
            <a:t>IT-TDT Sakai </a:t>
          </a:r>
          <a:r>
            <a:rPr lang="en-US" sz="2800" dirty="0">
              <a:solidFill>
                <a:schemeClr val="tx1"/>
              </a:solidFill>
              <a:sym typeface="Wingdings" panose="05000000000000000000" pitchFamily="2" charset="2"/>
            </a:rPr>
            <a:t> </a:t>
          </a:r>
          <a:r>
            <a:rPr lang="en-US" sz="2800" dirty="0">
              <a:solidFill>
                <a:schemeClr val="tx1"/>
              </a:solidFill>
            </a:rPr>
            <a:t>501043 website </a:t>
          </a:r>
          <a:r>
            <a:rPr lang="en-US" sz="2800" dirty="0">
              <a:solidFill>
                <a:schemeClr val="tx1"/>
              </a:solidFill>
              <a:sym typeface="Wingdings" panose="05000000000000000000" pitchFamily="2" charset="2"/>
            </a:rPr>
            <a:t>  Lessons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a:solidFill>
                <a:schemeClr val="tx1"/>
              </a:solidFill>
              <a:hlinkClick xmlns:r="http://schemas.openxmlformats.org/officeDocument/2006/relationships" r:id="rId1"/>
            </a:rPr>
            <a:t>http://sakai.it.tdt.edu.vn</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pt>
    <dgm:pt modelId="{1CF88B78-4801-4BFE-9764-C472D8A97954}" type="pres">
      <dgm:prSet presAssocID="{15A46DDB-42AA-4BBF-AE75-5C9F19A8EE95}" presName="txShp" presStyleLbl="node1" presStyleIdx="1" presStyleCnt="2" custScaleX="125836">
        <dgm:presLayoutVars>
          <dgm:bulletEnabled val="1"/>
        </dgm:presLayoutVars>
      </dgm:prSet>
      <dgm:spPr/>
    </dgm:pt>
  </dgm:ptLst>
  <dgm:cxnLst>
    <dgm:cxn modelId="{1BBC6133-45AD-4060-8C4A-0B1D02B70742}" srcId="{0FE90267-9BC7-4679-8942-5FF3A3AB06ED}" destId="{C5CEBEED-CFB9-42A5-B5AD-5846D62AC459}" srcOrd="0" destOrd="0" parTransId="{A0A2091F-B4A7-494A-8045-F1B6768BF68E}" sibTransId="{8F2732F5-0EE9-4592-B5B0-D7D7746865F9}"/>
    <dgm:cxn modelId="{35333C5F-1D81-4079-906C-3900D65FF27C}" srcId="{C862E928-676D-428E-8E83-FEAED208C0F7}" destId="{15A46DDB-42AA-4BBF-AE75-5C9F19A8EE95}" srcOrd="1" destOrd="0" parTransId="{1487AE3B-E410-4684-A690-44AC20879B64}" sibTransId="{00B4D831-1A32-4AD0-84AF-8AFC1A48E7F9}"/>
    <dgm:cxn modelId="{B604DC77-B775-4D1F-9129-68612B5F6BE5}" srcId="{C862E928-676D-428E-8E83-FEAED208C0F7}" destId="{0FE90267-9BC7-4679-8942-5FF3A3AB06ED}" srcOrd="0" destOrd="0" parTransId="{97FF8DFD-B26D-41C3-89BA-C7B95B7D90CB}" sibTransId="{D0E060C8-5E3E-490E-B807-583FB2F11816}"/>
    <dgm:cxn modelId="{677E167F-D4C0-48C4-8FDB-C6ADF4895469}" type="presOf" srcId="{0FE90267-9BC7-4679-8942-5FF3A3AB06ED}" destId="{691D3C5E-B9A5-48E5-96D2-C74E4BC7C021}" srcOrd="0" destOrd="0" presId="urn:microsoft.com/office/officeart/2005/8/layout/vList3#1"/>
    <dgm:cxn modelId="{546B288F-E49B-487D-A120-680CF2BE81A9}" type="presOf" srcId="{15A46DDB-42AA-4BBF-AE75-5C9F19A8EE95}" destId="{1CF88B78-4801-4BFE-9764-C472D8A97954}" srcOrd="0" destOrd="0" presId="urn:microsoft.com/office/officeart/2005/8/layout/vList3#1"/>
    <dgm:cxn modelId="{2EC6D9D0-49F5-43AE-A9B8-83FFBC241C18}" type="presOf" srcId="{6D3F791B-D2DD-426C-ACEF-4A7F889FA29F}" destId="{1CF88B78-4801-4BFE-9764-C472D8A97954}" srcOrd="0" destOrd="1" presId="urn:microsoft.com/office/officeart/2005/8/layout/vList3#1"/>
    <dgm:cxn modelId="{111EEEE5-36E7-4BE5-90A1-C3A4A06FD982}" type="presOf" srcId="{C5CEBEED-CFB9-42A5-B5AD-5846D62AC459}" destId="{691D3C5E-B9A5-48E5-96D2-C74E4BC7C021}" srcOrd="0" destOrd="1"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005F7EEC-6EF0-4EBF-9B5B-DE2695E007B3}" type="presOf" srcId="{C862E928-676D-428E-8E83-FEAED208C0F7}" destId="{92EE76E5-3762-43F0-B701-FDC1B9155319}" srcOrd="0" destOrd="0" presId="urn:microsoft.com/office/officeart/2005/8/layout/vList3#1"/>
    <dgm:cxn modelId="{A3EA4304-631C-4A59-BE02-51BC719CD2EB}" type="presParOf" srcId="{92EE76E5-3762-43F0-B701-FDC1B9155319}" destId="{BB6723CE-ADD8-4F40-BBA2-A73E76036D91}" srcOrd="0" destOrd="0" presId="urn:microsoft.com/office/officeart/2005/8/layout/vList3#1"/>
    <dgm:cxn modelId="{65C5F1E3-FDF9-4A96-ACCB-ED73376DA39A}" type="presParOf" srcId="{BB6723CE-ADD8-4F40-BBA2-A73E76036D91}" destId="{E9C254D0-7C86-4675-AC1B-555179EDDE6F}" srcOrd="0" destOrd="0" presId="urn:microsoft.com/office/officeart/2005/8/layout/vList3#1"/>
    <dgm:cxn modelId="{A7C86ADA-CFAF-4AE9-BAA8-8CD44ED32C25}" type="presParOf" srcId="{BB6723CE-ADD8-4F40-BBA2-A73E76036D91}" destId="{691D3C5E-B9A5-48E5-96D2-C74E4BC7C021}" srcOrd="1" destOrd="0" presId="urn:microsoft.com/office/officeart/2005/8/layout/vList3#1"/>
    <dgm:cxn modelId="{834CE4EC-231C-4F9B-9591-47B118C4612B}" type="presParOf" srcId="{92EE76E5-3762-43F0-B701-FDC1B9155319}" destId="{13220A11-ED16-4A41-B09D-38EEF3B5F949}" srcOrd="1" destOrd="0" presId="urn:microsoft.com/office/officeart/2005/8/layout/vList3#1"/>
    <dgm:cxn modelId="{AC0DAFE2-2B64-4376-BFE4-F00F4345AF9E}" type="presParOf" srcId="{92EE76E5-3762-43F0-B701-FDC1B9155319}" destId="{432ED7D5-1CA3-470E-B9D4-49E90AF170FE}" srcOrd="2" destOrd="0" presId="urn:microsoft.com/office/officeart/2005/8/layout/vList3#1"/>
    <dgm:cxn modelId="{0A6E239F-16F8-40A7-8BB9-2EEFC915C674}" type="presParOf" srcId="{432ED7D5-1CA3-470E-B9D4-49E90AF170FE}" destId="{71E86C86-047A-4D09-AAD2-F51B4E8AD96C}" srcOrd="0" destOrd="0" presId="urn:microsoft.com/office/officeart/2005/8/layout/vList3#1"/>
    <dgm:cxn modelId="{B603E8C1-09B5-4DA1-9FDC-0AE65954C016}"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2006" y="337278"/>
          <a:ext cx="1146707" cy="802695"/>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1</a:t>
          </a:r>
        </a:p>
      </dsp:txBody>
      <dsp:txXfrm rot="-5400000">
        <a:off x="1" y="566620"/>
        <a:ext cx="802695" cy="344012"/>
      </dsp:txXfrm>
    </dsp:sp>
    <dsp:sp modelId="{17946CE0-4F59-49F2-83C9-45D73974197A}">
      <dsp:nvSpPr>
        <dsp:cNvPr id="0" name=""/>
        <dsp:cNvSpPr/>
      </dsp:nvSpPr>
      <dsp:spPr>
        <a:xfrm rot="5400000">
          <a:off x="3548637" y="-2726048"/>
          <a:ext cx="1036117" cy="65280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 learn some classic sorting algorithms</a:t>
          </a:r>
        </a:p>
      </dsp:txBody>
      <dsp:txXfrm rot="-5400000">
        <a:off x="802695" y="70473"/>
        <a:ext cx="6477423" cy="934959"/>
      </dsp:txXfrm>
    </dsp:sp>
    <dsp:sp modelId="{E26FD5B1-3991-4CE2-874F-8C2F1F1A42F2}">
      <dsp:nvSpPr>
        <dsp:cNvPr id="0" name=""/>
        <dsp:cNvSpPr/>
      </dsp:nvSpPr>
      <dsp:spPr>
        <a:xfrm rot="5400000">
          <a:off x="-172006" y="1412621"/>
          <a:ext cx="1146707" cy="802695"/>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2</a:t>
          </a:r>
        </a:p>
      </dsp:txBody>
      <dsp:txXfrm rot="-5400000">
        <a:off x="1" y="1641963"/>
        <a:ext cx="802695" cy="344012"/>
      </dsp:txXfrm>
    </dsp:sp>
    <dsp:sp modelId="{F8B2D4D0-CC62-4E1F-8BFF-8FB3F6AE7A97}">
      <dsp:nvSpPr>
        <dsp:cNvPr id="0" name=""/>
        <dsp:cNvSpPr/>
      </dsp:nvSpPr>
      <dsp:spPr>
        <a:xfrm rot="5400000">
          <a:off x="3520672" y="-1558001"/>
          <a:ext cx="1089306" cy="65280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a:t>To analyse the running time of these algorithms</a:t>
          </a:r>
          <a:endParaRPr lang="en-US" sz="2400" kern="1200" dirty="0"/>
        </a:p>
      </dsp:txBody>
      <dsp:txXfrm rot="-5400000">
        <a:off x="801324" y="1214523"/>
        <a:ext cx="6474826" cy="982954"/>
      </dsp:txXfrm>
    </dsp:sp>
    <dsp:sp modelId="{269EB157-571E-41C8-9B72-1BAA60C7AD99}">
      <dsp:nvSpPr>
        <dsp:cNvPr id="0" name=""/>
        <dsp:cNvSpPr/>
      </dsp:nvSpPr>
      <dsp:spPr>
        <a:xfrm rot="5400000">
          <a:off x="-172006" y="2710783"/>
          <a:ext cx="1146707" cy="802695"/>
        </a:xfrm>
        <a:prstGeom prst="chevron">
          <a:avLst/>
        </a:prstGeom>
        <a:solidFill>
          <a:schemeClr val="tx2">
            <a:lumMod val="40000"/>
            <a:lumOff val="60000"/>
          </a:schemeClr>
        </a:solidFill>
        <a:ln w="25400" cap="flat" cmpd="sng" algn="ctr">
          <a:solidFill>
            <a:srgbClr val="6699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3</a:t>
          </a:r>
          <a:endParaRPr lang="en-SG" sz="2300" kern="1200" dirty="0"/>
        </a:p>
      </dsp:txBody>
      <dsp:txXfrm rot="-5400000">
        <a:off x="1" y="2940125"/>
        <a:ext cx="802695" cy="344012"/>
      </dsp:txXfrm>
    </dsp:sp>
    <dsp:sp modelId="{B631F4C8-DE38-46C7-AEBC-34F124F6ADD6}">
      <dsp:nvSpPr>
        <dsp:cNvPr id="0" name=""/>
        <dsp:cNvSpPr/>
      </dsp:nvSpPr>
      <dsp:spPr>
        <a:xfrm rot="5400000">
          <a:off x="3530354" y="-352543"/>
          <a:ext cx="1072685" cy="65280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 learn concepts such as in-place sorts and stable sorts </a:t>
          </a:r>
          <a:endParaRPr lang="en-SG" sz="2400" kern="1200" dirty="0"/>
        </a:p>
      </dsp:txBody>
      <dsp:txXfrm rot="-5400000">
        <a:off x="802696" y="2427479"/>
        <a:ext cx="6475638" cy="967957"/>
      </dsp:txXfrm>
    </dsp:sp>
    <dsp:sp modelId="{35C1D692-CE16-463A-A6FB-8FEBBBB9D2D7}">
      <dsp:nvSpPr>
        <dsp:cNvPr id="0" name=""/>
        <dsp:cNvSpPr/>
      </dsp:nvSpPr>
      <dsp:spPr>
        <a:xfrm rot="5400000">
          <a:off x="-172006" y="3812892"/>
          <a:ext cx="1146707" cy="80269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4</a:t>
          </a:r>
          <a:endParaRPr lang="en-SG" sz="2300" kern="1200" dirty="0"/>
        </a:p>
      </dsp:txBody>
      <dsp:txXfrm rot="-5400000">
        <a:off x="1" y="4042234"/>
        <a:ext cx="802695" cy="344012"/>
      </dsp:txXfrm>
    </dsp:sp>
    <dsp:sp modelId="{3268BD86-8D82-430F-8DF4-D3C0C8E51D00}">
      <dsp:nvSpPr>
        <dsp:cNvPr id="0" name=""/>
        <dsp:cNvSpPr/>
      </dsp:nvSpPr>
      <dsp:spPr>
        <a:xfrm rot="5400000">
          <a:off x="3610841" y="791946"/>
          <a:ext cx="911709" cy="65280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Using Java methods to perform sorting </a:t>
          </a:r>
          <a:endParaRPr lang="en-SG" sz="2400" kern="1200" dirty="0"/>
        </a:p>
      </dsp:txBody>
      <dsp:txXfrm rot="-5400000">
        <a:off x="802695" y="3644598"/>
        <a:ext cx="6483496" cy="822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1066800">
            <a:lnSpc>
              <a:spcPct val="100000"/>
            </a:lnSpc>
            <a:spcBef>
              <a:spcPct val="0"/>
            </a:spcBef>
            <a:spcAft>
              <a:spcPts val="600"/>
            </a:spcAft>
            <a:buChar char="•"/>
          </a:pPr>
          <a:r>
            <a:rPr lang="en-US" sz="2400" b="1" kern="1200" baseline="0" dirty="0">
              <a:solidFill>
                <a:schemeClr val="tx1"/>
              </a:solidFill>
            </a:rPr>
            <a:t>Chapter 10:</a:t>
          </a:r>
          <a:r>
            <a:rPr lang="en-US" sz="2400" kern="1200" baseline="0" dirty="0">
              <a:solidFill>
                <a:schemeClr val="tx1"/>
              </a:solidFill>
            </a:rPr>
            <a:t> Algorithm Efficiency and Sorting</a:t>
          </a:r>
          <a:r>
            <a:rPr lang="en-US" sz="2400" kern="1200" baseline="0" dirty="0">
              <a:solidFill>
                <a:schemeClr val="tx1"/>
              </a:solidFill>
              <a:latin typeface="+mn-lt"/>
            </a:rPr>
            <a:t>, pages 542 to 577.</a:t>
          </a: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IT-TDT Sakai </a:t>
          </a:r>
          <a:r>
            <a:rPr lang="en-US" sz="2800" kern="1200" dirty="0">
              <a:solidFill>
                <a:schemeClr val="tx1"/>
              </a:solidFill>
              <a:sym typeface="Wingdings" panose="05000000000000000000" pitchFamily="2" charset="2"/>
            </a:rPr>
            <a:t> </a:t>
          </a:r>
          <a:r>
            <a:rPr lang="en-US" sz="2800" kern="1200" dirty="0">
              <a:solidFill>
                <a:schemeClr val="tx1"/>
              </a:solidFill>
            </a:rPr>
            <a:t>501043 website </a:t>
          </a:r>
          <a:r>
            <a:rPr lang="en-US" sz="2800" kern="1200" dirty="0">
              <a:solidFill>
                <a:schemeClr val="tx1"/>
              </a:solidFill>
              <a:sym typeface="Wingdings" panose="05000000000000000000" pitchFamily="2" charset="2"/>
            </a:rPr>
            <a:t>  Lessons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a:solidFill>
                <a:schemeClr val="tx1"/>
              </a:solidFill>
              <a:hlinkClick xmlns:r="http://schemas.openxmlformats.org/officeDocument/2006/relationships" r:id="rId2"/>
            </a:rPr>
            <a:t>http://sakai.it.tdt.edu.vn</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990" cy="494762"/>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55689" y="1"/>
            <a:ext cx="2949990" cy="494762"/>
          </a:xfrm>
          <a:prstGeom prst="rect">
            <a:avLst/>
          </a:prstGeom>
        </p:spPr>
        <p:txBody>
          <a:bodyPr vert="horz" lIns="88221" tIns="44111" rIns="88221" bIns="44111" rtlCol="0"/>
          <a:lstStyle>
            <a:lvl1pPr algn="r">
              <a:defRPr sz="1200"/>
            </a:lvl1pPr>
          </a:lstStyle>
          <a:p>
            <a:fld id="{0D253E4B-C7A1-409F-B60B-55023F7B9320}" type="datetimeFigureOut">
              <a:rPr lang="en-US" smtClean="0"/>
              <a:pPr/>
              <a:t>7/31/20</a:t>
            </a:fld>
            <a:endParaRPr lang="en-US" dirty="0"/>
          </a:p>
        </p:txBody>
      </p:sp>
      <p:sp>
        <p:nvSpPr>
          <p:cNvPr id="4" name="Footer Placeholder 3"/>
          <p:cNvSpPr>
            <a:spLocks noGrp="1"/>
          </p:cNvSpPr>
          <p:nvPr>
            <p:ph type="ftr" sz="quarter" idx="2"/>
          </p:nvPr>
        </p:nvSpPr>
        <p:spPr>
          <a:xfrm>
            <a:off x="0" y="9409702"/>
            <a:ext cx="2949990" cy="494762"/>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689" y="9409702"/>
            <a:ext cx="2949990" cy="494762"/>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107967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2"/>
            <a:ext cx="2949990" cy="49629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54167" y="2"/>
            <a:ext cx="2951512" cy="49629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28688" y="742950"/>
            <a:ext cx="4951412" cy="3713163"/>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78894" y="4703314"/>
            <a:ext cx="5449413" cy="4459006"/>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409702"/>
            <a:ext cx="2949990" cy="494762"/>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54167" y="9409702"/>
            <a:ext cx="2951512" cy="494762"/>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881640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rtl="0" algn="l"/>
              <a:t>3</a:t>
            </a:fld>
            <a:endParaRPr lang="en-US">
              <a:solidFill>
                <a:prstClr val="black"/>
              </a:solidFill>
            </a:endParaRPr>
          </a:p>
        </p:txBody>
      </p:sp>
    </p:spTree>
    <p:extLst>
      <p:ext uri="{BB962C8B-B14F-4D97-AF65-F5344CB8AC3E}">
        <p14:creationId xmlns:p14="http://schemas.microsoft.com/office/powerpoint/2010/main" val="9504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13</a:t>
            </a:fld>
            <a:endParaRPr lang="en-US" dirty="0"/>
          </a:p>
        </p:txBody>
      </p:sp>
    </p:spTree>
    <p:extLst>
      <p:ext uri="{BB962C8B-B14F-4D97-AF65-F5344CB8AC3E}">
        <p14:creationId xmlns:p14="http://schemas.microsoft.com/office/powerpoint/2010/main" val="281266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14</a:t>
            </a:fld>
            <a:endParaRPr lang="en-US" dirty="0"/>
          </a:p>
        </p:txBody>
      </p:sp>
    </p:spTree>
    <p:extLst>
      <p:ext uri="{BB962C8B-B14F-4D97-AF65-F5344CB8AC3E}">
        <p14:creationId xmlns:p14="http://schemas.microsoft.com/office/powerpoint/2010/main" val="207191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15</a:t>
            </a:fld>
            <a:endParaRPr lang="en-US" dirty="0"/>
          </a:p>
        </p:txBody>
      </p:sp>
    </p:spTree>
    <p:extLst>
      <p:ext uri="{BB962C8B-B14F-4D97-AF65-F5344CB8AC3E}">
        <p14:creationId xmlns:p14="http://schemas.microsoft.com/office/powerpoint/2010/main" val="94323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16</a:t>
            </a:fld>
            <a:endParaRPr lang="en-US" dirty="0"/>
          </a:p>
        </p:txBody>
      </p:sp>
    </p:spTree>
    <p:extLst>
      <p:ext uri="{BB962C8B-B14F-4D97-AF65-F5344CB8AC3E}">
        <p14:creationId xmlns:p14="http://schemas.microsoft.com/office/powerpoint/2010/main" val="75738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17</a:t>
            </a:fld>
            <a:endParaRPr lang="en-US" dirty="0"/>
          </a:p>
        </p:txBody>
      </p:sp>
    </p:spTree>
    <p:extLst>
      <p:ext uri="{BB962C8B-B14F-4D97-AF65-F5344CB8AC3E}">
        <p14:creationId xmlns:p14="http://schemas.microsoft.com/office/powerpoint/2010/main" val="3352974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18</a:t>
            </a:fld>
            <a:endParaRPr lang="en-US" dirty="0"/>
          </a:p>
        </p:txBody>
      </p:sp>
    </p:spTree>
    <p:extLst>
      <p:ext uri="{BB962C8B-B14F-4D97-AF65-F5344CB8AC3E}">
        <p14:creationId xmlns:p14="http://schemas.microsoft.com/office/powerpoint/2010/main" val="2893960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19</a:t>
            </a:fld>
            <a:endParaRPr lang="en-US" dirty="0"/>
          </a:p>
        </p:txBody>
      </p:sp>
    </p:spTree>
    <p:extLst>
      <p:ext uri="{BB962C8B-B14F-4D97-AF65-F5344CB8AC3E}">
        <p14:creationId xmlns:p14="http://schemas.microsoft.com/office/powerpoint/2010/main" val="1875851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20</a:t>
            </a:fld>
            <a:endParaRPr lang="en-US" dirty="0"/>
          </a:p>
        </p:txBody>
      </p:sp>
    </p:spTree>
    <p:extLst>
      <p:ext uri="{BB962C8B-B14F-4D97-AF65-F5344CB8AC3E}">
        <p14:creationId xmlns:p14="http://schemas.microsoft.com/office/powerpoint/2010/main" val="9285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21</a:t>
            </a:fld>
            <a:endParaRPr lang="en-US" dirty="0"/>
          </a:p>
        </p:txBody>
      </p:sp>
    </p:spTree>
    <p:extLst>
      <p:ext uri="{BB962C8B-B14F-4D97-AF65-F5344CB8AC3E}">
        <p14:creationId xmlns:p14="http://schemas.microsoft.com/office/powerpoint/2010/main" val="167993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22</a:t>
            </a:fld>
            <a:endParaRPr lang="en-US" dirty="0"/>
          </a:p>
        </p:txBody>
      </p:sp>
    </p:spTree>
    <p:extLst>
      <p:ext uri="{BB962C8B-B14F-4D97-AF65-F5344CB8AC3E}">
        <p14:creationId xmlns:p14="http://schemas.microsoft.com/office/powerpoint/2010/main" val="387584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a:t>
            </a:fld>
            <a:endParaRPr lang="en-US" dirty="0"/>
          </a:p>
        </p:txBody>
      </p:sp>
    </p:spTree>
    <p:extLst>
      <p:ext uri="{BB962C8B-B14F-4D97-AF65-F5344CB8AC3E}">
        <p14:creationId xmlns:p14="http://schemas.microsoft.com/office/powerpoint/2010/main" val="2327313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23</a:t>
            </a:fld>
            <a:endParaRPr lang="en-US" dirty="0"/>
          </a:p>
        </p:txBody>
      </p:sp>
    </p:spTree>
    <p:extLst>
      <p:ext uri="{BB962C8B-B14F-4D97-AF65-F5344CB8AC3E}">
        <p14:creationId xmlns:p14="http://schemas.microsoft.com/office/powerpoint/2010/main" val="1176147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24</a:t>
            </a:fld>
            <a:endParaRPr lang="en-US" dirty="0"/>
          </a:p>
        </p:txBody>
      </p:sp>
    </p:spTree>
    <p:extLst>
      <p:ext uri="{BB962C8B-B14F-4D97-AF65-F5344CB8AC3E}">
        <p14:creationId xmlns:p14="http://schemas.microsoft.com/office/powerpoint/2010/main" val="4089646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25</a:t>
            </a:fld>
            <a:endParaRPr lang="en-US" dirty="0"/>
          </a:p>
        </p:txBody>
      </p:sp>
    </p:spTree>
    <p:extLst>
      <p:ext uri="{BB962C8B-B14F-4D97-AF65-F5344CB8AC3E}">
        <p14:creationId xmlns:p14="http://schemas.microsoft.com/office/powerpoint/2010/main" val="405634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26</a:t>
            </a:fld>
            <a:endParaRPr lang="en-US" dirty="0"/>
          </a:p>
        </p:txBody>
      </p:sp>
    </p:spTree>
    <p:extLst>
      <p:ext uri="{BB962C8B-B14F-4D97-AF65-F5344CB8AC3E}">
        <p14:creationId xmlns:p14="http://schemas.microsoft.com/office/powerpoint/2010/main" val="2709032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27</a:t>
            </a:fld>
            <a:endParaRPr lang="en-US" dirty="0"/>
          </a:p>
        </p:txBody>
      </p:sp>
    </p:spTree>
    <p:extLst>
      <p:ext uri="{BB962C8B-B14F-4D97-AF65-F5344CB8AC3E}">
        <p14:creationId xmlns:p14="http://schemas.microsoft.com/office/powerpoint/2010/main" val="4240128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28</a:t>
            </a:fld>
            <a:endParaRPr lang="en-US" dirty="0"/>
          </a:p>
        </p:txBody>
      </p:sp>
    </p:spTree>
    <p:extLst>
      <p:ext uri="{BB962C8B-B14F-4D97-AF65-F5344CB8AC3E}">
        <p14:creationId xmlns:p14="http://schemas.microsoft.com/office/powerpoint/2010/main" val="3389929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29</a:t>
            </a:fld>
            <a:endParaRPr lang="en-US" dirty="0"/>
          </a:p>
        </p:txBody>
      </p:sp>
    </p:spTree>
    <p:extLst>
      <p:ext uri="{BB962C8B-B14F-4D97-AF65-F5344CB8AC3E}">
        <p14:creationId xmlns:p14="http://schemas.microsoft.com/office/powerpoint/2010/main" val="400032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30</a:t>
            </a:fld>
            <a:endParaRPr lang="en-US" dirty="0"/>
          </a:p>
        </p:txBody>
      </p:sp>
    </p:spTree>
    <p:extLst>
      <p:ext uri="{BB962C8B-B14F-4D97-AF65-F5344CB8AC3E}">
        <p14:creationId xmlns:p14="http://schemas.microsoft.com/office/powerpoint/2010/main" val="691097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31</a:t>
            </a:fld>
            <a:endParaRPr lang="en-US" dirty="0"/>
          </a:p>
        </p:txBody>
      </p:sp>
    </p:spTree>
    <p:extLst>
      <p:ext uri="{BB962C8B-B14F-4D97-AF65-F5344CB8AC3E}">
        <p14:creationId xmlns:p14="http://schemas.microsoft.com/office/powerpoint/2010/main" val="1616405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r>
              <a:rPr lang="en-US" sz="1200"/>
              <a:t>Chinh phục: xâm chiếm</a:t>
            </a:r>
            <a:r>
              <a:rPr lang="en-US" sz="1200" baseline="0"/>
              <a:t>use, value</a:t>
            </a:r>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32</a:t>
            </a:fld>
            <a:endParaRPr lang="en-US" dirty="0"/>
          </a:p>
        </p:txBody>
      </p:sp>
    </p:spTree>
    <p:extLst>
      <p:ext uri="{BB962C8B-B14F-4D97-AF65-F5344CB8AC3E}">
        <p14:creationId xmlns:p14="http://schemas.microsoft.com/office/powerpoint/2010/main" val="264686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rtl="0" algn="l">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rtl="0" algn="l"/>
              <a:t>6</a:t>
            </a:fld>
            <a:endParaRPr lang="en-US" dirty="0"/>
          </a:p>
        </p:txBody>
      </p:sp>
    </p:spTree>
    <p:extLst>
      <p:ext uri="{BB962C8B-B14F-4D97-AF65-F5344CB8AC3E}">
        <p14:creationId xmlns:p14="http://schemas.microsoft.com/office/powerpoint/2010/main" val="2302522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33</a:t>
            </a:fld>
            <a:endParaRPr lang="en-US" dirty="0"/>
          </a:p>
        </p:txBody>
      </p:sp>
    </p:spTree>
    <p:extLst>
      <p:ext uri="{BB962C8B-B14F-4D97-AF65-F5344CB8AC3E}">
        <p14:creationId xmlns:p14="http://schemas.microsoft.com/office/powerpoint/2010/main" val="745124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34</a:t>
            </a:fld>
            <a:endParaRPr lang="en-US" dirty="0"/>
          </a:p>
        </p:txBody>
      </p:sp>
    </p:spTree>
    <p:extLst>
      <p:ext uri="{BB962C8B-B14F-4D97-AF65-F5344CB8AC3E}">
        <p14:creationId xmlns:p14="http://schemas.microsoft.com/office/powerpoint/2010/main" val="1233290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35</a:t>
            </a:fld>
            <a:endParaRPr lang="en-US" dirty="0"/>
          </a:p>
        </p:txBody>
      </p:sp>
    </p:spTree>
    <p:extLst>
      <p:ext uri="{BB962C8B-B14F-4D97-AF65-F5344CB8AC3E}">
        <p14:creationId xmlns:p14="http://schemas.microsoft.com/office/powerpoint/2010/main" val="3016385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36</a:t>
            </a:fld>
            <a:endParaRPr lang="en-US" dirty="0"/>
          </a:p>
        </p:txBody>
      </p:sp>
    </p:spTree>
    <p:extLst>
      <p:ext uri="{BB962C8B-B14F-4D97-AF65-F5344CB8AC3E}">
        <p14:creationId xmlns:p14="http://schemas.microsoft.com/office/powerpoint/2010/main" val="82063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37</a:t>
            </a:fld>
            <a:endParaRPr lang="en-US" dirty="0"/>
          </a:p>
        </p:txBody>
      </p:sp>
    </p:spTree>
    <p:extLst>
      <p:ext uri="{BB962C8B-B14F-4D97-AF65-F5344CB8AC3E}">
        <p14:creationId xmlns:p14="http://schemas.microsoft.com/office/powerpoint/2010/main" val="3064216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38</a:t>
            </a:fld>
            <a:endParaRPr lang="en-US" dirty="0"/>
          </a:p>
        </p:txBody>
      </p:sp>
    </p:spTree>
    <p:extLst>
      <p:ext uri="{BB962C8B-B14F-4D97-AF65-F5344CB8AC3E}">
        <p14:creationId xmlns:p14="http://schemas.microsoft.com/office/powerpoint/2010/main" val="2201609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39</a:t>
            </a:fld>
            <a:endParaRPr lang="en-US" dirty="0"/>
          </a:p>
        </p:txBody>
      </p:sp>
    </p:spTree>
    <p:extLst>
      <p:ext uri="{BB962C8B-B14F-4D97-AF65-F5344CB8AC3E}">
        <p14:creationId xmlns:p14="http://schemas.microsoft.com/office/powerpoint/2010/main" val="273281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40</a:t>
            </a:fld>
            <a:endParaRPr lang="en-US" dirty="0"/>
          </a:p>
        </p:txBody>
      </p:sp>
    </p:spTree>
    <p:extLst>
      <p:ext uri="{BB962C8B-B14F-4D97-AF65-F5344CB8AC3E}">
        <p14:creationId xmlns:p14="http://schemas.microsoft.com/office/powerpoint/2010/main" val="3509901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41</a:t>
            </a:fld>
            <a:endParaRPr lang="en-US" dirty="0"/>
          </a:p>
        </p:txBody>
      </p:sp>
    </p:spTree>
    <p:extLst>
      <p:ext uri="{BB962C8B-B14F-4D97-AF65-F5344CB8AC3E}">
        <p14:creationId xmlns:p14="http://schemas.microsoft.com/office/powerpoint/2010/main" val="2626541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42</a:t>
            </a:fld>
            <a:endParaRPr lang="en-US" dirty="0"/>
          </a:p>
        </p:txBody>
      </p:sp>
    </p:spTree>
    <p:extLst>
      <p:ext uri="{BB962C8B-B14F-4D97-AF65-F5344CB8AC3E}">
        <p14:creationId xmlns:p14="http://schemas.microsoft.com/office/powerpoint/2010/main" val="291029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a:t>
            </a:fld>
            <a:endParaRPr lang="en-US" dirty="0"/>
          </a:p>
        </p:txBody>
      </p:sp>
    </p:spTree>
    <p:extLst>
      <p:ext uri="{BB962C8B-B14F-4D97-AF65-F5344CB8AC3E}">
        <p14:creationId xmlns:p14="http://schemas.microsoft.com/office/powerpoint/2010/main" val="3382781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43</a:t>
            </a:fld>
            <a:endParaRPr lang="en-US" dirty="0"/>
          </a:p>
        </p:txBody>
      </p:sp>
    </p:spTree>
    <p:extLst>
      <p:ext uri="{BB962C8B-B14F-4D97-AF65-F5344CB8AC3E}">
        <p14:creationId xmlns:p14="http://schemas.microsoft.com/office/powerpoint/2010/main" val="371071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44</a:t>
            </a:fld>
            <a:endParaRPr lang="en-US" dirty="0"/>
          </a:p>
        </p:txBody>
      </p:sp>
    </p:spTree>
    <p:extLst>
      <p:ext uri="{BB962C8B-B14F-4D97-AF65-F5344CB8AC3E}">
        <p14:creationId xmlns:p14="http://schemas.microsoft.com/office/powerpoint/2010/main" val="3496749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45</a:t>
            </a:fld>
            <a:endParaRPr lang="en-US" dirty="0"/>
          </a:p>
        </p:txBody>
      </p:sp>
    </p:spTree>
    <p:extLst>
      <p:ext uri="{BB962C8B-B14F-4D97-AF65-F5344CB8AC3E}">
        <p14:creationId xmlns:p14="http://schemas.microsoft.com/office/powerpoint/2010/main" val="12694423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46</a:t>
            </a:fld>
            <a:endParaRPr lang="en-US" dirty="0"/>
          </a:p>
        </p:txBody>
      </p:sp>
    </p:spTree>
    <p:extLst>
      <p:ext uri="{BB962C8B-B14F-4D97-AF65-F5344CB8AC3E}">
        <p14:creationId xmlns:p14="http://schemas.microsoft.com/office/powerpoint/2010/main" val="3685346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47</a:t>
            </a:fld>
            <a:endParaRPr lang="en-US" dirty="0"/>
          </a:p>
        </p:txBody>
      </p:sp>
    </p:spTree>
    <p:extLst>
      <p:ext uri="{BB962C8B-B14F-4D97-AF65-F5344CB8AC3E}">
        <p14:creationId xmlns:p14="http://schemas.microsoft.com/office/powerpoint/2010/main" val="3143310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48</a:t>
            </a:fld>
            <a:endParaRPr lang="en-US" dirty="0"/>
          </a:p>
        </p:txBody>
      </p:sp>
    </p:spTree>
    <p:extLst>
      <p:ext uri="{BB962C8B-B14F-4D97-AF65-F5344CB8AC3E}">
        <p14:creationId xmlns:p14="http://schemas.microsoft.com/office/powerpoint/2010/main" val="3486951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49</a:t>
            </a:fld>
            <a:endParaRPr lang="en-US" dirty="0"/>
          </a:p>
        </p:txBody>
      </p:sp>
    </p:spTree>
    <p:extLst>
      <p:ext uri="{BB962C8B-B14F-4D97-AF65-F5344CB8AC3E}">
        <p14:creationId xmlns:p14="http://schemas.microsoft.com/office/powerpoint/2010/main" val="2067643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50</a:t>
            </a:fld>
            <a:endParaRPr lang="en-US" dirty="0"/>
          </a:p>
        </p:txBody>
      </p:sp>
    </p:spTree>
    <p:extLst>
      <p:ext uri="{BB962C8B-B14F-4D97-AF65-F5344CB8AC3E}">
        <p14:creationId xmlns:p14="http://schemas.microsoft.com/office/powerpoint/2010/main" val="1075871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51</a:t>
            </a:fld>
            <a:endParaRPr lang="en-US" dirty="0"/>
          </a:p>
        </p:txBody>
      </p:sp>
    </p:spTree>
    <p:extLst>
      <p:ext uri="{BB962C8B-B14F-4D97-AF65-F5344CB8AC3E}">
        <p14:creationId xmlns:p14="http://schemas.microsoft.com/office/powerpoint/2010/main" val="1355518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52</a:t>
            </a:fld>
            <a:endParaRPr lang="en-US" dirty="0"/>
          </a:p>
        </p:txBody>
      </p:sp>
    </p:spTree>
    <p:extLst>
      <p:ext uri="{BB962C8B-B14F-4D97-AF65-F5344CB8AC3E}">
        <p14:creationId xmlns:p14="http://schemas.microsoft.com/office/powerpoint/2010/main" val="124092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số 8</a:t>
            </a:fld>
            <a:endParaRPr lang="en-US" dirty="0"/>
          </a:p>
        </p:txBody>
      </p:sp>
    </p:spTree>
    <p:extLst>
      <p:ext uri="{BB962C8B-B14F-4D97-AF65-F5344CB8AC3E}">
        <p14:creationId xmlns:p14="http://schemas.microsoft.com/office/powerpoint/2010/main" val="2114618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53</a:t>
            </a:fld>
            <a:endParaRPr lang="en-US" dirty="0"/>
          </a:p>
        </p:txBody>
      </p:sp>
    </p:spTree>
    <p:extLst>
      <p:ext uri="{BB962C8B-B14F-4D97-AF65-F5344CB8AC3E}">
        <p14:creationId xmlns:p14="http://schemas.microsoft.com/office/powerpoint/2010/main" val="1585926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54</a:t>
            </a:fld>
            <a:endParaRPr lang="en-US" dirty="0"/>
          </a:p>
        </p:txBody>
      </p:sp>
    </p:spTree>
    <p:extLst>
      <p:ext uri="{BB962C8B-B14F-4D97-AF65-F5344CB8AC3E}">
        <p14:creationId xmlns:p14="http://schemas.microsoft.com/office/powerpoint/2010/main" val="1427570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55</a:t>
            </a:fld>
            <a:endParaRPr lang="en-US" dirty="0"/>
          </a:p>
        </p:txBody>
      </p:sp>
    </p:spTree>
    <p:extLst>
      <p:ext uri="{BB962C8B-B14F-4D97-AF65-F5344CB8AC3E}">
        <p14:creationId xmlns:p14="http://schemas.microsoft.com/office/powerpoint/2010/main" val="6996846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56</a:t>
            </a:fld>
            <a:endParaRPr lang="en-US" dirty="0"/>
          </a:p>
        </p:txBody>
      </p:sp>
    </p:spTree>
    <p:extLst>
      <p:ext uri="{BB962C8B-B14F-4D97-AF65-F5344CB8AC3E}">
        <p14:creationId xmlns:p14="http://schemas.microsoft.com/office/powerpoint/2010/main" val="15151948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57</a:t>
            </a:fld>
            <a:endParaRPr lang="en-US" dirty="0"/>
          </a:p>
        </p:txBody>
      </p:sp>
    </p:spTree>
    <p:extLst>
      <p:ext uri="{BB962C8B-B14F-4D97-AF65-F5344CB8AC3E}">
        <p14:creationId xmlns:p14="http://schemas.microsoft.com/office/powerpoint/2010/main" val="2661458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58</a:t>
            </a:fld>
            <a:endParaRPr lang="en-US" dirty="0"/>
          </a:p>
        </p:txBody>
      </p:sp>
    </p:spTree>
    <p:extLst>
      <p:ext uri="{BB962C8B-B14F-4D97-AF65-F5344CB8AC3E}">
        <p14:creationId xmlns:p14="http://schemas.microsoft.com/office/powerpoint/2010/main" val="9472189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59</a:t>
            </a:fld>
            <a:endParaRPr lang="en-US" dirty="0"/>
          </a:p>
        </p:txBody>
      </p:sp>
    </p:spTree>
    <p:extLst>
      <p:ext uri="{BB962C8B-B14F-4D97-AF65-F5344CB8AC3E}">
        <p14:creationId xmlns:p14="http://schemas.microsoft.com/office/powerpoint/2010/main" val="3341931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60</a:t>
            </a:fld>
            <a:endParaRPr lang="en-US" dirty="0"/>
          </a:p>
        </p:txBody>
      </p:sp>
    </p:spTree>
    <p:extLst>
      <p:ext uri="{BB962C8B-B14F-4D97-AF65-F5344CB8AC3E}">
        <p14:creationId xmlns:p14="http://schemas.microsoft.com/office/powerpoint/2010/main" val="2534121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61</a:t>
            </a:fld>
            <a:endParaRPr lang="en-US" dirty="0"/>
          </a:p>
        </p:txBody>
      </p:sp>
    </p:spTree>
    <p:extLst>
      <p:ext uri="{BB962C8B-B14F-4D97-AF65-F5344CB8AC3E}">
        <p14:creationId xmlns:p14="http://schemas.microsoft.com/office/powerpoint/2010/main" val="3543859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62</a:t>
            </a:fld>
            <a:endParaRPr lang="en-US" dirty="0"/>
          </a:p>
        </p:txBody>
      </p:sp>
    </p:spTree>
    <p:extLst>
      <p:ext uri="{BB962C8B-B14F-4D97-AF65-F5344CB8AC3E}">
        <p14:creationId xmlns:p14="http://schemas.microsoft.com/office/powerpoint/2010/main" val="3648462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9</a:t>
            </a:fld>
            <a:endParaRPr lang="en-US" dirty="0"/>
          </a:p>
        </p:txBody>
      </p:sp>
    </p:spTree>
    <p:extLst>
      <p:ext uri="{BB962C8B-B14F-4D97-AF65-F5344CB8AC3E}">
        <p14:creationId xmlns:p14="http://schemas.microsoft.com/office/powerpoint/2010/main" val="10678129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63</a:t>
            </a:fld>
            <a:endParaRPr lang="en-US" dirty="0"/>
          </a:p>
        </p:txBody>
      </p:sp>
    </p:spTree>
    <p:extLst>
      <p:ext uri="{BB962C8B-B14F-4D97-AF65-F5344CB8AC3E}">
        <p14:creationId xmlns:p14="http://schemas.microsoft.com/office/powerpoint/2010/main" val="16471990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64</a:t>
            </a:fld>
            <a:endParaRPr lang="en-US" dirty="0"/>
          </a:p>
        </p:txBody>
      </p:sp>
    </p:spTree>
    <p:extLst>
      <p:ext uri="{BB962C8B-B14F-4D97-AF65-F5344CB8AC3E}">
        <p14:creationId xmlns:p14="http://schemas.microsoft.com/office/powerpoint/2010/main" val="398797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65</a:t>
            </a:fld>
            <a:endParaRPr lang="en-US" dirty="0"/>
          </a:p>
        </p:txBody>
      </p:sp>
    </p:spTree>
    <p:extLst>
      <p:ext uri="{BB962C8B-B14F-4D97-AF65-F5344CB8AC3E}">
        <p14:creationId xmlns:p14="http://schemas.microsoft.com/office/powerpoint/2010/main" val="3916642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66</a:t>
            </a:fld>
            <a:endParaRPr lang="en-US" dirty="0"/>
          </a:p>
        </p:txBody>
      </p:sp>
    </p:spTree>
    <p:extLst>
      <p:ext uri="{BB962C8B-B14F-4D97-AF65-F5344CB8AC3E}">
        <p14:creationId xmlns:p14="http://schemas.microsoft.com/office/powerpoint/2010/main" val="4025028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67</a:t>
            </a:fld>
            <a:endParaRPr lang="en-US" dirty="0"/>
          </a:p>
        </p:txBody>
      </p:sp>
    </p:spTree>
    <p:extLst>
      <p:ext uri="{BB962C8B-B14F-4D97-AF65-F5344CB8AC3E}">
        <p14:creationId xmlns:p14="http://schemas.microsoft.com/office/powerpoint/2010/main" val="483995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68</a:t>
            </a:fld>
            <a:endParaRPr lang="en-US" dirty="0"/>
          </a:p>
        </p:txBody>
      </p:sp>
    </p:spTree>
    <p:extLst>
      <p:ext uri="{BB962C8B-B14F-4D97-AF65-F5344CB8AC3E}">
        <p14:creationId xmlns:p14="http://schemas.microsoft.com/office/powerpoint/2010/main" val="39119916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69</a:t>
            </a:fld>
            <a:endParaRPr lang="en-US" dirty="0"/>
          </a:p>
        </p:txBody>
      </p:sp>
    </p:spTree>
    <p:extLst>
      <p:ext uri="{BB962C8B-B14F-4D97-AF65-F5344CB8AC3E}">
        <p14:creationId xmlns:p14="http://schemas.microsoft.com/office/powerpoint/2010/main" val="981618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70</a:t>
            </a:fld>
            <a:endParaRPr lang="en-US" dirty="0"/>
          </a:p>
        </p:txBody>
      </p:sp>
    </p:spTree>
    <p:extLst>
      <p:ext uri="{BB962C8B-B14F-4D97-AF65-F5344CB8AC3E}">
        <p14:creationId xmlns:p14="http://schemas.microsoft.com/office/powerpoint/2010/main" val="17482750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71</a:t>
            </a:fld>
            <a:endParaRPr lang="en-US" dirty="0"/>
          </a:p>
        </p:txBody>
      </p:sp>
    </p:spTree>
    <p:extLst>
      <p:ext uri="{BB962C8B-B14F-4D97-AF65-F5344CB8AC3E}">
        <p14:creationId xmlns:p14="http://schemas.microsoft.com/office/powerpoint/2010/main" val="6838058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72</a:t>
            </a:fld>
            <a:endParaRPr lang="en-US" dirty="0"/>
          </a:p>
        </p:txBody>
      </p:sp>
    </p:spTree>
    <p:extLst>
      <p:ext uri="{BB962C8B-B14F-4D97-AF65-F5344CB8AC3E}">
        <p14:creationId xmlns:p14="http://schemas.microsoft.com/office/powerpoint/2010/main" val="290102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10</a:t>
            </a:fld>
            <a:endParaRPr lang="en-US" dirty="0"/>
          </a:p>
        </p:txBody>
      </p:sp>
    </p:spTree>
    <p:extLst>
      <p:ext uri="{BB962C8B-B14F-4D97-AF65-F5344CB8AC3E}">
        <p14:creationId xmlns:p14="http://schemas.microsoft.com/office/powerpoint/2010/main" val="26410043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73</a:t>
            </a:fld>
            <a:endParaRPr lang="en-US" dirty="0"/>
          </a:p>
        </p:txBody>
      </p:sp>
    </p:spTree>
    <p:extLst>
      <p:ext uri="{BB962C8B-B14F-4D97-AF65-F5344CB8AC3E}">
        <p14:creationId xmlns:p14="http://schemas.microsoft.com/office/powerpoint/2010/main" val="40900140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74</a:t>
            </a:fld>
            <a:endParaRPr lang="en-US" dirty="0"/>
          </a:p>
        </p:txBody>
      </p:sp>
    </p:spTree>
    <p:extLst>
      <p:ext uri="{BB962C8B-B14F-4D97-AF65-F5344CB8AC3E}">
        <p14:creationId xmlns:p14="http://schemas.microsoft.com/office/powerpoint/2010/main" val="38662652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75</a:t>
            </a:fld>
            <a:endParaRPr lang="en-US" dirty="0"/>
          </a:p>
        </p:txBody>
      </p:sp>
    </p:spTree>
    <p:extLst>
      <p:ext uri="{BB962C8B-B14F-4D97-AF65-F5344CB8AC3E}">
        <p14:creationId xmlns:p14="http://schemas.microsoft.com/office/powerpoint/2010/main" val="1582042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76</a:t>
            </a:fld>
            <a:endParaRPr lang="en-US" dirty="0"/>
          </a:p>
        </p:txBody>
      </p:sp>
    </p:spTree>
    <p:extLst>
      <p:ext uri="{BB962C8B-B14F-4D97-AF65-F5344CB8AC3E}">
        <p14:creationId xmlns:p14="http://schemas.microsoft.com/office/powerpoint/2010/main" val="36433050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77</a:t>
            </a:fld>
            <a:endParaRPr lang="en-US" dirty="0"/>
          </a:p>
        </p:txBody>
      </p:sp>
    </p:spTree>
    <p:extLst>
      <p:ext uri="{BB962C8B-B14F-4D97-AF65-F5344CB8AC3E}">
        <p14:creationId xmlns:p14="http://schemas.microsoft.com/office/powerpoint/2010/main" val="20748920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78</a:t>
            </a:fld>
            <a:endParaRPr lang="en-US" dirty="0"/>
          </a:p>
        </p:txBody>
      </p:sp>
    </p:spTree>
    <p:extLst>
      <p:ext uri="{BB962C8B-B14F-4D97-AF65-F5344CB8AC3E}">
        <p14:creationId xmlns:p14="http://schemas.microsoft.com/office/powerpoint/2010/main" val="10422874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79</a:t>
            </a:fld>
            <a:endParaRPr lang="en-US" dirty="0"/>
          </a:p>
        </p:txBody>
      </p:sp>
    </p:spTree>
    <p:extLst>
      <p:ext uri="{BB962C8B-B14F-4D97-AF65-F5344CB8AC3E}">
        <p14:creationId xmlns:p14="http://schemas.microsoft.com/office/powerpoint/2010/main" val="36569038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7100" y="742950"/>
            <a:ext cx="4953000" cy="3714750"/>
          </a:xfrm>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40C25A9B-AAC0-44F1-815F-5362F04D9ABC}" type="slidenum">
              <a:rPr lang="en-US" smtClean="0"/>
              <a:pPr rtl="0" algn="l">
                <a:defRPr/>
              </a:pPr>
              <a:t>80</a:t>
            </a:fld>
            <a:endParaRPr lang="en-US" dirty="0"/>
          </a:p>
        </p:txBody>
      </p:sp>
    </p:spTree>
    <p:extLst>
      <p:ext uri="{BB962C8B-B14F-4D97-AF65-F5344CB8AC3E}">
        <p14:creationId xmlns:p14="http://schemas.microsoft.com/office/powerpoint/2010/main" val="411428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11</a:t>
            </a:fld>
            <a:endParaRPr lang="en-US" dirty="0"/>
          </a:p>
        </p:txBody>
      </p:sp>
    </p:spTree>
    <p:extLst>
      <p:ext uri="{BB962C8B-B14F-4D97-AF65-F5344CB8AC3E}">
        <p14:creationId xmlns:p14="http://schemas.microsoft.com/office/powerpoint/2010/main" val="183828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lgn="l"/>
            <a:endParaRPr lang="en-SG" dirty="0"/>
          </a:p>
        </p:txBody>
      </p:sp>
      <p:sp>
        <p:nvSpPr>
          <p:cNvPr id="4" name="Slide Number Placeholder 3"/>
          <p:cNvSpPr>
            <a:spLocks noGrp="1"/>
          </p:cNvSpPr>
          <p:nvPr>
            <p:ph type="sldNum" sz="quarter" idx="10"/>
          </p:nvPr>
        </p:nvSpPr>
        <p:spPr/>
        <p:txBody>
          <a:bodyPr/>
          <a:lstStyle/>
          <a:p>
            <a:pPr rtl="0" algn="l">
              <a:defRPr/>
            </a:pPr>
            <a:fld id="{F923812A-C3F2-42C5-9CE7-943DF570770D}" type="slidenum">
              <a:rPr lang="en-US" smtClean="0"/>
              <a:pPr rtl="0" algn="l">
                <a:defRPr/>
              </a:pPr>
              <a:t>12</a:t>
            </a:fld>
            <a:endParaRPr lang="en-US" dirty="0"/>
          </a:p>
        </p:txBody>
      </p:sp>
    </p:spTree>
    <p:extLst>
      <p:ext uri="{BB962C8B-B14F-4D97-AF65-F5344CB8AC3E}">
        <p14:creationId xmlns:p14="http://schemas.microsoft.com/office/powerpoint/2010/main" val="33993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226776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404419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812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39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01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373285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84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704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617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62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71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[501043 Lecture 12: Sorting]</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br>
              <a:rPr lang="en-US" dirty="0"/>
            </a:br>
            <a:r>
              <a:rPr lang="en-US" dirty="0"/>
              <a:t>---</a:t>
            </a:r>
            <a:br>
              <a:rPr lang="en-US" dirty="0"/>
            </a:br>
            <a:r>
              <a:rPr lang="en-US" dirty="0"/>
              <a:t>123</a:t>
            </a: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3483164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 Id="r_odt_hyperlink" Type="http://schemas.openxmlformats.org/officeDocument/2006/relationships/hyperlink" Target="https://www.onlinedoctranslator.com/en/?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www.cosc.canterbury.ac.nz/mukundan/dsal/BSor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kai.it.tdt.edu.vn/"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png"/><Relationship Id="rId3" Type="http://schemas.openxmlformats.org/officeDocument/2006/relationships/notesSlide" Target="../notesSlides/notesSlide50.xml"/><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oleObject" Target="../embeddings/oleObject1.bin"/><Relationship Id="rId9"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en.wikipedia.org/wiki/Sort_algorithm" TargetMode="External"/><Relationship Id="rId3" Type="http://schemas.openxmlformats.org/officeDocument/2006/relationships/hyperlink" Target="http://visualgo.net/" TargetMode="External"/><Relationship Id="rId7" Type="http://schemas.openxmlformats.org/officeDocument/2006/relationships/hyperlink" Target="http://www.sorting-algorithms.co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max.cs.kzoo.edu/~abrady/java/sorting/" TargetMode="External"/><Relationship Id="rId5" Type="http://schemas.openxmlformats.org/officeDocument/2006/relationships/hyperlink" Target="http://www.cs.ubc.ca/spider/harrison/Java/sorting-demo.html" TargetMode="External"/><Relationship Id="rId4" Type="http://schemas.openxmlformats.org/officeDocument/2006/relationships/hyperlink" Target="http://visualgo.net/sorting.html" TargetMode="External"/><Relationship Id="rId9" Type="http://schemas.openxmlformats.org/officeDocument/2006/relationships/hyperlink" Target="http://search.msn.com/results.aspx?q=sort+algorithm&amp;FORM=SMCR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lgn="l"/>
            <a:r>
              <a:rPr lang="en-US" sz="4400" dirty="0"/>
              <a:t>Cấu trúc dữ liệu</a:t>
            </a:r>
            <a:r>
              <a:rPr lang="en-US" sz="4400"/>
              <a:t>và thuật toán</a:t>
            </a:r>
            <a:endParaRPr lang="en-US" sz="4400" dirty="0"/>
          </a:p>
        </p:txBody>
      </p:sp>
      <p:sp>
        <p:nvSpPr>
          <p:cNvPr id="3" name="Subtitle 2"/>
          <p:cNvSpPr>
            <a:spLocks noGrp="1"/>
          </p:cNvSpPr>
          <p:nvPr>
            <p:ph type="subTitle" idx="1"/>
          </p:nvPr>
        </p:nvSpPr>
        <p:spPr/>
        <p:txBody>
          <a:bodyPr/>
          <a:lstStyle/>
          <a:p>
            <a:pPr rtl="0" algn="l"/>
            <a:r>
              <a:rPr lang="en-US" sz="4400" dirty="0">
                <a:solidFill>
                  <a:srgbClr val="FF0000"/>
                </a:solidFill>
              </a:rPr>
              <a:t>Sắp xếp</a:t>
            </a:r>
          </a:p>
          <a:p>
            <a:pPr rtl="0" algn="l"/>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English to Vietnamese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extLst>
      <p:ext uri="{BB962C8B-B14F-4D97-AF65-F5344CB8AC3E}">
        <p14:creationId xmlns:p14="http://schemas.microsoft.com/office/powerpoint/2010/main" val="416868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685800"/>
          </a:xfrm>
          <a:solidFill>
            <a:srgbClr val="FFCCFF">
              <a:alpha val="50196"/>
            </a:srgbClr>
          </a:solidFill>
        </p:spPr>
        <p:txBody>
          <a:bodyPr/>
          <a:lstStyle/>
          <a:p>
            <a:pPr eaLnBrk="1" hangingPunct="1" rtl="0" algn="l"/>
            <a:r>
              <a:rPr lang="en-US" sz="3600" dirty="0">
                <a:latin typeface="Britannic Bold" panose="020B0903060703020204" pitchFamily="34" charset="0"/>
              </a:rPr>
              <a:t>Đề cương</a:t>
            </a:r>
          </a:p>
        </p:txBody>
      </p:sp>
      <p:sp>
        <p:nvSpPr>
          <p:cNvPr id="4100" name="Rectangle 3"/>
          <p:cNvSpPr>
            <a:spLocks noGrp="1" noChangeArrowheads="1"/>
          </p:cNvSpPr>
          <p:nvPr>
            <p:ph idx="1"/>
          </p:nvPr>
        </p:nvSpPr>
        <p:spPr>
          <a:xfrm>
            <a:off x="457200" y="1066800"/>
            <a:ext cx="8229600" cy="5029200"/>
          </a:xfrm>
        </p:spPr>
        <p:txBody>
          <a:bodyPr/>
          <a:lstStyle/>
          <a:p>
            <a:pPr marL="358775" indent="-358775" rtl="0" algn="l">
              <a:spcBef>
                <a:spcPts val="600"/>
              </a:spcBef>
              <a:buClrTx/>
              <a:buSzPct val="100000"/>
              <a:buFont typeface="Wingdings" pitchFamily="2" charset="2"/>
              <a:buChar char="§"/>
            </a:pPr>
            <a:r>
              <a:rPr lang="en-US" sz="2000" i="1" dirty="0">
                <a:solidFill>
                  <a:srgbClr val="006600"/>
                </a:solidFill>
              </a:rPr>
              <a:t>Các thuật toán lặp và dựa trên so sánh</a:t>
            </a:r>
          </a:p>
          <a:p>
            <a:pPr marL="542925" lvl="1" indent="-542925" rtl="0" algn="l">
              <a:spcBef>
                <a:spcPts val="0"/>
              </a:spcBef>
              <a:buClrTx/>
              <a:buSzPct val="100000"/>
              <a:buFont typeface="+mj-lt"/>
              <a:buAutoNum type="arabicPeriod"/>
            </a:pPr>
            <a:r>
              <a:rPr lang="en-US" sz="2400" dirty="0"/>
              <a:t>Sắp xếp lựa chọn</a:t>
            </a:r>
          </a:p>
          <a:p>
            <a:pPr marL="542925" lvl="1" indent="-542925" rtl="0" algn="l">
              <a:spcBef>
                <a:spcPts val="0"/>
              </a:spcBef>
              <a:buClrTx/>
              <a:buSzPct val="100000"/>
              <a:buFont typeface="+mj-lt"/>
              <a:buAutoNum type="arabicPeriod"/>
            </a:pPr>
            <a:r>
              <a:rPr lang="en-US" sz="2400" dirty="0"/>
              <a:t>Sắp xếp bong bóng</a:t>
            </a:r>
          </a:p>
          <a:p>
            <a:pPr marL="542925" lvl="1" indent="-542925" rtl="0" algn="l">
              <a:spcBef>
                <a:spcPts val="0"/>
              </a:spcBef>
              <a:buClrTx/>
              <a:buSzPct val="100000"/>
              <a:buFont typeface="+mj-lt"/>
              <a:buAutoNum type="arabicPeriod"/>
            </a:pPr>
            <a:r>
              <a:rPr lang="en-US" sz="2400" dirty="0"/>
              <a:t>Sắp xếp chèn</a:t>
            </a:r>
          </a:p>
          <a:p>
            <a:pPr marL="358775" indent="-358775" rtl="0" algn="l">
              <a:spcBef>
                <a:spcPts val="600"/>
              </a:spcBef>
              <a:buClrTx/>
              <a:buSzPct val="100000"/>
              <a:buFont typeface="Wingdings" pitchFamily="2" charset="2"/>
              <a:buChar char="§"/>
            </a:pPr>
            <a:r>
              <a:rPr lang="en-US" sz="2000" i="1" dirty="0">
                <a:solidFill>
                  <a:srgbClr val="006600"/>
                </a:solidFill>
              </a:rPr>
              <a:t>Các thuật toán dựa trên so sánh và đệ quy</a:t>
            </a:r>
          </a:p>
          <a:p>
            <a:pPr marL="542925" lvl="1" indent="-542925" rtl="0" algn="l">
              <a:spcBef>
                <a:spcPts val="0"/>
              </a:spcBef>
              <a:buClrTx/>
              <a:buSzPct val="100000"/>
              <a:buFont typeface="+mj-lt"/>
              <a:buAutoNum type="arabicPeriod" startAt="4"/>
            </a:pPr>
            <a:r>
              <a:rPr lang="en-US" sz="2400" dirty="0"/>
              <a:t>Hợp nhất Sắp xếp</a:t>
            </a:r>
          </a:p>
          <a:p>
            <a:pPr marL="542925" lvl="1" indent="-542925" rtl="0" algn="l">
              <a:spcBef>
                <a:spcPts val="0"/>
              </a:spcBef>
              <a:buClrTx/>
              <a:buSzPct val="100000"/>
              <a:buFont typeface="+mj-lt"/>
              <a:buAutoNum type="arabicPeriod" startAt="4"/>
            </a:pPr>
            <a:r>
              <a:rPr lang="en-US" sz="2400" dirty="0"/>
              <a:t>Sắp xếp nhanh chóng</a:t>
            </a:r>
          </a:p>
          <a:p>
            <a:pPr marL="358775" indent="-358775" rtl="0" algn="l">
              <a:spcBef>
                <a:spcPts val="600"/>
              </a:spcBef>
              <a:buClrTx/>
              <a:buSzPct val="100000"/>
              <a:buFont typeface="Wingdings" pitchFamily="2" charset="2"/>
              <a:buChar char="§"/>
            </a:pPr>
            <a:r>
              <a:rPr lang="en-US" sz="2000" i="1" dirty="0">
                <a:solidFill>
                  <a:srgbClr val="006600"/>
                </a:solidFill>
              </a:rPr>
              <a:t>Không dựa trên so sánh</a:t>
            </a:r>
          </a:p>
          <a:p>
            <a:pPr marL="542925" lvl="1" indent="-542925" rtl="0" algn="l">
              <a:spcBef>
                <a:spcPts val="0"/>
              </a:spcBef>
              <a:buClrTx/>
              <a:buSzPct val="100000"/>
              <a:buFont typeface="+mj-lt"/>
              <a:buAutoNum type="arabicPeriod" startAt="6"/>
            </a:pPr>
            <a:r>
              <a:rPr lang="en-US" sz="2400" dirty="0"/>
              <a:t>Sắp xếp cơ số</a:t>
            </a:r>
          </a:p>
          <a:p>
            <a:pPr marL="514350" indent="-514350" rtl="0" algn="l">
              <a:spcBef>
                <a:spcPts val="1200"/>
              </a:spcBef>
              <a:buClrTx/>
              <a:buSzPct val="100000"/>
              <a:buFont typeface="+mj-lt"/>
              <a:buAutoNum type="arabicPeriod" startAt="7"/>
            </a:pPr>
            <a:r>
              <a:rPr lang="en-US" sz="2400" dirty="0"/>
              <a:t>So sánh các thuật toán sắp xếp</a:t>
            </a:r>
          </a:p>
          <a:p>
            <a:pPr marL="900113" lvl="1" indent="-357188" rtl="0" algn="l">
              <a:spcBef>
                <a:spcPts val="0"/>
              </a:spcBef>
              <a:buClrTx/>
              <a:buSzPct val="100000"/>
              <a:buFont typeface="Wingdings" pitchFamily="2" charset="2"/>
              <a:buChar char="§"/>
            </a:pPr>
            <a:r>
              <a:rPr lang="en-US" sz="2000" dirty="0"/>
              <a:t>Sắp xếp tại chỗ</a:t>
            </a:r>
          </a:p>
          <a:p>
            <a:pPr marL="900113" lvl="1" indent="-357188" rtl="0" algn="l">
              <a:spcBef>
                <a:spcPts val="0"/>
              </a:spcBef>
              <a:buClrTx/>
              <a:buSzPct val="100000"/>
              <a:buFont typeface="Wingdings" pitchFamily="2" charset="2"/>
              <a:buChar char="§"/>
            </a:pPr>
            <a:r>
              <a:rPr lang="en-US" sz="2000" dirty="0"/>
              <a:t>Sắp xếp ổn định</a:t>
            </a:r>
          </a:p>
          <a:p>
            <a:pPr marL="542925" indent="-542925" rtl="0" algn="l">
              <a:spcBef>
                <a:spcPts val="600"/>
              </a:spcBef>
              <a:buClrTx/>
              <a:buSzPct val="100000"/>
              <a:buFont typeface="+mj-lt"/>
              <a:buAutoNum type="arabicPeriod" startAt="8"/>
            </a:pPr>
            <a:r>
              <a:rPr lang="en-US" sz="2400" dirty="0"/>
              <a:t>Sử dụng các phương pháp sắp xếp Java</a:t>
            </a:r>
          </a:p>
          <a:p>
            <a:pPr marL="1000125" lvl="1" indent="-457200" rtl="0" algn="l">
              <a:spcBef>
                <a:spcPts val="600"/>
              </a:spcBef>
              <a:buClrTx/>
              <a:buSzPct val="100000"/>
              <a:buNone/>
            </a:pPr>
            <a:endParaRPr lang="en-US" sz="2000" dirty="0"/>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10</a:t>
            </a:fld>
            <a:endParaRPr lang="en-US" sz="1600" dirty="0"/>
          </a:p>
        </p:txBody>
      </p:sp>
      <p:sp>
        <p:nvSpPr>
          <p:cNvPr id="8" name="TextBox 7"/>
          <p:cNvSpPr txBox="1"/>
          <p:nvPr/>
        </p:nvSpPr>
        <p:spPr>
          <a:xfrm>
            <a:off x="4876800" y="5562600"/>
            <a:ext cx="3962400" cy="707886"/>
          </a:xfrm>
          <a:prstGeom prst="rect">
            <a:avLst/>
          </a:prstGeom>
          <a:solidFill>
            <a:srgbClr val="FFFFCC"/>
          </a:solidFill>
          <a:ln>
            <a:solidFill>
              <a:schemeClr val="tx1"/>
            </a:solidFill>
          </a:ln>
        </p:spPr>
        <p:txBody>
          <a:bodyPr wrap="square" rtlCol="0">
            <a:spAutoFit/>
          </a:bodyPr>
          <a:lstStyle/>
          <a:p>
            <a:pPr rtl="0" algn="l"/>
            <a:r>
              <a:rPr lang="en-US" sz="2000" dirty="0"/>
              <a:t>Lưu ý: Chúng tôi chỉ xem xét việc sắp xếp dữ liệu trong</a:t>
            </a:r>
            <a:r>
              <a:rPr lang="en-US" sz="2000" dirty="0">
                <a:solidFill>
                  <a:srgbClr val="C00000"/>
                </a:solidFill>
              </a:rPr>
              <a:t>thứ tự tăng dần</a:t>
            </a:r>
            <a:r>
              <a:rPr lang="en-US" sz="2000" dirty="0"/>
              <a:t>.</a:t>
            </a:r>
            <a:endParaRPr lang="en-SG" sz="20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Sắp xếp lựa chọn</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rtl="0" algn="l"/>
            <a:r>
              <a:rPr lang="en-US" sz="3600" dirty="0">
                <a:solidFill>
                  <a:srgbClr val="C00000"/>
                </a:solidFill>
                <a:latin typeface="Britannic Bold" panose="020B0903060703020204" pitchFamily="34" charset="0"/>
              </a:rPr>
              <a:t>1</a:t>
            </a:r>
            <a:r>
              <a:rPr lang="en-US" sz="3600" dirty="0">
                <a:latin typeface="Britannic Bold" panose="020B0903060703020204" pitchFamily="34" charset="0"/>
              </a:rPr>
              <a:t>Ý tưởng sắp xếp lựa chọn</a:t>
            </a:r>
          </a:p>
        </p:txBody>
      </p:sp>
      <p:sp>
        <p:nvSpPr>
          <p:cNvPr id="4100" name="Rectangle 3"/>
          <p:cNvSpPr>
            <a:spLocks noGrp="1" noChangeArrowheads="1"/>
          </p:cNvSpPr>
          <p:nvPr>
            <p:ph idx="1"/>
          </p:nvPr>
        </p:nvSpPr>
        <p:spPr>
          <a:xfrm>
            <a:off x="457200" y="1066800"/>
            <a:ext cx="8229600" cy="2971800"/>
          </a:xfrm>
        </p:spPr>
        <p:txBody>
          <a:bodyPr/>
          <a:lstStyle/>
          <a:p>
            <a:pPr rtl="0" algn="l">
              <a:spcBef>
                <a:spcPts val="600"/>
              </a:spcBef>
            </a:pPr>
            <a:r>
              <a:rPr lang="en-GB" sz="3200" dirty="0"/>
              <a:t>Cho một mảng</a:t>
            </a:r>
            <a:r>
              <a:rPr lang="en-GB" sz="3200" i="1" dirty="0"/>
              <a:t>N</a:t>
            </a:r>
            <a:r>
              <a:rPr lang="en-GB" sz="3200" dirty="0"/>
              <a:t>mặt hàng</a:t>
            </a:r>
          </a:p>
          <a:p>
            <a:pPr marL="801687" lvl="1" indent="-457200" rtl="0" algn="l">
              <a:spcBef>
                <a:spcPts val="600"/>
              </a:spcBef>
              <a:buClrTx/>
              <a:buSzPct val="100000"/>
              <a:buFont typeface="+mj-lt"/>
              <a:buAutoNum type="arabicPeriod"/>
            </a:pPr>
            <a:r>
              <a:rPr lang="en-GB" sz="2800" dirty="0"/>
              <a:t>Tìm</a:t>
            </a:r>
            <a:r>
              <a:rPr lang="en-GB" sz="2800" dirty="0">
                <a:solidFill>
                  <a:srgbClr val="C00000"/>
                </a:solidFill>
              </a:rPr>
              <a:t>lớn nhất</a:t>
            </a:r>
            <a:r>
              <a:rPr lang="en-GB" sz="2800" dirty="0"/>
              <a:t>mục.</a:t>
            </a:r>
          </a:p>
          <a:p>
            <a:pPr marL="801687" lvl="1" indent="-457200" rtl="0" algn="l">
              <a:spcBef>
                <a:spcPts val="600"/>
              </a:spcBef>
              <a:buClr>
                <a:schemeClr val="tx1"/>
              </a:buClr>
              <a:buSzPct val="100000"/>
              <a:buFont typeface="+mj-lt"/>
              <a:buAutoNum type="arabicPeriod"/>
            </a:pPr>
            <a:r>
              <a:rPr lang="en-GB" sz="2800" dirty="0">
                <a:solidFill>
                  <a:srgbClr val="C00000"/>
                </a:solidFill>
              </a:rPr>
              <a:t>Tráo đổi</a:t>
            </a:r>
            <a:r>
              <a:rPr lang="en-GB" sz="2800" dirty="0"/>
              <a:t>nó với vật phẩm ở</a:t>
            </a:r>
            <a:r>
              <a:rPr lang="en-GB" sz="2800" dirty="0">
                <a:solidFill>
                  <a:srgbClr val="C00000"/>
                </a:solidFill>
              </a:rPr>
              <a:t>kết thúc</a:t>
            </a:r>
            <a:r>
              <a:rPr lang="en-GB" sz="2800" dirty="0"/>
              <a:t>của mảng.</a:t>
            </a:r>
          </a:p>
          <a:p>
            <a:pPr marL="801687" lvl="1" indent="-457200" rtl="0" algn="l">
              <a:spcBef>
                <a:spcPts val="600"/>
              </a:spcBef>
              <a:buClrTx/>
              <a:buSzPct val="100000"/>
              <a:buFont typeface="+mj-lt"/>
              <a:buAutoNum type="arabicPeriod"/>
            </a:pPr>
            <a:r>
              <a:rPr lang="en-GB" sz="2800" dirty="0"/>
              <a:t>Chuyển sang bước 1 bằng cách loại trừ mục lớn nhất khỏi mảng.</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12</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rtl="0" algn="l"/>
            <a:r>
              <a:rPr lang="en-US" sz="3600" dirty="0">
                <a:solidFill>
                  <a:srgbClr val="C00000"/>
                </a:solidFill>
                <a:latin typeface="Britannic Bold" panose="020B0903060703020204" pitchFamily="34" charset="0"/>
              </a:rPr>
              <a:t>1</a:t>
            </a:r>
            <a:r>
              <a:rPr lang="en-US" sz="3600" dirty="0">
                <a:latin typeface="Britannic Bold" panose="020B0903060703020204" pitchFamily="34" charset="0"/>
              </a:rPr>
              <a:t>Lựa chọn Sắp xếp 5 số nguyên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13</a:t>
            </a:fld>
            <a:endParaRPr lang="en-US" sz="1600" dirty="0"/>
          </a:p>
        </p:txBody>
      </p:sp>
      <p:graphicFrame>
        <p:nvGraphicFramePr>
          <p:cNvPr id="8" name="Group 3"/>
          <p:cNvGraphicFramePr>
            <a:graphicFrameLocks noGrp="1"/>
          </p:cNvGraphicFramePr>
          <p:nvPr/>
        </p:nvGraphicFramePr>
        <p:xfrm>
          <a:off x="533400" y="1524000"/>
          <a:ext cx="4953000" cy="6604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FF3300"/>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0000FF"/>
                          </a:solidFill>
                          <a:effectLst/>
                          <a:latin typeface="Tahoma" pitchFamily="34" charset="0"/>
                          <a:ea typeface="PMingLiU" pitchFamily="18" charset="-120"/>
                          <a:cs typeface="Arial"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21"/>
          <p:cNvGraphicFramePr>
            <a:graphicFrameLocks noGrp="1"/>
          </p:cNvGraphicFramePr>
          <p:nvPr/>
        </p:nvGraphicFramePr>
        <p:xfrm>
          <a:off x="533400" y="2362200"/>
          <a:ext cx="4953000" cy="6604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FF3300"/>
                          </a:solidFill>
                          <a:effectLst/>
                          <a:latin typeface="Tahoma" pitchFamily="34" charset="0"/>
                          <a:ea typeface="PMingLiU" pitchFamily="18" charset="-120"/>
                          <a:cs typeface="Arial" charset="0"/>
                        </a:rPr>
                        <a:t>29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0000FF"/>
                          </a:solidFill>
                          <a:effectLst/>
                          <a:latin typeface="Tahoma" pitchFamily="34" charset="0"/>
                          <a:ea typeface="PMingLiU" pitchFamily="18" charset="-120"/>
                          <a:cs typeface="Arial" charset="0"/>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10" name="Group 35"/>
          <p:cNvGraphicFramePr>
            <a:graphicFrameLocks noGrp="1"/>
          </p:cNvGraphicFramePr>
          <p:nvPr/>
        </p:nvGraphicFramePr>
        <p:xfrm>
          <a:off x="533400" y="4114800"/>
          <a:ext cx="4953000" cy="6604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FF3300"/>
                          </a:solidFill>
                          <a:effectLst/>
                          <a:latin typeface="Tahoma" pitchFamily="34" charset="0"/>
                          <a:ea typeface="PMingLiU" pitchFamily="18" charset="-120"/>
                          <a:cs typeface="Arial" charset="0"/>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0000FF"/>
                          </a:solidFill>
                          <a:effectLst/>
                          <a:latin typeface="Tahoma" pitchFamily="34" charset="0"/>
                          <a:ea typeface="PMingLiU" pitchFamily="18" charset="-12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11" name="Group 49"/>
          <p:cNvGraphicFramePr>
            <a:graphicFrameLocks noGrp="1"/>
          </p:cNvGraphicFramePr>
          <p:nvPr/>
        </p:nvGraphicFramePr>
        <p:xfrm>
          <a:off x="533400" y="3200400"/>
          <a:ext cx="4953000" cy="6604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dirty="0">
                          <a:ln>
                            <a:noFill/>
                          </a:ln>
                          <a:solidFill>
                            <a:srgbClr val="FF3300"/>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12" name="Group 63"/>
          <p:cNvGraphicFramePr>
            <a:graphicFrameLocks noGrp="1"/>
          </p:cNvGraphicFramePr>
          <p:nvPr/>
        </p:nvGraphicFramePr>
        <p:xfrm>
          <a:off x="533400" y="5029200"/>
          <a:ext cx="4953000" cy="6604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sp>
        <p:nvSpPr>
          <p:cNvPr id="13" name="Text Box 77"/>
          <p:cNvSpPr txBox="1">
            <a:spLocks noChangeArrowheads="1"/>
          </p:cNvSpPr>
          <p:nvPr/>
        </p:nvSpPr>
        <p:spPr bwMode="auto">
          <a:xfrm>
            <a:off x="5638800" y="1371600"/>
            <a:ext cx="3200400" cy="914400"/>
          </a:xfrm>
          <a:prstGeom prst="rect">
            <a:avLst/>
          </a:prstGeom>
          <a:noFill/>
          <a:ln w="9525">
            <a:noFill/>
            <a:miter lim="800000"/>
            <a:headEnd/>
            <a:tailEnd/>
          </a:ln>
        </p:spPr>
        <p:txBody>
          <a:bodyPr wrap="square">
            <a:spAutoFit/>
          </a:bodyPr>
          <a:lstStyle/>
          <a:p>
            <a:pPr rtl="0" algn="l"/>
            <a:r>
              <a:rPr lang="en-US" b="1" dirty="0">
                <a:solidFill>
                  <a:srgbClr val="C00000"/>
                </a:solidFill>
              </a:rPr>
              <a:t>37</a:t>
            </a:r>
            <a:r>
              <a:rPr lang="en-US" dirty="0">
                <a:solidFill>
                  <a:schemeClr val="hlink"/>
                </a:solidFill>
              </a:rPr>
              <a:t> </a:t>
            </a:r>
            <a:r>
              <a:rPr lang="en-US" dirty="0"/>
              <a:t>là lớn nhất, hoán đổi nó với phần tử cuối cùng, tức là</a:t>
            </a:r>
            <a:r>
              <a:rPr lang="en-US" b="1" dirty="0">
                <a:solidFill>
                  <a:srgbClr val="0000FF"/>
                </a:solidFill>
              </a:rPr>
              <a:t>13</a:t>
            </a:r>
            <a:r>
              <a:rPr lang="en-US" b="1" dirty="0">
                <a:solidFill>
                  <a:schemeClr val="folHlink"/>
                </a:solidFill>
              </a:rPr>
              <a:t>.</a:t>
            </a:r>
          </a:p>
          <a:p>
            <a:pPr rtl="0" algn="l"/>
            <a:r>
              <a:rPr lang="en-US" b="1" dirty="0">
                <a:solidFill>
                  <a:srgbClr val="660033"/>
                </a:solidFill>
              </a:rPr>
              <a:t>Hỏi: Làm thế nào</a:t>
            </a:r>
            <a:r>
              <a:rPr lang="en-US" dirty="0">
                <a:solidFill>
                  <a:srgbClr val="660033"/>
                </a:solidFill>
              </a:rPr>
              <a:t>để tìm số lớn nhất?</a:t>
            </a:r>
          </a:p>
        </p:txBody>
      </p:sp>
      <p:sp>
        <p:nvSpPr>
          <p:cNvPr id="14" name="Text Box 76"/>
          <p:cNvSpPr txBox="1">
            <a:spLocks noChangeArrowheads="1"/>
          </p:cNvSpPr>
          <p:nvPr/>
        </p:nvSpPr>
        <p:spPr bwMode="auto">
          <a:xfrm>
            <a:off x="5867400" y="5181600"/>
            <a:ext cx="1176925" cy="461665"/>
          </a:xfrm>
          <a:prstGeom prst="rect">
            <a:avLst/>
          </a:prstGeom>
          <a:noFill/>
          <a:ln w="9525">
            <a:noFill/>
            <a:miter lim="800000"/>
            <a:headEnd/>
            <a:tailEnd/>
          </a:ln>
        </p:spPr>
        <p:txBody>
          <a:bodyPr wrap="none">
            <a:spAutoFit/>
          </a:bodyPr>
          <a:lstStyle/>
          <a:p>
            <a:pPr rtl="0" algn="l"/>
            <a:r>
              <a:rPr lang="en-US" sz="2400" dirty="0">
                <a:solidFill>
                  <a:srgbClr val="CC0000"/>
                </a:solidFill>
              </a:rPr>
              <a:t>Đã sắp xếp!</a:t>
            </a:r>
          </a:p>
        </p:txBody>
      </p:sp>
      <p:sp>
        <p:nvSpPr>
          <p:cNvPr id="16"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0"/>
                            </p:stCondLst>
                            <p:childTnLst>
                              <p:par>
                                <p:cTn id="25" presetID="9"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rtl="0" algn="l"/>
            <a:r>
              <a:rPr lang="en-US" sz="3600" dirty="0">
                <a:solidFill>
                  <a:srgbClr val="C00000"/>
                </a:solidFill>
                <a:latin typeface="Britannic Bold" panose="020B0903060703020204" pitchFamily="34" charset="0"/>
              </a:rPr>
              <a:t>1</a:t>
            </a:r>
            <a:r>
              <a:rPr lang="en-US" sz="3600" dirty="0">
                <a:latin typeface="Britannic Bold" panose="020B0903060703020204" pitchFamily="34" charset="0"/>
              </a:rPr>
              <a:t>Mã lựa chọn Sắp xếp</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14</a:t>
            </a:fld>
            <a:endParaRPr lang="en-US" sz="1600" dirty="0"/>
          </a:p>
        </p:txBody>
      </p:sp>
      <p:grpSp>
        <p:nvGrpSpPr>
          <p:cNvPr id="8" name="Group 7"/>
          <p:cNvGrpSpPr/>
          <p:nvPr/>
        </p:nvGrpSpPr>
        <p:grpSpPr>
          <a:xfrm>
            <a:off x="533400" y="1295400"/>
            <a:ext cx="8001000" cy="4724400"/>
            <a:chOff x="533400" y="1295400"/>
            <a:chExt cx="8001000" cy="4724400"/>
          </a:xfrm>
        </p:grpSpPr>
        <p:sp>
          <p:nvSpPr>
            <p:cNvPr id="16" name="Rectangle 3"/>
            <p:cNvSpPr txBox="1">
              <a:spLocks noChangeArrowheads="1"/>
            </p:cNvSpPr>
            <p:nvPr/>
          </p:nvSpPr>
          <p:spPr bwMode="auto">
            <a:xfrm>
              <a:off x="533400" y="1295400"/>
              <a:ext cx="8001000" cy="452431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kumimoji="0" lang="en-US" altLang="zh-TW" sz="2000" b="1" i="0" u="none" strike="noStrike" kern="0" cap="none" spc="0" normalizeH="0" baseline="0" noProof="0" dirty="0">
                  <a:ln>
                    <a:noFill/>
                  </a:ln>
                  <a:solidFill>
                    <a:srgbClr val="0000FF"/>
                  </a:solidFill>
                  <a:effectLst/>
                  <a:uLnTx/>
                  <a:uFillTx/>
                  <a:latin typeface="Lucida Console" pitchFamily="49" charset="0"/>
                  <a:ea typeface="PMingLiU" pitchFamily="18" charset="-120"/>
                  <a:cs typeface="+mn-cs"/>
                </a:rPr>
                <a:t>công cộng tĩnh</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t>
              </a:r>
              <a:r>
                <a:rPr kumimoji="0" lang="en-US" altLang="zh-TW" sz="2000" b="1" i="0" u="none" strike="noStrike" kern="0" cap="none" spc="0" normalizeH="0" baseline="0" noProof="0" dirty="0">
                  <a:ln>
                    <a:noFill/>
                  </a:ln>
                  <a:solidFill>
                    <a:srgbClr val="0000FF"/>
                  </a:solidFill>
                  <a:effectLst/>
                  <a:uLnTx/>
                  <a:uFillTx/>
                  <a:latin typeface="Lucida Console" pitchFamily="49" charset="0"/>
                  <a:ea typeface="PMingLiU" pitchFamily="18" charset="-120"/>
                  <a:cs typeface="+mn-cs"/>
                </a:rPr>
                <a:t>trống rỗng</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t>
              </a:r>
              <a:r>
                <a:rPr kumimoji="0" lang="en-US" altLang="zh-TW" sz="2000" b="1" i="0" u="none" strike="noStrike" kern="0" cap="none" spc="0" normalizeH="0" baseline="0" noProof="0" dirty="0">
                  <a:ln>
                    <a:noFill/>
                  </a:ln>
                  <a:solidFill>
                    <a:srgbClr val="C00000"/>
                  </a:solidFill>
                  <a:effectLst/>
                  <a:uLnTx/>
                  <a:uFillTx/>
                  <a:latin typeface="Lucida Console" pitchFamily="49" charset="0"/>
                  <a:ea typeface="PMingLiU" pitchFamily="18" charset="-120"/>
                  <a:cs typeface="+mn-cs"/>
                </a:rPr>
                <a:t>lựa chọnSắp xếp</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(int[]</a:t>
              </a:r>
              <a:r>
                <a:rPr kumimoji="0" lang="en-US" altLang="zh-TW" sz="2000" b="1" i="0" u="none" strike="noStrike" kern="0" cap="none" spc="0" normalizeH="0" baseline="0" noProof="0" dirty="0">
                  <a:ln>
                    <a:noFill/>
                  </a:ln>
                  <a:solidFill>
                    <a:srgbClr val="0000FF"/>
                  </a:solidFill>
                  <a:effectLst/>
                  <a:uLnTx/>
                  <a:uFillTx/>
                  <a:latin typeface="Lucida Console" pitchFamily="49" charset="0"/>
                  <a:ea typeface="PMingLiU" pitchFamily="18" charset="-120"/>
                  <a:cs typeface="+mn-cs"/>
                </a:rPr>
                <a:t> </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Một)</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cho (int i = a.</a:t>
              </a:r>
              <a:r>
                <a:rPr kumimoji="0" lang="en-US" altLang="zh-TW" sz="2000" b="0" i="0" u="none" strike="noStrike" kern="0" cap="none" spc="0" normalizeH="0" baseline="0" noProof="0" dirty="0">
                  <a:ln>
                    <a:noFill/>
                  </a:ln>
                  <a:solidFill>
                    <a:srgbClr val="800000"/>
                  </a:solidFill>
                  <a:effectLst/>
                  <a:uLnTx/>
                  <a:uFillTx/>
                  <a:latin typeface="Lucida Console" pitchFamily="49" charset="0"/>
                  <a:ea typeface="PMingLiU" pitchFamily="18" charset="-120"/>
                  <a:cs typeface="+mn-cs"/>
                </a:rPr>
                <a:t>chiều dài</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-1; tôi &gt;= 1; Tôi--)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chỉ số int = i;</a:t>
              </a:r>
              <a:r>
                <a:rPr kumimoji="0" lang="en-US" altLang="zh-TW" sz="1600" i="0" u="none" strike="noStrike" kern="0" cap="none" spc="0" normalizeH="0" baseline="0" noProof="0" dirty="0">
                  <a:ln>
                    <a:noFill/>
                  </a:ln>
                  <a:solidFill>
                    <a:srgbClr val="008000"/>
                  </a:solidFill>
                  <a:effectLst/>
                  <a:uLnTx/>
                  <a:uFillTx/>
                  <a:latin typeface="Lucida Console" pitchFamily="49" charset="0"/>
                  <a:ea typeface="PMingLiU" pitchFamily="18" charset="-120"/>
                  <a:cs typeface="+mn-cs"/>
                </a:rPr>
                <a:t>//</a:t>
              </a:r>
              <a:r>
                <a:rPr kumimoji="0" lang="en-US" altLang="zh-TW" sz="1600" i="0" u="none" strike="noStrike" kern="0" cap="none" spc="0" normalizeH="0" baseline="0" noProof="0" dirty="0">
                  <a:ln>
                    <a:noFill/>
                  </a:ln>
                  <a:solidFill>
                    <a:srgbClr val="800000"/>
                  </a:solidFill>
                  <a:effectLst/>
                  <a:uLnTx/>
                  <a:uFillTx/>
                  <a:latin typeface="Lucida Console" pitchFamily="49" charset="0"/>
                  <a:ea typeface="PMingLiU" pitchFamily="18" charset="-120"/>
                  <a:cs typeface="+mn-cs"/>
                </a:rPr>
                <a:t>Tôi</a:t>
              </a:r>
              <a:r>
                <a:rPr kumimoji="0" lang="en-US" altLang="zh-TW" sz="160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rPr>
                <a:t>là vị trí mục cuối cùng và</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kumimoji="0" lang="en-US" altLang="zh-TW" sz="1400" b="1" i="0" u="none" strike="noStrike" kern="0" cap="none" spc="0" normalizeH="0" baseline="0" noProof="0" dirty="0">
                  <a:ln>
                    <a:noFill/>
                  </a:ln>
                  <a:solidFill>
                    <a:srgbClr val="008000"/>
                  </a:solidFill>
                  <a:effectLst/>
                  <a:uLnTx/>
                  <a:uFillTx/>
                  <a:latin typeface="Lucida Console" pitchFamily="49" charset="0"/>
                  <a:ea typeface="PMingLiU" pitchFamily="18" charset="-120"/>
                  <a:cs typeface="+mn-cs"/>
                </a:rPr>
                <a:t> </a:t>
              </a:r>
              <a:r>
                <a:rPr kumimoji="0" lang="en-US" altLang="zh-TW" sz="1400" b="1" i="0" u="none" strike="noStrike" kern="0" cap="none" spc="0" normalizeH="0" noProof="0" dirty="0">
                  <a:ln>
                    <a:noFill/>
                  </a:ln>
                  <a:solidFill>
                    <a:srgbClr val="008000"/>
                  </a:solidFill>
                  <a:effectLst/>
                  <a:uLnTx/>
                  <a:uFillTx/>
                  <a:latin typeface="Lucida Console" pitchFamily="49" charset="0"/>
                  <a:ea typeface="PMingLiU" pitchFamily="18" charset="-120"/>
                  <a:cs typeface="+mn-cs"/>
                </a:rPr>
                <a:t> </a:t>
              </a:r>
              <a:r>
                <a:rPr kumimoji="0" lang="en-US" altLang="zh-TW" sz="1600" i="0" u="none" strike="noStrike" kern="0" cap="none" spc="0" normalizeH="0" baseline="0" noProof="0" dirty="0">
                  <a:ln>
                    <a:noFill/>
                  </a:ln>
                  <a:solidFill>
                    <a:srgbClr val="008000"/>
                  </a:solidFill>
                  <a:effectLst/>
                  <a:uLnTx/>
                  <a:uFillTx/>
                  <a:latin typeface="Lucida Console" pitchFamily="49" charset="0"/>
                  <a:ea typeface="PMingLiU" pitchFamily="18" charset="-120"/>
                  <a:cs typeface="+mn-cs"/>
                </a:rPr>
                <a:t>//</a:t>
              </a:r>
              <a:r>
                <a:rPr kumimoji="0" lang="en-US" altLang="zh-TW" sz="1600" i="0" u="none" strike="noStrike" kern="0" cap="none" spc="0" normalizeH="0" baseline="0" noProof="0" dirty="0">
                  <a:ln>
                    <a:noFill/>
                  </a:ln>
                  <a:solidFill>
                    <a:srgbClr val="800000"/>
                  </a:solidFill>
                  <a:effectLst/>
                  <a:uLnTx/>
                  <a:uFillTx/>
                  <a:latin typeface="Lucida Console" pitchFamily="49" charset="0"/>
                  <a:ea typeface="PMingLiU" pitchFamily="18" charset="-120"/>
                  <a:cs typeface="+mn-cs"/>
                </a:rPr>
                <a:t>mục lục</a:t>
              </a:r>
              <a:r>
                <a:rPr kumimoji="0" lang="en-US" altLang="zh-TW" sz="1600" i="0" u="none" strike="noStrike" kern="0" cap="none" spc="0" normalizeH="0" baseline="0" noProof="0" dirty="0">
                  <a:ln>
                    <a:noFill/>
                  </a:ln>
                  <a:solidFill>
                    <a:srgbClr val="008000"/>
                  </a:solidFill>
                  <a:effectLst/>
                  <a:uLnTx/>
                  <a:uFillTx/>
                  <a:latin typeface="Lucida Console" pitchFamily="49" charset="0"/>
                  <a:ea typeface="PMingLiU" pitchFamily="18" charset="-120"/>
                  <a:cs typeface="+mn-cs"/>
                </a:rPr>
                <a:t> </a:t>
              </a:r>
              <a:r>
                <a:rPr kumimoji="0" lang="en-US" altLang="zh-TW" sz="160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rPr>
                <a:t>là vị trí phần tử lớn nhất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1400" b="1" kern="0" dirty="0">
                  <a:solidFill>
                    <a:srgbClr val="006600"/>
                  </a:solidFill>
                  <a:latin typeface="Lucida Console" pitchFamily="49" charset="0"/>
                  <a:ea typeface="PMingLiU" pitchFamily="18" charset="-120"/>
                </a:rPr>
                <a:t> </a:t>
              </a:r>
              <a:r>
                <a:rPr kumimoji="0" lang="en-US" altLang="zh-TW" sz="160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rPr>
                <a:t>// vòng lặp để lấy phần tử lớn nhất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cho (int j = 0; j &lt; i; j++)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nếu (a[j] &gt; a[chỉ mục])</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chỉ số = j;</a:t>
              </a:r>
              <a:r>
                <a:rPr kumimoji="0" lang="en-US" altLang="zh-TW" sz="1600" b="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rPr>
                <a:t>//</a:t>
              </a:r>
              <a:r>
                <a:rPr kumimoji="0" lang="en-US" altLang="zh-TW" sz="16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t>
              </a:r>
              <a:r>
                <a:rPr kumimoji="0" lang="en-US" altLang="zh-TW" sz="1600" b="0" i="0" u="none" strike="noStrike" kern="0" cap="none" spc="0" normalizeH="0" baseline="0" noProof="0" dirty="0">
                  <a:ln>
                    <a:noFill/>
                  </a:ln>
                  <a:solidFill>
                    <a:srgbClr val="C00000"/>
                  </a:solidFill>
                  <a:effectLst/>
                  <a:uLnTx/>
                  <a:uFillTx/>
                  <a:latin typeface="Lucida Console" pitchFamily="49" charset="0"/>
                  <a:ea typeface="PMingLiU" pitchFamily="18" charset="-120"/>
                  <a:cs typeface="+mn-cs"/>
                </a:rPr>
                <a:t>j</a:t>
              </a:r>
              <a:r>
                <a:rPr kumimoji="0" lang="en-US" altLang="zh-TW" sz="16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t>
              </a:r>
              <a:r>
                <a:rPr kumimoji="0" lang="en-US" altLang="zh-TW" sz="1600" b="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rPr>
                <a:t>là mặt hàng lớn nhất hiện nay</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lvl="0" rtl="0" algn="l">
                <a:spcBef>
                  <a:spcPts val="0"/>
                </a:spcBef>
                <a:buClr>
                  <a:schemeClr val="accent1"/>
                </a:buClr>
                <a:buSzPct val="65000"/>
                <a:tabLst>
                  <a:tab pos="269875" algn="l"/>
                  <a:tab pos="539750" algn="l"/>
                  <a:tab pos="900113" algn="l"/>
                  <a:tab pos="1169988" algn="l"/>
                  <a:tab pos="1438275" algn="l"/>
                  <a:tab pos="1708150" algn="l"/>
                </a:tabLst>
              </a:pPr>
              <a:r>
                <a:rPr lang="en-US" altLang="zh-TW" sz="1600" kern="0" dirty="0">
                  <a:solidFill>
                    <a:schemeClr val="tx1"/>
                  </a:solidFill>
                  <a:latin typeface="Lucida Console" pitchFamily="49" charset="0"/>
                  <a:ea typeface="PMingLiU" pitchFamily="18" charset="-120"/>
                </a:rPr>
                <a:t> </a:t>
              </a:r>
              <a:r>
                <a:rPr lang="en-US" altLang="zh-TW" sz="1600" kern="0" dirty="0">
                  <a:solidFill>
                    <a:srgbClr val="006600"/>
                  </a:solidFill>
                  <a:latin typeface="Lucida Console" pitchFamily="49" charset="0"/>
                  <a:ea typeface="PMingLiU" pitchFamily="18" charset="-120"/>
                </a:rPr>
                <a:t>// Hoán đổi mục lớn nhất a[index] với mục cuối cùng a[i]</a:t>
              </a:r>
              <a:endParaRPr kumimoji="0" lang="en-US" altLang="zh-TW" sz="1600" b="0" i="0" u="none" strike="noStrike" kern="0" cap="none" spc="0" normalizeH="0" baseline="0" noProof="0" dirty="0">
                <a:ln>
                  <a:noFill/>
                </a:ln>
                <a:solidFill>
                  <a:srgbClr val="006600"/>
                </a:solidFill>
                <a:effectLst/>
                <a:uLnTx/>
                <a:uFillTx/>
                <a:latin typeface="Lucida Console" pitchFamily="49" charset="0"/>
                <a:ea typeface="PMingLiU" pitchFamily="18" charset="-120"/>
                <a:cs typeface="+mn-cs"/>
              </a:endParaRP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int</a:t>
              </a:r>
              <a:r>
                <a:rPr kumimoji="0" lang="en-US" altLang="zh-TW" sz="2000" b="0" i="0" u="none" strike="noStrike" kern="0" cap="none" spc="0" normalizeH="0" baseline="0" noProof="0" dirty="0">
                  <a:ln>
                    <a:noFill/>
                  </a:ln>
                  <a:solidFill>
                    <a:srgbClr val="660033"/>
                  </a:solidFill>
                  <a:effectLst/>
                  <a:uLnTx/>
                  <a:uFillTx/>
                  <a:latin typeface="Lucida Console" pitchFamily="49" charset="0"/>
                  <a:ea typeface="PMingLiU" pitchFamily="18" charset="-120"/>
                  <a:cs typeface="+mn-cs"/>
                </a:rPr>
                <a:t>nhiệt độ</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a[chỉ mục];</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a[chỉ mục] = a[i];</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một [tôi] =</a:t>
              </a:r>
              <a:r>
                <a:rPr kumimoji="0" lang="en-US" altLang="zh-TW" sz="2000" b="0" i="0" u="none" strike="noStrike" kern="0" cap="none" spc="0" normalizeH="0" baseline="0" noProof="0" dirty="0">
                  <a:ln>
                    <a:noFill/>
                  </a:ln>
                  <a:solidFill>
                    <a:srgbClr val="660033"/>
                  </a:solidFill>
                  <a:effectLst/>
                  <a:uLnTx/>
                  <a:uFillTx/>
                  <a:latin typeface="Lucida Console" pitchFamily="49" charset="0"/>
                  <a:ea typeface="PMingLiU" pitchFamily="18" charset="-120"/>
                  <a:cs typeface="+mn-cs"/>
                </a:rPr>
                <a:t>nhiệt độ</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900113" algn="l"/>
                  <a:tab pos="1169988" algn="l"/>
                  <a:tab pos="1438275" algn="l"/>
                  <a:tab pos="1708150" algn="l"/>
                </a:tabLst>
                <a:defRPr/>
              </a:pP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p:txBody>
        </p:sp>
        <p:sp>
          <p:nvSpPr>
            <p:cNvPr id="17" name="Rectangle 16"/>
            <p:cNvSpPr/>
            <p:nvPr/>
          </p:nvSpPr>
          <p:spPr>
            <a:xfrm>
              <a:off x="6172200" y="5638800"/>
              <a:ext cx="21336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Lựa chọnSort.java</a:t>
              </a:r>
            </a:p>
          </p:txBody>
        </p:sp>
      </p:grpSp>
      <p:sp>
        <p:nvSpPr>
          <p:cNvPr id="10"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rtl="0" algn="l"/>
            <a:r>
              <a:rPr lang="en-US" sz="3600" dirty="0">
                <a:solidFill>
                  <a:srgbClr val="C00000"/>
                </a:solidFill>
                <a:latin typeface="Britannic Bold" panose="020B0903060703020204" pitchFamily="34" charset="0"/>
              </a:rPr>
              <a:t>1</a:t>
            </a:r>
            <a:r>
              <a:rPr lang="en-US" sz="3600" dirty="0">
                <a:latin typeface="Britannic Bold" panose="020B0903060703020204" pitchFamily="34" charset="0"/>
              </a:rPr>
              <a:t>Phân tích sắp xếp lựa chọn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15</a:t>
            </a:fld>
            <a:endParaRPr lang="en-US" sz="1600" dirty="0"/>
          </a:p>
        </p:txBody>
      </p:sp>
      <p:sp>
        <p:nvSpPr>
          <p:cNvPr id="10" name="Rectangle 3"/>
          <p:cNvSpPr txBox="1">
            <a:spLocks noChangeArrowheads="1"/>
          </p:cNvSpPr>
          <p:nvPr/>
        </p:nvSpPr>
        <p:spPr bwMode="auto">
          <a:xfrm>
            <a:off x="228600" y="1066800"/>
            <a:ext cx="6629400" cy="4419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US" altLang="zh-TW" sz="2000" b="1" i="0" u="none" strike="noStrike" kern="0" cap="none" spc="0" normalizeH="0" baseline="0" noProof="0" dirty="0">
                <a:ln>
                  <a:noFill/>
                </a:ln>
                <a:solidFill>
                  <a:srgbClr val="0000FF"/>
                </a:solidFill>
                <a:effectLst/>
                <a:uLnTx/>
                <a:uFillTx/>
                <a:latin typeface="Lucida Console" pitchFamily="49" charset="0"/>
                <a:ea typeface="PMingLiU" pitchFamily="18" charset="-120"/>
                <a:cs typeface="+mn-cs"/>
              </a:rPr>
              <a:t>khoảng trống tĩnh công cộng</a:t>
            </a:r>
            <a:r>
              <a:rPr kumimoji="0" lang="en-US" altLang="zh-TW" sz="2000" b="1" i="0" u="none" strike="noStrike" kern="0" cap="none" spc="0" normalizeH="0" baseline="0" noProof="0" dirty="0">
                <a:ln>
                  <a:noFill/>
                </a:ln>
                <a:solidFill>
                  <a:srgbClr val="C00000"/>
                </a:solidFill>
                <a:effectLst/>
                <a:uLnTx/>
                <a:uFillTx/>
                <a:latin typeface="Lucida Console" pitchFamily="49" charset="0"/>
                <a:ea typeface="PMingLiU" pitchFamily="18" charset="-120"/>
                <a:cs typeface="+mn-cs"/>
              </a:rPr>
              <a:t>lựa chọnSắp xếp</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(int[] a)</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endPar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endParaRP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1" i="0" u="none" strike="noStrike" kern="0" cap="none" spc="0" normalizeH="0" baseline="0" noProof="0" dirty="0">
                <a:ln>
                  <a:noFill/>
                </a:ln>
                <a:solidFill>
                  <a:srgbClr val="0066FF"/>
                </a:solidFill>
                <a:effectLst/>
                <a:uLnTx/>
                <a:uFillTx/>
                <a:latin typeface="Lucida Console" pitchFamily="49" charset="0"/>
                <a:ea typeface="PMingLiU" pitchFamily="18" charset="-120"/>
                <a:cs typeface="+mn-cs"/>
              </a:rPr>
              <a:t>vì</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r>
              <a:rPr kumimoji="0" lang="en-US" altLang="zh-TW" sz="2000" b="0" i="0" u="none" strike="noStrike" kern="0" cap="none" spc="0" normalizeH="0" baseline="0" noProof="0" dirty="0" err="1">
                <a:ln>
                  <a:noFill/>
                </a:ln>
                <a:solidFill>
                  <a:schemeClr val="tx1"/>
                </a:solidFill>
                <a:effectLst/>
                <a:uLnTx/>
                <a:uFillTx/>
                <a:latin typeface="Lucida Console" pitchFamily="49" charset="0"/>
                <a:ea typeface="PMingLiU" pitchFamily="18" charset="-120"/>
                <a:cs typeface="+mn-cs"/>
              </a:rPr>
              <a:t>int</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 </a:t>
            </a:r>
            <a:r>
              <a:rPr kumimoji="0" lang="en-US" altLang="zh-TW" sz="2000" b="0" i="0" u="none" strike="noStrike" kern="0" cap="none" spc="0" normalizeH="0" baseline="0" noProof="0" dirty="0" err="1">
                <a:ln>
                  <a:noFill/>
                </a:ln>
                <a:solidFill>
                  <a:schemeClr val="tx1"/>
                </a:solidFill>
                <a:effectLst/>
                <a:uLnTx/>
                <a:uFillTx/>
                <a:latin typeface="Lucida Console" pitchFamily="49" charset="0"/>
                <a:ea typeface="PMingLiU" pitchFamily="18" charset="-120"/>
                <a:cs typeface="+mn-cs"/>
              </a:rPr>
              <a:t>Tôi</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=a.length-1; tôi&gt;=1; Tôi--) {</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chỉ số int = i;</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1" i="0" u="none" strike="noStrike" kern="0" cap="none" spc="0" normalizeH="0" baseline="0" noProof="0" dirty="0">
                <a:ln>
                  <a:noFill/>
                </a:ln>
                <a:solidFill>
                  <a:srgbClr val="CC0000"/>
                </a:solidFill>
                <a:effectLst/>
                <a:uLnTx/>
                <a:uFillTx/>
                <a:latin typeface="Lucida Console" pitchFamily="49" charset="0"/>
                <a:ea typeface="PMingLiU" pitchFamily="18" charset="-120"/>
                <a:cs typeface="+mn-cs"/>
              </a:rPr>
              <a:t>vì</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(int j=0; j&lt;i; j++) {</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nếu (a[j] &gt; a[chỉ mục])</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chỉ số = j;</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TRÁO ĐỔI( ... )</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US" altLang="zh-TW" sz="2000" kern="0" dirty="0">
                <a:solidFill>
                  <a:schemeClr val="tx1"/>
                </a:solidFill>
                <a:latin typeface="Lucida Console" pitchFamily="49" charset="0"/>
                <a:ea typeface="PMingLiU" pitchFamily="18" charset="-120"/>
              </a:rPr>
              <a:t> </a:t>
            </a:r>
            <a:r>
              <a:rPr kumimoji="0" lang="en-US" altLang="zh-TW" sz="2000" b="1"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a:p>
            <a:pPr marR="0" lvl="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US" altLang="zh-TW" sz="2000" b="0" i="0" u="none" strike="noStrike" kern="0" cap="none" spc="0" normalizeH="0" baseline="0" noProof="0" dirty="0">
                <a:ln>
                  <a:noFill/>
                </a:ln>
                <a:solidFill>
                  <a:schemeClr val="tx1"/>
                </a:solidFill>
                <a:effectLst/>
                <a:uLnTx/>
                <a:uFillTx/>
                <a:latin typeface="Lucida Console" pitchFamily="49" charset="0"/>
                <a:ea typeface="PMingLiU" pitchFamily="18" charset="-120"/>
                <a:cs typeface="+mn-cs"/>
              </a:rPr>
              <a:t>}</a:t>
            </a:r>
          </a:p>
        </p:txBody>
      </p:sp>
      <p:sp>
        <p:nvSpPr>
          <p:cNvPr id="12" name="Line 5"/>
          <p:cNvSpPr>
            <a:spLocks noChangeShapeType="1"/>
          </p:cNvSpPr>
          <p:nvPr/>
        </p:nvSpPr>
        <p:spPr bwMode="auto">
          <a:xfrm flipH="1">
            <a:off x="5943600" y="2362200"/>
            <a:ext cx="381000" cy="0"/>
          </a:xfrm>
          <a:prstGeom prst="line">
            <a:avLst/>
          </a:prstGeom>
          <a:noFill/>
          <a:ln w="28575">
            <a:solidFill>
              <a:srgbClr val="C00000"/>
            </a:solidFill>
            <a:round/>
            <a:headEnd/>
            <a:tailEnd type="triangle" w="med" len="med"/>
          </a:ln>
        </p:spPr>
        <p:txBody>
          <a:bodyPr/>
          <a:lstStyle/>
          <a:p>
            <a:pPr rtl="0" algn="l"/>
            <a:endParaRPr lang="en-SG" dirty="0"/>
          </a:p>
        </p:txBody>
      </p:sp>
      <p:sp>
        <p:nvSpPr>
          <p:cNvPr id="13" name="Line 6"/>
          <p:cNvSpPr>
            <a:spLocks noChangeShapeType="1"/>
          </p:cNvSpPr>
          <p:nvPr/>
        </p:nvSpPr>
        <p:spPr bwMode="auto">
          <a:xfrm flipH="1">
            <a:off x="3124200" y="2743200"/>
            <a:ext cx="3200400" cy="0"/>
          </a:xfrm>
          <a:prstGeom prst="line">
            <a:avLst/>
          </a:prstGeom>
          <a:noFill/>
          <a:ln w="28575">
            <a:solidFill>
              <a:srgbClr val="C00000"/>
            </a:solidFill>
            <a:round/>
            <a:headEnd/>
            <a:tailEnd type="triangle" w="med" len="med"/>
          </a:ln>
        </p:spPr>
        <p:txBody>
          <a:bodyPr/>
          <a:lstStyle/>
          <a:p>
            <a:pPr rtl="0" algn="l"/>
            <a:endParaRPr lang="en-SG" dirty="0"/>
          </a:p>
        </p:txBody>
      </p:sp>
      <p:sp>
        <p:nvSpPr>
          <p:cNvPr id="14" name="Line 7"/>
          <p:cNvSpPr>
            <a:spLocks noChangeShapeType="1"/>
          </p:cNvSpPr>
          <p:nvPr/>
        </p:nvSpPr>
        <p:spPr bwMode="auto">
          <a:xfrm flipH="1">
            <a:off x="4038600" y="4572000"/>
            <a:ext cx="2209800" cy="0"/>
          </a:xfrm>
          <a:prstGeom prst="line">
            <a:avLst/>
          </a:prstGeom>
          <a:noFill/>
          <a:ln w="28575">
            <a:solidFill>
              <a:srgbClr val="C00000"/>
            </a:solidFill>
            <a:round/>
            <a:headEnd/>
            <a:tailEnd type="triangle" w="med" len="med"/>
          </a:ln>
        </p:spPr>
        <p:txBody>
          <a:bodyPr/>
          <a:lstStyle/>
          <a:p>
            <a:pPr rtl="0" algn="l"/>
            <a:endParaRPr lang="en-SG" dirty="0"/>
          </a:p>
        </p:txBody>
      </p:sp>
      <p:grpSp>
        <p:nvGrpSpPr>
          <p:cNvPr id="19" name="Group 11"/>
          <p:cNvGrpSpPr>
            <a:grpSpLocks/>
          </p:cNvGrpSpPr>
          <p:nvPr/>
        </p:nvGrpSpPr>
        <p:grpSpPr bwMode="auto">
          <a:xfrm>
            <a:off x="4267200" y="3048000"/>
            <a:ext cx="1981200" cy="762000"/>
            <a:chOff x="2688" y="2016"/>
            <a:chExt cx="1392" cy="480"/>
          </a:xfrm>
        </p:grpSpPr>
        <p:sp>
          <p:nvSpPr>
            <p:cNvPr id="20" name="Line 12"/>
            <p:cNvSpPr>
              <a:spLocks noChangeShapeType="1"/>
            </p:cNvSpPr>
            <p:nvPr/>
          </p:nvSpPr>
          <p:spPr bwMode="auto">
            <a:xfrm flipH="1">
              <a:off x="3024" y="2064"/>
              <a:ext cx="960" cy="0"/>
            </a:xfrm>
            <a:prstGeom prst="line">
              <a:avLst/>
            </a:prstGeom>
            <a:noFill/>
            <a:ln w="28575">
              <a:solidFill>
                <a:srgbClr val="C00000"/>
              </a:solidFill>
              <a:round/>
              <a:headEnd/>
              <a:tailEnd type="triangle" w="med" len="med"/>
            </a:ln>
          </p:spPr>
          <p:txBody>
            <a:bodyPr/>
            <a:lstStyle/>
            <a:p>
              <a:pPr rtl="0" algn="l"/>
              <a:endParaRPr lang="en-SG" dirty="0"/>
            </a:p>
          </p:txBody>
        </p:sp>
        <p:sp>
          <p:nvSpPr>
            <p:cNvPr id="21" name="Line 13"/>
            <p:cNvSpPr>
              <a:spLocks noChangeShapeType="1"/>
            </p:cNvSpPr>
            <p:nvPr/>
          </p:nvSpPr>
          <p:spPr bwMode="auto">
            <a:xfrm flipH="1">
              <a:off x="2688" y="2304"/>
              <a:ext cx="1296" cy="0"/>
            </a:xfrm>
            <a:prstGeom prst="line">
              <a:avLst/>
            </a:prstGeom>
            <a:noFill/>
            <a:ln w="28575">
              <a:solidFill>
                <a:srgbClr val="C00000"/>
              </a:solidFill>
              <a:round/>
              <a:headEnd/>
              <a:tailEnd type="triangle" w="med" len="med"/>
            </a:ln>
          </p:spPr>
          <p:txBody>
            <a:bodyPr/>
            <a:lstStyle/>
            <a:p>
              <a:pPr rtl="0" algn="l"/>
              <a:endParaRPr lang="en-SG" dirty="0"/>
            </a:p>
          </p:txBody>
        </p:sp>
        <p:sp>
          <p:nvSpPr>
            <p:cNvPr id="22" name="AutoShape 14"/>
            <p:cNvSpPr>
              <a:spLocks/>
            </p:cNvSpPr>
            <p:nvPr/>
          </p:nvSpPr>
          <p:spPr bwMode="auto">
            <a:xfrm>
              <a:off x="3984" y="2016"/>
              <a:ext cx="96" cy="480"/>
            </a:xfrm>
            <a:prstGeom prst="rightBrace">
              <a:avLst>
                <a:gd name="adj1" fmla="val 41667"/>
                <a:gd name="adj2" fmla="val 50000"/>
              </a:avLst>
            </a:prstGeom>
            <a:noFill/>
            <a:ln w="9525">
              <a:solidFill>
                <a:schemeClr val="tx1"/>
              </a:solidFill>
              <a:round/>
              <a:headEnd/>
              <a:tailEnd/>
            </a:ln>
          </p:spPr>
          <p:txBody>
            <a:bodyPr wrap="none" anchor="ctr"/>
            <a:lstStyle/>
            <a:p>
              <a:pPr rtl="0" algn="l"/>
              <a:endParaRPr lang="en-US" dirty="0"/>
            </a:p>
          </p:txBody>
        </p:sp>
      </p:grpSp>
      <p:sp>
        <p:nvSpPr>
          <p:cNvPr id="11" name="Rectangle 4"/>
          <p:cNvSpPr txBox="1">
            <a:spLocks noChangeArrowheads="1"/>
          </p:cNvSpPr>
          <p:nvPr/>
        </p:nvSpPr>
        <p:spPr bwMode="auto">
          <a:xfrm>
            <a:off x="6248400" y="1447800"/>
            <a:ext cx="2667000" cy="4953000"/>
          </a:xfrm>
          <a:prstGeom prst="rect">
            <a:avLst/>
          </a:prstGeom>
          <a:solidFill>
            <a:schemeClr val="bg1"/>
          </a:solidFill>
          <a:ln w="1905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Số lần</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câu lệnh được thực thi:</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endParaRPr kumimoji="0" lang="en-US" sz="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spcBef>
                <a:spcPts val="0"/>
              </a:spcBef>
              <a:spcAft>
                <a:spcPct val="0"/>
              </a:spcAft>
              <a:buClr>
                <a:schemeClr val="accent1"/>
              </a:buClr>
              <a:buSzPct val="65000"/>
              <a:buFont typeface="Wingdings" pitchFamily="2" charset="2"/>
              <a:buChar char="n"/>
              <a:tabLst/>
              <a:defRPr/>
            </a:pPr>
            <a:r>
              <a:rPr kumimoji="0" lang="en-US" sz="2000" b="0" i="0" u="none" strike="noStrike" kern="0" cap="none" spc="0" normalizeH="0" baseline="0" noProof="0" dirty="0">
                <a:ln>
                  <a:noFill/>
                </a:ln>
                <a:solidFill>
                  <a:srgbClr val="0000FF"/>
                </a:solidFill>
                <a:effectLst/>
                <a:uLnTx/>
                <a:uFillTx/>
                <a:latin typeface="+mn-lt"/>
                <a:ea typeface="+mn-ea"/>
                <a:cs typeface="+mn-cs"/>
              </a:rPr>
              <a:t>n-1</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sz="2000" b="0" i="0" u="none" strike="noStrike" kern="0" cap="none" spc="0" normalizeH="0" baseline="0" noProof="0" dirty="0">
                <a:ln>
                  <a:noFill/>
                </a:ln>
                <a:solidFill>
                  <a:srgbClr val="0000FF"/>
                </a:solidFill>
                <a:effectLst/>
                <a:uLnTx/>
                <a:uFillTx/>
                <a:latin typeface="+mn-lt"/>
                <a:ea typeface="+mn-ea"/>
                <a:cs typeface="+mn-cs"/>
              </a:rPr>
              <a:t>n-1</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sz="2000" b="0" i="0" u="none" strike="noStrike" kern="0" cap="none" spc="0" normalizeH="0" baseline="0" noProof="0" dirty="0">
                <a:ln>
                  <a:noFill/>
                </a:ln>
                <a:solidFill>
                  <a:srgbClr val="0000FF"/>
                </a:solidFill>
                <a:effectLst/>
                <a:uLnTx/>
                <a:uFillTx/>
                <a:latin typeface="+mn-lt"/>
                <a:ea typeface="+mn-ea"/>
                <a:cs typeface="+mn-cs"/>
              </a:rPr>
              <a:t>(n-1)+(n-2)+…+1</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a:ln>
                  <a:noFill/>
                </a:ln>
                <a:solidFill>
                  <a:srgbClr val="0000FF"/>
                </a:solidFill>
                <a:effectLst/>
                <a:uLnTx/>
                <a:uFillTx/>
                <a:latin typeface="+mn-lt"/>
                <a:ea typeface="+mn-ea"/>
                <a:cs typeface="+mn-cs"/>
              </a:rPr>
              <a:t> </a:t>
            </a:r>
            <a:r>
              <a:rPr kumimoji="0" lang="en-US" sz="2000" b="0" i="0" u="none" strike="noStrike" kern="0" cap="none" spc="0" normalizeH="0" baseline="0" noProof="0">
                <a:ln>
                  <a:noFill/>
                </a:ln>
                <a:solidFill>
                  <a:srgbClr val="0000FF"/>
                </a:solidFill>
                <a:effectLst/>
                <a:uLnTx/>
                <a:uFillTx/>
                <a:latin typeface="+mn-lt"/>
                <a:ea typeface="+mn-ea"/>
                <a:cs typeface="+mn-cs"/>
              </a:rPr>
              <a:t>= n</a:t>
            </a:r>
            <a:r>
              <a:rPr kumimoji="0" lang="en-US" sz="2000" b="0" i="0" u="none" strike="noStrike" kern="0" cap="none" spc="0" normalizeH="0" baseline="0" noProof="0">
                <a:ln>
                  <a:noFill/>
                </a:ln>
                <a:solidFill>
                  <a:srgbClr val="0000FF"/>
                </a:solidFill>
                <a:effectLst/>
                <a:uLnTx/>
                <a:uFillTx/>
                <a:latin typeface="Times New Roman"/>
                <a:cs typeface="Times New Roman"/>
              </a:rPr>
              <a:t>×</a:t>
            </a:r>
            <a:r>
              <a:rPr kumimoji="0" lang="en-US" sz="2000" b="0" i="0" u="none" strike="noStrike" kern="0" cap="none" spc="0" normalizeH="0" baseline="0" noProof="0">
                <a:ln>
                  <a:noFill/>
                </a:ln>
                <a:solidFill>
                  <a:srgbClr val="0000FF"/>
                </a:solidFill>
                <a:effectLst/>
                <a:uLnTx/>
                <a:uFillTx/>
                <a:latin typeface="+mn-lt"/>
                <a:ea typeface="+mn-ea"/>
                <a:cs typeface="+mn-cs"/>
              </a:rPr>
              <a:t>(</a:t>
            </a:r>
            <a:r>
              <a:rPr kumimoji="0" lang="en-US" sz="2000" b="0" i="0" u="none" strike="noStrike" kern="0" cap="none" spc="0" normalizeH="0" baseline="0" noProof="0" dirty="0">
                <a:ln>
                  <a:noFill/>
                </a:ln>
                <a:solidFill>
                  <a:srgbClr val="0000FF"/>
                </a:solidFill>
                <a:effectLst/>
                <a:uLnTx/>
                <a:uFillTx/>
                <a:latin typeface="+mn-lt"/>
                <a:ea typeface="+mn-ea"/>
                <a:cs typeface="+mn-cs"/>
              </a:rPr>
              <a:t>n-1)/2</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endParaRPr kumimoji="0" lang="en-US" sz="2000" b="0" i="0" u="none" strike="noStrike" kern="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spcBef>
                <a:spcPts val="600"/>
              </a:spcBef>
              <a:spcAft>
                <a:spcPct val="0"/>
              </a:spcAft>
              <a:buClr>
                <a:schemeClr val="accent1"/>
              </a:buClr>
              <a:buSzPct val="65000"/>
              <a:tabLst/>
              <a:defRPr/>
            </a:pPr>
            <a:endParaRPr kumimoji="0" lang="en-US" sz="1600" b="0" i="0" u="none" strike="noStrike" kern="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sz="2000" b="0" i="0" u="none" strike="noStrike" kern="0" cap="none" spc="0" normalizeH="0" baseline="0" noProof="0" dirty="0">
                <a:ln>
                  <a:noFill/>
                </a:ln>
                <a:solidFill>
                  <a:srgbClr val="0000FF"/>
                </a:solidFill>
                <a:effectLst/>
                <a:uLnTx/>
                <a:uFillTx/>
                <a:latin typeface="+mn-lt"/>
                <a:ea typeface="+mn-ea"/>
                <a:cs typeface="+mn-cs"/>
              </a:rPr>
              <a:t>n-1</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a:pPr>
            <a:endParaRPr kumimoji="0" lang="en-US" sz="2000" b="0" i="0" u="none" strike="noStrike" kern="0" cap="none" spc="0" normalizeH="0" baseline="0" noProof="0" dirty="0">
              <a:ln>
                <a:noFill/>
              </a:ln>
              <a:solidFill>
                <a:srgbClr val="008000"/>
              </a:solidFill>
              <a:effectLst/>
              <a:uLnTx/>
              <a:uFillTx/>
              <a:latin typeface="+mn-lt"/>
              <a:ea typeface="+mn-ea"/>
              <a:cs typeface="+mn-cs"/>
            </a:endParaRPr>
          </a:p>
          <a:p>
            <a:pPr marL="342900" lvl="0" indent="-342900" rtl="0" algn="l">
              <a:lnSpc>
                <a:spcPct val="90000"/>
              </a:lnSpc>
              <a:spcBef>
                <a:spcPct val="20000"/>
              </a:spcBef>
              <a:buClr>
                <a:schemeClr val="accent1"/>
              </a:buClr>
              <a:buSzPct val="65000"/>
              <a:defRPr/>
            </a:pPr>
            <a:r>
              <a:rPr kumimoji="0" lang="en-US" sz="2000" b="0" i="0" u="none" strike="noStrike" kern="0" cap="none" spc="0" normalizeH="0" baseline="0" noProof="0" dirty="0">
                <a:ln>
                  <a:noFill/>
                </a:ln>
                <a:solidFill>
                  <a:schemeClr val="tx1"/>
                </a:solidFill>
                <a:effectLst/>
                <a:uLnTx/>
                <a:uFillTx/>
                <a:latin typeface="+mn-lt"/>
                <a:cs typeface="+mn-cs"/>
              </a:rPr>
              <a:t>Tổng cộng</a:t>
            </a:r>
            <a:r>
              <a:rPr kumimoji="0" lang="en-US" sz="2000" b="0" i="0" u="none" strike="noStrike" kern="0" cap="none" spc="0" normalizeH="0" baseline="0" noProof="0">
                <a:ln>
                  <a:noFill/>
                </a:ln>
                <a:solidFill>
                  <a:schemeClr val="tx1"/>
                </a:solidFill>
                <a:effectLst/>
                <a:uLnTx/>
                <a:uFillTx/>
                <a:latin typeface="+mn-lt"/>
                <a:cs typeface="+mn-cs"/>
              </a:rPr>
              <a:t>=</a:t>
            </a:r>
            <a:r>
              <a:rPr kumimoji="0" lang="en-US" sz="2000" b="0" i="0" u="none" strike="noStrike" kern="0" cap="none" spc="0" normalizeH="0" baseline="0" noProof="0">
                <a:ln>
                  <a:noFill/>
                </a:ln>
                <a:solidFill>
                  <a:srgbClr val="993300"/>
                </a:solidFill>
                <a:effectLst/>
                <a:uLnTx/>
                <a:uFillTx/>
                <a:latin typeface="+mn-lt"/>
                <a:cs typeface="+mn-cs"/>
              </a:rPr>
              <a:t>t</a:t>
            </a:r>
            <a:r>
              <a:rPr kumimoji="0" lang="en-US" sz="2000" b="0" i="0" u="none" strike="noStrike" kern="0" cap="none" spc="0" normalizeH="0" baseline="-25000" noProof="0">
                <a:ln>
                  <a:noFill/>
                </a:ln>
                <a:solidFill>
                  <a:srgbClr val="993300"/>
                </a:solidFill>
                <a:effectLst/>
                <a:uLnTx/>
                <a:uFillTx/>
                <a:latin typeface="+mn-lt"/>
                <a:cs typeface="+mn-cs"/>
              </a:rPr>
              <a:t>1</a:t>
            </a:r>
            <a:r>
              <a:rPr lang="en-US" sz="2000" kern="0">
                <a:latin typeface="Times New Roman"/>
                <a:cs typeface="Times New Roman"/>
              </a:rPr>
              <a:t>×</a:t>
            </a:r>
            <a:r>
              <a:rPr kumimoji="0" lang="en-US" sz="2000" b="0" i="0" u="none" strike="noStrike" kern="0" cap="none" spc="0" normalizeH="0" baseline="0" noProof="0">
                <a:ln>
                  <a:noFill/>
                </a:ln>
                <a:solidFill>
                  <a:schemeClr val="tx1"/>
                </a:solidFill>
                <a:effectLst/>
                <a:uLnTx/>
                <a:uFillTx/>
                <a:latin typeface="+mn-lt"/>
                <a:cs typeface="+mn-cs"/>
              </a:rPr>
              <a:t>(</a:t>
            </a:r>
            <a:r>
              <a:rPr kumimoji="0" lang="en-US" sz="2000" b="0" i="0" u="none" strike="noStrike" kern="0" cap="none" spc="0" normalizeH="0" baseline="0" noProof="0" dirty="0">
                <a:ln>
                  <a:noFill/>
                </a:ln>
                <a:solidFill>
                  <a:schemeClr val="tx1"/>
                </a:solidFill>
                <a:effectLst/>
                <a:uLnTx/>
                <a:uFillTx/>
                <a:latin typeface="+mn-lt"/>
                <a:cs typeface="+mn-cs"/>
              </a:rPr>
              <a:t>n-1)</a:t>
            </a:r>
          </a:p>
          <a:p>
            <a:pPr marL="342900" lvl="0" indent="-342900" rtl="0" algn="l">
              <a:lnSpc>
                <a:spcPct val="90000"/>
              </a:lnSpc>
              <a:spcBef>
                <a:spcPct val="20000"/>
              </a:spcBef>
              <a:buClr>
                <a:schemeClr val="accent1"/>
              </a:buClr>
              <a:buSzPct val="65000"/>
              <a:defRPr/>
            </a:pPr>
            <a:r>
              <a:rPr kumimoji="0" lang="en-US" sz="2000" b="0" i="0" u="none" strike="noStrike" kern="0" cap="none" spc="0" normalizeH="0" baseline="0" noProof="0" dirty="0">
                <a:ln>
                  <a:noFill/>
                </a:ln>
                <a:solidFill>
                  <a:schemeClr val="tx1"/>
                </a:solidFill>
                <a:effectLst/>
                <a:uLnTx/>
                <a:uFillTx/>
                <a:latin typeface="+mn-lt"/>
                <a:cs typeface="+mn-cs"/>
              </a:rPr>
              <a:t> </a:t>
            </a:r>
            <a:r>
              <a:rPr kumimoji="0" lang="en-US" sz="2000" b="0" i="0" u="none" strike="noStrike" kern="0" cap="none" spc="0" normalizeH="0" baseline="0" noProof="0">
                <a:ln>
                  <a:noFill/>
                </a:ln>
                <a:solidFill>
                  <a:schemeClr val="tx1"/>
                </a:solidFill>
                <a:effectLst/>
                <a:uLnTx/>
                <a:uFillTx/>
                <a:latin typeface="+mn-lt"/>
                <a:cs typeface="+mn-cs"/>
              </a:rPr>
              <a:t>+</a:t>
            </a:r>
            <a:r>
              <a:rPr kumimoji="0" lang="en-US" sz="2000" b="0" i="0" u="none" strike="noStrike" kern="0" cap="none" spc="0" normalizeH="0" baseline="0" noProof="0">
                <a:ln>
                  <a:noFill/>
                </a:ln>
                <a:solidFill>
                  <a:srgbClr val="993300"/>
                </a:solidFill>
                <a:effectLst/>
                <a:uLnTx/>
                <a:uFillTx/>
                <a:latin typeface="+mn-lt"/>
                <a:cs typeface="+mn-cs"/>
              </a:rPr>
              <a:t>t</a:t>
            </a:r>
            <a:r>
              <a:rPr kumimoji="0" lang="en-US" sz="2000" b="0" i="0" u="none" strike="noStrike" kern="0" cap="none" spc="0" normalizeH="0" baseline="-25000" noProof="0">
                <a:ln>
                  <a:noFill/>
                </a:ln>
                <a:solidFill>
                  <a:srgbClr val="993300"/>
                </a:solidFill>
                <a:effectLst/>
                <a:uLnTx/>
                <a:uFillTx/>
                <a:latin typeface="+mn-lt"/>
                <a:cs typeface="+mn-cs"/>
              </a:rPr>
              <a:t>2</a:t>
            </a:r>
            <a:r>
              <a:rPr lang="en-US" sz="2000" kern="0">
                <a:latin typeface="Times New Roman"/>
                <a:cs typeface="Times New Roman"/>
              </a:rPr>
              <a:t>×</a:t>
            </a:r>
            <a:r>
              <a:rPr kumimoji="0" lang="en-US" sz="2000" b="0" i="0" u="none" strike="noStrike" kern="0" cap="none" spc="0" normalizeH="0" baseline="0" noProof="0">
                <a:ln>
                  <a:noFill/>
                </a:ln>
                <a:solidFill>
                  <a:schemeClr val="tx1"/>
                </a:solidFill>
                <a:effectLst/>
                <a:uLnTx/>
                <a:uFillTx/>
                <a:latin typeface="+mn-lt"/>
                <a:cs typeface="+mn-cs"/>
              </a:rPr>
              <a:t>N</a:t>
            </a:r>
            <a:r>
              <a:rPr lang="en-US" sz="2000" kern="0">
                <a:latin typeface="Times New Roman"/>
                <a:cs typeface="Times New Roman"/>
              </a:rPr>
              <a:t>×</a:t>
            </a:r>
            <a:r>
              <a:rPr kumimoji="0" lang="en-US" sz="2000" b="0" i="0" u="none" strike="noStrike" kern="0" cap="none" spc="0" normalizeH="0" baseline="0" noProof="0">
                <a:ln>
                  <a:noFill/>
                </a:ln>
                <a:solidFill>
                  <a:schemeClr val="tx1"/>
                </a:solidFill>
                <a:effectLst/>
                <a:uLnTx/>
                <a:uFillTx/>
                <a:latin typeface="+mn-lt"/>
                <a:cs typeface="+mn-cs"/>
              </a:rPr>
              <a:t>(</a:t>
            </a:r>
            <a:r>
              <a:rPr kumimoji="0" lang="en-US" sz="2000" b="0" i="0" u="none" strike="noStrike" kern="0" cap="none" spc="0" normalizeH="0" baseline="0" noProof="0" dirty="0">
                <a:ln>
                  <a:noFill/>
                </a:ln>
                <a:solidFill>
                  <a:schemeClr val="tx1"/>
                </a:solidFill>
                <a:effectLst/>
                <a:uLnTx/>
                <a:uFillTx/>
                <a:latin typeface="+mn-lt"/>
                <a:cs typeface="+mn-cs"/>
              </a:rPr>
              <a:t>n-1)/2</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t>
            </a:r>
            <a:r>
              <a:rPr kumimoji="0" lang="en-US" sz="2000" b="0" i="0" u="none" strike="noStrike" kern="0" cap="none" spc="0" normalizeH="0" baseline="0" noProof="0" dirty="0">
                <a:ln>
                  <a:noFill/>
                </a:ln>
                <a:solidFill>
                  <a:srgbClr val="C00000"/>
                </a:solidFill>
                <a:effectLst/>
                <a:uLnTx/>
                <a:uFillTx/>
                <a:latin typeface="+mn-lt"/>
                <a:ea typeface="+mn-ea"/>
                <a:cs typeface="+mn-cs"/>
              </a:rPr>
              <a:t>TRÊN</a:t>
            </a:r>
            <a:r>
              <a:rPr kumimoji="0" lang="en-US" sz="2000" b="0" i="0" u="none" strike="noStrike" kern="0" cap="none" spc="0" normalizeH="0" baseline="30000" noProof="0" dirty="0">
                <a:ln>
                  <a:noFill/>
                </a:ln>
                <a:solidFill>
                  <a:srgbClr val="C00000"/>
                </a:solidFill>
                <a:effectLst/>
                <a:uLnTx/>
                <a:uFillTx/>
                <a:latin typeface="+mn-lt"/>
                <a:ea typeface="+mn-ea"/>
                <a:cs typeface="+mn-cs"/>
              </a:rPr>
              <a:t>2</a:t>
            </a:r>
            <a:r>
              <a:rPr kumimoji="0" lang="en-US" sz="2000" b="0" i="0" u="none" strike="noStrike" kern="0" cap="none" spc="0" normalizeH="0" baseline="0" noProof="0" dirty="0">
                <a:ln>
                  <a:noFill/>
                </a:ln>
                <a:solidFill>
                  <a:srgbClr val="C00000"/>
                </a:solidFill>
                <a:effectLst/>
                <a:uLnTx/>
                <a:uFillTx/>
                <a:latin typeface="+mn-lt"/>
                <a:ea typeface="+mn-ea"/>
                <a:cs typeface="+mn-cs"/>
              </a:rPr>
              <a:t>)</a:t>
            </a:r>
          </a:p>
        </p:txBody>
      </p:sp>
      <p:sp>
        <p:nvSpPr>
          <p:cNvPr id="18" name="Text Box 10"/>
          <p:cNvSpPr txBox="1">
            <a:spLocks noChangeArrowheads="1"/>
          </p:cNvSpPr>
          <p:nvPr/>
        </p:nvSpPr>
        <p:spPr bwMode="auto">
          <a:xfrm>
            <a:off x="228600" y="5715000"/>
            <a:ext cx="5943600" cy="369332"/>
          </a:xfrm>
          <a:prstGeom prst="rect">
            <a:avLst/>
          </a:prstGeom>
          <a:solidFill>
            <a:srgbClr val="FFFF99"/>
          </a:solidFill>
          <a:ln w="9525">
            <a:solidFill>
              <a:schemeClr val="tx1"/>
            </a:solidFill>
            <a:miter lim="800000"/>
            <a:headEnd/>
            <a:tailEnd/>
          </a:ln>
        </p:spPr>
        <p:txBody>
          <a:bodyPr wrap="square">
            <a:spAutoFit/>
          </a:bodyPr>
          <a:lstStyle/>
          <a:p>
            <a:pPr rtl="0" algn="l"/>
            <a:r>
              <a:rPr lang="en-US" dirty="0">
                <a:solidFill>
                  <a:srgbClr val="993300"/>
                </a:solidFill>
                <a:latin typeface="Arial" charset="0"/>
              </a:rPr>
              <a:t>t</a:t>
            </a:r>
            <a:r>
              <a:rPr lang="en-US" baseline="-25000" dirty="0">
                <a:solidFill>
                  <a:srgbClr val="993300"/>
                </a:solidFill>
                <a:latin typeface="Arial" charset="0"/>
              </a:rPr>
              <a:t>1</a:t>
            </a:r>
            <a:r>
              <a:rPr lang="en-US" dirty="0">
                <a:latin typeface="Arial" charset="0"/>
              </a:rPr>
              <a:t>Và</a:t>
            </a:r>
            <a:r>
              <a:rPr lang="en-US" dirty="0">
                <a:solidFill>
                  <a:srgbClr val="993300"/>
                </a:solidFill>
                <a:latin typeface="Arial" charset="0"/>
              </a:rPr>
              <a:t>t</a:t>
            </a:r>
            <a:r>
              <a:rPr lang="en-US" baseline="-25000" dirty="0">
                <a:solidFill>
                  <a:srgbClr val="993300"/>
                </a:solidFill>
                <a:latin typeface="Arial" charset="0"/>
              </a:rPr>
              <a:t>2</a:t>
            </a:r>
            <a:r>
              <a:rPr lang="en-US" dirty="0">
                <a:solidFill>
                  <a:srgbClr val="993300"/>
                </a:solidFill>
                <a:latin typeface="Arial" charset="0"/>
              </a:rPr>
              <a:t> </a:t>
            </a:r>
            <a:r>
              <a:rPr lang="en-US" dirty="0">
                <a:latin typeface="Arial" charset="0"/>
              </a:rPr>
              <a:t>= chi phí của các câu lệnh ở khối bên ngoài và bên trong.</a:t>
            </a:r>
          </a:p>
        </p:txBody>
      </p:sp>
      <p:sp>
        <p:nvSpPr>
          <p:cNvPr id="16"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grpId="0" nodeType="after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dissolve">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grpId="0" nodeType="afterEffect">
                                  <p:stCondLst>
                                    <p:cond delay="0"/>
                                  </p:stCondLst>
                                  <p:childTnLst>
                                    <p:set>
                                      <p:cBhvr>
                                        <p:cTn id="33" dur="1" fill="hold">
                                          <p:stCondLst>
                                            <p:cond delay="0"/>
                                          </p:stCondLst>
                                        </p:cTn>
                                        <p:tgtEl>
                                          <p:spTgt spid="11">
                                            <p:txEl>
                                              <p:pRg st="5" end="5"/>
                                            </p:txEl>
                                          </p:spTgt>
                                        </p:tgtEl>
                                        <p:attrNameLst>
                                          <p:attrName>style.visibility</p:attrName>
                                        </p:attrNameLst>
                                      </p:cBhvr>
                                      <p:to>
                                        <p:strVal val="visible"/>
                                      </p:to>
                                    </p:set>
                                    <p:animEffect transition="in" filter="dissolve">
                                      <p:cBhvr>
                                        <p:cTn id="34" dur="500"/>
                                        <p:tgtEl>
                                          <p:spTgt spid="11">
                                            <p:txEl>
                                              <p:pRg st="5" end="5"/>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dissolve">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9" presetClass="entr" presetSubtype="0" fill="hold" grpId="0" nodeType="after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dissolve">
                                      <p:cBhvr>
                                        <p:cTn id="46" dur="500"/>
                                        <p:tgtEl>
                                          <p:spTgt spid="1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animEffect transition="in" filter="dissolve">
                                      <p:cBhvr>
                                        <p:cTn id="51" dur="500"/>
                                        <p:tgtEl>
                                          <p:spTgt spid="11">
                                            <p:txEl>
                                              <p:pRg st="11" end="11"/>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
                                            <p:txEl>
                                              <p:pRg st="12" end="12"/>
                                            </p:txEl>
                                          </p:spTgt>
                                        </p:tgtEl>
                                        <p:attrNameLst>
                                          <p:attrName>style.visibility</p:attrName>
                                        </p:attrNameLst>
                                      </p:cBhvr>
                                      <p:to>
                                        <p:strVal val="visible"/>
                                      </p:to>
                                    </p:set>
                                    <p:animEffect transition="in" filter="dissolve">
                                      <p:cBhvr>
                                        <p:cTn id="54" dur="500"/>
                                        <p:tgtEl>
                                          <p:spTgt spid="11">
                                            <p:txEl>
                                              <p:pRg st="12" end="12"/>
                                            </p:txEl>
                                          </p:spTgt>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
                                            <p:txEl>
                                              <p:pRg st="13" end="13"/>
                                            </p:txEl>
                                          </p:spTgt>
                                        </p:tgtEl>
                                        <p:attrNameLst>
                                          <p:attrName>style.visibility</p:attrName>
                                        </p:attrNameLst>
                                      </p:cBhvr>
                                      <p:to>
                                        <p:strVal val="visible"/>
                                      </p:to>
                                    </p:set>
                                    <p:animEffect transition="in" filter="dissolve">
                                      <p:cBhvr>
                                        <p:cTn id="6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3" grpId="0" uiExpand="1" animBg="1"/>
      <p:bldP spid="14" grpId="0" uiExpand="1" animBg="1"/>
      <p:bldP spid="11" grpId="0" uiExpand="1" build="p" animBg="1"/>
      <p:bldP spid="18" grpId="0" uiExpan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Sắp xếp bong bóng</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Ý tưởng sắp xếp bong bóng</a:t>
            </a:r>
          </a:p>
        </p:txBody>
      </p:sp>
      <p:sp>
        <p:nvSpPr>
          <p:cNvPr id="4100"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t>“Bong bóng” xuống mục lớn nhất đến cuối mảng trong mỗi lần lặp bằng cách kiểm tra</a:t>
            </a:r>
            <a:r>
              <a:rPr lang="en-US" sz="2800" dirty="0">
                <a:solidFill>
                  <a:srgbClr val="C00000"/>
                </a:solidFill>
              </a:rPr>
              <a:t>thứ-thứ</a:t>
            </a:r>
            <a:r>
              <a:rPr lang="en-US" sz="2800" dirty="0"/>
              <a:t>Và</a:t>
            </a:r>
            <a:r>
              <a:rPr lang="en-US" sz="2800" dirty="0">
                <a:solidFill>
                  <a:srgbClr val="C00000"/>
                </a:solidFill>
              </a:rPr>
              <a:t>(i+1)-th</a:t>
            </a:r>
            <a:r>
              <a:rPr lang="en-US" sz="2800" dirty="0"/>
              <a:t>mặt hàng</a:t>
            </a:r>
            <a:endParaRPr lang="en-US" sz="2400" dirty="0"/>
          </a:p>
          <a:p>
            <a:pPr rtl="0" algn="l">
              <a:spcBef>
                <a:spcPts val="600"/>
              </a:spcBef>
            </a:pPr>
            <a:r>
              <a:rPr lang="en-US" sz="2800" dirty="0"/>
              <a:t>Nếu giá trị của chúng không theo đúng thứ tự, tức là</a:t>
            </a:r>
            <a:br>
              <a:rPr lang="en-US" sz="2800" dirty="0"/>
            </a:br>
            <a:r>
              <a:rPr lang="en-US" sz="2800" dirty="0"/>
              <a:t>Một[</a:t>
            </a:r>
            <a:r>
              <a:rPr lang="en-US" sz="2800" dirty="0" err="1"/>
              <a:t>Tôi</a:t>
            </a:r>
            <a:r>
              <a:rPr lang="en-US" sz="2800" dirty="0"/>
              <a:t>] &gt; a[i+1],</a:t>
            </a:r>
            <a:r>
              <a:rPr lang="en-US" sz="2800" dirty="0">
                <a:solidFill>
                  <a:srgbClr val="C00000"/>
                </a:solidFill>
              </a:rPr>
              <a:t>tráo đổi</a:t>
            </a:r>
            <a:r>
              <a:rPr lang="en-US" sz="2800" dirty="0"/>
              <a:t>họ.</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17</a:t>
            </a:fld>
            <a:endParaRPr lang="en-US" sz="1600" dirty="0"/>
          </a:p>
        </p:txBody>
      </p:sp>
      <p:grpSp>
        <p:nvGrpSpPr>
          <p:cNvPr id="8" name="Group 5"/>
          <p:cNvGrpSpPr>
            <a:grpSpLocks/>
          </p:cNvGrpSpPr>
          <p:nvPr/>
        </p:nvGrpSpPr>
        <p:grpSpPr bwMode="auto">
          <a:xfrm>
            <a:off x="1295400" y="3657600"/>
            <a:ext cx="2255838" cy="1463675"/>
            <a:chOff x="1104" y="2784"/>
            <a:chExt cx="1421" cy="922"/>
          </a:xfrm>
        </p:grpSpPr>
        <p:sp>
          <p:nvSpPr>
            <p:cNvPr id="9" name="Rectangle 6"/>
            <p:cNvSpPr>
              <a:spLocks noChangeArrowheads="1"/>
            </p:cNvSpPr>
            <p:nvPr/>
          </p:nvSpPr>
          <p:spPr bwMode="auto">
            <a:xfrm>
              <a:off x="1488"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10" name="Rectangle 7"/>
            <p:cNvSpPr>
              <a:spLocks noChangeArrowheads="1"/>
            </p:cNvSpPr>
            <p:nvPr/>
          </p:nvSpPr>
          <p:spPr bwMode="auto">
            <a:xfrm>
              <a:off x="1248"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11" name="Text Box 8"/>
            <p:cNvSpPr txBox="1">
              <a:spLocks noChangeArrowheads="1"/>
            </p:cNvSpPr>
            <p:nvPr/>
          </p:nvSpPr>
          <p:spPr bwMode="auto">
            <a:xfrm>
              <a:off x="1200" y="2784"/>
              <a:ext cx="1028" cy="288"/>
            </a:xfrm>
            <a:prstGeom prst="rect">
              <a:avLst/>
            </a:prstGeom>
            <a:noFill/>
            <a:ln w="9525">
              <a:noFill/>
              <a:miter lim="800000"/>
              <a:headEnd/>
              <a:tailEnd/>
            </a:ln>
          </p:spPr>
          <p:txBody>
            <a:bodyPr wrap="none">
              <a:spAutoFit/>
            </a:bodyPr>
            <a:lstStyle/>
            <a:p>
              <a:pPr marL="457200" indent="-457200" rtl="0" algn="l"/>
              <a:r>
                <a:rPr lang="en-US" sz="2400" dirty="0">
                  <a:latin typeface="Times New Roman" pitchFamily="18" charset="0"/>
                </a:rPr>
                <a:t>1</a:t>
              </a:r>
              <a:r>
                <a:rPr lang="en-US" sz="2400" dirty="0">
                  <a:solidFill>
                    <a:srgbClr val="0000FF"/>
                  </a:solidFill>
                  <a:latin typeface="Times New Roman" pitchFamily="18" charset="0"/>
                </a:rPr>
                <a:t>4 6</a:t>
              </a:r>
              <a:r>
                <a:rPr lang="en-US" sz="2400" dirty="0">
                  <a:latin typeface="Times New Roman" pitchFamily="18" charset="0"/>
                </a:rPr>
                <a:t>9</a:t>
              </a:r>
            </a:p>
          </p:txBody>
        </p:sp>
        <p:sp>
          <p:nvSpPr>
            <p:cNvPr id="12" name="Rectangle 9"/>
            <p:cNvSpPr>
              <a:spLocks noChangeArrowheads="1"/>
            </p:cNvSpPr>
            <p:nvPr/>
          </p:nvSpPr>
          <p:spPr bwMode="auto">
            <a:xfrm>
              <a:off x="1968"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13" name="Rectangle 10"/>
            <p:cNvSpPr>
              <a:spLocks noChangeArrowheads="1"/>
            </p:cNvSpPr>
            <p:nvPr/>
          </p:nvSpPr>
          <p:spPr bwMode="auto">
            <a:xfrm>
              <a:off x="1728"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14" name="Text Box 11"/>
            <p:cNvSpPr txBox="1">
              <a:spLocks noChangeArrowheads="1"/>
            </p:cNvSpPr>
            <p:nvPr/>
          </p:nvSpPr>
          <p:spPr bwMode="auto">
            <a:xfrm>
              <a:off x="1104" y="3456"/>
              <a:ext cx="1421" cy="250"/>
            </a:xfrm>
            <a:prstGeom prst="rect">
              <a:avLst/>
            </a:prstGeom>
            <a:noFill/>
            <a:ln w="9525">
              <a:noFill/>
              <a:miter lim="800000"/>
              <a:headEnd/>
              <a:tailEnd/>
            </a:ln>
          </p:spPr>
          <p:txBody>
            <a:bodyPr wrap="none">
              <a:spAutoFit/>
            </a:bodyPr>
            <a:lstStyle/>
            <a:p>
              <a:pPr rtl="0" algn="l"/>
              <a:r>
                <a:rPr lang="en-US" sz="2000" dirty="0">
                  <a:latin typeface="Arial" charset="0"/>
                </a:rPr>
                <a:t>//</a:t>
              </a:r>
              <a:r>
                <a:rPr lang="en-US" sz="2000" dirty="0">
                  <a:solidFill>
                    <a:srgbClr val="FF0000"/>
                  </a:solidFill>
                  <a:latin typeface="Arial" charset="0"/>
                </a:rPr>
                <a:t>không cần</a:t>
              </a:r>
              <a:r>
                <a:rPr lang="en-US" sz="2000" dirty="0">
                  <a:solidFill>
                    <a:srgbClr val="007254"/>
                  </a:solidFill>
                  <a:latin typeface="Arial" charset="0"/>
                </a:rPr>
                <a:t> </a:t>
              </a:r>
              <a:r>
                <a:rPr lang="en-US" sz="2000" dirty="0">
                  <a:latin typeface="Arial" charset="0"/>
                </a:rPr>
                <a:t>trao đổi</a:t>
              </a:r>
            </a:p>
          </p:txBody>
        </p:sp>
        <p:sp>
          <p:nvSpPr>
            <p:cNvPr id="15" name="Text Box 12"/>
            <p:cNvSpPr txBox="1">
              <a:spLocks noChangeArrowheads="1"/>
            </p:cNvSpPr>
            <p:nvPr/>
          </p:nvSpPr>
          <p:spPr bwMode="auto">
            <a:xfrm>
              <a:off x="1584" y="3136"/>
              <a:ext cx="424" cy="231"/>
            </a:xfrm>
            <a:prstGeom prst="rect">
              <a:avLst/>
            </a:prstGeom>
            <a:noFill/>
            <a:ln w="9525">
              <a:noFill/>
              <a:miter lim="800000"/>
              <a:headEnd/>
              <a:tailEnd/>
            </a:ln>
          </p:spPr>
          <p:txBody>
            <a:bodyPr wrap="none">
              <a:spAutoFit/>
            </a:bodyPr>
            <a:lstStyle/>
            <a:p>
              <a:pPr rtl="0" algn="l"/>
              <a:r>
                <a:rPr lang="en-US" dirty="0">
                  <a:latin typeface="Arial" charset="0"/>
                </a:rPr>
                <a:t>tôi tôi +1</a:t>
              </a:r>
            </a:p>
          </p:txBody>
        </p:sp>
        <p:sp>
          <p:nvSpPr>
            <p:cNvPr id="16" name="Line 13"/>
            <p:cNvSpPr>
              <a:spLocks noChangeShapeType="1"/>
            </p:cNvSpPr>
            <p:nvPr/>
          </p:nvSpPr>
          <p:spPr bwMode="auto">
            <a:xfrm>
              <a:off x="1632" y="3072"/>
              <a:ext cx="0" cy="96"/>
            </a:xfrm>
            <a:prstGeom prst="line">
              <a:avLst/>
            </a:prstGeom>
            <a:noFill/>
            <a:ln w="9525">
              <a:solidFill>
                <a:schemeClr val="tx1"/>
              </a:solidFill>
              <a:round/>
              <a:headEnd type="arrow" w="med" len="med"/>
              <a:tailEnd/>
            </a:ln>
          </p:spPr>
          <p:txBody>
            <a:bodyPr/>
            <a:lstStyle/>
            <a:p>
              <a:pPr rtl="0" algn="l"/>
              <a:endParaRPr lang="en-SG" dirty="0"/>
            </a:p>
          </p:txBody>
        </p:sp>
        <p:sp>
          <p:nvSpPr>
            <p:cNvPr id="17" name="Line 14"/>
            <p:cNvSpPr>
              <a:spLocks noChangeShapeType="1"/>
            </p:cNvSpPr>
            <p:nvPr/>
          </p:nvSpPr>
          <p:spPr bwMode="auto">
            <a:xfrm>
              <a:off x="1872" y="3072"/>
              <a:ext cx="0" cy="96"/>
            </a:xfrm>
            <a:prstGeom prst="line">
              <a:avLst/>
            </a:prstGeom>
            <a:noFill/>
            <a:ln w="9525">
              <a:solidFill>
                <a:schemeClr val="tx1"/>
              </a:solidFill>
              <a:round/>
              <a:headEnd type="arrow" w="med" len="med"/>
              <a:tailEnd/>
            </a:ln>
          </p:spPr>
          <p:txBody>
            <a:bodyPr/>
            <a:lstStyle/>
            <a:p>
              <a:pPr rtl="0" algn="l"/>
              <a:endParaRPr lang="en-SG" dirty="0"/>
            </a:p>
          </p:txBody>
        </p:sp>
        <p:sp>
          <p:nvSpPr>
            <p:cNvPr id="18" name="Line 15"/>
            <p:cNvSpPr>
              <a:spLocks noChangeShapeType="1"/>
            </p:cNvSpPr>
            <p:nvPr/>
          </p:nvSpPr>
          <p:spPr bwMode="auto">
            <a:xfrm>
              <a:off x="1632" y="3168"/>
              <a:ext cx="240" cy="0"/>
            </a:xfrm>
            <a:prstGeom prst="line">
              <a:avLst/>
            </a:prstGeom>
            <a:noFill/>
            <a:ln w="9525">
              <a:solidFill>
                <a:schemeClr val="tx1"/>
              </a:solidFill>
              <a:round/>
              <a:headEnd/>
              <a:tailEnd/>
            </a:ln>
          </p:spPr>
          <p:txBody>
            <a:bodyPr/>
            <a:lstStyle/>
            <a:p>
              <a:pPr rtl="0" algn="l"/>
              <a:endParaRPr lang="en-SG" dirty="0"/>
            </a:p>
          </p:txBody>
        </p:sp>
      </p:grpSp>
      <p:grpSp>
        <p:nvGrpSpPr>
          <p:cNvPr id="19" name="Group 16"/>
          <p:cNvGrpSpPr>
            <a:grpSpLocks/>
          </p:cNvGrpSpPr>
          <p:nvPr/>
        </p:nvGrpSpPr>
        <p:grpSpPr bwMode="auto">
          <a:xfrm>
            <a:off x="4572001" y="3657600"/>
            <a:ext cx="3343276" cy="1466850"/>
            <a:chOff x="3168" y="2784"/>
            <a:chExt cx="2106" cy="924"/>
          </a:xfrm>
        </p:grpSpPr>
        <p:sp>
          <p:nvSpPr>
            <p:cNvPr id="20" name="Rectangle 17"/>
            <p:cNvSpPr>
              <a:spLocks noChangeArrowheads="1"/>
            </p:cNvSpPr>
            <p:nvPr/>
          </p:nvSpPr>
          <p:spPr bwMode="auto">
            <a:xfrm>
              <a:off x="3696"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21" name="Rectangle 18"/>
            <p:cNvSpPr>
              <a:spLocks noChangeArrowheads="1"/>
            </p:cNvSpPr>
            <p:nvPr/>
          </p:nvSpPr>
          <p:spPr bwMode="auto">
            <a:xfrm>
              <a:off x="3456"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22" name="Text Box 19"/>
            <p:cNvSpPr txBox="1">
              <a:spLocks noChangeArrowheads="1"/>
            </p:cNvSpPr>
            <p:nvPr/>
          </p:nvSpPr>
          <p:spPr bwMode="auto">
            <a:xfrm>
              <a:off x="3504" y="2784"/>
              <a:ext cx="932" cy="288"/>
            </a:xfrm>
            <a:prstGeom prst="rect">
              <a:avLst/>
            </a:prstGeom>
            <a:noFill/>
            <a:ln w="9525">
              <a:noFill/>
              <a:miter lim="800000"/>
              <a:headEnd/>
              <a:tailEnd/>
            </a:ln>
          </p:spPr>
          <p:txBody>
            <a:bodyPr wrap="none">
              <a:spAutoFit/>
            </a:bodyPr>
            <a:lstStyle/>
            <a:p>
              <a:pPr marL="457200" indent="-457200" rtl="0" algn="l"/>
              <a:r>
                <a:rPr lang="en-US" sz="2400" dirty="0">
                  <a:latin typeface="Times New Roman" pitchFamily="18" charset="0"/>
                </a:rPr>
                <a:t>1</a:t>
              </a:r>
              <a:r>
                <a:rPr lang="en-US" sz="2400" dirty="0">
                  <a:solidFill>
                    <a:srgbClr val="0000FF"/>
                  </a:solidFill>
                  <a:latin typeface="Times New Roman" pitchFamily="18" charset="0"/>
                </a:rPr>
                <a:t>7 5</a:t>
              </a:r>
              <a:r>
                <a:rPr lang="en-US" sz="2400" dirty="0">
                  <a:latin typeface="Times New Roman" pitchFamily="18" charset="0"/>
                </a:rPr>
                <a:t>9</a:t>
              </a:r>
            </a:p>
          </p:txBody>
        </p:sp>
        <p:sp>
          <p:nvSpPr>
            <p:cNvPr id="23" name="Rectangle 20"/>
            <p:cNvSpPr>
              <a:spLocks noChangeArrowheads="1"/>
            </p:cNvSpPr>
            <p:nvPr/>
          </p:nvSpPr>
          <p:spPr bwMode="auto">
            <a:xfrm>
              <a:off x="4176"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24" name="Rectangle 21"/>
            <p:cNvSpPr>
              <a:spLocks noChangeArrowheads="1"/>
            </p:cNvSpPr>
            <p:nvPr/>
          </p:nvSpPr>
          <p:spPr bwMode="auto">
            <a:xfrm>
              <a:off x="3936" y="2784"/>
              <a:ext cx="240" cy="240"/>
            </a:xfrm>
            <a:prstGeom prst="rect">
              <a:avLst/>
            </a:prstGeom>
            <a:noFill/>
            <a:ln w="9525">
              <a:solidFill>
                <a:schemeClr val="tx1"/>
              </a:solidFill>
              <a:miter lim="800000"/>
              <a:headEnd/>
              <a:tailEnd/>
            </a:ln>
          </p:spPr>
          <p:txBody>
            <a:bodyPr wrap="none" anchor="ctr"/>
            <a:lstStyle/>
            <a:p>
              <a:pPr rtl="0" algn="l"/>
              <a:endParaRPr lang="en-US" dirty="0"/>
            </a:p>
          </p:txBody>
        </p:sp>
        <p:sp>
          <p:nvSpPr>
            <p:cNvPr id="25" name="Text Box 22"/>
            <p:cNvSpPr txBox="1">
              <a:spLocks noChangeArrowheads="1"/>
            </p:cNvSpPr>
            <p:nvPr/>
          </p:nvSpPr>
          <p:spPr bwMode="auto">
            <a:xfrm>
              <a:off x="3168" y="3456"/>
              <a:ext cx="2106" cy="252"/>
            </a:xfrm>
            <a:prstGeom prst="rect">
              <a:avLst/>
            </a:prstGeom>
            <a:noFill/>
            <a:ln w="9525">
              <a:noFill/>
              <a:miter lim="800000"/>
              <a:headEnd/>
              <a:tailEnd/>
            </a:ln>
          </p:spPr>
          <p:txBody>
            <a:bodyPr wrap="none">
              <a:spAutoFit/>
            </a:bodyPr>
            <a:lstStyle/>
            <a:p>
              <a:pPr rtl="0" algn="l"/>
              <a:r>
                <a:rPr lang="en-US" sz="2000" dirty="0">
                  <a:latin typeface="Arial" charset="0"/>
                </a:rPr>
                <a:t>//</a:t>
              </a:r>
              <a:r>
                <a:rPr lang="en-US" sz="2000" dirty="0"/>
                <a:t>không ở trong</a:t>
              </a:r>
              <a:r>
                <a:rPr lang="en-US" sz="2000" dirty="0">
                  <a:latin typeface="Arial" charset="0"/>
                </a:rPr>
                <a:t>đặt hàng,</a:t>
              </a:r>
              <a:r>
                <a:rPr lang="en-US" sz="2000" dirty="0">
                  <a:solidFill>
                    <a:srgbClr val="FF0000"/>
                  </a:solidFill>
                  <a:latin typeface="Arial" charset="0"/>
                </a:rPr>
                <a:t>cần phải</a:t>
              </a:r>
              <a:r>
                <a:rPr lang="en-US" sz="2000" dirty="0">
                  <a:latin typeface="Arial" charset="0"/>
                </a:rPr>
                <a:t>tráo đổi</a:t>
              </a:r>
            </a:p>
          </p:txBody>
        </p:sp>
        <p:sp>
          <p:nvSpPr>
            <p:cNvPr id="26" name="Text Box 23"/>
            <p:cNvSpPr txBox="1">
              <a:spLocks noChangeArrowheads="1"/>
            </p:cNvSpPr>
            <p:nvPr/>
          </p:nvSpPr>
          <p:spPr bwMode="auto">
            <a:xfrm>
              <a:off x="3792" y="3136"/>
              <a:ext cx="424" cy="231"/>
            </a:xfrm>
            <a:prstGeom prst="rect">
              <a:avLst/>
            </a:prstGeom>
            <a:noFill/>
            <a:ln w="9525">
              <a:noFill/>
              <a:miter lim="800000"/>
              <a:headEnd/>
              <a:tailEnd/>
            </a:ln>
          </p:spPr>
          <p:txBody>
            <a:bodyPr wrap="none">
              <a:spAutoFit/>
            </a:bodyPr>
            <a:lstStyle/>
            <a:p>
              <a:pPr rtl="0" algn="l"/>
              <a:r>
                <a:rPr lang="en-US" dirty="0">
                  <a:latin typeface="Arial" charset="0"/>
                </a:rPr>
                <a:t>tôi tôi +1</a:t>
              </a:r>
            </a:p>
          </p:txBody>
        </p:sp>
        <p:sp>
          <p:nvSpPr>
            <p:cNvPr id="27" name="Line 24"/>
            <p:cNvSpPr>
              <a:spLocks noChangeShapeType="1"/>
            </p:cNvSpPr>
            <p:nvPr/>
          </p:nvSpPr>
          <p:spPr bwMode="auto">
            <a:xfrm>
              <a:off x="3840" y="3072"/>
              <a:ext cx="0" cy="96"/>
            </a:xfrm>
            <a:prstGeom prst="line">
              <a:avLst/>
            </a:prstGeom>
            <a:noFill/>
            <a:ln w="9525">
              <a:solidFill>
                <a:schemeClr val="tx1"/>
              </a:solidFill>
              <a:round/>
              <a:headEnd type="arrow" w="med" len="med"/>
              <a:tailEnd/>
            </a:ln>
          </p:spPr>
          <p:txBody>
            <a:bodyPr/>
            <a:lstStyle/>
            <a:p>
              <a:pPr rtl="0" algn="l"/>
              <a:endParaRPr lang="en-SG" dirty="0"/>
            </a:p>
          </p:txBody>
        </p:sp>
        <p:sp>
          <p:nvSpPr>
            <p:cNvPr id="28" name="Line 25"/>
            <p:cNvSpPr>
              <a:spLocks noChangeShapeType="1"/>
            </p:cNvSpPr>
            <p:nvPr/>
          </p:nvSpPr>
          <p:spPr bwMode="auto">
            <a:xfrm>
              <a:off x="4080" y="3072"/>
              <a:ext cx="0" cy="96"/>
            </a:xfrm>
            <a:prstGeom prst="line">
              <a:avLst/>
            </a:prstGeom>
            <a:noFill/>
            <a:ln w="9525">
              <a:solidFill>
                <a:schemeClr val="tx1"/>
              </a:solidFill>
              <a:round/>
              <a:headEnd type="arrow" w="med" len="med"/>
              <a:tailEnd/>
            </a:ln>
          </p:spPr>
          <p:txBody>
            <a:bodyPr/>
            <a:lstStyle/>
            <a:p>
              <a:pPr rtl="0" algn="l"/>
              <a:endParaRPr lang="en-SG" dirty="0"/>
            </a:p>
          </p:txBody>
        </p:sp>
        <p:sp>
          <p:nvSpPr>
            <p:cNvPr id="29" name="Line 26"/>
            <p:cNvSpPr>
              <a:spLocks noChangeShapeType="1"/>
            </p:cNvSpPr>
            <p:nvPr/>
          </p:nvSpPr>
          <p:spPr bwMode="auto">
            <a:xfrm>
              <a:off x="3840" y="3168"/>
              <a:ext cx="240" cy="0"/>
            </a:xfrm>
            <a:prstGeom prst="line">
              <a:avLst/>
            </a:prstGeom>
            <a:noFill/>
            <a:ln w="9525">
              <a:solidFill>
                <a:schemeClr val="tx1"/>
              </a:solidFill>
              <a:round/>
              <a:headEnd/>
              <a:tailEnd/>
            </a:ln>
          </p:spPr>
          <p:txBody>
            <a:bodyPr/>
            <a:lstStyle/>
            <a:p>
              <a:pPr rtl="0" algn="l"/>
              <a:endParaRPr lang="en-SG" dirty="0"/>
            </a:p>
          </p:txBody>
        </p:sp>
      </p:grpSp>
      <p:sp>
        <p:nvSpPr>
          <p:cNvPr id="3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Ví dụ về sắp xếp bong bóng</a:t>
            </a:r>
          </a:p>
        </p:txBody>
      </p:sp>
      <p:sp>
        <p:nvSpPr>
          <p:cNvPr id="4100" name="Rectangle 3"/>
          <p:cNvSpPr>
            <a:spLocks noGrp="1" noChangeArrowheads="1"/>
          </p:cNvSpPr>
          <p:nvPr>
            <p:ph idx="1"/>
          </p:nvPr>
        </p:nvSpPr>
        <p:spPr>
          <a:xfrm>
            <a:off x="457200" y="1143000"/>
            <a:ext cx="8458200" cy="1066800"/>
          </a:xfrm>
        </p:spPr>
        <p:txBody>
          <a:bodyPr/>
          <a:lstStyle/>
          <a:p>
            <a:pPr rtl="0" algn="l">
              <a:spcBef>
                <a:spcPts val="600"/>
              </a:spcBef>
            </a:pPr>
            <a:r>
              <a:rPr lang="en-US" sz="2400" dirty="0"/>
              <a:t>Các</a:t>
            </a:r>
            <a:r>
              <a:rPr lang="en-US" sz="2400" dirty="0">
                <a:solidFill>
                  <a:srgbClr val="0000FF"/>
                </a:solidFill>
              </a:rPr>
              <a:t>hai đường chuyền đầu tiên</a:t>
            </a:r>
            <a:r>
              <a:rPr lang="en-US" sz="2400" dirty="0"/>
              <a:t>Sắp xếp nổi bọt cho mảng 5 số nguyên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18</a:t>
            </a:fld>
            <a:endParaRPr lang="en-US" sz="1600" dirty="0"/>
          </a:p>
        </p:txBody>
      </p:sp>
      <p:pic>
        <p:nvPicPr>
          <p:cNvPr id="30" name="Picture 3"/>
          <p:cNvPicPr>
            <a:picLocks noChangeAspect="1" noChangeArrowheads="1"/>
          </p:cNvPicPr>
          <p:nvPr/>
        </p:nvPicPr>
        <p:blipFill>
          <a:blip r:embed="rId3"/>
          <a:srcRect/>
          <a:stretch>
            <a:fillRect/>
          </a:stretch>
        </p:blipFill>
        <p:spPr bwMode="auto">
          <a:xfrm>
            <a:off x="4419600" y="3279775"/>
            <a:ext cx="0" cy="0"/>
          </a:xfrm>
          <a:prstGeom prst="rect">
            <a:avLst/>
          </a:prstGeom>
          <a:noFill/>
          <a:ln w="9525">
            <a:noFill/>
            <a:miter lim="800000"/>
            <a:headEnd/>
            <a:tailEnd/>
          </a:ln>
        </p:spPr>
      </p:pic>
      <p:pic>
        <p:nvPicPr>
          <p:cNvPr id="31" name="Picture 4"/>
          <p:cNvPicPr>
            <a:picLocks noChangeAspect="1" noChangeArrowheads="1"/>
          </p:cNvPicPr>
          <p:nvPr/>
        </p:nvPicPr>
        <p:blipFill>
          <a:blip r:embed="rId4" cstate="print"/>
          <a:srcRect l="17924" r="40565" b="-490"/>
          <a:stretch>
            <a:fillRect/>
          </a:stretch>
        </p:blipFill>
        <p:spPr bwMode="auto">
          <a:xfrm>
            <a:off x="1143000" y="2057400"/>
            <a:ext cx="3352800" cy="3581400"/>
          </a:xfrm>
          <a:prstGeom prst="rect">
            <a:avLst/>
          </a:prstGeom>
          <a:noFill/>
          <a:ln w="9525">
            <a:noFill/>
            <a:miter lim="800000"/>
            <a:headEnd/>
            <a:tailEnd/>
          </a:ln>
        </p:spPr>
      </p:pic>
      <p:pic>
        <p:nvPicPr>
          <p:cNvPr id="32" name="Picture 5"/>
          <p:cNvPicPr>
            <a:picLocks noChangeAspect="1" noChangeArrowheads="1"/>
          </p:cNvPicPr>
          <p:nvPr/>
        </p:nvPicPr>
        <p:blipFill>
          <a:blip r:embed="rId4" cstate="print"/>
          <a:srcRect l="60378" t="-2138"/>
          <a:stretch>
            <a:fillRect/>
          </a:stretch>
        </p:blipFill>
        <p:spPr bwMode="auto">
          <a:xfrm>
            <a:off x="4876800" y="1981200"/>
            <a:ext cx="3200400" cy="3640138"/>
          </a:xfrm>
          <a:prstGeom prst="rect">
            <a:avLst/>
          </a:prstGeom>
          <a:noFill/>
          <a:ln w="9525">
            <a:noFill/>
            <a:miter lim="800000"/>
            <a:headEnd/>
            <a:tailEnd/>
          </a:ln>
        </p:spPr>
      </p:pic>
      <p:sp>
        <p:nvSpPr>
          <p:cNvPr id="33" name="Rectangle 6"/>
          <p:cNvSpPr>
            <a:spLocks noChangeArrowheads="1"/>
          </p:cNvSpPr>
          <p:nvPr/>
        </p:nvSpPr>
        <p:spPr bwMode="auto">
          <a:xfrm>
            <a:off x="3748088" y="5148263"/>
            <a:ext cx="533400" cy="457200"/>
          </a:xfrm>
          <a:prstGeom prst="rect">
            <a:avLst/>
          </a:prstGeom>
          <a:solidFill>
            <a:schemeClr val="accent1">
              <a:alpha val="56078"/>
            </a:schemeClr>
          </a:solidFill>
          <a:ln w="9525">
            <a:solidFill>
              <a:schemeClr val="tx1"/>
            </a:solidFill>
            <a:miter lim="800000"/>
            <a:headEnd/>
            <a:tailEnd/>
          </a:ln>
        </p:spPr>
        <p:txBody>
          <a:bodyPr wrap="none" anchor="ctr"/>
          <a:lstStyle/>
          <a:p>
            <a:pPr rtl="0" algn="l"/>
            <a:endParaRPr lang="en-US" dirty="0"/>
          </a:p>
        </p:txBody>
      </p:sp>
      <p:grpSp>
        <p:nvGrpSpPr>
          <p:cNvPr id="34" name="Group 7"/>
          <p:cNvGrpSpPr>
            <a:grpSpLocks/>
          </p:cNvGrpSpPr>
          <p:nvPr/>
        </p:nvGrpSpPr>
        <p:grpSpPr bwMode="auto">
          <a:xfrm>
            <a:off x="6911975" y="4516438"/>
            <a:ext cx="1100138" cy="473075"/>
            <a:chOff x="4354" y="2941"/>
            <a:chExt cx="693" cy="298"/>
          </a:xfrm>
        </p:grpSpPr>
        <p:sp>
          <p:nvSpPr>
            <p:cNvPr id="35" name="Rectangle 8"/>
            <p:cNvSpPr>
              <a:spLocks noChangeArrowheads="1"/>
            </p:cNvSpPr>
            <p:nvPr/>
          </p:nvSpPr>
          <p:spPr bwMode="auto">
            <a:xfrm>
              <a:off x="4711" y="2941"/>
              <a:ext cx="336" cy="288"/>
            </a:xfrm>
            <a:prstGeom prst="rect">
              <a:avLst/>
            </a:prstGeom>
            <a:solidFill>
              <a:schemeClr val="accent1">
                <a:alpha val="56078"/>
              </a:schemeClr>
            </a:solidFill>
            <a:ln w="9525">
              <a:solidFill>
                <a:schemeClr val="tx1"/>
              </a:solidFill>
              <a:miter lim="800000"/>
              <a:headEnd/>
              <a:tailEnd/>
            </a:ln>
          </p:spPr>
          <p:txBody>
            <a:bodyPr wrap="none" anchor="ctr"/>
            <a:lstStyle/>
            <a:p>
              <a:pPr rtl="0" algn="l"/>
              <a:endParaRPr lang="en-US" dirty="0"/>
            </a:p>
          </p:txBody>
        </p:sp>
        <p:sp>
          <p:nvSpPr>
            <p:cNvPr id="36" name="Rectangle 9"/>
            <p:cNvSpPr>
              <a:spLocks noChangeArrowheads="1"/>
            </p:cNvSpPr>
            <p:nvPr/>
          </p:nvSpPr>
          <p:spPr bwMode="auto">
            <a:xfrm>
              <a:off x="4354" y="2951"/>
              <a:ext cx="336" cy="288"/>
            </a:xfrm>
            <a:prstGeom prst="rect">
              <a:avLst/>
            </a:prstGeom>
            <a:solidFill>
              <a:schemeClr val="accent1">
                <a:alpha val="56078"/>
              </a:schemeClr>
            </a:solidFill>
            <a:ln w="9525">
              <a:solidFill>
                <a:schemeClr val="tx1"/>
              </a:solidFill>
              <a:miter lim="800000"/>
              <a:headEnd/>
              <a:tailEnd/>
            </a:ln>
          </p:spPr>
          <p:txBody>
            <a:bodyPr wrap="none" anchor="ctr"/>
            <a:lstStyle/>
            <a:p>
              <a:pPr rtl="0" algn="l"/>
              <a:endParaRPr lang="en-US" dirty="0"/>
            </a:p>
          </p:txBody>
        </p:sp>
      </p:grpSp>
      <p:sp>
        <p:nvSpPr>
          <p:cNvPr id="37" name="Text Box 11"/>
          <p:cNvSpPr txBox="1">
            <a:spLocks noChangeArrowheads="1"/>
          </p:cNvSpPr>
          <p:nvPr/>
        </p:nvSpPr>
        <p:spPr bwMode="auto">
          <a:xfrm>
            <a:off x="1066800" y="5638800"/>
            <a:ext cx="3505200" cy="584775"/>
          </a:xfrm>
          <a:prstGeom prst="rect">
            <a:avLst/>
          </a:prstGeom>
          <a:noFill/>
          <a:ln w="9525">
            <a:noFill/>
            <a:miter lim="800000"/>
            <a:headEnd/>
            <a:tailEnd/>
          </a:ln>
        </p:spPr>
        <p:txBody>
          <a:bodyPr wrap="square">
            <a:spAutoFit/>
          </a:bodyPr>
          <a:lstStyle/>
          <a:p>
            <a:pPr rtl="0" algn="l"/>
            <a:r>
              <a:rPr lang="en-US" sz="1600" dirty="0"/>
              <a:t>Ở cuối của</a:t>
            </a:r>
            <a:r>
              <a:rPr lang="en-US" sz="1600" b="1" dirty="0">
                <a:solidFill>
                  <a:srgbClr val="0000FF"/>
                </a:solidFill>
              </a:rPr>
              <a:t>vượt qua 1</a:t>
            </a:r>
            <a:r>
              <a:rPr lang="en-US" sz="1600" dirty="0"/>
              <a:t>, mục lớn nhất</a:t>
            </a:r>
            <a:r>
              <a:rPr lang="en-US" sz="1600" b="1" dirty="0">
                <a:solidFill>
                  <a:srgbClr val="CC0000"/>
                </a:solidFill>
              </a:rPr>
              <a:t>37</a:t>
            </a:r>
            <a:r>
              <a:rPr lang="en-US" sz="1600" dirty="0">
                <a:solidFill>
                  <a:srgbClr val="008000"/>
                </a:solidFill>
              </a:rPr>
              <a:t> </a:t>
            </a:r>
            <a:r>
              <a:rPr lang="en-US" sz="1600" dirty="0"/>
              <a:t>đang ở vị trí cuối cùng.</a:t>
            </a:r>
          </a:p>
        </p:txBody>
      </p:sp>
      <p:sp>
        <p:nvSpPr>
          <p:cNvPr id="38" name="Text Box 11"/>
          <p:cNvSpPr txBox="1">
            <a:spLocks noChangeArrowheads="1"/>
          </p:cNvSpPr>
          <p:nvPr/>
        </p:nvSpPr>
        <p:spPr bwMode="auto">
          <a:xfrm>
            <a:off x="5105400" y="5105400"/>
            <a:ext cx="3200400" cy="830997"/>
          </a:xfrm>
          <a:prstGeom prst="rect">
            <a:avLst/>
          </a:prstGeom>
          <a:noFill/>
          <a:ln w="9525">
            <a:noFill/>
            <a:miter lim="800000"/>
            <a:headEnd/>
            <a:tailEnd/>
          </a:ln>
        </p:spPr>
        <p:txBody>
          <a:bodyPr>
            <a:spAutoFit/>
          </a:bodyPr>
          <a:lstStyle/>
          <a:p>
            <a:pPr rtl="0" algn="l"/>
            <a:r>
              <a:rPr lang="en-US" sz="1600" dirty="0"/>
              <a:t>Ở cuối của</a:t>
            </a:r>
            <a:r>
              <a:rPr lang="en-US" sz="1600" b="1" dirty="0">
                <a:solidFill>
                  <a:srgbClr val="0000FF"/>
                </a:solidFill>
              </a:rPr>
              <a:t>vượt qua 2</a:t>
            </a:r>
            <a:r>
              <a:rPr lang="en-US" sz="1600" dirty="0"/>
              <a:t>, mặt hàng lớn thứ hai</a:t>
            </a:r>
            <a:r>
              <a:rPr lang="en-US" sz="1600" b="1" dirty="0">
                <a:solidFill>
                  <a:srgbClr val="CC0000"/>
                </a:solidFill>
              </a:rPr>
              <a:t>29</a:t>
            </a:r>
            <a:r>
              <a:rPr lang="en-US" sz="1600" dirty="0">
                <a:solidFill>
                  <a:srgbClr val="008000"/>
                </a:solidFill>
              </a:rPr>
              <a:t> </a:t>
            </a:r>
            <a:r>
              <a:rPr lang="en-US" sz="1600" dirty="0"/>
              <a:t>đang ở vị trí cuối cùng thứ hai.</a:t>
            </a:r>
          </a:p>
        </p:txBody>
      </p:sp>
      <p:sp>
        <p:nvSpPr>
          <p:cNvPr id="15"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9"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Mã sắp xếp bong bóng</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19</a:t>
            </a:fld>
            <a:endParaRPr lang="en-US" sz="1600" dirty="0"/>
          </a:p>
        </p:txBody>
      </p:sp>
      <p:sp>
        <p:nvSpPr>
          <p:cNvPr id="17" name="TextBox 16"/>
          <p:cNvSpPr txBox="1"/>
          <p:nvPr/>
        </p:nvSpPr>
        <p:spPr>
          <a:xfrm>
            <a:off x="685800" y="5181600"/>
            <a:ext cx="5334000" cy="523220"/>
          </a:xfrm>
          <a:prstGeom prst="rect">
            <a:avLst/>
          </a:prstGeom>
          <a:noFill/>
        </p:spPr>
        <p:txBody>
          <a:bodyPr wrap="square" rtlCol="0">
            <a:spAutoFit/>
          </a:bodyPr>
          <a:lstStyle/>
          <a:p>
            <a:pPr marL="360363" indent="-360363" rtl="0" algn="l">
              <a:buFont typeface="Wingdings" pitchFamily="2" charset="2"/>
              <a:buChar char="§"/>
            </a:pPr>
            <a:r>
              <a:rPr lang="en-US" sz="2800" dirty="0">
                <a:hlinkClick r:id="rId3"/>
              </a:rPr>
              <a:t>Hoạt hình sắp xếp bong bóng</a:t>
            </a:r>
            <a:endParaRPr lang="en-SG" sz="2800" dirty="0"/>
          </a:p>
        </p:txBody>
      </p:sp>
      <p:grpSp>
        <p:nvGrpSpPr>
          <p:cNvPr id="8" name="Group 7"/>
          <p:cNvGrpSpPr/>
          <p:nvPr/>
        </p:nvGrpSpPr>
        <p:grpSpPr>
          <a:xfrm>
            <a:off x="533400" y="1295400"/>
            <a:ext cx="8305800" cy="3581400"/>
            <a:chOff x="533400" y="1295400"/>
            <a:chExt cx="8305800" cy="3581400"/>
          </a:xfrm>
        </p:grpSpPr>
        <p:sp>
          <p:nvSpPr>
            <p:cNvPr id="16" name="Rectangle 3"/>
            <p:cNvSpPr txBox="1">
              <a:spLocks noChangeArrowheads="1"/>
            </p:cNvSpPr>
            <p:nvPr/>
          </p:nvSpPr>
          <p:spPr bwMode="auto">
            <a:xfrm>
              <a:off x="533400" y="1295400"/>
              <a:ext cx="8305800" cy="347787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US" altLang="zh-TW" sz="2000" b="1" i="0" u="none" strike="noStrike" kern="0" cap="none" spc="0" normalizeH="0" baseline="0" noProof="0" dirty="0">
                  <a:ln>
                    <a:noFill/>
                  </a:ln>
                  <a:solidFill>
                    <a:srgbClr val="0000FF"/>
                  </a:solidFill>
                  <a:effectLst/>
                  <a:uLnTx/>
                  <a:uFillTx/>
                  <a:latin typeface="Lucida Console" pitchFamily="49" charset="0"/>
                  <a:ea typeface="PMingLiU" pitchFamily="18" charset="-120"/>
                </a:rPr>
                <a:t>khoảng trống tĩnh công cộng</a:t>
              </a:r>
              <a:r>
                <a:rPr kumimoji="0" lang="en-GB" sz="2000" b="1" i="0" u="none" strike="noStrike" kern="0" cap="none" spc="0" normalizeH="0" baseline="0" noProof="0" dirty="0">
                  <a:ln>
                    <a:noFill/>
                  </a:ln>
                  <a:solidFill>
                    <a:srgbClr val="C00000"/>
                  </a:solidFill>
                  <a:effectLst/>
                  <a:uLnTx/>
                  <a:uFillTx/>
                  <a:latin typeface="Lucida Console" pitchFamily="49" charset="0"/>
                </a:rPr>
                <a:t>bong bóngSắp xếp</a:t>
              </a:r>
              <a:r>
                <a:rPr kumimoji="0" lang="en-GB" sz="2000" b="1" i="0" u="none" strike="noStrike" kern="0" cap="none" spc="0" normalizeH="0" baseline="0" noProof="0" dirty="0">
                  <a:ln>
                    <a:noFill/>
                  </a:ln>
                  <a:effectLst/>
                  <a:uLnTx/>
                  <a:uFillTx/>
                  <a:latin typeface="Lucida Console" pitchFamily="49" charset="0"/>
                </a:rPr>
                <a:t>(int[] a)</a:t>
              </a:r>
              <a:r>
                <a:rPr kumimoji="0" lang="en-GB" sz="2000" b="1" i="0" u="none" strike="noStrike" kern="0" cap="none" spc="0" normalizeH="0" noProof="0" dirty="0">
                  <a:ln>
                    <a:noFill/>
                  </a:ln>
                  <a:effectLst/>
                  <a:uLnTx/>
                  <a:uFillTx/>
                  <a:latin typeface="Lucida Console" pitchFamily="49" charset="0"/>
                </a:rPr>
                <a:t> </a:t>
              </a:r>
              <a:r>
                <a:rPr kumimoji="0" lang="en-GB" sz="2000" i="0" u="none" strike="noStrike" kern="0" cap="none" spc="0" normalizeH="0" baseline="0" noProof="0" dirty="0">
                  <a:ln>
                    <a:noFill/>
                  </a:ln>
                  <a:solidFill>
                    <a:schemeClr val="tx1"/>
                  </a:solidFill>
                  <a:effectLst/>
                  <a:uLnTx/>
                  <a:uFillTx/>
                  <a:latin typeface="Lucida Console" pitchFamily="49" charset="0"/>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cho (int tôi =</a:t>
              </a:r>
              <a:r>
                <a:rPr kumimoji="0" lang="en-GB" sz="2000" b="0" i="0" u="none" strike="noStrike" kern="0" cap="none" spc="0" normalizeH="0" baseline="0" noProof="0" dirty="0">
                  <a:ln>
                    <a:noFill/>
                  </a:ln>
                  <a:solidFill>
                    <a:srgbClr val="C00000"/>
                  </a:solidFill>
                  <a:effectLst/>
                  <a:uLnTx/>
                  <a:uFillTx/>
                  <a:latin typeface="Lucida Console" pitchFamily="49" charset="0"/>
                </a:rPr>
                <a:t>1</a:t>
              </a:r>
              <a:r>
                <a:rPr kumimoji="0" lang="en-GB" sz="2000" b="0" i="0" u="none" strike="noStrike" kern="0" cap="none" spc="0" normalizeH="0" baseline="0" noProof="0" dirty="0">
                  <a:ln>
                    <a:noFill/>
                  </a:ln>
                  <a:solidFill>
                    <a:schemeClr val="tx1"/>
                  </a:solidFill>
                  <a:effectLst/>
                  <a:uLnTx/>
                  <a:uFillTx/>
                  <a:latin typeface="Lucida Console" pitchFamily="49" charset="0"/>
                </a:rPr>
                <a:t>; i &lt; a.length; i++)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cho (int j =</a:t>
              </a:r>
              <a:r>
                <a:rPr kumimoji="0" lang="en-GB" sz="2000" b="0" i="0" u="none" strike="noStrike" kern="0" cap="none" spc="0" normalizeH="0" baseline="0" noProof="0" dirty="0">
                  <a:ln>
                    <a:noFill/>
                  </a:ln>
                  <a:solidFill>
                    <a:srgbClr val="CC0000"/>
                  </a:solidFill>
                  <a:effectLst/>
                  <a:uLnTx/>
                  <a:uFillTx/>
                  <a:latin typeface="Lucida Console" pitchFamily="49" charset="0"/>
                </a:rPr>
                <a:t>0</a:t>
              </a:r>
              <a:r>
                <a:rPr kumimoji="0" lang="en-GB" sz="2000" b="0" i="0" u="none" strike="noStrike" kern="0" cap="none" spc="0" normalizeH="0" baseline="0" noProof="0" dirty="0">
                  <a:ln>
                    <a:noFill/>
                  </a:ln>
                  <a:solidFill>
                    <a:schemeClr val="tx1"/>
                  </a:solidFill>
                  <a:effectLst/>
                  <a:uLnTx/>
                  <a:uFillTx/>
                  <a:latin typeface="Lucida Console" pitchFamily="49" charset="0"/>
                </a:rPr>
                <a:t>; j &lt; a.độ dài</a:t>
              </a:r>
              <a:r>
                <a:rPr kumimoji="0" lang="en-GB" sz="2000" b="0" i="0" u="none" strike="noStrike" kern="0" cap="none" spc="0" normalizeH="0" baseline="0" noProof="0" dirty="0">
                  <a:ln>
                    <a:noFill/>
                  </a:ln>
                  <a:solidFill>
                    <a:srgbClr val="FF0000"/>
                  </a:solidFill>
                  <a:effectLst/>
                  <a:uLnTx/>
                  <a:uFillTx/>
                  <a:latin typeface="Lucida Console" pitchFamily="49" charset="0"/>
                </a:rPr>
                <a:t>- Tôi</a:t>
              </a:r>
              <a:r>
                <a:rPr kumimoji="0" lang="en-GB" sz="2000" b="0" i="0" u="none" strike="noStrike" kern="0" cap="none" spc="0" normalizeH="0" baseline="0" noProof="0" dirty="0">
                  <a:ln>
                    <a:noFill/>
                  </a:ln>
                  <a:solidFill>
                    <a:schemeClr val="tx1"/>
                  </a:solidFill>
                  <a:effectLst/>
                  <a:uLnTx/>
                  <a:uFillTx/>
                  <a:latin typeface="Lucida Console" pitchFamily="49" charset="0"/>
                </a:rPr>
                <a:t>; j++)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nếu (a[j] &gt; a[j+1]) {</a:t>
              </a:r>
              <a:r>
                <a:rPr kumimoji="0" lang="en-GB" sz="1400" i="0" u="none" strike="noStrike" kern="0" cap="none" spc="0" normalizeH="0" baseline="0" noProof="0" dirty="0">
                  <a:ln>
                    <a:noFill/>
                  </a:ln>
                  <a:solidFill>
                    <a:srgbClr val="006600"/>
                  </a:solidFill>
                  <a:effectLst/>
                  <a:uLnTx/>
                  <a:uFillTx/>
                  <a:latin typeface="Lucida Console" pitchFamily="49" charset="0"/>
                </a:rPr>
                <a:t>// mục lớn hơn bong bóng xuống</a:t>
              </a:r>
              <a:r>
                <a:rPr kumimoji="0" lang="en-GB" sz="1400" i="0" u="none" strike="noStrike" kern="0" cap="none" spc="0" normalizeH="0" baseline="0" noProof="0" dirty="0">
                  <a:ln>
                    <a:noFill/>
                  </a:ln>
                  <a:solidFill>
                    <a:srgbClr val="0000FF"/>
                  </a:solidFill>
                  <a:effectLst/>
                  <a:uLnTx/>
                  <a:uFillTx/>
                  <a:latin typeface="Lucida Console" pitchFamily="49" charset="0"/>
                </a:rPr>
                <a:t>(tráo đổi)</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int temp = a[j];</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a[j] = a[j+1];</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a[j+1] = nhiệt độ;</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 </a:t>
              </a:r>
              <a:r>
                <a:rPr kumimoji="0" lang="en-GB" sz="2000" b="0" i="0" u="none" strike="noStrike" kern="0" cap="none" spc="0" normalizeH="0" baseline="0" noProof="0" dirty="0">
                  <a:ln>
                    <a:noFill/>
                  </a:ln>
                  <a:solidFill>
                    <a:schemeClr val="tx1"/>
                  </a:solidFill>
                  <a:effectLst/>
                  <a:uLnTx/>
                  <a:uFillTx/>
                  <a:latin typeface="Lucida Console" pitchFamily="49" charset="0"/>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GB" sz="2000" b="0" i="0" u="none" strike="noStrike" kern="0" cap="none" spc="0" normalizeH="0" baseline="0" noProof="0" dirty="0">
                  <a:ln>
                    <a:noFill/>
                  </a:ln>
                  <a:solidFill>
                    <a:schemeClr val="tx1"/>
                  </a:solidFill>
                  <a:effectLst/>
                  <a:uLnTx/>
                  <a:uFillTx/>
                  <a:latin typeface="Lucida Console" pitchFamily="49" charset="0"/>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2000" kern="0" dirty="0">
                  <a:solidFill>
                    <a:schemeClr val="tx1"/>
                  </a:solidFill>
                  <a:latin typeface="Lucida Console" pitchFamily="49" charset="0"/>
                </a:rPr>
                <a:t>}</a:t>
              </a:r>
              <a:endParaRPr kumimoji="0" lang="en-GB" sz="2000" b="0" i="0" u="none" strike="noStrike" kern="0" cap="none" spc="0" normalizeH="0" baseline="0" noProof="0" dirty="0">
                <a:ln>
                  <a:noFill/>
                </a:ln>
                <a:solidFill>
                  <a:schemeClr val="tx1"/>
                </a:solidFill>
                <a:effectLst/>
                <a:uLnTx/>
                <a:uFillTx/>
                <a:latin typeface="Lucida Console" pitchFamily="49" charset="0"/>
              </a:endParaRP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GB" sz="2000" b="0" i="0" u="none" strike="noStrike" kern="0" cap="none" spc="0" normalizeH="0" baseline="0" noProof="0" dirty="0">
                  <a:ln>
                    <a:noFill/>
                  </a:ln>
                  <a:solidFill>
                    <a:schemeClr val="tx1"/>
                  </a:solidFill>
                  <a:effectLst/>
                  <a:uLnTx/>
                  <a:uFillTx/>
                  <a:latin typeface="Lucida Console" pitchFamily="49" charset="0"/>
                </a:rPr>
                <a:t>}</a:t>
              </a:r>
            </a:p>
          </p:txBody>
        </p:sp>
        <p:sp>
          <p:nvSpPr>
            <p:cNvPr id="18" name="Rectangle 17"/>
            <p:cNvSpPr/>
            <p:nvPr/>
          </p:nvSpPr>
          <p:spPr>
            <a:xfrm>
              <a:off x="6400800" y="4495800"/>
              <a:ext cx="19050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BubbleSort.java</a:t>
              </a:r>
            </a:p>
          </p:txBody>
        </p:sp>
      </p:gr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a:t>Nhìn nhận</a:t>
            </a:r>
          </a:p>
        </p:txBody>
      </p:sp>
      <p:sp>
        <p:nvSpPr>
          <p:cNvPr id="3" name="Content Placeholder 2"/>
          <p:cNvSpPr>
            <a:spLocks noGrp="1"/>
          </p:cNvSpPr>
          <p:nvPr>
            <p:ph idx="1"/>
          </p:nvPr>
        </p:nvSpPr>
        <p:spPr/>
        <p:txBody>
          <a:bodyPr/>
          <a:lstStyle/>
          <a:p>
            <a:pPr algn="l" rtl="0"/>
            <a:r>
              <a:rPr lang="en-US" dirty="0"/>
              <a:t>Nội dung của các slide này có nguồn gốc từ Trường Tin học, Đại học Quốc gia Singapore.</a:t>
            </a:r>
          </a:p>
          <a:p>
            <a:pPr algn="l" rtl="0"/>
            <a:r>
              <a:rPr lang="en-US" dirty="0"/>
              <a:t>Chúng tôi đánh giá rất cao sự hỗ trợ của ông Aaron Tan Tuck Choy và Tiến sĩ Low</a:t>
            </a:r>
            <a:r>
              <a:rPr lang="en-US" dirty="0" err="1"/>
              <a:t>Kok</a:t>
            </a:r>
            <a:r>
              <a:rPr lang="en-US" dirty="0"/>
              <a:t>Lim đã vui lòng chia sẻ những tài liệu này.</a:t>
            </a:r>
          </a:p>
        </p:txBody>
      </p:sp>
      <p:sp>
        <p:nvSpPr>
          <p:cNvPr id="4" name="Slide Number Placeholder 3"/>
          <p:cNvSpPr>
            <a:spLocks noGrp="1"/>
          </p:cNvSpPr>
          <p:nvPr>
            <p:ph type="sldNum" sz="quarter" idx="4"/>
          </p:nvPr>
        </p:nvSpPr>
        <p:spPr/>
        <p:txBody>
          <a:bodyPr/>
          <a:lstStyle/>
          <a:p>
            <a:fld id="{9D84BA89-CC61-4F67-A868-148EFD8CC251}" type="slidenum">
              <a:rPr/>
              <a:pPr rtl="0" algn="l"/>
              <a:t>2</a:t>
            </a:fld>
            <a:endParaRPr dirty="0"/>
          </a:p>
        </p:txBody>
      </p:sp>
    </p:spTree>
    <p:extLst>
      <p:ext uri="{BB962C8B-B14F-4D97-AF65-F5344CB8AC3E}">
        <p14:creationId xmlns:p14="http://schemas.microsoft.com/office/powerpoint/2010/main" val="15732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Phân tích sắp xếp bong bóng</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20</a:t>
            </a:fld>
            <a:endParaRPr lang="en-US" sz="1600" dirty="0"/>
          </a:p>
        </p:txBody>
      </p:sp>
      <p:sp>
        <p:nvSpPr>
          <p:cNvPr id="8" name="Rectangle 3"/>
          <p:cNvSpPr>
            <a:spLocks noGrp="1" noChangeArrowheads="1"/>
          </p:cNvSpPr>
          <p:nvPr>
            <p:ph idx="1"/>
          </p:nvPr>
        </p:nvSpPr>
        <p:spPr>
          <a:xfrm>
            <a:off x="457200" y="1219200"/>
            <a:ext cx="8229600" cy="4953000"/>
          </a:xfrm>
        </p:spPr>
        <p:txBody>
          <a:bodyPr/>
          <a:lstStyle/>
          <a:p>
            <a:pPr rtl="0" algn="l">
              <a:spcBef>
                <a:spcPts val="600"/>
              </a:spcBef>
            </a:pPr>
            <a:r>
              <a:rPr lang="en-US" sz="2400" dirty="0"/>
              <a:t>1 lần lặp của vòng lặp bên trong (kiểm tra và hoán đổi) yêu cầu thời gian được giới hạn bởi một hằng số</a:t>
            </a:r>
            <a:r>
              <a:rPr lang="en-US" sz="2400" dirty="0">
                <a:solidFill>
                  <a:srgbClr val="C00000"/>
                </a:solidFill>
              </a:rPr>
              <a:t>c</a:t>
            </a:r>
          </a:p>
          <a:p>
            <a:pPr rtl="0" algn="l">
              <a:spcBef>
                <a:spcPts val="600"/>
              </a:spcBef>
            </a:pPr>
            <a:r>
              <a:rPr lang="en-US" sz="2400" dirty="0"/>
              <a:t>Vòng lặp lồng nhau đôi:</a:t>
            </a:r>
          </a:p>
          <a:p>
            <a:pPr lvl="1" rtl="0" algn="l">
              <a:spcBef>
                <a:spcPts val="600"/>
              </a:spcBef>
            </a:pPr>
            <a:r>
              <a:rPr lang="en-US" sz="2000" dirty="0">
                <a:solidFill>
                  <a:srgbClr val="0000FF"/>
                </a:solidFill>
              </a:rPr>
              <a:t>Vòng lặp bên ngoài:</a:t>
            </a:r>
            <a:r>
              <a:rPr lang="en-US" sz="2000" dirty="0"/>
              <a:t>chính xác n-1 lần lặp</a:t>
            </a:r>
          </a:p>
          <a:p>
            <a:pPr lvl="1" rtl="0" algn="l">
              <a:spcBef>
                <a:spcPts val="600"/>
              </a:spcBef>
            </a:pPr>
            <a:r>
              <a:rPr lang="en-US" sz="2000" dirty="0">
                <a:solidFill>
                  <a:srgbClr val="0000FF"/>
                </a:solidFill>
              </a:rPr>
              <a:t>Vòng trong:</a:t>
            </a:r>
          </a:p>
          <a:p>
            <a:pPr lvl="2" rtl="0" algn="l">
              <a:spcBef>
                <a:spcPts val="600"/>
              </a:spcBef>
            </a:pPr>
            <a:r>
              <a:rPr lang="en-US" sz="1600" dirty="0"/>
              <a:t>Khi i=1, (n-1) lần lặp</a:t>
            </a:r>
          </a:p>
          <a:p>
            <a:pPr lvl="2" rtl="0" algn="l">
              <a:spcBef>
                <a:spcPts val="600"/>
              </a:spcBef>
            </a:pPr>
            <a:r>
              <a:rPr lang="en-US" sz="1600" dirty="0"/>
              <a:t>Khi i=2, (n-2) lần lặp</a:t>
            </a:r>
          </a:p>
          <a:p>
            <a:pPr lvl="2" rtl="0" algn="l">
              <a:spcBef>
                <a:spcPts val="600"/>
              </a:spcBef>
            </a:pPr>
            <a:r>
              <a:rPr lang="en-US" sz="1600" dirty="0"/>
              <a:t>…</a:t>
            </a:r>
          </a:p>
          <a:p>
            <a:pPr lvl="2" rtl="0" algn="l">
              <a:spcBef>
                <a:spcPts val="600"/>
              </a:spcBef>
            </a:pPr>
            <a:r>
              <a:rPr lang="en-US" sz="1600" dirty="0"/>
              <a:t>Khi i=(n-1), 1 lần lặp</a:t>
            </a:r>
          </a:p>
          <a:p>
            <a:pPr rtl="0" algn="l">
              <a:spcBef>
                <a:spcPts val="1200"/>
              </a:spcBef>
              <a:tabLst>
                <a:tab pos="3941763" algn="l"/>
              </a:tabLst>
            </a:pPr>
            <a:r>
              <a:rPr lang="en-US" sz="2400" dirty="0"/>
              <a:t>Tổng số lần lặp = (n-1) + (n-2) + … + 1</a:t>
            </a:r>
            <a:br>
              <a:rPr lang="en-US" sz="2400" dirty="0"/>
            </a:br>
            <a:r>
              <a:rPr lang="en-US" sz="2400" dirty="0"/>
              <a:t> </a:t>
            </a:r>
            <a:r>
              <a:rPr lang="en-US" sz="2400"/>
              <a:t>= n</a:t>
            </a:r>
            <a:r>
              <a:rPr lang="en-US" sz="2400">
                <a:latin typeface="Times New Roman"/>
                <a:cs typeface="Times New Roman"/>
              </a:rPr>
              <a:t>×</a:t>
            </a:r>
            <a:r>
              <a:rPr lang="en-US" sz="2400"/>
              <a:t>(</a:t>
            </a:r>
            <a:r>
              <a:rPr lang="en-US" sz="2400" dirty="0"/>
              <a:t>n-1)/2</a:t>
            </a:r>
          </a:p>
          <a:p>
            <a:pPr rtl="0" algn="l">
              <a:spcBef>
                <a:spcPts val="1200"/>
              </a:spcBef>
              <a:tabLst>
                <a:tab pos="3941763" algn="l"/>
              </a:tabLst>
            </a:pPr>
            <a:r>
              <a:rPr lang="en-US" sz="2400" dirty="0"/>
              <a:t>Tổng thời gian =</a:t>
            </a:r>
            <a:r>
              <a:rPr lang="en-US" sz="2400">
                <a:solidFill>
                  <a:srgbClr val="C00000"/>
                </a:solidFill>
              </a:rPr>
              <a:t>c</a:t>
            </a:r>
            <a:r>
              <a:rPr lang="en-US" sz="2400"/>
              <a:t> </a:t>
            </a:r>
            <a:r>
              <a:rPr lang="en-US" sz="2400">
                <a:latin typeface="Times New Roman"/>
                <a:cs typeface="Times New Roman"/>
              </a:rPr>
              <a:t>×</a:t>
            </a:r>
            <a:r>
              <a:rPr lang="en-US" sz="2400"/>
              <a:t>N</a:t>
            </a:r>
            <a:r>
              <a:rPr lang="en-US" sz="2400">
                <a:latin typeface="Times New Roman"/>
                <a:cs typeface="Times New Roman"/>
              </a:rPr>
              <a:t>×</a:t>
            </a:r>
            <a:r>
              <a:rPr lang="en-US" sz="2400"/>
              <a:t>(</a:t>
            </a:r>
            <a:r>
              <a:rPr lang="en-US" sz="2400" dirty="0"/>
              <a:t>n-1)/2 =</a:t>
            </a:r>
            <a:r>
              <a:rPr lang="en-US" sz="2400" dirty="0">
                <a:solidFill>
                  <a:srgbClr val="C00000"/>
                </a:solidFill>
              </a:rPr>
              <a:t>TRÊN</a:t>
            </a:r>
            <a:r>
              <a:rPr lang="en-US" sz="2400" baseline="30000" dirty="0">
                <a:solidFill>
                  <a:srgbClr val="C00000"/>
                </a:solidFill>
              </a:rPr>
              <a:t>2</a:t>
            </a:r>
            <a:r>
              <a:rPr lang="en-US" sz="2400" dirty="0">
                <a:solidFill>
                  <a:srgbClr val="C00000"/>
                </a:solidFill>
              </a:rPr>
              <a:t>)</a:t>
            </a:r>
          </a:p>
        </p:txBody>
      </p:sp>
      <p:sp>
        <p:nvSpPr>
          <p:cNvPr id="16" name="Rectangle 3"/>
          <p:cNvSpPr txBox="1">
            <a:spLocks noChangeArrowheads="1"/>
          </p:cNvSpPr>
          <p:nvPr/>
        </p:nvSpPr>
        <p:spPr bwMode="auto">
          <a:xfrm>
            <a:off x="5181600" y="2057399"/>
            <a:ext cx="3505200" cy="24622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US" altLang="zh-TW" sz="1400" b="1" i="0" u="none" strike="noStrike" kern="0" cap="none" spc="0" normalizeH="0" baseline="0" noProof="0" dirty="0">
                <a:ln>
                  <a:noFill/>
                </a:ln>
                <a:solidFill>
                  <a:srgbClr val="0000FF"/>
                </a:solidFill>
                <a:effectLst/>
                <a:uLnTx/>
                <a:uFillTx/>
                <a:latin typeface="+mn-lt"/>
                <a:ea typeface="PMingLiU" pitchFamily="18" charset="-120"/>
                <a:cs typeface="+mn-cs"/>
              </a:rPr>
              <a:t>khoảng trống tĩnh công cộng</a:t>
            </a:r>
            <a:r>
              <a:rPr kumimoji="0" lang="en-GB" sz="1400" b="1" i="0" u="none" strike="noStrike" kern="0" cap="none" spc="0" normalizeH="0" baseline="0" noProof="0" dirty="0">
                <a:ln>
                  <a:noFill/>
                </a:ln>
                <a:solidFill>
                  <a:srgbClr val="C00000"/>
                </a:solidFill>
                <a:effectLst/>
                <a:uLnTx/>
                <a:uFillTx/>
                <a:latin typeface="+mn-lt"/>
                <a:ea typeface="+mn-ea"/>
                <a:cs typeface="+mn-cs"/>
              </a:rPr>
              <a:t>bong bóngSắp xếp</a:t>
            </a:r>
            <a:r>
              <a:rPr kumimoji="0" lang="en-GB" sz="1400" b="1" i="0" u="none" strike="noStrike" kern="0" cap="none" spc="0" normalizeH="0" baseline="0" noProof="0" dirty="0">
                <a:ln>
                  <a:noFill/>
                </a:ln>
                <a:effectLst/>
                <a:uLnTx/>
                <a:uFillTx/>
                <a:latin typeface="+mn-lt"/>
                <a:ea typeface="+mn-ea"/>
                <a:cs typeface="+mn-cs"/>
              </a:rPr>
              <a:t>(int[] a)</a:t>
            </a:r>
            <a:r>
              <a:rPr kumimoji="0" lang="en-GB" sz="1400" b="1" i="0" u="none" strike="noStrike" kern="0" cap="none" spc="0" normalizeH="0" noProof="0" dirty="0">
                <a:ln>
                  <a:noFill/>
                </a:ln>
                <a:effectLst/>
                <a:uLnTx/>
                <a:uFillTx/>
                <a:latin typeface="+mn-lt"/>
                <a:ea typeface="+mn-ea"/>
                <a:cs typeface="+mn-cs"/>
              </a:rPr>
              <a:t> </a:t>
            </a:r>
            <a:r>
              <a:rPr kumimoji="0" lang="en-GB" sz="1400" i="0" u="none" strike="noStrike" kern="0" cap="none" spc="0" normalizeH="0" baseline="0" noProof="0" dirty="0">
                <a:ln>
                  <a:noFill/>
                </a:ln>
                <a:solidFill>
                  <a:schemeClr val="tx1"/>
                </a:solidFill>
                <a:effectLst/>
                <a:uLnTx/>
                <a:uFillTx/>
                <a:latin typeface="+mn-lt"/>
                <a:ea typeface="+mn-ea"/>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cho (int tôi =</a:t>
            </a:r>
            <a:r>
              <a:rPr kumimoji="0" lang="en-GB" sz="1400" b="0" i="0" u="none" strike="noStrike" kern="0" cap="none" spc="0" normalizeH="0" baseline="0" noProof="0" dirty="0">
                <a:ln>
                  <a:noFill/>
                </a:ln>
                <a:solidFill>
                  <a:srgbClr val="C00000"/>
                </a:solidFill>
                <a:effectLst/>
                <a:uLnTx/>
                <a:uFillTx/>
                <a:latin typeface="+mn-lt"/>
                <a:ea typeface="+mn-ea"/>
                <a:cs typeface="+mn-cs"/>
              </a:rPr>
              <a:t>1</a:t>
            </a:r>
            <a:r>
              <a:rPr kumimoji="0" lang="en-GB" sz="1400" b="0" i="0" u="none" strike="noStrike" kern="0" cap="none" spc="0" normalizeH="0" baseline="0" noProof="0" dirty="0">
                <a:ln>
                  <a:noFill/>
                </a:ln>
                <a:solidFill>
                  <a:schemeClr val="tx1"/>
                </a:solidFill>
                <a:effectLst/>
                <a:uLnTx/>
                <a:uFillTx/>
                <a:latin typeface="+mn-lt"/>
                <a:ea typeface="+mn-ea"/>
                <a:cs typeface="+mn-cs"/>
              </a:rPr>
              <a:t>; i &lt; a.length; i++)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cho (int j =</a:t>
            </a:r>
            <a:r>
              <a:rPr kumimoji="0" lang="en-GB" sz="1400" b="0" i="0" u="none" strike="noStrike" kern="0" cap="none" spc="0" normalizeH="0" baseline="0" noProof="0" dirty="0">
                <a:ln>
                  <a:noFill/>
                </a:ln>
                <a:solidFill>
                  <a:srgbClr val="CC0000"/>
                </a:solidFill>
                <a:effectLst/>
                <a:uLnTx/>
                <a:uFillTx/>
                <a:latin typeface="+mn-lt"/>
                <a:ea typeface="+mn-ea"/>
                <a:cs typeface="+mn-cs"/>
              </a:rPr>
              <a:t>0</a:t>
            </a:r>
            <a:r>
              <a:rPr kumimoji="0" lang="en-GB" sz="1400" b="0" i="0" u="none" strike="noStrike" kern="0" cap="none" spc="0" normalizeH="0" baseline="0" noProof="0" dirty="0">
                <a:ln>
                  <a:noFill/>
                </a:ln>
                <a:solidFill>
                  <a:schemeClr val="tx1"/>
                </a:solidFill>
                <a:effectLst/>
                <a:uLnTx/>
                <a:uFillTx/>
                <a:latin typeface="+mn-lt"/>
                <a:ea typeface="+mn-ea"/>
                <a:cs typeface="+mn-cs"/>
              </a:rPr>
              <a:t>; j &lt; a.độ dài</a:t>
            </a:r>
            <a:r>
              <a:rPr kumimoji="0" lang="en-GB" sz="1400" b="0" i="0" u="none" strike="noStrike" kern="0" cap="none" spc="0" normalizeH="0" baseline="0" noProof="0" dirty="0">
                <a:ln>
                  <a:noFill/>
                </a:ln>
                <a:solidFill>
                  <a:srgbClr val="FF0000"/>
                </a:solidFill>
                <a:effectLst/>
                <a:uLnTx/>
                <a:uFillTx/>
                <a:latin typeface="+mn-lt"/>
                <a:ea typeface="+mn-ea"/>
                <a:cs typeface="+mn-cs"/>
              </a:rPr>
              <a:t>- Tôi</a:t>
            </a:r>
            <a:r>
              <a:rPr kumimoji="0" lang="en-GB" sz="1400" b="0" i="0" u="none" strike="noStrike" kern="0" cap="none" spc="0" normalizeH="0" baseline="0" noProof="0" dirty="0">
                <a:ln>
                  <a:noFill/>
                </a:ln>
                <a:solidFill>
                  <a:schemeClr val="tx1"/>
                </a:solidFill>
                <a:effectLst/>
                <a:uLnTx/>
                <a:uFillTx/>
                <a:latin typeface="+mn-lt"/>
                <a:ea typeface="+mn-ea"/>
                <a:cs typeface="+mn-cs"/>
              </a:rPr>
              <a:t>; j++) {</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nếu (a[j] &gt; a[j+1]) {</a:t>
            </a:r>
            <a:r>
              <a:rPr kumimoji="0" lang="en-GB" sz="1400" i="0" u="none" strike="noStrike" kern="0" cap="none" spc="0" normalizeH="0" baseline="0" noProof="0" dirty="0">
                <a:ln>
                  <a:noFill/>
                </a:ln>
                <a:solidFill>
                  <a:srgbClr val="008000"/>
                </a:solidFill>
                <a:effectLst/>
                <a:uLnTx/>
                <a:uFillTx/>
                <a:latin typeface="+mn-lt"/>
                <a:ea typeface="+mn-ea"/>
                <a:cs typeface="+mn-cs"/>
              </a:rPr>
              <a:t>//</a:t>
            </a:r>
            <a:r>
              <a:rPr kumimoji="0" lang="en-GB" sz="1400" i="0" u="none" strike="noStrike" kern="0" cap="none" spc="0" normalizeH="0" baseline="0" noProof="0" dirty="0">
                <a:ln>
                  <a:noFill/>
                </a:ln>
                <a:solidFill>
                  <a:srgbClr val="0000FF"/>
                </a:solidFill>
                <a:effectLst/>
                <a:uLnTx/>
                <a:uFillTx/>
                <a:latin typeface="+mn-lt"/>
                <a:ea typeface="+mn-ea"/>
                <a:cs typeface="+mn-cs"/>
              </a:rPr>
              <a:t>(tráo đổi)</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int temp = a[j];</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a[j] = a[j+1];</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a[j+1] = nhiệt độ;</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 </a:t>
            </a:r>
            <a:r>
              <a:rPr kumimoji="0" lang="en-GB" sz="1400" b="0" i="0" u="none" strike="noStrike" kern="0" cap="none" spc="0" normalizeH="0" baseline="0" noProof="0" dirty="0">
                <a:ln>
                  <a:noFill/>
                </a:ln>
                <a:solidFill>
                  <a:schemeClr val="tx1"/>
                </a:solidFill>
                <a:effectLst/>
                <a:uLnTx/>
                <a:uFillTx/>
                <a:latin typeface="+mn-lt"/>
                <a:ea typeface="+mn-ea"/>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GB" sz="1400" b="0" i="0" u="none" strike="noStrike" kern="0" cap="none" spc="0" normalizeH="0" baseline="0" noProof="0" dirty="0">
                <a:ln>
                  <a:noFill/>
                </a:ln>
                <a:solidFill>
                  <a:schemeClr val="tx1"/>
                </a:solidFill>
                <a:effectLst/>
                <a:uLnTx/>
                <a:uFillTx/>
                <a:latin typeface="+mn-lt"/>
                <a:ea typeface="+mn-ea"/>
                <a:cs typeface="+mn-cs"/>
              </a:rPr>
              <a:t>}</a:t>
            </a: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lang="en-GB" sz="1400" kern="0" dirty="0">
                <a:solidFill>
                  <a:schemeClr val="tx1"/>
                </a:solidFill>
              </a:rPr>
              <a:t>}</a:t>
            </a:r>
            <a:endParaRPr kumimoji="0" lang="en-GB" sz="1400" b="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 pos="1349375" algn="l"/>
              </a:tabLst>
              <a:defRPr/>
            </a:pPr>
            <a:r>
              <a:rPr kumimoji="0" lang="en-GB" sz="1400" b="0" i="0" u="none" strike="noStrike" kern="0" cap="none" spc="0" normalizeH="0" baseline="0" noProof="0" dirty="0">
                <a:ln>
                  <a:noFill/>
                </a:ln>
                <a:solidFill>
                  <a:schemeClr val="tx1"/>
                </a:solidFill>
                <a:effectLst/>
                <a:uLnTx/>
                <a:uFillTx/>
                <a:latin typeface="+mn-lt"/>
                <a:ea typeface="+mn-ea"/>
                <a:cs typeface="+mn-cs"/>
              </a:rPr>
              <a:t>}</a:t>
            </a:r>
          </a:p>
        </p:txBody>
      </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dissolve">
                                      <p:cBhvr>
                                        <p:cTn id="21" dur="500"/>
                                        <p:tgtEl>
                                          <p:spTgt spid="8">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xEl>
                                              <p:pRg st="9" end="9"/>
                                            </p:txEl>
                                          </p:spTgt>
                                        </p:tgtEl>
                                        <p:attrNameLst>
                                          <p:attrName>style.visibility</p:attrName>
                                        </p:attrNameLst>
                                      </p:cBhvr>
                                      <p:to>
                                        <p:strVal val="visible"/>
                                      </p:to>
                                    </p:set>
                                    <p:animEffect transition="in" filter="dissolve">
                                      <p:cBhvr>
                                        <p:cTn id="4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Sắp xếp nổi bọt không hiệu quả</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21</a:t>
            </a:fld>
            <a:endParaRPr lang="en-US" sz="1600" dirty="0"/>
          </a:p>
        </p:txBody>
      </p:sp>
      <p:sp>
        <p:nvSpPr>
          <p:cNvPr id="8" name="Rectangle 3"/>
          <p:cNvSpPr>
            <a:spLocks noGrp="1" noChangeArrowheads="1"/>
          </p:cNvSpPr>
          <p:nvPr>
            <p:ph idx="1"/>
          </p:nvPr>
        </p:nvSpPr>
        <p:spPr>
          <a:xfrm>
            <a:off x="457200" y="1219200"/>
            <a:ext cx="8229600" cy="4876800"/>
          </a:xfrm>
        </p:spPr>
        <p:txBody>
          <a:bodyPr/>
          <a:lstStyle/>
          <a:p>
            <a:pPr rtl="0" algn="l">
              <a:spcBef>
                <a:spcPts val="600"/>
              </a:spcBef>
            </a:pPr>
            <a:r>
              <a:rPr lang="en-US" sz="3200" dirty="0"/>
              <a:t>Với đầu vào đã được sắp xếp, Bubble Sort vẫn yêu cầu</a:t>
            </a:r>
            <a:r>
              <a:rPr lang="en-US" sz="3200" dirty="0">
                <a:solidFill>
                  <a:srgbClr val="C00000"/>
                </a:solidFill>
              </a:rPr>
              <a:t>TRÊN</a:t>
            </a:r>
            <a:r>
              <a:rPr lang="en-US" sz="3200" baseline="30000" dirty="0">
                <a:solidFill>
                  <a:srgbClr val="C00000"/>
                </a:solidFill>
              </a:rPr>
              <a:t>2</a:t>
            </a:r>
            <a:r>
              <a:rPr lang="en-US" sz="3200" dirty="0">
                <a:solidFill>
                  <a:srgbClr val="C00000"/>
                </a:solidFill>
              </a:rPr>
              <a:t>)</a:t>
            </a:r>
            <a:r>
              <a:rPr lang="en-US" sz="3200" dirty="0"/>
              <a:t>xắp xếp.</a:t>
            </a:r>
          </a:p>
          <a:p>
            <a:pPr rtl="0" algn="l">
              <a:spcBef>
                <a:spcPts val="1200"/>
              </a:spcBef>
            </a:pPr>
            <a:r>
              <a:rPr lang="en-US" sz="3200" dirty="0"/>
              <a:t>Nó không nỗ lực để kiểm tra xem đầu vào đã được sắp xếp hay chưa.</a:t>
            </a:r>
          </a:p>
          <a:p>
            <a:pPr rtl="0" algn="l">
              <a:spcBef>
                <a:spcPts val="1200"/>
              </a:spcBef>
            </a:pPr>
            <a:r>
              <a:rPr lang="en-US" sz="3200" dirty="0"/>
              <a:t>Vì vậy nó có thể được cải thiện bằng cách sử dụng một</a:t>
            </a:r>
            <a:r>
              <a:rPr lang="en-US" sz="3200" dirty="0">
                <a:solidFill>
                  <a:srgbClr val="0000FF"/>
                </a:solidFill>
              </a:rPr>
              <a:t>lá cờ</a:t>
            </a:r>
            <a:r>
              <a:rPr lang="en-US" sz="3200" dirty="0"/>
              <a:t>,</a:t>
            </a:r>
            <a:r>
              <a:rPr lang="en-US" sz="3200" dirty="0" err="1">
                <a:solidFill>
                  <a:srgbClr val="C00000"/>
                </a:solidFill>
              </a:rPr>
              <a:t>đã được sắp xếp</a:t>
            </a:r>
            <a:r>
              <a:rPr lang="en-US" sz="3200" dirty="0"/>
              <a:t>, như sau (trang trình bày tiếp theo):</a:t>
            </a:r>
          </a:p>
        </p:txBody>
      </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Mã sắp xếp bong bóng</a:t>
            </a:r>
            <a:r>
              <a:rPr lang="en-US" sz="2800" dirty="0">
                <a:latin typeface="Britannic Bold" panose="020B0903060703020204" pitchFamily="34" charset="0"/>
              </a:rPr>
              <a:t>(Phiên bản cải tiến)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22</a:t>
            </a:fld>
            <a:endParaRPr lang="en-US" sz="1600" dirty="0"/>
          </a:p>
        </p:txBody>
      </p:sp>
      <p:grpSp>
        <p:nvGrpSpPr>
          <p:cNvPr id="8" name="Group 7"/>
          <p:cNvGrpSpPr/>
          <p:nvPr/>
        </p:nvGrpSpPr>
        <p:grpSpPr>
          <a:xfrm>
            <a:off x="304800" y="1295400"/>
            <a:ext cx="8610600" cy="4572000"/>
            <a:chOff x="304800" y="1295400"/>
            <a:chExt cx="8610600" cy="4572000"/>
          </a:xfrm>
        </p:grpSpPr>
        <p:sp>
          <p:nvSpPr>
            <p:cNvPr id="16" name="Rectangle 3"/>
            <p:cNvSpPr txBox="1">
              <a:spLocks noChangeArrowheads="1"/>
            </p:cNvSpPr>
            <p:nvPr/>
          </p:nvSpPr>
          <p:spPr bwMode="auto">
            <a:xfrm>
              <a:off x="304800" y="1295400"/>
              <a:ext cx="8610600" cy="440120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809625" algn="l"/>
                  <a:tab pos="1079500" algn="l"/>
                  <a:tab pos="1349375" algn="l"/>
                </a:tabLst>
              </a:pPr>
              <a:r>
                <a:rPr lang="en-US" altLang="zh-TW" sz="2000" b="1" dirty="0">
                  <a:solidFill>
                    <a:srgbClr val="0000FF"/>
                  </a:solidFill>
                  <a:latin typeface="Lucida Console" pitchFamily="49" charset="0"/>
                  <a:ea typeface="PMingLiU" pitchFamily="18" charset="-120"/>
                </a:rPr>
                <a:t>khoảng trống tĩnh công cộng</a:t>
              </a:r>
              <a:r>
                <a:rPr lang="en-GB" sz="2000" b="1" dirty="0">
                  <a:solidFill>
                    <a:srgbClr val="0000FF"/>
                  </a:solidFill>
                  <a:latin typeface="Lucida Console" pitchFamily="49" charset="0"/>
                </a:rPr>
                <a:t>bubbleSort2(int[] a) {</a:t>
              </a:r>
              <a:endParaRPr lang="en-GB" sz="2000" dirty="0">
                <a:solidFill>
                  <a:srgbClr val="0000FF"/>
                </a:solidFill>
                <a:latin typeface="Lucida Console" pitchFamily="49" charset="0"/>
              </a:endParaRP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for (int i = 1; i &lt; a.length; i++) {</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 </a:t>
              </a:r>
              <a:r>
                <a:rPr lang="en-GB" sz="2000" dirty="0" err="1">
                  <a:latin typeface="Lucida Console" pitchFamily="49" charset="0"/>
                </a:rPr>
                <a:t>boolean</a:t>
              </a:r>
              <a:r>
                <a:rPr lang="en-GB" sz="2000" dirty="0">
                  <a:solidFill>
                    <a:srgbClr val="FF00FF"/>
                  </a:solidFill>
                  <a:latin typeface="Lucida Console" pitchFamily="49" charset="0"/>
                </a:rPr>
                <a:t> </a:t>
              </a:r>
              <a:r>
                <a:rPr lang="en-GB" sz="2000" dirty="0" err="1">
                  <a:solidFill>
                    <a:srgbClr val="C00000"/>
                  </a:solidFill>
                  <a:latin typeface="Lucida Console" pitchFamily="49" charset="0"/>
                </a:rPr>
                <a:t>đã được sắp xếp</a:t>
              </a:r>
              <a:r>
                <a:rPr lang="en-GB" sz="2000" dirty="0">
                  <a:solidFill>
                    <a:srgbClr val="FF00FF"/>
                  </a:solidFill>
                  <a:latin typeface="Lucida Console" pitchFamily="49" charset="0"/>
                </a:rPr>
                <a:t> </a:t>
              </a:r>
              <a:r>
                <a:rPr lang="en-GB" sz="2000" dirty="0">
                  <a:latin typeface="Lucida Console" pitchFamily="49" charset="0"/>
                </a:rPr>
                <a:t>= đúng;</a:t>
              </a:r>
              <a:r>
                <a:rPr lang="en-GB" sz="1400" dirty="0">
                  <a:solidFill>
                    <a:srgbClr val="006600"/>
                  </a:solidFill>
                  <a:latin typeface="Lucida Console" pitchFamily="49" charset="0"/>
                </a:rPr>
                <a:t>//</a:t>
              </a:r>
              <a:r>
                <a:rPr lang="en-GB" sz="1400" dirty="0">
                  <a:solidFill>
                    <a:srgbClr val="008000"/>
                  </a:solidFill>
                  <a:latin typeface="Lucida Console" pitchFamily="49" charset="0"/>
                </a:rPr>
                <a:t> </a:t>
              </a:r>
              <a:r>
                <a:rPr lang="en-GB" sz="1400" dirty="0" err="1">
                  <a:solidFill>
                    <a:srgbClr val="C00000"/>
                  </a:solidFill>
                  <a:latin typeface="Lucida Console" pitchFamily="49" charset="0"/>
                </a:rPr>
                <a:t>đã được sắp xếp</a:t>
              </a:r>
              <a:r>
                <a:rPr lang="en-GB" sz="1400" dirty="0">
                  <a:solidFill>
                    <a:srgbClr val="008000"/>
                  </a:solidFill>
                  <a:latin typeface="Lucida Console" pitchFamily="49" charset="0"/>
                </a:rPr>
                <a:t> </a:t>
              </a:r>
              <a:r>
                <a:rPr lang="en-GB" sz="1400" dirty="0">
                  <a:solidFill>
                    <a:srgbClr val="006600"/>
                  </a:solidFill>
                  <a:latin typeface="Lucida Console" pitchFamily="49" charset="0"/>
                </a:rPr>
                <a:t>= true nếu a[] được sắp xếp</a:t>
              </a:r>
            </a:p>
            <a:p>
              <a:pPr eaLnBrk="1" hangingPunct="1" rtl="0" algn="l">
                <a:buFont typeface="Wingdings" pitchFamily="2" charset="2"/>
                <a:buNone/>
                <a:tabLst>
                  <a:tab pos="269875" algn="l"/>
                  <a:tab pos="539750" algn="l"/>
                  <a:tab pos="809625" algn="l"/>
                  <a:tab pos="1079500" algn="l"/>
                  <a:tab pos="1349375" algn="l"/>
                </a:tabLst>
              </a:pPr>
              <a:r>
                <a:rPr lang="en-GB" sz="1000" b="1" dirty="0">
                  <a:latin typeface="Lucida Console" pitchFamily="49" charset="0"/>
                </a:rPr>
                <a:t> </a:t>
              </a:r>
              <a:r>
                <a:rPr lang="en-GB" sz="2000" dirty="0">
                  <a:latin typeface="Lucida Console" pitchFamily="49" charset="0"/>
                </a:rPr>
                <a:t>for (int j = 0; j &lt; a.length-i; j++) {</a:t>
              </a:r>
              <a:endParaRPr lang="en-GB" sz="1400" dirty="0">
                <a:latin typeface="Lucida Console" pitchFamily="49" charset="0"/>
              </a:endParaRP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nếu (a[j] &gt; a[j+1]) {</a:t>
              </a:r>
              <a:r>
                <a:rPr lang="en-GB" sz="1400" dirty="0">
                  <a:solidFill>
                    <a:srgbClr val="006600"/>
                  </a:solidFill>
                  <a:latin typeface="Lucida Console" pitchFamily="49" charset="0"/>
                </a:rPr>
                <a:t>// mục lớn hơn nổi lên</a:t>
              </a:r>
              <a:endParaRPr lang="en-GB" sz="2000" dirty="0">
                <a:solidFill>
                  <a:srgbClr val="006600"/>
                </a:solidFill>
                <a:latin typeface="Lucida Console" pitchFamily="49" charset="0"/>
              </a:endParaRP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int temp = a[j];</a:t>
              </a:r>
              <a:r>
                <a:rPr lang="en-GB" sz="1400" dirty="0">
                  <a:solidFill>
                    <a:srgbClr val="006600"/>
                  </a:solidFill>
                  <a:latin typeface="Lucida Console" pitchFamily="49" charset="0"/>
                </a:rPr>
                <a:t>// Và</a:t>
              </a:r>
              <a:r>
                <a:rPr lang="en-GB" sz="1400" dirty="0" err="1">
                  <a:solidFill>
                    <a:srgbClr val="C00000"/>
                  </a:solidFill>
                  <a:latin typeface="Lucida Console" pitchFamily="49" charset="0"/>
                </a:rPr>
                <a:t>đã được sắp xếp</a:t>
              </a:r>
              <a:r>
                <a:rPr lang="en-GB" sz="1400" dirty="0">
                  <a:solidFill>
                    <a:srgbClr val="008000"/>
                  </a:solidFill>
                  <a:latin typeface="Lucida Console" pitchFamily="49" charset="0"/>
                </a:rPr>
                <a:t>được đặt thành sai,</a:t>
              </a:r>
              <a:endParaRPr lang="en-GB" sz="2000" dirty="0">
                <a:latin typeface="Lucida Console" pitchFamily="49" charset="0"/>
              </a:endParaRP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a[j] = a[j+1];</a:t>
              </a:r>
              <a:r>
                <a:rPr lang="en-GB" sz="1400" dirty="0">
                  <a:solidFill>
                    <a:srgbClr val="006600"/>
                  </a:solidFill>
                  <a:latin typeface="Lucida Console" pitchFamily="49" charset="0"/>
                </a:rPr>
                <a:t>// tức là dữ liệu chưa được sắp xếp</a:t>
              </a:r>
              <a:endParaRPr lang="en-GB" sz="2000" dirty="0">
                <a:solidFill>
                  <a:srgbClr val="006600"/>
                </a:solidFill>
                <a:latin typeface="Lucida Console" pitchFamily="49" charset="0"/>
              </a:endParaRP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a[j+1] = nhiệt độ;</a:t>
              </a:r>
            </a:p>
            <a:p>
              <a:pPr eaLnBrk="1" hangingPunct="1" rtl="0" algn="l">
                <a:buFont typeface="Wingdings" pitchFamily="2" charset="2"/>
                <a:buNone/>
                <a:tabLst>
                  <a:tab pos="269875" algn="l"/>
                  <a:tab pos="539750" algn="l"/>
                  <a:tab pos="809625" algn="l"/>
                  <a:tab pos="1079500" algn="l"/>
                  <a:tab pos="1349375" algn="l"/>
                </a:tabLst>
              </a:pPr>
              <a:r>
                <a:rPr lang="en-GB" sz="2000" dirty="0">
                  <a:solidFill>
                    <a:srgbClr val="FF0000"/>
                  </a:solidFill>
                  <a:latin typeface="Lucida Console" pitchFamily="49" charset="0"/>
                </a:rPr>
                <a:t> </a:t>
              </a:r>
              <a:r>
                <a:rPr lang="en-GB" sz="2000" dirty="0" err="1">
                  <a:solidFill>
                    <a:srgbClr val="C00000"/>
                  </a:solidFill>
                  <a:latin typeface="Lucida Console" pitchFamily="49" charset="0"/>
                </a:rPr>
                <a:t>đã được sắp xếp</a:t>
              </a:r>
              <a:r>
                <a:rPr lang="en-GB" sz="2000" dirty="0">
                  <a:solidFill>
                    <a:srgbClr val="FF0000"/>
                  </a:solidFill>
                  <a:latin typeface="Lucida Console" pitchFamily="49" charset="0"/>
                </a:rPr>
                <a:t> </a:t>
              </a:r>
              <a:r>
                <a:rPr lang="en-GB" sz="2000" dirty="0">
                  <a:latin typeface="Lucida Console" pitchFamily="49" charset="0"/>
                </a:rPr>
                <a:t>= sai;</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nếu như (</a:t>
              </a:r>
              <a:r>
                <a:rPr lang="en-GB" sz="2000" dirty="0" err="1">
                  <a:solidFill>
                    <a:srgbClr val="C00000"/>
                  </a:solidFill>
                  <a:latin typeface="Lucida Console" pitchFamily="49" charset="0"/>
                </a:rPr>
                <a:t>đã được sắp xếp</a:t>
              </a:r>
              <a:r>
                <a:rPr lang="en-GB" sz="2000" dirty="0">
                  <a:latin typeface="Lucida Console" pitchFamily="49" charset="0"/>
                </a:rPr>
                <a:t>) trở lại;</a:t>
              </a:r>
              <a:r>
                <a:rPr lang="en-GB" dirty="0">
                  <a:solidFill>
                    <a:srgbClr val="006600"/>
                  </a:solidFill>
                  <a:latin typeface="Lucida Console" pitchFamily="49" charset="0"/>
                </a:rPr>
                <a:t>// Tại sao?</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t>
              </a:r>
            </a:p>
            <a:p>
              <a:pPr eaLnBrk="1" hangingPunct="1" rtl="0" algn="l">
                <a:buFont typeface="Wingdings" pitchFamily="2" charset="2"/>
                <a:buNone/>
                <a:tabLst>
                  <a:tab pos="269875" algn="l"/>
                  <a:tab pos="539750" algn="l"/>
                  <a:tab pos="809625" algn="l"/>
                  <a:tab pos="1079500" algn="l"/>
                  <a:tab pos="1349375" algn="l"/>
                </a:tabLst>
              </a:pPr>
              <a:r>
                <a:rPr lang="en-GB" sz="2000" dirty="0">
                  <a:latin typeface="Lucida Console" pitchFamily="49" charset="0"/>
                </a:rPr>
                <a:t>}</a:t>
              </a:r>
            </a:p>
          </p:txBody>
        </p:sp>
        <p:sp>
          <p:nvSpPr>
            <p:cNvPr id="10" name="Rectangle 9"/>
            <p:cNvSpPr/>
            <p:nvPr/>
          </p:nvSpPr>
          <p:spPr>
            <a:xfrm>
              <a:off x="5867400" y="5486400"/>
              <a:ext cx="26670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BubbleSortCải thiện.java</a:t>
              </a:r>
            </a:p>
          </p:txBody>
        </p:sp>
      </p:gr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458200" cy="914400"/>
          </a:xfrm>
        </p:spPr>
        <p:txBody>
          <a:bodyPr/>
          <a:lstStyle/>
          <a:p>
            <a:pPr rtl="0" algn="l"/>
            <a:r>
              <a:rPr lang="en-US" sz="3600" dirty="0">
                <a:solidFill>
                  <a:srgbClr val="C00000"/>
                </a:solidFill>
                <a:latin typeface="Britannic Bold" panose="020B0903060703020204" pitchFamily="34" charset="0"/>
              </a:rPr>
              <a:t>2</a:t>
            </a:r>
            <a:r>
              <a:rPr lang="en-US" sz="3600" dirty="0">
                <a:latin typeface="Britannic Bold" panose="020B0903060703020204" pitchFamily="34" charset="0"/>
              </a:rPr>
              <a:t>Phân tích sắp xếp bong bóng</a:t>
            </a:r>
            <a:r>
              <a:rPr lang="en-US" dirty="0">
                <a:latin typeface="Britannic Bold" panose="020B0903060703020204" pitchFamily="34" charset="0"/>
              </a:rPr>
              <a:t> </a:t>
            </a:r>
            <a:r>
              <a:rPr lang="en-US" sz="2800" dirty="0">
                <a:latin typeface="Britannic Bold" panose="020B0903060703020204" pitchFamily="34" charset="0"/>
              </a:rPr>
              <a:t>(Phiên bản cải tiến)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23</a:t>
            </a:fld>
            <a:endParaRPr lang="en-US" sz="1600" dirty="0"/>
          </a:p>
        </p:txBody>
      </p:sp>
      <p:sp>
        <p:nvSpPr>
          <p:cNvPr id="8"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solidFill>
                  <a:srgbClr val="C00000"/>
                </a:solidFill>
              </a:rPr>
              <a:t>Trường hợp xấu nhất</a:t>
            </a:r>
          </a:p>
          <a:p>
            <a:pPr lvl="1" rtl="0" algn="l">
              <a:spcBef>
                <a:spcPts val="600"/>
              </a:spcBef>
            </a:pPr>
            <a:r>
              <a:rPr lang="en-US" sz="2400" dirty="0"/>
              <a:t>Nhập vào</a:t>
            </a:r>
            <a:r>
              <a:rPr lang="en-US" sz="2400" dirty="0">
                <a:solidFill>
                  <a:srgbClr val="0000FF"/>
                </a:solidFill>
              </a:rPr>
              <a:t>Thứ tự giảm dần</a:t>
            </a:r>
          </a:p>
          <a:p>
            <a:pPr lvl="1" rtl="0" algn="l">
              <a:spcBef>
                <a:spcPts val="600"/>
              </a:spcBef>
            </a:pPr>
            <a:r>
              <a:rPr lang="en-US" sz="2400" dirty="0"/>
              <a:t>Cần bao nhiêu lần lặp ở vòng ngoài? Trả lời:</a:t>
            </a:r>
            <a:r>
              <a:rPr lang="en-US" sz="2400" dirty="0">
                <a:solidFill>
                  <a:srgbClr val="C00000"/>
                </a:solidFill>
              </a:rPr>
              <a:t>n-1</a:t>
            </a:r>
            <a:r>
              <a:rPr lang="en-US" sz="2400" dirty="0"/>
              <a:t>lần lặp lại</a:t>
            </a:r>
          </a:p>
          <a:p>
            <a:pPr lvl="1" rtl="0" algn="l">
              <a:spcBef>
                <a:spcPts val="600"/>
              </a:spcBef>
            </a:pPr>
            <a:r>
              <a:rPr lang="en-US" sz="2400" dirty="0"/>
              <a:t>Thời gian chạy vẫn như cũ:</a:t>
            </a:r>
            <a:r>
              <a:rPr lang="en-US" sz="2400" dirty="0">
                <a:solidFill>
                  <a:srgbClr val="C00000"/>
                </a:solidFill>
              </a:rPr>
              <a:t>TRÊN</a:t>
            </a:r>
            <a:r>
              <a:rPr lang="en-US" sz="2400" baseline="30000" dirty="0">
                <a:solidFill>
                  <a:srgbClr val="C00000"/>
                </a:solidFill>
              </a:rPr>
              <a:t>2</a:t>
            </a:r>
            <a:r>
              <a:rPr lang="en-US" sz="2400" dirty="0">
                <a:solidFill>
                  <a:srgbClr val="C00000"/>
                </a:solidFill>
              </a:rPr>
              <a:t>)</a:t>
            </a:r>
          </a:p>
          <a:p>
            <a:pPr rtl="0" algn="l">
              <a:spcBef>
                <a:spcPts val="1200"/>
              </a:spcBef>
            </a:pPr>
            <a:r>
              <a:rPr lang="en-US" sz="2800" dirty="0">
                <a:solidFill>
                  <a:srgbClr val="C00000"/>
                </a:solidFill>
              </a:rPr>
              <a:t>Trường hợp tốt nhất</a:t>
            </a:r>
          </a:p>
          <a:p>
            <a:pPr lvl="1" rtl="0" algn="l">
              <a:spcBef>
                <a:spcPts val="600"/>
              </a:spcBef>
            </a:pPr>
            <a:r>
              <a:rPr lang="en-US" sz="2400" dirty="0"/>
              <a:t>Đầu vào đã có sẵn</a:t>
            </a:r>
            <a:r>
              <a:rPr lang="en-US" sz="2400" dirty="0">
                <a:solidFill>
                  <a:srgbClr val="0000FF"/>
                </a:solidFill>
              </a:rPr>
              <a:t>thứ tự tăng dần</a:t>
            </a:r>
          </a:p>
          <a:p>
            <a:pPr lvl="1" rtl="0" algn="l">
              <a:spcBef>
                <a:spcPts val="600"/>
              </a:spcBef>
            </a:pPr>
            <a:r>
              <a:rPr lang="en-US" sz="2400" dirty="0"/>
              <a:t>Thuật toán trả về sau một</a:t>
            </a:r>
            <a:r>
              <a:rPr lang="en-US" sz="2400" dirty="0">
                <a:solidFill>
                  <a:srgbClr val="0000FF"/>
                </a:solidFill>
              </a:rPr>
              <a:t>lần lặp đơn</a:t>
            </a:r>
            <a:r>
              <a:rPr lang="en-US" sz="2400" dirty="0"/>
              <a:t>ở vòng lặp bên ngoài. (Tại sao?)</a:t>
            </a:r>
          </a:p>
          <a:p>
            <a:pPr lvl="1" rtl="0" algn="l">
              <a:spcBef>
                <a:spcPts val="600"/>
              </a:spcBef>
            </a:pPr>
            <a:r>
              <a:rPr lang="en-US" sz="2400" dirty="0"/>
              <a:t>Thời gian chạy:</a:t>
            </a:r>
            <a:r>
              <a:rPr lang="en-US" sz="2400" dirty="0">
                <a:solidFill>
                  <a:srgbClr val="C00000"/>
                </a:solidFill>
              </a:rPr>
              <a:t>TRÊN)</a:t>
            </a:r>
            <a:r>
              <a:rPr lang="en-US" sz="2400" dirty="0"/>
              <a:t> </a:t>
            </a:r>
          </a:p>
        </p:txBody>
      </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Sắp xếp chèn</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3</a:t>
            </a:r>
            <a:r>
              <a:rPr lang="en-US" sz="3600" dirty="0">
                <a:latin typeface="Britannic Bold" panose="020B0903060703020204" pitchFamily="34" charset="0"/>
              </a:rPr>
              <a:t>Ý tưởng sắp xếp chèn</a:t>
            </a:r>
          </a:p>
        </p:txBody>
      </p:sp>
      <p:sp>
        <p:nvSpPr>
          <p:cNvPr id="4100"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t>Sắp xếp một ván bài poker</a:t>
            </a:r>
          </a:p>
          <a:p>
            <a:pPr lvl="1" rtl="0" algn="l">
              <a:spcBef>
                <a:spcPts val="600"/>
              </a:spcBef>
            </a:pPr>
            <a:r>
              <a:rPr lang="en-US" sz="2400" dirty="0"/>
              <a:t>Bắt đầu với một lá bài trên tay</a:t>
            </a:r>
          </a:p>
          <a:p>
            <a:pPr lvl="1" rtl="0" algn="l">
              <a:spcBef>
                <a:spcPts val="600"/>
              </a:spcBef>
            </a:pPr>
            <a:r>
              <a:rPr lang="en-US" sz="2400" dirty="0"/>
              <a:t>Chọn thẻ tiếp theo và</a:t>
            </a:r>
            <a:r>
              <a:rPr lang="en-US" sz="2400" dirty="0">
                <a:solidFill>
                  <a:srgbClr val="C00000"/>
                </a:solidFill>
              </a:rPr>
              <a:t>chèn</a:t>
            </a:r>
            <a:r>
              <a:rPr lang="en-US" sz="2400" dirty="0"/>
              <a:t>nó vào của nó</a:t>
            </a:r>
            <a:r>
              <a:rPr lang="en-US" sz="2400" dirty="0">
                <a:solidFill>
                  <a:srgbClr val="C00000"/>
                </a:solidFill>
              </a:rPr>
              <a:t>thứ tự sắp xếp hợp lý</a:t>
            </a:r>
          </a:p>
          <a:p>
            <a:pPr lvl="1" rtl="0" algn="l">
              <a:spcBef>
                <a:spcPts val="600"/>
              </a:spcBef>
            </a:pPr>
            <a:r>
              <a:rPr lang="en-US" sz="2400" dirty="0"/>
              <a:t>Lặp lại bước trước cho tất cả các thẻ còn lại</a:t>
            </a:r>
          </a:p>
          <a:p>
            <a:pPr lvl="1" rtl="0" algn="l">
              <a:spcBef>
                <a:spcPts val="600"/>
              </a:spcBef>
            </a:pPr>
            <a:endParaRPr lang="en-US" sz="2400" dirty="0"/>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25</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3</a:t>
            </a:r>
            <a:r>
              <a:rPr lang="en-US" sz="3600" dirty="0">
                <a:latin typeface="Britannic Bold" panose="020B0903060703020204" pitchFamily="34" charset="0"/>
              </a:rPr>
              <a:t>Ví dụ về sắp xếp chèn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26</a:t>
            </a:fld>
            <a:endParaRPr lang="en-US" sz="1600" dirty="0"/>
          </a:p>
        </p:txBody>
      </p:sp>
      <p:sp>
        <p:nvSpPr>
          <p:cNvPr id="40" name="Rectangle 3"/>
          <p:cNvSpPr txBox="1">
            <a:spLocks noChangeArrowheads="1"/>
          </p:cNvSpPr>
          <p:nvPr/>
        </p:nvSpPr>
        <p:spPr bwMode="auto">
          <a:xfrm>
            <a:off x="304800" y="12954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39750" marR="0" lvl="0" indent="-539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3000" b="0" i="0" u="none" strike="noStrike" kern="0" cap="none" spc="0" normalizeH="0" baseline="0" noProof="0" dirty="0">
                <a:ln>
                  <a:noFill/>
                </a:ln>
                <a:solidFill>
                  <a:srgbClr val="008000"/>
                </a:solidFill>
                <a:effectLst/>
                <a:uLnTx/>
                <a:uFillTx/>
                <a:latin typeface="+mn-lt"/>
                <a:ea typeface="+mn-ea"/>
                <a:cs typeface="+mn-cs"/>
              </a:rPr>
              <a:t>N</a:t>
            </a:r>
            <a:r>
              <a:rPr kumimoji="0" lang="en-US" sz="3000" b="0" i="0" u="none" strike="noStrike" kern="0" cap="none" spc="0" normalizeH="0" baseline="0" noProof="0" dirty="0">
                <a:ln>
                  <a:noFill/>
                </a:ln>
                <a:solidFill>
                  <a:schemeClr val="tx1"/>
                </a:solidFill>
                <a:effectLst/>
                <a:uLnTx/>
                <a:uFillTx/>
                <a:latin typeface="+mn-lt"/>
                <a:ea typeface="+mn-ea"/>
                <a:cs typeface="+mn-cs"/>
              </a:rPr>
              <a:t>= 4</a:t>
            </a:r>
            <a:r>
              <a:rPr kumimoji="0" lang="en-US" sz="3000" b="0" i="0" u="none" strike="noStrike" kern="0" cap="none" spc="0" normalizeH="0" baseline="0" noProof="0" dirty="0">
                <a:ln>
                  <a:noFill/>
                </a:ln>
                <a:solidFill>
                  <a:srgbClr val="800000"/>
                </a:solidFill>
                <a:effectLst/>
                <a:uLnTx/>
                <a:uFillTx/>
                <a:latin typeface="+mn-lt"/>
                <a:ea typeface="+mn-ea"/>
                <a:cs typeface="+mn-cs"/>
              </a:rPr>
              <a:t>S1</a:t>
            </a:r>
            <a:r>
              <a:rPr kumimoji="0" lang="en-US" sz="3000" b="0" i="0" u="none" strike="noStrike" kern="0" cap="none" spc="0" normalizeH="0" baseline="0" noProof="0" dirty="0">
                <a:ln>
                  <a:noFill/>
                </a:ln>
                <a:solidFill>
                  <a:srgbClr val="993300"/>
                </a:solidFill>
                <a:effectLst/>
                <a:uLnTx/>
                <a:uFillTx/>
                <a:latin typeface="+mn-lt"/>
                <a:ea typeface="+mn-ea"/>
                <a:cs typeface="+mn-cs"/>
              </a:rPr>
              <a:t> </a:t>
            </a:r>
            <a:r>
              <a:rPr kumimoji="0" lang="en-US" sz="3000" b="0" i="0" u="none" strike="noStrike" kern="0" cap="none" spc="0" normalizeH="0" baseline="0" noProof="0" dirty="0">
                <a:ln>
                  <a:noFill/>
                </a:ln>
                <a:solidFill>
                  <a:schemeClr val="tx1"/>
                </a:solidFill>
                <a:effectLst/>
                <a:uLnTx/>
                <a:uFillTx/>
                <a:latin typeface="+mn-lt"/>
                <a:ea typeface="+mn-ea"/>
                <a:cs typeface="+mn-cs"/>
              </a:rPr>
              <a:t> </a:t>
            </a:r>
            <a:r>
              <a:rPr kumimoji="0" lang="en-US" sz="3000" b="0" i="0" u="none" strike="noStrike" kern="0" cap="none" spc="0" normalizeH="0" baseline="0" noProof="0" dirty="0">
                <a:ln>
                  <a:noFill/>
                </a:ln>
                <a:solidFill>
                  <a:srgbClr val="800000"/>
                </a:solidFill>
                <a:effectLst/>
                <a:uLnTx/>
                <a:uFillTx/>
                <a:latin typeface="+mn-lt"/>
                <a:ea typeface="+mn-ea"/>
                <a:cs typeface="+mn-cs"/>
              </a:rPr>
              <a:t>S2</a:t>
            </a:r>
          </a:p>
          <a:p>
            <a:pPr marL="539750" marR="0" lvl="0" indent="-539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Cho một seq: 40 13 20 8</a:t>
            </a:r>
          </a:p>
          <a:p>
            <a:pPr marL="539750" marR="0" lvl="0" indent="-539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tôi=1 13 40 20 8</a:t>
            </a:r>
          </a:p>
          <a:p>
            <a:pPr marL="539750" marR="0" lvl="0" indent="-539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tôi=2 13 20 40 8</a:t>
            </a:r>
          </a:p>
          <a:p>
            <a:pPr marL="539750" marR="0" lvl="0" indent="-539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tôi=3 8 13 20 40</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rgbClr val="006600"/>
                </a:solidFill>
                <a:effectLst/>
                <a:uLnTx/>
                <a:uFillTx/>
                <a:latin typeface="+mn-lt"/>
                <a:ea typeface="+mn-ea"/>
                <a:cs typeface="+mn-cs"/>
              </a:rPr>
              <a:t>N</a:t>
            </a:r>
            <a:r>
              <a:rPr kumimoji="0" lang="en-US" sz="2400" b="0" i="0" u="none" strike="noStrike" kern="0" cap="none" spc="0" normalizeH="0" baseline="0" noProof="0" dirty="0">
                <a:ln>
                  <a:noFill/>
                </a:ln>
                <a:solidFill>
                  <a:srgbClr val="993300"/>
                </a:solidFill>
                <a:effectLst/>
                <a:uLnTx/>
                <a:uFillTx/>
                <a:latin typeface="+mn-lt"/>
                <a:ea typeface="+mn-ea"/>
                <a:cs typeface="+mn-cs"/>
              </a:rPr>
              <a:t> </a:t>
            </a:r>
            <a:r>
              <a:rPr kumimoji="0" lang="en-US" sz="2400" b="0" i="0" u="none" strike="noStrike" kern="0" cap="none" spc="0" normalizeH="0" baseline="0" noProof="0" dirty="0">
                <a:ln>
                  <a:noFill/>
                </a:ln>
                <a:solidFill>
                  <a:schemeClr val="tx1"/>
                </a:solidFill>
                <a:effectLst/>
                <a:uLnTx/>
                <a:uFillTx/>
                <a:latin typeface="+mn-lt"/>
                <a:ea typeface="+mn-ea"/>
                <a:cs typeface="+mn-cs"/>
              </a:rPr>
              <a:t>= không có mục nào được sắp xếp</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rgbClr val="800000"/>
                </a:solidFill>
                <a:effectLst/>
                <a:uLnTx/>
                <a:uFillTx/>
                <a:latin typeface="+mn-lt"/>
                <a:ea typeface="+mn-ea"/>
                <a:cs typeface="+mn-cs"/>
              </a:rPr>
              <a:t>S1</a:t>
            </a:r>
            <a:r>
              <a:rPr kumimoji="0" lang="en-US" sz="2400" b="0" i="0" u="none" strike="noStrike" kern="0" cap="none" spc="0" normalizeH="0" baseline="0" noProof="0" dirty="0">
                <a:ln>
                  <a:noFill/>
                </a:ln>
                <a:solidFill>
                  <a:schemeClr val="tx1"/>
                </a:solidFill>
                <a:effectLst/>
                <a:uLnTx/>
                <a:uFillTx/>
                <a:latin typeface="+mn-lt"/>
                <a:ea typeface="+mn-ea"/>
                <a:cs typeface="+mn-cs"/>
              </a:rPr>
              <a:t>= mảng con được sắp xếp cho đến nay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rgbClr val="800000"/>
                </a:solidFill>
                <a:effectLst/>
                <a:uLnTx/>
                <a:uFillTx/>
                <a:latin typeface="+mn-lt"/>
                <a:ea typeface="+mn-ea"/>
                <a:cs typeface="+mn-cs"/>
              </a:rPr>
              <a:t>S2</a:t>
            </a:r>
            <a:r>
              <a:rPr kumimoji="0" lang="en-US" sz="2400" b="0" i="0" u="none" strike="noStrike" kern="0" cap="none" spc="0" normalizeH="0" baseline="0" noProof="0" dirty="0">
                <a:ln>
                  <a:noFill/>
                </a:ln>
                <a:solidFill>
                  <a:schemeClr val="tx1"/>
                </a:solidFill>
                <a:effectLst/>
                <a:uLnTx/>
                <a:uFillTx/>
                <a:latin typeface="+mn-lt"/>
                <a:ea typeface="+mn-ea"/>
                <a:cs typeface="+mn-cs"/>
              </a:rPr>
              <a:t>= các phần tử chưa được xử lý</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2400" kern="0" dirty="0">
                <a:latin typeface="+mn-lt"/>
                <a:cs typeface="+mn-cs"/>
              </a:rPr>
              <a:t>Trong mỗi lần lặp, cách chèn phần tử tiếp theo vào</a:t>
            </a:r>
            <a:r>
              <a:rPr lang="en-US" sz="2400" kern="0" dirty="0">
                <a:solidFill>
                  <a:srgbClr val="800000"/>
                </a:solidFill>
                <a:latin typeface="+mn-lt"/>
                <a:cs typeface="+mn-cs"/>
              </a:rPr>
              <a:t>S1</a:t>
            </a:r>
            <a:r>
              <a:rPr lang="en-US" sz="2400" kern="0" dirty="0">
                <a:latin typeface="+mn-lt"/>
                <a:cs typeface="+mn-cs"/>
              </a:rPr>
              <a:t>một cách hiệu quả?</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pSp>
        <p:nvGrpSpPr>
          <p:cNvPr id="56" name="Group 55"/>
          <p:cNvGrpSpPr/>
          <p:nvPr/>
        </p:nvGrpSpPr>
        <p:grpSpPr>
          <a:xfrm>
            <a:off x="2971800" y="1143000"/>
            <a:ext cx="3886200" cy="1219200"/>
            <a:chOff x="3124200" y="1143000"/>
            <a:chExt cx="3886200" cy="1219200"/>
          </a:xfrm>
        </p:grpSpPr>
        <p:sp>
          <p:nvSpPr>
            <p:cNvPr id="42" name="Line 17"/>
            <p:cNvSpPr>
              <a:spLocks noChangeShapeType="1"/>
            </p:cNvSpPr>
            <p:nvPr/>
          </p:nvSpPr>
          <p:spPr bwMode="auto">
            <a:xfrm>
              <a:off x="3124200" y="1828800"/>
              <a:ext cx="3886200" cy="0"/>
            </a:xfrm>
            <a:prstGeom prst="line">
              <a:avLst/>
            </a:prstGeom>
            <a:noFill/>
            <a:ln w="9525">
              <a:solidFill>
                <a:schemeClr val="tx1"/>
              </a:solidFill>
              <a:round/>
              <a:headEnd/>
              <a:tailEnd/>
            </a:ln>
          </p:spPr>
          <p:txBody>
            <a:bodyPr/>
            <a:lstStyle/>
            <a:p>
              <a:pPr rtl="0" algn="l"/>
              <a:endParaRPr lang="en-SG" dirty="0"/>
            </a:p>
          </p:txBody>
        </p:sp>
        <p:sp>
          <p:nvSpPr>
            <p:cNvPr id="43" name="Line 10"/>
            <p:cNvSpPr>
              <a:spLocks noChangeShapeType="1"/>
            </p:cNvSpPr>
            <p:nvPr/>
          </p:nvSpPr>
          <p:spPr bwMode="auto">
            <a:xfrm>
              <a:off x="4267200" y="1143000"/>
              <a:ext cx="0" cy="1219200"/>
            </a:xfrm>
            <a:prstGeom prst="line">
              <a:avLst/>
            </a:prstGeom>
            <a:noFill/>
            <a:ln w="9525">
              <a:solidFill>
                <a:schemeClr val="tx1"/>
              </a:solidFill>
              <a:round/>
              <a:headEnd/>
              <a:tailEnd/>
            </a:ln>
          </p:spPr>
          <p:txBody>
            <a:bodyPr/>
            <a:lstStyle/>
            <a:p>
              <a:pPr rtl="0" algn="l"/>
              <a:endParaRPr lang="en-SG" dirty="0"/>
            </a:p>
          </p:txBody>
        </p:sp>
      </p:grpSp>
      <p:grpSp>
        <p:nvGrpSpPr>
          <p:cNvPr id="57" name="Group 56"/>
          <p:cNvGrpSpPr/>
          <p:nvPr/>
        </p:nvGrpSpPr>
        <p:grpSpPr>
          <a:xfrm>
            <a:off x="3962400" y="2133600"/>
            <a:ext cx="762001" cy="838200"/>
            <a:chOff x="3962400" y="2133600"/>
            <a:chExt cx="762001" cy="838200"/>
          </a:xfrm>
        </p:grpSpPr>
        <p:sp>
          <p:nvSpPr>
            <p:cNvPr id="45" name="Line 11"/>
            <p:cNvSpPr>
              <a:spLocks noChangeShapeType="1"/>
            </p:cNvSpPr>
            <p:nvPr/>
          </p:nvSpPr>
          <p:spPr bwMode="auto">
            <a:xfrm>
              <a:off x="4114801" y="2362200"/>
              <a:ext cx="609600" cy="0"/>
            </a:xfrm>
            <a:prstGeom prst="line">
              <a:avLst/>
            </a:prstGeom>
            <a:noFill/>
            <a:ln w="9525">
              <a:solidFill>
                <a:schemeClr val="tx1"/>
              </a:solidFill>
              <a:round/>
              <a:headEnd/>
              <a:tailEnd/>
            </a:ln>
          </p:spPr>
          <p:txBody>
            <a:bodyPr/>
            <a:lstStyle/>
            <a:p>
              <a:pPr rtl="0" algn="l"/>
              <a:endParaRPr lang="en-SG" dirty="0"/>
            </a:p>
          </p:txBody>
        </p:sp>
        <p:sp>
          <p:nvSpPr>
            <p:cNvPr id="46" name="Line 12"/>
            <p:cNvSpPr>
              <a:spLocks noChangeShapeType="1"/>
            </p:cNvSpPr>
            <p:nvPr/>
          </p:nvSpPr>
          <p:spPr bwMode="auto">
            <a:xfrm>
              <a:off x="4724400" y="2362200"/>
              <a:ext cx="0" cy="609600"/>
            </a:xfrm>
            <a:prstGeom prst="line">
              <a:avLst/>
            </a:prstGeom>
            <a:noFill/>
            <a:ln w="9525">
              <a:solidFill>
                <a:schemeClr val="tx1"/>
              </a:solidFill>
              <a:round/>
              <a:headEnd/>
              <a:tailEnd/>
            </a:ln>
          </p:spPr>
          <p:txBody>
            <a:bodyPr/>
            <a:lstStyle/>
            <a:p>
              <a:pPr rtl="0" algn="l"/>
              <a:endParaRPr lang="en-SG" dirty="0"/>
            </a:p>
          </p:txBody>
        </p:sp>
        <p:sp>
          <p:nvSpPr>
            <p:cNvPr id="47" name="Line 18"/>
            <p:cNvSpPr>
              <a:spLocks noChangeShapeType="1"/>
            </p:cNvSpPr>
            <p:nvPr/>
          </p:nvSpPr>
          <p:spPr bwMode="auto">
            <a:xfrm flipH="1">
              <a:off x="3962400" y="2133600"/>
              <a:ext cx="281354" cy="381000"/>
            </a:xfrm>
            <a:prstGeom prst="line">
              <a:avLst/>
            </a:prstGeom>
            <a:noFill/>
            <a:ln w="19050">
              <a:solidFill>
                <a:srgbClr val="FF0000"/>
              </a:solidFill>
              <a:round/>
              <a:headEnd/>
              <a:tailEnd type="triangle" w="med" len="med"/>
            </a:ln>
          </p:spPr>
          <p:txBody>
            <a:bodyPr/>
            <a:lstStyle/>
            <a:p>
              <a:pPr rtl="0" algn="l"/>
              <a:endParaRPr lang="en-SG" dirty="0"/>
            </a:p>
          </p:txBody>
        </p:sp>
      </p:grpSp>
      <p:grpSp>
        <p:nvGrpSpPr>
          <p:cNvPr id="58" name="Group 57"/>
          <p:cNvGrpSpPr/>
          <p:nvPr/>
        </p:nvGrpSpPr>
        <p:grpSpPr>
          <a:xfrm>
            <a:off x="4572000" y="2743200"/>
            <a:ext cx="838200" cy="762000"/>
            <a:chOff x="4572000" y="2743200"/>
            <a:chExt cx="838200" cy="762000"/>
          </a:xfrm>
        </p:grpSpPr>
        <p:sp>
          <p:nvSpPr>
            <p:cNvPr id="49" name="Line 13"/>
            <p:cNvSpPr>
              <a:spLocks noChangeShapeType="1"/>
            </p:cNvSpPr>
            <p:nvPr/>
          </p:nvSpPr>
          <p:spPr bwMode="auto">
            <a:xfrm>
              <a:off x="4724400" y="2971800"/>
              <a:ext cx="685800" cy="0"/>
            </a:xfrm>
            <a:prstGeom prst="line">
              <a:avLst/>
            </a:prstGeom>
            <a:noFill/>
            <a:ln w="9525">
              <a:solidFill>
                <a:schemeClr val="tx1"/>
              </a:solidFill>
              <a:round/>
              <a:headEnd/>
              <a:tailEnd/>
            </a:ln>
          </p:spPr>
          <p:txBody>
            <a:bodyPr/>
            <a:lstStyle/>
            <a:p>
              <a:pPr rtl="0" algn="l"/>
              <a:endParaRPr lang="en-SG" dirty="0"/>
            </a:p>
          </p:txBody>
        </p:sp>
        <p:sp>
          <p:nvSpPr>
            <p:cNvPr id="50" name="Line 14"/>
            <p:cNvSpPr>
              <a:spLocks noChangeShapeType="1"/>
            </p:cNvSpPr>
            <p:nvPr/>
          </p:nvSpPr>
          <p:spPr bwMode="auto">
            <a:xfrm>
              <a:off x="5410200" y="2971800"/>
              <a:ext cx="0" cy="533400"/>
            </a:xfrm>
            <a:prstGeom prst="line">
              <a:avLst/>
            </a:prstGeom>
            <a:noFill/>
            <a:ln w="9525">
              <a:solidFill>
                <a:schemeClr val="tx1"/>
              </a:solidFill>
              <a:round/>
              <a:headEnd/>
              <a:tailEnd/>
            </a:ln>
          </p:spPr>
          <p:txBody>
            <a:bodyPr/>
            <a:lstStyle/>
            <a:p>
              <a:pPr rtl="0" algn="l"/>
              <a:endParaRPr lang="en-SG" dirty="0"/>
            </a:p>
          </p:txBody>
        </p:sp>
        <p:sp>
          <p:nvSpPr>
            <p:cNvPr id="51" name="Line 19"/>
            <p:cNvSpPr>
              <a:spLocks noChangeShapeType="1"/>
            </p:cNvSpPr>
            <p:nvPr/>
          </p:nvSpPr>
          <p:spPr bwMode="auto">
            <a:xfrm flipH="1">
              <a:off x="4572000" y="2743200"/>
              <a:ext cx="304800" cy="304800"/>
            </a:xfrm>
            <a:prstGeom prst="line">
              <a:avLst/>
            </a:prstGeom>
            <a:noFill/>
            <a:ln w="19050">
              <a:solidFill>
                <a:srgbClr val="FF0000"/>
              </a:solidFill>
              <a:round/>
              <a:headEnd/>
              <a:tailEnd type="triangle" w="med" len="med"/>
            </a:ln>
          </p:spPr>
          <p:txBody>
            <a:bodyPr/>
            <a:lstStyle/>
            <a:p>
              <a:pPr rtl="0" algn="l"/>
              <a:endParaRPr lang="en-SG" dirty="0"/>
            </a:p>
          </p:txBody>
        </p:sp>
      </p:grpSp>
      <p:grpSp>
        <p:nvGrpSpPr>
          <p:cNvPr id="59" name="Group 58"/>
          <p:cNvGrpSpPr/>
          <p:nvPr/>
        </p:nvGrpSpPr>
        <p:grpSpPr>
          <a:xfrm>
            <a:off x="3962400" y="3276600"/>
            <a:ext cx="2133600" cy="762000"/>
            <a:chOff x="3962400" y="3276600"/>
            <a:chExt cx="2133600" cy="762000"/>
          </a:xfrm>
        </p:grpSpPr>
        <p:sp>
          <p:nvSpPr>
            <p:cNvPr id="53" name="Line 15"/>
            <p:cNvSpPr>
              <a:spLocks noChangeShapeType="1"/>
            </p:cNvSpPr>
            <p:nvPr/>
          </p:nvSpPr>
          <p:spPr bwMode="auto">
            <a:xfrm>
              <a:off x="5410200" y="3505200"/>
              <a:ext cx="685800" cy="0"/>
            </a:xfrm>
            <a:prstGeom prst="line">
              <a:avLst/>
            </a:prstGeom>
            <a:noFill/>
            <a:ln w="9525">
              <a:solidFill>
                <a:schemeClr val="tx1"/>
              </a:solidFill>
              <a:round/>
              <a:headEnd/>
              <a:tailEnd/>
            </a:ln>
          </p:spPr>
          <p:txBody>
            <a:bodyPr/>
            <a:lstStyle/>
            <a:p>
              <a:pPr rtl="0" algn="l"/>
              <a:endParaRPr lang="en-SG" dirty="0"/>
            </a:p>
          </p:txBody>
        </p:sp>
        <p:sp>
          <p:nvSpPr>
            <p:cNvPr id="54" name="Line 16"/>
            <p:cNvSpPr>
              <a:spLocks noChangeShapeType="1"/>
            </p:cNvSpPr>
            <p:nvPr/>
          </p:nvSpPr>
          <p:spPr bwMode="auto">
            <a:xfrm>
              <a:off x="6096000" y="3505200"/>
              <a:ext cx="0" cy="533400"/>
            </a:xfrm>
            <a:prstGeom prst="line">
              <a:avLst/>
            </a:prstGeom>
            <a:noFill/>
            <a:ln w="9525">
              <a:solidFill>
                <a:schemeClr val="tx1"/>
              </a:solidFill>
              <a:round/>
              <a:headEnd/>
              <a:tailEnd/>
            </a:ln>
          </p:spPr>
          <p:txBody>
            <a:bodyPr/>
            <a:lstStyle/>
            <a:p>
              <a:pPr rtl="0" algn="l"/>
              <a:endParaRPr lang="en-SG" dirty="0"/>
            </a:p>
          </p:txBody>
        </p:sp>
        <p:sp>
          <p:nvSpPr>
            <p:cNvPr id="55" name="Line 20"/>
            <p:cNvSpPr>
              <a:spLocks noChangeShapeType="1"/>
            </p:cNvSpPr>
            <p:nvPr/>
          </p:nvSpPr>
          <p:spPr bwMode="auto">
            <a:xfrm flipH="1">
              <a:off x="3962400" y="3276600"/>
              <a:ext cx="1600200" cy="304800"/>
            </a:xfrm>
            <a:prstGeom prst="line">
              <a:avLst/>
            </a:prstGeom>
            <a:noFill/>
            <a:ln w="19050">
              <a:solidFill>
                <a:srgbClr val="FF0000"/>
              </a:solidFill>
              <a:round/>
              <a:headEnd/>
              <a:tailEnd type="triangle" w="med" len="med"/>
            </a:ln>
          </p:spPr>
          <p:txBody>
            <a:bodyPr/>
            <a:lstStyle/>
            <a:p>
              <a:pPr rtl="0" algn="l"/>
              <a:endParaRPr lang="en-SG" dirty="0"/>
            </a:p>
          </p:txBody>
        </p:sp>
      </p:grpSp>
      <p:sp>
        <p:nvSpPr>
          <p:cNvPr id="2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par>
                                <p:cTn id="11" presetID="9"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animEffect transition="in" filter="dissolve">
                                      <p:cBhvr>
                                        <p:cTn id="27" dur="500"/>
                                        <p:tgtEl>
                                          <p:spTgt spid="40">
                                            <p:txEl>
                                              <p:pRg st="2" end="2"/>
                                            </p:txEl>
                                          </p:spTgt>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ssolve">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0">
                                            <p:txEl>
                                              <p:pRg st="3" end="3"/>
                                            </p:txEl>
                                          </p:spTgt>
                                        </p:tgtEl>
                                        <p:attrNameLst>
                                          <p:attrName>style.visibility</p:attrName>
                                        </p:attrNameLst>
                                      </p:cBhvr>
                                      <p:to>
                                        <p:strVal val="visible"/>
                                      </p:to>
                                    </p:set>
                                    <p:animEffect transition="in" filter="dissolve">
                                      <p:cBhvr>
                                        <p:cTn id="36" dur="500"/>
                                        <p:tgtEl>
                                          <p:spTgt spid="40">
                                            <p:txEl>
                                              <p:pRg st="3" end="3"/>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dissolve">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0">
                                            <p:txEl>
                                              <p:pRg st="4" end="4"/>
                                            </p:txEl>
                                          </p:spTgt>
                                        </p:tgtEl>
                                        <p:attrNameLst>
                                          <p:attrName>style.visibility</p:attrName>
                                        </p:attrNameLst>
                                      </p:cBhvr>
                                      <p:to>
                                        <p:strVal val="visible"/>
                                      </p:to>
                                    </p:set>
                                    <p:animEffect transition="in" filter="dissolve">
                                      <p:cBhvr>
                                        <p:cTn id="45" dur="500"/>
                                        <p:tgtEl>
                                          <p:spTgt spid="40">
                                            <p:txEl>
                                              <p:pRg st="4" end="4"/>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dissolv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3</a:t>
            </a:r>
            <a:r>
              <a:rPr lang="en-US" sz="3600" dirty="0">
                <a:latin typeface="Britannic Bold" panose="020B0903060703020204" pitchFamily="34" charset="0"/>
              </a:rPr>
              <a:t>Mã sắp xếp chèn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27</a:t>
            </a:fld>
            <a:endParaRPr lang="en-US" sz="1600" dirty="0"/>
          </a:p>
        </p:txBody>
      </p:sp>
      <p:grpSp>
        <p:nvGrpSpPr>
          <p:cNvPr id="9" name="Group 8"/>
          <p:cNvGrpSpPr/>
          <p:nvPr/>
        </p:nvGrpSpPr>
        <p:grpSpPr>
          <a:xfrm>
            <a:off x="533400" y="1143000"/>
            <a:ext cx="8305800" cy="4265543"/>
            <a:chOff x="533400" y="1295400"/>
            <a:chExt cx="8305800" cy="4265543"/>
          </a:xfrm>
        </p:grpSpPr>
        <p:sp>
          <p:nvSpPr>
            <p:cNvPr id="16" name="Rectangle 3"/>
            <p:cNvSpPr txBox="1">
              <a:spLocks noChangeArrowheads="1"/>
            </p:cNvSpPr>
            <p:nvPr/>
          </p:nvSpPr>
          <p:spPr bwMode="auto">
            <a:xfrm>
              <a:off x="533400" y="1295400"/>
              <a:ext cx="8305800" cy="41549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2000" b="1" dirty="0">
                  <a:solidFill>
                    <a:srgbClr val="0000FF"/>
                  </a:solidFill>
                  <a:latin typeface="Lucida Console" pitchFamily="49" charset="0"/>
                  <a:ea typeface="PMingLiU" pitchFamily="18" charset="-120"/>
                </a:rPr>
                <a:t>khoảng trống tĩnh công cộng</a:t>
              </a:r>
              <a:r>
                <a:rPr lang="en-US" sz="2000" b="1" dirty="0">
                  <a:solidFill>
                    <a:srgbClr val="0000FF"/>
                  </a:solidFill>
                  <a:latin typeface="Lucida Console" pitchFamily="49" charset="0"/>
                </a:rPr>
                <a:t>chènSort(int[] a)</a:t>
              </a:r>
              <a:r>
                <a:rPr lang="en-US" sz="2000" dirty="0">
                  <a:solidFill>
                    <a:srgbClr val="0000FF"/>
                  </a:solidFill>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cho (int i=</a:t>
              </a:r>
              <a:r>
                <a:rPr lang="en-US" sz="2000" dirty="0">
                  <a:solidFill>
                    <a:srgbClr val="C00000"/>
                  </a:solidFill>
                  <a:latin typeface="Lucida Console" pitchFamily="49" charset="0"/>
                </a:rPr>
                <a:t>1</a:t>
              </a:r>
              <a:r>
                <a:rPr lang="en-US" sz="2000" dirty="0">
                  <a:latin typeface="Lucida Console" pitchFamily="49" charset="0"/>
                </a:rPr>
                <a:t>;i&lt;a.length;i++) {</a:t>
              </a:r>
              <a:r>
                <a:rPr lang="en-US" sz="1600" dirty="0">
                  <a:solidFill>
                    <a:srgbClr val="006600"/>
                  </a:solidFill>
                  <a:latin typeface="Lucida Console" pitchFamily="49" charset="0"/>
                </a:rPr>
                <a:t>//</a:t>
              </a:r>
              <a:r>
                <a:rPr lang="en-US" sz="1600" dirty="0">
                  <a:solidFill>
                    <a:srgbClr val="660033"/>
                  </a:solidFill>
                  <a:latin typeface="Lucida Console" pitchFamily="49" charset="0"/>
                </a:rPr>
                <a:t>Hỏi:</a:t>
              </a:r>
              <a:r>
                <a:rPr lang="en-US" sz="1600" dirty="0">
                  <a:solidFill>
                    <a:srgbClr val="008000"/>
                  </a:solidFill>
                  <a:latin typeface="Lucida Console" pitchFamily="49" charset="0"/>
                </a:rPr>
                <a:t> </a:t>
              </a:r>
              <a:r>
                <a:rPr lang="en-US" sz="1600" dirty="0">
                  <a:solidFill>
                    <a:srgbClr val="006600"/>
                  </a:solidFill>
                  <a:latin typeface="Lucida Console" pitchFamily="49" charset="0"/>
                </a:rPr>
                <a:t>Tại sao</a:t>
              </a:r>
              <a:r>
                <a:rPr lang="en-US" sz="1600" dirty="0" err="1">
                  <a:solidFill>
                    <a:srgbClr val="006600"/>
                  </a:solidFill>
                  <a:latin typeface="Lucida Console" pitchFamily="49" charset="0"/>
                </a:rPr>
                <a:t>Tôi</a:t>
              </a:r>
              <a:r>
                <a:rPr lang="en-US" sz="1600" dirty="0">
                  <a:solidFill>
                    <a:srgbClr val="006600"/>
                  </a:solidFill>
                  <a:latin typeface="Lucida Console" pitchFamily="49" charset="0"/>
                </a:rPr>
                <a:t>bắt đầu từ 1?</a:t>
              </a:r>
            </a:p>
            <a:p>
              <a:pPr eaLnBrk="1" hangingPunct="1" rtl="0" algn="l">
                <a:buFont typeface="Wingdings" pitchFamily="2" charset="2"/>
                <a:buNone/>
                <a:tabLst>
                  <a:tab pos="269875" algn="l"/>
                  <a:tab pos="539750" algn="l"/>
                  <a:tab pos="900113" algn="l"/>
                  <a:tab pos="1169988" algn="l"/>
                  <a:tab pos="1438275" algn="l"/>
                </a:tabLst>
              </a:pPr>
              <a:r>
                <a:rPr lang="en-US" sz="1600" dirty="0">
                  <a:solidFill>
                    <a:srgbClr val="008000"/>
                  </a:solidFill>
                  <a:latin typeface="Lucida Console" pitchFamily="49" charset="0"/>
                </a:rPr>
                <a:t> </a:t>
              </a:r>
              <a:r>
                <a:rPr lang="en-US" sz="1600" dirty="0">
                  <a:solidFill>
                    <a:srgbClr val="006600"/>
                  </a:solidFill>
                  <a:latin typeface="Lucida Console" pitchFamily="49" charset="0"/>
                </a:rPr>
                <a:t>// a[i] là</a:t>
              </a:r>
              <a:r>
                <a:rPr lang="en-US" sz="1600" dirty="0">
                  <a:solidFill>
                    <a:srgbClr val="993300"/>
                  </a:solidFill>
                  <a:latin typeface="Lucida Console" pitchFamily="49" charset="0"/>
                </a:rPr>
                <a:t>Kế tiếp</a:t>
              </a:r>
              <a:r>
                <a:rPr lang="en-US" sz="1600" dirty="0">
                  <a:solidFill>
                    <a:srgbClr val="008000"/>
                  </a:solidFill>
                  <a:latin typeface="Lucida Console" pitchFamily="49" charset="0"/>
                </a:rPr>
                <a:t> </a:t>
              </a:r>
              <a:r>
                <a:rPr lang="en-US" sz="1600" dirty="0">
                  <a:solidFill>
                    <a:srgbClr val="006600"/>
                  </a:solidFill>
                  <a:latin typeface="Lucida Console" pitchFamily="49" charset="0"/>
                </a:rPr>
                <a:t>dữ liệu để chèn</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int tiếp theo = a[i];</a:t>
              </a:r>
            </a:p>
            <a:p>
              <a:pPr eaLnBrk="1" hangingPunct="1" rtl="0" algn="l">
                <a:buFont typeface="Wingdings" pitchFamily="2" charset="2"/>
                <a:buNone/>
                <a:tabLst>
                  <a:tab pos="269875" algn="l"/>
                  <a:tab pos="539750" algn="l"/>
                  <a:tab pos="900113" algn="l"/>
                  <a:tab pos="1169988" algn="l"/>
                  <a:tab pos="1438275" algn="l"/>
                </a:tabLst>
              </a:pPr>
              <a:r>
                <a:rPr lang="en-US" sz="1600" b="1" dirty="0">
                  <a:latin typeface="Lucida Console" pitchFamily="49" charset="0"/>
                </a:rPr>
                <a:t> </a:t>
              </a:r>
              <a:r>
                <a:rPr lang="en-US" sz="1600" dirty="0">
                  <a:solidFill>
                    <a:srgbClr val="006600"/>
                  </a:solidFill>
                  <a:latin typeface="Lucida Console" pitchFamily="49" charset="0"/>
                </a:rPr>
                <a:t>// Quét</a:t>
              </a:r>
              <a:r>
                <a:rPr lang="en-US" sz="1600" dirty="0">
                  <a:solidFill>
                    <a:srgbClr val="993300"/>
                  </a:solidFill>
                  <a:latin typeface="Lucida Console" pitchFamily="49" charset="0"/>
                </a:rPr>
                <a:t>ngược</a:t>
              </a:r>
              <a:r>
                <a:rPr lang="en-US" sz="1600" dirty="0">
                  <a:solidFill>
                    <a:srgbClr val="008000"/>
                  </a:solidFill>
                  <a:latin typeface="Lucida Console" pitchFamily="49" charset="0"/>
                </a:rPr>
                <a:t> </a:t>
              </a:r>
              <a:r>
                <a:rPr lang="en-US" sz="1600" dirty="0">
                  <a:solidFill>
                    <a:srgbClr val="006600"/>
                  </a:solidFill>
                  <a:latin typeface="Lucida Console" pitchFamily="49" charset="0"/>
                </a:rPr>
                <a:t>để tìm một nơi.</a:t>
              </a:r>
              <a:r>
                <a:rPr lang="en-US" sz="1600" dirty="0">
                  <a:solidFill>
                    <a:srgbClr val="008000"/>
                  </a:solidFill>
                  <a:latin typeface="Lucida Console" pitchFamily="49" charset="0"/>
                </a:rPr>
                <a:t> </a:t>
              </a:r>
              <a:r>
                <a:rPr lang="en-US" sz="1600" dirty="0">
                  <a:solidFill>
                    <a:srgbClr val="660066"/>
                  </a:solidFill>
                  <a:latin typeface="Lucida Console" pitchFamily="49" charset="0"/>
                </a:rPr>
                <a:t>Hỏi:</a:t>
              </a:r>
              <a:r>
                <a:rPr lang="en-US" sz="1600" dirty="0">
                  <a:solidFill>
                    <a:srgbClr val="008000"/>
                  </a:solidFill>
                  <a:latin typeface="Lucida Console" pitchFamily="49" charset="0"/>
                </a:rPr>
                <a:t> </a:t>
              </a:r>
              <a:r>
                <a:rPr lang="en-US" sz="1600" dirty="0">
                  <a:solidFill>
                    <a:srgbClr val="006600"/>
                  </a:solidFill>
                  <a:latin typeface="Lucida Console" pitchFamily="49" charset="0"/>
                </a:rPr>
                <a:t>Tại sao không quét về phía trước?</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int j;</a:t>
              </a:r>
              <a:r>
                <a:rPr lang="en-US" sz="2000" dirty="0">
                  <a:solidFill>
                    <a:srgbClr val="FF33CC"/>
                  </a:solidFill>
                  <a:latin typeface="Lucida Console" pitchFamily="49" charset="0"/>
                </a:rPr>
                <a:t> </a:t>
              </a:r>
              <a:r>
                <a:rPr lang="en-US" sz="1600" dirty="0">
                  <a:solidFill>
                    <a:srgbClr val="006600"/>
                  </a:solidFill>
                  <a:latin typeface="Lucida Console" pitchFamily="49" charset="0"/>
                </a:rPr>
                <a:t>//</a:t>
              </a:r>
              <a:r>
                <a:rPr lang="en-US" sz="1600" dirty="0">
                  <a:solidFill>
                    <a:srgbClr val="800000"/>
                  </a:solidFill>
                  <a:latin typeface="Lucida Console" pitchFamily="49" charset="0"/>
                </a:rPr>
                <a:t>Hỏi:</a:t>
              </a:r>
              <a:r>
                <a:rPr lang="en-US" sz="1600" dirty="0">
                  <a:solidFill>
                    <a:srgbClr val="006600"/>
                  </a:solidFill>
                  <a:latin typeface="Lucida Console" pitchFamily="49" charset="0"/>
                </a:rPr>
                <a:t>Tại sao j được khai báo ở đây?</a:t>
              </a:r>
            </a:p>
            <a:p>
              <a:pPr eaLnBrk="1" hangingPunct="1" rtl="0" algn="l">
                <a:buFont typeface="Wingdings" pitchFamily="2" charset="2"/>
                <a:buNone/>
                <a:tabLst>
                  <a:tab pos="269875" algn="l"/>
                  <a:tab pos="539750" algn="l"/>
                  <a:tab pos="900113" algn="l"/>
                  <a:tab pos="1169988" algn="l"/>
                  <a:tab pos="1438275" algn="l"/>
                </a:tabLst>
              </a:pPr>
              <a:r>
                <a:rPr lang="en-US" sz="1600" dirty="0">
                  <a:solidFill>
                    <a:srgbClr val="006600"/>
                  </a:solidFill>
                  <a:latin typeface="Lucida Console" pitchFamily="49" charset="0"/>
                </a:rPr>
                <a:t>//</a:t>
              </a:r>
              <a:r>
                <a:rPr lang="en-US" sz="1600" dirty="0">
                  <a:solidFill>
                    <a:srgbClr val="800000"/>
                  </a:solidFill>
                  <a:latin typeface="Lucida Console" pitchFamily="49" charset="0"/>
                </a:rPr>
                <a:t>Hỏi:</a:t>
              </a:r>
              <a:r>
                <a:rPr lang="en-US" sz="1600" dirty="0">
                  <a:solidFill>
                    <a:srgbClr val="006600"/>
                  </a:solidFill>
                  <a:latin typeface="Lucida Console" pitchFamily="49" charset="0"/>
                </a:rPr>
                <a:t>Điều gì sẽ xảy ra nếu a[j] &lt;= tiếp theo?</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vì (j=</a:t>
              </a:r>
              <a:r>
                <a:rPr lang="en-US" sz="2000" dirty="0">
                  <a:solidFill>
                    <a:srgbClr val="0000FF"/>
                  </a:solidFill>
                  <a:latin typeface="Lucida Console" pitchFamily="49" charset="0"/>
                </a:rPr>
                <a:t>tôi-1</a:t>
              </a:r>
              <a:r>
                <a:rPr lang="en-US" sz="2000" dirty="0">
                  <a:latin typeface="Lucida Console" pitchFamily="49" charset="0"/>
                </a:rPr>
                <a:t>;</a:t>
              </a:r>
              <a:r>
                <a:rPr lang="en-US" sz="2000" dirty="0">
                  <a:solidFill>
                    <a:srgbClr val="C00000"/>
                  </a:solidFill>
                  <a:latin typeface="Lucida Console" pitchFamily="49" charset="0"/>
                </a:rPr>
                <a:t>j&gt;=0 &amp;&amp; a[j]&gt;tiếp theo</a:t>
              </a:r>
              <a:r>
                <a:rPr lang="en-US" sz="2000" dirty="0">
                  <a:latin typeface="Lucida Console" pitchFamily="49" charset="0"/>
                </a:rPr>
                <a:t>; j--)</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a[j+1] = a[j];</a:t>
              </a:r>
            </a:p>
            <a:p>
              <a:pPr eaLnBrk="1" hangingPunct="1" rtl="0" algn="l">
                <a:buFont typeface="Wingdings" pitchFamily="2" charset="2"/>
                <a:buNone/>
                <a:tabLst>
                  <a:tab pos="269875" algn="l"/>
                  <a:tab pos="539750" algn="l"/>
                  <a:tab pos="900113" algn="l"/>
                  <a:tab pos="1169988" algn="l"/>
                  <a:tab pos="1438275" algn="l"/>
                </a:tabLst>
              </a:pPr>
              <a:endParaRPr lang="en-US" sz="2000" dirty="0">
                <a:latin typeface="Lucida Console" pitchFamily="49" charset="0"/>
              </a:endParaRPr>
            </a:p>
            <a:p>
              <a:pPr eaLnBrk="1" hangingPunct="1" rtl="0" algn="l">
                <a:buFont typeface="Wingdings" pitchFamily="2" charset="2"/>
                <a:buNone/>
                <a:tabLst>
                  <a:tab pos="269875" algn="l"/>
                  <a:tab pos="539750" algn="l"/>
                  <a:tab pos="900113" algn="l"/>
                  <a:tab pos="1169988" algn="l"/>
                  <a:tab pos="1438275" algn="l"/>
                </a:tabLst>
              </a:pPr>
              <a:r>
                <a:rPr lang="en-US" sz="1600" dirty="0">
                  <a:solidFill>
                    <a:srgbClr val="008000"/>
                  </a:solidFill>
                  <a:latin typeface="Lucida Console" pitchFamily="49" charset="0"/>
                </a:rPr>
                <a:t> </a:t>
              </a:r>
              <a:r>
                <a:rPr lang="en-US" sz="1600" dirty="0">
                  <a:solidFill>
                    <a:srgbClr val="006600"/>
                  </a:solidFill>
                  <a:latin typeface="Lucida Console" pitchFamily="49" charset="0"/>
                </a:rPr>
                <a:t>// Bây giờ chèn giá trị</a:t>
              </a:r>
              <a:r>
                <a:rPr lang="en-US" sz="1600" dirty="0">
                  <a:solidFill>
                    <a:srgbClr val="0000FF"/>
                  </a:solidFill>
                  <a:latin typeface="Lucida Console" pitchFamily="49" charset="0"/>
                </a:rPr>
                <a:t>Kế tiếp</a:t>
              </a:r>
              <a:r>
                <a:rPr lang="en-US" sz="1600" dirty="0">
                  <a:solidFill>
                    <a:srgbClr val="008000"/>
                  </a:solidFill>
                  <a:latin typeface="Lucida Console" pitchFamily="49" charset="0"/>
                </a:rPr>
                <a:t> </a:t>
              </a:r>
              <a:r>
                <a:rPr lang="en-US" sz="1600" dirty="0">
                  <a:solidFill>
                    <a:srgbClr val="006600"/>
                  </a:solidFill>
                  <a:latin typeface="Lucida Console" pitchFamily="49" charset="0"/>
                </a:rPr>
                <a:t>sau chỉ số j ở cuối vòng lặp</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Một[</a:t>
              </a:r>
              <a:r>
                <a:rPr lang="en-US" sz="2000" dirty="0">
                  <a:solidFill>
                    <a:srgbClr val="C00000"/>
                  </a:solidFill>
                  <a:latin typeface="Lucida Console" pitchFamily="49" charset="0"/>
                </a:rPr>
                <a:t>j</a:t>
              </a:r>
              <a:r>
                <a:rPr lang="en-US" sz="2000" dirty="0">
                  <a:latin typeface="Lucida Console" pitchFamily="49" charset="0"/>
                </a:rPr>
                <a:t>+1] = tiếp theo;</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t>
              </a:r>
            </a:p>
          </p:txBody>
        </p:sp>
        <p:sp>
          <p:nvSpPr>
            <p:cNvPr id="18" name="Rectangle 17"/>
            <p:cNvSpPr/>
            <p:nvPr/>
          </p:nvSpPr>
          <p:spPr>
            <a:xfrm>
              <a:off x="6553200" y="5179943"/>
              <a:ext cx="2057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InsertionSort.java</a:t>
              </a:r>
            </a:p>
          </p:txBody>
        </p:sp>
      </p:grpSp>
      <p:sp>
        <p:nvSpPr>
          <p:cNvPr id="8" name="Text Box 10"/>
          <p:cNvSpPr txBox="1">
            <a:spLocks noChangeArrowheads="1"/>
          </p:cNvSpPr>
          <p:nvPr/>
        </p:nvSpPr>
        <p:spPr bwMode="auto">
          <a:xfrm>
            <a:off x="533400" y="5486400"/>
            <a:ext cx="6344478" cy="461665"/>
          </a:xfrm>
          <a:prstGeom prst="rect">
            <a:avLst/>
          </a:prstGeom>
          <a:solidFill>
            <a:srgbClr val="FFFF99"/>
          </a:solidFill>
          <a:ln w="9525">
            <a:solidFill>
              <a:schemeClr val="tx1"/>
            </a:solidFill>
            <a:miter lim="800000"/>
            <a:headEnd/>
            <a:tailEnd/>
          </a:ln>
        </p:spPr>
        <p:txBody>
          <a:bodyPr wrap="square">
            <a:spAutoFit/>
          </a:bodyPr>
          <a:lstStyle/>
          <a:p>
            <a:pPr marL="444500" indent="-444500" rtl="0" algn="l"/>
            <a:r>
              <a:rPr lang="en-US" sz="2400" dirty="0">
                <a:solidFill>
                  <a:srgbClr val="C00000"/>
                </a:solidFill>
                <a:latin typeface="Arial" charset="0"/>
              </a:rPr>
              <a:t>Hỏi:</a:t>
            </a:r>
            <a:r>
              <a:rPr lang="en-US" sz="2400" dirty="0">
                <a:latin typeface="Arial" charset="0"/>
              </a:rPr>
              <a:t>Chúng ta có thể thay thế hai chữ “tiếp theo” này bằng một [</a:t>
            </a:r>
            <a:r>
              <a:rPr lang="en-US" sz="2400" dirty="0" err="1">
                <a:latin typeface="Arial" charset="0"/>
              </a:rPr>
              <a:t>Tôi</a:t>
            </a:r>
            <a:r>
              <a:rPr lang="en-US" sz="2400" dirty="0">
                <a:latin typeface="Arial" charset="0"/>
              </a:rPr>
              <a:t>]?</a:t>
            </a:r>
          </a:p>
        </p:txBody>
      </p:sp>
      <p:cxnSp>
        <p:nvCxnSpPr>
          <p:cNvPr id="12" name="Straight Arrow Connector 11"/>
          <p:cNvCxnSpPr/>
          <p:nvPr/>
        </p:nvCxnSpPr>
        <p:spPr>
          <a:xfrm flipV="1">
            <a:off x="5029200" y="3505200"/>
            <a:ext cx="152400" cy="2057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4724400"/>
            <a:ext cx="1752600" cy="838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rtl="0">
              <a:spcBef>
                <a:spcPct val="50000"/>
              </a:spcBef>
            </a:pPr>
            <a:r>
              <a:rPr lang="en-US" sz="1200" dirty="0">
                <a:sym typeface="Wingdings 2" pitchFamily="18" charset="2"/>
              </a:rPr>
              <a:t></a:t>
            </a:r>
          </a:p>
        </p:txBody>
      </p:sp>
      <p:sp>
        <p:nvSpPr>
          <p:cNvPr id="15"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3</a:t>
            </a:r>
            <a:r>
              <a:rPr lang="en-US" sz="3600" dirty="0">
                <a:latin typeface="Britannic Bold" panose="020B0903060703020204" pitchFamily="34" charset="0"/>
              </a:rPr>
              <a:t>Phân tích sắp xếp chèn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28</a:t>
            </a:fld>
            <a:endParaRPr lang="en-US" sz="1600" dirty="0"/>
          </a:p>
        </p:txBody>
      </p:sp>
      <p:sp>
        <p:nvSpPr>
          <p:cNvPr id="8" name="Rectangle 3"/>
          <p:cNvSpPr>
            <a:spLocks noGrp="1" noChangeArrowheads="1"/>
          </p:cNvSpPr>
          <p:nvPr>
            <p:ph idx="1"/>
          </p:nvPr>
        </p:nvSpPr>
        <p:spPr>
          <a:xfrm>
            <a:off x="457200" y="1066800"/>
            <a:ext cx="8305800" cy="3124200"/>
          </a:xfrm>
        </p:spPr>
        <p:txBody>
          <a:bodyPr/>
          <a:lstStyle/>
          <a:p>
            <a:pPr rtl="0" algn="l">
              <a:spcBef>
                <a:spcPts val="600"/>
              </a:spcBef>
            </a:pPr>
            <a:r>
              <a:rPr lang="en-US" sz="2400" dirty="0"/>
              <a:t>Vòng lặp bên ngoài thực hiện chính xác</a:t>
            </a:r>
            <a:r>
              <a:rPr lang="en-US" sz="2400" dirty="0">
                <a:solidFill>
                  <a:srgbClr val="0000FF"/>
                </a:solidFill>
              </a:rPr>
              <a:t>n-1</a:t>
            </a:r>
            <a:r>
              <a:rPr lang="en-US" sz="2400" dirty="0"/>
              <a:t>lần</a:t>
            </a:r>
            <a:endParaRPr lang="en-US" sz="2400" dirty="0">
              <a:solidFill>
                <a:srgbClr val="C00000"/>
              </a:solidFill>
            </a:endParaRPr>
          </a:p>
          <a:p>
            <a:pPr rtl="0" algn="l">
              <a:spcBef>
                <a:spcPts val="600"/>
              </a:spcBef>
            </a:pPr>
            <a:r>
              <a:rPr lang="en-US" sz="2400" dirty="0"/>
              <a:t>Số lần thực thi vòng lặp bên trong phụ thuộc vào đầu vào:</a:t>
            </a:r>
          </a:p>
          <a:p>
            <a:pPr lvl="1" rtl="0" algn="l">
              <a:spcBef>
                <a:spcPts val="600"/>
              </a:spcBef>
            </a:pPr>
            <a:r>
              <a:rPr lang="en-US" sz="2000" dirty="0">
                <a:solidFill>
                  <a:srgbClr val="0000FF"/>
                </a:solidFill>
              </a:rPr>
              <a:t>Trường hợp tốt nhất:</a:t>
            </a:r>
            <a:r>
              <a:rPr lang="en-US" sz="2000" dirty="0"/>
              <a:t>mảng đã được sắp xếp, do đó (a[j] &gt; next) luôn sai</a:t>
            </a:r>
          </a:p>
          <a:p>
            <a:pPr lvl="2" rtl="0" algn="l">
              <a:spcBef>
                <a:spcPts val="0"/>
              </a:spcBef>
            </a:pPr>
            <a:r>
              <a:rPr lang="en-US" sz="1600" dirty="0"/>
              <a:t>Không cần chuyển đổi dữ liệu; Vòng lặp bên trong không được thực hiện chút nào.</a:t>
            </a:r>
          </a:p>
          <a:p>
            <a:pPr lvl="1" rtl="0" algn="l">
              <a:spcBef>
                <a:spcPts val="600"/>
              </a:spcBef>
            </a:pPr>
            <a:r>
              <a:rPr lang="en-US" sz="2000" dirty="0">
                <a:solidFill>
                  <a:srgbClr val="0000FF"/>
                </a:solidFill>
              </a:rPr>
              <a:t>Trường hợp xấu nhất:</a:t>
            </a:r>
            <a:r>
              <a:rPr lang="en-US" sz="2000" dirty="0"/>
              <a:t>mảng được sắp xếp ngược lại, do đó (a[j] &gt; next) luôn đúng</a:t>
            </a:r>
          </a:p>
          <a:p>
            <a:pPr lvl="2" rtl="0" algn="l">
              <a:spcBef>
                <a:spcPts val="0"/>
              </a:spcBef>
            </a:pPr>
            <a:r>
              <a:rPr lang="en-US" sz="1600" dirty="0"/>
              <a:t>Cần tôi dịch chuyển cho i = 1 sang n-1.</a:t>
            </a:r>
          </a:p>
          <a:p>
            <a:pPr lvl="2" rtl="0" algn="l">
              <a:spcBef>
                <a:spcPts val="0"/>
              </a:spcBef>
            </a:pPr>
            <a:r>
              <a:rPr lang="en-US" sz="1600" dirty="0"/>
              <a:t>Sự chèn luôn xảy ra ở phía trước.</a:t>
            </a:r>
          </a:p>
        </p:txBody>
      </p:sp>
      <p:sp>
        <p:nvSpPr>
          <p:cNvPr id="16" name="Rectangle 3"/>
          <p:cNvSpPr txBox="1">
            <a:spLocks noChangeArrowheads="1"/>
          </p:cNvSpPr>
          <p:nvPr/>
        </p:nvSpPr>
        <p:spPr bwMode="auto">
          <a:xfrm>
            <a:off x="4495800" y="4267200"/>
            <a:ext cx="4343400" cy="224676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179388" algn="l"/>
                <a:tab pos="360363" algn="l"/>
                <a:tab pos="539750" algn="l"/>
                <a:tab pos="809625" algn="l"/>
                <a:tab pos="989013" algn="l"/>
              </a:tabLst>
            </a:pPr>
            <a:r>
              <a:rPr lang="en-US" altLang="zh-TW" sz="1400" b="1" dirty="0">
                <a:solidFill>
                  <a:srgbClr val="0000FF"/>
                </a:solidFill>
                <a:latin typeface="Lucida Console" pitchFamily="49" charset="0"/>
                <a:ea typeface="PMingLiU" pitchFamily="18" charset="-120"/>
              </a:rPr>
              <a:t>...</a:t>
            </a:r>
            <a:r>
              <a:rPr lang="en-US" sz="1400" b="1" dirty="0">
                <a:solidFill>
                  <a:srgbClr val="0000FF"/>
                </a:solidFill>
                <a:latin typeface="Lucida Console" pitchFamily="49" charset="0"/>
              </a:rPr>
              <a:t>chènSort(int[] a)</a:t>
            </a:r>
            <a:r>
              <a:rPr lang="en-US" sz="1400" dirty="0">
                <a:solidFill>
                  <a:srgbClr val="0000FF"/>
                </a:solidFill>
                <a:latin typeface="Lucida Console" pitchFamily="49" charset="0"/>
              </a:rPr>
              <a:t>{</a:t>
            </a: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cho (int i=</a:t>
            </a:r>
            <a:r>
              <a:rPr lang="en-US" sz="1400" dirty="0">
                <a:solidFill>
                  <a:srgbClr val="C00000"/>
                </a:solidFill>
                <a:latin typeface="Lucida Console" pitchFamily="49" charset="0"/>
              </a:rPr>
              <a:t>1</a:t>
            </a:r>
            <a:r>
              <a:rPr lang="en-US" sz="1400" dirty="0">
                <a:latin typeface="Lucida Console" pitchFamily="49" charset="0"/>
              </a:rPr>
              <a:t>;i&lt;a.length;i++) {</a:t>
            </a:r>
            <a:endParaRPr lang="en-US" sz="1100" dirty="0">
              <a:solidFill>
                <a:srgbClr val="008000"/>
              </a:solidFill>
              <a:latin typeface="Lucida Console" pitchFamily="49" charset="0"/>
            </a:endParaRP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int tiếp theo = a[i];</a:t>
            </a: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int j;</a:t>
            </a:r>
            <a:r>
              <a:rPr lang="en-US" sz="1400" dirty="0">
                <a:solidFill>
                  <a:srgbClr val="FF33CC"/>
                </a:solidFill>
                <a:latin typeface="Lucida Console" pitchFamily="49" charset="0"/>
              </a:rPr>
              <a:t> </a:t>
            </a:r>
            <a:endParaRPr lang="en-US" sz="1100" dirty="0">
              <a:solidFill>
                <a:srgbClr val="9900FF"/>
              </a:solidFill>
              <a:latin typeface="Lucida Console" pitchFamily="49" charset="0"/>
            </a:endParaRP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vì (j=</a:t>
            </a:r>
            <a:r>
              <a:rPr lang="en-US" sz="1400" dirty="0">
                <a:solidFill>
                  <a:srgbClr val="0000FF"/>
                </a:solidFill>
                <a:latin typeface="Lucida Console" pitchFamily="49" charset="0"/>
              </a:rPr>
              <a:t>tôi-1</a:t>
            </a:r>
            <a:r>
              <a:rPr lang="en-US" sz="1400" dirty="0">
                <a:latin typeface="Lucida Console" pitchFamily="49" charset="0"/>
              </a:rPr>
              <a:t>;</a:t>
            </a:r>
            <a:r>
              <a:rPr lang="en-US" sz="1400" dirty="0">
                <a:solidFill>
                  <a:srgbClr val="C00000"/>
                </a:solidFill>
                <a:latin typeface="Lucida Console" pitchFamily="49" charset="0"/>
              </a:rPr>
              <a:t>j&gt;=0 &amp;&amp; a[j]&gt;tiếp theo</a:t>
            </a:r>
            <a:r>
              <a:rPr lang="en-US" sz="1400" dirty="0">
                <a:latin typeface="Lucida Console" pitchFamily="49" charset="0"/>
              </a:rPr>
              <a:t>; j--)</a:t>
            </a: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a[j+1] = a[j];</a:t>
            </a:r>
          </a:p>
          <a:p>
            <a:pPr eaLnBrk="1" hangingPunct="1" rtl="0" algn="l">
              <a:buFont typeface="Wingdings" pitchFamily="2" charset="2"/>
              <a:buNone/>
              <a:tabLst>
                <a:tab pos="179388" algn="l"/>
                <a:tab pos="360363" algn="l"/>
                <a:tab pos="539750" algn="l"/>
                <a:tab pos="809625" algn="l"/>
                <a:tab pos="989013" algn="l"/>
              </a:tabLst>
            </a:pPr>
            <a:endParaRPr lang="en-US" sz="1400" dirty="0">
              <a:latin typeface="Lucida Console" pitchFamily="49" charset="0"/>
            </a:endParaRP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Một[</a:t>
            </a:r>
            <a:r>
              <a:rPr lang="en-US" sz="1400" dirty="0">
                <a:solidFill>
                  <a:srgbClr val="C00000"/>
                </a:solidFill>
                <a:latin typeface="Lucida Console" pitchFamily="49" charset="0"/>
              </a:rPr>
              <a:t>j</a:t>
            </a:r>
            <a:r>
              <a:rPr lang="en-US" sz="1400" dirty="0">
                <a:latin typeface="Lucida Console" pitchFamily="49" charset="0"/>
              </a:rPr>
              <a:t>+1] = tiếp theo;</a:t>
            </a: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a:t>
            </a:r>
          </a:p>
          <a:p>
            <a:pPr eaLnBrk="1" hangingPunct="1" rtl="0" algn="l">
              <a:buFont typeface="Wingdings" pitchFamily="2" charset="2"/>
              <a:buNone/>
              <a:tabLst>
                <a:tab pos="179388" algn="l"/>
                <a:tab pos="360363" algn="l"/>
                <a:tab pos="539750" algn="l"/>
                <a:tab pos="809625" algn="l"/>
                <a:tab pos="989013" algn="l"/>
              </a:tabLst>
            </a:pPr>
            <a:r>
              <a:rPr lang="en-US" sz="1400" dirty="0">
                <a:latin typeface="Lucida Console" pitchFamily="49" charset="0"/>
              </a:rPr>
              <a:t>}</a:t>
            </a:r>
          </a:p>
        </p:txBody>
      </p:sp>
      <p:sp>
        <p:nvSpPr>
          <p:cNvPr id="9" name="Rectangle 3"/>
          <p:cNvSpPr txBox="1">
            <a:spLocks noChangeArrowheads="1"/>
          </p:cNvSpPr>
          <p:nvPr/>
        </p:nvSpPr>
        <p:spPr bwMode="auto">
          <a:xfrm>
            <a:off x="381000" y="4267200"/>
            <a:ext cx="41148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tab pos="3941763" algn="l"/>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Vì vậy,</a:t>
            </a:r>
            <a:r>
              <a:rPr kumimoji="0" lang="en-US" sz="2400" b="0" i="0" u="none" strike="noStrike" kern="0" cap="none" spc="0" normalizeH="0" baseline="0" noProof="0" dirty="0">
                <a:ln>
                  <a:noFill/>
                </a:ln>
                <a:solidFill>
                  <a:srgbClr val="C00000"/>
                </a:solidFill>
                <a:effectLst/>
                <a:uLnTx/>
                <a:uFillTx/>
                <a:latin typeface="+mn-lt"/>
                <a:ea typeface="+mn-ea"/>
                <a:cs typeface="+mn-cs"/>
              </a:rPr>
              <a:t>trường hợp tốt nhất</a:t>
            </a:r>
            <a:r>
              <a:rPr kumimoji="0" lang="en-US" sz="2400" b="0" i="0" u="none" strike="noStrike" kern="0" cap="none" spc="0" normalizeH="0" baseline="0" noProof="0" dirty="0">
                <a:ln>
                  <a:noFill/>
                </a:ln>
                <a:solidFill>
                  <a:schemeClr val="tx1"/>
                </a:solidFill>
                <a:effectLst/>
                <a:uLnTx/>
                <a:uFillTx/>
                <a:latin typeface="+mn-lt"/>
                <a:ea typeface="+mn-ea"/>
                <a:cs typeface="+mn-cs"/>
              </a:rPr>
              <a:t>thời gian chạy là</a:t>
            </a:r>
            <a:r>
              <a:rPr kumimoji="0" lang="en-US" sz="2400" b="0" i="0" u="none" strike="noStrike" kern="0" cap="none" spc="0" normalizeH="0" baseline="0" noProof="0" dirty="0">
                <a:ln>
                  <a:noFill/>
                </a:ln>
                <a:solidFill>
                  <a:srgbClr val="C00000"/>
                </a:solidFill>
                <a:effectLst/>
                <a:uLnTx/>
                <a:uFillTx/>
                <a:latin typeface="+mn-lt"/>
                <a:ea typeface="+mn-ea"/>
                <a:cs typeface="+mn-cs"/>
              </a:rPr>
              <a:t>TRÊN)</a:t>
            </a:r>
            <a:r>
              <a:rPr kumimoji="0" lang="en-US" sz="2400" b="0" i="0" u="none" strike="noStrike" kern="0" cap="none" spc="0" normalizeH="0" baseline="0" noProof="0" dirty="0">
                <a:ln>
                  <a:noFill/>
                </a:ln>
                <a:solidFill>
                  <a:schemeClr val="tx1"/>
                </a:solidFill>
                <a:effectLst/>
                <a:uLnTx/>
                <a:uFillTx/>
                <a:latin typeface="+mn-lt"/>
                <a:ea typeface="+mn-ea"/>
                <a:cs typeface="+mn-cs"/>
              </a:rPr>
              <a:t>. (Tại sao?)</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tab pos="3941763" algn="l"/>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Các</a:t>
            </a:r>
            <a:r>
              <a:rPr kumimoji="0" lang="en-US" sz="2400" b="0" i="0" u="none" strike="noStrike" kern="0" cap="none" spc="0" normalizeH="0" baseline="0" noProof="0" dirty="0">
                <a:ln>
                  <a:noFill/>
                </a:ln>
                <a:solidFill>
                  <a:srgbClr val="C00000"/>
                </a:solidFill>
                <a:effectLst/>
                <a:uLnTx/>
                <a:uFillTx/>
                <a:latin typeface="+mn-lt"/>
                <a:ea typeface="+mn-ea"/>
                <a:cs typeface="+mn-cs"/>
              </a:rPr>
              <a:t>trường hợp xấu nhất</a:t>
            </a:r>
            <a:r>
              <a:rPr kumimoji="0" lang="en-US" sz="2400" b="0" i="0" u="none" strike="noStrike" kern="0" cap="none" spc="0" normalizeH="0" baseline="0" noProof="0" dirty="0">
                <a:ln>
                  <a:noFill/>
                </a:ln>
                <a:solidFill>
                  <a:schemeClr val="tx1"/>
                </a:solidFill>
                <a:effectLst/>
                <a:uLnTx/>
                <a:uFillTx/>
                <a:latin typeface="+mn-lt"/>
                <a:ea typeface="+mn-ea"/>
                <a:cs typeface="+mn-cs"/>
              </a:rPr>
              <a:t>thời gian chạy là</a:t>
            </a:r>
            <a:r>
              <a:rPr kumimoji="0" lang="en-US" sz="2400" b="0" i="0" u="none" strike="noStrike" kern="0" cap="none" spc="0" normalizeH="0" baseline="0" noProof="0" dirty="0">
                <a:ln>
                  <a:noFill/>
                </a:ln>
                <a:solidFill>
                  <a:srgbClr val="C00000"/>
                </a:solidFill>
                <a:effectLst/>
                <a:uLnTx/>
                <a:uFillTx/>
                <a:latin typeface="+mn-lt"/>
                <a:ea typeface="+mn-ea"/>
                <a:cs typeface="+mn-cs"/>
              </a:rPr>
              <a:t>TRÊN</a:t>
            </a:r>
            <a:r>
              <a:rPr kumimoji="0" lang="en-US" sz="2400" b="0" i="0" u="none" strike="noStrike" kern="0" cap="none" spc="0" normalizeH="0" baseline="30000" noProof="0" dirty="0">
                <a:ln>
                  <a:noFill/>
                </a:ln>
                <a:solidFill>
                  <a:srgbClr val="C00000"/>
                </a:solidFill>
                <a:effectLst/>
                <a:uLnTx/>
                <a:uFillTx/>
                <a:latin typeface="+mn-lt"/>
                <a:ea typeface="+mn-ea"/>
                <a:cs typeface="+mn-cs"/>
              </a:rPr>
              <a:t>2</a:t>
            </a:r>
            <a:r>
              <a:rPr kumimoji="0" lang="en-US" sz="2400" b="0" i="0" u="none" strike="noStrike" kern="0" cap="none" spc="0" normalizeH="0" baseline="0" noProof="0" dirty="0">
                <a:ln>
                  <a:noFill/>
                </a:ln>
                <a:solidFill>
                  <a:srgbClr val="C00000"/>
                </a:solidFill>
                <a:effectLst/>
                <a:uLnTx/>
                <a:uFillTx/>
                <a:latin typeface="+mn-lt"/>
                <a:ea typeface="+mn-ea"/>
                <a:cs typeface="+mn-cs"/>
              </a:rPr>
              <a:t>)</a:t>
            </a:r>
            <a:r>
              <a:rPr kumimoji="0" lang="en-US" sz="2400" b="0" i="0" u="none" strike="noStrike" kern="0" cap="none" spc="0" normalizeH="0" baseline="0" noProof="0" dirty="0">
                <a:ln>
                  <a:noFill/>
                </a:ln>
                <a:solidFill>
                  <a:schemeClr val="tx1"/>
                </a:solidFill>
                <a:effectLst/>
                <a:uLnTx/>
                <a:uFillTx/>
                <a:latin typeface="+mn-lt"/>
                <a:ea typeface="+mn-ea"/>
                <a:cs typeface="+mn-cs"/>
              </a:rPr>
              <a:t>. (Tại sao?)</a:t>
            </a:r>
          </a:p>
        </p:txBody>
      </p:sp>
      <p:sp>
        <p:nvSpPr>
          <p:cNvPr id="10"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dissolve">
                                      <p:cBhvr>
                                        <p:cTn id="1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Hợp nhất Sắp xếp</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a:t>Chính sách dành cho sinh viên</a:t>
            </a:r>
          </a:p>
        </p:txBody>
      </p:sp>
      <p:sp>
        <p:nvSpPr>
          <p:cNvPr id="3" name="Content Placeholder 2"/>
          <p:cNvSpPr>
            <a:spLocks noGrp="1"/>
          </p:cNvSpPr>
          <p:nvPr>
            <p:ph idx="1"/>
          </p:nvPr>
        </p:nvSpPr>
        <p:spPr/>
        <p:txBody>
          <a:bodyPr/>
          <a:lstStyle/>
          <a:p>
            <a:pPr algn="l" rtl="0"/>
            <a:r>
              <a:rPr lang="en-US" dirty="0"/>
              <a:t>Những nội dung này chỉ được sử dụng cho cá nhân học sinh.</a:t>
            </a:r>
          </a:p>
          <a:p>
            <a:pPr algn="l" rtl="0"/>
            <a:r>
              <a:rPr lang="en-US" dirty="0"/>
              <a:t>Học sinh KHÔNG được phép sửa đổi hoặc cung cấp những nội dung này đến bất kỳ đâu hoặc bất kỳ ai vì bất kỳ mục đích nào.</a:t>
            </a:r>
          </a:p>
          <a:p>
            <a:pPr rtl="0" algn="l"/>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rtl="0" algn="l"/>
              <a:t>3</a:t>
            </a:fld>
            <a:endParaRPr dirty="0"/>
          </a:p>
        </p:txBody>
      </p:sp>
    </p:spTree>
    <p:extLst>
      <p:ext uri="{BB962C8B-B14F-4D97-AF65-F5344CB8AC3E}">
        <p14:creationId xmlns:p14="http://schemas.microsoft.com/office/powerpoint/2010/main" val="9161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Ý tưởng sắp xếp hợp nhất (1/3)</a:t>
            </a:r>
          </a:p>
        </p:txBody>
      </p:sp>
      <p:sp>
        <p:nvSpPr>
          <p:cNvPr id="4100"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t>Giả sử chúng ta</a:t>
            </a:r>
            <a:r>
              <a:rPr lang="en-US" sz="2800" dirty="0">
                <a:solidFill>
                  <a:srgbClr val="0000FF"/>
                </a:solidFill>
              </a:rPr>
              <a:t>chỉ biết hòa nhập</a:t>
            </a:r>
            <a:r>
              <a:rPr lang="en-US" sz="2800" dirty="0"/>
              <a:t>hai danh sách các phần tử được sắp xếp thành một danh sách kết hợp</a:t>
            </a:r>
          </a:p>
          <a:p>
            <a:pPr rtl="0" algn="l">
              <a:spcBef>
                <a:spcPts val="600"/>
              </a:spcBef>
            </a:pPr>
            <a:r>
              <a:rPr lang="en-US" sz="2800" dirty="0"/>
              <a:t>Cho một danh sách gồm n phần tử chưa được sắp xếp</a:t>
            </a:r>
          </a:p>
          <a:p>
            <a:pPr rtl="0" algn="l">
              <a:spcBef>
                <a:spcPts val="600"/>
              </a:spcBef>
            </a:pPr>
            <a:r>
              <a:rPr lang="en-US" sz="2800" dirty="0"/>
              <a:t>Vì mỗi phần tử là một danh sách được sắp xếp nên chúng ta có thể lặp đi lặp lại…</a:t>
            </a:r>
          </a:p>
          <a:p>
            <a:pPr lvl="1" rtl="0" algn="l">
              <a:spcBef>
                <a:spcPts val="600"/>
              </a:spcBef>
            </a:pPr>
            <a:r>
              <a:rPr lang="en-US" sz="2400" dirty="0">
                <a:solidFill>
                  <a:srgbClr val="C00000"/>
                </a:solidFill>
              </a:rPr>
              <a:t>Hợp nhất</a:t>
            </a:r>
            <a:r>
              <a:rPr lang="en-US" sz="2400" dirty="0"/>
              <a:t>từng cặp danh sách, mỗi danh sách chứa một phần tử, thành một danh sách được sắp xếp gồm 2 phần tử.</a:t>
            </a:r>
          </a:p>
          <a:p>
            <a:pPr lvl="1" rtl="0" algn="l">
              <a:spcBef>
                <a:spcPts val="600"/>
              </a:spcBef>
            </a:pPr>
            <a:r>
              <a:rPr lang="en-US" sz="2400" dirty="0">
                <a:solidFill>
                  <a:srgbClr val="C00000"/>
                </a:solidFill>
              </a:rPr>
              <a:t>Hợp nhất</a:t>
            </a:r>
            <a:r>
              <a:rPr lang="en-US" sz="2400" dirty="0"/>
              <a:t>mỗi cặp danh sách được sắp xếp gồm 2 phần tử thành một danh sách được sắp xếp gồm 4 phần tử.</a:t>
            </a:r>
          </a:p>
          <a:p>
            <a:pPr lvl="1" rtl="0" algn="l">
              <a:spcBef>
                <a:spcPts val="600"/>
              </a:spcBef>
            </a:pPr>
            <a:r>
              <a:rPr lang="en-US" sz="2400" dirty="0"/>
              <a:t>…</a:t>
            </a:r>
          </a:p>
          <a:p>
            <a:pPr lvl="1" rtl="0" algn="l">
              <a:spcBef>
                <a:spcPts val="600"/>
              </a:spcBef>
            </a:pPr>
            <a:r>
              <a:rPr lang="en-US" sz="2400" dirty="0"/>
              <a:t>Bước cuối cùng</a:t>
            </a:r>
            <a:r>
              <a:rPr lang="en-US" sz="2400" dirty="0">
                <a:solidFill>
                  <a:srgbClr val="C00000"/>
                </a:solidFill>
              </a:rPr>
              <a:t>sáp nhập</a:t>
            </a:r>
            <a:r>
              <a:rPr lang="en-US" sz="2400" dirty="0"/>
              <a:t>2 danh sách được sắp xếp</a:t>
            </a:r>
            <a:r>
              <a:rPr lang="en-US" sz="2400" dirty="0">
                <a:solidFill>
                  <a:srgbClr val="C00000"/>
                </a:solidFill>
              </a:rPr>
              <a:t>n/2</a:t>
            </a:r>
            <a:r>
              <a:rPr lang="en-US" sz="2400" dirty="0"/>
              <a:t>các phần tử để có được một danh sách được sắp xếp</a:t>
            </a:r>
            <a:r>
              <a:rPr lang="en-US" sz="2400" dirty="0">
                <a:solidFill>
                  <a:srgbClr val="C00000"/>
                </a:solidFill>
              </a:rPr>
              <a:t>N</a:t>
            </a:r>
            <a:r>
              <a:rPr lang="en-US" sz="2400" dirty="0"/>
              <a:t>các phần tử.</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30</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Ý tưởng sắp xếp hợp nhất (2/3)</a:t>
            </a:r>
          </a:p>
        </p:txBody>
      </p:sp>
      <p:sp>
        <p:nvSpPr>
          <p:cNvPr id="4100"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solidFill>
                  <a:srgbClr val="0000FF"/>
                </a:solidFill>
              </a:rPr>
              <a:t>Phân chia và chinh phục</a:t>
            </a:r>
            <a:r>
              <a:rPr lang="en-US" sz="2800" dirty="0"/>
              <a:t>Phương pháp giải bài toán theo ba bước:</a:t>
            </a:r>
          </a:p>
          <a:p>
            <a:pPr lvl="1" rtl="0" algn="l">
              <a:spcBef>
                <a:spcPts val="600"/>
              </a:spcBef>
            </a:pPr>
            <a:r>
              <a:rPr lang="en-US" sz="2400" dirty="0">
                <a:solidFill>
                  <a:srgbClr val="C00000"/>
                </a:solidFill>
              </a:rPr>
              <a:t>Bước chia:</a:t>
            </a:r>
            <a:r>
              <a:rPr lang="en-US" sz="2400" dirty="0"/>
              <a:t>chia bài toán lớn thành các bài toán nhỏ hơn.</a:t>
            </a:r>
          </a:p>
          <a:p>
            <a:pPr lvl="1" rtl="0" algn="l">
              <a:spcBef>
                <a:spcPts val="600"/>
              </a:spcBef>
            </a:pPr>
            <a:r>
              <a:rPr lang="en-US" sz="2400" dirty="0">
                <a:solidFill>
                  <a:srgbClr val="C00000"/>
                </a:solidFill>
              </a:rPr>
              <a:t>(Đệ quy)</a:t>
            </a:r>
            <a:r>
              <a:rPr lang="en-US" sz="2400" dirty="0"/>
              <a:t>giải quyết những vấn đề nhỏ hơn.</a:t>
            </a:r>
          </a:p>
          <a:p>
            <a:pPr lvl="1" rtl="0" algn="l">
              <a:spcBef>
                <a:spcPts val="600"/>
              </a:spcBef>
            </a:pPr>
            <a:r>
              <a:rPr lang="en-US" sz="2400" dirty="0">
                <a:solidFill>
                  <a:srgbClr val="C00000"/>
                </a:solidFill>
              </a:rPr>
              <a:t>Bước chinh phục:</a:t>
            </a:r>
            <a:r>
              <a:rPr lang="en-US" sz="2400" dirty="0"/>
              <a:t>kết hợp kết quả của các bài toán nhỏ để tạo ra kết quả của bài toán lớn.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31</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Ý tưởng sắp xếp hợp nhất (3/3)</a:t>
            </a:r>
          </a:p>
        </p:txBody>
      </p:sp>
      <p:sp>
        <p:nvSpPr>
          <p:cNvPr id="4100" name="Rectangle 3"/>
          <p:cNvSpPr>
            <a:spLocks noGrp="1" noChangeArrowheads="1"/>
          </p:cNvSpPr>
          <p:nvPr>
            <p:ph idx="1"/>
          </p:nvPr>
        </p:nvSpPr>
        <p:spPr>
          <a:xfrm>
            <a:off x="457200" y="1219200"/>
            <a:ext cx="8229600" cy="5257800"/>
          </a:xfrm>
        </p:spPr>
        <p:txBody>
          <a:bodyPr/>
          <a:lstStyle/>
          <a:p>
            <a:pPr rtl="0" algn="l">
              <a:spcBef>
                <a:spcPts val="600"/>
              </a:spcBef>
            </a:pPr>
            <a:r>
              <a:rPr lang="en-US" sz="2800" dirty="0">
                <a:solidFill>
                  <a:srgbClr val="0000FF"/>
                </a:solidFill>
              </a:rPr>
              <a:t>Hợp nhất Sắp xếp</a:t>
            </a:r>
            <a:r>
              <a:rPr lang="en-US" sz="2800" dirty="0"/>
              <a:t>là thuật toán sắp xếp chia để trị</a:t>
            </a:r>
          </a:p>
          <a:p>
            <a:pPr lvl="1" rtl="0" algn="l">
              <a:spcBef>
                <a:spcPts val="600"/>
              </a:spcBef>
            </a:pPr>
            <a:r>
              <a:rPr lang="en-US" sz="2400" dirty="0">
                <a:solidFill>
                  <a:srgbClr val="C00000"/>
                </a:solidFill>
              </a:rPr>
              <a:t>Bước chia:</a:t>
            </a:r>
            <a:r>
              <a:rPr lang="en-US" sz="2400" dirty="0"/>
              <a:t>Chia mảng thành hai nửa (bằng nhau).</a:t>
            </a:r>
          </a:p>
          <a:p>
            <a:pPr lvl="1" rtl="0" algn="l">
              <a:spcBef>
                <a:spcPts val="600"/>
              </a:spcBef>
            </a:pPr>
            <a:r>
              <a:rPr lang="en-US" sz="2400" dirty="0">
                <a:solidFill>
                  <a:srgbClr val="C00000"/>
                </a:solidFill>
              </a:rPr>
              <a:t>(Đệ quy)</a:t>
            </a:r>
            <a:r>
              <a:rPr lang="en-US" sz="2400" dirty="0"/>
              <a:t>sắp xếp hai nửa.</a:t>
            </a:r>
          </a:p>
          <a:p>
            <a:pPr lvl="1" rtl="0" algn="l">
              <a:spcBef>
                <a:spcPts val="600"/>
              </a:spcBef>
            </a:pPr>
            <a:r>
              <a:rPr lang="en-US" sz="2400" dirty="0">
                <a:solidFill>
                  <a:srgbClr val="C00000"/>
                </a:solidFill>
              </a:rPr>
              <a:t>Bước chinh phục:</a:t>
            </a:r>
            <a:r>
              <a:rPr lang="en-US" sz="2400" dirty="0"/>
              <a:t>Hợp nhất hai nửa được sắp xếp để tạo thành một mảng được sắp xếp.</a:t>
            </a:r>
          </a:p>
          <a:p>
            <a:pPr rtl="0" algn="l">
              <a:spcBef>
                <a:spcPts val="1200"/>
              </a:spcBef>
            </a:pPr>
            <a:r>
              <a:rPr lang="en-US" sz="2800" dirty="0"/>
              <a:t>Hỏi: Các trường hợp cơ bản là gì?</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32</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Ví dụ về sắp xếp hợp nhất</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33</a:t>
            </a:fld>
            <a:endParaRPr lang="en-US" sz="1600" dirty="0"/>
          </a:p>
        </p:txBody>
      </p:sp>
      <p:graphicFrame>
        <p:nvGraphicFramePr>
          <p:cNvPr id="21" name="Group 2"/>
          <p:cNvGraphicFramePr>
            <a:graphicFrameLocks noGrp="1"/>
          </p:cNvGraphicFramePr>
          <p:nvPr/>
        </p:nvGraphicFramePr>
        <p:xfrm>
          <a:off x="3124200" y="1447800"/>
          <a:ext cx="5562600" cy="518160"/>
        </p:xfrm>
        <a:graphic>
          <a:graphicData uri="http://schemas.openxmlformats.org/drawingml/2006/table">
            <a:tbl>
              <a:tblPr/>
              <a:tblGrid>
                <a:gridCol w="795338">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795337">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795338">
                  <a:extLst>
                    <a:ext uri="{9D8B030D-6E8A-4147-A177-3AD203B41FA5}">
                      <a16:colId xmlns:a16="http://schemas.microsoft.com/office/drawing/2014/main" val="20004"/>
                    </a:ext>
                  </a:extLst>
                </a:gridCol>
                <a:gridCol w="793750">
                  <a:extLst>
                    <a:ext uri="{9D8B030D-6E8A-4147-A177-3AD203B41FA5}">
                      <a16:colId xmlns:a16="http://schemas.microsoft.com/office/drawing/2014/main" val="20005"/>
                    </a:ext>
                  </a:extLst>
                </a:gridCol>
                <a:gridCol w="795337">
                  <a:extLst>
                    <a:ext uri="{9D8B030D-6E8A-4147-A177-3AD203B41FA5}">
                      <a16:colId xmlns:a16="http://schemas.microsoft.com/office/drawing/2014/main" val="20006"/>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20"/>
          <p:cNvGraphicFramePr>
            <a:graphicFrameLocks noGrp="1"/>
          </p:cNvGraphicFramePr>
          <p:nvPr/>
        </p:nvGraphicFramePr>
        <p:xfrm>
          <a:off x="2819400" y="2438400"/>
          <a:ext cx="3200400" cy="51816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Group 32"/>
          <p:cNvGraphicFramePr>
            <a:graphicFrameLocks noGrp="1"/>
          </p:cNvGraphicFramePr>
          <p:nvPr/>
        </p:nvGraphicFramePr>
        <p:xfrm>
          <a:off x="6477000" y="2438400"/>
          <a:ext cx="2362200" cy="533400"/>
        </p:xfrm>
        <a:graphic>
          <a:graphicData uri="http://schemas.openxmlformats.org/drawingml/2006/table">
            <a:tbl>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Group 42"/>
          <p:cNvGraphicFramePr>
            <a:graphicFrameLocks noGrp="1"/>
          </p:cNvGraphicFramePr>
          <p:nvPr/>
        </p:nvGraphicFramePr>
        <p:xfrm>
          <a:off x="2819400" y="3657600"/>
          <a:ext cx="3200400" cy="51816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54"/>
          <p:cNvGraphicFramePr>
            <a:graphicFrameLocks noGrp="1"/>
          </p:cNvGraphicFramePr>
          <p:nvPr/>
        </p:nvGraphicFramePr>
        <p:xfrm>
          <a:off x="6477000" y="3657600"/>
          <a:ext cx="2362200" cy="533400"/>
        </p:xfrm>
        <a:graphic>
          <a:graphicData uri="http://schemas.openxmlformats.org/drawingml/2006/table">
            <a:tbl>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Text Box 64"/>
          <p:cNvSpPr txBox="1">
            <a:spLocks noChangeArrowheads="1"/>
          </p:cNvSpPr>
          <p:nvPr/>
        </p:nvSpPr>
        <p:spPr bwMode="auto">
          <a:xfrm>
            <a:off x="457200" y="2133600"/>
            <a:ext cx="1768475" cy="830997"/>
          </a:xfrm>
          <a:prstGeom prst="rect">
            <a:avLst/>
          </a:prstGeom>
          <a:noFill/>
          <a:ln w="9525">
            <a:noFill/>
            <a:miter lim="800000"/>
            <a:headEnd/>
            <a:tailEnd/>
          </a:ln>
        </p:spPr>
        <p:txBody>
          <a:bodyPr>
            <a:spAutoFit/>
          </a:bodyPr>
          <a:lstStyle/>
          <a:p>
            <a:pPr rtl="0" algn="l"/>
            <a:r>
              <a:rPr kumimoji="1" lang="en-US" altLang="zh-TW" sz="2400" dirty="0">
                <a:solidFill>
                  <a:srgbClr val="C00000"/>
                </a:solidFill>
                <a:ea typeface="PMingLiU" pitchFamily="18" charset="-120"/>
              </a:rPr>
              <a:t>Chia</a:t>
            </a:r>
            <a:r>
              <a:rPr kumimoji="1" lang="en-US" altLang="zh-TW" sz="2400" dirty="0">
                <a:ea typeface="PMingLiU" pitchFamily="18" charset="-120"/>
              </a:rPr>
              <a:t>thành hai nửa</a:t>
            </a:r>
          </a:p>
        </p:txBody>
      </p:sp>
      <p:sp>
        <p:nvSpPr>
          <p:cNvPr id="27" name="Text Box 65"/>
          <p:cNvSpPr txBox="1">
            <a:spLocks noChangeArrowheads="1"/>
          </p:cNvSpPr>
          <p:nvPr/>
        </p:nvSpPr>
        <p:spPr bwMode="auto">
          <a:xfrm>
            <a:off x="457200" y="3429000"/>
            <a:ext cx="2286000" cy="830997"/>
          </a:xfrm>
          <a:prstGeom prst="rect">
            <a:avLst/>
          </a:prstGeom>
          <a:noFill/>
          <a:ln w="9525">
            <a:noFill/>
            <a:miter lim="800000"/>
            <a:headEnd/>
            <a:tailEnd/>
          </a:ln>
        </p:spPr>
        <p:txBody>
          <a:bodyPr wrap="square">
            <a:spAutoFit/>
          </a:bodyPr>
          <a:lstStyle/>
          <a:p>
            <a:pPr rtl="0" algn="l"/>
            <a:r>
              <a:rPr kumimoji="1" lang="en-US" altLang="zh-TW" sz="2400" dirty="0">
                <a:solidFill>
                  <a:srgbClr val="C00000"/>
                </a:solidFill>
                <a:ea typeface="PMingLiU" pitchFamily="18" charset="-120"/>
              </a:rPr>
              <a:t>đệ quy</a:t>
            </a:r>
            <a:r>
              <a:rPr kumimoji="1" lang="en-US" altLang="zh-TW" sz="2400" dirty="0">
                <a:ea typeface="PMingLiU" pitchFamily="18" charset="-120"/>
              </a:rPr>
              <a:t>sắp xếp một nửa</a:t>
            </a:r>
          </a:p>
        </p:txBody>
      </p:sp>
      <p:graphicFrame>
        <p:nvGraphicFramePr>
          <p:cNvPr id="28" name="Group 66"/>
          <p:cNvGraphicFramePr>
            <a:graphicFrameLocks noGrp="1"/>
          </p:cNvGraphicFramePr>
          <p:nvPr/>
        </p:nvGraphicFramePr>
        <p:xfrm>
          <a:off x="3124200" y="4876800"/>
          <a:ext cx="5562600" cy="518160"/>
        </p:xfrm>
        <a:graphic>
          <a:graphicData uri="http://schemas.openxmlformats.org/drawingml/2006/table">
            <a:tbl>
              <a:tblPr/>
              <a:tblGrid>
                <a:gridCol w="795338">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795337">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795338">
                  <a:extLst>
                    <a:ext uri="{9D8B030D-6E8A-4147-A177-3AD203B41FA5}">
                      <a16:colId xmlns:a16="http://schemas.microsoft.com/office/drawing/2014/main" val="20004"/>
                    </a:ext>
                  </a:extLst>
                </a:gridCol>
                <a:gridCol w="793750">
                  <a:extLst>
                    <a:ext uri="{9D8B030D-6E8A-4147-A177-3AD203B41FA5}">
                      <a16:colId xmlns:a16="http://schemas.microsoft.com/office/drawing/2014/main" val="20005"/>
                    </a:ext>
                  </a:extLst>
                </a:gridCol>
                <a:gridCol w="795337">
                  <a:extLst>
                    <a:ext uri="{9D8B030D-6E8A-4147-A177-3AD203B41FA5}">
                      <a16:colId xmlns:a16="http://schemas.microsoft.com/office/drawing/2014/main" val="20006"/>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 name="Text Box 84"/>
          <p:cNvSpPr txBox="1">
            <a:spLocks noChangeArrowheads="1"/>
          </p:cNvSpPr>
          <p:nvPr/>
        </p:nvSpPr>
        <p:spPr bwMode="auto">
          <a:xfrm>
            <a:off x="457200" y="4876800"/>
            <a:ext cx="2547492" cy="461665"/>
          </a:xfrm>
          <a:prstGeom prst="rect">
            <a:avLst/>
          </a:prstGeom>
          <a:noFill/>
          <a:ln w="9525">
            <a:noFill/>
            <a:miter lim="800000"/>
            <a:headEnd/>
            <a:tailEnd/>
          </a:ln>
        </p:spPr>
        <p:txBody>
          <a:bodyPr wrap="none">
            <a:spAutoFit/>
          </a:bodyPr>
          <a:lstStyle/>
          <a:p>
            <a:pPr rtl="0" algn="l"/>
            <a:r>
              <a:rPr kumimoji="1" lang="en-US" altLang="zh-TW" sz="2400" dirty="0">
                <a:solidFill>
                  <a:srgbClr val="C00000"/>
                </a:solidFill>
                <a:ea typeface="PMingLiU" pitchFamily="18" charset="-120"/>
              </a:rPr>
              <a:t>Hợp nhất</a:t>
            </a:r>
            <a:r>
              <a:rPr kumimoji="1" lang="en-US" altLang="zh-TW" sz="2400" b="1" dirty="0">
                <a:ea typeface="PMingLiU" pitchFamily="18" charset="-120"/>
              </a:rPr>
              <a:t> </a:t>
            </a:r>
            <a:r>
              <a:rPr kumimoji="1" lang="en-US" altLang="zh-TW" sz="2400" dirty="0">
                <a:ea typeface="PMingLiU" pitchFamily="18" charset="-120"/>
              </a:rPr>
              <a:t>một nửa</a:t>
            </a:r>
          </a:p>
        </p:txBody>
      </p:sp>
      <p:sp>
        <p:nvSpPr>
          <p:cNvPr id="14"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par>
                                <p:cTn id="11" presetID="9"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dissolv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Mã sắp xếp hợp nhất</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34</a:t>
            </a:fld>
            <a:endParaRPr lang="en-US" sz="1600" dirty="0"/>
          </a:p>
        </p:txBody>
      </p:sp>
      <p:grpSp>
        <p:nvGrpSpPr>
          <p:cNvPr id="8" name="Group 7"/>
          <p:cNvGrpSpPr/>
          <p:nvPr/>
        </p:nvGrpSpPr>
        <p:grpSpPr>
          <a:xfrm>
            <a:off x="533400" y="1295400"/>
            <a:ext cx="8305800" cy="3352800"/>
            <a:chOff x="533400" y="1295400"/>
            <a:chExt cx="8305800" cy="3352800"/>
          </a:xfrm>
        </p:grpSpPr>
        <p:sp>
          <p:nvSpPr>
            <p:cNvPr id="16" name="Rectangle 3"/>
            <p:cNvSpPr txBox="1">
              <a:spLocks noChangeArrowheads="1"/>
            </p:cNvSpPr>
            <p:nvPr/>
          </p:nvSpPr>
          <p:spPr bwMode="auto">
            <a:xfrm>
              <a:off x="533400" y="1295400"/>
              <a:ext cx="8305800" cy="317009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2000" b="1" dirty="0">
                  <a:solidFill>
                    <a:srgbClr val="0000FF"/>
                  </a:solidFill>
                  <a:latin typeface="Lucida Console" pitchFamily="49" charset="0"/>
                  <a:ea typeface="PMingLiU" pitchFamily="18" charset="-120"/>
                </a:rPr>
                <a:t>...</a:t>
              </a:r>
              <a:r>
                <a:rPr lang="en-US" sz="2000" b="1" dirty="0">
                  <a:solidFill>
                    <a:srgbClr val="0000FF"/>
                  </a:solidFill>
                  <a:latin typeface="Lucida Console" pitchFamily="49" charset="0"/>
                </a:rPr>
                <a:t>mergeSort(int[] a, int i, int j)</a:t>
              </a:r>
              <a:r>
                <a:rPr lang="en-US" sz="2000" dirty="0">
                  <a:solidFill>
                    <a:srgbClr val="0000FF"/>
                  </a:solidFill>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altLang="zh-TW" sz="2000" b="1" dirty="0">
                  <a:latin typeface="Lucida Console" pitchFamily="49" charset="0"/>
                  <a:ea typeface="PMingLiU" pitchFamily="18" charset="-120"/>
                </a:rPr>
                <a:t> </a:t>
              </a:r>
              <a:r>
                <a:rPr lang="en-US" altLang="zh-TW" sz="2000" b="1" dirty="0">
                  <a:solidFill>
                    <a:srgbClr val="006600"/>
                  </a:solidFill>
                  <a:latin typeface="Lucida Console" pitchFamily="49" charset="0"/>
                  <a:ea typeface="PMingLiU" pitchFamily="18" charset="-120"/>
                </a:rPr>
                <a:t>// để sắp xếp dữ liệu từ a[i] đến a[j], trong đó</a:t>
              </a:r>
              <a:r>
                <a:rPr lang="en-US" altLang="zh-TW" sz="2000" b="1" dirty="0" err="1">
                  <a:solidFill>
                    <a:srgbClr val="006600"/>
                  </a:solidFill>
                  <a:latin typeface="Lucida Console" pitchFamily="49" charset="0"/>
                  <a:ea typeface="PMingLiU" pitchFamily="18" charset="-120"/>
                </a:rPr>
                <a:t>Tôi</a:t>
              </a:r>
              <a:r>
                <a:rPr lang="en-US" altLang="zh-TW" sz="2000" b="1" dirty="0">
                  <a:solidFill>
                    <a:srgbClr val="006600"/>
                  </a:solidFill>
                  <a:latin typeface="Lucida Console" pitchFamily="49" charset="0"/>
                  <a:ea typeface="PMingLiU" pitchFamily="18" charset="-120"/>
                </a:rPr>
                <a:t>&lt;j</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nếu (i &lt; j) { //</a:t>
              </a:r>
              <a:r>
                <a:rPr lang="en-US" altLang="zh-TW" sz="2000" b="1" dirty="0">
                  <a:solidFill>
                    <a:srgbClr val="A50021"/>
                  </a:solidFill>
                  <a:latin typeface="Lucida Console" pitchFamily="49" charset="0"/>
                  <a:ea typeface="PMingLiU" pitchFamily="18" charset="-120"/>
                </a:rPr>
                <a:t>Hỏi:</a:t>
              </a:r>
              <a:r>
                <a:rPr lang="en-US" altLang="zh-TW" sz="2000" dirty="0">
                  <a:latin typeface="Lucida Console" pitchFamily="49" charset="0"/>
                  <a:ea typeface="PMingLiU" pitchFamily="18" charset="-120"/>
                </a:rPr>
                <a:t>Nếu tôi &gt;= j thì sao?</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int giữa = (i+j)/2;</a:t>
              </a:r>
              <a:r>
                <a:rPr lang="en-US" altLang="zh-TW" sz="2000" dirty="0">
                  <a:solidFill>
                    <a:srgbClr val="006600"/>
                  </a:solidFill>
                  <a:latin typeface="Lucida Console" pitchFamily="49" charset="0"/>
                  <a:ea typeface="PMingLiU" pitchFamily="18" charset="-120"/>
                </a:rPr>
                <a:t>// chia</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0000FF"/>
                  </a:solidFill>
                  <a:latin typeface="Lucida Console" pitchFamily="49" charset="0"/>
                  <a:ea typeface="PMingLiU" pitchFamily="18" charset="-120"/>
                </a:rPr>
                <a:t>hợp nhấtSắp xếp</a:t>
              </a:r>
              <a:r>
                <a:rPr lang="en-US" altLang="zh-TW" sz="2000" dirty="0">
                  <a:latin typeface="Lucida Console" pitchFamily="49" charset="0"/>
                  <a:ea typeface="PMingLiU" pitchFamily="18" charset="-120"/>
                </a:rPr>
                <a:t>(một, tôi,</a:t>
              </a:r>
              <a:r>
                <a:rPr lang="en-US" altLang="zh-TW" sz="2000" dirty="0">
                  <a:solidFill>
                    <a:srgbClr val="C00000"/>
                  </a:solidFill>
                  <a:latin typeface="Lucida Console" pitchFamily="49" charset="0"/>
                  <a:ea typeface="PMingLiU" pitchFamily="18" charset="-120"/>
                </a:rPr>
                <a:t>giữa</a:t>
              </a:r>
              <a:r>
                <a:rPr lang="en-US" altLang="zh-TW" sz="2000" dirty="0">
                  <a:latin typeface="Lucida Console" pitchFamily="49" charset="0"/>
                  <a:ea typeface="PMingLiU" pitchFamily="18" charset="-120"/>
                </a:rPr>
                <a:t>);</a:t>
              </a:r>
              <a:r>
                <a:rPr lang="en-US" altLang="zh-TW" sz="2000" dirty="0">
                  <a:solidFill>
                    <a:srgbClr val="006600"/>
                  </a:solidFill>
                  <a:latin typeface="Lucida Console" pitchFamily="49" charset="0"/>
                  <a:ea typeface="PMingLiU" pitchFamily="18" charset="-120"/>
                </a:rPr>
                <a:t>// đệ quy</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0000FF"/>
                  </a:solidFill>
                  <a:latin typeface="Lucida Console" pitchFamily="49" charset="0"/>
                  <a:ea typeface="PMingLiU" pitchFamily="18" charset="-120"/>
                </a:rPr>
                <a:t>hợp nhấtSắp xếp</a:t>
              </a:r>
              <a:r>
                <a:rPr lang="en-US" altLang="zh-TW" sz="2000" dirty="0">
                  <a:latin typeface="Lucida Console" pitchFamily="49" charset="0"/>
                  <a:ea typeface="PMingLiU" pitchFamily="18" charset="-120"/>
                </a:rPr>
                <a:t>(Một,</a:t>
              </a:r>
              <a:r>
                <a:rPr lang="en-US" altLang="zh-TW" sz="2000" dirty="0">
                  <a:solidFill>
                    <a:srgbClr val="C00000"/>
                  </a:solidFill>
                  <a:latin typeface="Lucida Console" pitchFamily="49" charset="0"/>
                  <a:ea typeface="PMingLiU" pitchFamily="18" charset="-120"/>
                </a:rPr>
                <a:t>giữa</a:t>
              </a:r>
              <a:r>
                <a:rPr lang="en-US" altLang="zh-TW" sz="2000" dirty="0">
                  <a:solidFill>
                    <a:srgbClr val="7030A0"/>
                  </a:solidFill>
                  <a:latin typeface="Lucida Console" pitchFamily="49" charset="0"/>
                  <a:ea typeface="PMingLiU" pitchFamily="18" charset="-120"/>
                </a:rPr>
                <a:t>+1</a:t>
              </a:r>
              <a:r>
                <a:rPr lang="en-US" altLang="zh-TW" sz="2000" dirty="0">
                  <a:latin typeface="Lucida Console" pitchFamily="49" charset="0"/>
                  <a:ea typeface="PMingLiU" pitchFamily="18" charset="-120"/>
                </a:rPr>
                <a:t>, j);</a:t>
              </a:r>
              <a:endParaRPr lang="en-US" altLang="zh-TW" sz="20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2000" dirty="0">
                  <a:solidFill>
                    <a:srgbClr val="993300"/>
                  </a:solidFill>
                  <a:latin typeface="Lucida Console" pitchFamily="49" charset="0"/>
                  <a:ea typeface="PMingLiU" pitchFamily="18" charset="-120"/>
                </a:rPr>
                <a:t>hợp nhất</a:t>
              </a:r>
              <a:r>
                <a:rPr lang="en-US" altLang="zh-TW" sz="2000" dirty="0">
                  <a:latin typeface="Lucida Console" pitchFamily="49" charset="0"/>
                  <a:ea typeface="PMingLiU" pitchFamily="18" charset="-120"/>
                </a:rPr>
                <a:t>(a,i,giữa,j);</a:t>
              </a:r>
              <a:r>
                <a:rPr lang="en-US" altLang="zh-TW" sz="2000" dirty="0">
                  <a:solidFill>
                    <a:srgbClr val="9933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 chinh phục: hợp nhất</a:t>
              </a:r>
              <a:r>
                <a:rPr lang="en-US" altLang="zh-TW" sz="2000" dirty="0">
                  <a:solidFill>
                    <a:srgbClr val="C00000"/>
                  </a:solidFill>
                  <a:latin typeface="Lucida Console" pitchFamily="49" charset="0"/>
                  <a:ea typeface="PMingLiU" pitchFamily="18" charset="-120"/>
                </a:rPr>
                <a:t>a[i..mid]</a:t>
              </a:r>
              <a:r>
                <a:rPr lang="en-US" altLang="zh-TW" sz="2000" dirty="0">
                  <a:solidFill>
                    <a:srgbClr val="006600"/>
                  </a:solidFill>
                  <a:latin typeface="Lucida Console" pitchFamily="49" charset="0"/>
                  <a:ea typeface="PMingLiU" pitchFamily="18" charset="-120"/>
                </a:rPr>
                <a:t>Và</a:t>
              </a:r>
            </a:p>
            <a:p>
              <a:pPr eaLnBrk="1" hangingPunct="1" rtl="0" algn="l">
                <a:buFont typeface="Wingdings" pitchFamily="2" charset="2"/>
                <a:buNone/>
                <a:tabLst>
                  <a:tab pos="269875" algn="l"/>
                  <a:tab pos="539750" algn="l"/>
                  <a:tab pos="900113" algn="l"/>
                  <a:tab pos="1169988" algn="l"/>
                  <a:tab pos="1438275" algn="l"/>
                </a:tabLst>
              </a:pPr>
              <a:r>
                <a:rPr lang="en-US" altLang="zh-TW" sz="2000" dirty="0">
                  <a:solidFill>
                    <a:srgbClr val="0080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a:t>
              </a:r>
              <a:r>
                <a:rPr lang="en-US" altLang="zh-TW" sz="2000" dirty="0">
                  <a:solidFill>
                    <a:srgbClr val="C00000"/>
                  </a:solidFill>
                  <a:latin typeface="Lucida Console" pitchFamily="49" charset="0"/>
                  <a:ea typeface="PMingLiU" pitchFamily="18" charset="-120"/>
                </a:rPr>
                <a:t>a[giữa+1..j]</a:t>
              </a:r>
              <a:r>
                <a:rPr lang="en-US" altLang="zh-TW" sz="2000" dirty="0">
                  <a:solidFill>
                    <a:srgbClr val="0000FF"/>
                  </a:solidFill>
                  <a:latin typeface="Lucida Console" pitchFamily="49" charset="0"/>
                  <a:ea typeface="PMingLiU" pitchFamily="18" charset="-120"/>
                </a:rPr>
                <a:t>mặt sau</a:t>
              </a:r>
              <a:r>
                <a:rPr lang="en-US" altLang="zh-TW" sz="2000" dirty="0">
                  <a:solidFill>
                    <a:srgbClr val="0080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vào trong</a:t>
              </a:r>
              <a:r>
                <a:rPr lang="en-US" altLang="zh-TW" sz="2000" dirty="0">
                  <a:solidFill>
                    <a:srgbClr val="008000"/>
                  </a:solidFill>
                  <a:latin typeface="Lucida Console" pitchFamily="49" charset="0"/>
                  <a:ea typeface="PMingLiU" pitchFamily="18" charset="-120"/>
                </a:rPr>
                <a:t> </a:t>
              </a:r>
              <a:r>
                <a:rPr lang="en-US" altLang="zh-TW" sz="2000" dirty="0">
                  <a:solidFill>
                    <a:srgbClr val="C00000"/>
                  </a:solidFill>
                  <a:latin typeface="Lucida Console" pitchFamily="49" charset="0"/>
                  <a:ea typeface="PMingLiU" pitchFamily="18" charset="-120"/>
                </a:rPr>
                <a:t>một[i..j]</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t>
              </a:r>
            </a:p>
          </p:txBody>
        </p:sp>
        <p:sp>
          <p:nvSpPr>
            <p:cNvPr id="18" name="Rectangle 17"/>
            <p:cNvSpPr/>
            <p:nvPr/>
          </p:nvSpPr>
          <p:spPr>
            <a:xfrm>
              <a:off x="6477000" y="4267200"/>
              <a:ext cx="2057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Hợp nhấtSort.java</a:t>
              </a:r>
            </a:p>
          </p:txBody>
        </p:sp>
      </p:gr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79"/>
          <p:cNvGrpSpPr>
            <a:grpSpLocks/>
          </p:cNvGrpSpPr>
          <p:nvPr/>
        </p:nvGrpSpPr>
        <p:grpSpPr bwMode="auto">
          <a:xfrm>
            <a:off x="1828800" y="5410200"/>
            <a:ext cx="3352800" cy="762000"/>
            <a:chOff x="1128" y="3648"/>
            <a:chExt cx="2112" cy="480"/>
          </a:xfrm>
        </p:grpSpPr>
        <p:sp>
          <p:nvSpPr>
            <p:cNvPr id="119" name="Text Box 40"/>
            <p:cNvSpPr txBox="1">
              <a:spLocks noChangeArrowheads="1"/>
            </p:cNvSpPr>
            <p:nvPr/>
          </p:nvSpPr>
          <p:spPr bwMode="auto">
            <a:xfrm>
              <a:off x="1536" y="3834"/>
              <a:ext cx="1632"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12 16 27 27 38 39</a:t>
              </a:r>
            </a:p>
          </p:txBody>
        </p:sp>
        <p:cxnSp>
          <p:nvCxnSpPr>
            <p:cNvPr id="120" name="AutoShape 77"/>
            <p:cNvCxnSpPr>
              <a:cxnSpLocks noChangeShapeType="1"/>
              <a:endCxn id="119" idx="0"/>
            </p:cNvCxnSpPr>
            <p:nvPr/>
          </p:nvCxnSpPr>
          <p:spPr bwMode="auto">
            <a:xfrm>
              <a:off x="1128" y="3648"/>
              <a:ext cx="1224" cy="186"/>
            </a:xfrm>
            <a:prstGeom prst="straightConnector1">
              <a:avLst/>
            </a:prstGeom>
            <a:noFill/>
            <a:ln w="38100">
              <a:solidFill>
                <a:schemeClr val="tx1"/>
              </a:solidFill>
              <a:round/>
              <a:headEnd/>
              <a:tailEnd type="triangle" w="med" len="med"/>
            </a:ln>
          </p:spPr>
        </p:cxnSp>
        <p:cxnSp>
          <p:nvCxnSpPr>
            <p:cNvPr id="121" name="AutoShape 78"/>
            <p:cNvCxnSpPr>
              <a:cxnSpLocks noChangeShapeType="1"/>
              <a:endCxn id="119" idx="0"/>
            </p:cNvCxnSpPr>
            <p:nvPr/>
          </p:nvCxnSpPr>
          <p:spPr bwMode="auto">
            <a:xfrm flipH="1">
              <a:off x="2352" y="3648"/>
              <a:ext cx="888" cy="186"/>
            </a:xfrm>
            <a:prstGeom prst="straightConnector1">
              <a:avLst/>
            </a:prstGeom>
            <a:noFill/>
            <a:ln w="38100">
              <a:solidFill>
                <a:schemeClr val="tx1"/>
              </a:solidFill>
              <a:round/>
              <a:headEnd/>
              <a:tailEnd type="triangle" w="med" len="med"/>
            </a:ln>
          </p:spPr>
        </p:cxnSp>
      </p:grpSp>
      <p:grpSp>
        <p:nvGrpSpPr>
          <p:cNvPr id="114" name="Group 76"/>
          <p:cNvGrpSpPr>
            <a:grpSpLocks/>
          </p:cNvGrpSpPr>
          <p:nvPr/>
        </p:nvGrpSpPr>
        <p:grpSpPr bwMode="auto">
          <a:xfrm>
            <a:off x="4191000" y="3352800"/>
            <a:ext cx="1828800" cy="2057400"/>
            <a:chOff x="2664" y="2352"/>
            <a:chExt cx="1152" cy="1296"/>
          </a:xfrm>
        </p:grpSpPr>
        <p:sp>
          <p:nvSpPr>
            <p:cNvPr id="115" name="Text Box 41"/>
            <p:cNvSpPr txBox="1">
              <a:spLocks noChangeArrowheads="1"/>
            </p:cNvSpPr>
            <p:nvPr/>
          </p:nvSpPr>
          <p:spPr bwMode="auto">
            <a:xfrm>
              <a:off x="2832" y="3354"/>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12 27 39</a:t>
              </a:r>
            </a:p>
          </p:txBody>
        </p:sp>
        <p:cxnSp>
          <p:nvCxnSpPr>
            <p:cNvPr id="116" name="AutoShape 74"/>
            <p:cNvCxnSpPr>
              <a:cxnSpLocks noChangeShapeType="1"/>
              <a:endCxn id="115" idx="0"/>
            </p:cNvCxnSpPr>
            <p:nvPr/>
          </p:nvCxnSpPr>
          <p:spPr bwMode="auto">
            <a:xfrm>
              <a:off x="2664" y="3270"/>
              <a:ext cx="576" cy="84"/>
            </a:xfrm>
            <a:prstGeom prst="straightConnector1">
              <a:avLst/>
            </a:prstGeom>
            <a:noFill/>
            <a:ln w="38100">
              <a:solidFill>
                <a:schemeClr val="tx1"/>
              </a:solidFill>
              <a:round/>
              <a:headEnd/>
              <a:tailEnd type="triangle" w="med" len="med"/>
            </a:ln>
          </p:spPr>
        </p:cxnSp>
        <p:cxnSp>
          <p:nvCxnSpPr>
            <p:cNvPr id="117" name="AutoShape 75"/>
            <p:cNvCxnSpPr>
              <a:cxnSpLocks noChangeShapeType="1"/>
              <a:endCxn id="115" idx="0"/>
            </p:cNvCxnSpPr>
            <p:nvPr/>
          </p:nvCxnSpPr>
          <p:spPr bwMode="auto">
            <a:xfrm flipH="1">
              <a:off x="3240" y="2352"/>
              <a:ext cx="576" cy="1002"/>
            </a:xfrm>
            <a:prstGeom prst="straightConnector1">
              <a:avLst/>
            </a:prstGeom>
            <a:noFill/>
            <a:ln w="38100">
              <a:solidFill>
                <a:schemeClr val="tx1"/>
              </a:solidFill>
              <a:round/>
              <a:headEnd/>
              <a:tailEnd type="triangle" w="med" len="med"/>
            </a:ln>
          </p:spPr>
        </p:cxnSp>
      </p:grpSp>
      <p:grpSp>
        <p:nvGrpSpPr>
          <p:cNvPr id="111" name="Group 73"/>
          <p:cNvGrpSpPr>
            <a:grpSpLocks/>
          </p:cNvGrpSpPr>
          <p:nvPr/>
        </p:nvGrpSpPr>
        <p:grpSpPr bwMode="auto">
          <a:xfrm>
            <a:off x="5105400" y="2743200"/>
            <a:ext cx="1181100" cy="600075"/>
            <a:chOff x="3240" y="1974"/>
            <a:chExt cx="744" cy="378"/>
          </a:xfrm>
        </p:grpSpPr>
        <p:sp>
          <p:nvSpPr>
            <p:cNvPr id="112" name="Text Box 31"/>
            <p:cNvSpPr txBox="1">
              <a:spLocks noChangeArrowheads="1"/>
            </p:cNvSpPr>
            <p:nvPr/>
          </p:nvSpPr>
          <p:spPr bwMode="auto">
            <a:xfrm>
              <a:off x="3648" y="2058"/>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27</a:t>
              </a:r>
            </a:p>
          </p:txBody>
        </p:sp>
        <p:cxnSp>
          <p:nvCxnSpPr>
            <p:cNvPr id="113" name="AutoShape 72"/>
            <p:cNvCxnSpPr>
              <a:cxnSpLocks noChangeShapeType="1"/>
              <a:endCxn id="112" idx="0"/>
            </p:cNvCxnSpPr>
            <p:nvPr/>
          </p:nvCxnSpPr>
          <p:spPr bwMode="auto">
            <a:xfrm>
              <a:off x="3240" y="1974"/>
              <a:ext cx="576" cy="84"/>
            </a:xfrm>
            <a:prstGeom prst="straightConnector1">
              <a:avLst/>
            </a:prstGeom>
            <a:noFill/>
            <a:ln w="38100">
              <a:solidFill>
                <a:schemeClr val="tx1"/>
              </a:solidFill>
              <a:round/>
              <a:headEnd/>
              <a:tailEnd type="triangle" w="med" len="med"/>
            </a:ln>
          </p:spPr>
        </p:cxnSp>
      </p:grpSp>
      <p:grpSp>
        <p:nvGrpSpPr>
          <p:cNvPr id="101" name="Group 66"/>
          <p:cNvGrpSpPr>
            <a:grpSpLocks/>
          </p:cNvGrpSpPr>
          <p:nvPr/>
        </p:nvGrpSpPr>
        <p:grpSpPr bwMode="auto">
          <a:xfrm>
            <a:off x="3505200" y="3352800"/>
            <a:ext cx="533400" cy="685800"/>
            <a:chOff x="2304" y="2358"/>
            <a:chExt cx="336" cy="432"/>
          </a:xfrm>
        </p:grpSpPr>
        <p:sp>
          <p:nvSpPr>
            <p:cNvPr id="102" name="Text Box 32"/>
            <p:cNvSpPr txBox="1">
              <a:spLocks noChangeArrowheads="1"/>
            </p:cNvSpPr>
            <p:nvPr/>
          </p:nvSpPr>
          <p:spPr bwMode="auto">
            <a:xfrm>
              <a:off x="2304"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a:t>
              </a:r>
            </a:p>
          </p:txBody>
        </p:sp>
        <p:cxnSp>
          <p:nvCxnSpPr>
            <p:cNvPr id="103" name="AutoShape 65"/>
            <p:cNvCxnSpPr>
              <a:cxnSpLocks noChangeShapeType="1"/>
              <a:endCxn id="102" idx="0"/>
            </p:cNvCxnSpPr>
            <p:nvPr/>
          </p:nvCxnSpPr>
          <p:spPr bwMode="auto">
            <a:xfrm flipH="1">
              <a:off x="2472" y="2358"/>
              <a:ext cx="144" cy="138"/>
            </a:xfrm>
            <a:prstGeom prst="straightConnector1">
              <a:avLst/>
            </a:prstGeom>
            <a:noFill/>
            <a:ln w="38100">
              <a:solidFill>
                <a:schemeClr val="tx1"/>
              </a:solidFill>
              <a:round/>
              <a:headEnd/>
              <a:tailEnd type="triangle" w="med" len="med"/>
            </a:ln>
          </p:spPr>
        </p:cxnSp>
      </p:grpSp>
      <p:grpSp>
        <p:nvGrpSpPr>
          <p:cNvPr id="98" name="Group 64"/>
          <p:cNvGrpSpPr>
            <a:grpSpLocks/>
          </p:cNvGrpSpPr>
          <p:nvPr/>
        </p:nvGrpSpPr>
        <p:grpSpPr bwMode="auto">
          <a:xfrm>
            <a:off x="3733800" y="2743200"/>
            <a:ext cx="1485900" cy="609600"/>
            <a:chOff x="2304" y="1974"/>
            <a:chExt cx="936" cy="384"/>
          </a:xfrm>
        </p:grpSpPr>
        <p:sp>
          <p:nvSpPr>
            <p:cNvPr id="99" name="Text Box 30"/>
            <p:cNvSpPr txBox="1">
              <a:spLocks noChangeArrowheads="1"/>
            </p:cNvSpPr>
            <p:nvPr/>
          </p:nvSpPr>
          <p:spPr bwMode="auto">
            <a:xfrm>
              <a:off x="2304" y="2064"/>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39 12</a:t>
              </a:r>
            </a:p>
          </p:txBody>
        </p:sp>
        <p:cxnSp>
          <p:nvCxnSpPr>
            <p:cNvPr id="100" name="AutoShape 63"/>
            <p:cNvCxnSpPr>
              <a:cxnSpLocks noChangeShapeType="1"/>
              <a:endCxn id="99" idx="0"/>
            </p:cNvCxnSpPr>
            <p:nvPr/>
          </p:nvCxnSpPr>
          <p:spPr bwMode="auto">
            <a:xfrm flipH="1">
              <a:off x="2616" y="1974"/>
              <a:ext cx="624" cy="90"/>
            </a:xfrm>
            <a:prstGeom prst="straightConnector1">
              <a:avLst/>
            </a:prstGeom>
            <a:noFill/>
            <a:ln w="38100">
              <a:solidFill>
                <a:schemeClr val="tx1"/>
              </a:solidFill>
              <a:round/>
              <a:headEnd/>
              <a:tailEnd type="triangle" w="med" len="med"/>
            </a:ln>
          </p:spPr>
        </p:cxnSp>
      </p:grpSp>
      <p:grpSp>
        <p:nvGrpSpPr>
          <p:cNvPr id="95" name="Group 57"/>
          <p:cNvGrpSpPr>
            <a:grpSpLocks/>
          </p:cNvGrpSpPr>
          <p:nvPr/>
        </p:nvGrpSpPr>
        <p:grpSpPr bwMode="auto">
          <a:xfrm>
            <a:off x="3200400" y="2133600"/>
            <a:ext cx="2590800" cy="609600"/>
            <a:chOff x="2016" y="1590"/>
            <a:chExt cx="1632" cy="384"/>
          </a:xfrm>
        </p:grpSpPr>
        <p:sp>
          <p:nvSpPr>
            <p:cNvPr id="96" name="Text Box 29"/>
            <p:cNvSpPr txBox="1">
              <a:spLocks noChangeArrowheads="1"/>
            </p:cNvSpPr>
            <p:nvPr/>
          </p:nvSpPr>
          <p:spPr bwMode="auto">
            <a:xfrm>
              <a:off x="2832" y="1680"/>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39 12 27</a:t>
              </a:r>
            </a:p>
          </p:txBody>
        </p:sp>
        <p:cxnSp>
          <p:nvCxnSpPr>
            <p:cNvPr id="97" name="AutoShape 55"/>
            <p:cNvCxnSpPr>
              <a:cxnSpLocks noChangeShapeType="1"/>
              <a:endCxn id="96" idx="0"/>
            </p:cNvCxnSpPr>
            <p:nvPr/>
          </p:nvCxnSpPr>
          <p:spPr bwMode="auto">
            <a:xfrm>
              <a:off x="2016" y="1590"/>
              <a:ext cx="1224" cy="90"/>
            </a:xfrm>
            <a:prstGeom prst="straightConnector1">
              <a:avLst/>
            </a:prstGeom>
            <a:noFill/>
            <a:ln w="38100">
              <a:solidFill>
                <a:schemeClr val="tx1"/>
              </a:solidFill>
              <a:round/>
              <a:headEnd/>
              <a:tailEnd type="triangle" w="med" len="med"/>
            </a:ln>
          </p:spPr>
        </p:cxnSp>
      </p:grpSp>
      <p:grpSp>
        <p:nvGrpSpPr>
          <p:cNvPr id="87" name="Group 62"/>
          <p:cNvGrpSpPr>
            <a:grpSpLocks/>
          </p:cNvGrpSpPr>
          <p:nvPr/>
        </p:nvGrpSpPr>
        <p:grpSpPr bwMode="auto">
          <a:xfrm>
            <a:off x="914400" y="3352800"/>
            <a:ext cx="1905000" cy="2047875"/>
            <a:chOff x="504" y="2358"/>
            <a:chExt cx="1200" cy="1290"/>
          </a:xfrm>
        </p:grpSpPr>
        <p:sp>
          <p:nvSpPr>
            <p:cNvPr id="88" name="Text Box 39"/>
            <p:cNvSpPr txBox="1">
              <a:spLocks noChangeArrowheads="1"/>
            </p:cNvSpPr>
            <p:nvPr/>
          </p:nvSpPr>
          <p:spPr bwMode="auto">
            <a:xfrm>
              <a:off x="720" y="3354"/>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16 27 38</a:t>
              </a:r>
            </a:p>
          </p:txBody>
        </p:sp>
        <p:cxnSp>
          <p:nvCxnSpPr>
            <p:cNvPr id="89" name="AutoShape 60"/>
            <p:cNvCxnSpPr>
              <a:cxnSpLocks noChangeShapeType="1"/>
              <a:endCxn id="88" idx="0"/>
            </p:cNvCxnSpPr>
            <p:nvPr/>
          </p:nvCxnSpPr>
          <p:spPr bwMode="auto">
            <a:xfrm>
              <a:off x="504" y="3264"/>
              <a:ext cx="624" cy="90"/>
            </a:xfrm>
            <a:prstGeom prst="straightConnector1">
              <a:avLst/>
            </a:prstGeom>
            <a:noFill/>
            <a:ln w="38100">
              <a:solidFill>
                <a:schemeClr val="tx1"/>
              </a:solidFill>
              <a:round/>
              <a:headEnd/>
              <a:tailEnd type="triangle" w="med" len="med"/>
            </a:ln>
          </p:spPr>
        </p:cxnSp>
        <p:cxnSp>
          <p:nvCxnSpPr>
            <p:cNvPr id="90" name="AutoShape 61"/>
            <p:cNvCxnSpPr>
              <a:cxnSpLocks noChangeShapeType="1"/>
              <a:endCxn id="88" idx="0"/>
            </p:cNvCxnSpPr>
            <p:nvPr/>
          </p:nvCxnSpPr>
          <p:spPr bwMode="auto">
            <a:xfrm flipH="1">
              <a:off x="1128" y="2358"/>
              <a:ext cx="576" cy="996"/>
            </a:xfrm>
            <a:prstGeom prst="straightConnector1">
              <a:avLst/>
            </a:prstGeom>
            <a:noFill/>
            <a:ln w="38100">
              <a:solidFill>
                <a:schemeClr val="tx1"/>
              </a:solidFill>
              <a:round/>
              <a:headEnd/>
              <a:tailEnd type="triangle" w="med" len="med"/>
            </a:ln>
          </p:spPr>
        </p:cxnSp>
      </p:grpSp>
      <p:grpSp>
        <p:nvGrpSpPr>
          <p:cNvPr id="84" name="Group 59"/>
          <p:cNvGrpSpPr>
            <a:grpSpLocks/>
          </p:cNvGrpSpPr>
          <p:nvPr/>
        </p:nvGrpSpPr>
        <p:grpSpPr bwMode="auto">
          <a:xfrm>
            <a:off x="1752600" y="2743200"/>
            <a:ext cx="1181100" cy="609600"/>
            <a:chOff x="1128" y="1974"/>
            <a:chExt cx="744" cy="384"/>
          </a:xfrm>
        </p:grpSpPr>
        <p:sp>
          <p:nvSpPr>
            <p:cNvPr id="85" name="Text Box 35"/>
            <p:cNvSpPr txBox="1">
              <a:spLocks noChangeArrowheads="1"/>
            </p:cNvSpPr>
            <p:nvPr/>
          </p:nvSpPr>
          <p:spPr bwMode="auto">
            <a:xfrm>
              <a:off x="1536" y="2064"/>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27</a:t>
              </a:r>
            </a:p>
          </p:txBody>
        </p:sp>
        <p:cxnSp>
          <p:nvCxnSpPr>
            <p:cNvPr id="86" name="AutoShape 58"/>
            <p:cNvCxnSpPr>
              <a:cxnSpLocks noChangeShapeType="1"/>
              <a:endCxn id="85" idx="0"/>
            </p:cNvCxnSpPr>
            <p:nvPr/>
          </p:nvCxnSpPr>
          <p:spPr bwMode="auto">
            <a:xfrm>
              <a:off x="1128" y="1974"/>
              <a:ext cx="576" cy="90"/>
            </a:xfrm>
            <a:prstGeom prst="straightConnector1">
              <a:avLst/>
            </a:prstGeom>
            <a:noFill/>
            <a:ln w="38100">
              <a:solidFill>
                <a:schemeClr val="tx1"/>
              </a:solidFill>
              <a:round/>
              <a:headEnd/>
              <a:tailEnd type="triangle" w="med" len="med"/>
            </a:ln>
          </p:spPr>
        </p:cxnSp>
      </p:grpSp>
      <p:grpSp>
        <p:nvGrpSpPr>
          <p:cNvPr id="80" name="Group 54"/>
          <p:cNvGrpSpPr>
            <a:grpSpLocks/>
          </p:cNvGrpSpPr>
          <p:nvPr/>
        </p:nvGrpSpPr>
        <p:grpSpPr bwMode="auto">
          <a:xfrm>
            <a:off x="304800" y="4038600"/>
            <a:ext cx="990600" cy="752475"/>
            <a:chOff x="192" y="2790"/>
            <a:chExt cx="624" cy="474"/>
          </a:xfrm>
        </p:grpSpPr>
        <p:sp>
          <p:nvSpPr>
            <p:cNvPr id="81" name="Text Box 38"/>
            <p:cNvSpPr txBox="1">
              <a:spLocks noChangeArrowheads="1"/>
            </p:cNvSpPr>
            <p:nvPr/>
          </p:nvSpPr>
          <p:spPr bwMode="auto">
            <a:xfrm>
              <a:off x="192" y="2970"/>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16 38</a:t>
              </a:r>
            </a:p>
          </p:txBody>
        </p:sp>
        <p:cxnSp>
          <p:nvCxnSpPr>
            <p:cNvPr id="82" name="AutoShape 52"/>
            <p:cNvCxnSpPr>
              <a:cxnSpLocks noChangeShapeType="1"/>
              <a:endCxn id="81" idx="0"/>
            </p:cNvCxnSpPr>
            <p:nvPr/>
          </p:nvCxnSpPr>
          <p:spPr bwMode="auto">
            <a:xfrm>
              <a:off x="312" y="2790"/>
              <a:ext cx="192" cy="180"/>
            </a:xfrm>
            <a:prstGeom prst="straightConnector1">
              <a:avLst/>
            </a:prstGeom>
            <a:noFill/>
            <a:ln w="38100">
              <a:solidFill>
                <a:schemeClr val="tx1"/>
              </a:solidFill>
              <a:round/>
              <a:headEnd/>
              <a:tailEnd type="triangle" w="med" len="med"/>
            </a:ln>
          </p:spPr>
        </p:cxnSp>
        <p:cxnSp>
          <p:nvCxnSpPr>
            <p:cNvPr id="83" name="AutoShape 53"/>
            <p:cNvCxnSpPr>
              <a:cxnSpLocks noChangeShapeType="1"/>
              <a:endCxn id="81" idx="0"/>
            </p:cNvCxnSpPr>
            <p:nvPr/>
          </p:nvCxnSpPr>
          <p:spPr bwMode="auto">
            <a:xfrm flipH="1">
              <a:off x="504" y="2790"/>
              <a:ext cx="312" cy="180"/>
            </a:xfrm>
            <a:prstGeom prst="straightConnector1">
              <a:avLst/>
            </a:prstGeom>
            <a:noFill/>
            <a:ln w="38100">
              <a:solidFill>
                <a:schemeClr val="tx1"/>
              </a:solidFill>
              <a:round/>
              <a:headEnd/>
              <a:tailEnd type="triangle" w="med" len="med"/>
            </a:ln>
          </p:spPr>
        </p:cxnSp>
      </p:grpSp>
      <p:grpSp>
        <p:nvGrpSpPr>
          <p:cNvPr id="74" name="Group 48"/>
          <p:cNvGrpSpPr>
            <a:grpSpLocks/>
          </p:cNvGrpSpPr>
          <p:nvPr/>
        </p:nvGrpSpPr>
        <p:grpSpPr bwMode="auto">
          <a:xfrm>
            <a:off x="190500" y="3352800"/>
            <a:ext cx="571500" cy="685800"/>
            <a:chOff x="144" y="2358"/>
            <a:chExt cx="360" cy="432"/>
          </a:xfrm>
        </p:grpSpPr>
        <p:sp>
          <p:nvSpPr>
            <p:cNvPr id="75" name="Text Box 36"/>
            <p:cNvSpPr txBox="1">
              <a:spLocks noChangeArrowheads="1"/>
            </p:cNvSpPr>
            <p:nvPr/>
          </p:nvSpPr>
          <p:spPr bwMode="auto">
            <a:xfrm>
              <a:off x="144"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a:t>
              </a:r>
            </a:p>
          </p:txBody>
        </p:sp>
        <p:cxnSp>
          <p:nvCxnSpPr>
            <p:cNvPr id="76" name="AutoShape 47"/>
            <p:cNvCxnSpPr>
              <a:cxnSpLocks noChangeShapeType="1"/>
              <a:endCxn id="75" idx="0"/>
            </p:cNvCxnSpPr>
            <p:nvPr/>
          </p:nvCxnSpPr>
          <p:spPr bwMode="auto">
            <a:xfrm flipH="1">
              <a:off x="312" y="2358"/>
              <a:ext cx="192" cy="138"/>
            </a:xfrm>
            <a:prstGeom prst="straightConnector1">
              <a:avLst/>
            </a:prstGeom>
            <a:noFill/>
            <a:ln w="38100">
              <a:solidFill>
                <a:schemeClr val="tx1"/>
              </a:solidFill>
              <a:round/>
              <a:headEnd/>
              <a:tailEnd type="triangle" w="med" len="med"/>
            </a:ln>
          </p:spPr>
        </p:cxnSp>
      </p:grpSp>
      <p:grpSp>
        <p:nvGrpSpPr>
          <p:cNvPr id="77" name="Group 50"/>
          <p:cNvGrpSpPr>
            <a:grpSpLocks/>
          </p:cNvGrpSpPr>
          <p:nvPr/>
        </p:nvGrpSpPr>
        <p:grpSpPr bwMode="auto">
          <a:xfrm>
            <a:off x="762000" y="3352800"/>
            <a:ext cx="800100" cy="685800"/>
            <a:chOff x="504" y="2358"/>
            <a:chExt cx="504" cy="432"/>
          </a:xfrm>
        </p:grpSpPr>
        <p:sp>
          <p:nvSpPr>
            <p:cNvPr id="78" name="Text Box 37"/>
            <p:cNvSpPr txBox="1">
              <a:spLocks noChangeArrowheads="1"/>
            </p:cNvSpPr>
            <p:nvPr/>
          </p:nvSpPr>
          <p:spPr bwMode="auto">
            <a:xfrm>
              <a:off x="624" y="2496"/>
              <a:ext cx="38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a:t>
              </a:r>
            </a:p>
          </p:txBody>
        </p:sp>
        <p:cxnSp>
          <p:nvCxnSpPr>
            <p:cNvPr id="79" name="AutoShape 49"/>
            <p:cNvCxnSpPr>
              <a:cxnSpLocks noChangeShapeType="1"/>
              <a:endCxn id="78" idx="0"/>
            </p:cNvCxnSpPr>
            <p:nvPr/>
          </p:nvCxnSpPr>
          <p:spPr bwMode="auto">
            <a:xfrm>
              <a:off x="504" y="2358"/>
              <a:ext cx="312" cy="138"/>
            </a:xfrm>
            <a:prstGeom prst="straightConnector1">
              <a:avLst/>
            </a:prstGeom>
            <a:noFill/>
            <a:ln w="38100">
              <a:solidFill>
                <a:schemeClr val="tx1"/>
              </a:solidFill>
              <a:round/>
              <a:headEnd/>
              <a:tailEnd type="triangle" w="med" len="med"/>
            </a:ln>
          </p:spPr>
        </p:cxnSp>
      </p:grpSp>
      <p:grpSp>
        <p:nvGrpSpPr>
          <p:cNvPr id="71" name="Group 46"/>
          <p:cNvGrpSpPr>
            <a:grpSpLocks/>
          </p:cNvGrpSpPr>
          <p:nvPr/>
        </p:nvGrpSpPr>
        <p:grpSpPr bwMode="auto">
          <a:xfrm>
            <a:off x="304800" y="2743200"/>
            <a:ext cx="1485900" cy="609600"/>
            <a:chOff x="192" y="1974"/>
            <a:chExt cx="936" cy="384"/>
          </a:xfrm>
        </p:grpSpPr>
        <p:sp>
          <p:nvSpPr>
            <p:cNvPr id="72" name="Text Box 34"/>
            <p:cNvSpPr txBox="1">
              <a:spLocks noChangeArrowheads="1"/>
            </p:cNvSpPr>
            <p:nvPr/>
          </p:nvSpPr>
          <p:spPr bwMode="auto">
            <a:xfrm>
              <a:off x="192" y="2064"/>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38 16</a:t>
              </a:r>
            </a:p>
          </p:txBody>
        </p:sp>
        <p:cxnSp>
          <p:nvCxnSpPr>
            <p:cNvPr id="73" name="AutoShape 45"/>
            <p:cNvCxnSpPr>
              <a:cxnSpLocks noChangeShapeType="1"/>
              <a:endCxn id="72" idx="0"/>
            </p:cNvCxnSpPr>
            <p:nvPr/>
          </p:nvCxnSpPr>
          <p:spPr bwMode="auto">
            <a:xfrm flipH="1">
              <a:off x="504" y="1974"/>
              <a:ext cx="624" cy="90"/>
            </a:xfrm>
            <a:prstGeom prst="straightConnector1">
              <a:avLst/>
            </a:prstGeom>
            <a:noFill/>
            <a:ln w="38100">
              <a:solidFill>
                <a:schemeClr val="tx1"/>
              </a:solidFill>
              <a:round/>
              <a:headEnd/>
              <a:tailEnd type="triangle" w="med" len="med"/>
            </a:ln>
          </p:spPr>
        </p:cxnSp>
      </p:grpSp>
      <p:grpSp>
        <p:nvGrpSpPr>
          <p:cNvPr id="68" name="Group 44"/>
          <p:cNvGrpSpPr>
            <a:grpSpLocks/>
          </p:cNvGrpSpPr>
          <p:nvPr/>
        </p:nvGrpSpPr>
        <p:grpSpPr bwMode="auto">
          <a:xfrm>
            <a:off x="990600" y="2133600"/>
            <a:ext cx="2095500" cy="619125"/>
            <a:chOff x="720" y="1584"/>
            <a:chExt cx="1320" cy="390"/>
          </a:xfrm>
        </p:grpSpPr>
        <p:sp>
          <p:nvSpPr>
            <p:cNvPr id="69" name="Text Box 28"/>
            <p:cNvSpPr txBox="1">
              <a:spLocks noChangeArrowheads="1"/>
            </p:cNvSpPr>
            <p:nvPr/>
          </p:nvSpPr>
          <p:spPr bwMode="auto">
            <a:xfrm>
              <a:off x="720" y="1680"/>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38 16 27</a:t>
              </a:r>
            </a:p>
          </p:txBody>
        </p:sp>
        <p:cxnSp>
          <p:nvCxnSpPr>
            <p:cNvPr id="70" name="AutoShape 43"/>
            <p:cNvCxnSpPr>
              <a:cxnSpLocks noChangeShapeType="1"/>
            </p:cNvCxnSpPr>
            <p:nvPr/>
          </p:nvCxnSpPr>
          <p:spPr bwMode="auto">
            <a:xfrm flipH="1">
              <a:off x="1152" y="1584"/>
              <a:ext cx="888" cy="90"/>
            </a:xfrm>
            <a:prstGeom prst="straightConnector1">
              <a:avLst/>
            </a:prstGeom>
            <a:noFill/>
            <a:ln w="38100">
              <a:solidFill>
                <a:schemeClr val="tx1"/>
              </a:solidFill>
              <a:round/>
              <a:headEnd/>
              <a:tailEnd type="triangle" w="med" len="med"/>
            </a:ln>
          </p:spPr>
        </p:cxnSp>
      </p:grpSp>
      <p:sp>
        <p:nvSpPr>
          <p:cNvPr id="4099" name="Rectangle 2"/>
          <p:cNvSpPr>
            <a:spLocks noGrp="1" noChangeArrowheads="1"/>
          </p:cNvSpPr>
          <p:nvPr>
            <p:ph type="title"/>
          </p:nvPr>
        </p:nvSpPr>
        <p:spPr>
          <a:xfrm>
            <a:off x="457200" y="228600"/>
            <a:ext cx="83820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Hợp nhất Sắp xếp mảng 6 phần tử (1/2)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35</a:t>
            </a:fld>
            <a:endParaRPr lang="en-US" sz="1600" dirty="0"/>
          </a:p>
        </p:txBody>
      </p:sp>
      <p:sp>
        <p:nvSpPr>
          <p:cNvPr id="8" name="Text Box 26"/>
          <p:cNvSpPr txBox="1">
            <a:spLocks noChangeArrowheads="1"/>
          </p:cNvSpPr>
          <p:nvPr/>
        </p:nvSpPr>
        <p:spPr bwMode="auto">
          <a:xfrm>
            <a:off x="5410200" y="914400"/>
            <a:ext cx="3505200" cy="103412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rtl="0" algn="l">
              <a:spcBef>
                <a:spcPct val="20000"/>
              </a:spcBef>
            </a:pPr>
            <a:r>
              <a:rPr lang="en-US" altLang="zh-TW" dirty="0">
                <a:solidFill>
                  <a:srgbClr val="0000FF"/>
                </a:solidFill>
                <a:latin typeface="Lucida Console" pitchFamily="49" charset="0"/>
                <a:ea typeface="PMingLiU" pitchFamily="18" charset="-120"/>
              </a:rPr>
              <a:t>hợp nhấtSắp xếp</a:t>
            </a:r>
            <a:r>
              <a:rPr lang="en-US" altLang="zh-TW" dirty="0">
                <a:latin typeface="Lucida Console" pitchFamily="49" charset="0"/>
                <a:ea typeface="PMingLiU" pitchFamily="18" charset="-120"/>
              </a:rPr>
              <a:t>(a,i,giữa);</a:t>
            </a:r>
          </a:p>
          <a:p>
            <a:pPr rtl="0" algn="l">
              <a:spcBef>
                <a:spcPct val="20000"/>
              </a:spcBef>
            </a:pPr>
            <a:r>
              <a:rPr lang="en-US" altLang="zh-TW" dirty="0">
                <a:solidFill>
                  <a:srgbClr val="0000FF"/>
                </a:solidFill>
                <a:latin typeface="Lucida Console" pitchFamily="49" charset="0"/>
                <a:ea typeface="PMingLiU" pitchFamily="18" charset="-120"/>
              </a:rPr>
              <a:t>hợp nhấtSắp xếp</a:t>
            </a:r>
            <a:r>
              <a:rPr lang="en-US" altLang="zh-TW" dirty="0">
                <a:latin typeface="Lucida Console" pitchFamily="49" charset="0"/>
                <a:ea typeface="PMingLiU" pitchFamily="18" charset="-120"/>
              </a:rPr>
              <a:t>(a,giữa+1,j);</a:t>
            </a:r>
          </a:p>
          <a:p>
            <a:pPr rtl="0" algn="l">
              <a:spcBef>
                <a:spcPct val="20000"/>
              </a:spcBef>
            </a:pPr>
            <a:r>
              <a:rPr lang="en-US" altLang="zh-TW" dirty="0">
                <a:solidFill>
                  <a:srgbClr val="993300"/>
                </a:solidFill>
                <a:latin typeface="Lucida Console" pitchFamily="49" charset="0"/>
                <a:ea typeface="PMingLiU" pitchFamily="18" charset="-120"/>
              </a:rPr>
              <a:t>hợp nhất</a:t>
            </a:r>
            <a:r>
              <a:rPr lang="en-US" altLang="zh-TW" dirty="0">
                <a:latin typeface="Lucida Console" pitchFamily="49" charset="0"/>
                <a:ea typeface="PMingLiU" pitchFamily="18" charset="-120"/>
              </a:rPr>
              <a:t>(a,i,giữa,j);</a:t>
            </a:r>
            <a:endParaRPr lang="en-US" dirty="0">
              <a:latin typeface="Times New Roman" pitchFamily="18" charset="0"/>
            </a:endParaRPr>
          </a:p>
        </p:txBody>
      </p:sp>
      <p:sp>
        <p:nvSpPr>
          <p:cNvPr id="67" name="Text Box 27"/>
          <p:cNvSpPr txBox="1">
            <a:spLocks noChangeArrowheads="1"/>
          </p:cNvSpPr>
          <p:nvPr/>
        </p:nvSpPr>
        <p:spPr bwMode="auto">
          <a:xfrm>
            <a:off x="2057400" y="1676400"/>
            <a:ext cx="2590800" cy="466725"/>
          </a:xfrm>
          <a:prstGeom prst="rect">
            <a:avLst/>
          </a:prstGeom>
          <a:solidFill>
            <a:srgbClr val="CCECFF"/>
          </a:solidFill>
          <a:ln w="9525">
            <a:solidFill>
              <a:schemeClr val="tx1"/>
            </a:solidFill>
            <a:miter lim="800000"/>
            <a:headEnd/>
            <a:tailEnd/>
          </a:ln>
        </p:spPr>
        <p:txBody>
          <a:bodyPr>
            <a:spAutoFit/>
          </a:bodyPr>
          <a:lstStyle/>
          <a:p>
            <a:pPr algn="ctr" rtl="0">
              <a:spcBef>
                <a:spcPct val="50000"/>
              </a:spcBef>
            </a:pPr>
            <a:r>
              <a:rPr lang="en-US" sz="2400" dirty="0">
                <a:latin typeface="Times New Roman" pitchFamily="18" charset="0"/>
              </a:rPr>
              <a:t>38 16 27 39 12 27</a:t>
            </a:r>
          </a:p>
        </p:txBody>
      </p:sp>
      <p:grpSp>
        <p:nvGrpSpPr>
          <p:cNvPr id="104" name="Group 68"/>
          <p:cNvGrpSpPr>
            <a:grpSpLocks/>
          </p:cNvGrpSpPr>
          <p:nvPr/>
        </p:nvGrpSpPr>
        <p:grpSpPr bwMode="auto">
          <a:xfrm>
            <a:off x="4267200" y="3352800"/>
            <a:ext cx="723900" cy="685800"/>
            <a:chOff x="2616" y="2358"/>
            <a:chExt cx="456" cy="432"/>
          </a:xfrm>
        </p:grpSpPr>
        <p:sp>
          <p:nvSpPr>
            <p:cNvPr id="105" name="Text Box 33"/>
            <p:cNvSpPr txBox="1">
              <a:spLocks noChangeArrowheads="1"/>
            </p:cNvSpPr>
            <p:nvPr/>
          </p:nvSpPr>
          <p:spPr bwMode="auto">
            <a:xfrm>
              <a:off x="2736"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a:t>
              </a:r>
            </a:p>
          </p:txBody>
        </p:sp>
        <p:cxnSp>
          <p:nvCxnSpPr>
            <p:cNvPr id="106" name="AutoShape 67"/>
            <p:cNvCxnSpPr>
              <a:cxnSpLocks noChangeShapeType="1"/>
              <a:endCxn id="105" idx="0"/>
            </p:cNvCxnSpPr>
            <p:nvPr/>
          </p:nvCxnSpPr>
          <p:spPr bwMode="auto">
            <a:xfrm>
              <a:off x="2616" y="2358"/>
              <a:ext cx="288" cy="138"/>
            </a:xfrm>
            <a:prstGeom prst="straightConnector1">
              <a:avLst/>
            </a:prstGeom>
            <a:noFill/>
            <a:ln w="38100">
              <a:solidFill>
                <a:schemeClr val="tx1"/>
              </a:solidFill>
              <a:round/>
              <a:headEnd/>
              <a:tailEnd type="triangle" w="med" len="med"/>
            </a:ln>
          </p:spPr>
        </p:cxnSp>
      </p:grpSp>
      <p:grpSp>
        <p:nvGrpSpPr>
          <p:cNvPr id="107" name="Group 71"/>
          <p:cNvGrpSpPr>
            <a:grpSpLocks/>
          </p:cNvGrpSpPr>
          <p:nvPr/>
        </p:nvGrpSpPr>
        <p:grpSpPr bwMode="auto">
          <a:xfrm>
            <a:off x="3733800" y="4038600"/>
            <a:ext cx="990600" cy="762000"/>
            <a:chOff x="2352" y="2790"/>
            <a:chExt cx="624" cy="480"/>
          </a:xfrm>
        </p:grpSpPr>
        <p:sp>
          <p:nvSpPr>
            <p:cNvPr id="108" name="Text Box 42"/>
            <p:cNvSpPr txBox="1">
              <a:spLocks noChangeArrowheads="1"/>
            </p:cNvSpPr>
            <p:nvPr/>
          </p:nvSpPr>
          <p:spPr bwMode="auto">
            <a:xfrm>
              <a:off x="2352" y="2976"/>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12 39</a:t>
              </a:r>
            </a:p>
          </p:txBody>
        </p:sp>
        <p:cxnSp>
          <p:nvCxnSpPr>
            <p:cNvPr id="109" name="AutoShape 69"/>
            <p:cNvCxnSpPr>
              <a:cxnSpLocks noChangeShapeType="1"/>
              <a:endCxn id="108" idx="0"/>
            </p:cNvCxnSpPr>
            <p:nvPr/>
          </p:nvCxnSpPr>
          <p:spPr bwMode="auto">
            <a:xfrm>
              <a:off x="2472" y="2790"/>
              <a:ext cx="192" cy="186"/>
            </a:xfrm>
            <a:prstGeom prst="straightConnector1">
              <a:avLst/>
            </a:prstGeom>
            <a:noFill/>
            <a:ln w="38100">
              <a:solidFill>
                <a:schemeClr val="tx1"/>
              </a:solidFill>
              <a:round/>
              <a:headEnd/>
              <a:tailEnd type="triangle" w="med" len="med"/>
            </a:ln>
          </p:spPr>
        </p:cxnSp>
        <p:cxnSp>
          <p:nvCxnSpPr>
            <p:cNvPr id="110" name="AutoShape 70"/>
            <p:cNvCxnSpPr>
              <a:cxnSpLocks noChangeShapeType="1"/>
              <a:endCxn id="108" idx="0"/>
            </p:cNvCxnSpPr>
            <p:nvPr/>
          </p:nvCxnSpPr>
          <p:spPr bwMode="auto">
            <a:xfrm flipH="1">
              <a:off x="2664" y="2790"/>
              <a:ext cx="240" cy="186"/>
            </a:xfrm>
            <a:prstGeom prst="straightConnector1">
              <a:avLst/>
            </a:prstGeom>
            <a:noFill/>
            <a:ln w="38100">
              <a:solidFill>
                <a:schemeClr val="tx1"/>
              </a:solidFill>
              <a:round/>
              <a:headEnd/>
              <a:tailEnd type="triangle" w="med" len="med"/>
            </a:ln>
          </p:spPr>
        </p:cxnSp>
      </p:grpSp>
      <p:sp>
        <p:nvSpPr>
          <p:cNvPr id="5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dissolv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dissolv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dissolve">
                                      <p:cBhvr>
                                        <p:cTn id="32" dur="500"/>
                                        <p:tgtEl>
                                          <p:spTgt spid="80"/>
                                        </p:tgtEl>
                                      </p:cBhvr>
                                    </p:animEffect>
                                  </p:childTnLst>
                                </p:cTn>
                              </p:par>
                            </p:childTnLst>
                          </p:cTn>
                        </p:par>
                        <p:par>
                          <p:cTn id="33" fill="hold">
                            <p:stCondLst>
                              <p:cond delay="500"/>
                            </p:stCondLst>
                            <p:childTnLst>
                              <p:par>
                                <p:cTn id="34" presetID="9" presetClass="exit" presetSubtype="0" fill="hold" nodeType="afterEffect">
                                  <p:stCondLst>
                                    <p:cond delay="0"/>
                                  </p:stCondLst>
                                  <p:childTnLst>
                                    <p:animEffect transition="out" filter="dissolve">
                                      <p:cBhvr>
                                        <p:cTn id="35" dur="500"/>
                                        <p:tgtEl>
                                          <p:spTgt spid="74"/>
                                        </p:tgtEl>
                                      </p:cBhvr>
                                    </p:animEffect>
                                    <p:set>
                                      <p:cBhvr>
                                        <p:cTn id="36" dur="1" fill="hold">
                                          <p:stCondLst>
                                            <p:cond delay="499"/>
                                          </p:stCondLst>
                                        </p:cTn>
                                        <p:tgtEl>
                                          <p:spTgt spid="74"/>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77"/>
                                        </p:tgtEl>
                                      </p:cBhvr>
                                    </p:animEffect>
                                    <p:set>
                                      <p:cBhvr>
                                        <p:cTn id="39" dur="1" fill="hold">
                                          <p:stCondLst>
                                            <p:cond delay="499"/>
                                          </p:stCondLst>
                                        </p:cTn>
                                        <p:tgtEl>
                                          <p:spTgt spid="7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71"/>
                                        </p:tgtEl>
                                      </p:cBhvr>
                                    </p:animEffect>
                                    <p:set>
                                      <p:cBhvr>
                                        <p:cTn id="44" dur="1" fill="hold">
                                          <p:stCondLst>
                                            <p:cond delay="499"/>
                                          </p:stCondLst>
                                        </p:cTn>
                                        <p:tgtEl>
                                          <p:spTgt spid="71"/>
                                        </p:tgtEl>
                                        <p:attrNameLst>
                                          <p:attrName>style.visibility</p:attrName>
                                        </p:attrNameLst>
                                      </p:cBhvr>
                                      <p:to>
                                        <p:strVal val="hidden"/>
                                      </p:to>
                                    </p:se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dissolve">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dissolve">
                                      <p:cBhvr>
                                        <p:cTn id="53" dur="500"/>
                                        <p:tgtEl>
                                          <p:spTgt spid="87"/>
                                        </p:tgtEl>
                                      </p:cBhvr>
                                    </p:animEffect>
                                  </p:childTnLst>
                                </p:cTn>
                              </p:par>
                            </p:childTnLst>
                          </p:cTn>
                        </p:par>
                        <p:par>
                          <p:cTn id="54" fill="hold">
                            <p:stCondLst>
                              <p:cond delay="500"/>
                            </p:stCondLst>
                            <p:childTnLst>
                              <p:par>
                                <p:cTn id="55" presetID="9" presetClass="exit" presetSubtype="0" fill="hold" nodeType="afterEffect">
                                  <p:stCondLst>
                                    <p:cond delay="0"/>
                                  </p:stCondLst>
                                  <p:childTnLst>
                                    <p:animEffect transition="out" filter="dissolve">
                                      <p:cBhvr>
                                        <p:cTn id="56" dur="500"/>
                                        <p:tgtEl>
                                          <p:spTgt spid="80"/>
                                        </p:tgtEl>
                                      </p:cBhvr>
                                    </p:animEffect>
                                    <p:set>
                                      <p:cBhvr>
                                        <p:cTn id="57" dur="1" fill="hold">
                                          <p:stCondLst>
                                            <p:cond delay="499"/>
                                          </p:stCondLst>
                                        </p:cTn>
                                        <p:tgtEl>
                                          <p:spTgt spid="80"/>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84"/>
                                        </p:tgtEl>
                                      </p:cBhvr>
                                    </p:animEffect>
                                    <p:set>
                                      <p:cBhvr>
                                        <p:cTn id="60" dur="1" fill="hold">
                                          <p:stCondLst>
                                            <p:cond delay="499"/>
                                          </p:stCondLst>
                                        </p:cTn>
                                        <p:tgtEl>
                                          <p:spTgt spid="8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xit" presetSubtype="0" fill="hold" nodeType="clickEffect">
                                  <p:stCondLst>
                                    <p:cond delay="0"/>
                                  </p:stCondLst>
                                  <p:childTnLst>
                                    <p:animEffect transition="out" filter="dissolve">
                                      <p:cBhvr>
                                        <p:cTn id="64" dur="500"/>
                                        <p:tgtEl>
                                          <p:spTgt spid="68"/>
                                        </p:tgtEl>
                                      </p:cBhvr>
                                    </p:animEffect>
                                    <p:set>
                                      <p:cBhvr>
                                        <p:cTn id="65" dur="1" fill="hold">
                                          <p:stCondLst>
                                            <p:cond delay="499"/>
                                          </p:stCondLst>
                                        </p:cTn>
                                        <p:tgtEl>
                                          <p:spTgt spid="68"/>
                                        </p:tgtEl>
                                        <p:attrNameLst>
                                          <p:attrName>style.visibility</p:attrName>
                                        </p:attrNameLst>
                                      </p:cBhvr>
                                      <p:to>
                                        <p:strVal val="hidden"/>
                                      </p:to>
                                    </p:set>
                                  </p:childTnLst>
                                </p:cTn>
                              </p:par>
                              <p:par>
                                <p:cTn id="66" presetID="9" presetClass="entr" presetSubtype="0" fill="hold" nodeType="with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dissolve">
                                      <p:cBhvr>
                                        <p:cTn id="68" dur="500"/>
                                        <p:tgtEl>
                                          <p:spTgt spid="95"/>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dissolve">
                                      <p:cBhvr>
                                        <p:cTn id="78" dur="5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04"/>
                                        </p:tgtEl>
                                        <p:attrNameLst>
                                          <p:attrName>style.visibility</p:attrName>
                                        </p:attrNameLst>
                                      </p:cBhvr>
                                      <p:to>
                                        <p:strVal val="visible"/>
                                      </p:to>
                                    </p:set>
                                    <p:animEffect transition="in" filter="dissolve">
                                      <p:cBhvr>
                                        <p:cTn id="83" dur="500"/>
                                        <p:tgtEl>
                                          <p:spTgt spid="10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7"/>
                                        </p:tgtEl>
                                        <p:attrNameLst>
                                          <p:attrName>style.visibility</p:attrName>
                                        </p:attrNameLst>
                                      </p:cBhvr>
                                      <p:to>
                                        <p:strVal val="visible"/>
                                      </p:to>
                                    </p:set>
                                    <p:animEffect transition="in" filter="dissolve">
                                      <p:cBhvr>
                                        <p:cTn id="88" dur="500"/>
                                        <p:tgtEl>
                                          <p:spTgt spid="107"/>
                                        </p:tgtEl>
                                      </p:cBhvr>
                                    </p:animEffect>
                                  </p:childTnLst>
                                </p:cTn>
                              </p:par>
                            </p:childTnLst>
                          </p:cTn>
                        </p:par>
                        <p:par>
                          <p:cTn id="89" fill="hold">
                            <p:stCondLst>
                              <p:cond delay="500"/>
                            </p:stCondLst>
                            <p:childTnLst>
                              <p:par>
                                <p:cTn id="90" presetID="9" presetClass="exit" presetSubtype="0" fill="hold" nodeType="afterEffect">
                                  <p:stCondLst>
                                    <p:cond delay="0"/>
                                  </p:stCondLst>
                                  <p:childTnLst>
                                    <p:animEffect transition="out" filter="dissolve">
                                      <p:cBhvr>
                                        <p:cTn id="91" dur="500"/>
                                        <p:tgtEl>
                                          <p:spTgt spid="101"/>
                                        </p:tgtEl>
                                      </p:cBhvr>
                                    </p:animEffect>
                                    <p:set>
                                      <p:cBhvr>
                                        <p:cTn id="92" dur="1" fill="hold">
                                          <p:stCondLst>
                                            <p:cond delay="499"/>
                                          </p:stCondLst>
                                        </p:cTn>
                                        <p:tgtEl>
                                          <p:spTgt spid="101"/>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104"/>
                                        </p:tgtEl>
                                      </p:cBhvr>
                                    </p:animEffect>
                                    <p:set>
                                      <p:cBhvr>
                                        <p:cTn id="95" dur="1" fill="hold">
                                          <p:stCondLst>
                                            <p:cond delay="499"/>
                                          </p:stCondLst>
                                        </p:cTn>
                                        <p:tgtEl>
                                          <p:spTgt spid="10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xit" presetSubtype="0" fill="hold" nodeType="clickEffect">
                                  <p:stCondLst>
                                    <p:cond delay="0"/>
                                  </p:stCondLst>
                                  <p:childTnLst>
                                    <p:animEffect transition="out" filter="dissolve">
                                      <p:cBhvr>
                                        <p:cTn id="99" dur="500"/>
                                        <p:tgtEl>
                                          <p:spTgt spid="98"/>
                                        </p:tgtEl>
                                      </p:cBhvr>
                                    </p:animEffect>
                                    <p:set>
                                      <p:cBhvr>
                                        <p:cTn id="100" dur="1" fill="hold">
                                          <p:stCondLst>
                                            <p:cond delay="499"/>
                                          </p:stCondLst>
                                        </p:cTn>
                                        <p:tgtEl>
                                          <p:spTgt spid="98"/>
                                        </p:tgtEl>
                                        <p:attrNameLst>
                                          <p:attrName>style.visibility</p:attrName>
                                        </p:attrNameLst>
                                      </p:cBhvr>
                                      <p:to>
                                        <p:strVal val="hidden"/>
                                      </p:to>
                                    </p:set>
                                  </p:childTnLst>
                                </p:cTn>
                              </p:par>
                            </p:childTnLst>
                          </p:cTn>
                        </p:par>
                        <p:par>
                          <p:cTn id="101" fill="hold">
                            <p:stCondLst>
                              <p:cond delay="500"/>
                            </p:stCondLst>
                            <p:childTnLst>
                              <p:par>
                                <p:cTn id="102" presetID="9" presetClass="entr" presetSubtype="0" fill="hold" nodeType="after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dissolve">
                                      <p:cBhvr>
                                        <p:cTn id="104" dur="500"/>
                                        <p:tgtEl>
                                          <p:spTgt spid="11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14"/>
                                        </p:tgtEl>
                                        <p:attrNameLst>
                                          <p:attrName>style.visibility</p:attrName>
                                        </p:attrNameLst>
                                      </p:cBhvr>
                                      <p:to>
                                        <p:strVal val="visible"/>
                                      </p:to>
                                    </p:set>
                                    <p:animEffect transition="in" filter="dissolve">
                                      <p:cBhvr>
                                        <p:cTn id="109" dur="500"/>
                                        <p:tgtEl>
                                          <p:spTgt spid="114"/>
                                        </p:tgtEl>
                                      </p:cBhvr>
                                    </p:animEffect>
                                  </p:childTnLst>
                                </p:cTn>
                              </p:par>
                            </p:childTnLst>
                          </p:cTn>
                        </p:par>
                        <p:par>
                          <p:cTn id="110" fill="hold">
                            <p:stCondLst>
                              <p:cond delay="500"/>
                            </p:stCondLst>
                            <p:childTnLst>
                              <p:par>
                                <p:cTn id="111" presetID="9" presetClass="exit" presetSubtype="0" fill="hold" nodeType="afterEffect">
                                  <p:stCondLst>
                                    <p:cond delay="0"/>
                                  </p:stCondLst>
                                  <p:childTnLst>
                                    <p:animEffect transition="out" filter="dissolve">
                                      <p:cBhvr>
                                        <p:cTn id="112" dur="500"/>
                                        <p:tgtEl>
                                          <p:spTgt spid="107"/>
                                        </p:tgtEl>
                                      </p:cBhvr>
                                    </p:animEffect>
                                    <p:set>
                                      <p:cBhvr>
                                        <p:cTn id="113" dur="1" fill="hold">
                                          <p:stCondLst>
                                            <p:cond delay="499"/>
                                          </p:stCondLst>
                                        </p:cTn>
                                        <p:tgtEl>
                                          <p:spTgt spid="107"/>
                                        </p:tgtEl>
                                        <p:attrNameLst>
                                          <p:attrName>style.visibility</p:attrName>
                                        </p:attrNameLst>
                                      </p:cBhvr>
                                      <p:to>
                                        <p:strVal val="hidden"/>
                                      </p:to>
                                    </p:set>
                                  </p:childTnLst>
                                </p:cTn>
                              </p:par>
                              <p:par>
                                <p:cTn id="114" presetID="9" presetClass="exit" presetSubtype="0" fill="hold" nodeType="withEffect">
                                  <p:stCondLst>
                                    <p:cond delay="0"/>
                                  </p:stCondLst>
                                  <p:childTnLst>
                                    <p:animEffect transition="out" filter="dissolve">
                                      <p:cBhvr>
                                        <p:cTn id="115" dur="500"/>
                                        <p:tgtEl>
                                          <p:spTgt spid="111"/>
                                        </p:tgtEl>
                                      </p:cBhvr>
                                    </p:animEffect>
                                    <p:set>
                                      <p:cBhvr>
                                        <p:cTn id="116" dur="1" fill="hold">
                                          <p:stCondLst>
                                            <p:cond delay="499"/>
                                          </p:stCondLst>
                                        </p:cTn>
                                        <p:tgtEl>
                                          <p:spTgt spid="11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9" presetClass="exit" presetSubtype="0" fill="hold" nodeType="clickEffect">
                                  <p:stCondLst>
                                    <p:cond delay="0"/>
                                  </p:stCondLst>
                                  <p:childTnLst>
                                    <p:animEffect transition="out" filter="dissolve">
                                      <p:cBhvr>
                                        <p:cTn id="120" dur="500"/>
                                        <p:tgtEl>
                                          <p:spTgt spid="95"/>
                                        </p:tgtEl>
                                      </p:cBhvr>
                                    </p:animEffect>
                                    <p:set>
                                      <p:cBhvr>
                                        <p:cTn id="121" dur="1" fill="hold">
                                          <p:stCondLst>
                                            <p:cond delay="499"/>
                                          </p:stCondLst>
                                        </p:cTn>
                                        <p:tgtEl>
                                          <p:spTgt spid="9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18"/>
                                        </p:tgtEl>
                                        <p:attrNameLst>
                                          <p:attrName>style.visibility</p:attrName>
                                        </p:attrNameLst>
                                      </p:cBhvr>
                                      <p:to>
                                        <p:strVal val="visible"/>
                                      </p:to>
                                    </p:set>
                                  </p:childTnLst>
                                </p:cTn>
                              </p:par>
                            </p:childTnLst>
                          </p:cTn>
                        </p:par>
                        <p:par>
                          <p:cTn id="126" fill="hold">
                            <p:stCondLst>
                              <p:cond delay="0"/>
                            </p:stCondLst>
                            <p:childTnLst>
                              <p:par>
                                <p:cTn id="127" presetID="9" presetClass="exit" presetSubtype="0" fill="hold" nodeType="afterEffect">
                                  <p:stCondLst>
                                    <p:cond delay="0"/>
                                  </p:stCondLst>
                                  <p:childTnLst>
                                    <p:animEffect transition="out" filter="dissolve">
                                      <p:cBhvr>
                                        <p:cTn id="128" dur="500"/>
                                        <p:tgtEl>
                                          <p:spTgt spid="87"/>
                                        </p:tgtEl>
                                      </p:cBhvr>
                                    </p:animEffect>
                                    <p:set>
                                      <p:cBhvr>
                                        <p:cTn id="129" dur="1" fill="hold">
                                          <p:stCondLst>
                                            <p:cond delay="499"/>
                                          </p:stCondLst>
                                        </p:cTn>
                                        <p:tgtEl>
                                          <p:spTgt spid="87"/>
                                        </p:tgtEl>
                                        <p:attrNameLst>
                                          <p:attrName>style.visibility</p:attrName>
                                        </p:attrNameLst>
                                      </p:cBhvr>
                                      <p:to>
                                        <p:strVal val="hidden"/>
                                      </p:to>
                                    </p:set>
                                  </p:childTnLst>
                                </p:cTn>
                              </p:par>
                              <p:par>
                                <p:cTn id="130" presetID="9" presetClass="exit" presetSubtype="0" fill="hold" nodeType="withEffect">
                                  <p:stCondLst>
                                    <p:cond delay="0"/>
                                  </p:stCondLst>
                                  <p:childTnLst>
                                    <p:animEffect transition="out" filter="dissolve">
                                      <p:cBhvr>
                                        <p:cTn id="131" dur="500"/>
                                        <p:tgtEl>
                                          <p:spTgt spid="114"/>
                                        </p:tgtEl>
                                      </p:cBhvr>
                                    </p:animEffect>
                                    <p:set>
                                      <p:cBhvr>
                                        <p:cTn id="132"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828800" y="5410200"/>
            <a:ext cx="3352800" cy="762000"/>
            <a:chOff x="1128" y="3648"/>
            <a:chExt cx="2112" cy="480"/>
          </a:xfrm>
        </p:grpSpPr>
        <p:sp>
          <p:nvSpPr>
            <p:cNvPr id="119" name="Text Box 40"/>
            <p:cNvSpPr txBox="1">
              <a:spLocks noChangeArrowheads="1"/>
            </p:cNvSpPr>
            <p:nvPr/>
          </p:nvSpPr>
          <p:spPr bwMode="auto">
            <a:xfrm>
              <a:off x="1536" y="3834"/>
              <a:ext cx="1632"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12 16 27 27 38 39</a:t>
              </a:r>
            </a:p>
          </p:txBody>
        </p:sp>
        <p:cxnSp>
          <p:nvCxnSpPr>
            <p:cNvPr id="120" name="AutoShape 77"/>
            <p:cNvCxnSpPr>
              <a:cxnSpLocks noChangeShapeType="1"/>
              <a:endCxn id="119" idx="0"/>
            </p:cNvCxnSpPr>
            <p:nvPr/>
          </p:nvCxnSpPr>
          <p:spPr bwMode="auto">
            <a:xfrm>
              <a:off x="1128" y="3648"/>
              <a:ext cx="1224" cy="186"/>
            </a:xfrm>
            <a:prstGeom prst="straightConnector1">
              <a:avLst/>
            </a:prstGeom>
            <a:noFill/>
            <a:ln w="38100">
              <a:solidFill>
                <a:schemeClr val="tx1"/>
              </a:solidFill>
              <a:round/>
              <a:headEnd/>
              <a:tailEnd type="triangle" w="med" len="med"/>
            </a:ln>
          </p:spPr>
        </p:cxnSp>
        <p:cxnSp>
          <p:nvCxnSpPr>
            <p:cNvPr id="121" name="AutoShape 78"/>
            <p:cNvCxnSpPr>
              <a:cxnSpLocks noChangeShapeType="1"/>
              <a:endCxn id="119" idx="0"/>
            </p:cNvCxnSpPr>
            <p:nvPr/>
          </p:nvCxnSpPr>
          <p:spPr bwMode="auto">
            <a:xfrm flipH="1">
              <a:off x="2352" y="3648"/>
              <a:ext cx="888" cy="186"/>
            </a:xfrm>
            <a:prstGeom prst="straightConnector1">
              <a:avLst/>
            </a:prstGeom>
            <a:noFill/>
            <a:ln w="38100">
              <a:solidFill>
                <a:schemeClr val="tx1"/>
              </a:solidFill>
              <a:round/>
              <a:headEnd/>
              <a:tailEnd type="triangle" w="med" len="med"/>
            </a:ln>
          </p:spPr>
        </p:cxnSp>
      </p:grpSp>
      <p:grpSp>
        <p:nvGrpSpPr>
          <p:cNvPr id="3" name="Group 76"/>
          <p:cNvGrpSpPr>
            <a:grpSpLocks/>
          </p:cNvGrpSpPr>
          <p:nvPr/>
        </p:nvGrpSpPr>
        <p:grpSpPr bwMode="auto">
          <a:xfrm>
            <a:off x="4191000" y="3352800"/>
            <a:ext cx="1828800" cy="2057400"/>
            <a:chOff x="2664" y="2352"/>
            <a:chExt cx="1152" cy="1296"/>
          </a:xfrm>
        </p:grpSpPr>
        <p:sp>
          <p:nvSpPr>
            <p:cNvPr id="115" name="Text Box 41"/>
            <p:cNvSpPr txBox="1">
              <a:spLocks noChangeArrowheads="1"/>
            </p:cNvSpPr>
            <p:nvPr/>
          </p:nvSpPr>
          <p:spPr bwMode="auto">
            <a:xfrm>
              <a:off x="2832" y="3354"/>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12 27 39</a:t>
              </a:r>
            </a:p>
          </p:txBody>
        </p:sp>
        <p:cxnSp>
          <p:nvCxnSpPr>
            <p:cNvPr id="116" name="AutoShape 74"/>
            <p:cNvCxnSpPr>
              <a:cxnSpLocks noChangeShapeType="1"/>
              <a:endCxn id="115" idx="0"/>
            </p:cNvCxnSpPr>
            <p:nvPr/>
          </p:nvCxnSpPr>
          <p:spPr bwMode="auto">
            <a:xfrm>
              <a:off x="2664" y="3270"/>
              <a:ext cx="576" cy="84"/>
            </a:xfrm>
            <a:prstGeom prst="straightConnector1">
              <a:avLst/>
            </a:prstGeom>
            <a:noFill/>
            <a:ln w="38100">
              <a:solidFill>
                <a:schemeClr val="tx1"/>
              </a:solidFill>
              <a:round/>
              <a:headEnd/>
              <a:tailEnd type="triangle" w="med" len="med"/>
            </a:ln>
          </p:spPr>
        </p:cxnSp>
        <p:cxnSp>
          <p:nvCxnSpPr>
            <p:cNvPr id="117" name="AutoShape 75"/>
            <p:cNvCxnSpPr>
              <a:cxnSpLocks noChangeShapeType="1"/>
              <a:endCxn id="115" idx="0"/>
            </p:cNvCxnSpPr>
            <p:nvPr/>
          </p:nvCxnSpPr>
          <p:spPr bwMode="auto">
            <a:xfrm flipH="1">
              <a:off x="3240" y="2352"/>
              <a:ext cx="576" cy="1002"/>
            </a:xfrm>
            <a:prstGeom prst="straightConnector1">
              <a:avLst/>
            </a:prstGeom>
            <a:noFill/>
            <a:ln w="38100">
              <a:solidFill>
                <a:schemeClr val="tx1"/>
              </a:solidFill>
              <a:round/>
              <a:headEnd/>
              <a:tailEnd type="triangle" w="med" len="med"/>
            </a:ln>
          </p:spPr>
        </p:cxnSp>
      </p:grpSp>
      <p:grpSp>
        <p:nvGrpSpPr>
          <p:cNvPr id="4" name="Group 73"/>
          <p:cNvGrpSpPr>
            <a:grpSpLocks/>
          </p:cNvGrpSpPr>
          <p:nvPr/>
        </p:nvGrpSpPr>
        <p:grpSpPr bwMode="auto">
          <a:xfrm>
            <a:off x="5105400" y="2743200"/>
            <a:ext cx="1181100" cy="600075"/>
            <a:chOff x="3240" y="1974"/>
            <a:chExt cx="744" cy="378"/>
          </a:xfrm>
        </p:grpSpPr>
        <p:sp>
          <p:nvSpPr>
            <p:cNvPr id="112" name="Text Box 31"/>
            <p:cNvSpPr txBox="1">
              <a:spLocks noChangeArrowheads="1"/>
            </p:cNvSpPr>
            <p:nvPr/>
          </p:nvSpPr>
          <p:spPr bwMode="auto">
            <a:xfrm>
              <a:off x="3648" y="2058"/>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27</a:t>
              </a:r>
            </a:p>
          </p:txBody>
        </p:sp>
        <p:cxnSp>
          <p:nvCxnSpPr>
            <p:cNvPr id="113" name="AutoShape 72"/>
            <p:cNvCxnSpPr>
              <a:cxnSpLocks noChangeShapeType="1"/>
              <a:endCxn id="112" idx="0"/>
            </p:cNvCxnSpPr>
            <p:nvPr/>
          </p:nvCxnSpPr>
          <p:spPr bwMode="auto">
            <a:xfrm>
              <a:off x="3240" y="1974"/>
              <a:ext cx="576" cy="84"/>
            </a:xfrm>
            <a:prstGeom prst="straightConnector1">
              <a:avLst/>
            </a:prstGeom>
            <a:noFill/>
            <a:ln w="38100">
              <a:solidFill>
                <a:schemeClr val="tx1"/>
              </a:solidFill>
              <a:round/>
              <a:headEnd/>
              <a:tailEnd type="triangle" w="med" len="med"/>
            </a:ln>
          </p:spPr>
        </p:cxnSp>
      </p:grpSp>
      <p:grpSp>
        <p:nvGrpSpPr>
          <p:cNvPr id="5" name="Group 66"/>
          <p:cNvGrpSpPr>
            <a:grpSpLocks/>
          </p:cNvGrpSpPr>
          <p:nvPr/>
        </p:nvGrpSpPr>
        <p:grpSpPr bwMode="auto">
          <a:xfrm>
            <a:off x="3505200" y="3352800"/>
            <a:ext cx="533400" cy="685800"/>
            <a:chOff x="2304" y="2358"/>
            <a:chExt cx="336" cy="432"/>
          </a:xfrm>
        </p:grpSpPr>
        <p:sp>
          <p:nvSpPr>
            <p:cNvPr id="102" name="Text Box 32"/>
            <p:cNvSpPr txBox="1">
              <a:spLocks noChangeArrowheads="1"/>
            </p:cNvSpPr>
            <p:nvPr/>
          </p:nvSpPr>
          <p:spPr bwMode="auto">
            <a:xfrm>
              <a:off x="2304"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a:t>
              </a:r>
            </a:p>
          </p:txBody>
        </p:sp>
        <p:cxnSp>
          <p:nvCxnSpPr>
            <p:cNvPr id="103" name="AutoShape 65"/>
            <p:cNvCxnSpPr>
              <a:cxnSpLocks noChangeShapeType="1"/>
              <a:endCxn id="102" idx="0"/>
            </p:cNvCxnSpPr>
            <p:nvPr/>
          </p:nvCxnSpPr>
          <p:spPr bwMode="auto">
            <a:xfrm flipH="1">
              <a:off x="2472" y="2358"/>
              <a:ext cx="144" cy="138"/>
            </a:xfrm>
            <a:prstGeom prst="straightConnector1">
              <a:avLst/>
            </a:prstGeom>
            <a:noFill/>
            <a:ln w="38100">
              <a:solidFill>
                <a:schemeClr val="tx1"/>
              </a:solidFill>
              <a:round/>
              <a:headEnd/>
              <a:tailEnd type="triangle" w="med" len="med"/>
            </a:ln>
          </p:spPr>
        </p:cxnSp>
      </p:grpSp>
      <p:grpSp>
        <p:nvGrpSpPr>
          <p:cNvPr id="9" name="Group 64"/>
          <p:cNvGrpSpPr>
            <a:grpSpLocks/>
          </p:cNvGrpSpPr>
          <p:nvPr/>
        </p:nvGrpSpPr>
        <p:grpSpPr bwMode="auto">
          <a:xfrm>
            <a:off x="3733800" y="2743200"/>
            <a:ext cx="1485900" cy="609600"/>
            <a:chOff x="2304" y="1974"/>
            <a:chExt cx="936" cy="384"/>
          </a:xfrm>
        </p:grpSpPr>
        <p:sp>
          <p:nvSpPr>
            <p:cNvPr id="99" name="Text Box 30"/>
            <p:cNvSpPr txBox="1">
              <a:spLocks noChangeArrowheads="1"/>
            </p:cNvSpPr>
            <p:nvPr/>
          </p:nvSpPr>
          <p:spPr bwMode="auto">
            <a:xfrm>
              <a:off x="2304" y="2064"/>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39 12</a:t>
              </a:r>
            </a:p>
          </p:txBody>
        </p:sp>
        <p:cxnSp>
          <p:nvCxnSpPr>
            <p:cNvPr id="100" name="AutoShape 63"/>
            <p:cNvCxnSpPr>
              <a:cxnSpLocks noChangeShapeType="1"/>
              <a:endCxn id="99" idx="0"/>
            </p:cNvCxnSpPr>
            <p:nvPr/>
          </p:nvCxnSpPr>
          <p:spPr bwMode="auto">
            <a:xfrm flipH="1">
              <a:off x="2616" y="1974"/>
              <a:ext cx="624" cy="90"/>
            </a:xfrm>
            <a:prstGeom prst="straightConnector1">
              <a:avLst/>
            </a:prstGeom>
            <a:noFill/>
            <a:ln w="38100">
              <a:solidFill>
                <a:schemeClr val="tx1"/>
              </a:solidFill>
              <a:round/>
              <a:headEnd/>
              <a:tailEnd type="triangle" w="med" len="med"/>
            </a:ln>
          </p:spPr>
        </p:cxnSp>
      </p:grpSp>
      <p:grpSp>
        <p:nvGrpSpPr>
          <p:cNvPr id="10" name="Group 57"/>
          <p:cNvGrpSpPr>
            <a:grpSpLocks/>
          </p:cNvGrpSpPr>
          <p:nvPr/>
        </p:nvGrpSpPr>
        <p:grpSpPr bwMode="auto">
          <a:xfrm>
            <a:off x="3200400" y="2133600"/>
            <a:ext cx="2590800" cy="609600"/>
            <a:chOff x="2016" y="1590"/>
            <a:chExt cx="1632" cy="384"/>
          </a:xfrm>
        </p:grpSpPr>
        <p:sp>
          <p:nvSpPr>
            <p:cNvPr id="96" name="Text Box 29"/>
            <p:cNvSpPr txBox="1">
              <a:spLocks noChangeArrowheads="1"/>
            </p:cNvSpPr>
            <p:nvPr/>
          </p:nvSpPr>
          <p:spPr bwMode="auto">
            <a:xfrm>
              <a:off x="2832" y="1680"/>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39 12 27</a:t>
              </a:r>
            </a:p>
          </p:txBody>
        </p:sp>
        <p:cxnSp>
          <p:nvCxnSpPr>
            <p:cNvPr id="97" name="AutoShape 55"/>
            <p:cNvCxnSpPr>
              <a:cxnSpLocks noChangeShapeType="1"/>
              <a:endCxn id="96" idx="0"/>
            </p:cNvCxnSpPr>
            <p:nvPr/>
          </p:nvCxnSpPr>
          <p:spPr bwMode="auto">
            <a:xfrm>
              <a:off x="2016" y="1590"/>
              <a:ext cx="1224" cy="90"/>
            </a:xfrm>
            <a:prstGeom prst="straightConnector1">
              <a:avLst/>
            </a:prstGeom>
            <a:noFill/>
            <a:ln w="38100">
              <a:solidFill>
                <a:schemeClr val="tx1"/>
              </a:solidFill>
              <a:round/>
              <a:headEnd/>
              <a:tailEnd type="triangle" w="med" len="med"/>
            </a:ln>
          </p:spPr>
        </p:cxnSp>
      </p:grpSp>
      <p:grpSp>
        <p:nvGrpSpPr>
          <p:cNvPr id="11" name="Group 62"/>
          <p:cNvGrpSpPr>
            <a:grpSpLocks/>
          </p:cNvGrpSpPr>
          <p:nvPr/>
        </p:nvGrpSpPr>
        <p:grpSpPr bwMode="auto">
          <a:xfrm>
            <a:off x="914400" y="3352800"/>
            <a:ext cx="1905000" cy="2047875"/>
            <a:chOff x="504" y="2358"/>
            <a:chExt cx="1200" cy="1290"/>
          </a:xfrm>
        </p:grpSpPr>
        <p:sp>
          <p:nvSpPr>
            <p:cNvPr id="88" name="Text Box 39"/>
            <p:cNvSpPr txBox="1">
              <a:spLocks noChangeArrowheads="1"/>
            </p:cNvSpPr>
            <p:nvPr/>
          </p:nvSpPr>
          <p:spPr bwMode="auto">
            <a:xfrm>
              <a:off x="720" y="3354"/>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16 27 38</a:t>
              </a:r>
            </a:p>
          </p:txBody>
        </p:sp>
        <p:cxnSp>
          <p:nvCxnSpPr>
            <p:cNvPr id="89" name="AutoShape 60"/>
            <p:cNvCxnSpPr>
              <a:cxnSpLocks noChangeShapeType="1"/>
              <a:endCxn id="88" idx="0"/>
            </p:cNvCxnSpPr>
            <p:nvPr/>
          </p:nvCxnSpPr>
          <p:spPr bwMode="auto">
            <a:xfrm>
              <a:off x="504" y="3264"/>
              <a:ext cx="624" cy="90"/>
            </a:xfrm>
            <a:prstGeom prst="straightConnector1">
              <a:avLst/>
            </a:prstGeom>
            <a:noFill/>
            <a:ln w="38100">
              <a:solidFill>
                <a:schemeClr val="tx1"/>
              </a:solidFill>
              <a:round/>
              <a:headEnd/>
              <a:tailEnd type="triangle" w="med" len="med"/>
            </a:ln>
          </p:spPr>
        </p:cxnSp>
        <p:cxnSp>
          <p:nvCxnSpPr>
            <p:cNvPr id="90" name="AutoShape 61"/>
            <p:cNvCxnSpPr>
              <a:cxnSpLocks noChangeShapeType="1"/>
              <a:endCxn id="88" idx="0"/>
            </p:cNvCxnSpPr>
            <p:nvPr/>
          </p:nvCxnSpPr>
          <p:spPr bwMode="auto">
            <a:xfrm flipH="1">
              <a:off x="1128" y="2358"/>
              <a:ext cx="576" cy="996"/>
            </a:xfrm>
            <a:prstGeom prst="straightConnector1">
              <a:avLst/>
            </a:prstGeom>
            <a:noFill/>
            <a:ln w="38100">
              <a:solidFill>
                <a:schemeClr val="tx1"/>
              </a:solidFill>
              <a:round/>
              <a:headEnd/>
              <a:tailEnd type="triangle" w="med" len="med"/>
            </a:ln>
          </p:spPr>
        </p:cxnSp>
      </p:grpSp>
      <p:grpSp>
        <p:nvGrpSpPr>
          <p:cNvPr id="12" name="Group 59"/>
          <p:cNvGrpSpPr>
            <a:grpSpLocks/>
          </p:cNvGrpSpPr>
          <p:nvPr/>
        </p:nvGrpSpPr>
        <p:grpSpPr bwMode="auto">
          <a:xfrm>
            <a:off x="1752600" y="2743200"/>
            <a:ext cx="1181100" cy="609600"/>
            <a:chOff x="1128" y="1974"/>
            <a:chExt cx="744" cy="384"/>
          </a:xfrm>
        </p:grpSpPr>
        <p:sp>
          <p:nvSpPr>
            <p:cNvPr id="85" name="Text Box 35"/>
            <p:cNvSpPr txBox="1">
              <a:spLocks noChangeArrowheads="1"/>
            </p:cNvSpPr>
            <p:nvPr/>
          </p:nvSpPr>
          <p:spPr bwMode="auto">
            <a:xfrm>
              <a:off x="1536" y="2064"/>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27</a:t>
              </a:r>
            </a:p>
          </p:txBody>
        </p:sp>
        <p:cxnSp>
          <p:nvCxnSpPr>
            <p:cNvPr id="86" name="AutoShape 58"/>
            <p:cNvCxnSpPr>
              <a:cxnSpLocks noChangeShapeType="1"/>
              <a:endCxn id="85" idx="0"/>
            </p:cNvCxnSpPr>
            <p:nvPr/>
          </p:nvCxnSpPr>
          <p:spPr bwMode="auto">
            <a:xfrm>
              <a:off x="1128" y="1974"/>
              <a:ext cx="576" cy="90"/>
            </a:xfrm>
            <a:prstGeom prst="straightConnector1">
              <a:avLst/>
            </a:prstGeom>
            <a:noFill/>
            <a:ln w="38100">
              <a:solidFill>
                <a:schemeClr val="tx1"/>
              </a:solidFill>
              <a:round/>
              <a:headEnd/>
              <a:tailEnd type="triangle" w="med" len="med"/>
            </a:ln>
          </p:spPr>
        </p:cxnSp>
      </p:grpSp>
      <p:grpSp>
        <p:nvGrpSpPr>
          <p:cNvPr id="13" name="Group 54"/>
          <p:cNvGrpSpPr>
            <a:grpSpLocks/>
          </p:cNvGrpSpPr>
          <p:nvPr/>
        </p:nvGrpSpPr>
        <p:grpSpPr bwMode="auto">
          <a:xfrm>
            <a:off x="304800" y="4038600"/>
            <a:ext cx="990600" cy="752475"/>
            <a:chOff x="192" y="2790"/>
            <a:chExt cx="624" cy="474"/>
          </a:xfrm>
        </p:grpSpPr>
        <p:sp>
          <p:nvSpPr>
            <p:cNvPr id="81" name="Text Box 38"/>
            <p:cNvSpPr txBox="1">
              <a:spLocks noChangeArrowheads="1"/>
            </p:cNvSpPr>
            <p:nvPr/>
          </p:nvSpPr>
          <p:spPr bwMode="auto">
            <a:xfrm>
              <a:off x="192" y="2970"/>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16 38</a:t>
              </a:r>
            </a:p>
          </p:txBody>
        </p:sp>
        <p:cxnSp>
          <p:nvCxnSpPr>
            <p:cNvPr id="82" name="AutoShape 52"/>
            <p:cNvCxnSpPr>
              <a:cxnSpLocks noChangeShapeType="1"/>
              <a:endCxn id="81" idx="0"/>
            </p:cNvCxnSpPr>
            <p:nvPr/>
          </p:nvCxnSpPr>
          <p:spPr bwMode="auto">
            <a:xfrm>
              <a:off x="312" y="2790"/>
              <a:ext cx="192" cy="180"/>
            </a:xfrm>
            <a:prstGeom prst="straightConnector1">
              <a:avLst/>
            </a:prstGeom>
            <a:noFill/>
            <a:ln w="38100">
              <a:solidFill>
                <a:schemeClr val="tx1"/>
              </a:solidFill>
              <a:round/>
              <a:headEnd/>
              <a:tailEnd type="triangle" w="med" len="med"/>
            </a:ln>
          </p:spPr>
        </p:cxnSp>
        <p:cxnSp>
          <p:nvCxnSpPr>
            <p:cNvPr id="83" name="AutoShape 53"/>
            <p:cNvCxnSpPr>
              <a:cxnSpLocks noChangeShapeType="1"/>
              <a:endCxn id="81" idx="0"/>
            </p:cNvCxnSpPr>
            <p:nvPr/>
          </p:nvCxnSpPr>
          <p:spPr bwMode="auto">
            <a:xfrm flipH="1">
              <a:off x="504" y="2790"/>
              <a:ext cx="312" cy="180"/>
            </a:xfrm>
            <a:prstGeom prst="straightConnector1">
              <a:avLst/>
            </a:prstGeom>
            <a:noFill/>
            <a:ln w="38100">
              <a:solidFill>
                <a:schemeClr val="tx1"/>
              </a:solidFill>
              <a:round/>
              <a:headEnd/>
              <a:tailEnd type="triangle" w="med" len="med"/>
            </a:ln>
          </p:spPr>
        </p:cxnSp>
      </p:grpSp>
      <p:grpSp>
        <p:nvGrpSpPr>
          <p:cNvPr id="14" name="Group 48"/>
          <p:cNvGrpSpPr>
            <a:grpSpLocks/>
          </p:cNvGrpSpPr>
          <p:nvPr/>
        </p:nvGrpSpPr>
        <p:grpSpPr bwMode="auto">
          <a:xfrm>
            <a:off x="190500" y="3352800"/>
            <a:ext cx="571500" cy="685800"/>
            <a:chOff x="144" y="2358"/>
            <a:chExt cx="360" cy="432"/>
          </a:xfrm>
        </p:grpSpPr>
        <p:sp>
          <p:nvSpPr>
            <p:cNvPr id="75" name="Text Box 36"/>
            <p:cNvSpPr txBox="1">
              <a:spLocks noChangeArrowheads="1"/>
            </p:cNvSpPr>
            <p:nvPr/>
          </p:nvSpPr>
          <p:spPr bwMode="auto">
            <a:xfrm>
              <a:off x="144"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a:t>
              </a:r>
            </a:p>
          </p:txBody>
        </p:sp>
        <p:cxnSp>
          <p:nvCxnSpPr>
            <p:cNvPr id="76" name="AutoShape 47"/>
            <p:cNvCxnSpPr>
              <a:cxnSpLocks noChangeShapeType="1"/>
              <a:endCxn id="75" idx="0"/>
            </p:cNvCxnSpPr>
            <p:nvPr/>
          </p:nvCxnSpPr>
          <p:spPr bwMode="auto">
            <a:xfrm flipH="1">
              <a:off x="312" y="2358"/>
              <a:ext cx="192" cy="138"/>
            </a:xfrm>
            <a:prstGeom prst="straightConnector1">
              <a:avLst/>
            </a:prstGeom>
            <a:noFill/>
            <a:ln w="38100">
              <a:solidFill>
                <a:schemeClr val="tx1"/>
              </a:solidFill>
              <a:round/>
              <a:headEnd/>
              <a:tailEnd type="triangle" w="med" len="med"/>
            </a:ln>
          </p:spPr>
        </p:cxnSp>
      </p:grpSp>
      <p:grpSp>
        <p:nvGrpSpPr>
          <p:cNvPr id="15" name="Group 50"/>
          <p:cNvGrpSpPr>
            <a:grpSpLocks/>
          </p:cNvGrpSpPr>
          <p:nvPr/>
        </p:nvGrpSpPr>
        <p:grpSpPr bwMode="auto">
          <a:xfrm>
            <a:off x="762000" y="3352800"/>
            <a:ext cx="800100" cy="685800"/>
            <a:chOff x="504" y="2358"/>
            <a:chExt cx="504" cy="432"/>
          </a:xfrm>
        </p:grpSpPr>
        <p:sp>
          <p:nvSpPr>
            <p:cNvPr id="78" name="Text Box 37"/>
            <p:cNvSpPr txBox="1">
              <a:spLocks noChangeArrowheads="1"/>
            </p:cNvSpPr>
            <p:nvPr/>
          </p:nvSpPr>
          <p:spPr bwMode="auto">
            <a:xfrm>
              <a:off x="624" y="2496"/>
              <a:ext cx="38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16</a:t>
              </a:r>
            </a:p>
          </p:txBody>
        </p:sp>
        <p:cxnSp>
          <p:nvCxnSpPr>
            <p:cNvPr id="79" name="AutoShape 49"/>
            <p:cNvCxnSpPr>
              <a:cxnSpLocks noChangeShapeType="1"/>
              <a:endCxn id="78" idx="0"/>
            </p:cNvCxnSpPr>
            <p:nvPr/>
          </p:nvCxnSpPr>
          <p:spPr bwMode="auto">
            <a:xfrm>
              <a:off x="504" y="2358"/>
              <a:ext cx="312" cy="138"/>
            </a:xfrm>
            <a:prstGeom prst="straightConnector1">
              <a:avLst/>
            </a:prstGeom>
            <a:noFill/>
            <a:ln w="38100">
              <a:solidFill>
                <a:schemeClr val="tx1"/>
              </a:solidFill>
              <a:round/>
              <a:headEnd/>
              <a:tailEnd type="triangle" w="med" len="med"/>
            </a:ln>
          </p:spPr>
        </p:cxnSp>
      </p:grpSp>
      <p:grpSp>
        <p:nvGrpSpPr>
          <p:cNvPr id="16" name="Group 46"/>
          <p:cNvGrpSpPr>
            <a:grpSpLocks/>
          </p:cNvGrpSpPr>
          <p:nvPr/>
        </p:nvGrpSpPr>
        <p:grpSpPr bwMode="auto">
          <a:xfrm>
            <a:off x="304800" y="2743200"/>
            <a:ext cx="1485900" cy="609600"/>
            <a:chOff x="192" y="1974"/>
            <a:chExt cx="936" cy="384"/>
          </a:xfrm>
        </p:grpSpPr>
        <p:sp>
          <p:nvSpPr>
            <p:cNvPr id="72" name="Text Box 34"/>
            <p:cNvSpPr txBox="1">
              <a:spLocks noChangeArrowheads="1"/>
            </p:cNvSpPr>
            <p:nvPr/>
          </p:nvSpPr>
          <p:spPr bwMode="auto">
            <a:xfrm>
              <a:off x="192" y="2064"/>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38 16</a:t>
              </a:r>
            </a:p>
          </p:txBody>
        </p:sp>
        <p:cxnSp>
          <p:nvCxnSpPr>
            <p:cNvPr id="73" name="AutoShape 45"/>
            <p:cNvCxnSpPr>
              <a:cxnSpLocks noChangeShapeType="1"/>
              <a:endCxn id="72" idx="0"/>
            </p:cNvCxnSpPr>
            <p:nvPr/>
          </p:nvCxnSpPr>
          <p:spPr bwMode="auto">
            <a:xfrm flipH="1">
              <a:off x="504" y="1974"/>
              <a:ext cx="624" cy="90"/>
            </a:xfrm>
            <a:prstGeom prst="straightConnector1">
              <a:avLst/>
            </a:prstGeom>
            <a:noFill/>
            <a:ln w="38100">
              <a:solidFill>
                <a:schemeClr val="tx1"/>
              </a:solidFill>
              <a:round/>
              <a:headEnd/>
              <a:tailEnd type="triangle" w="med" len="med"/>
            </a:ln>
          </p:spPr>
        </p:cxnSp>
      </p:grpSp>
      <p:grpSp>
        <p:nvGrpSpPr>
          <p:cNvPr id="17" name="Group 44"/>
          <p:cNvGrpSpPr>
            <a:grpSpLocks/>
          </p:cNvGrpSpPr>
          <p:nvPr/>
        </p:nvGrpSpPr>
        <p:grpSpPr bwMode="auto">
          <a:xfrm>
            <a:off x="990600" y="2133600"/>
            <a:ext cx="2095500" cy="619125"/>
            <a:chOff x="720" y="1584"/>
            <a:chExt cx="1320" cy="390"/>
          </a:xfrm>
        </p:grpSpPr>
        <p:sp>
          <p:nvSpPr>
            <p:cNvPr id="69" name="Text Box 28"/>
            <p:cNvSpPr txBox="1">
              <a:spLocks noChangeArrowheads="1"/>
            </p:cNvSpPr>
            <p:nvPr/>
          </p:nvSpPr>
          <p:spPr bwMode="auto">
            <a:xfrm>
              <a:off x="720" y="1680"/>
              <a:ext cx="81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38 16 27</a:t>
              </a:r>
            </a:p>
          </p:txBody>
        </p:sp>
        <p:cxnSp>
          <p:nvCxnSpPr>
            <p:cNvPr id="70" name="AutoShape 43"/>
            <p:cNvCxnSpPr>
              <a:cxnSpLocks noChangeShapeType="1"/>
            </p:cNvCxnSpPr>
            <p:nvPr/>
          </p:nvCxnSpPr>
          <p:spPr bwMode="auto">
            <a:xfrm flipH="1">
              <a:off x="1152" y="1584"/>
              <a:ext cx="888" cy="90"/>
            </a:xfrm>
            <a:prstGeom prst="straightConnector1">
              <a:avLst/>
            </a:prstGeom>
            <a:noFill/>
            <a:ln w="38100">
              <a:solidFill>
                <a:schemeClr val="tx1"/>
              </a:solidFill>
              <a:round/>
              <a:headEnd/>
              <a:tailEnd type="triangle" w="med" len="med"/>
            </a:ln>
          </p:spPr>
        </p:cxnSp>
      </p:grpSp>
      <p:sp>
        <p:nvSpPr>
          <p:cNvPr id="4099" name="Rectangle 2"/>
          <p:cNvSpPr>
            <a:spLocks noGrp="1" noChangeArrowheads="1"/>
          </p:cNvSpPr>
          <p:nvPr>
            <p:ph type="title"/>
          </p:nvPr>
        </p:nvSpPr>
        <p:spPr>
          <a:xfrm>
            <a:off x="457200" y="228600"/>
            <a:ext cx="83820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Hợp nhất Sắp xếp mảng 6 phần tử (2/2)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36</a:t>
            </a:fld>
            <a:endParaRPr lang="en-US" sz="1600" dirty="0"/>
          </a:p>
        </p:txBody>
      </p:sp>
      <p:sp>
        <p:nvSpPr>
          <p:cNvPr id="8" name="Text Box 26"/>
          <p:cNvSpPr txBox="1">
            <a:spLocks noChangeArrowheads="1"/>
          </p:cNvSpPr>
          <p:nvPr/>
        </p:nvSpPr>
        <p:spPr bwMode="auto">
          <a:xfrm>
            <a:off x="5410200" y="914400"/>
            <a:ext cx="3505200" cy="103412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rtl="0" algn="l">
              <a:spcBef>
                <a:spcPct val="20000"/>
              </a:spcBef>
            </a:pPr>
            <a:r>
              <a:rPr lang="en-US" altLang="zh-TW" dirty="0">
                <a:solidFill>
                  <a:srgbClr val="0000FF"/>
                </a:solidFill>
                <a:latin typeface="Lucida Console" pitchFamily="49" charset="0"/>
                <a:ea typeface="PMingLiU" pitchFamily="18" charset="-120"/>
              </a:rPr>
              <a:t>hợp nhấtSắp xếp</a:t>
            </a:r>
            <a:r>
              <a:rPr lang="en-US" altLang="zh-TW" dirty="0">
                <a:latin typeface="Lucida Console" pitchFamily="49" charset="0"/>
                <a:ea typeface="PMingLiU" pitchFamily="18" charset="-120"/>
              </a:rPr>
              <a:t>(a,i,giữa);</a:t>
            </a:r>
          </a:p>
          <a:p>
            <a:pPr rtl="0" algn="l">
              <a:spcBef>
                <a:spcPct val="20000"/>
              </a:spcBef>
            </a:pPr>
            <a:r>
              <a:rPr lang="en-US" altLang="zh-TW" dirty="0">
                <a:solidFill>
                  <a:srgbClr val="0000FF"/>
                </a:solidFill>
                <a:latin typeface="Lucida Console" pitchFamily="49" charset="0"/>
                <a:ea typeface="PMingLiU" pitchFamily="18" charset="-120"/>
              </a:rPr>
              <a:t>hợp nhấtSắp xếp</a:t>
            </a:r>
            <a:r>
              <a:rPr lang="en-US" altLang="zh-TW" dirty="0">
                <a:latin typeface="Lucida Console" pitchFamily="49" charset="0"/>
                <a:ea typeface="PMingLiU" pitchFamily="18" charset="-120"/>
              </a:rPr>
              <a:t>(a,giữa+1,j);</a:t>
            </a:r>
          </a:p>
          <a:p>
            <a:pPr rtl="0" algn="l">
              <a:spcBef>
                <a:spcPct val="20000"/>
              </a:spcBef>
            </a:pPr>
            <a:r>
              <a:rPr lang="en-US" altLang="zh-TW" dirty="0">
                <a:solidFill>
                  <a:srgbClr val="993300"/>
                </a:solidFill>
                <a:latin typeface="Lucida Console" pitchFamily="49" charset="0"/>
                <a:ea typeface="PMingLiU" pitchFamily="18" charset="-120"/>
              </a:rPr>
              <a:t>hợp nhất</a:t>
            </a:r>
            <a:r>
              <a:rPr lang="en-US" altLang="zh-TW" dirty="0">
                <a:latin typeface="Lucida Console" pitchFamily="49" charset="0"/>
                <a:ea typeface="PMingLiU" pitchFamily="18" charset="-120"/>
              </a:rPr>
              <a:t>(a,i,giữa,j);</a:t>
            </a:r>
            <a:endParaRPr lang="en-US" dirty="0">
              <a:latin typeface="Times New Roman" pitchFamily="18" charset="0"/>
            </a:endParaRPr>
          </a:p>
        </p:txBody>
      </p:sp>
      <p:sp>
        <p:nvSpPr>
          <p:cNvPr id="67" name="Text Box 27"/>
          <p:cNvSpPr txBox="1">
            <a:spLocks noChangeArrowheads="1"/>
          </p:cNvSpPr>
          <p:nvPr/>
        </p:nvSpPr>
        <p:spPr bwMode="auto">
          <a:xfrm>
            <a:off x="2057400" y="1676400"/>
            <a:ext cx="2590800" cy="466725"/>
          </a:xfrm>
          <a:prstGeom prst="rect">
            <a:avLst/>
          </a:prstGeom>
          <a:solidFill>
            <a:srgbClr val="CCECFF"/>
          </a:solidFill>
          <a:ln w="9525">
            <a:solidFill>
              <a:schemeClr val="tx1"/>
            </a:solidFill>
            <a:miter lim="800000"/>
            <a:headEnd/>
            <a:tailEnd/>
          </a:ln>
        </p:spPr>
        <p:txBody>
          <a:bodyPr>
            <a:spAutoFit/>
          </a:bodyPr>
          <a:lstStyle/>
          <a:p>
            <a:pPr algn="ctr" rtl="0">
              <a:spcBef>
                <a:spcPct val="50000"/>
              </a:spcBef>
            </a:pPr>
            <a:r>
              <a:rPr lang="en-US" sz="2400" dirty="0">
                <a:latin typeface="Times New Roman" pitchFamily="18" charset="0"/>
              </a:rPr>
              <a:t>38 16 27 39 12 27</a:t>
            </a:r>
          </a:p>
        </p:txBody>
      </p:sp>
      <p:grpSp>
        <p:nvGrpSpPr>
          <p:cNvPr id="18" name="Group 68"/>
          <p:cNvGrpSpPr>
            <a:grpSpLocks/>
          </p:cNvGrpSpPr>
          <p:nvPr/>
        </p:nvGrpSpPr>
        <p:grpSpPr bwMode="auto">
          <a:xfrm>
            <a:off x="4267200" y="3352800"/>
            <a:ext cx="723900" cy="685800"/>
            <a:chOff x="2616" y="2358"/>
            <a:chExt cx="456" cy="432"/>
          </a:xfrm>
        </p:grpSpPr>
        <p:sp>
          <p:nvSpPr>
            <p:cNvPr id="105" name="Text Box 33"/>
            <p:cNvSpPr txBox="1">
              <a:spLocks noChangeArrowheads="1"/>
            </p:cNvSpPr>
            <p:nvPr/>
          </p:nvSpPr>
          <p:spPr bwMode="auto">
            <a:xfrm>
              <a:off x="2736" y="2496"/>
              <a:ext cx="336"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a:t>
              </a:r>
            </a:p>
          </p:txBody>
        </p:sp>
        <p:cxnSp>
          <p:nvCxnSpPr>
            <p:cNvPr id="106" name="AutoShape 67"/>
            <p:cNvCxnSpPr>
              <a:cxnSpLocks noChangeShapeType="1"/>
              <a:endCxn id="105" idx="0"/>
            </p:cNvCxnSpPr>
            <p:nvPr/>
          </p:nvCxnSpPr>
          <p:spPr bwMode="auto">
            <a:xfrm>
              <a:off x="2616" y="2358"/>
              <a:ext cx="288" cy="138"/>
            </a:xfrm>
            <a:prstGeom prst="straightConnector1">
              <a:avLst/>
            </a:prstGeom>
            <a:noFill/>
            <a:ln w="38100">
              <a:solidFill>
                <a:schemeClr val="tx1"/>
              </a:solidFill>
              <a:round/>
              <a:headEnd/>
              <a:tailEnd type="triangle" w="med" len="med"/>
            </a:ln>
          </p:spPr>
        </p:cxnSp>
      </p:grpSp>
      <p:grpSp>
        <p:nvGrpSpPr>
          <p:cNvPr id="19" name="Group 71"/>
          <p:cNvGrpSpPr>
            <a:grpSpLocks/>
          </p:cNvGrpSpPr>
          <p:nvPr/>
        </p:nvGrpSpPr>
        <p:grpSpPr bwMode="auto">
          <a:xfrm>
            <a:off x="3733800" y="4038600"/>
            <a:ext cx="990600" cy="762000"/>
            <a:chOff x="2352" y="2790"/>
            <a:chExt cx="624" cy="480"/>
          </a:xfrm>
        </p:grpSpPr>
        <p:sp>
          <p:nvSpPr>
            <p:cNvPr id="108" name="Text Box 42"/>
            <p:cNvSpPr txBox="1">
              <a:spLocks noChangeArrowheads="1"/>
            </p:cNvSpPr>
            <p:nvPr/>
          </p:nvSpPr>
          <p:spPr bwMode="auto">
            <a:xfrm>
              <a:off x="2352" y="2976"/>
              <a:ext cx="624" cy="294"/>
            </a:xfrm>
            <a:prstGeom prst="rect">
              <a:avLst/>
            </a:prstGeom>
            <a:solidFill>
              <a:srgbClr val="CCECFF"/>
            </a:solidFill>
            <a:ln w="9525">
              <a:solidFill>
                <a:schemeClr val="tx1"/>
              </a:solidFill>
              <a:miter lim="800000"/>
              <a:headEnd/>
              <a:tailEnd/>
            </a:ln>
          </p:spPr>
          <p:txBody>
            <a:bodyPr>
              <a:spAutoFit/>
            </a:bodyPr>
            <a:lstStyle/>
            <a:p>
              <a:pPr rtl="0" algn="l">
                <a:spcBef>
                  <a:spcPct val="50000"/>
                </a:spcBef>
              </a:pPr>
              <a:r>
                <a:rPr lang="en-US" sz="2400" dirty="0">
                  <a:latin typeface="Times New Roman" pitchFamily="18" charset="0"/>
                </a:rPr>
                <a:t>12 39</a:t>
              </a:r>
            </a:p>
          </p:txBody>
        </p:sp>
        <p:cxnSp>
          <p:nvCxnSpPr>
            <p:cNvPr id="109" name="AutoShape 69"/>
            <p:cNvCxnSpPr>
              <a:cxnSpLocks noChangeShapeType="1"/>
              <a:endCxn id="108" idx="0"/>
            </p:cNvCxnSpPr>
            <p:nvPr/>
          </p:nvCxnSpPr>
          <p:spPr bwMode="auto">
            <a:xfrm>
              <a:off x="2472" y="2790"/>
              <a:ext cx="192" cy="186"/>
            </a:xfrm>
            <a:prstGeom prst="straightConnector1">
              <a:avLst/>
            </a:prstGeom>
            <a:noFill/>
            <a:ln w="38100">
              <a:solidFill>
                <a:schemeClr val="tx1"/>
              </a:solidFill>
              <a:round/>
              <a:headEnd/>
              <a:tailEnd type="triangle" w="med" len="med"/>
            </a:ln>
          </p:spPr>
        </p:cxnSp>
        <p:cxnSp>
          <p:nvCxnSpPr>
            <p:cNvPr id="110" name="AutoShape 70"/>
            <p:cNvCxnSpPr>
              <a:cxnSpLocks noChangeShapeType="1"/>
              <a:endCxn id="108" idx="0"/>
            </p:cNvCxnSpPr>
            <p:nvPr/>
          </p:nvCxnSpPr>
          <p:spPr bwMode="auto">
            <a:xfrm flipH="1">
              <a:off x="2664" y="2790"/>
              <a:ext cx="240" cy="186"/>
            </a:xfrm>
            <a:prstGeom prst="straightConnector1">
              <a:avLst/>
            </a:prstGeom>
            <a:noFill/>
            <a:ln w="38100">
              <a:solidFill>
                <a:schemeClr val="tx1"/>
              </a:solidFill>
              <a:round/>
              <a:headEnd/>
              <a:tailEnd type="triangle" w="med" len="med"/>
            </a:ln>
          </p:spPr>
        </p:cxnSp>
      </p:grpSp>
      <p:sp>
        <p:nvSpPr>
          <p:cNvPr id="58" name="Line 4"/>
          <p:cNvSpPr>
            <a:spLocks noChangeShapeType="1"/>
          </p:cNvSpPr>
          <p:nvPr/>
        </p:nvSpPr>
        <p:spPr bwMode="auto">
          <a:xfrm>
            <a:off x="228600" y="4191000"/>
            <a:ext cx="8686800" cy="0"/>
          </a:xfrm>
          <a:prstGeom prst="line">
            <a:avLst/>
          </a:prstGeom>
          <a:noFill/>
          <a:ln w="38100">
            <a:solidFill>
              <a:srgbClr val="FF3300"/>
            </a:solidFill>
            <a:round/>
            <a:headEnd/>
            <a:tailEnd/>
          </a:ln>
        </p:spPr>
        <p:txBody>
          <a:bodyPr/>
          <a:lstStyle/>
          <a:p>
            <a:pPr rtl="0" algn="l"/>
            <a:endParaRPr lang="en-SG" dirty="0"/>
          </a:p>
        </p:txBody>
      </p:sp>
      <p:sp>
        <p:nvSpPr>
          <p:cNvPr id="59" name="Text Box 5"/>
          <p:cNvSpPr txBox="1">
            <a:spLocks noChangeArrowheads="1"/>
          </p:cNvSpPr>
          <p:nvPr/>
        </p:nvSpPr>
        <p:spPr bwMode="auto">
          <a:xfrm>
            <a:off x="6613525" y="2325688"/>
            <a:ext cx="2117725" cy="1066800"/>
          </a:xfrm>
          <a:prstGeom prst="rect">
            <a:avLst/>
          </a:prstGeom>
          <a:noFill/>
          <a:ln w="9525">
            <a:noFill/>
            <a:miter lim="800000"/>
            <a:headEnd/>
            <a:tailEnd/>
          </a:ln>
        </p:spPr>
        <p:txBody>
          <a:bodyPr wrap="none">
            <a:spAutoFit/>
          </a:bodyPr>
          <a:lstStyle/>
          <a:p>
            <a:pPr rtl="0" algn="l"/>
            <a:r>
              <a:rPr lang="en-US" sz="2400" dirty="0">
                <a:solidFill>
                  <a:srgbClr val="C00000"/>
                </a:solidFill>
                <a:latin typeface="Arial" charset="0"/>
              </a:rPr>
              <a:t>Chia</a:t>
            </a:r>
            <a:r>
              <a:rPr lang="en-US" sz="2400" dirty="0">
                <a:solidFill>
                  <a:srgbClr val="FF0000"/>
                </a:solidFill>
                <a:latin typeface="Arial" charset="0"/>
              </a:rPr>
              <a:t> </a:t>
            </a:r>
            <a:r>
              <a:rPr lang="en-US" sz="2400" dirty="0">
                <a:latin typeface="Arial" charset="0"/>
              </a:rPr>
              <a:t>giai đoạn:</a:t>
            </a:r>
          </a:p>
          <a:p>
            <a:pPr rtl="0" algn="l"/>
            <a:r>
              <a:rPr lang="en-US" sz="2000" dirty="0">
                <a:solidFill>
                  <a:srgbClr val="C00000"/>
                </a:solidFill>
                <a:latin typeface="Arial" charset="0"/>
              </a:rPr>
              <a:t>đệ quy</a:t>
            </a:r>
            <a:r>
              <a:rPr lang="en-US" sz="2000" dirty="0">
                <a:latin typeface="Arial" charset="0"/>
              </a:rPr>
              <a:t>gọi tới</a:t>
            </a:r>
          </a:p>
          <a:p>
            <a:pPr rtl="0" algn="l"/>
            <a:r>
              <a:rPr lang="en-US" sz="2000" dirty="0" err="1">
                <a:latin typeface="Arial" charset="0"/>
              </a:rPr>
              <a:t>hợp nhấtSắp xếp</a:t>
            </a:r>
            <a:endParaRPr lang="en-US" sz="2000" dirty="0">
              <a:latin typeface="Arial" charset="0"/>
            </a:endParaRPr>
          </a:p>
        </p:txBody>
      </p:sp>
      <p:sp>
        <p:nvSpPr>
          <p:cNvPr id="60" name="Text Box 6"/>
          <p:cNvSpPr txBox="1">
            <a:spLocks noChangeArrowheads="1"/>
          </p:cNvSpPr>
          <p:nvPr/>
        </p:nvSpPr>
        <p:spPr bwMode="auto">
          <a:xfrm>
            <a:off x="6553200" y="4572000"/>
            <a:ext cx="2362200" cy="1371600"/>
          </a:xfrm>
          <a:prstGeom prst="rect">
            <a:avLst/>
          </a:prstGeom>
          <a:noFill/>
          <a:ln w="9525">
            <a:noFill/>
            <a:miter lim="800000"/>
            <a:headEnd/>
            <a:tailEnd/>
          </a:ln>
        </p:spPr>
        <p:txBody>
          <a:bodyPr>
            <a:spAutoFit/>
          </a:bodyPr>
          <a:lstStyle/>
          <a:p>
            <a:pPr rtl="0" algn="l"/>
            <a:r>
              <a:rPr lang="en-US" sz="2400" dirty="0">
                <a:solidFill>
                  <a:srgbClr val="C00000"/>
                </a:solidFill>
                <a:latin typeface="Arial" charset="0"/>
              </a:rPr>
              <a:t>Chinh phục</a:t>
            </a:r>
            <a:r>
              <a:rPr lang="en-US" sz="2400" dirty="0">
                <a:solidFill>
                  <a:srgbClr val="FF0000"/>
                </a:solidFill>
                <a:latin typeface="Arial" charset="0"/>
              </a:rPr>
              <a:t> </a:t>
            </a:r>
            <a:r>
              <a:rPr lang="en-US" sz="2400" dirty="0">
                <a:latin typeface="Arial" charset="0"/>
              </a:rPr>
              <a:t>giai đoạn:</a:t>
            </a:r>
          </a:p>
          <a:p>
            <a:pPr rtl="0" algn="l"/>
            <a:r>
              <a:rPr lang="en-US" sz="2000" dirty="0">
                <a:solidFill>
                  <a:srgbClr val="C00000"/>
                </a:solidFill>
                <a:latin typeface="Arial" charset="0"/>
              </a:rPr>
              <a:t>Hợp nhất</a:t>
            </a:r>
            <a:r>
              <a:rPr lang="en-US" sz="2000" dirty="0">
                <a:latin typeface="Arial" charset="0"/>
              </a:rPr>
              <a:t>bước</a:t>
            </a:r>
          </a:p>
          <a:p>
            <a:pPr rtl="0" algn="l"/>
            <a:r>
              <a:rPr lang="en-US" sz="2000" dirty="0">
                <a:solidFill>
                  <a:srgbClr val="0000FF"/>
                </a:solidFill>
                <a:latin typeface="Arial" charset="0"/>
              </a:rPr>
              <a:t>Việc phân loại được thực hiện ở đây</a:t>
            </a:r>
          </a:p>
        </p:txBody>
      </p:sp>
      <p:sp>
        <p:nvSpPr>
          <p:cNvPr id="6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382000" cy="914400"/>
          </a:xfrm>
        </p:spPr>
        <p:txBody>
          <a:bodyPr/>
          <a:lstStyle/>
          <a:p>
            <a:pPr rtl="0" algn="l"/>
            <a:r>
              <a:rPr lang="en-US" sz="3200" dirty="0">
                <a:solidFill>
                  <a:srgbClr val="C00000"/>
                </a:solidFill>
                <a:latin typeface="Britannic Bold" panose="020B0903060703020204" pitchFamily="34" charset="0"/>
              </a:rPr>
              <a:t>4</a:t>
            </a:r>
            <a:r>
              <a:rPr lang="en-US" sz="3200" dirty="0">
                <a:latin typeface="Britannic Bold" panose="020B0903060703020204" pitchFamily="34" charset="0"/>
              </a:rPr>
              <a:t>Làm cách nào để hợp nhất 2 mảng con được sắp xếp?</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37</a:t>
            </a:fld>
            <a:endParaRPr lang="en-US" sz="1600" dirty="0"/>
          </a:p>
        </p:txBody>
      </p:sp>
      <p:graphicFrame>
        <p:nvGraphicFramePr>
          <p:cNvPr id="61" name="Group 3"/>
          <p:cNvGraphicFramePr>
            <a:graphicFrameLocks noGrp="1"/>
          </p:cNvGraphicFramePr>
          <p:nvPr/>
        </p:nvGraphicFramePr>
        <p:xfrm>
          <a:off x="6172200" y="19812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 name="Text Box 13"/>
          <p:cNvSpPr txBox="1">
            <a:spLocks noChangeArrowheads="1"/>
          </p:cNvSpPr>
          <p:nvPr/>
        </p:nvSpPr>
        <p:spPr bwMode="auto">
          <a:xfrm>
            <a:off x="6096000" y="1371600"/>
            <a:ext cx="1096963" cy="457200"/>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một [3..5]</a:t>
            </a:r>
          </a:p>
        </p:txBody>
      </p:sp>
      <p:sp>
        <p:nvSpPr>
          <p:cNvPr id="63" name="Text Box 14"/>
          <p:cNvSpPr txBox="1">
            <a:spLocks noChangeArrowheads="1"/>
          </p:cNvSpPr>
          <p:nvPr/>
        </p:nvSpPr>
        <p:spPr bwMode="auto">
          <a:xfrm>
            <a:off x="4495800" y="1371600"/>
            <a:ext cx="1096963" cy="457200"/>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một [0..2]</a:t>
            </a:r>
          </a:p>
        </p:txBody>
      </p:sp>
      <p:sp>
        <p:nvSpPr>
          <p:cNvPr id="64" name="Text Box 15"/>
          <p:cNvSpPr txBox="1">
            <a:spLocks noChangeArrowheads="1"/>
          </p:cNvSpPr>
          <p:nvPr/>
        </p:nvSpPr>
        <p:spPr bwMode="auto">
          <a:xfrm>
            <a:off x="2209800" y="1143000"/>
            <a:ext cx="1211870" cy="707886"/>
          </a:xfrm>
          <a:prstGeom prst="rect">
            <a:avLst/>
          </a:prstGeom>
          <a:noFill/>
          <a:ln w="9525">
            <a:noFill/>
            <a:miter lim="800000"/>
            <a:headEnd/>
            <a:tailEnd/>
          </a:ln>
        </p:spPr>
        <p:txBody>
          <a:bodyPr wrap="none">
            <a:spAutoFit/>
          </a:bodyPr>
          <a:lstStyle/>
          <a:p>
            <a:pPr algn="ctr" rtl="0"/>
            <a:r>
              <a:rPr kumimoji="1" lang="en-US" altLang="zh-TW" sz="1600" dirty="0">
                <a:solidFill>
                  <a:srgbClr val="0000FF"/>
                </a:solidFill>
                <a:ea typeface="PMingLiU" pitchFamily="18" charset="-120"/>
              </a:rPr>
              <a:t>Mảng tạm thời</a:t>
            </a:r>
          </a:p>
          <a:p>
            <a:pPr algn="ctr" rtl="0"/>
            <a:r>
              <a:rPr kumimoji="1" lang="en-US" altLang="zh-TW" sz="2400" dirty="0">
                <a:ea typeface="PMingLiU" pitchFamily="18" charset="-120"/>
              </a:rPr>
              <a:t>t[0..5]</a:t>
            </a:r>
          </a:p>
        </p:txBody>
      </p:sp>
      <p:graphicFrame>
        <p:nvGraphicFramePr>
          <p:cNvPr id="65" name="Group 16"/>
          <p:cNvGraphicFramePr>
            <a:graphicFrameLocks noGrp="1"/>
          </p:cNvGraphicFramePr>
          <p:nvPr/>
        </p:nvGraphicFramePr>
        <p:xfrm>
          <a:off x="6172200" y="26670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6" name="Group 26"/>
          <p:cNvGraphicFramePr>
            <a:graphicFrameLocks noGrp="1"/>
          </p:cNvGraphicFramePr>
          <p:nvPr/>
        </p:nvGraphicFramePr>
        <p:xfrm>
          <a:off x="6172200" y="33528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8" name="Group 36"/>
          <p:cNvGraphicFramePr>
            <a:graphicFrameLocks noGrp="1"/>
          </p:cNvGraphicFramePr>
          <p:nvPr/>
        </p:nvGraphicFramePr>
        <p:xfrm>
          <a:off x="6172200" y="40386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1" name="Group 46"/>
          <p:cNvGraphicFramePr>
            <a:graphicFrameLocks noGrp="1"/>
          </p:cNvGraphicFramePr>
          <p:nvPr/>
        </p:nvGraphicFramePr>
        <p:xfrm>
          <a:off x="6172200" y="47244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 name="Group 56"/>
          <p:cNvGraphicFramePr>
            <a:graphicFrameLocks noGrp="1"/>
          </p:cNvGraphicFramePr>
          <p:nvPr/>
        </p:nvGraphicFramePr>
        <p:xfrm>
          <a:off x="6172200" y="54102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77" name="Group 66"/>
          <p:cNvGraphicFramePr>
            <a:graphicFrameLocks noGrp="1"/>
          </p:cNvGraphicFramePr>
          <p:nvPr/>
        </p:nvGraphicFramePr>
        <p:xfrm>
          <a:off x="4572000" y="19812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0" name="Group 76"/>
          <p:cNvGraphicFramePr>
            <a:graphicFrameLocks noGrp="1"/>
          </p:cNvGraphicFramePr>
          <p:nvPr/>
        </p:nvGraphicFramePr>
        <p:xfrm>
          <a:off x="4572000" y="33528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4" name="Group 86"/>
          <p:cNvGraphicFramePr>
            <a:graphicFrameLocks noGrp="1"/>
          </p:cNvGraphicFramePr>
          <p:nvPr/>
        </p:nvGraphicFramePr>
        <p:xfrm>
          <a:off x="4572000" y="26670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7" name="Group 96"/>
          <p:cNvGraphicFramePr>
            <a:graphicFrameLocks noGrp="1"/>
          </p:cNvGraphicFramePr>
          <p:nvPr/>
        </p:nvGraphicFramePr>
        <p:xfrm>
          <a:off x="4572000" y="40386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FF3300"/>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1" name="Group 222"/>
          <p:cNvGraphicFramePr>
            <a:graphicFrameLocks noGrp="1"/>
          </p:cNvGraphicFramePr>
          <p:nvPr/>
        </p:nvGraphicFramePr>
        <p:xfrm>
          <a:off x="4572000" y="47244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2794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92" name="Group 116"/>
          <p:cNvGraphicFramePr>
            <a:graphicFrameLocks noGrp="1"/>
          </p:cNvGraphicFramePr>
          <p:nvPr/>
        </p:nvGraphicFramePr>
        <p:xfrm>
          <a:off x="4572000" y="5410200"/>
          <a:ext cx="990600" cy="518160"/>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graphicFrame>
        <p:nvGraphicFramePr>
          <p:cNvPr id="93" name="Group 126"/>
          <p:cNvGraphicFramePr>
            <a:graphicFrameLocks noGrp="1"/>
          </p:cNvGraphicFramePr>
          <p:nvPr/>
        </p:nvGraphicFramePr>
        <p:xfrm>
          <a:off x="1828800" y="19812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4" name="Group 142"/>
          <p:cNvGraphicFramePr>
            <a:graphicFrameLocks noGrp="1"/>
          </p:cNvGraphicFramePr>
          <p:nvPr/>
        </p:nvGraphicFramePr>
        <p:xfrm>
          <a:off x="1828800" y="26670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5" name="Group 158"/>
          <p:cNvGraphicFramePr>
            <a:graphicFrameLocks noGrp="1"/>
          </p:cNvGraphicFramePr>
          <p:nvPr/>
        </p:nvGraphicFramePr>
        <p:xfrm>
          <a:off x="1828800" y="33528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 name="Group 174"/>
          <p:cNvGraphicFramePr>
            <a:graphicFrameLocks noGrp="1"/>
          </p:cNvGraphicFramePr>
          <p:nvPr/>
        </p:nvGraphicFramePr>
        <p:xfrm>
          <a:off x="1828800" y="40386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1" name="Group 190"/>
          <p:cNvGraphicFramePr>
            <a:graphicFrameLocks noGrp="1"/>
          </p:cNvGraphicFramePr>
          <p:nvPr/>
        </p:nvGraphicFramePr>
        <p:xfrm>
          <a:off x="1828800" y="47244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4" name="Group 206"/>
          <p:cNvGraphicFramePr>
            <a:graphicFrameLocks noGrp="1"/>
          </p:cNvGraphicFramePr>
          <p:nvPr/>
        </p:nvGraphicFramePr>
        <p:xfrm>
          <a:off x="1828800" y="5410200"/>
          <a:ext cx="2057400" cy="533400"/>
        </p:xfrm>
        <a:graphic>
          <a:graphicData uri="http://schemas.openxmlformats.org/drawingml/2006/table">
            <a:tbl>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số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499"/>
                                          </p:stCondLst>
                                        </p:cTn>
                                        <p:tgtEl>
                                          <p:spTgt spid="84"/>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499"/>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500"/>
                                  </p:stCondLst>
                                  <p:childTnLst>
                                    <p:set>
                                      <p:cBhvr>
                                        <p:cTn id="19" dur="1" fill="hold">
                                          <p:stCondLst>
                                            <p:cond delay="499"/>
                                          </p:stCondLst>
                                        </p:cTn>
                                        <p:tgtEl>
                                          <p:spTgt spid="80"/>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500"/>
                                  </p:stCondLst>
                                  <p:childTnLst>
                                    <p:set>
                                      <p:cBhvr>
                                        <p:cTn id="29" dur="1" fill="hold">
                                          <p:stCondLst>
                                            <p:cond delay="499"/>
                                          </p:stCondLst>
                                        </p:cTn>
                                        <p:tgtEl>
                                          <p:spTgt spid="87"/>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499"/>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01"/>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500"/>
                                  </p:stCondLst>
                                  <p:childTnLst>
                                    <p:set>
                                      <p:cBhvr>
                                        <p:cTn id="39" dur="1" fill="hold">
                                          <p:stCondLst>
                                            <p:cond delay="499"/>
                                          </p:stCondLst>
                                        </p:cTn>
                                        <p:tgtEl>
                                          <p:spTgt spid="91"/>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499"/>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04"/>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500"/>
                                  </p:stCondLst>
                                  <p:childTnLst>
                                    <p:set>
                                      <p:cBhvr>
                                        <p:cTn id="49" dur="1" fill="hold">
                                          <p:stCondLst>
                                            <p:cond delay="499"/>
                                          </p:stCondLst>
                                        </p:cTn>
                                        <p:tgtEl>
                                          <p:spTgt spid="92"/>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nodeType="afterEffect">
                                  <p:stCondLst>
                                    <p:cond delay="0"/>
                                  </p:stCondLst>
                                  <p:childTnLst>
                                    <p:set>
                                      <p:cBhvr>
                                        <p:cTn id="52" dur="1" fill="hold">
                                          <p:stCondLst>
                                            <p:cond delay="499"/>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382000" cy="914400"/>
          </a:xfrm>
        </p:spPr>
        <p:txBody>
          <a:bodyPr/>
          <a:lstStyle/>
          <a:p>
            <a:pPr rtl="0" algn="l"/>
            <a:r>
              <a:rPr lang="en-US" sz="3600" dirty="0">
                <a:solidFill>
                  <a:srgbClr val="C00000"/>
                </a:solidFill>
                <a:latin typeface="Britannic Bold" panose="020B0903060703020204" pitchFamily="34" charset="0"/>
              </a:rPr>
              <a:t>4 Hợp nhất</a:t>
            </a:r>
            <a:r>
              <a:rPr lang="en-US" sz="3600" dirty="0">
                <a:latin typeface="Britannic Bold" panose="020B0903060703020204" pitchFamily="34" charset="0"/>
              </a:rPr>
              <a:t>Thuật toán (1/2)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38</a:t>
            </a:fld>
            <a:endParaRPr lang="en-US" sz="1600" dirty="0"/>
          </a:p>
        </p:txBody>
      </p:sp>
      <p:sp>
        <p:nvSpPr>
          <p:cNvPr id="26" name="Rectangle 3"/>
          <p:cNvSpPr txBox="1">
            <a:spLocks noChangeArrowheads="1"/>
          </p:cNvSpPr>
          <p:nvPr/>
        </p:nvSpPr>
        <p:spPr bwMode="auto">
          <a:xfrm>
            <a:off x="381000" y="1295400"/>
            <a:ext cx="8458200" cy="470898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2000" b="1" dirty="0">
                <a:solidFill>
                  <a:srgbClr val="0000FF"/>
                </a:solidFill>
                <a:latin typeface="Lucida Console" pitchFamily="49" charset="0"/>
                <a:ea typeface="PMingLiU" pitchFamily="18" charset="-120"/>
              </a:rPr>
              <a:t>...</a:t>
            </a:r>
            <a:r>
              <a:rPr lang="en-US" sz="2000" b="1" dirty="0">
                <a:solidFill>
                  <a:srgbClr val="0000FF"/>
                </a:solidFill>
                <a:latin typeface="Lucida Console" pitchFamily="49" charset="0"/>
              </a:rPr>
              <a:t>merge(int[] a, int i, int mid, int j)</a:t>
            </a:r>
            <a:r>
              <a:rPr lang="en-US" sz="2000" dirty="0">
                <a:solidFill>
                  <a:srgbClr val="0000FF"/>
                </a:solidFill>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solidFill>
                  <a:srgbClr val="008000"/>
                </a:solidFill>
                <a:latin typeface="Lucida Console" pitchFamily="49" charset="0"/>
              </a:rPr>
              <a:t> </a:t>
            </a:r>
            <a:r>
              <a:rPr lang="en-US" sz="2000" dirty="0">
                <a:solidFill>
                  <a:srgbClr val="006600"/>
                </a:solidFill>
                <a:latin typeface="Lucida Console" pitchFamily="49" charset="0"/>
              </a:rPr>
              <a:t>// Hợp nhất 2 mảng con đã sắp xếp</a:t>
            </a:r>
            <a:r>
              <a:rPr lang="en-US" sz="2000" dirty="0">
                <a:solidFill>
                  <a:srgbClr val="C00000"/>
                </a:solidFill>
                <a:latin typeface="Lucida Console" pitchFamily="49" charset="0"/>
              </a:rPr>
              <a:t>a[i..mid]</a:t>
            </a:r>
            <a:r>
              <a:rPr lang="en-US" sz="2000" dirty="0">
                <a:solidFill>
                  <a:srgbClr val="006600"/>
                </a:solidFill>
                <a:latin typeface="Lucida Console" pitchFamily="49" charset="0"/>
              </a:rPr>
              <a:t>Và</a:t>
            </a:r>
          </a:p>
          <a:p>
            <a:pPr eaLnBrk="1" hangingPunct="1" rtl="0" algn="l">
              <a:buFont typeface="Wingdings" pitchFamily="2" charset="2"/>
              <a:buNone/>
              <a:tabLst>
                <a:tab pos="269875" algn="l"/>
                <a:tab pos="539750" algn="l"/>
                <a:tab pos="900113" algn="l"/>
                <a:tab pos="1169988" algn="l"/>
                <a:tab pos="1438275" algn="l"/>
              </a:tabLst>
            </a:pPr>
            <a:r>
              <a:rPr lang="en-US" sz="2000" dirty="0">
                <a:solidFill>
                  <a:srgbClr val="006600"/>
                </a:solidFill>
                <a:latin typeface="Lucida Console" pitchFamily="49" charset="0"/>
              </a:rPr>
              <a:t>//</a:t>
            </a:r>
            <a:r>
              <a:rPr lang="en-US" sz="2000" dirty="0">
                <a:solidFill>
                  <a:srgbClr val="008000"/>
                </a:solidFill>
                <a:latin typeface="Lucida Console" pitchFamily="49" charset="0"/>
              </a:rPr>
              <a:t> </a:t>
            </a:r>
            <a:r>
              <a:rPr lang="en-US" sz="2000" dirty="0">
                <a:solidFill>
                  <a:srgbClr val="C00000"/>
                </a:solidFill>
                <a:latin typeface="Lucida Console" pitchFamily="49" charset="0"/>
              </a:rPr>
              <a:t>a[giữa+1..j]</a:t>
            </a:r>
            <a:r>
              <a:rPr lang="en-US" sz="2000" dirty="0">
                <a:solidFill>
                  <a:srgbClr val="008000"/>
                </a:solidFill>
                <a:latin typeface="Lucida Console" pitchFamily="49" charset="0"/>
              </a:rPr>
              <a:t>vào một mảng con được sắp xếp</a:t>
            </a:r>
            <a:r>
              <a:rPr lang="en-US" sz="2000" dirty="0">
                <a:solidFill>
                  <a:srgbClr val="C00000"/>
                </a:solidFill>
                <a:latin typeface="Lucida Console" pitchFamily="49" charset="0"/>
              </a:rPr>
              <a:t>một[i..j]</a:t>
            </a:r>
          </a:p>
          <a:p>
            <a:pPr eaLnBrk="1" hangingPunct="1" rtl="0" algn="l">
              <a:buFont typeface="Wingdings" pitchFamily="2" charset="2"/>
              <a:buNone/>
              <a:tabLst>
                <a:tab pos="269875" algn="l"/>
                <a:tab pos="539750" algn="l"/>
                <a:tab pos="900113" algn="l"/>
                <a:tab pos="1169988" algn="l"/>
                <a:tab pos="1438275" algn="l"/>
              </a:tabLst>
            </a:pPr>
            <a:endParaRPr lang="en-US" sz="2000" dirty="0">
              <a:latin typeface="Lucida Console" pitchFamily="49" charset="0"/>
            </a:endParaRP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int[] temp = new int[j-i+1];</a:t>
            </a:r>
            <a:r>
              <a:rPr lang="en-US" sz="2000" dirty="0">
                <a:solidFill>
                  <a:srgbClr val="008000"/>
                </a:solidFill>
                <a:latin typeface="Lucida Console" pitchFamily="49" charset="0"/>
              </a:rPr>
              <a:t>//</a:t>
            </a:r>
            <a:r>
              <a:rPr lang="en-US" sz="2000" dirty="0">
                <a:solidFill>
                  <a:srgbClr val="A50021"/>
                </a:solidFill>
                <a:latin typeface="Lucida Console" pitchFamily="49" charset="0"/>
              </a:rPr>
              <a:t>lưu trữ tạm thời</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int trái = i, phải = giữa+1,</a:t>
            </a:r>
            <a:r>
              <a:rPr lang="en-US" sz="2000" dirty="0">
                <a:solidFill>
                  <a:srgbClr val="A50021"/>
                </a:solidFill>
                <a:latin typeface="Lucida Console" pitchFamily="49" charset="0"/>
              </a:rPr>
              <a:t>Nó</a:t>
            </a:r>
            <a:r>
              <a:rPr lang="en-US" sz="2000" dirty="0">
                <a:latin typeface="Lucida Console" pitchFamily="49" charset="0"/>
              </a:rPr>
              <a:t>= 0;</a:t>
            </a:r>
          </a:p>
          <a:p>
            <a:pPr eaLnBrk="1" hangingPunct="1" rtl="0" algn="l">
              <a:buFont typeface="Wingdings" pitchFamily="2" charset="2"/>
              <a:buNone/>
              <a:tabLst>
                <a:tab pos="269875" algn="l"/>
                <a:tab pos="539750" algn="l"/>
                <a:tab pos="900113" algn="l"/>
                <a:tab pos="1169988" algn="l"/>
                <a:tab pos="1438275" algn="l"/>
              </a:tabLst>
            </a:pPr>
            <a:r>
              <a:rPr lang="en-US" sz="2000" dirty="0">
                <a:solidFill>
                  <a:srgbClr val="008000"/>
                </a:solidFill>
                <a:latin typeface="Lucida Console" pitchFamily="49" charset="0"/>
              </a:rPr>
              <a:t> </a:t>
            </a:r>
            <a:r>
              <a:rPr lang="en-US" sz="2000" dirty="0">
                <a:solidFill>
                  <a:srgbClr val="006600"/>
                </a:solidFill>
                <a:latin typeface="Lucida Console" pitchFamily="49" charset="0"/>
              </a:rPr>
              <a:t>//</a:t>
            </a:r>
            <a:r>
              <a:rPr lang="en-US" sz="2000" dirty="0">
                <a:solidFill>
                  <a:srgbClr val="008000"/>
                </a:solidFill>
                <a:latin typeface="Lucida Console" pitchFamily="49" charset="0"/>
              </a:rPr>
              <a:t> </a:t>
            </a:r>
            <a:r>
              <a:rPr lang="en-US" sz="2000" dirty="0">
                <a:solidFill>
                  <a:srgbClr val="A50021"/>
                </a:solidFill>
                <a:latin typeface="Lucida Console" pitchFamily="49" charset="0"/>
              </a:rPr>
              <a:t>Nó</a:t>
            </a:r>
            <a:r>
              <a:rPr lang="en-US" sz="2000" dirty="0">
                <a:solidFill>
                  <a:srgbClr val="008000"/>
                </a:solidFill>
                <a:latin typeface="Lucida Console" pitchFamily="49" charset="0"/>
              </a:rPr>
              <a:t> </a:t>
            </a:r>
            <a:r>
              <a:rPr lang="en-US" sz="2000" dirty="0">
                <a:solidFill>
                  <a:srgbClr val="006600"/>
                </a:solidFill>
                <a:latin typeface="Lucida Console" pitchFamily="49" charset="0"/>
              </a:rPr>
              <a:t>= chỉ mục tiếp theo để lưu trữ mục đã hợp nhất trong temp[]</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 </a:t>
            </a:r>
            <a:r>
              <a:rPr lang="en-US" sz="2000" dirty="0">
                <a:solidFill>
                  <a:srgbClr val="006600"/>
                </a:solidFill>
                <a:latin typeface="Lucida Console" pitchFamily="49" charset="0"/>
              </a:rPr>
              <a:t>//</a:t>
            </a:r>
            <a:r>
              <a:rPr lang="en-US" sz="2000" b="1" dirty="0">
                <a:solidFill>
                  <a:srgbClr val="006600"/>
                </a:solidFill>
                <a:latin typeface="Lucida Console" pitchFamily="49" charset="0"/>
              </a:rPr>
              <a:t>Hỏi:</a:t>
            </a:r>
            <a:r>
              <a:rPr lang="en-US" sz="2000" dirty="0">
                <a:solidFill>
                  <a:srgbClr val="006600"/>
                </a:solidFill>
                <a:latin typeface="Lucida Console" pitchFamily="49" charset="0"/>
              </a:rPr>
              <a:t>Trái và phải là gì?</a:t>
            </a:r>
          </a:p>
          <a:p>
            <a:pPr eaLnBrk="1" hangingPunct="1" rtl="0" algn="l">
              <a:buFont typeface="Wingdings" pitchFamily="2" charset="2"/>
              <a:buNone/>
              <a:tabLst>
                <a:tab pos="269875" algn="l"/>
                <a:tab pos="539750" algn="l"/>
                <a:tab pos="900113" algn="l"/>
                <a:tab pos="1169988" algn="l"/>
                <a:tab pos="1438275" algn="l"/>
              </a:tabLst>
            </a:pPr>
            <a:endParaRPr lang="en-US" sz="2000" dirty="0">
              <a:solidFill>
                <a:schemeClr val="folHlink"/>
              </a:solidFill>
              <a:latin typeface="Lucida Console" pitchFamily="49" charset="0"/>
            </a:endParaRP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trong khi (trái&lt;=</a:t>
            </a:r>
            <a:r>
              <a:rPr lang="en-US" sz="2000" dirty="0">
                <a:solidFill>
                  <a:srgbClr val="990033"/>
                </a:solidFill>
                <a:latin typeface="Lucida Console" pitchFamily="49" charset="0"/>
              </a:rPr>
              <a:t>giữa</a:t>
            </a:r>
            <a:r>
              <a:rPr lang="en-US" sz="2000" dirty="0">
                <a:latin typeface="Lucida Console" pitchFamily="49" charset="0"/>
              </a:rPr>
              <a:t>&amp;&amp; đúng rồi&lt;=</a:t>
            </a:r>
            <a:r>
              <a:rPr lang="en-US" sz="2000" dirty="0">
                <a:solidFill>
                  <a:srgbClr val="990033"/>
                </a:solidFill>
                <a:latin typeface="Lucida Console" pitchFamily="49" charset="0"/>
              </a:rPr>
              <a:t>j</a:t>
            </a:r>
            <a:r>
              <a:rPr lang="en-US" sz="2000" dirty="0">
                <a:latin typeface="Lucida Console" pitchFamily="49" charset="0"/>
              </a:rPr>
              <a:t>)</a:t>
            </a:r>
            <a:r>
              <a:rPr lang="en-US" dirty="0">
                <a:latin typeface="Lucida Console" pitchFamily="49" charset="0"/>
              </a:rPr>
              <a:t>{</a:t>
            </a:r>
            <a:r>
              <a:rPr lang="en-US" dirty="0">
                <a:solidFill>
                  <a:srgbClr val="006600"/>
                </a:solidFill>
                <a:latin typeface="Lucida Console" pitchFamily="49" charset="0"/>
              </a:rPr>
              <a:t>// xuất ra giá trị nhỏ hơn</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nếu như (</a:t>
            </a:r>
            <a:r>
              <a:rPr lang="en-US" sz="2000" dirty="0">
                <a:solidFill>
                  <a:srgbClr val="A50021"/>
                </a:solidFill>
                <a:latin typeface="Lucida Console" pitchFamily="49" charset="0"/>
              </a:rPr>
              <a:t>một [trái]</a:t>
            </a:r>
            <a:r>
              <a:rPr lang="en-US" sz="2000" dirty="0">
                <a:solidFill>
                  <a:srgbClr val="FF0000"/>
                </a:solidFill>
                <a:latin typeface="Lucida Console" pitchFamily="49" charset="0"/>
              </a:rPr>
              <a:t>&lt;=</a:t>
            </a:r>
            <a:r>
              <a:rPr lang="en-US" sz="2000" dirty="0">
                <a:solidFill>
                  <a:srgbClr val="A50021"/>
                </a:solidFill>
                <a:latin typeface="Lucida Console" pitchFamily="49" charset="0"/>
              </a:rPr>
              <a:t>một [phải]</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nhiệt độ[</a:t>
            </a:r>
            <a:r>
              <a:rPr lang="en-US" sz="2000" dirty="0">
                <a:solidFill>
                  <a:srgbClr val="C00000"/>
                </a:solidFill>
                <a:latin typeface="Lucida Console" pitchFamily="49" charset="0"/>
              </a:rPr>
              <a:t>Nó</a:t>
            </a:r>
            <a:r>
              <a:rPr lang="en-US" sz="2000" dirty="0">
                <a:latin typeface="Lucida Console" pitchFamily="49" charset="0"/>
              </a:rPr>
              <a:t>++] = a[</a:t>
            </a:r>
            <a:r>
              <a:rPr lang="en-US" sz="2000" dirty="0">
                <a:solidFill>
                  <a:srgbClr val="A50021"/>
                </a:solidFill>
                <a:latin typeface="Lucida Console" pitchFamily="49" charset="0"/>
              </a:rPr>
              <a:t>bên trái</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khác</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nhiệt độ[</a:t>
            </a:r>
            <a:r>
              <a:rPr lang="en-US" sz="2000" dirty="0">
                <a:solidFill>
                  <a:srgbClr val="C00000"/>
                </a:solidFill>
                <a:latin typeface="Lucida Console" pitchFamily="49" charset="0"/>
              </a:rPr>
              <a:t>Nó</a:t>
            </a:r>
            <a:r>
              <a:rPr lang="en-US" sz="2000" dirty="0">
                <a:latin typeface="Lucida Console" pitchFamily="49" charset="0"/>
              </a:rPr>
              <a:t>++] = a[</a:t>
            </a:r>
            <a:r>
              <a:rPr lang="en-US" sz="2000" dirty="0">
                <a:solidFill>
                  <a:srgbClr val="A50021"/>
                </a:solidFill>
                <a:latin typeface="Lucida Console" pitchFamily="49" charset="0"/>
              </a:rPr>
              <a:t>Phải</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t>
            </a:r>
          </a:p>
        </p:txBody>
      </p:sp>
      <p:sp>
        <p:nvSpPr>
          <p:cNvPr id="8"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382000" cy="914400"/>
          </a:xfrm>
        </p:spPr>
        <p:txBody>
          <a:bodyPr/>
          <a:lstStyle/>
          <a:p>
            <a:pPr rtl="0" algn="l"/>
            <a:r>
              <a:rPr lang="en-US" sz="3600" dirty="0">
                <a:solidFill>
                  <a:srgbClr val="C00000"/>
                </a:solidFill>
                <a:latin typeface="Britannic Bold" panose="020B0903060703020204" pitchFamily="34" charset="0"/>
              </a:rPr>
              <a:t>4 Hợp nhất</a:t>
            </a:r>
            <a:r>
              <a:rPr lang="en-US" sz="3600" dirty="0">
                <a:latin typeface="Britannic Bold" panose="020B0903060703020204" pitchFamily="34" charset="0"/>
              </a:rPr>
              <a:t>Thuật toán (2/2)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39</a:t>
            </a:fld>
            <a:endParaRPr lang="en-US" sz="1600" dirty="0"/>
          </a:p>
        </p:txBody>
      </p:sp>
      <p:sp>
        <p:nvSpPr>
          <p:cNvPr id="26" name="Rectangle 3"/>
          <p:cNvSpPr txBox="1">
            <a:spLocks noChangeArrowheads="1"/>
          </p:cNvSpPr>
          <p:nvPr/>
        </p:nvSpPr>
        <p:spPr bwMode="auto">
          <a:xfrm>
            <a:off x="381000" y="1295400"/>
            <a:ext cx="8458200" cy="317009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Lst>
            </a:pPr>
            <a:r>
              <a:rPr lang="en-US" sz="2000" dirty="0">
                <a:solidFill>
                  <a:srgbClr val="008000"/>
                </a:solidFill>
                <a:latin typeface="Lucida Console" pitchFamily="49" charset="0"/>
              </a:rPr>
              <a:t> </a:t>
            </a:r>
            <a:r>
              <a:rPr lang="en-US" sz="2000" dirty="0">
                <a:solidFill>
                  <a:srgbClr val="006600"/>
                </a:solidFill>
                <a:latin typeface="Lucida Console" pitchFamily="49" charset="0"/>
              </a:rPr>
              <a:t>//</a:t>
            </a:r>
            <a:r>
              <a:rPr lang="en-US" sz="2000" dirty="0">
                <a:solidFill>
                  <a:srgbClr val="008000"/>
                </a:solidFill>
                <a:latin typeface="Lucida Console" pitchFamily="49" charset="0"/>
              </a:rPr>
              <a:t> </a:t>
            </a:r>
            <a:r>
              <a:rPr lang="en-US" sz="2000" dirty="0">
                <a:solidFill>
                  <a:srgbClr val="660033"/>
                </a:solidFill>
                <a:latin typeface="Lucida Console" pitchFamily="49" charset="0"/>
              </a:rPr>
              <a:t>Sao chép</a:t>
            </a:r>
            <a:r>
              <a:rPr lang="en-US" sz="2000" dirty="0">
                <a:solidFill>
                  <a:srgbClr val="008000"/>
                </a:solidFill>
                <a:latin typeface="Lucida Console" pitchFamily="49" charset="0"/>
              </a:rPr>
              <a:t> </a:t>
            </a:r>
            <a:r>
              <a:rPr lang="en-US" sz="2000" dirty="0">
                <a:solidFill>
                  <a:srgbClr val="006600"/>
                </a:solidFill>
                <a:latin typeface="Lucida Console" pitchFamily="49" charset="0"/>
              </a:rPr>
              <a:t>các phần tử còn lại thành temp.</a:t>
            </a:r>
            <a:r>
              <a:rPr lang="en-US" sz="2000" dirty="0">
                <a:solidFill>
                  <a:srgbClr val="008000"/>
                </a:solidFill>
                <a:latin typeface="Lucida Console" pitchFamily="49" charset="0"/>
              </a:rPr>
              <a:t> </a:t>
            </a:r>
            <a:r>
              <a:rPr lang="en-US" sz="2000" dirty="0">
                <a:solidFill>
                  <a:srgbClr val="A50021"/>
                </a:solidFill>
                <a:latin typeface="Lucida Console" pitchFamily="49" charset="0"/>
              </a:rPr>
              <a:t>Hỏi:</a:t>
            </a:r>
            <a:r>
              <a:rPr lang="en-US" sz="2000" dirty="0">
                <a:solidFill>
                  <a:srgbClr val="008000"/>
                </a:solidFill>
                <a:latin typeface="Lucida Console" pitchFamily="49" charset="0"/>
              </a:rPr>
              <a:t> </a:t>
            </a:r>
            <a:r>
              <a:rPr lang="en-US" sz="2000" dirty="0">
                <a:solidFill>
                  <a:srgbClr val="A50021"/>
                </a:solidFill>
                <a:latin typeface="Lucida Console" pitchFamily="49" charset="0"/>
              </a:rPr>
              <a:t>Tại sao?</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trong khi (trái&lt;=giữa) tạm thời[</a:t>
            </a:r>
            <a:r>
              <a:rPr lang="en-US" sz="2000" dirty="0">
                <a:solidFill>
                  <a:srgbClr val="C00000"/>
                </a:solidFill>
                <a:latin typeface="Lucida Console" pitchFamily="49" charset="0"/>
              </a:rPr>
              <a:t>Nó</a:t>
            </a:r>
            <a:r>
              <a:rPr lang="en-US" sz="2000" dirty="0">
                <a:latin typeface="Lucida Console" pitchFamily="49" charset="0"/>
              </a:rPr>
              <a:t>++] = a[</a:t>
            </a:r>
            <a:r>
              <a:rPr lang="en-US" sz="2000" dirty="0">
                <a:solidFill>
                  <a:srgbClr val="C00000"/>
                </a:solidFill>
                <a:latin typeface="Lucida Console" pitchFamily="49" charset="0"/>
              </a:rPr>
              <a:t>bên trái</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trong khi (phải&lt;=j) tạm thời[</a:t>
            </a:r>
            <a:r>
              <a:rPr lang="en-US" sz="2000" dirty="0">
                <a:solidFill>
                  <a:srgbClr val="C00000"/>
                </a:solidFill>
                <a:latin typeface="Lucida Console" pitchFamily="49" charset="0"/>
              </a:rPr>
              <a:t>Nó</a:t>
            </a:r>
            <a:r>
              <a:rPr lang="en-US" sz="2000" dirty="0">
                <a:latin typeface="Lucida Console" pitchFamily="49" charset="0"/>
              </a:rPr>
              <a:t>++] = a[</a:t>
            </a:r>
            <a:r>
              <a:rPr lang="en-US" sz="2000" dirty="0">
                <a:solidFill>
                  <a:srgbClr val="C00000"/>
                </a:solidFill>
                <a:latin typeface="Lucida Console" pitchFamily="49" charset="0"/>
              </a:rPr>
              <a:t>Phải</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 </a:t>
            </a:r>
            <a:r>
              <a:rPr lang="en-US" sz="2000" dirty="0">
                <a:solidFill>
                  <a:srgbClr val="006600"/>
                </a:solidFill>
                <a:latin typeface="Lucida Console" pitchFamily="49" charset="0"/>
              </a:rPr>
              <a:t>//</a:t>
            </a:r>
            <a:r>
              <a:rPr lang="en-US" dirty="0">
                <a:solidFill>
                  <a:srgbClr val="006600"/>
                </a:solidFill>
                <a:latin typeface="Lucida Console" pitchFamily="49" charset="0"/>
              </a:rPr>
              <a:t>Câu hỏi: Liệu cả hai câu lệnh while ở trên có được thực thi không?</a:t>
            </a:r>
          </a:p>
          <a:p>
            <a:pPr eaLnBrk="1" hangingPunct="1" rtl="0" algn="l">
              <a:buFont typeface="Wingdings" pitchFamily="2" charset="2"/>
              <a:buNone/>
              <a:tabLst>
                <a:tab pos="269875" algn="l"/>
                <a:tab pos="539750" algn="l"/>
                <a:tab pos="900113" algn="l"/>
                <a:tab pos="1169988" algn="l"/>
              </a:tabLst>
            </a:pPr>
            <a:endParaRPr lang="en-US" sz="2000" b="1" dirty="0">
              <a:solidFill>
                <a:srgbClr val="A50021"/>
              </a:solidFill>
              <a:latin typeface="Lucida Console" pitchFamily="49" charset="0"/>
            </a:endParaRPr>
          </a:p>
          <a:p>
            <a:pPr eaLnBrk="1" hangingPunct="1" rtl="0" algn="l">
              <a:buFont typeface="Wingdings" pitchFamily="2" charset="2"/>
              <a:buNone/>
              <a:tabLst>
                <a:tab pos="269875" algn="l"/>
                <a:tab pos="539750" algn="l"/>
                <a:tab pos="900113" algn="l"/>
                <a:tab pos="1169988" algn="l"/>
              </a:tabLst>
            </a:pPr>
            <a:r>
              <a:rPr lang="en-US" sz="2000" dirty="0">
                <a:solidFill>
                  <a:schemeClr val="accent2"/>
                </a:solidFill>
                <a:latin typeface="Lucida Console" pitchFamily="49" charset="0"/>
              </a:rPr>
              <a:t> </a:t>
            </a:r>
            <a:r>
              <a:rPr lang="en-US" sz="2000" dirty="0">
                <a:solidFill>
                  <a:srgbClr val="006600"/>
                </a:solidFill>
                <a:latin typeface="Lucida Console" pitchFamily="49" charset="0"/>
              </a:rPr>
              <a:t>//</a:t>
            </a:r>
            <a:r>
              <a:rPr lang="en-US" sz="2000" dirty="0">
                <a:solidFill>
                  <a:srgbClr val="008000"/>
                </a:solidFill>
                <a:latin typeface="Lucida Console" pitchFamily="49" charset="0"/>
              </a:rPr>
              <a:t> </a:t>
            </a:r>
            <a:r>
              <a:rPr lang="en-US" sz="2000" dirty="0">
                <a:solidFill>
                  <a:srgbClr val="660033"/>
                </a:solidFill>
                <a:latin typeface="Lucida Console" pitchFamily="49" charset="0"/>
              </a:rPr>
              <a:t>Sao chép</a:t>
            </a:r>
            <a:r>
              <a:rPr lang="en-US" sz="2000" dirty="0">
                <a:solidFill>
                  <a:srgbClr val="008000"/>
                </a:solidFill>
                <a:latin typeface="Lucida Console" pitchFamily="49" charset="0"/>
              </a:rPr>
              <a:t> </a:t>
            </a:r>
            <a:r>
              <a:rPr lang="en-US" sz="2000" dirty="0">
                <a:solidFill>
                  <a:srgbClr val="006600"/>
                </a:solidFill>
                <a:latin typeface="Lucida Console" pitchFamily="49" charset="0"/>
              </a:rPr>
              <a:t>kết quả ở nhiệt độ trở lại</a:t>
            </a:r>
          </a:p>
          <a:p>
            <a:pPr eaLnBrk="1" hangingPunct="1" rtl="0" algn="l">
              <a:buFont typeface="Wingdings" pitchFamily="2" charset="2"/>
              <a:buNone/>
              <a:tabLst>
                <a:tab pos="269875" algn="l"/>
                <a:tab pos="539750" algn="l"/>
                <a:tab pos="900113" algn="l"/>
                <a:tab pos="1169988" algn="l"/>
              </a:tabLst>
            </a:pPr>
            <a:r>
              <a:rPr lang="en-US" sz="2000" dirty="0">
                <a:solidFill>
                  <a:srgbClr val="006600"/>
                </a:solidFill>
                <a:latin typeface="Lucida Console" pitchFamily="49" charset="0"/>
              </a:rPr>
              <a:t>// mảng ban đầu a</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for (int k = 0; k &lt; temp.length; k++)</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Một[</a:t>
            </a:r>
            <a:r>
              <a:rPr lang="en-US" sz="2000" dirty="0">
                <a:solidFill>
                  <a:srgbClr val="C00000"/>
                </a:solidFill>
                <a:latin typeface="Lucida Console" pitchFamily="49" charset="0"/>
              </a:rPr>
              <a:t>tôi+k</a:t>
            </a:r>
            <a:r>
              <a:rPr lang="en-US" sz="2000" dirty="0">
                <a:latin typeface="Lucida Console" pitchFamily="49" charset="0"/>
              </a:rPr>
              <a:t>] = nhiệt độ [</a:t>
            </a:r>
            <a:r>
              <a:rPr lang="en-US" sz="2000" dirty="0">
                <a:solidFill>
                  <a:srgbClr val="C00000"/>
                </a:solidFill>
                <a:latin typeface="Lucida Console" pitchFamily="49" charset="0"/>
              </a:rPr>
              <a:t>k</a:t>
            </a:r>
            <a:r>
              <a:rPr lang="en-US" sz="2000" dirty="0">
                <a:latin typeface="Lucida Console" pitchFamily="49" charset="0"/>
              </a:rPr>
              <a:t>];</a:t>
            </a:r>
          </a:p>
          <a:p>
            <a:pPr eaLnBrk="1" hangingPunct="1" rtl="0" algn="l">
              <a:buFont typeface="Wingdings" pitchFamily="2" charset="2"/>
              <a:buNone/>
              <a:tabLst>
                <a:tab pos="269875" algn="l"/>
                <a:tab pos="539750" algn="l"/>
                <a:tab pos="900113" algn="l"/>
                <a:tab pos="1169988" algn="l"/>
              </a:tabLst>
            </a:pPr>
            <a:r>
              <a:rPr lang="en-US" sz="2000" dirty="0">
                <a:latin typeface="Lucida Console" pitchFamily="49" charset="0"/>
              </a:rPr>
              <a:t>}</a:t>
            </a:r>
          </a:p>
        </p:txBody>
      </p:sp>
      <p:sp>
        <p:nvSpPr>
          <p:cNvPr id="8"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a:t>Ghi lại các sửa đổi</a:t>
            </a:r>
          </a:p>
        </p:txBody>
      </p:sp>
      <p:sp>
        <p:nvSpPr>
          <p:cNvPr id="3" name="Content Placeholder 2"/>
          <p:cNvSpPr>
            <a:spLocks noGrp="1"/>
          </p:cNvSpPr>
          <p:nvPr>
            <p:ph idx="1"/>
          </p:nvPr>
        </p:nvSpPr>
        <p:spPr/>
        <p:txBody>
          <a:bodyPr/>
          <a:lstStyle/>
          <a:p>
            <a:pPr algn="l" rtl="0"/>
            <a:r>
              <a:rPr lang="en-US"/>
              <a:t>Trang web khóa học</a:t>
            </a:r>
            <a:r>
              <a:rPr lang="en-US" dirty="0"/>
              <a:t>địa chỉ được thay đổi thành</a:t>
            </a:r>
            <a:r>
              <a:rPr lang="en-US" dirty="0">
                <a:hlinkClick r:id="rId2"/>
              </a:rPr>
              <a:t>http://sakai.it.tdt.edu.vn</a:t>
            </a:r>
            <a:endParaRPr lang="en-US" dirty="0"/>
          </a:p>
          <a:p>
            <a:pPr algn="l" rtl="0"/>
            <a:r>
              <a:rPr lang="en-US" dirty="0"/>
              <a:t>Mã khóa học cs1010, cs1020, cs2010 được đặt lần lượt là 501042, 501043, 502043.</a:t>
            </a:r>
          </a:p>
        </p:txBody>
      </p:sp>
      <p:sp>
        <p:nvSpPr>
          <p:cNvPr id="4" name="Slide Number Placeholder 3"/>
          <p:cNvSpPr>
            <a:spLocks noGrp="1"/>
          </p:cNvSpPr>
          <p:nvPr>
            <p:ph type="sldNum" sz="quarter" idx="4"/>
          </p:nvPr>
        </p:nvSpPr>
        <p:spPr/>
        <p:txBody>
          <a:bodyPr/>
          <a:lstStyle/>
          <a:p>
            <a:fld id="{9D84BA89-CC61-4F67-A868-148EFD8CC251}" type="slidenum">
              <a:rPr/>
              <a:pPr rtl="0" algn="l"/>
              <a:t>4</a:t>
            </a:fld>
            <a:endParaRPr dirty="0"/>
          </a:p>
        </p:txBody>
      </p:sp>
    </p:spTree>
    <p:extLst>
      <p:ext uri="{BB962C8B-B14F-4D97-AF65-F5344CB8AC3E}">
        <p14:creationId xmlns:p14="http://schemas.microsoft.com/office/powerpoint/2010/main" val="98874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Phân tích sắp xếp hợp nhất (1/3)</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40</a:t>
            </a:fld>
            <a:endParaRPr lang="en-US" sz="1600" dirty="0"/>
          </a:p>
        </p:txBody>
      </p:sp>
      <p:sp>
        <p:nvSpPr>
          <p:cNvPr id="8" name="Rectangle 3"/>
          <p:cNvSpPr>
            <a:spLocks noGrp="1" noChangeArrowheads="1"/>
          </p:cNvSpPr>
          <p:nvPr>
            <p:ph idx="1"/>
          </p:nvPr>
        </p:nvSpPr>
        <p:spPr>
          <a:xfrm>
            <a:off x="457200" y="1066800"/>
            <a:ext cx="8305800" cy="2514600"/>
          </a:xfrm>
        </p:spPr>
        <p:txBody>
          <a:bodyPr/>
          <a:lstStyle/>
          <a:p>
            <a:pPr rtl="0" algn="l">
              <a:spcBef>
                <a:spcPts val="600"/>
              </a:spcBef>
            </a:pPr>
            <a:r>
              <a:rPr lang="en-US" sz="2400" dirty="0"/>
              <a:t>Trong Sắp xếp Hợp nhất, phần lớn công việc được thực hiện trong</a:t>
            </a:r>
            <a:r>
              <a:rPr lang="en-US" sz="2400" dirty="0">
                <a:solidFill>
                  <a:srgbClr val="0000FF"/>
                </a:solidFill>
              </a:rPr>
              <a:t>Hợp nhất</a:t>
            </a:r>
            <a:r>
              <a:rPr lang="en-US" sz="2400" dirty="0"/>
              <a:t>bước chân</a:t>
            </a:r>
            <a:r>
              <a:rPr lang="en-US" sz="2400" dirty="0">
                <a:solidFill>
                  <a:srgbClr val="C00000"/>
                </a:solidFill>
              </a:rPr>
              <a:t>hợp nhất</a:t>
            </a:r>
            <a:r>
              <a:rPr lang="en-US" sz="2400" dirty="0"/>
              <a:t>(a, tôi, giữa, j)</a:t>
            </a:r>
            <a:endParaRPr lang="en-US" sz="2400" dirty="0">
              <a:solidFill>
                <a:srgbClr val="C00000"/>
              </a:solidFill>
            </a:endParaRPr>
          </a:p>
          <a:p>
            <a:pPr rtl="0" algn="l">
              <a:spcBef>
                <a:spcPts val="600"/>
              </a:spcBef>
            </a:pPr>
            <a:r>
              <a:rPr lang="en-US" sz="2400" dirty="0"/>
              <a:t>Tổng số mục = k = j – i + 1</a:t>
            </a:r>
          </a:p>
          <a:p>
            <a:pPr lvl="1" rtl="0" algn="l">
              <a:spcBef>
                <a:spcPts val="600"/>
              </a:spcBef>
            </a:pPr>
            <a:r>
              <a:rPr lang="en-US" sz="2000" dirty="0"/>
              <a:t>Số lượng so sánh</a:t>
            </a:r>
            <a:r>
              <a:rPr lang="en-US" sz="2000" dirty="0">
                <a:sym typeface="Symbol"/>
              </a:rPr>
              <a:t> k – 1</a:t>
            </a:r>
            <a:r>
              <a:rPr lang="en-US" sz="2000" dirty="0">
                <a:solidFill>
                  <a:srgbClr val="0000FF"/>
                </a:solidFill>
                <a:sym typeface="Symbol"/>
              </a:rPr>
              <a:t>(Q: Tại sao không = k – 1?)</a:t>
            </a:r>
            <a:endParaRPr lang="en-US" sz="1600" dirty="0">
              <a:solidFill>
                <a:srgbClr val="0000FF"/>
              </a:solidFill>
            </a:endParaRPr>
          </a:p>
          <a:p>
            <a:pPr lvl="1" rtl="0" algn="l">
              <a:spcBef>
                <a:spcPts val="600"/>
              </a:spcBef>
            </a:pPr>
            <a:r>
              <a:rPr lang="en-US" sz="2000" dirty="0"/>
              <a:t>Số lần di chuyển từ mảng ban đầu sang mảng tạm thời = k</a:t>
            </a:r>
          </a:p>
          <a:p>
            <a:pPr lvl="1" rtl="0" algn="l">
              <a:spcBef>
                <a:spcPts val="600"/>
              </a:spcBef>
            </a:pPr>
            <a:r>
              <a:rPr lang="en-US" sz="2000" dirty="0"/>
              <a:t>Số lần di chuyển từ mảng tạm thời sang mảng ban đầu = k</a:t>
            </a:r>
            <a:endParaRPr lang="en-US" sz="1600" dirty="0"/>
          </a:p>
        </p:txBody>
      </p:sp>
      <p:sp>
        <p:nvSpPr>
          <p:cNvPr id="16" name="Rectangle 3"/>
          <p:cNvSpPr txBox="1">
            <a:spLocks noChangeArrowheads="1"/>
          </p:cNvSpPr>
          <p:nvPr/>
        </p:nvSpPr>
        <p:spPr bwMode="auto">
          <a:xfrm>
            <a:off x="4572000" y="3657600"/>
            <a:ext cx="4343400" cy="181588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1400" b="1" dirty="0">
                <a:solidFill>
                  <a:srgbClr val="0000FF"/>
                </a:solidFill>
                <a:latin typeface="Lucida Console" pitchFamily="49" charset="0"/>
                <a:ea typeface="PMingLiU" pitchFamily="18" charset="-120"/>
              </a:rPr>
              <a:t>...</a:t>
            </a:r>
            <a:r>
              <a:rPr lang="en-US" sz="1400" b="1" dirty="0">
                <a:solidFill>
                  <a:srgbClr val="0000FF"/>
                </a:solidFill>
                <a:latin typeface="Lucida Console" pitchFamily="49" charset="0"/>
              </a:rPr>
              <a:t>mergeSort(int[] a, int i, int j)</a:t>
            </a:r>
            <a:r>
              <a:rPr lang="en-US" sz="1400" dirty="0">
                <a:solidFill>
                  <a:srgbClr val="0000FF"/>
                </a:solidFill>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altLang="zh-TW" sz="1400" dirty="0">
                <a:latin typeface="Lucida Console" pitchFamily="49" charset="0"/>
                <a:ea typeface="PMingLiU" pitchFamily="18" charset="-120"/>
              </a:rPr>
              <a:t>nếu (i &lt; j) {</a:t>
            </a:r>
          </a:p>
          <a:p>
            <a:pPr eaLnBrk="1" hangingPunct="1" rtl="0" algn="l">
              <a:buFont typeface="Wingdings" pitchFamily="2" charset="2"/>
              <a:buNone/>
              <a:tabLst>
                <a:tab pos="269875" algn="l"/>
                <a:tab pos="539750" algn="l"/>
                <a:tab pos="900113" algn="l"/>
                <a:tab pos="1169988" algn="l"/>
                <a:tab pos="1438275" algn="l"/>
              </a:tabLst>
            </a:pPr>
            <a:r>
              <a:rPr lang="en-US" altLang="zh-TW" sz="1400" dirty="0">
                <a:latin typeface="Lucida Console" pitchFamily="49" charset="0"/>
                <a:ea typeface="PMingLiU" pitchFamily="18" charset="-120"/>
              </a:rPr>
              <a:t>int giữa = (i+j)/2;</a:t>
            </a:r>
            <a:endParaRPr lang="en-US" altLang="zh-TW" sz="14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1400" dirty="0">
                <a:latin typeface="Lucida Console" pitchFamily="49" charset="0"/>
                <a:ea typeface="PMingLiU" pitchFamily="18" charset="-120"/>
              </a:rPr>
              <a:t> </a:t>
            </a:r>
            <a:r>
              <a:rPr lang="en-US" altLang="zh-TW" sz="1400" dirty="0">
                <a:solidFill>
                  <a:srgbClr val="0000FF"/>
                </a:solidFill>
                <a:latin typeface="Lucida Console" pitchFamily="49" charset="0"/>
                <a:ea typeface="PMingLiU" pitchFamily="18" charset="-120"/>
              </a:rPr>
              <a:t>hợp nhấtSắp xếp</a:t>
            </a:r>
            <a:r>
              <a:rPr lang="en-US" altLang="zh-TW" sz="1400" dirty="0">
                <a:latin typeface="Lucida Console" pitchFamily="49" charset="0"/>
                <a:ea typeface="PMingLiU" pitchFamily="18" charset="-120"/>
              </a:rPr>
              <a:t>(một, tôi,</a:t>
            </a:r>
            <a:r>
              <a:rPr lang="en-US" altLang="zh-TW" sz="1400" dirty="0">
                <a:solidFill>
                  <a:srgbClr val="FF0000"/>
                </a:solidFill>
                <a:latin typeface="Lucida Console" pitchFamily="49" charset="0"/>
                <a:ea typeface="PMingLiU" pitchFamily="18" charset="-120"/>
              </a:rPr>
              <a:t>giữa</a:t>
            </a:r>
            <a:r>
              <a:rPr lang="en-US" altLang="zh-TW" sz="1400" dirty="0">
                <a:latin typeface="Lucida Console" pitchFamily="49" charset="0"/>
                <a:ea typeface="PMingLiU" pitchFamily="18" charset="-120"/>
              </a:rPr>
              <a:t>);</a:t>
            </a:r>
            <a:endParaRPr lang="en-US" altLang="zh-TW" sz="14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1400" dirty="0">
                <a:latin typeface="Lucida Console" pitchFamily="49" charset="0"/>
                <a:ea typeface="PMingLiU" pitchFamily="18" charset="-120"/>
              </a:rPr>
              <a:t> </a:t>
            </a:r>
            <a:r>
              <a:rPr lang="en-US" altLang="zh-TW" sz="1400" dirty="0">
                <a:solidFill>
                  <a:srgbClr val="0000FF"/>
                </a:solidFill>
                <a:latin typeface="Lucida Console" pitchFamily="49" charset="0"/>
                <a:ea typeface="PMingLiU" pitchFamily="18" charset="-120"/>
              </a:rPr>
              <a:t>hợp nhấtSắp xếp</a:t>
            </a:r>
            <a:r>
              <a:rPr lang="en-US" altLang="zh-TW" sz="1400" dirty="0">
                <a:latin typeface="Lucida Console" pitchFamily="49" charset="0"/>
                <a:ea typeface="PMingLiU" pitchFamily="18" charset="-120"/>
              </a:rPr>
              <a:t>(Một,</a:t>
            </a:r>
            <a:r>
              <a:rPr lang="en-US" altLang="zh-TW" sz="1400" dirty="0">
                <a:solidFill>
                  <a:srgbClr val="FF0000"/>
                </a:solidFill>
                <a:latin typeface="Lucida Console" pitchFamily="49" charset="0"/>
                <a:ea typeface="PMingLiU" pitchFamily="18" charset="-120"/>
              </a:rPr>
              <a:t>giữa</a:t>
            </a:r>
            <a:r>
              <a:rPr lang="en-US" altLang="zh-TW" sz="1400" dirty="0">
                <a:solidFill>
                  <a:srgbClr val="CC00CC"/>
                </a:solidFill>
                <a:latin typeface="Lucida Console" pitchFamily="49" charset="0"/>
                <a:ea typeface="PMingLiU" pitchFamily="18" charset="-120"/>
              </a:rPr>
              <a:t>+1</a:t>
            </a:r>
            <a:r>
              <a:rPr lang="en-US" altLang="zh-TW" sz="1400" dirty="0">
                <a:latin typeface="Lucida Console" pitchFamily="49" charset="0"/>
                <a:ea typeface="PMingLiU" pitchFamily="18" charset="-120"/>
              </a:rPr>
              <a:t>, j);</a:t>
            </a:r>
            <a:endParaRPr lang="en-US" altLang="zh-TW" sz="14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1400" dirty="0">
                <a:solidFill>
                  <a:srgbClr val="993300"/>
                </a:solidFill>
                <a:latin typeface="Lucida Console" pitchFamily="49" charset="0"/>
                <a:ea typeface="PMingLiU" pitchFamily="18" charset="-120"/>
              </a:rPr>
              <a:t>hợp nhất</a:t>
            </a:r>
            <a:r>
              <a:rPr lang="en-US" altLang="zh-TW" sz="1400" dirty="0">
                <a:latin typeface="Lucida Console" pitchFamily="49" charset="0"/>
                <a:ea typeface="PMingLiU" pitchFamily="18" charset="-120"/>
              </a:rPr>
              <a:t>(a,i,giữa,j);</a:t>
            </a:r>
            <a:endParaRPr lang="en-US" altLang="zh-TW" sz="14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1400" dirty="0">
                <a:latin typeface="Lucida Console" pitchFamily="49" charset="0"/>
                <a:ea typeface="PMingLiU" pitchFamily="18" charset="-120"/>
              </a:rPr>
              <a:t>}</a:t>
            </a:r>
          </a:p>
          <a:p>
            <a:pPr eaLnBrk="1" hangingPunct="1" rtl="0" algn="l">
              <a:buFont typeface="Wingdings" pitchFamily="2" charset="2"/>
              <a:buNone/>
              <a:tabLst>
                <a:tab pos="269875" algn="l"/>
                <a:tab pos="539750" algn="l"/>
                <a:tab pos="900113" algn="l"/>
                <a:tab pos="1169988" algn="l"/>
                <a:tab pos="1438275" algn="l"/>
              </a:tabLst>
            </a:pPr>
            <a:r>
              <a:rPr lang="en-US" sz="1400" dirty="0">
                <a:latin typeface="Lucida Console" pitchFamily="49" charset="0"/>
              </a:rPr>
              <a:t>}</a:t>
            </a:r>
          </a:p>
        </p:txBody>
      </p:sp>
      <p:sp>
        <p:nvSpPr>
          <p:cNvPr id="9" name="Rectangle 3"/>
          <p:cNvSpPr txBox="1">
            <a:spLocks noChangeArrowheads="1"/>
          </p:cNvSpPr>
          <p:nvPr/>
        </p:nvSpPr>
        <p:spPr bwMode="auto">
          <a:xfrm>
            <a:off x="457200" y="3581400"/>
            <a:ext cx="41148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tab pos="3941763" algn="l"/>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Tổng cộng, số lượng hoạt động</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a:rPr>
              <a:t> 3k – 1 =</a:t>
            </a:r>
            <a:r>
              <a:rPr kumimoji="0" lang="en-US" sz="2400" b="0" i="0" u="none" strike="noStrike" kern="0" cap="none" spc="0" normalizeH="0" baseline="0" noProof="0" dirty="0">
                <a:ln>
                  <a:noFill/>
                </a:ln>
                <a:solidFill>
                  <a:srgbClr val="C00000"/>
                </a:solidFill>
                <a:effectLst/>
                <a:uLnTx/>
                <a:uFillTx/>
                <a:latin typeface="+mn-lt"/>
                <a:ea typeface="+mn-ea"/>
                <a:cs typeface="+mn-cs"/>
                <a:sym typeface="Symbol"/>
              </a:rPr>
              <a:t>Được rồi)</a:t>
            </a:r>
            <a:endParaRPr kumimoji="0" lang="en-US" sz="2400" b="0" i="0" u="none" strike="noStrike" kern="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tab pos="3941763" algn="l"/>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Hợp nhất() được gọi bao nhiêu lần?</a:t>
            </a:r>
          </a:p>
        </p:txBody>
      </p:sp>
      <p:sp>
        <p:nvSpPr>
          <p:cNvPr id="10"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dissolve">
                                      <p:cBhvr>
                                        <p:cTn id="1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Phân tích sắp xếp hợp nhất (2/3)</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41</a:t>
            </a:fld>
            <a:endParaRPr lang="en-US" sz="1600" dirty="0"/>
          </a:p>
        </p:txBody>
      </p:sp>
      <p:sp>
        <p:nvSpPr>
          <p:cNvPr id="11" name="Text Box 3"/>
          <p:cNvSpPr txBox="1">
            <a:spLocks noChangeArrowheads="1"/>
          </p:cNvSpPr>
          <p:nvPr/>
        </p:nvSpPr>
        <p:spPr bwMode="auto">
          <a:xfrm>
            <a:off x="4800600" y="1371600"/>
            <a:ext cx="363538" cy="466725"/>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a:t>
            </a:r>
          </a:p>
        </p:txBody>
      </p:sp>
      <p:sp>
        <p:nvSpPr>
          <p:cNvPr id="12" name="Text Box 10"/>
          <p:cNvSpPr txBox="1">
            <a:spLocks noChangeArrowheads="1"/>
          </p:cNvSpPr>
          <p:nvPr/>
        </p:nvSpPr>
        <p:spPr bwMode="auto">
          <a:xfrm>
            <a:off x="152400" y="1295400"/>
            <a:ext cx="2514600" cy="584775"/>
          </a:xfrm>
          <a:prstGeom prst="rect">
            <a:avLst/>
          </a:prstGeom>
          <a:noFill/>
          <a:ln w="9525">
            <a:noFill/>
            <a:miter lim="800000"/>
            <a:headEnd/>
            <a:tailEnd/>
          </a:ln>
        </p:spPr>
        <p:txBody>
          <a:bodyPr>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0</a:t>
            </a:r>
            <a:r>
              <a:rPr kumimoji="1" lang="en-US" altLang="zh-TW" sz="1600" dirty="0">
                <a:ea typeface="PMingLiU" pitchFamily="18" charset="-120"/>
              </a:rPr>
              <a:t>:</a:t>
            </a:r>
          </a:p>
          <a:p>
            <a:pPr rtl="0" algn="l"/>
            <a:r>
              <a:rPr kumimoji="1" lang="en-US" altLang="zh-TW" sz="1600" dirty="0">
                <a:ea typeface="PMingLiU" pitchFamily="18" charset="-120"/>
              </a:rPr>
              <a:t>Hợp nhất</a:t>
            </a:r>
            <a:r>
              <a:rPr kumimoji="1" lang="en-US" altLang="zh-TW" sz="1600" b="1" dirty="0">
                <a:solidFill>
                  <a:srgbClr val="C00000"/>
                </a:solidFill>
                <a:ea typeface="PMingLiU" pitchFamily="18" charset="-120"/>
              </a:rPr>
              <a:t>N</a:t>
            </a:r>
            <a:r>
              <a:rPr kumimoji="1" lang="en-US" altLang="zh-TW" sz="1600" dirty="0">
                <a:ea typeface="PMingLiU" pitchFamily="18" charset="-120"/>
              </a:rPr>
              <a:t>mặt hàng</a:t>
            </a:r>
          </a:p>
        </p:txBody>
      </p:sp>
      <p:sp>
        <p:nvSpPr>
          <p:cNvPr id="13" name="Text Box 11"/>
          <p:cNvSpPr txBox="1">
            <a:spLocks noChangeArrowheads="1"/>
          </p:cNvSpPr>
          <p:nvPr/>
        </p:nvSpPr>
        <p:spPr bwMode="auto">
          <a:xfrm>
            <a:off x="152400" y="2057400"/>
            <a:ext cx="3048000" cy="58477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1</a:t>
            </a:r>
            <a:r>
              <a:rPr kumimoji="1" lang="en-US" altLang="zh-TW" sz="1600" dirty="0">
                <a:ea typeface="PMingLiU" pitchFamily="18" charset="-120"/>
              </a:rPr>
              <a:t>:</a:t>
            </a:r>
          </a:p>
          <a:p>
            <a:pPr rtl="0" algn="l"/>
            <a:r>
              <a:rPr kumimoji="1" lang="en-US" altLang="zh-TW" sz="1600" dirty="0">
                <a:ea typeface="PMingLiU" pitchFamily="18" charset="-120"/>
              </a:rPr>
              <a:t>2 cuộc gọi đến Mergesort</a:t>
            </a:r>
            <a:r>
              <a:rPr kumimoji="1" lang="en-US" altLang="zh-TW" sz="1600" b="1" dirty="0">
                <a:solidFill>
                  <a:srgbClr val="C00000"/>
                </a:solidFill>
                <a:ea typeface="PMingLiU" pitchFamily="18" charset="-120"/>
              </a:rPr>
              <a:t>n/2</a:t>
            </a:r>
            <a:r>
              <a:rPr kumimoji="1" lang="en-US" altLang="zh-TW" sz="1600" dirty="0">
                <a:ea typeface="PMingLiU" pitchFamily="18" charset="-120"/>
              </a:rPr>
              <a:t>mặt hàng</a:t>
            </a:r>
          </a:p>
        </p:txBody>
      </p:sp>
      <p:sp>
        <p:nvSpPr>
          <p:cNvPr id="14" name="Text Box 12"/>
          <p:cNvSpPr txBox="1">
            <a:spLocks noChangeArrowheads="1"/>
          </p:cNvSpPr>
          <p:nvPr/>
        </p:nvSpPr>
        <p:spPr bwMode="auto">
          <a:xfrm>
            <a:off x="152400" y="2971800"/>
            <a:ext cx="2971800" cy="58477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2</a:t>
            </a:r>
            <a:r>
              <a:rPr kumimoji="1" lang="en-US" altLang="zh-TW" sz="1600" dirty="0">
                <a:ea typeface="PMingLiU" pitchFamily="18" charset="-120"/>
              </a:rPr>
              <a:t>:</a:t>
            </a:r>
          </a:p>
          <a:p>
            <a:pPr rtl="0" algn="l"/>
            <a:r>
              <a:rPr kumimoji="1" lang="en-US" altLang="zh-TW" sz="1600" dirty="0">
                <a:ea typeface="PMingLiU" pitchFamily="18" charset="-120"/>
              </a:rPr>
              <a:t>4 cuộc gọi đến Mergesort</a:t>
            </a:r>
            <a:r>
              <a:rPr kumimoji="1" lang="en-US" altLang="zh-TW" sz="1600" b="1" dirty="0">
                <a:solidFill>
                  <a:srgbClr val="C00000"/>
                </a:solidFill>
                <a:ea typeface="PMingLiU" pitchFamily="18" charset="-120"/>
              </a:rPr>
              <a:t>n/2</a:t>
            </a:r>
            <a:r>
              <a:rPr kumimoji="1" lang="en-US" altLang="zh-TW" sz="1600" b="1" baseline="36000" dirty="0">
                <a:solidFill>
                  <a:srgbClr val="C00000"/>
                </a:solidFill>
                <a:ea typeface="PMingLiU" pitchFamily="18" charset="-120"/>
              </a:rPr>
              <a:t>2</a:t>
            </a:r>
            <a:r>
              <a:rPr kumimoji="1" lang="en-US" altLang="zh-TW" sz="1600" dirty="0">
                <a:ea typeface="PMingLiU" pitchFamily="18" charset="-120"/>
              </a:rPr>
              <a:t>mặt hàng</a:t>
            </a:r>
          </a:p>
        </p:txBody>
      </p:sp>
      <p:grpSp>
        <p:nvGrpSpPr>
          <p:cNvPr id="15" name="Group 40"/>
          <p:cNvGrpSpPr>
            <a:grpSpLocks/>
          </p:cNvGrpSpPr>
          <p:nvPr/>
        </p:nvGrpSpPr>
        <p:grpSpPr bwMode="auto">
          <a:xfrm>
            <a:off x="3657600" y="1600200"/>
            <a:ext cx="2627313" cy="1000125"/>
            <a:chOff x="2256" y="1440"/>
            <a:chExt cx="1655" cy="630"/>
          </a:xfrm>
        </p:grpSpPr>
        <p:sp>
          <p:nvSpPr>
            <p:cNvPr id="17" name="Text Box 4"/>
            <p:cNvSpPr txBox="1">
              <a:spLocks noChangeArrowheads="1"/>
            </p:cNvSpPr>
            <p:nvPr/>
          </p:nvSpPr>
          <p:spPr bwMode="auto">
            <a:xfrm>
              <a:off x="2256" y="1776"/>
              <a:ext cx="40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p>
          </p:txBody>
        </p:sp>
        <p:sp>
          <p:nvSpPr>
            <p:cNvPr id="18" name="Text Box 5"/>
            <p:cNvSpPr txBox="1">
              <a:spLocks noChangeArrowheads="1"/>
            </p:cNvSpPr>
            <p:nvPr/>
          </p:nvSpPr>
          <p:spPr bwMode="auto">
            <a:xfrm>
              <a:off x="3504" y="1776"/>
              <a:ext cx="40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p>
          </p:txBody>
        </p:sp>
        <p:sp>
          <p:nvSpPr>
            <p:cNvPr id="19" name="Line 13"/>
            <p:cNvSpPr>
              <a:spLocks noChangeShapeType="1"/>
            </p:cNvSpPr>
            <p:nvPr/>
          </p:nvSpPr>
          <p:spPr bwMode="auto">
            <a:xfrm flipH="1">
              <a:off x="2448" y="1440"/>
              <a:ext cx="528" cy="336"/>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20" name="Line 14"/>
            <p:cNvSpPr>
              <a:spLocks noChangeShapeType="1"/>
            </p:cNvSpPr>
            <p:nvPr/>
          </p:nvSpPr>
          <p:spPr bwMode="auto">
            <a:xfrm>
              <a:off x="3216" y="1440"/>
              <a:ext cx="528" cy="336"/>
            </a:xfrm>
            <a:prstGeom prst="line">
              <a:avLst/>
            </a:prstGeom>
            <a:noFill/>
            <a:ln w="9525">
              <a:solidFill>
                <a:schemeClr val="tx1"/>
              </a:solidFill>
              <a:miter lim="800000"/>
              <a:headEnd/>
              <a:tailEnd type="triangle" w="med" len="med"/>
            </a:ln>
          </p:spPr>
          <p:txBody>
            <a:bodyPr wrap="none"/>
            <a:lstStyle/>
            <a:p>
              <a:pPr rtl="0" algn="l"/>
              <a:endParaRPr lang="en-SG" dirty="0"/>
            </a:p>
          </p:txBody>
        </p:sp>
      </p:grpSp>
      <p:grpSp>
        <p:nvGrpSpPr>
          <p:cNvPr id="21" name="Group 41"/>
          <p:cNvGrpSpPr>
            <a:grpSpLocks/>
          </p:cNvGrpSpPr>
          <p:nvPr/>
        </p:nvGrpSpPr>
        <p:grpSpPr bwMode="auto">
          <a:xfrm>
            <a:off x="3124200" y="2590802"/>
            <a:ext cx="3775075" cy="919163"/>
            <a:chOff x="1920" y="2064"/>
            <a:chExt cx="2378" cy="579"/>
          </a:xfrm>
        </p:grpSpPr>
        <p:sp>
          <p:nvSpPr>
            <p:cNvPr id="22" name="Text Box 6"/>
            <p:cNvSpPr txBox="1">
              <a:spLocks noChangeArrowheads="1"/>
            </p:cNvSpPr>
            <p:nvPr/>
          </p:nvSpPr>
          <p:spPr bwMode="auto">
            <a:xfrm>
              <a:off x="2592" y="2352"/>
              <a:ext cx="458" cy="291"/>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r>
                <a:rPr kumimoji="1" lang="en-US" altLang="zh-TW" sz="2400" baseline="36000" dirty="0">
                  <a:ea typeface="PMingLiU" pitchFamily="18" charset="-120"/>
                </a:rPr>
                <a:t>2</a:t>
              </a:r>
            </a:p>
          </p:txBody>
        </p:sp>
        <p:sp>
          <p:nvSpPr>
            <p:cNvPr id="23" name="Text Box 7"/>
            <p:cNvSpPr txBox="1">
              <a:spLocks noChangeArrowheads="1"/>
            </p:cNvSpPr>
            <p:nvPr/>
          </p:nvSpPr>
          <p:spPr bwMode="auto">
            <a:xfrm>
              <a:off x="1920" y="2352"/>
              <a:ext cx="458" cy="291"/>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r>
                <a:rPr kumimoji="1" lang="en-US" altLang="zh-TW" sz="2400" baseline="36000" dirty="0">
                  <a:ea typeface="PMingLiU" pitchFamily="18" charset="-120"/>
                </a:rPr>
                <a:t>2</a:t>
              </a:r>
            </a:p>
          </p:txBody>
        </p:sp>
        <p:sp>
          <p:nvSpPr>
            <p:cNvPr id="24" name="Text Box 8"/>
            <p:cNvSpPr txBox="1">
              <a:spLocks noChangeArrowheads="1"/>
            </p:cNvSpPr>
            <p:nvPr/>
          </p:nvSpPr>
          <p:spPr bwMode="auto">
            <a:xfrm>
              <a:off x="3168" y="2352"/>
              <a:ext cx="458" cy="291"/>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r>
                <a:rPr kumimoji="1" lang="en-US" altLang="zh-TW" sz="2400" baseline="36000" dirty="0">
                  <a:ea typeface="PMingLiU" pitchFamily="18" charset="-120"/>
                </a:rPr>
                <a:t>2</a:t>
              </a:r>
            </a:p>
          </p:txBody>
        </p:sp>
        <p:sp>
          <p:nvSpPr>
            <p:cNvPr id="25" name="Text Box 9"/>
            <p:cNvSpPr txBox="1">
              <a:spLocks noChangeArrowheads="1"/>
            </p:cNvSpPr>
            <p:nvPr/>
          </p:nvSpPr>
          <p:spPr bwMode="auto">
            <a:xfrm>
              <a:off x="3840" y="2352"/>
              <a:ext cx="458" cy="291"/>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n/2</a:t>
              </a:r>
              <a:r>
                <a:rPr kumimoji="1" lang="en-US" altLang="zh-TW" sz="2400" baseline="36000" dirty="0">
                  <a:ea typeface="PMingLiU" pitchFamily="18" charset="-120"/>
                </a:rPr>
                <a:t>2</a:t>
              </a:r>
            </a:p>
          </p:txBody>
        </p:sp>
        <p:sp>
          <p:nvSpPr>
            <p:cNvPr id="26" name="Line 15"/>
            <p:cNvSpPr>
              <a:spLocks noChangeShapeType="1"/>
            </p:cNvSpPr>
            <p:nvPr/>
          </p:nvSpPr>
          <p:spPr bwMode="auto">
            <a:xfrm flipH="1">
              <a:off x="2160" y="2064"/>
              <a:ext cx="240" cy="288"/>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27" name="Line 16"/>
            <p:cNvSpPr>
              <a:spLocks noChangeShapeType="1"/>
            </p:cNvSpPr>
            <p:nvPr/>
          </p:nvSpPr>
          <p:spPr bwMode="auto">
            <a:xfrm>
              <a:off x="2496" y="2064"/>
              <a:ext cx="336" cy="288"/>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28" name="Line 17"/>
            <p:cNvSpPr>
              <a:spLocks noChangeShapeType="1"/>
            </p:cNvSpPr>
            <p:nvPr/>
          </p:nvSpPr>
          <p:spPr bwMode="auto">
            <a:xfrm flipH="1">
              <a:off x="3408" y="2064"/>
              <a:ext cx="192" cy="288"/>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29" name="Line 18"/>
            <p:cNvSpPr>
              <a:spLocks noChangeShapeType="1"/>
            </p:cNvSpPr>
            <p:nvPr/>
          </p:nvSpPr>
          <p:spPr bwMode="auto">
            <a:xfrm>
              <a:off x="3792" y="2064"/>
              <a:ext cx="240" cy="288"/>
            </a:xfrm>
            <a:prstGeom prst="line">
              <a:avLst/>
            </a:prstGeom>
            <a:noFill/>
            <a:ln w="9525">
              <a:solidFill>
                <a:schemeClr val="tx1"/>
              </a:solidFill>
              <a:miter lim="800000"/>
              <a:headEnd/>
              <a:tailEnd type="triangle" w="med" len="med"/>
            </a:ln>
          </p:spPr>
          <p:txBody>
            <a:bodyPr wrap="none"/>
            <a:lstStyle/>
            <a:p>
              <a:pPr rtl="0" algn="l"/>
              <a:endParaRPr lang="en-SG" dirty="0"/>
            </a:p>
          </p:txBody>
        </p:sp>
      </p:grpSp>
      <p:sp>
        <p:nvSpPr>
          <p:cNvPr id="30" name="Text Box 19"/>
          <p:cNvSpPr txBox="1">
            <a:spLocks noChangeArrowheads="1"/>
          </p:cNvSpPr>
          <p:nvPr/>
        </p:nvSpPr>
        <p:spPr bwMode="auto">
          <a:xfrm>
            <a:off x="4800600" y="3581400"/>
            <a:ext cx="549275" cy="396875"/>
          </a:xfrm>
          <a:prstGeom prst="rect">
            <a:avLst/>
          </a:prstGeom>
          <a:noFill/>
          <a:ln w="9525">
            <a:noFill/>
            <a:miter lim="800000"/>
            <a:headEnd/>
            <a:tailEnd/>
          </a:ln>
        </p:spPr>
        <p:txBody>
          <a:bodyPr vert="eaVert" wrap="none">
            <a:spAutoFit/>
          </a:bodyPr>
          <a:lstStyle/>
          <a:p>
            <a:pPr rtl="0" algn="l"/>
            <a:r>
              <a:rPr kumimoji="1" lang="en-US" altLang="zh-TW" sz="2400" dirty="0">
                <a:latin typeface="Times New Roman" pitchFamily="18" charset="0"/>
                <a:ea typeface="PMingLiU" pitchFamily="18" charset="-120"/>
              </a:rPr>
              <a:t>…</a:t>
            </a:r>
            <a:endParaRPr kumimoji="1" lang="en-US" altLang="zh-TW" sz="2400" dirty="0">
              <a:ea typeface="PMingLiU" pitchFamily="18" charset="-120"/>
            </a:endParaRPr>
          </a:p>
        </p:txBody>
      </p:sp>
      <p:sp>
        <p:nvSpPr>
          <p:cNvPr id="31" name="Text Box 20"/>
          <p:cNvSpPr txBox="1">
            <a:spLocks noChangeArrowheads="1"/>
          </p:cNvSpPr>
          <p:nvPr/>
        </p:nvSpPr>
        <p:spPr bwMode="auto">
          <a:xfrm>
            <a:off x="152400" y="4419600"/>
            <a:ext cx="2971800" cy="58477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 (</a:t>
            </a:r>
            <a:r>
              <a:rPr kumimoji="1" lang="en-US" altLang="zh-TW" sz="1600" b="1" dirty="0">
                <a:solidFill>
                  <a:srgbClr val="0000FF"/>
                </a:solidFill>
                <a:ea typeface="PMingLiU" pitchFamily="18" charset="-120"/>
              </a:rPr>
              <a:t>đăng nhập n</a:t>
            </a:r>
            <a:r>
              <a:rPr kumimoji="1" lang="en-US" altLang="zh-TW" sz="1600" dirty="0">
                <a:ea typeface="PMingLiU" pitchFamily="18" charset="-120"/>
              </a:rPr>
              <a:t>):</a:t>
            </a:r>
          </a:p>
          <a:p>
            <a:pPr rtl="0" algn="l"/>
            <a:r>
              <a:rPr kumimoji="1" lang="en-US" altLang="zh-TW" sz="1600" dirty="0">
                <a:ea typeface="PMingLiU" pitchFamily="18" charset="-120"/>
              </a:rPr>
              <a:t>n cuộc gọi đến Mergesort</a:t>
            </a:r>
            <a:r>
              <a:rPr kumimoji="1" lang="en-US" altLang="zh-TW" sz="1600" b="1" dirty="0">
                <a:solidFill>
                  <a:srgbClr val="C00000"/>
                </a:solidFill>
                <a:ea typeface="PMingLiU" pitchFamily="18" charset="-120"/>
              </a:rPr>
              <a:t>1</a:t>
            </a:r>
            <a:r>
              <a:rPr kumimoji="1" lang="en-US" altLang="zh-TW" sz="1600" dirty="0">
                <a:ea typeface="PMingLiU" pitchFamily="18" charset="-120"/>
              </a:rPr>
              <a:t>mục </a:t>
            </a:r>
          </a:p>
        </p:txBody>
      </p:sp>
      <p:sp>
        <p:nvSpPr>
          <p:cNvPr id="32" name="Text Box 31"/>
          <p:cNvSpPr txBox="1">
            <a:spLocks noChangeArrowheads="1"/>
          </p:cNvSpPr>
          <p:nvPr/>
        </p:nvSpPr>
        <p:spPr bwMode="auto">
          <a:xfrm>
            <a:off x="7086600" y="2057400"/>
            <a:ext cx="1752600" cy="58102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1</a:t>
            </a:r>
            <a:r>
              <a:rPr kumimoji="1" lang="en-US" altLang="zh-TW" sz="1600" dirty="0">
                <a:ea typeface="PMingLiU" pitchFamily="18" charset="-120"/>
              </a:rPr>
              <a:t>:</a:t>
            </a:r>
          </a:p>
          <a:p>
            <a:pPr rtl="0" algn="l"/>
            <a:r>
              <a:rPr kumimoji="1" lang="en-US" altLang="zh-TW" sz="1600" dirty="0">
                <a:ea typeface="PMingLiU" pitchFamily="18" charset="-120"/>
              </a:rPr>
              <a:t>1 cuộc gọi đến</a:t>
            </a:r>
            <a:r>
              <a:rPr kumimoji="1" lang="en-US" altLang="zh-TW" sz="1600" dirty="0">
                <a:solidFill>
                  <a:srgbClr val="008000"/>
                </a:solidFill>
                <a:ea typeface="PMingLiU" pitchFamily="18" charset="-120"/>
              </a:rPr>
              <a:t>Hợp nhất</a:t>
            </a:r>
          </a:p>
        </p:txBody>
      </p:sp>
      <p:sp>
        <p:nvSpPr>
          <p:cNvPr id="33" name="Text Box 32"/>
          <p:cNvSpPr txBox="1">
            <a:spLocks noChangeArrowheads="1"/>
          </p:cNvSpPr>
          <p:nvPr/>
        </p:nvSpPr>
        <p:spPr bwMode="auto">
          <a:xfrm>
            <a:off x="7086600" y="2971800"/>
            <a:ext cx="1752600" cy="58102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2</a:t>
            </a:r>
            <a:r>
              <a:rPr kumimoji="1" lang="en-US" altLang="zh-TW" sz="1600" dirty="0">
                <a:ea typeface="PMingLiU" pitchFamily="18" charset="-120"/>
              </a:rPr>
              <a:t>:</a:t>
            </a:r>
          </a:p>
          <a:p>
            <a:pPr rtl="0" algn="l"/>
            <a:r>
              <a:rPr kumimoji="1" lang="en-US" altLang="zh-TW" sz="1600" dirty="0">
                <a:ea typeface="PMingLiU" pitchFamily="18" charset="-120"/>
              </a:rPr>
              <a:t>2 cuộc gọi đến</a:t>
            </a:r>
            <a:r>
              <a:rPr kumimoji="1" lang="en-US" altLang="zh-TW" sz="1600" dirty="0">
                <a:solidFill>
                  <a:srgbClr val="008000"/>
                </a:solidFill>
                <a:ea typeface="PMingLiU" pitchFamily="18" charset="-120"/>
              </a:rPr>
              <a:t>Hợp nhất</a:t>
            </a:r>
          </a:p>
        </p:txBody>
      </p:sp>
      <p:sp>
        <p:nvSpPr>
          <p:cNvPr id="34" name="Text Box 33"/>
          <p:cNvSpPr txBox="1">
            <a:spLocks noChangeArrowheads="1"/>
          </p:cNvSpPr>
          <p:nvPr/>
        </p:nvSpPr>
        <p:spPr bwMode="auto">
          <a:xfrm>
            <a:off x="7391400" y="4114800"/>
            <a:ext cx="1600200" cy="825500"/>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 (</a:t>
            </a:r>
            <a:r>
              <a:rPr kumimoji="1" lang="en-US" altLang="zh-TW" sz="1600" b="1" dirty="0">
                <a:solidFill>
                  <a:srgbClr val="0000FF"/>
                </a:solidFill>
                <a:ea typeface="PMingLiU" pitchFamily="18" charset="-120"/>
              </a:rPr>
              <a:t>đăng nhập n</a:t>
            </a:r>
            <a:r>
              <a:rPr kumimoji="1" lang="en-US" altLang="zh-TW" sz="1600" dirty="0">
                <a:ea typeface="PMingLiU" pitchFamily="18" charset="-120"/>
              </a:rPr>
              <a:t>):</a:t>
            </a:r>
          </a:p>
          <a:p>
            <a:pPr rtl="0" algn="l"/>
            <a:r>
              <a:rPr kumimoji="1" lang="en-US" altLang="zh-TW" sz="1600" b="1" dirty="0">
                <a:ea typeface="PMingLiU" pitchFamily="18" charset="-120"/>
              </a:rPr>
              <a:t>2</a:t>
            </a:r>
            <a:r>
              <a:rPr kumimoji="1" lang="en-US" altLang="zh-TW" sz="1600" b="1" baseline="36000" dirty="0">
                <a:solidFill>
                  <a:srgbClr val="C00000"/>
                </a:solidFill>
                <a:ea typeface="PMingLiU" pitchFamily="18" charset="-120"/>
              </a:rPr>
              <a:t>(log n) -1</a:t>
            </a:r>
            <a:r>
              <a:rPr kumimoji="1" lang="en-US" altLang="zh-TW" sz="1600" dirty="0">
                <a:ea typeface="PMingLiU" pitchFamily="18" charset="-120"/>
              </a:rPr>
              <a:t>(= n/2) cuộc gọi đến</a:t>
            </a:r>
            <a:r>
              <a:rPr kumimoji="1" lang="en-US" altLang="zh-TW" sz="1600" dirty="0">
                <a:solidFill>
                  <a:srgbClr val="008000"/>
                </a:solidFill>
                <a:ea typeface="PMingLiU" pitchFamily="18" charset="-120"/>
              </a:rPr>
              <a:t>Hợp nhất</a:t>
            </a:r>
          </a:p>
        </p:txBody>
      </p:sp>
      <p:grpSp>
        <p:nvGrpSpPr>
          <p:cNvPr id="35" name="Group 45"/>
          <p:cNvGrpSpPr>
            <a:grpSpLocks/>
          </p:cNvGrpSpPr>
          <p:nvPr/>
        </p:nvGrpSpPr>
        <p:grpSpPr bwMode="auto">
          <a:xfrm>
            <a:off x="2667000" y="3962400"/>
            <a:ext cx="4551363" cy="1000125"/>
            <a:chOff x="1632" y="2928"/>
            <a:chExt cx="2867" cy="630"/>
          </a:xfrm>
        </p:grpSpPr>
        <p:sp>
          <p:nvSpPr>
            <p:cNvPr id="36" name="Text Box 46"/>
            <p:cNvSpPr txBox="1">
              <a:spLocks noChangeArrowheads="1"/>
            </p:cNvSpPr>
            <p:nvPr/>
          </p:nvSpPr>
          <p:spPr bwMode="auto">
            <a:xfrm>
              <a:off x="1632" y="3264"/>
              <a:ext cx="22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1</a:t>
              </a:r>
            </a:p>
          </p:txBody>
        </p:sp>
        <p:sp>
          <p:nvSpPr>
            <p:cNvPr id="37" name="Text Box 47"/>
            <p:cNvSpPr txBox="1">
              <a:spLocks noChangeArrowheads="1"/>
            </p:cNvSpPr>
            <p:nvPr/>
          </p:nvSpPr>
          <p:spPr bwMode="auto">
            <a:xfrm>
              <a:off x="1920" y="3264"/>
              <a:ext cx="22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1</a:t>
              </a:r>
            </a:p>
          </p:txBody>
        </p:sp>
        <p:sp>
          <p:nvSpPr>
            <p:cNvPr id="38" name="Text Box 48"/>
            <p:cNvSpPr txBox="1">
              <a:spLocks noChangeArrowheads="1"/>
            </p:cNvSpPr>
            <p:nvPr/>
          </p:nvSpPr>
          <p:spPr bwMode="auto">
            <a:xfrm>
              <a:off x="3984" y="3264"/>
              <a:ext cx="22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1</a:t>
              </a:r>
            </a:p>
          </p:txBody>
        </p:sp>
        <p:sp>
          <p:nvSpPr>
            <p:cNvPr id="39" name="Text Box 49"/>
            <p:cNvSpPr txBox="1">
              <a:spLocks noChangeArrowheads="1"/>
            </p:cNvSpPr>
            <p:nvPr/>
          </p:nvSpPr>
          <p:spPr bwMode="auto">
            <a:xfrm>
              <a:off x="2256" y="3216"/>
              <a:ext cx="1652" cy="288"/>
            </a:xfrm>
            <a:prstGeom prst="rect">
              <a:avLst/>
            </a:prstGeom>
            <a:noFill/>
            <a:ln w="9525">
              <a:noFill/>
              <a:miter lim="800000"/>
              <a:headEnd/>
              <a:tailEnd/>
            </a:ln>
          </p:spPr>
          <p:txBody>
            <a:bodyPr wrap="none">
              <a:spAutoFit/>
            </a:bodyPr>
            <a:lstStyle/>
            <a:p>
              <a:pPr rtl="0" algn="l"/>
              <a:r>
                <a:rPr kumimoji="1" lang="en-US" altLang="zh-TW" sz="2400" dirty="0">
                  <a:latin typeface="Times New Roman" pitchFamily="18" charset="0"/>
                  <a:ea typeface="PMingLiU" pitchFamily="18" charset="-120"/>
                </a:rPr>
                <a:t>………………</a:t>
              </a:r>
              <a:endParaRPr kumimoji="1" lang="en-US" altLang="zh-TW" sz="2400" dirty="0">
                <a:ea typeface="PMingLiU" pitchFamily="18" charset="-120"/>
              </a:endParaRPr>
            </a:p>
          </p:txBody>
        </p:sp>
        <p:sp>
          <p:nvSpPr>
            <p:cNvPr id="40" name="Text Box 50"/>
            <p:cNvSpPr txBox="1">
              <a:spLocks noChangeArrowheads="1"/>
            </p:cNvSpPr>
            <p:nvPr/>
          </p:nvSpPr>
          <p:spPr bwMode="auto">
            <a:xfrm>
              <a:off x="4272" y="3264"/>
              <a:ext cx="227" cy="294"/>
            </a:xfrm>
            <a:prstGeom prst="rect">
              <a:avLst/>
            </a:prstGeom>
            <a:noFill/>
            <a:ln w="9525">
              <a:solidFill>
                <a:schemeClr val="tx1"/>
              </a:solidFill>
              <a:miter lim="800000"/>
              <a:headEnd/>
              <a:tailEnd/>
            </a:ln>
          </p:spPr>
          <p:txBody>
            <a:bodyPr wrap="none">
              <a:spAutoFit/>
            </a:bodyPr>
            <a:lstStyle/>
            <a:p>
              <a:pPr rtl="0" algn="l"/>
              <a:r>
                <a:rPr kumimoji="1" lang="en-US" altLang="zh-TW" sz="2400" dirty="0">
                  <a:ea typeface="PMingLiU" pitchFamily="18" charset="-120"/>
                </a:rPr>
                <a:t>1</a:t>
              </a:r>
            </a:p>
          </p:txBody>
        </p:sp>
        <p:sp>
          <p:nvSpPr>
            <p:cNvPr id="41" name="Line 51"/>
            <p:cNvSpPr>
              <a:spLocks noChangeShapeType="1"/>
            </p:cNvSpPr>
            <p:nvPr/>
          </p:nvSpPr>
          <p:spPr bwMode="auto">
            <a:xfrm flipH="1">
              <a:off x="4080" y="2976"/>
              <a:ext cx="144" cy="288"/>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42" name="Line 52"/>
            <p:cNvSpPr>
              <a:spLocks noChangeShapeType="1"/>
            </p:cNvSpPr>
            <p:nvPr/>
          </p:nvSpPr>
          <p:spPr bwMode="auto">
            <a:xfrm>
              <a:off x="4224" y="2976"/>
              <a:ext cx="144" cy="288"/>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43" name="Line 53"/>
            <p:cNvSpPr>
              <a:spLocks noChangeShapeType="1"/>
            </p:cNvSpPr>
            <p:nvPr/>
          </p:nvSpPr>
          <p:spPr bwMode="auto">
            <a:xfrm flipH="1">
              <a:off x="1728" y="2928"/>
              <a:ext cx="144" cy="336"/>
            </a:xfrm>
            <a:prstGeom prst="line">
              <a:avLst/>
            </a:prstGeom>
            <a:noFill/>
            <a:ln w="9525">
              <a:solidFill>
                <a:schemeClr val="tx1"/>
              </a:solidFill>
              <a:miter lim="800000"/>
              <a:headEnd/>
              <a:tailEnd type="triangle" w="med" len="med"/>
            </a:ln>
          </p:spPr>
          <p:txBody>
            <a:bodyPr wrap="none"/>
            <a:lstStyle/>
            <a:p>
              <a:pPr rtl="0" algn="l"/>
              <a:endParaRPr lang="en-SG" dirty="0"/>
            </a:p>
          </p:txBody>
        </p:sp>
        <p:sp>
          <p:nvSpPr>
            <p:cNvPr id="44" name="Line 54"/>
            <p:cNvSpPr>
              <a:spLocks noChangeShapeType="1"/>
            </p:cNvSpPr>
            <p:nvPr/>
          </p:nvSpPr>
          <p:spPr bwMode="auto">
            <a:xfrm>
              <a:off x="1872" y="2928"/>
              <a:ext cx="144" cy="336"/>
            </a:xfrm>
            <a:prstGeom prst="line">
              <a:avLst/>
            </a:prstGeom>
            <a:noFill/>
            <a:ln w="9525">
              <a:solidFill>
                <a:schemeClr val="tx1"/>
              </a:solidFill>
              <a:miter lim="800000"/>
              <a:headEnd/>
              <a:tailEnd type="triangle" w="med" len="med"/>
            </a:ln>
          </p:spPr>
          <p:txBody>
            <a:bodyPr wrap="none"/>
            <a:lstStyle/>
            <a:p>
              <a:pPr rtl="0" algn="l"/>
              <a:endParaRPr lang="en-SG" dirty="0"/>
            </a:p>
          </p:txBody>
        </p:sp>
      </p:grpSp>
      <p:sp>
        <p:nvSpPr>
          <p:cNvPr id="45" name="Text Box 30"/>
          <p:cNvSpPr txBox="1">
            <a:spLocks noChangeArrowheads="1"/>
          </p:cNvSpPr>
          <p:nvPr/>
        </p:nvSpPr>
        <p:spPr bwMode="auto">
          <a:xfrm>
            <a:off x="7086600" y="1295400"/>
            <a:ext cx="1600200" cy="581025"/>
          </a:xfrm>
          <a:prstGeom prst="rect">
            <a:avLst/>
          </a:prstGeom>
          <a:noFill/>
          <a:ln w="9525">
            <a:noFill/>
            <a:miter lim="800000"/>
            <a:headEnd/>
            <a:tailEnd/>
          </a:ln>
        </p:spPr>
        <p:txBody>
          <a:bodyPr wrap="square">
            <a:spAutoFit/>
          </a:bodyPr>
          <a:lstStyle/>
          <a:p>
            <a:pPr rtl="0" algn="l"/>
            <a:r>
              <a:rPr kumimoji="1" lang="en-US" altLang="zh-TW" sz="1600" dirty="0">
                <a:ea typeface="PMingLiU" pitchFamily="18" charset="-120"/>
              </a:rPr>
              <a:t>Mức độ</a:t>
            </a:r>
            <a:r>
              <a:rPr kumimoji="1" lang="en-US" altLang="zh-TW" sz="1600" b="1" dirty="0">
                <a:solidFill>
                  <a:srgbClr val="0000FF"/>
                </a:solidFill>
                <a:ea typeface="PMingLiU" pitchFamily="18" charset="-120"/>
              </a:rPr>
              <a:t>0</a:t>
            </a:r>
            <a:r>
              <a:rPr kumimoji="1" lang="en-US" altLang="zh-TW" sz="1600" dirty="0">
                <a:ea typeface="PMingLiU" pitchFamily="18" charset="-120"/>
              </a:rPr>
              <a:t>:</a:t>
            </a:r>
          </a:p>
          <a:p>
            <a:pPr rtl="0" algn="l"/>
            <a:r>
              <a:rPr kumimoji="1" lang="en-US" altLang="zh-TW" sz="1600" dirty="0">
                <a:ea typeface="PMingLiU" pitchFamily="18" charset="-120"/>
              </a:rPr>
              <a:t>0 cuộc gọi đến</a:t>
            </a:r>
            <a:r>
              <a:rPr kumimoji="1" lang="en-US" altLang="zh-TW" sz="1600" dirty="0">
                <a:solidFill>
                  <a:srgbClr val="008000"/>
                </a:solidFill>
                <a:ea typeface="PMingLiU" pitchFamily="18" charset="-120"/>
              </a:rPr>
              <a:t>Hợp nhất</a:t>
            </a:r>
          </a:p>
        </p:txBody>
      </p:sp>
      <p:sp>
        <p:nvSpPr>
          <p:cNvPr id="46" name="Rectangle 39"/>
          <p:cNvSpPr>
            <a:spLocks noChangeArrowheads="1"/>
          </p:cNvSpPr>
          <p:nvPr/>
        </p:nvSpPr>
        <p:spPr bwMode="auto">
          <a:xfrm>
            <a:off x="1371600" y="5181600"/>
            <a:ext cx="6034344" cy="775597"/>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none">
            <a:spAutoFit/>
          </a:bodyPr>
          <a:lstStyle/>
          <a:p>
            <a:pPr marL="185738" lvl="1" rtl="0" algn="l">
              <a:lnSpc>
                <a:spcPct val="90000"/>
              </a:lnSpc>
              <a:spcBef>
                <a:spcPct val="20000"/>
              </a:spcBef>
            </a:pPr>
            <a:r>
              <a:rPr lang="en-US" sz="2000" dirty="0">
                <a:latin typeface="Arial" charset="0"/>
              </a:rPr>
              <a:t>Cho phép</a:t>
            </a:r>
            <a:r>
              <a:rPr lang="en-US" sz="2000" dirty="0">
                <a:solidFill>
                  <a:srgbClr val="C00000"/>
                </a:solidFill>
                <a:latin typeface="Arial" charset="0"/>
              </a:rPr>
              <a:t>k</a:t>
            </a:r>
            <a:r>
              <a:rPr lang="en-US" sz="2000" dirty="0">
                <a:solidFill>
                  <a:srgbClr val="FF0000"/>
                </a:solidFill>
                <a:latin typeface="Arial" charset="0"/>
              </a:rPr>
              <a:t> </a:t>
            </a:r>
            <a:r>
              <a:rPr lang="en-US" sz="2000" dirty="0">
                <a:latin typeface="Arial" charset="0"/>
              </a:rPr>
              <a:t>là mức tối đa, tức là. Hợp nhất 1 mục.</a:t>
            </a:r>
          </a:p>
          <a:p>
            <a:pPr marL="185738" lvl="1" rtl="0" algn="l">
              <a:lnSpc>
                <a:spcPct val="90000"/>
              </a:lnSpc>
              <a:spcBef>
                <a:spcPct val="20000"/>
              </a:spcBef>
            </a:pPr>
            <a:r>
              <a:rPr lang="en-US" sz="2400" dirty="0">
                <a:latin typeface="Arial" charset="0"/>
              </a:rPr>
              <a:t>n/(2</a:t>
            </a:r>
            <a:r>
              <a:rPr lang="en-US" sz="2400" baseline="36000" dirty="0">
                <a:latin typeface="Arial" charset="0"/>
              </a:rPr>
              <a:t>k</a:t>
            </a:r>
            <a:r>
              <a:rPr lang="en-US" sz="2400" dirty="0">
                <a:latin typeface="Arial" charset="0"/>
              </a:rPr>
              <a:t>) = 1</a:t>
            </a:r>
            <a:r>
              <a:rPr lang="en-US" sz="2400" dirty="0">
                <a:latin typeface="Arial" charset="0"/>
                <a:sym typeface="Wingdings" pitchFamily="2" charset="2"/>
              </a:rPr>
              <a:t></a:t>
            </a:r>
            <a:r>
              <a:rPr lang="en-US" sz="2400" dirty="0">
                <a:latin typeface="Arial" charset="0"/>
              </a:rPr>
              <a:t>n = 2</a:t>
            </a:r>
            <a:r>
              <a:rPr lang="en-US" sz="2400" baseline="36000" dirty="0">
                <a:latin typeface="Arial" charset="0"/>
              </a:rPr>
              <a:t>k</a:t>
            </a:r>
            <a:r>
              <a:rPr lang="en-US" sz="2400" dirty="0">
                <a:latin typeface="Arial" charset="0"/>
              </a:rPr>
              <a:t> </a:t>
            </a:r>
            <a:r>
              <a:rPr lang="en-US" sz="2400" dirty="0">
                <a:latin typeface="Arial" charset="0"/>
                <a:sym typeface="Wingdings" pitchFamily="2" charset="2"/>
              </a:rPr>
              <a:t></a:t>
            </a:r>
            <a:r>
              <a:rPr lang="en-US" sz="2400" dirty="0">
                <a:latin typeface="Arial" charset="0"/>
              </a:rPr>
              <a:t> </a:t>
            </a:r>
            <a:r>
              <a:rPr lang="en-US" sz="2400" dirty="0">
                <a:solidFill>
                  <a:srgbClr val="C00000"/>
                </a:solidFill>
                <a:latin typeface="Arial" charset="0"/>
              </a:rPr>
              <a:t>k = log n</a:t>
            </a:r>
          </a:p>
        </p:txBody>
      </p:sp>
      <p:sp>
        <p:nvSpPr>
          <p:cNvPr id="4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dissolv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dissolv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dissolve">
                                      <p:cBhvr>
                                        <p:cTn id="40" dur="500"/>
                                        <p:tgtEl>
                                          <p:spTgt spid="30"/>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dissolve">
                                      <p:cBhvr>
                                        <p:cTn id="44" dur="500"/>
                                        <p:tgtEl>
                                          <p:spTgt spid="31"/>
                                        </p:tgtEl>
                                      </p:cBhvr>
                                    </p:animEffect>
                                  </p:childTnLst>
                                </p:cTn>
                              </p:par>
                              <p:par>
                                <p:cTn id="45" presetID="9"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dissolv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dissolve">
                                      <p:cBhvr>
                                        <p:cTn id="5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30" grpId="0"/>
      <p:bldP spid="31" grpId="0"/>
      <p:bldP spid="32" grpId="0"/>
      <p:bldP spid="33" grpId="0"/>
      <p:bldP spid="34" grpId="0"/>
      <p:bldP spid="45" grpId="0"/>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Phân tích sắp xếp hợp nhất (3/3)</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42</a:t>
            </a:fld>
            <a:endParaRPr lang="en-US" sz="1600" dirty="0"/>
          </a:p>
        </p:txBody>
      </p:sp>
      <p:sp>
        <p:nvSpPr>
          <p:cNvPr id="47" name="Rectangle 3"/>
          <p:cNvSpPr txBox="1">
            <a:spLocks noChangeArrowheads="1"/>
          </p:cNvSpPr>
          <p:nvPr/>
        </p:nvSpPr>
        <p:spPr bwMode="auto">
          <a:xfrm>
            <a:off x="457200" y="1219200"/>
            <a:ext cx="8001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Mức 0: 0 gọi tới</a:t>
            </a:r>
            <a:r>
              <a:rPr kumimoji="0" lang="en-US" altLang="zh-TW" sz="2400" b="0" i="0" u="none" strike="noStrike" kern="0" cap="none" spc="0" normalizeH="0" baseline="0" noProof="0" dirty="0">
                <a:ln>
                  <a:noFill/>
                </a:ln>
                <a:solidFill>
                  <a:srgbClr val="008000"/>
                </a:solidFill>
                <a:effectLst/>
                <a:uLnTx/>
                <a:uFillTx/>
                <a:latin typeface="+mn-lt"/>
                <a:ea typeface="PMingLiU" pitchFamily="18" charset="-120"/>
                <a:cs typeface="+mn-cs"/>
              </a:rPr>
              <a:t>Hợp nhất</a:t>
            </a:r>
          </a:p>
          <a:p>
            <a:pPr marL="342900" lvl="0" indent="-342900" rtl="0" algn="l">
              <a:spcBef>
                <a:spcPts val="600"/>
              </a:spcBef>
              <a:buClr>
                <a:schemeClr val="accent1"/>
              </a:buClr>
              <a:buSzPct val="65000"/>
              <a:buFont typeface="Wingdings" pitchFamily="2" charset="2"/>
              <a:buChar char="n"/>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Cấp độ 1:</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1</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gọi tới</a:t>
            </a:r>
            <a:r>
              <a:rPr kumimoji="0" lang="en-US" altLang="zh-TW" sz="2400" b="0" i="0" u="none" strike="noStrike" kern="0" cap="none" spc="0" normalizeH="0" baseline="0" noProof="0" dirty="0">
                <a:ln>
                  <a:noFill/>
                </a:ln>
                <a:solidFill>
                  <a:srgbClr val="008000"/>
                </a:solidFill>
                <a:effectLst/>
                <a:uLnTx/>
                <a:uFillTx/>
                <a:latin typeface="+mn-lt"/>
                <a:ea typeface="PMingLiU" pitchFamily="18" charset="-120"/>
                <a:cs typeface="+mn-cs"/>
              </a:rPr>
              <a:t>Hợp nhất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với</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mỗi mục,</a:t>
            </a:r>
            <a:b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b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O(</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1</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2</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990033"/>
                </a:solidFill>
                <a:effectLst/>
                <a:uLnTx/>
                <a:uFillTx/>
                <a:latin typeface="+mn-lt"/>
                <a:ea typeface="PMingLiU" pitchFamily="18" charset="-120"/>
                <a:cs typeface="+mn-cs"/>
              </a:rPr>
              <a:t>TRÊN)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thời gian</a:t>
            </a:r>
          </a:p>
          <a:p>
            <a:pPr marL="342900" lvl="0" indent="-342900" rtl="0" algn="l">
              <a:spcBef>
                <a:spcPts val="600"/>
              </a:spcBef>
              <a:buClr>
                <a:schemeClr val="accent1"/>
              </a:buClr>
              <a:buSzPct val="65000"/>
              <a:buFont typeface="Wingdings" pitchFamily="2" charset="2"/>
              <a:buChar char="n"/>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Cấp độ 2:</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cuộc gọi đến</a:t>
            </a:r>
            <a:r>
              <a:rPr kumimoji="0" lang="en-US" altLang="zh-TW" sz="2400" b="0" i="0" u="none" strike="noStrike" kern="0" cap="none" spc="0" normalizeH="0" baseline="0" noProof="0" dirty="0">
                <a:ln>
                  <a:noFill/>
                </a:ln>
                <a:solidFill>
                  <a:srgbClr val="008000"/>
                </a:solidFill>
                <a:effectLst/>
                <a:uLnTx/>
                <a:uFillTx/>
                <a:latin typeface="+mn-lt"/>
                <a:ea typeface="PMingLiU" pitchFamily="18" charset="-120"/>
                <a:cs typeface="+mn-cs"/>
              </a:rPr>
              <a:t>Hợp nhất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với</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36000" noProof="0" dirty="0">
                <a:ln>
                  <a:noFill/>
                </a:ln>
                <a:solidFill>
                  <a:srgbClr val="0000FF"/>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mỗi mục,</a:t>
            </a:r>
            <a:b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b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O(</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2</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36000" noProof="0" dirty="0">
                <a:ln>
                  <a:noFill/>
                </a:ln>
                <a:solidFill>
                  <a:srgbClr val="0000FF"/>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990033"/>
                </a:solidFill>
                <a:effectLst/>
                <a:uLnTx/>
                <a:uFillTx/>
                <a:latin typeface="+mn-lt"/>
                <a:ea typeface="PMingLiU" pitchFamily="18" charset="-120"/>
                <a:cs typeface="+mn-cs"/>
              </a:rPr>
              <a:t>TRÊN)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thời gian</a:t>
            </a:r>
          </a:p>
          <a:p>
            <a:pPr marL="342900" lvl="0" indent="-342900" rtl="0" algn="l">
              <a:spcBef>
                <a:spcPts val="600"/>
              </a:spcBef>
              <a:buClr>
                <a:schemeClr val="accent1"/>
              </a:buClr>
              <a:buSzPct val="65000"/>
              <a:buFont typeface="Wingdings" pitchFamily="2" charset="2"/>
              <a:buChar char="n"/>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Cấp 3:</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3600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cuộc gọi đến</a:t>
            </a:r>
            <a:r>
              <a:rPr kumimoji="0" lang="en-US" altLang="zh-TW" sz="2400" b="0" i="0" u="none" strike="noStrike" kern="0" cap="none" spc="0" normalizeH="0" baseline="0" noProof="0" dirty="0">
                <a:ln>
                  <a:noFill/>
                </a:ln>
                <a:solidFill>
                  <a:srgbClr val="008000"/>
                </a:solidFill>
                <a:effectLst/>
                <a:uLnTx/>
                <a:uFillTx/>
                <a:latin typeface="+mn-lt"/>
                <a:ea typeface="PMingLiU" pitchFamily="18" charset="-120"/>
                <a:cs typeface="+mn-cs"/>
              </a:rPr>
              <a:t>Hợp nhất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với</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36000" noProof="0" dirty="0">
                <a:ln>
                  <a:noFill/>
                </a:ln>
                <a:solidFill>
                  <a:srgbClr val="0000FF"/>
                </a:solidFill>
                <a:effectLst/>
                <a:uLnTx/>
                <a:uFillTx/>
                <a:latin typeface="+mn-lt"/>
                <a:ea typeface="PMingLiU" pitchFamily="18" charset="-120"/>
                <a:cs typeface="+mn-cs"/>
              </a:rPr>
              <a:t>3</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mỗi mục,</a:t>
            </a:r>
            <a:b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b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O(</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36000" noProof="0" dirty="0">
                <a:ln>
                  <a:noFill/>
                </a:ln>
                <a:solidFill>
                  <a:srgbClr val="C00000"/>
                </a:solidFill>
                <a:effectLst/>
                <a:uLnTx/>
                <a:uFillTx/>
                <a:latin typeface="+mn-lt"/>
                <a:ea typeface="PMingLiU" pitchFamily="18" charset="-120"/>
                <a:cs typeface="+mn-cs"/>
              </a:rPr>
              <a:t>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2</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n/2</a:t>
            </a:r>
            <a:r>
              <a:rPr kumimoji="0" lang="en-US" altLang="zh-TW" sz="2400" b="0" i="0" u="none" strike="noStrike" kern="0" cap="none" spc="0" normalizeH="0" baseline="36000" noProof="0" dirty="0">
                <a:ln>
                  <a:noFill/>
                </a:ln>
                <a:solidFill>
                  <a:srgbClr val="0000FF"/>
                </a:solidFill>
                <a:effectLst/>
                <a:uLnTx/>
                <a:uFillTx/>
                <a:latin typeface="+mn-lt"/>
                <a:ea typeface="PMingLiU" pitchFamily="18" charset="-120"/>
                <a:cs typeface="+mn-cs"/>
              </a:rPr>
              <a:t>3</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990033"/>
                </a:solidFill>
                <a:effectLst/>
                <a:uLnTx/>
                <a:uFillTx/>
                <a:latin typeface="+mn-lt"/>
                <a:ea typeface="PMingLiU" pitchFamily="18" charset="-120"/>
                <a:cs typeface="+mn-cs"/>
              </a:rPr>
              <a:t>TRÊN)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thời gian</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altLang="zh-TW" sz="2400" b="0" i="0" u="none" strike="noStrike" kern="0" cap="none" spc="0" normalizeH="0" baseline="0" noProof="0" dirty="0">
                <a:ln>
                  <a:noFill/>
                </a:ln>
                <a:solidFill>
                  <a:schemeClr val="tx1"/>
                </a:solidFill>
                <a:effectLst/>
                <a:uLnTx/>
                <a:uFillTx/>
                <a:latin typeface="Arial" charset="0"/>
                <a:ea typeface="PMingLiU" pitchFamily="18" charset="-120"/>
                <a:cs typeface="+mn-cs"/>
              </a:rPr>
              <a:t>…</a:t>
            </a:r>
            <a:endPar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endParaRP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Mức độ (</a:t>
            </a:r>
            <a:r>
              <a:rPr kumimoji="0" lang="en-US" altLang="zh-TW" sz="2400" b="0" i="0" u="none" strike="noStrike" kern="0" cap="none" spc="0" normalizeH="0" baseline="0" noProof="0" dirty="0">
                <a:ln>
                  <a:noFill/>
                </a:ln>
                <a:solidFill>
                  <a:srgbClr val="A50021"/>
                </a:solidFill>
                <a:effectLst/>
                <a:uLnTx/>
                <a:uFillTx/>
                <a:latin typeface="+mn-lt"/>
                <a:ea typeface="PMingLiU" pitchFamily="18" charset="-120"/>
                <a:cs typeface="+mn-cs"/>
              </a:rPr>
              <a:t>đăng nhập 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2</a:t>
            </a:r>
            <a:r>
              <a:rPr kumimoji="0" lang="en-US" altLang="zh-TW" sz="2400" b="0" i="0" u="none" strike="noStrike" kern="0" cap="none" spc="0" normalizeH="0" baseline="36000" noProof="0" dirty="0">
                <a:ln>
                  <a:noFill/>
                </a:ln>
                <a:solidFill>
                  <a:schemeClr val="tx1"/>
                </a:solidFill>
                <a:effectLst/>
                <a:uLnTx/>
                <a:uFillTx/>
                <a:latin typeface="+mn-lt"/>
                <a:ea typeface="PMingLiU" pitchFamily="18" charset="-120"/>
                <a:cs typeface="+mn-cs"/>
              </a:rPr>
              <a:t>(log n)-1</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n/2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gọi đến</a:t>
            </a:r>
            <a:r>
              <a:rPr kumimoji="0" lang="en-US" altLang="zh-TW" sz="2400" b="0" i="0" u="none" strike="noStrike" kern="0" cap="none" spc="0" normalizeH="0" baseline="0" noProof="0" dirty="0">
                <a:ln>
                  <a:noFill/>
                </a:ln>
                <a:solidFill>
                  <a:srgbClr val="008000"/>
                </a:solidFill>
                <a:effectLst/>
                <a:uLnTx/>
                <a:uFillTx/>
                <a:latin typeface="+mn-lt"/>
                <a:ea typeface="PMingLiU" pitchFamily="18" charset="-120"/>
                <a:cs typeface="+mn-cs"/>
              </a:rPr>
              <a:t>Hợp nhất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với n/2</a:t>
            </a:r>
            <a:r>
              <a:rPr kumimoji="0" lang="en-US" altLang="zh-TW" sz="2400" b="0" i="0" u="none" strike="noStrike" kern="0" cap="none" spc="0" normalizeH="0" baseline="36000" noProof="0" dirty="0">
                <a:ln>
                  <a:noFill/>
                </a:ln>
                <a:solidFill>
                  <a:schemeClr val="tx1"/>
                </a:solidFill>
                <a:effectLst/>
                <a:uLnTx/>
                <a:uFillTx/>
                <a:latin typeface="+mn-lt"/>
                <a:ea typeface="PMingLiU" pitchFamily="18" charset="-120"/>
                <a:cs typeface="+mn-cs"/>
              </a:rPr>
              <a:t>đăng nhập 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1</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mỗi mục,</a:t>
            </a:r>
          </a:p>
          <a:p>
            <a:pPr marL="342900" lvl="0" indent="-342900" rtl="0" algn="l">
              <a:spcBef>
                <a:spcPts val="600"/>
              </a:spcBef>
              <a:buClr>
                <a:schemeClr val="accent1"/>
              </a:buClr>
              <a:buSzPct val="65000"/>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O(</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n/2</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lang="en-US" altLang="zh-TW" sz="2400" kern="0" dirty="0">
                <a:ea typeface="PMingLiU" pitchFamily="18" charset="-120"/>
                <a:sym typeface="Symbol"/>
              </a:rPr>
              <a:t></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2 x</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1</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990033"/>
                </a:solidFill>
                <a:effectLst/>
                <a:uLnTx/>
                <a:uFillTx/>
                <a:latin typeface="+mn-lt"/>
                <a:ea typeface="PMingLiU" pitchFamily="18" charset="-120"/>
                <a:cs typeface="+mn-cs"/>
              </a:rPr>
              <a:t>TRÊN)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thời gian</a:t>
            </a:r>
          </a:p>
          <a:p>
            <a:pPr marL="342900" marR="0" lvl="0" indent="-342900" algn="l" defTabSz="914400" rtl="0" eaLnBrk="1" fontAlgn="base" latinLnBrk="0" hangingPunct="1">
              <a:spcBef>
                <a:spcPts val="600"/>
              </a:spcBef>
              <a:spcAft>
                <a:spcPct val="0"/>
              </a:spcAft>
              <a:buClr>
                <a:schemeClr val="accent1"/>
              </a:buClr>
              <a:buSzPct val="65000"/>
              <a:buFont typeface="Wingdings" pitchFamily="2" charset="2"/>
              <a:buChar char="n"/>
              <a:tabLst/>
              <a:defRPr/>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Tổng cộng, thời gian chạy = (</a:t>
            </a:r>
            <a:r>
              <a:rPr kumimoji="0" lang="en-US" altLang="zh-TW" sz="2400" b="0" i="0" u="none" strike="noStrike" kern="0" cap="none" spc="0" normalizeH="0" baseline="0" noProof="0" dirty="0">
                <a:ln>
                  <a:noFill/>
                </a:ln>
                <a:solidFill>
                  <a:srgbClr val="A50021"/>
                </a:solidFill>
                <a:effectLst/>
                <a:uLnTx/>
                <a:uFillTx/>
                <a:latin typeface="+mn-lt"/>
                <a:ea typeface="PMingLiU" pitchFamily="18" charset="-120"/>
                <a:cs typeface="+mn-cs"/>
              </a:rPr>
              <a:t>đăng nhập 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a:t>
            </a:r>
            <a:r>
              <a:rPr kumimoji="0" lang="en-US" altLang="zh-TW" sz="2400" b="0" i="0" u="none" strike="noStrike" kern="0" cap="none" spc="0" normalizeH="0" baseline="0" noProof="0" dirty="0">
                <a:ln>
                  <a:noFill/>
                </a:ln>
                <a:solidFill>
                  <a:srgbClr val="990033"/>
                </a:solidFill>
                <a:effectLst/>
                <a:uLnTx/>
                <a:uFillTx/>
                <a:latin typeface="+mn-lt"/>
                <a:ea typeface="PMingLiU" pitchFamily="18" charset="-120"/>
                <a:cs typeface="+mn-cs"/>
              </a:rPr>
              <a:t>TRÊN)</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a:t>
            </a:r>
            <a:r>
              <a:rPr kumimoji="0" lang="en-US" altLang="zh-TW" sz="2400" b="0" i="0" u="none" strike="noStrike" kern="0" cap="none" spc="0" normalizeH="0" baseline="0" noProof="0" dirty="0">
                <a:ln>
                  <a:noFill/>
                </a:ln>
                <a:solidFill>
                  <a:schemeClr val="accent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O(n log n)</a:t>
            </a:r>
          </a:p>
        </p:txBody>
      </p:sp>
      <p:sp>
        <p:nvSpPr>
          <p:cNvPr id="8"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7">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534400" cy="838200"/>
          </a:xfrm>
        </p:spPr>
        <p:txBody>
          <a:bodyPr/>
          <a:lstStyle/>
          <a:p>
            <a:pPr rtl="0" algn="l"/>
            <a:r>
              <a:rPr lang="en-US" sz="3600" dirty="0">
                <a:solidFill>
                  <a:srgbClr val="C00000"/>
                </a:solidFill>
                <a:latin typeface="Britannic Bold" panose="020B0903060703020204" pitchFamily="34" charset="0"/>
              </a:rPr>
              <a:t>4</a:t>
            </a:r>
            <a:r>
              <a:rPr lang="en-US" sz="3600" dirty="0">
                <a:latin typeface="Britannic Bold" panose="020B0903060703020204" pitchFamily="34" charset="0"/>
              </a:rPr>
              <a:t>Hạn chế của sắp xếp hợp nhất</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43</a:t>
            </a:fld>
            <a:endParaRPr lang="en-US" sz="1600" dirty="0"/>
          </a:p>
        </p:txBody>
      </p:sp>
      <p:sp>
        <p:nvSpPr>
          <p:cNvPr id="8" name="Content Placeholder 2"/>
          <p:cNvSpPr txBox="1">
            <a:spLocks/>
          </p:cNvSpPr>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ts val="0"/>
              </a:spcAft>
              <a:buClr>
                <a:schemeClr val="accent1"/>
              </a:buClr>
              <a:buSzPct val="65000"/>
              <a:buFont typeface="Wingdings" pitchFamily="2" charset="2"/>
              <a:buChar char="n"/>
              <a:tabLst/>
              <a:defRPr/>
            </a:pPr>
            <a:r>
              <a:rPr kumimoji="0" lang="en-US" sz="3200" b="0" i="0" u="none" strike="noStrike" kern="0" cap="none" spc="0" normalizeH="0" baseline="0" noProof="0" dirty="0">
                <a:ln>
                  <a:noFill/>
                </a:ln>
                <a:solidFill>
                  <a:schemeClr val="tx1"/>
                </a:solidFill>
                <a:effectLst/>
                <a:uLnTx/>
                <a:uFillTx/>
                <a:latin typeface="+mn-lt"/>
                <a:ea typeface="+mn-ea"/>
                <a:cs typeface="+mn-cs"/>
              </a:rPr>
              <a:t>Thực hiện</a:t>
            </a:r>
            <a:r>
              <a:rPr kumimoji="0" lang="en-US" sz="3200" b="0" i="0" u="none" strike="noStrike" kern="0" cap="none" spc="0" normalizeH="0" noProof="0" dirty="0">
                <a:ln>
                  <a:noFill/>
                </a:ln>
                <a:solidFill>
                  <a:schemeClr val="tx1"/>
                </a:solidFill>
                <a:effectLst/>
                <a:uLnTx/>
                <a:uFillTx/>
                <a:latin typeface="+mn-lt"/>
                <a:ea typeface="+mn-ea"/>
                <a:cs typeface="+mn-cs"/>
              </a:rPr>
              <a:t>của merge() không đơn giản</a:t>
            </a:r>
          </a:p>
          <a:p>
            <a:pPr marL="342900" marR="0" lvl="0" indent="-342900" algn="l" defTabSz="914400" rtl="0" eaLnBrk="1" fontAlgn="base" latinLnBrk="0" hangingPunct="1">
              <a:lnSpc>
                <a:spcPct val="100000"/>
              </a:lnSpc>
              <a:spcBef>
                <a:spcPts val="1200"/>
              </a:spcBef>
              <a:spcAft>
                <a:spcPts val="0"/>
              </a:spcAft>
              <a:buClr>
                <a:schemeClr val="accent1"/>
              </a:buClr>
              <a:buSzPct val="65000"/>
              <a:buFont typeface="Wingdings" pitchFamily="2" charset="2"/>
              <a:buChar char="n"/>
              <a:tabLst/>
              <a:defRPr/>
            </a:pPr>
            <a:r>
              <a:rPr lang="en-US" sz="3200" kern="0" baseline="0" dirty="0">
                <a:latin typeface="+mn-lt"/>
                <a:cs typeface="+mn-cs"/>
              </a:rPr>
              <a:t>Đòi hỏi</a:t>
            </a:r>
            <a:r>
              <a:rPr lang="en-US" sz="3200" kern="0" baseline="0" dirty="0">
                <a:solidFill>
                  <a:srgbClr val="C00000"/>
                </a:solidFill>
                <a:latin typeface="+mn-lt"/>
                <a:cs typeface="+mn-cs"/>
              </a:rPr>
              <a:t>mảng tạm thời bổ sung</a:t>
            </a:r>
            <a:r>
              <a:rPr lang="en-US" sz="3200" kern="0" baseline="0" dirty="0">
                <a:latin typeface="+mn-lt"/>
                <a:cs typeface="+mn-cs"/>
              </a:rPr>
              <a:t>và sao chép các bộ đã hợp nhất được lưu trữ tạm thời</a:t>
            </a:r>
            <a:r>
              <a:rPr lang="en-US" sz="3200" kern="0" dirty="0">
                <a:latin typeface="+mn-lt"/>
                <a:cs typeface="+mn-cs"/>
              </a:rPr>
              <a:t>mảng về mảng ban đầu</a:t>
            </a:r>
          </a:p>
          <a:p>
            <a:pPr marL="342900" marR="0" lvl="0" indent="-342900" algn="l" defTabSz="914400" rtl="0" eaLnBrk="1" fontAlgn="base" latinLnBrk="0" hangingPunct="1">
              <a:lnSpc>
                <a:spcPct val="100000"/>
              </a:lnSpc>
              <a:spcBef>
                <a:spcPts val="1200"/>
              </a:spcBef>
              <a:spcAft>
                <a:spcPts val="0"/>
              </a:spcAft>
              <a:buClr>
                <a:schemeClr val="accent1"/>
              </a:buClr>
              <a:buSzPct val="65000"/>
              <a:buFont typeface="Wingdings" pitchFamily="2" charset="2"/>
              <a:buChar char="n"/>
              <a:tabLst/>
              <a:defRPr/>
            </a:pPr>
            <a:r>
              <a:rPr kumimoji="0" lang="en-US" sz="3200" b="0" i="0" u="none" strike="noStrike" kern="0" cap="none" spc="0" normalizeH="0" baseline="0" noProof="0" dirty="0">
                <a:ln>
                  <a:noFill/>
                </a:ln>
                <a:solidFill>
                  <a:schemeClr val="tx1"/>
                </a:solidFill>
                <a:effectLst/>
                <a:uLnTx/>
                <a:uFillTx/>
                <a:latin typeface="+mn-lt"/>
                <a:ea typeface="+mn-ea"/>
                <a:cs typeface="+mn-cs"/>
              </a:rPr>
              <a:t>Kể từ đây,</a:t>
            </a:r>
            <a:r>
              <a:rPr kumimoji="0" lang="en-US" sz="3200" b="0" i="0" u="none" strike="noStrike" kern="0" cap="none" spc="0" normalizeH="0" baseline="0" noProof="0" dirty="0">
                <a:ln>
                  <a:noFill/>
                </a:ln>
                <a:solidFill>
                  <a:srgbClr val="C00000"/>
                </a:solidFill>
                <a:effectLst/>
                <a:uLnTx/>
                <a:uFillTx/>
                <a:latin typeface="+mn-lt"/>
                <a:ea typeface="+mn-ea"/>
                <a:cs typeface="+mn-cs"/>
              </a:rPr>
              <a:t>thêm vào</a:t>
            </a:r>
            <a:r>
              <a:rPr kumimoji="0" lang="en-US" sz="3200" b="0" i="0" u="none" strike="noStrike" kern="0" cap="none" spc="0" normalizeH="0" baseline="0" noProof="0" dirty="0">
                <a:ln>
                  <a:noFill/>
                </a:ln>
                <a:solidFill>
                  <a:schemeClr val="tx1"/>
                </a:solidFill>
                <a:effectLst/>
                <a:uLnTx/>
                <a:uFillTx/>
                <a:latin typeface="+mn-lt"/>
                <a:ea typeface="+mn-ea"/>
                <a:cs typeface="+mn-cs"/>
              </a:rPr>
              <a:t>độ phức tạp của không gian = O(n)</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Sắp xếp nhanh chóng</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a:t>
            </a:r>
            <a:r>
              <a:rPr lang="en-US" sz="3600" dirty="0">
                <a:latin typeface="Britannic Bold" panose="020B0903060703020204" pitchFamily="34" charset="0"/>
              </a:rPr>
              <a:t>Ý tưởng sắp xếp nhanh</a:t>
            </a:r>
          </a:p>
        </p:txBody>
      </p:sp>
      <p:sp>
        <p:nvSpPr>
          <p:cNvPr id="4100" name="Rectangle 3"/>
          <p:cNvSpPr>
            <a:spLocks noGrp="1" noChangeArrowheads="1"/>
          </p:cNvSpPr>
          <p:nvPr>
            <p:ph idx="1"/>
          </p:nvPr>
        </p:nvSpPr>
        <p:spPr>
          <a:xfrm>
            <a:off x="381000" y="990600"/>
            <a:ext cx="8534400" cy="3581400"/>
          </a:xfrm>
        </p:spPr>
        <p:txBody>
          <a:bodyPr/>
          <a:lstStyle/>
          <a:p>
            <a:pPr rtl="0" algn="l">
              <a:spcBef>
                <a:spcPts val="600"/>
              </a:spcBef>
            </a:pPr>
            <a:r>
              <a:rPr lang="en-US" sz="2600" dirty="0"/>
              <a:t>Sắp xếp nhanh là một</a:t>
            </a:r>
            <a:r>
              <a:rPr lang="en-US" sz="2600" dirty="0">
                <a:solidFill>
                  <a:srgbClr val="0000FF"/>
                </a:solidFill>
              </a:rPr>
              <a:t>phân chia và chinh phục</a:t>
            </a:r>
            <a:r>
              <a:rPr lang="en-US" sz="2600" dirty="0"/>
              <a:t>thuật toán</a:t>
            </a:r>
          </a:p>
          <a:p>
            <a:pPr rtl="0" algn="l">
              <a:spcBef>
                <a:spcPts val="600"/>
              </a:spcBef>
            </a:pPr>
            <a:r>
              <a:rPr lang="en-US" sz="2600" dirty="0">
                <a:solidFill>
                  <a:srgbClr val="C00000"/>
                </a:solidFill>
              </a:rPr>
              <a:t>Bước chia:</a:t>
            </a:r>
            <a:r>
              <a:rPr lang="en-US" sz="2600" dirty="0"/>
              <a:t>Chọn một</a:t>
            </a:r>
            <a:r>
              <a:rPr lang="en-US" sz="2600" dirty="0">
                <a:solidFill>
                  <a:srgbClr val="C00000"/>
                </a:solidFill>
              </a:rPr>
              <a:t>trục</a:t>
            </a:r>
            <a:r>
              <a:rPr lang="en-US" sz="2600" dirty="0"/>
              <a:t>mục </a:t>
            </a:r>
            <a:r>
              <a:rPr lang="en-US" sz="2600" dirty="0">
                <a:solidFill>
                  <a:srgbClr val="0000FF"/>
                </a:solidFill>
              </a:rPr>
              <a:t>P</a:t>
            </a:r>
            <a:r>
              <a:rPr lang="en-US" sz="2600" dirty="0"/>
              <a:t>và phân vùng các mục của a[i..j] thành</a:t>
            </a:r>
            <a:r>
              <a:rPr lang="en-US" sz="2600" dirty="0">
                <a:solidFill>
                  <a:srgbClr val="C00000"/>
                </a:solidFill>
              </a:rPr>
              <a:t>2 phần</a:t>
            </a:r>
            <a:r>
              <a:rPr lang="en-US" sz="2600" dirty="0"/>
              <a:t>để có thể</a:t>
            </a:r>
          </a:p>
          <a:p>
            <a:pPr lvl="1" rtl="0" algn="l">
              <a:spcBef>
                <a:spcPts val="0"/>
              </a:spcBef>
            </a:pPr>
            <a:r>
              <a:rPr lang="en-US" sz="2400" dirty="0"/>
              <a:t>Các mục trong phần đầu tiên là &lt;</a:t>
            </a:r>
            <a:r>
              <a:rPr lang="en-US" sz="2400" dirty="0">
                <a:solidFill>
                  <a:srgbClr val="0000FF"/>
                </a:solidFill>
              </a:rPr>
              <a:t>P</a:t>
            </a:r>
            <a:r>
              <a:rPr lang="en-US" sz="2400" dirty="0"/>
              <a:t>, Và</a:t>
            </a:r>
          </a:p>
          <a:p>
            <a:pPr lvl="1" rtl="0" algn="l">
              <a:spcBef>
                <a:spcPts val="0"/>
              </a:spcBef>
            </a:pPr>
            <a:r>
              <a:rPr lang="en-US" sz="2400" dirty="0"/>
              <a:t>Các mục trong phần thứ hai là</a:t>
            </a:r>
            <a:r>
              <a:rPr lang="en-US" sz="2400" dirty="0">
                <a:sym typeface="Symbol"/>
              </a:rPr>
              <a:t></a:t>
            </a:r>
            <a:r>
              <a:rPr lang="en-US" sz="2400" dirty="0"/>
              <a:t> </a:t>
            </a:r>
            <a:r>
              <a:rPr lang="en-US" sz="2400" dirty="0">
                <a:solidFill>
                  <a:srgbClr val="0000FF"/>
                </a:solidFill>
              </a:rPr>
              <a:t>P</a:t>
            </a:r>
            <a:r>
              <a:rPr lang="en-US" sz="2400" dirty="0"/>
              <a:t>.</a:t>
            </a:r>
          </a:p>
          <a:p>
            <a:pPr rtl="0" algn="l">
              <a:spcBef>
                <a:spcPts val="600"/>
              </a:spcBef>
            </a:pPr>
            <a:r>
              <a:rPr lang="en-US" sz="2600" dirty="0">
                <a:solidFill>
                  <a:srgbClr val="C00000"/>
                </a:solidFill>
              </a:rPr>
              <a:t>đệ quy</a:t>
            </a:r>
            <a:r>
              <a:rPr lang="en-US" sz="2600" dirty="0"/>
              <a:t>sắp xếp 2 phần</a:t>
            </a:r>
          </a:p>
          <a:p>
            <a:pPr rtl="0" algn="l">
              <a:spcBef>
                <a:spcPts val="600"/>
              </a:spcBef>
            </a:pPr>
            <a:r>
              <a:rPr lang="en-US" sz="2600" dirty="0">
                <a:solidFill>
                  <a:srgbClr val="C00000"/>
                </a:solidFill>
              </a:rPr>
              <a:t>Bước chinh phục:</a:t>
            </a:r>
            <a:r>
              <a:rPr lang="en-US" sz="2600" dirty="0"/>
              <a:t>Không làm gì cả! Không cần sáp nhập.</a:t>
            </a:r>
          </a:p>
          <a:p>
            <a:pPr rtl="0" algn="l">
              <a:spcBef>
                <a:spcPts val="600"/>
              </a:spcBef>
            </a:pPr>
            <a:r>
              <a:rPr lang="en-US" sz="2600" dirty="0"/>
              <a:t>Các trường hợp cơ bản là gì?</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45</a:t>
            </a:fld>
            <a:endParaRPr lang="en-US" sz="1600" dirty="0"/>
          </a:p>
        </p:txBody>
      </p:sp>
      <p:sp>
        <p:nvSpPr>
          <p:cNvPr id="8" name="Rectangle 3"/>
          <p:cNvSpPr txBox="1">
            <a:spLocks noChangeArrowheads="1"/>
          </p:cNvSpPr>
          <p:nvPr/>
        </p:nvSpPr>
        <p:spPr bwMode="auto">
          <a:xfrm>
            <a:off x="457200" y="4495800"/>
            <a:ext cx="8077200" cy="1981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900113" marR="0" lvl="0" indent="-900113" algn="l" defTabSz="914400" rtl="0" eaLnBrk="1" fontAlgn="base" latinLnBrk="0" hangingPunct="1">
              <a:spcBef>
                <a:spcPts val="0"/>
              </a:spcBef>
              <a:spcAft>
                <a:spcPct val="0"/>
              </a:spcAft>
              <a:buClr>
                <a:schemeClr val="accent1"/>
              </a:buClr>
              <a:buSzPct val="65000"/>
              <a:buFont typeface="Wingdings" pitchFamily="2" charset="2"/>
              <a:buNone/>
              <a:tabLst/>
              <a:defRPr/>
            </a:pPr>
            <a:r>
              <a:rPr kumimoji="0" lang="en-US" altLang="zh-TW" sz="2400" b="0" i="0" u="none" strike="noStrike" kern="0" cap="none" spc="0" normalizeH="0" baseline="0" noProof="0" dirty="0">
                <a:ln>
                  <a:noFill/>
                </a:ln>
                <a:solidFill>
                  <a:srgbClr val="660033"/>
                </a:solidFill>
                <a:effectLst/>
                <a:uLnTx/>
                <a:uFillTx/>
                <a:latin typeface="+mn-lt"/>
                <a:ea typeface="PMingLiU" pitchFamily="18" charset="-120"/>
                <a:cs typeface="+mn-cs"/>
              </a:rPr>
              <a:t>Ghi chú:</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Hợp nhất Sắp xếp dành phần lớn thời gian cho bước chinh phục nhưng rất ít thời gian cho bước phân chia.</a:t>
            </a:r>
          </a:p>
          <a:p>
            <a:pPr marL="539750" marR="0" lvl="0" indent="-539750" algn="l" defTabSz="914400" rtl="0" eaLnBrk="1" fontAlgn="base" latinLnBrk="0" hangingPunct="1">
              <a:spcBef>
                <a:spcPts val="0"/>
              </a:spcBef>
              <a:spcAft>
                <a:spcPct val="0"/>
              </a:spcAft>
              <a:buClr>
                <a:schemeClr val="accent1"/>
              </a:buClr>
              <a:buSzPct val="65000"/>
              <a:buFont typeface="Wingdings" pitchFamily="2" charset="2"/>
              <a:buNone/>
              <a:tabLst/>
              <a:defRPr/>
            </a:pPr>
            <a:r>
              <a:rPr kumimoji="0" lang="en-US" altLang="zh-TW" sz="2400" b="1" i="0" u="none" strike="noStrike" kern="0" cap="none" spc="0" normalizeH="0" baseline="0" noProof="0" dirty="0">
                <a:ln>
                  <a:noFill/>
                </a:ln>
                <a:solidFill>
                  <a:srgbClr val="C00000"/>
                </a:solidFill>
                <a:effectLst/>
                <a:uLnTx/>
                <a:uFillTx/>
                <a:latin typeface="+mn-lt"/>
                <a:ea typeface="PMingLiU" pitchFamily="18" charset="-120"/>
                <a:cs typeface="+mn-cs"/>
              </a:rPr>
              <a:t>Hỏi:</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Còn về Sắp xếp nhanh thì sao?</a:t>
            </a:r>
          </a:p>
          <a:p>
            <a:pPr marL="539750" marR="0" lvl="0" indent="-539750" algn="l" defTabSz="914400" rtl="0" eaLnBrk="1" fontAlgn="base" latinLnBrk="0" hangingPunct="1">
              <a:spcBef>
                <a:spcPts val="0"/>
              </a:spcBef>
              <a:spcAft>
                <a:spcPct val="0"/>
              </a:spcAft>
              <a:buClr>
                <a:schemeClr val="accent1"/>
              </a:buClr>
              <a:buSzPct val="65000"/>
              <a:buFont typeface="Wingdings" pitchFamily="2" charset="2"/>
              <a:buNone/>
              <a:tabLst/>
              <a:defRPr/>
            </a:pPr>
            <a:r>
              <a:rPr kumimoji="0" lang="en-US" altLang="zh-TW" sz="2400" b="1" i="0" u="none" strike="noStrike" kern="0" cap="none" spc="0" normalizeH="0" baseline="0" noProof="0" dirty="0">
                <a:ln>
                  <a:noFill/>
                </a:ln>
                <a:solidFill>
                  <a:srgbClr val="C00000"/>
                </a:solidFill>
                <a:effectLst/>
                <a:uLnTx/>
                <a:uFillTx/>
                <a:latin typeface="+mn-lt"/>
                <a:ea typeface="PMingLiU" pitchFamily="18" charset="-120"/>
                <a:cs typeface="+mn-cs"/>
              </a:rPr>
              <a:t>Hỏi:</a:t>
            </a:r>
            <a:r>
              <a:rPr kumimoji="0" lang="en-US" altLang="zh-TW" sz="2400" b="0" i="0" u="none" strike="noStrike" kern="0" cap="none" spc="0" normalizeH="0" baseline="0" noProof="0" dirty="0">
                <a:ln>
                  <a:noFill/>
                </a:ln>
                <a:solidFill>
                  <a:srgbClr val="C00000"/>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chemeClr val="folHlink"/>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336600"/>
                </a:solidFill>
                <a:effectLst/>
                <a:uLnTx/>
                <a:uFillTx/>
                <a:latin typeface="+mn-lt"/>
                <a:ea typeface="PMingLiU" pitchFamily="18" charset="-120"/>
                <a:cs typeface="+mn-cs"/>
              </a:rPr>
              <a:t>Nó có giống với bài giảng Đệ quy tìm K không?</a:t>
            </a:r>
            <a:r>
              <a:rPr kumimoji="0" lang="en-US" altLang="zh-TW" sz="2400" b="0" i="0" u="none" strike="noStrike" kern="0" cap="none" spc="0" normalizeH="0" baseline="30000" noProof="0" dirty="0">
                <a:ln>
                  <a:noFill/>
                </a:ln>
                <a:solidFill>
                  <a:srgbClr val="336600"/>
                </a:solidFill>
                <a:effectLst/>
                <a:uLnTx/>
                <a:uFillTx/>
                <a:latin typeface="+mn-lt"/>
                <a:ea typeface="PMingLiU" pitchFamily="18" charset="-120"/>
                <a:cs typeface="+mn-cs"/>
              </a:rPr>
              <a:t>quần què</a:t>
            </a:r>
            <a:r>
              <a:rPr kumimoji="0" lang="en-US" altLang="zh-TW" sz="2400" b="0" i="0" u="none" strike="noStrike" kern="0" cap="none" spc="0" normalizeH="0" baseline="0" noProof="0" dirty="0">
                <a:ln>
                  <a:noFill/>
                </a:ln>
                <a:solidFill>
                  <a:srgbClr val="336600"/>
                </a:solidFill>
                <a:effectLst/>
                <a:uLnTx/>
                <a:uFillTx/>
                <a:latin typeface="+mn-lt"/>
                <a:ea typeface="PMingLiU" pitchFamily="18" charset="-120"/>
                <a:cs typeface="+mn-cs"/>
              </a:rPr>
              <a:t>phần tử nhỏ nhất?</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a:t>
            </a:r>
            <a:r>
              <a:rPr lang="en-US" sz="3600" dirty="0">
                <a:latin typeface="Britannic Bold" panose="020B0903060703020204" pitchFamily="34" charset="0"/>
              </a:rPr>
              <a:t>Ví dụ về sắp xếp nhanh</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46</a:t>
            </a:fld>
            <a:endParaRPr lang="en-US" sz="1600" dirty="0"/>
          </a:p>
        </p:txBody>
      </p:sp>
      <p:graphicFrame>
        <p:nvGraphicFramePr>
          <p:cNvPr id="39" name="Group 3"/>
          <p:cNvGraphicFramePr>
            <a:graphicFrameLocks noGrp="1"/>
          </p:cNvGraphicFramePr>
          <p:nvPr>
            <p:extLst>
              <p:ext uri="{D42A27DB-BD31-4B8C-83A1-F6EECF244321}">
                <p14:modId xmlns:p14="http://schemas.microsoft.com/office/powerpoint/2010/main" val="3238485768"/>
              </p:ext>
            </p:extLst>
          </p:nvPr>
        </p:nvGraphicFramePr>
        <p:xfrm>
          <a:off x="3737132" y="1600200"/>
          <a:ext cx="4191000" cy="518160"/>
        </p:xfrm>
        <a:graphic>
          <a:graphicData uri="http://schemas.openxmlformats.org/drawingml/2006/table">
            <a:tbl>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C00000"/>
                          </a:solidFill>
                          <a:effectLst/>
                          <a:latin typeface="Tahoma" pitchFamily="34" charset="0"/>
                          <a:ea typeface="PMingLiU" pitchFamily="18" charset="-120"/>
                          <a:cs typeface="Arial" charset="0"/>
                        </a:rPr>
                        <a:t>27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Text Box 19"/>
          <p:cNvSpPr txBox="1">
            <a:spLocks noChangeArrowheads="1"/>
          </p:cNvSpPr>
          <p:nvPr/>
        </p:nvSpPr>
        <p:spPr bwMode="auto">
          <a:xfrm>
            <a:off x="3737132" y="1219200"/>
            <a:ext cx="755335" cy="400110"/>
          </a:xfrm>
          <a:prstGeom prst="rect">
            <a:avLst/>
          </a:prstGeom>
          <a:noFill/>
          <a:ln w="9525">
            <a:noFill/>
            <a:miter lim="800000"/>
            <a:headEnd/>
            <a:tailEnd/>
          </a:ln>
        </p:spPr>
        <p:txBody>
          <a:bodyPr wrap="none">
            <a:spAutoFit/>
          </a:bodyPr>
          <a:lstStyle/>
          <a:p>
            <a:pPr rtl="0" algn="l"/>
            <a:r>
              <a:rPr kumimoji="1" lang="en-US" altLang="zh-TW" sz="2000" dirty="0">
                <a:solidFill>
                  <a:srgbClr val="C00000"/>
                </a:solidFill>
                <a:ea typeface="PMingLiU" pitchFamily="18" charset="-120"/>
              </a:rPr>
              <a:t>Trục</a:t>
            </a:r>
          </a:p>
        </p:txBody>
      </p:sp>
      <p:graphicFrame>
        <p:nvGraphicFramePr>
          <p:cNvPr id="41" name="Group 20"/>
          <p:cNvGraphicFramePr>
            <a:graphicFrameLocks noGrp="1"/>
          </p:cNvGraphicFramePr>
          <p:nvPr/>
        </p:nvGraphicFramePr>
        <p:xfrm>
          <a:off x="3505200" y="2514600"/>
          <a:ext cx="1371600" cy="5334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2" name="Group 28"/>
          <p:cNvGraphicFramePr>
            <a:graphicFrameLocks noGrp="1"/>
          </p:cNvGraphicFramePr>
          <p:nvPr/>
        </p:nvGraphicFramePr>
        <p:xfrm>
          <a:off x="5181600" y="2514600"/>
          <a:ext cx="685800" cy="533400"/>
        </p:xfrm>
        <a:graphic>
          <a:graphicData uri="http://schemas.openxmlformats.org/drawingml/2006/table">
            <a:tbl>
              <a:tblPr/>
              <a:tblGrid>
                <a:gridCol w="68580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C00000"/>
                          </a:solidFill>
                          <a:effectLst/>
                          <a:latin typeface="Tahoma" pitchFamily="34" charset="0"/>
                          <a:ea typeface="PMingLiU" pitchFamily="18" charset="-120"/>
                          <a:cs typeface="Arial" charset="0"/>
                        </a:rPr>
                        <a:t>27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3" name="Group 34"/>
          <p:cNvGraphicFramePr>
            <a:graphicFrameLocks noGrp="1"/>
          </p:cNvGraphicFramePr>
          <p:nvPr/>
        </p:nvGraphicFramePr>
        <p:xfrm>
          <a:off x="6172200" y="2514600"/>
          <a:ext cx="1981200" cy="51816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 name="Text Box 44"/>
          <p:cNvSpPr txBox="1">
            <a:spLocks noChangeArrowheads="1"/>
          </p:cNvSpPr>
          <p:nvPr/>
        </p:nvSpPr>
        <p:spPr bwMode="auto">
          <a:xfrm>
            <a:off x="5181600" y="2133600"/>
            <a:ext cx="755335" cy="400110"/>
          </a:xfrm>
          <a:prstGeom prst="rect">
            <a:avLst/>
          </a:prstGeom>
          <a:noFill/>
          <a:ln w="9525">
            <a:noFill/>
            <a:miter lim="800000"/>
            <a:headEnd/>
            <a:tailEnd/>
          </a:ln>
        </p:spPr>
        <p:txBody>
          <a:bodyPr wrap="none">
            <a:spAutoFit/>
          </a:bodyPr>
          <a:lstStyle/>
          <a:p>
            <a:pPr rtl="0" algn="l"/>
            <a:r>
              <a:rPr kumimoji="1" lang="en-US" altLang="zh-TW" sz="2000" dirty="0">
                <a:solidFill>
                  <a:srgbClr val="C00000"/>
                </a:solidFill>
                <a:ea typeface="PMingLiU" pitchFamily="18" charset="-120"/>
              </a:rPr>
              <a:t>Trục</a:t>
            </a:r>
          </a:p>
        </p:txBody>
      </p:sp>
      <p:graphicFrame>
        <p:nvGraphicFramePr>
          <p:cNvPr id="45" name="Group 45"/>
          <p:cNvGraphicFramePr>
            <a:graphicFrameLocks noGrp="1"/>
          </p:cNvGraphicFramePr>
          <p:nvPr/>
        </p:nvGraphicFramePr>
        <p:xfrm>
          <a:off x="3810000" y="4114800"/>
          <a:ext cx="4191000" cy="518160"/>
        </p:xfrm>
        <a:graphic>
          <a:graphicData uri="http://schemas.openxmlformats.org/drawingml/2006/table">
            <a:tbl>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rgbClr val="C00000"/>
                          </a:solidFill>
                          <a:effectLst/>
                          <a:latin typeface="Tahoma" pitchFamily="34" charset="0"/>
                          <a:ea typeface="PMingLiU" pitchFamily="18" charset="-120"/>
                          <a:cs typeface="Arial" charset="0"/>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 name="Text Box 61"/>
          <p:cNvSpPr txBox="1">
            <a:spLocks noChangeArrowheads="1"/>
          </p:cNvSpPr>
          <p:nvPr/>
        </p:nvSpPr>
        <p:spPr bwMode="auto">
          <a:xfrm>
            <a:off x="5181600" y="3733800"/>
            <a:ext cx="755335" cy="400110"/>
          </a:xfrm>
          <a:prstGeom prst="rect">
            <a:avLst/>
          </a:prstGeom>
          <a:noFill/>
          <a:ln w="9525">
            <a:noFill/>
            <a:miter lim="800000"/>
            <a:headEnd/>
            <a:tailEnd/>
          </a:ln>
        </p:spPr>
        <p:txBody>
          <a:bodyPr wrap="none">
            <a:spAutoFit/>
          </a:bodyPr>
          <a:lstStyle/>
          <a:p>
            <a:pPr rtl="0" algn="l"/>
            <a:r>
              <a:rPr kumimoji="1" lang="en-US" altLang="zh-TW" sz="2000" dirty="0">
                <a:solidFill>
                  <a:srgbClr val="C00000"/>
                </a:solidFill>
                <a:ea typeface="PMingLiU" pitchFamily="18" charset="-120"/>
              </a:rPr>
              <a:t>Trục</a:t>
            </a:r>
          </a:p>
        </p:txBody>
      </p:sp>
      <p:sp>
        <p:nvSpPr>
          <p:cNvPr id="47" name="Text Box 62"/>
          <p:cNvSpPr txBox="1">
            <a:spLocks noChangeArrowheads="1"/>
          </p:cNvSpPr>
          <p:nvPr/>
        </p:nvSpPr>
        <p:spPr bwMode="auto">
          <a:xfrm>
            <a:off x="609600" y="2286000"/>
            <a:ext cx="2835275" cy="822325"/>
          </a:xfrm>
          <a:prstGeom prst="rect">
            <a:avLst/>
          </a:prstGeom>
          <a:noFill/>
          <a:ln w="9525">
            <a:noFill/>
            <a:miter lim="800000"/>
            <a:headEnd/>
            <a:tailEnd/>
          </a:ln>
        </p:spPr>
        <p:txBody>
          <a:bodyPr>
            <a:spAutoFit/>
          </a:bodyPr>
          <a:lstStyle/>
          <a:p>
            <a:pPr rtl="0" algn="l"/>
            <a:r>
              <a:rPr kumimoji="1" lang="en-US" altLang="zh-TW" sz="2400" dirty="0">
                <a:solidFill>
                  <a:srgbClr val="A50021"/>
                </a:solidFill>
                <a:ea typeface="PMingLiU" pitchFamily="18" charset="-120"/>
              </a:rPr>
              <a:t>Vách ngăn</a:t>
            </a:r>
            <a:r>
              <a:rPr kumimoji="1" lang="en-US" altLang="zh-TW" sz="2400" dirty="0">
                <a:solidFill>
                  <a:srgbClr val="0000FF"/>
                </a:solidFill>
                <a:ea typeface="PMingLiU" pitchFamily="18" charset="-120"/>
              </a:rPr>
              <a:t>a[] về trục 27</a:t>
            </a:r>
          </a:p>
        </p:txBody>
      </p:sp>
      <p:sp>
        <p:nvSpPr>
          <p:cNvPr id="48" name="Text Box 63"/>
          <p:cNvSpPr txBox="1">
            <a:spLocks noChangeArrowheads="1"/>
          </p:cNvSpPr>
          <p:nvPr/>
        </p:nvSpPr>
        <p:spPr bwMode="auto">
          <a:xfrm>
            <a:off x="669925" y="3843338"/>
            <a:ext cx="2759075" cy="822325"/>
          </a:xfrm>
          <a:prstGeom prst="rect">
            <a:avLst/>
          </a:prstGeom>
          <a:noFill/>
          <a:ln w="9525">
            <a:noFill/>
            <a:miter lim="800000"/>
            <a:headEnd/>
            <a:tailEnd/>
          </a:ln>
        </p:spPr>
        <p:txBody>
          <a:bodyPr>
            <a:spAutoFit/>
          </a:bodyPr>
          <a:lstStyle/>
          <a:p>
            <a:pPr rtl="0" algn="l"/>
            <a:r>
              <a:rPr kumimoji="1" lang="en-US" altLang="zh-TW" sz="2400" dirty="0">
                <a:solidFill>
                  <a:srgbClr val="A50021"/>
                </a:solidFill>
                <a:ea typeface="PMingLiU" pitchFamily="18" charset="-120"/>
              </a:rPr>
              <a:t>đệ quy</a:t>
            </a:r>
            <a:r>
              <a:rPr kumimoji="1" lang="en-US" altLang="zh-TW" sz="2400" dirty="0">
                <a:solidFill>
                  <a:srgbClr val="0000FF"/>
                </a:solidFill>
                <a:ea typeface="PMingLiU" pitchFamily="18" charset="-120"/>
              </a:rPr>
              <a:t>sắp xếp hai phần</a:t>
            </a:r>
          </a:p>
        </p:txBody>
      </p:sp>
      <p:grpSp>
        <p:nvGrpSpPr>
          <p:cNvPr id="49" name="Group 74"/>
          <p:cNvGrpSpPr>
            <a:grpSpLocks/>
          </p:cNvGrpSpPr>
          <p:nvPr/>
        </p:nvGrpSpPr>
        <p:grpSpPr bwMode="auto">
          <a:xfrm>
            <a:off x="3505200" y="3048000"/>
            <a:ext cx="4648200" cy="1066800"/>
            <a:chOff x="2064" y="2016"/>
            <a:chExt cx="2928" cy="672"/>
          </a:xfrm>
        </p:grpSpPr>
        <p:sp>
          <p:nvSpPr>
            <p:cNvPr id="50" name="Line 64"/>
            <p:cNvSpPr>
              <a:spLocks noChangeShapeType="1"/>
            </p:cNvSpPr>
            <p:nvPr/>
          </p:nvSpPr>
          <p:spPr bwMode="auto">
            <a:xfrm>
              <a:off x="2064" y="2016"/>
              <a:ext cx="192" cy="672"/>
            </a:xfrm>
            <a:prstGeom prst="line">
              <a:avLst/>
            </a:prstGeom>
            <a:noFill/>
            <a:ln w="9525">
              <a:solidFill>
                <a:schemeClr val="tx1"/>
              </a:solidFill>
              <a:prstDash val="dash"/>
              <a:miter lim="800000"/>
              <a:headEnd/>
              <a:tailEnd/>
            </a:ln>
          </p:spPr>
          <p:txBody>
            <a:bodyPr wrap="none"/>
            <a:lstStyle/>
            <a:p>
              <a:pPr rtl="0" algn="l"/>
              <a:endParaRPr lang="en-SG" dirty="0"/>
            </a:p>
          </p:txBody>
        </p:sp>
        <p:sp>
          <p:nvSpPr>
            <p:cNvPr id="51" name="Line 65"/>
            <p:cNvSpPr>
              <a:spLocks noChangeShapeType="1"/>
            </p:cNvSpPr>
            <p:nvPr/>
          </p:nvSpPr>
          <p:spPr bwMode="auto">
            <a:xfrm>
              <a:off x="2928" y="2016"/>
              <a:ext cx="192" cy="672"/>
            </a:xfrm>
            <a:prstGeom prst="line">
              <a:avLst/>
            </a:prstGeom>
            <a:noFill/>
            <a:ln w="9525">
              <a:solidFill>
                <a:schemeClr val="tx1"/>
              </a:solidFill>
              <a:prstDash val="dash"/>
              <a:miter lim="800000"/>
              <a:headEnd/>
              <a:tailEnd/>
            </a:ln>
          </p:spPr>
          <p:txBody>
            <a:bodyPr wrap="none"/>
            <a:lstStyle/>
            <a:p>
              <a:pPr rtl="0" algn="l"/>
              <a:endParaRPr lang="en-SG" dirty="0"/>
            </a:p>
          </p:txBody>
        </p:sp>
        <p:sp>
          <p:nvSpPr>
            <p:cNvPr id="52" name="Line 66"/>
            <p:cNvSpPr>
              <a:spLocks noChangeShapeType="1"/>
            </p:cNvSpPr>
            <p:nvPr/>
          </p:nvSpPr>
          <p:spPr bwMode="auto">
            <a:xfrm flipH="1">
              <a:off x="3600" y="2016"/>
              <a:ext cx="144" cy="672"/>
            </a:xfrm>
            <a:prstGeom prst="line">
              <a:avLst/>
            </a:prstGeom>
            <a:noFill/>
            <a:ln w="9525">
              <a:solidFill>
                <a:schemeClr val="tx1"/>
              </a:solidFill>
              <a:prstDash val="dash"/>
              <a:miter lim="800000"/>
              <a:headEnd/>
              <a:tailEnd/>
            </a:ln>
          </p:spPr>
          <p:txBody>
            <a:bodyPr wrap="none"/>
            <a:lstStyle/>
            <a:p>
              <a:pPr rtl="0" algn="l"/>
              <a:endParaRPr lang="en-SG" dirty="0"/>
            </a:p>
          </p:txBody>
        </p:sp>
        <p:sp>
          <p:nvSpPr>
            <p:cNvPr id="53" name="Line 67"/>
            <p:cNvSpPr>
              <a:spLocks noChangeShapeType="1"/>
            </p:cNvSpPr>
            <p:nvPr/>
          </p:nvSpPr>
          <p:spPr bwMode="auto">
            <a:xfrm flipH="1">
              <a:off x="4896" y="2016"/>
              <a:ext cx="96" cy="672"/>
            </a:xfrm>
            <a:prstGeom prst="line">
              <a:avLst/>
            </a:prstGeom>
            <a:noFill/>
            <a:ln w="9525">
              <a:solidFill>
                <a:schemeClr val="tx1"/>
              </a:solidFill>
              <a:prstDash val="dash"/>
              <a:miter lim="800000"/>
              <a:headEnd/>
              <a:tailEnd/>
            </a:ln>
          </p:spPr>
          <p:txBody>
            <a:bodyPr wrap="none"/>
            <a:lstStyle/>
            <a:p>
              <a:pPr rtl="0" algn="l"/>
              <a:endParaRPr lang="en-SG" dirty="0"/>
            </a:p>
          </p:txBody>
        </p:sp>
      </p:grpSp>
      <p:sp>
        <p:nvSpPr>
          <p:cNvPr id="54" name="Text Box 78"/>
          <p:cNvSpPr txBox="1">
            <a:spLocks noChangeArrowheads="1"/>
          </p:cNvSpPr>
          <p:nvPr/>
        </p:nvSpPr>
        <p:spPr bwMode="auto">
          <a:xfrm>
            <a:off x="228600" y="1676400"/>
            <a:ext cx="3369833" cy="400110"/>
          </a:xfrm>
          <a:prstGeom prst="rect">
            <a:avLst/>
          </a:prstGeom>
          <a:noFill/>
          <a:ln w="9525">
            <a:noFill/>
            <a:miter lim="800000"/>
            <a:headEnd/>
            <a:tailEnd/>
          </a:ln>
        </p:spPr>
        <p:txBody>
          <a:bodyPr wrap="none">
            <a:spAutoFit/>
          </a:bodyPr>
          <a:lstStyle/>
          <a:p>
            <a:pPr rtl="0" algn="l"/>
            <a:r>
              <a:rPr lang="en-US" sz="2000" dirty="0"/>
              <a:t>Chọn</a:t>
            </a:r>
            <a:r>
              <a:rPr lang="en-US" sz="2000" b="1" dirty="0">
                <a:solidFill>
                  <a:srgbClr val="C00000"/>
                </a:solidFill>
              </a:rPr>
              <a:t>1</a:t>
            </a:r>
            <a:r>
              <a:rPr lang="en-US" sz="2000" b="1" baseline="30000" dirty="0">
                <a:solidFill>
                  <a:srgbClr val="C00000"/>
                </a:solidFill>
              </a:rPr>
              <a:t>st</a:t>
            </a:r>
            <a:r>
              <a:rPr lang="en-US" sz="2000" dirty="0"/>
              <a:t>mục như</a:t>
            </a:r>
            <a:r>
              <a:rPr lang="en-US" sz="2000" dirty="0">
                <a:solidFill>
                  <a:srgbClr val="C00000"/>
                </a:solidFill>
              </a:rPr>
              <a:t>trục</a:t>
            </a:r>
          </a:p>
        </p:txBody>
      </p:sp>
      <p:grpSp>
        <p:nvGrpSpPr>
          <p:cNvPr id="55" name="Group 73"/>
          <p:cNvGrpSpPr>
            <a:grpSpLocks/>
          </p:cNvGrpSpPr>
          <p:nvPr/>
        </p:nvGrpSpPr>
        <p:grpSpPr bwMode="auto">
          <a:xfrm>
            <a:off x="4114800" y="4724400"/>
            <a:ext cx="4395788" cy="1625600"/>
            <a:chOff x="2544" y="3072"/>
            <a:chExt cx="2769" cy="1024"/>
          </a:xfrm>
        </p:grpSpPr>
        <p:sp>
          <p:nvSpPr>
            <p:cNvPr id="56" name="Text Box 68"/>
            <p:cNvSpPr txBox="1">
              <a:spLocks noChangeArrowheads="1"/>
            </p:cNvSpPr>
            <p:nvPr/>
          </p:nvSpPr>
          <p:spPr bwMode="auto">
            <a:xfrm>
              <a:off x="2544" y="3456"/>
              <a:ext cx="2769" cy="640"/>
            </a:xfrm>
            <a:prstGeom prst="rect">
              <a:avLst/>
            </a:prstGeom>
            <a:noFill/>
            <a:ln w="9525">
              <a:solidFill>
                <a:schemeClr val="tx1"/>
              </a:solidFill>
              <a:miter lim="800000"/>
              <a:headEnd/>
              <a:tailEnd/>
            </a:ln>
          </p:spPr>
          <p:txBody>
            <a:bodyPr wrap="none">
              <a:spAutoFit/>
            </a:bodyPr>
            <a:lstStyle/>
            <a:p>
              <a:pPr rtl="0" algn="l"/>
              <a:r>
                <a:rPr lang="en-US" sz="2000" dirty="0">
                  <a:latin typeface="Arial" charset="0"/>
                </a:rPr>
                <a:t>Lưu ý rằng sau khi phân vùng,</a:t>
              </a:r>
            </a:p>
            <a:p>
              <a:pPr rtl="0" algn="l"/>
              <a:r>
                <a:rPr lang="en-US" sz="2000" dirty="0">
                  <a:latin typeface="Arial" charset="0"/>
                </a:rPr>
                <a:t>trục xoay được di chuyển đến vị trí của nó</a:t>
              </a:r>
              <a:r>
                <a:rPr lang="en-US" sz="2000" dirty="0">
                  <a:solidFill>
                    <a:srgbClr val="C00000"/>
                  </a:solidFill>
                  <a:latin typeface="Arial" charset="0"/>
                </a:rPr>
                <a:t>vị trí cuối cùng</a:t>
              </a:r>
              <a:r>
                <a:rPr lang="en-US" sz="2000" dirty="0">
                  <a:latin typeface="Arial" charset="0"/>
                </a:rPr>
                <a:t>!</a:t>
              </a:r>
            </a:p>
            <a:p>
              <a:pPr rtl="0" algn="l"/>
              <a:r>
                <a:rPr lang="en-US" sz="2000" b="1" dirty="0">
                  <a:solidFill>
                    <a:srgbClr val="CC0000"/>
                  </a:solidFill>
                  <a:latin typeface="Arial" charset="0"/>
                </a:rPr>
                <a:t>KHÔNG</a:t>
              </a:r>
              <a:r>
                <a:rPr lang="en-US" sz="2000" dirty="0">
                  <a:latin typeface="Arial" charset="0"/>
                </a:rPr>
                <a:t>giai đoạn hợp nhất là cần thiết.</a:t>
              </a:r>
            </a:p>
          </p:txBody>
        </p:sp>
        <p:sp>
          <p:nvSpPr>
            <p:cNvPr id="57" name="Line 69"/>
            <p:cNvSpPr>
              <a:spLocks noChangeShapeType="1"/>
            </p:cNvSpPr>
            <p:nvPr/>
          </p:nvSpPr>
          <p:spPr bwMode="auto">
            <a:xfrm flipH="1" flipV="1">
              <a:off x="3360" y="3072"/>
              <a:ext cx="432" cy="384"/>
            </a:xfrm>
            <a:prstGeom prst="line">
              <a:avLst/>
            </a:prstGeom>
            <a:noFill/>
            <a:ln w="9525">
              <a:solidFill>
                <a:schemeClr val="tx1"/>
              </a:solidFill>
              <a:round/>
              <a:headEnd/>
              <a:tailEnd type="triangle" w="med" len="med"/>
            </a:ln>
          </p:spPr>
          <p:txBody>
            <a:bodyPr/>
            <a:lstStyle/>
            <a:p>
              <a:pPr rtl="0" algn="l"/>
              <a:endParaRPr lang="en-SG" dirty="0"/>
            </a:p>
          </p:txBody>
        </p:sp>
      </p:grpSp>
      <p:sp>
        <p:nvSpPr>
          <p:cNvPr id="24"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par>
                                <p:cTn id="12" presetID="9"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dissolve">
                                      <p:cBhvr>
                                        <p:cTn id="14" dur="500"/>
                                        <p:tgtEl>
                                          <p:spTgt spid="42"/>
                                        </p:tgtEl>
                                      </p:cBhvr>
                                    </p:animEffect>
                                  </p:childTnLst>
                                </p:cTn>
                              </p:par>
                              <p:par>
                                <p:cTn id="15" presetID="9"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dissolv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dissolve">
                                      <p:cBhvr>
                                        <p:cTn id="33" dur="500"/>
                                        <p:tgtEl>
                                          <p:spTgt spid="4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dissolv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a:t>
            </a:r>
            <a:r>
              <a:rPr lang="en-US" sz="3600" dirty="0">
                <a:latin typeface="Britannic Bold" panose="020B0903060703020204" pitchFamily="34" charset="0"/>
              </a:rPr>
              <a:t>Mã sắp xếp nhanh</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47</a:t>
            </a:fld>
            <a:endParaRPr lang="en-US" sz="1600" dirty="0"/>
          </a:p>
        </p:txBody>
      </p:sp>
      <p:grpSp>
        <p:nvGrpSpPr>
          <p:cNvPr id="8" name="Group 7"/>
          <p:cNvGrpSpPr/>
          <p:nvPr/>
        </p:nvGrpSpPr>
        <p:grpSpPr>
          <a:xfrm>
            <a:off x="685800" y="1295400"/>
            <a:ext cx="8077200" cy="2743200"/>
            <a:chOff x="685800" y="1295400"/>
            <a:chExt cx="8077200" cy="2743200"/>
          </a:xfrm>
        </p:grpSpPr>
        <p:sp>
          <p:nvSpPr>
            <p:cNvPr id="16" name="Rectangle 3"/>
            <p:cNvSpPr txBox="1">
              <a:spLocks noChangeArrowheads="1"/>
            </p:cNvSpPr>
            <p:nvPr/>
          </p:nvSpPr>
          <p:spPr bwMode="auto">
            <a:xfrm>
              <a:off x="685800" y="1295400"/>
              <a:ext cx="8077200" cy="255454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2000" b="1" dirty="0">
                  <a:solidFill>
                    <a:srgbClr val="0000FF"/>
                  </a:solidFill>
                  <a:latin typeface="Lucida Console" pitchFamily="49" charset="0"/>
                  <a:ea typeface="PMingLiU" pitchFamily="18" charset="-120"/>
                </a:rPr>
                <a:t>...</a:t>
              </a:r>
              <a:r>
                <a:rPr lang="en-US" sz="2000" b="1" dirty="0">
                  <a:solidFill>
                    <a:srgbClr val="0000FF"/>
                  </a:solidFill>
                  <a:latin typeface="Lucida Console" pitchFamily="49" charset="0"/>
                </a:rPr>
                <a:t>quickSort(int[] a, int i, int j)</a:t>
              </a:r>
              <a:r>
                <a:rPr lang="en-US" sz="2000" dirty="0">
                  <a:solidFill>
                    <a:srgbClr val="0000FF"/>
                  </a:solidFill>
                  <a:latin typeface="Lucida Console" pitchFamily="49" charset="0"/>
                </a:rPr>
                <a:t>{</a:t>
              </a:r>
              <a:endParaRPr lang="en-US" altLang="zh-TW" sz="2000" b="1" dirty="0">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nếu (i &lt; j) { //</a:t>
              </a:r>
              <a:r>
                <a:rPr lang="en-US" altLang="zh-TW" sz="2000" b="1" dirty="0">
                  <a:solidFill>
                    <a:srgbClr val="A50021"/>
                  </a:solidFill>
                  <a:latin typeface="Lucida Console" pitchFamily="49" charset="0"/>
                  <a:ea typeface="PMingLiU" pitchFamily="18" charset="-120"/>
                </a:rPr>
                <a:t>Hỏi:</a:t>
              </a:r>
              <a:r>
                <a:rPr lang="en-US" altLang="zh-TW" sz="2000" dirty="0">
                  <a:latin typeface="Lucida Console" pitchFamily="49" charset="0"/>
                  <a:ea typeface="PMingLiU" pitchFamily="18" charset="-120"/>
                </a:rPr>
                <a:t>Nếu tôi &gt;= j thì sao?</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int PivotIdx = phân vùng (a, i, j);</a:t>
              </a:r>
              <a:endParaRPr lang="en-US" altLang="zh-TW" sz="20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0000FF"/>
                  </a:solidFill>
                  <a:latin typeface="Lucida Console" pitchFamily="49" charset="0"/>
                  <a:ea typeface="PMingLiU" pitchFamily="18" charset="-120"/>
                </a:rPr>
                <a:t>sắp xếp nhanh chóng</a:t>
              </a:r>
              <a:r>
                <a:rPr lang="en-US" altLang="zh-TW" sz="2000" dirty="0">
                  <a:latin typeface="Lucida Console" pitchFamily="49" charset="0"/>
                  <a:ea typeface="PMingLiU" pitchFamily="18" charset="-120"/>
                </a:rPr>
                <a:t>(a, tôi, PivotIdx</a:t>
              </a:r>
              <a:r>
                <a:rPr lang="en-US" altLang="zh-TW" sz="2000" dirty="0">
                  <a:solidFill>
                    <a:srgbClr val="C00000"/>
                  </a:solidFill>
                  <a:latin typeface="Lucida Console" pitchFamily="49" charset="0"/>
                  <a:ea typeface="PMingLiU" pitchFamily="18" charset="-120"/>
                </a:rPr>
                <a:t>-1</a:t>
              </a:r>
              <a:r>
                <a:rPr lang="en-US" altLang="zh-TW" sz="2000" dirty="0">
                  <a:latin typeface="Lucida Console" pitchFamily="49" charset="0"/>
                  <a:ea typeface="PMingLiU" pitchFamily="18" charset="-120"/>
                </a:rPr>
                <a:t>);</a:t>
              </a:r>
              <a:endParaRPr lang="en-US" altLang="zh-TW" sz="20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0000FF"/>
                  </a:solidFill>
                  <a:latin typeface="Lucida Console" pitchFamily="49" charset="0"/>
                  <a:ea typeface="PMingLiU" pitchFamily="18" charset="-120"/>
                </a:rPr>
                <a:t>sắp xếp nhanh chóng</a:t>
              </a:r>
              <a:r>
                <a:rPr lang="en-US" altLang="zh-TW" sz="2000" dirty="0">
                  <a:latin typeface="Lucida Console" pitchFamily="49" charset="0"/>
                  <a:ea typeface="PMingLiU" pitchFamily="18" charset="-120"/>
                </a:rPr>
                <a:t>(a, PivotIdx</a:t>
              </a:r>
              <a:r>
                <a:rPr lang="en-US" altLang="zh-TW" sz="2000" dirty="0">
                  <a:solidFill>
                    <a:srgbClr val="C00000"/>
                  </a:solidFill>
                  <a:latin typeface="Lucida Console" pitchFamily="49" charset="0"/>
                  <a:ea typeface="PMingLiU" pitchFamily="18" charset="-120"/>
                </a:rPr>
                <a:t>+1</a:t>
              </a:r>
              <a:r>
                <a:rPr lang="en-US" altLang="zh-TW" sz="2000" dirty="0">
                  <a:latin typeface="Lucida Console" pitchFamily="49" charset="0"/>
                  <a:ea typeface="PMingLiU" pitchFamily="18" charset="-120"/>
                </a:rPr>
                <a:t>, j);</a:t>
              </a:r>
              <a:endParaRPr lang="en-US" altLang="zh-TW" sz="2000" dirty="0">
                <a:solidFill>
                  <a:srgbClr val="008000"/>
                </a:solidFill>
                <a:latin typeface="Lucida Console" pitchFamily="49" charset="0"/>
                <a:ea typeface="PMingLiU" pitchFamily="18" charset="-120"/>
              </a:endParaRPr>
            </a:p>
            <a:p>
              <a:pPr eaLnBrk="1" hangingPunct="1" rtl="0" algn="l">
                <a:buFont typeface="Wingdings" pitchFamily="2" charset="2"/>
                <a:buNone/>
                <a:tabLst>
                  <a:tab pos="269875" algn="l"/>
                  <a:tab pos="539750" algn="l"/>
                  <a:tab pos="900113" algn="l"/>
                  <a:tab pos="1169988" algn="l"/>
                  <a:tab pos="1438275" algn="l"/>
                </a:tabLst>
              </a:pPr>
              <a:r>
                <a:rPr lang="en-US" altLang="zh-TW" sz="2000" dirty="0">
                  <a:solidFill>
                    <a:srgbClr val="993300"/>
                  </a:solidFill>
                  <a:latin typeface="Lucida Console" pitchFamily="49" charset="0"/>
                  <a:ea typeface="PMingLiU" pitchFamily="18" charset="-120"/>
                </a:rPr>
                <a:t> </a:t>
              </a:r>
              <a:r>
                <a:rPr lang="en-US" altLang="zh-TW" sz="2000" dirty="0">
                  <a:solidFill>
                    <a:srgbClr val="008000"/>
                  </a:solidFill>
                  <a:latin typeface="Lucida Console" pitchFamily="49" charset="0"/>
                  <a:ea typeface="PMingLiU" pitchFamily="18" charset="-120"/>
                </a:rPr>
                <a:t>// Không có phần chinh phục! Tại sao?</a:t>
              </a:r>
              <a:r>
                <a:rPr lang="en-US" altLang="zh-TW" sz="2000" dirty="0">
                  <a:latin typeface="Lucida Console" pitchFamily="49" charset="0"/>
                  <a:ea typeface="PMingLiU" pitchFamily="18" charset="-120"/>
                </a:rPr>
                <a:t> </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a:t>
              </a:r>
            </a:p>
            <a:p>
              <a:pPr eaLnBrk="1" hangingPunct="1" rtl="0" algn="l">
                <a:buFont typeface="Wingdings" pitchFamily="2" charset="2"/>
                <a:buNone/>
                <a:tabLst>
                  <a:tab pos="269875" algn="l"/>
                  <a:tab pos="539750" algn="l"/>
                  <a:tab pos="900113" algn="l"/>
                  <a:tab pos="1169988" algn="l"/>
                  <a:tab pos="1438275" algn="l"/>
                </a:tabLst>
              </a:pPr>
              <a:r>
                <a:rPr lang="en-US" sz="2000" dirty="0">
                  <a:latin typeface="Lucida Console" pitchFamily="49" charset="0"/>
                </a:rPr>
                <a:t>}</a:t>
              </a:r>
            </a:p>
          </p:txBody>
        </p:sp>
        <p:sp>
          <p:nvSpPr>
            <p:cNvPr id="18" name="Rectangle 17"/>
            <p:cNvSpPr/>
            <p:nvPr/>
          </p:nvSpPr>
          <p:spPr>
            <a:xfrm>
              <a:off x="6705600" y="3657600"/>
              <a:ext cx="17526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QuickSort.java</a:t>
              </a:r>
            </a:p>
          </p:txBody>
        </p:sp>
      </p:gr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 Phân vùng</a:t>
            </a:r>
            <a:r>
              <a:rPr lang="en-US" sz="3600" dirty="0">
                <a:latin typeface="Britannic Bold" panose="020B0903060703020204" pitchFamily="34" charset="0"/>
              </a:rPr>
              <a:t>ý tưởng thuật toán (1/4)</a:t>
            </a:r>
          </a:p>
        </p:txBody>
      </p:sp>
      <p:sp>
        <p:nvSpPr>
          <p:cNvPr id="4100" name="Rectangle 3"/>
          <p:cNvSpPr>
            <a:spLocks noGrp="1" noChangeArrowheads="1"/>
          </p:cNvSpPr>
          <p:nvPr>
            <p:ph idx="1"/>
          </p:nvPr>
        </p:nvSpPr>
        <p:spPr>
          <a:xfrm>
            <a:off x="381000" y="1143000"/>
            <a:ext cx="8534400" cy="3657600"/>
          </a:xfrm>
        </p:spPr>
        <p:txBody>
          <a:bodyPr/>
          <a:lstStyle/>
          <a:p>
            <a:pPr rtl="0" algn="l">
              <a:spcBef>
                <a:spcPts val="600"/>
              </a:spcBef>
            </a:pPr>
            <a:r>
              <a:rPr lang="en-US" sz="2800" dirty="0"/>
              <a:t>Để phân vùng a[i..j], chúng ta chọn a[i] làm</a:t>
            </a:r>
            <a:r>
              <a:rPr lang="en-US" sz="2800" dirty="0">
                <a:solidFill>
                  <a:srgbClr val="C00000"/>
                </a:solidFill>
              </a:rPr>
              <a:t>trục</a:t>
            </a:r>
            <a:r>
              <a:rPr lang="en-US" sz="2800" dirty="0"/>
              <a:t> </a:t>
            </a:r>
            <a:r>
              <a:rPr lang="en-US" sz="2800" dirty="0">
                <a:solidFill>
                  <a:srgbClr val="0000FF"/>
                </a:solidFill>
              </a:rPr>
              <a:t>P</a:t>
            </a:r>
            <a:r>
              <a:rPr lang="en-US" sz="2800" dirty="0"/>
              <a:t>.</a:t>
            </a:r>
          </a:p>
          <a:p>
            <a:pPr lvl="1" rtl="0" algn="l">
              <a:spcBef>
                <a:spcPts val="600"/>
              </a:spcBef>
            </a:pPr>
            <a:r>
              <a:rPr lang="en-US" sz="2400" dirty="0">
                <a:solidFill>
                  <a:srgbClr val="006600"/>
                </a:solidFill>
              </a:rPr>
              <a:t>Tại sao chọn [i]? Có những lựa chọn khác?</a:t>
            </a:r>
          </a:p>
          <a:p>
            <a:pPr rtl="0" algn="l">
              <a:spcBef>
                <a:spcPts val="600"/>
              </a:spcBef>
            </a:pPr>
            <a:r>
              <a:rPr lang="en-US" sz="2800" dirty="0"/>
              <a:t>Các mục còn lại (tức là a[i+1..j]) được chia thành 3 vùng:</a:t>
            </a:r>
          </a:p>
          <a:p>
            <a:pPr lvl="1" rtl="0" algn="l">
              <a:spcBef>
                <a:spcPts val="600"/>
              </a:spcBef>
            </a:pPr>
            <a:r>
              <a:rPr lang="en-US" sz="2400" dirty="0">
                <a:solidFill>
                  <a:srgbClr val="C00000"/>
                </a:solidFill>
              </a:rPr>
              <a:t>S1</a:t>
            </a:r>
            <a:r>
              <a:rPr lang="en-US" sz="2400" dirty="0"/>
              <a:t>= a[i+1..m] trong đó các mục &lt;</a:t>
            </a:r>
            <a:r>
              <a:rPr lang="en-US" sz="2400" dirty="0">
                <a:solidFill>
                  <a:srgbClr val="0000FF"/>
                </a:solidFill>
              </a:rPr>
              <a:t>P</a:t>
            </a:r>
            <a:endParaRPr lang="en-US" sz="2400" dirty="0"/>
          </a:p>
          <a:p>
            <a:pPr lvl="1" rtl="0" algn="l">
              <a:spcBef>
                <a:spcPts val="600"/>
              </a:spcBef>
            </a:pPr>
            <a:r>
              <a:rPr lang="en-US" sz="2400" dirty="0">
                <a:solidFill>
                  <a:srgbClr val="660066"/>
                </a:solidFill>
              </a:rPr>
              <a:t>S2</a:t>
            </a:r>
            <a:r>
              <a:rPr lang="en-US" sz="2400" dirty="0">
                <a:solidFill>
                  <a:srgbClr val="7030A0"/>
                </a:solidFill>
              </a:rPr>
              <a:t> </a:t>
            </a:r>
            <a:r>
              <a:rPr lang="en-US" sz="2400" dirty="0"/>
              <a:t>= a[m+1..k-1] trong đó mục</a:t>
            </a:r>
            <a:r>
              <a:rPr lang="en-US" sz="2400" dirty="0">
                <a:sym typeface="Symbol"/>
              </a:rPr>
              <a:t></a:t>
            </a:r>
            <a:r>
              <a:rPr lang="en-US" sz="2400" dirty="0"/>
              <a:t> </a:t>
            </a:r>
            <a:r>
              <a:rPr lang="en-US" sz="2400" dirty="0">
                <a:solidFill>
                  <a:srgbClr val="0000FF"/>
                </a:solidFill>
              </a:rPr>
              <a:t>P</a:t>
            </a:r>
            <a:endParaRPr lang="en-US" sz="2400" dirty="0"/>
          </a:p>
          <a:p>
            <a:pPr lvl="1" rtl="0" algn="l">
              <a:spcBef>
                <a:spcPts val="600"/>
              </a:spcBef>
            </a:pPr>
            <a:r>
              <a:rPr lang="en-US" sz="2400" dirty="0">
                <a:solidFill>
                  <a:srgbClr val="006600"/>
                </a:solidFill>
              </a:rPr>
              <a:t>không xác định</a:t>
            </a:r>
            <a:r>
              <a:rPr lang="en-US" sz="2400" dirty="0"/>
              <a:t>(chưa được xử lý) = a[k..j], trong đó các mục chưa được gán cho S1 hoặc S2.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48</a:t>
            </a:fld>
            <a:endParaRPr lang="en-US" sz="1600" dirty="0"/>
          </a:p>
        </p:txBody>
      </p:sp>
      <p:grpSp>
        <p:nvGrpSpPr>
          <p:cNvPr id="9" name="Group 31"/>
          <p:cNvGrpSpPr>
            <a:grpSpLocks/>
          </p:cNvGrpSpPr>
          <p:nvPr/>
        </p:nvGrpSpPr>
        <p:grpSpPr bwMode="auto">
          <a:xfrm>
            <a:off x="1600200" y="4876800"/>
            <a:ext cx="6137275" cy="1581150"/>
            <a:chOff x="1008" y="2892"/>
            <a:chExt cx="3866" cy="996"/>
          </a:xfrm>
        </p:grpSpPr>
        <p:sp>
          <p:nvSpPr>
            <p:cNvPr id="10" name="Rectangle 5"/>
            <p:cNvSpPr>
              <a:spLocks noChangeArrowheads="1"/>
            </p:cNvSpPr>
            <p:nvPr/>
          </p:nvSpPr>
          <p:spPr bwMode="auto">
            <a:xfrm>
              <a:off x="3888" y="2892"/>
              <a:ext cx="960"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rPr>
                <a:t>?</a:t>
              </a:r>
            </a:p>
          </p:txBody>
        </p:sp>
        <p:sp>
          <p:nvSpPr>
            <p:cNvPr id="11" name="Rectangle 6"/>
            <p:cNvSpPr>
              <a:spLocks noChangeArrowheads="1"/>
            </p:cNvSpPr>
            <p:nvPr/>
          </p:nvSpPr>
          <p:spPr bwMode="auto">
            <a:xfrm>
              <a:off x="2688" y="2892"/>
              <a:ext cx="1200"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sym typeface="Symbol" pitchFamily="18" charset="2"/>
                </a:rPr>
                <a:t></a:t>
              </a:r>
              <a:r>
                <a:rPr lang="en-US" altLang="zh-TW" sz="2800" dirty="0">
                  <a:solidFill>
                    <a:srgbClr val="FF0000"/>
                  </a:solidFill>
                  <a:ea typeface="PMingLiU" pitchFamily="18" charset="-120"/>
                  <a:sym typeface="Symbol" pitchFamily="18" charset="2"/>
                </a:rPr>
                <a:t> </a:t>
              </a:r>
              <a:r>
                <a:rPr lang="en-US" altLang="zh-TW" sz="2800" dirty="0">
                  <a:solidFill>
                    <a:srgbClr val="0000FF"/>
                  </a:solidFill>
                  <a:ea typeface="PMingLiU" pitchFamily="18" charset="-120"/>
                  <a:sym typeface="Symbol" pitchFamily="18" charset="2"/>
                </a:rPr>
                <a:t>P</a:t>
              </a:r>
            </a:p>
          </p:txBody>
        </p:sp>
        <p:sp>
          <p:nvSpPr>
            <p:cNvPr id="12" name="Rectangle 7"/>
            <p:cNvSpPr>
              <a:spLocks noChangeArrowheads="1"/>
            </p:cNvSpPr>
            <p:nvPr/>
          </p:nvSpPr>
          <p:spPr bwMode="auto">
            <a:xfrm>
              <a:off x="1296" y="2892"/>
              <a:ext cx="1392"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rPr>
                <a:t>&lt;</a:t>
              </a:r>
              <a:r>
                <a:rPr lang="en-US" altLang="zh-TW" sz="2800" dirty="0">
                  <a:solidFill>
                    <a:srgbClr val="0000FF"/>
                  </a:solidFill>
                  <a:ea typeface="PMingLiU" pitchFamily="18" charset="-120"/>
                </a:rPr>
                <a:t>P</a:t>
              </a:r>
            </a:p>
          </p:txBody>
        </p:sp>
        <p:sp>
          <p:nvSpPr>
            <p:cNvPr id="13" name="Rectangle 8"/>
            <p:cNvSpPr>
              <a:spLocks noChangeArrowheads="1"/>
            </p:cNvSpPr>
            <p:nvPr/>
          </p:nvSpPr>
          <p:spPr bwMode="auto">
            <a:xfrm>
              <a:off x="1008" y="2892"/>
              <a:ext cx="288"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solidFill>
                    <a:srgbClr val="0000FF"/>
                  </a:solidFill>
                  <a:ea typeface="PMingLiU" pitchFamily="18" charset="-120"/>
                </a:rPr>
                <a:t>P</a:t>
              </a:r>
            </a:p>
          </p:txBody>
        </p:sp>
        <p:sp>
          <p:nvSpPr>
            <p:cNvPr id="14" name="Line 9"/>
            <p:cNvSpPr>
              <a:spLocks noChangeShapeType="1"/>
            </p:cNvSpPr>
            <p:nvPr/>
          </p:nvSpPr>
          <p:spPr bwMode="auto">
            <a:xfrm>
              <a:off x="1008" y="2892"/>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5" name="Line 10"/>
            <p:cNvSpPr>
              <a:spLocks noChangeShapeType="1"/>
            </p:cNvSpPr>
            <p:nvPr/>
          </p:nvSpPr>
          <p:spPr bwMode="auto">
            <a:xfrm>
              <a:off x="1008" y="326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6" name="Line 11"/>
            <p:cNvSpPr>
              <a:spLocks noChangeShapeType="1"/>
            </p:cNvSpPr>
            <p:nvPr/>
          </p:nvSpPr>
          <p:spPr bwMode="auto">
            <a:xfrm>
              <a:off x="1008" y="2892"/>
              <a:ext cx="0" cy="368"/>
            </a:xfrm>
            <a:prstGeom prst="line">
              <a:avLst/>
            </a:prstGeom>
            <a:noFill/>
            <a:ln w="28575" cap="sq">
              <a:solidFill>
                <a:schemeClr val="tx1"/>
              </a:solidFill>
              <a:miter lim="800000"/>
              <a:headEnd/>
              <a:tailEnd/>
            </a:ln>
          </p:spPr>
          <p:txBody>
            <a:bodyPr wrap="none"/>
            <a:lstStyle/>
            <a:p>
              <a:pPr rtl="0" algn="l"/>
              <a:endParaRPr lang="en-SG" dirty="0"/>
            </a:p>
          </p:txBody>
        </p:sp>
        <p:sp>
          <p:nvSpPr>
            <p:cNvPr id="17" name="Line 12"/>
            <p:cNvSpPr>
              <a:spLocks noChangeShapeType="1"/>
            </p:cNvSpPr>
            <p:nvPr/>
          </p:nvSpPr>
          <p:spPr bwMode="auto">
            <a:xfrm>
              <a:off x="1296" y="289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18" name="Line 13"/>
            <p:cNvSpPr>
              <a:spLocks noChangeShapeType="1"/>
            </p:cNvSpPr>
            <p:nvPr/>
          </p:nvSpPr>
          <p:spPr bwMode="auto">
            <a:xfrm>
              <a:off x="2688" y="289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19" name="Line 14"/>
            <p:cNvSpPr>
              <a:spLocks noChangeShapeType="1"/>
            </p:cNvSpPr>
            <p:nvPr/>
          </p:nvSpPr>
          <p:spPr bwMode="auto">
            <a:xfrm>
              <a:off x="3888" y="289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20" name="Line 15"/>
            <p:cNvSpPr>
              <a:spLocks noChangeShapeType="1"/>
            </p:cNvSpPr>
            <p:nvPr/>
          </p:nvSpPr>
          <p:spPr bwMode="auto">
            <a:xfrm>
              <a:off x="4848" y="2892"/>
              <a:ext cx="0" cy="368"/>
            </a:xfrm>
            <a:prstGeom prst="line">
              <a:avLst/>
            </a:prstGeom>
            <a:noFill/>
            <a:ln w="28575" cap="sq">
              <a:solidFill>
                <a:schemeClr val="tx1"/>
              </a:solidFill>
              <a:miter lim="800000"/>
              <a:headEnd/>
              <a:tailEnd/>
            </a:ln>
          </p:spPr>
          <p:txBody>
            <a:bodyPr wrap="none"/>
            <a:lstStyle/>
            <a:p>
              <a:pPr rtl="0" algn="l"/>
              <a:endParaRPr lang="en-SG" dirty="0"/>
            </a:p>
          </p:txBody>
        </p:sp>
        <p:sp>
          <p:nvSpPr>
            <p:cNvPr id="21" name="Text Box 16"/>
            <p:cNvSpPr txBox="1">
              <a:spLocks noChangeArrowheads="1"/>
            </p:cNvSpPr>
            <p:nvPr/>
          </p:nvSpPr>
          <p:spPr bwMode="auto">
            <a:xfrm>
              <a:off x="1046" y="3249"/>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22" name="Text Box 17"/>
            <p:cNvSpPr txBox="1">
              <a:spLocks noChangeArrowheads="1"/>
            </p:cNvSpPr>
            <p:nvPr/>
          </p:nvSpPr>
          <p:spPr bwMode="auto">
            <a:xfrm>
              <a:off x="2448" y="3276"/>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23" name="Text Box 18"/>
            <p:cNvSpPr txBox="1">
              <a:spLocks noChangeArrowheads="1"/>
            </p:cNvSpPr>
            <p:nvPr/>
          </p:nvSpPr>
          <p:spPr bwMode="auto">
            <a:xfrm>
              <a:off x="3888" y="3276"/>
              <a:ext cx="212"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k</a:t>
              </a:r>
            </a:p>
          </p:txBody>
        </p:sp>
        <p:sp>
          <p:nvSpPr>
            <p:cNvPr id="24" name="Text Box 19"/>
            <p:cNvSpPr txBox="1">
              <a:spLocks noChangeArrowheads="1"/>
            </p:cNvSpPr>
            <p:nvPr/>
          </p:nvSpPr>
          <p:spPr bwMode="auto">
            <a:xfrm>
              <a:off x="4704" y="3276"/>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25" name="Text Box 23"/>
            <p:cNvSpPr txBox="1">
              <a:spLocks noChangeArrowheads="1"/>
            </p:cNvSpPr>
            <p:nvPr/>
          </p:nvSpPr>
          <p:spPr bwMode="auto">
            <a:xfrm>
              <a:off x="1766" y="3638"/>
              <a:ext cx="312" cy="250"/>
            </a:xfrm>
            <a:prstGeom prst="rect">
              <a:avLst/>
            </a:prstGeom>
            <a:noFill/>
            <a:ln w="9525">
              <a:noFill/>
              <a:miter lim="800000"/>
              <a:headEnd/>
              <a:tailEnd/>
            </a:ln>
          </p:spPr>
          <p:txBody>
            <a:bodyPr wrap="none">
              <a:spAutoFit/>
            </a:bodyPr>
            <a:lstStyle/>
            <a:p>
              <a:pPr rtl="0" algn="l"/>
              <a:r>
                <a:rPr lang="en-US" sz="2000" dirty="0">
                  <a:solidFill>
                    <a:srgbClr val="C00000"/>
                  </a:solidFill>
                  <a:latin typeface="Arial" charset="0"/>
                </a:rPr>
                <a:t>S1</a:t>
              </a:r>
            </a:p>
          </p:txBody>
        </p:sp>
        <p:sp>
          <p:nvSpPr>
            <p:cNvPr id="26" name="Text Box 24"/>
            <p:cNvSpPr txBox="1">
              <a:spLocks noChangeArrowheads="1"/>
            </p:cNvSpPr>
            <p:nvPr/>
          </p:nvSpPr>
          <p:spPr bwMode="auto">
            <a:xfrm>
              <a:off x="3158" y="3638"/>
              <a:ext cx="312" cy="250"/>
            </a:xfrm>
            <a:prstGeom prst="rect">
              <a:avLst/>
            </a:prstGeom>
            <a:noFill/>
            <a:ln w="9525">
              <a:noFill/>
              <a:miter lim="800000"/>
              <a:headEnd/>
              <a:tailEnd/>
            </a:ln>
          </p:spPr>
          <p:txBody>
            <a:bodyPr wrap="none">
              <a:spAutoFit/>
            </a:bodyPr>
            <a:lstStyle/>
            <a:p>
              <a:pPr rtl="0" algn="l"/>
              <a:r>
                <a:rPr lang="en-US" sz="2000" dirty="0">
                  <a:solidFill>
                    <a:srgbClr val="660066"/>
                  </a:solidFill>
                  <a:latin typeface="Arial" charset="0"/>
                </a:rPr>
                <a:t>S2</a:t>
              </a:r>
            </a:p>
          </p:txBody>
        </p:sp>
        <p:sp>
          <p:nvSpPr>
            <p:cNvPr id="27" name="Text Box 25"/>
            <p:cNvSpPr txBox="1">
              <a:spLocks noChangeArrowheads="1"/>
            </p:cNvSpPr>
            <p:nvPr/>
          </p:nvSpPr>
          <p:spPr bwMode="auto">
            <a:xfrm>
              <a:off x="3974" y="3638"/>
              <a:ext cx="784" cy="250"/>
            </a:xfrm>
            <a:prstGeom prst="rect">
              <a:avLst/>
            </a:prstGeom>
            <a:noFill/>
            <a:ln w="9525">
              <a:noFill/>
              <a:miter lim="800000"/>
              <a:headEnd/>
              <a:tailEnd/>
            </a:ln>
          </p:spPr>
          <p:txBody>
            <a:bodyPr wrap="none">
              <a:spAutoFit/>
            </a:bodyPr>
            <a:lstStyle/>
            <a:p>
              <a:pPr rtl="0" algn="l"/>
              <a:r>
                <a:rPr lang="en-US" sz="2000" dirty="0">
                  <a:solidFill>
                    <a:srgbClr val="006600"/>
                  </a:solidFill>
                  <a:latin typeface="Arial" charset="0"/>
                </a:rPr>
                <a:t>không xác định</a:t>
              </a:r>
            </a:p>
          </p:txBody>
        </p:sp>
        <p:sp>
          <p:nvSpPr>
            <p:cNvPr id="28" name="AutoShape 27"/>
            <p:cNvSpPr>
              <a:spLocks/>
            </p:cNvSpPr>
            <p:nvPr/>
          </p:nvSpPr>
          <p:spPr bwMode="auto">
            <a:xfrm rot="-5400000">
              <a:off x="1934" y="2894"/>
              <a:ext cx="144" cy="1344"/>
            </a:xfrm>
            <a:prstGeom prst="leftBrace">
              <a:avLst>
                <a:gd name="adj1" fmla="val 77778"/>
                <a:gd name="adj2" fmla="val 50000"/>
              </a:avLst>
            </a:prstGeom>
            <a:noFill/>
            <a:ln w="9525">
              <a:solidFill>
                <a:schemeClr val="tx1"/>
              </a:solidFill>
              <a:round/>
              <a:headEnd/>
              <a:tailEnd/>
            </a:ln>
          </p:spPr>
          <p:txBody>
            <a:bodyPr vert="eaVert" wrap="none" anchor="ctr"/>
            <a:lstStyle/>
            <a:p>
              <a:pPr rtl="0" algn="l"/>
              <a:endParaRPr lang="en-US" dirty="0"/>
            </a:p>
          </p:txBody>
        </p:sp>
        <p:sp>
          <p:nvSpPr>
            <p:cNvPr id="29" name="AutoShape 28"/>
            <p:cNvSpPr>
              <a:spLocks/>
            </p:cNvSpPr>
            <p:nvPr/>
          </p:nvSpPr>
          <p:spPr bwMode="auto">
            <a:xfrm rot="-5400000">
              <a:off x="3230" y="2990"/>
              <a:ext cx="144" cy="1152"/>
            </a:xfrm>
            <a:prstGeom prst="leftBrace">
              <a:avLst>
                <a:gd name="adj1" fmla="val 66667"/>
                <a:gd name="adj2" fmla="val 50000"/>
              </a:avLst>
            </a:prstGeom>
            <a:noFill/>
            <a:ln w="9525">
              <a:solidFill>
                <a:schemeClr val="tx1"/>
              </a:solidFill>
              <a:round/>
              <a:headEnd/>
              <a:tailEnd/>
            </a:ln>
          </p:spPr>
          <p:txBody>
            <a:bodyPr vert="eaVert" wrap="none" anchor="ctr"/>
            <a:lstStyle/>
            <a:p>
              <a:pPr rtl="0" algn="l"/>
              <a:endParaRPr lang="en-US" dirty="0"/>
            </a:p>
          </p:txBody>
        </p:sp>
        <p:sp>
          <p:nvSpPr>
            <p:cNvPr id="30" name="AutoShape 29"/>
            <p:cNvSpPr>
              <a:spLocks/>
            </p:cNvSpPr>
            <p:nvPr/>
          </p:nvSpPr>
          <p:spPr bwMode="auto">
            <a:xfrm rot="-5400000">
              <a:off x="4286" y="3086"/>
              <a:ext cx="144" cy="960"/>
            </a:xfrm>
            <a:prstGeom prst="leftBrace">
              <a:avLst>
                <a:gd name="adj1" fmla="val 55556"/>
                <a:gd name="adj2" fmla="val 50000"/>
              </a:avLst>
            </a:prstGeom>
            <a:noFill/>
            <a:ln w="9525">
              <a:solidFill>
                <a:schemeClr val="tx1"/>
              </a:solidFill>
              <a:round/>
              <a:headEnd/>
              <a:tailEnd/>
            </a:ln>
          </p:spPr>
          <p:txBody>
            <a:bodyPr vert="eaVert" wrap="none" anchor="ctr"/>
            <a:lstStyle/>
            <a:p>
              <a:pPr rtl="0" algn="l"/>
              <a:endParaRPr lang="en-US" dirty="0"/>
            </a:p>
          </p:txBody>
        </p:sp>
      </p:grpSp>
      <p:sp>
        <p:nvSpPr>
          <p:cNvPr id="32"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dissolve">
                                      <p:cBhvr>
                                        <p:cTn id="7" dur="500"/>
                                        <p:tgtEl>
                                          <p:spTgt spid="410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00">
                                            <p:txEl>
                                              <p:pRg st="1" end="1"/>
                                            </p:txEl>
                                          </p:spTgt>
                                        </p:tgtEl>
                                        <p:attrNameLst>
                                          <p:attrName>style.visibility</p:attrName>
                                        </p:attrNameLst>
                                      </p:cBhvr>
                                      <p:to>
                                        <p:strVal val="visible"/>
                                      </p:to>
                                    </p:set>
                                    <p:animEffect transition="in" filter="dissolve">
                                      <p:cBhvr>
                                        <p:cTn id="10" dur="500"/>
                                        <p:tgtEl>
                                          <p:spTgt spid="410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animEffect transition="in" filter="dissolve">
                                      <p:cBhvr>
                                        <p:cTn id="15" dur="500"/>
                                        <p:tgtEl>
                                          <p:spTgt spid="4100">
                                            <p:txEl>
                                              <p:pRg st="2" end="2"/>
                                            </p:txEl>
                                          </p:spTgt>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animEffect transition="in" filter="dissolve">
                                      <p:cBhvr>
                                        <p:cTn id="19" dur="500"/>
                                        <p:tgtEl>
                                          <p:spTgt spid="4100">
                                            <p:txEl>
                                              <p:pRg st="3" end="3"/>
                                            </p:txEl>
                                          </p:spTgt>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4100">
                                            <p:txEl>
                                              <p:pRg st="4" end="4"/>
                                            </p:txEl>
                                          </p:spTgt>
                                        </p:tgtEl>
                                        <p:attrNameLst>
                                          <p:attrName>style.visibility</p:attrName>
                                        </p:attrNameLst>
                                      </p:cBhvr>
                                      <p:to>
                                        <p:strVal val="visible"/>
                                      </p:to>
                                    </p:set>
                                    <p:animEffect transition="in" filter="dissolve">
                                      <p:cBhvr>
                                        <p:cTn id="23" dur="500"/>
                                        <p:tgtEl>
                                          <p:spTgt spid="4100">
                                            <p:txEl>
                                              <p:pRg st="4" end="4"/>
                                            </p:txEl>
                                          </p:spTgt>
                                        </p:tgtEl>
                                      </p:cBhvr>
                                    </p:animEffect>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4100">
                                            <p:txEl>
                                              <p:pRg st="5" end="5"/>
                                            </p:txEl>
                                          </p:spTgt>
                                        </p:tgtEl>
                                        <p:attrNameLst>
                                          <p:attrName>style.visibility</p:attrName>
                                        </p:attrNameLst>
                                      </p:cBhvr>
                                      <p:to>
                                        <p:strVal val="visible"/>
                                      </p:to>
                                    </p:set>
                                    <p:animEffect transition="in" filter="dissolve">
                                      <p:cBhvr>
                                        <p:cTn id="27"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uiExpan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 Phân vùng</a:t>
            </a:r>
            <a:r>
              <a:rPr lang="en-US" sz="3600" dirty="0">
                <a:latin typeface="Britannic Bold" panose="020B0903060703020204" pitchFamily="34" charset="0"/>
              </a:rPr>
              <a:t>ý tưởng thuật toán (2/4)</a:t>
            </a:r>
          </a:p>
        </p:txBody>
      </p:sp>
      <p:sp>
        <p:nvSpPr>
          <p:cNvPr id="4100" name="Rectangle 3"/>
          <p:cNvSpPr>
            <a:spLocks noGrp="1" noChangeArrowheads="1"/>
          </p:cNvSpPr>
          <p:nvPr>
            <p:ph idx="1"/>
          </p:nvPr>
        </p:nvSpPr>
        <p:spPr>
          <a:xfrm>
            <a:off x="381000" y="1143000"/>
            <a:ext cx="8534400" cy="3962400"/>
          </a:xfrm>
        </p:spPr>
        <p:txBody>
          <a:bodyPr/>
          <a:lstStyle/>
          <a:p>
            <a:pPr rtl="0" algn="l">
              <a:spcBef>
                <a:spcPts val="600"/>
              </a:spcBef>
            </a:pPr>
            <a:r>
              <a:rPr lang="en-US" sz="2800" dirty="0"/>
              <a:t>Ban đầu, các vùng</a:t>
            </a:r>
            <a:r>
              <a:rPr lang="en-US" sz="2800" dirty="0">
                <a:solidFill>
                  <a:srgbClr val="C00000"/>
                </a:solidFill>
              </a:rPr>
              <a:t>S1</a:t>
            </a:r>
            <a:r>
              <a:rPr lang="en-US" sz="2800" dirty="0"/>
              <a:t>Và</a:t>
            </a:r>
            <a:r>
              <a:rPr lang="en-US" sz="2800" dirty="0">
                <a:solidFill>
                  <a:srgbClr val="660066"/>
                </a:solidFill>
              </a:rPr>
              <a:t>S2</a:t>
            </a:r>
            <a:r>
              <a:rPr lang="en-US" sz="2800" dirty="0"/>
              <a:t>rỗng. Tất cả các mục không bao gồm</a:t>
            </a:r>
            <a:r>
              <a:rPr lang="en-US" sz="2800" dirty="0">
                <a:solidFill>
                  <a:srgbClr val="0000FF"/>
                </a:solidFill>
              </a:rPr>
              <a:t>P</a:t>
            </a:r>
            <a:r>
              <a:rPr lang="en-US" sz="2800" dirty="0"/>
              <a:t>đang ở trong</a:t>
            </a:r>
            <a:r>
              <a:rPr lang="en-US" sz="2800" dirty="0">
                <a:solidFill>
                  <a:srgbClr val="006600"/>
                </a:solidFill>
              </a:rPr>
              <a:t>không xác định</a:t>
            </a:r>
            <a:r>
              <a:rPr lang="en-US" sz="2800" dirty="0"/>
              <a:t>vùng đất.</a:t>
            </a:r>
            <a:endParaRPr lang="en-US" sz="2400" dirty="0">
              <a:solidFill>
                <a:srgbClr val="006600"/>
              </a:solidFill>
            </a:endParaRPr>
          </a:p>
          <a:p>
            <a:pPr rtl="0" algn="l">
              <a:spcBef>
                <a:spcPts val="1200"/>
              </a:spcBef>
            </a:pPr>
            <a:r>
              <a:rPr lang="en-US" sz="2800" dirty="0"/>
              <a:t>Khi đó, với mỗi mục a[k]</a:t>
            </a:r>
            <a:r>
              <a:rPr lang="en-US" sz="2000" dirty="0"/>
              <a:t>(với k=i+1 đến j)</a:t>
            </a:r>
            <a:r>
              <a:rPr lang="en-US" sz="2800" dirty="0"/>
              <a:t>bên trong</a:t>
            </a:r>
            <a:r>
              <a:rPr lang="en-US" sz="2800" dirty="0">
                <a:solidFill>
                  <a:srgbClr val="006600"/>
                </a:solidFill>
              </a:rPr>
              <a:t>không xác định</a:t>
            </a:r>
            <a:r>
              <a:rPr lang="en-US" sz="2800" dirty="0"/>
              <a:t>vùng, so sánh a[k] với</a:t>
            </a:r>
            <a:r>
              <a:rPr lang="en-US" sz="2800" dirty="0">
                <a:solidFill>
                  <a:srgbClr val="0000FF"/>
                </a:solidFill>
              </a:rPr>
              <a:t>P</a:t>
            </a:r>
            <a:r>
              <a:rPr lang="en-US" sz="2800" dirty="0"/>
              <a:t>:</a:t>
            </a:r>
          </a:p>
          <a:p>
            <a:pPr lvl="1" rtl="0" algn="l">
              <a:spcBef>
                <a:spcPts val="600"/>
              </a:spcBef>
            </a:pPr>
            <a:r>
              <a:rPr lang="en-US" sz="2400" dirty="0"/>
              <a:t>Nếu một [k]</a:t>
            </a:r>
            <a:r>
              <a:rPr lang="en-US" sz="2400" dirty="0">
                <a:sym typeface="Symbol"/>
              </a:rPr>
              <a:t></a:t>
            </a:r>
            <a:r>
              <a:rPr lang="en-US" sz="2400" dirty="0"/>
              <a:t> </a:t>
            </a:r>
            <a:r>
              <a:rPr lang="en-US" sz="2400" dirty="0">
                <a:solidFill>
                  <a:srgbClr val="0000FF"/>
                </a:solidFill>
              </a:rPr>
              <a:t>P</a:t>
            </a:r>
            <a:r>
              <a:rPr lang="en-US" sz="2400" dirty="0"/>
              <a:t>, đặt a[k] vào</a:t>
            </a:r>
            <a:r>
              <a:rPr lang="en-US" sz="2400" dirty="0">
                <a:solidFill>
                  <a:srgbClr val="660066"/>
                </a:solidFill>
              </a:rPr>
              <a:t>S2</a:t>
            </a:r>
            <a:r>
              <a:rPr lang="en-US" sz="2400" dirty="0"/>
              <a:t>.</a:t>
            </a:r>
          </a:p>
          <a:p>
            <a:pPr lvl="1" rtl="0" algn="l">
              <a:spcBef>
                <a:spcPts val="600"/>
              </a:spcBef>
            </a:pPr>
            <a:r>
              <a:rPr lang="en-US" sz="2400" dirty="0"/>
              <a:t>Ngược lại, đặt [k] vào</a:t>
            </a:r>
            <a:r>
              <a:rPr lang="en-US" sz="2400" dirty="0">
                <a:solidFill>
                  <a:srgbClr val="C00000"/>
                </a:solidFill>
              </a:rPr>
              <a:t>S1</a:t>
            </a:r>
            <a:r>
              <a:rPr lang="en-US" sz="2400" dirty="0"/>
              <a:t>.</a:t>
            </a:r>
          </a:p>
          <a:p>
            <a:pPr rtl="0" algn="l">
              <a:spcBef>
                <a:spcPts val="1200"/>
              </a:spcBef>
            </a:pPr>
            <a:r>
              <a:rPr lang="en-US" sz="2800" dirty="0"/>
              <a:t>Hỏi: Nếu chúng ta thay đổi thì sao?</a:t>
            </a:r>
            <a:r>
              <a:rPr lang="en-US" sz="2800" dirty="0">
                <a:sym typeface="Symbol"/>
              </a:rPr>
              <a:t> đến &gt; trong phần điều kiện?</a:t>
            </a:r>
            <a:endParaRPr lang="en-US" sz="2800" dirty="0"/>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49</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pPr rtl="0" algn="l"/>
            <a:r>
              <a:rPr lang="en-US" sz="4000">
                <a:solidFill>
                  <a:srgbClr val="003399"/>
                </a:solidFill>
                <a:latin typeface="Britannic Bold" panose="020B0903060703020204" pitchFamily="34" charset="0"/>
              </a:rPr>
              <a:t>Mục tiêu</a:t>
            </a:r>
            <a:endParaRPr lang="en-US" sz="4000" dirty="0">
              <a:solidFill>
                <a:srgbClr val="003399"/>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a:t>
            </a:fld>
            <a:endParaRPr lang="en-US" sz="1600" dirty="0"/>
          </a:p>
        </p:txBody>
      </p:sp>
      <p:graphicFrame>
        <p:nvGraphicFramePr>
          <p:cNvPr id="9" name="Diagram 8"/>
          <p:cNvGraphicFramePr/>
          <p:nvPr>
            <p:extLst>
              <p:ext uri="{D42A27DB-BD31-4B8C-83A1-F6EECF244321}">
                <p14:modId xmlns:p14="http://schemas.microsoft.com/office/powerpoint/2010/main" val="4023161442"/>
              </p:ext>
            </p:extLst>
          </p:nvPr>
        </p:nvGraphicFramePr>
        <p:xfrm>
          <a:off x="1038387" y="1288512"/>
          <a:ext cx="7330698" cy="4807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4294967295"/>
          </p:nvPr>
        </p:nvSpPr>
        <p:spPr>
          <a:xfrm>
            <a:off x="533400" y="6553200"/>
            <a:ext cx="2057400" cy="152400"/>
          </a:xfrm>
        </p:spPr>
        <p:txBody>
          <a:bodyPr/>
          <a:lstStyle/>
          <a:p>
            <a:pPr rtl="0" algn="l">
              <a:defRPr/>
            </a:pPr>
            <a:r>
              <a:rPr lang="en-US" dirty="0"/>
              <a:t>[501043 Bài 12: Sắp xếp]</a:t>
            </a:r>
          </a:p>
        </p:txBody>
      </p:sp>
    </p:spTree>
    <p:extLst>
      <p:ext uri="{BB962C8B-B14F-4D97-AF65-F5344CB8AC3E}">
        <p14:creationId xmlns:p14="http://schemas.microsoft.com/office/powerpoint/2010/main" val="1767116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 Phân vùng</a:t>
            </a:r>
            <a:r>
              <a:rPr lang="en-US" sz="3600" dirty="0">
                <a:latin typeface="Britannic Bold" panose="020B0903060703020204" pitchFamily="34" charset="0"/>
              </a:rPr>
              <a:t>ý tưởng thuật toán (3/4)</a:t>
            </a:r>
          </a:p>
        </p:txBody>
      </p:sp>
      <p:sp>
        <p:nvSpPr>
          <p:cNvPr id="4100" name="Rectangle 3"/>
          <p:cNvSpPr>
            <a:spLocks noGrp="1" noChangeArrowheads="1"/>
          </p:cNvSpPr>
          <p:nvPr>
            <p:ph idx="1"/>
          </p:nvPr>
        </p:nvSpPr>
        <p:spPr>
          <a:xfrm>
            <a:off x="381000" y="1143000"/>
            <a:ext cx="8534400" cy="609600"/>
          </a:xfrm>
        </p:spPr>
        <p:txBody>
          <a:bodyPr/>
          <a:lstStyle/>
          <a:p>
            <a:pPr rtl="0" algn="l">
              <a:spcBef>
                <a:spcPts val="600"/>
              </a:spcBef>
            </a:pPr>
            <a:r>
              <a:rPr lang="en-US" sz="2800" dirty="0"/>
              <a:t>Trường hợp 1:</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50</a:t>
            </a:fld>
            <a:endParaRPr lang="en-US" sz="1600" dirty="0"/>
          </a:p>
        </p:txBody>
      </p:sp>
      <p:sp>
        <p:nvSpPr>
          <p:cNvPr id="31" name="Rectangle 3"/>
          <p:cNvSpPr txBox="1">
            <a:spLocks noChangeArrowheads="1"/>
          </p:cNvSpPr>
          <p:nvPr/>
        </p:nvSpPr>
        <p:spPr bwMode="auto">
          <a:xfrm>
            <a:off x="304800" y="2438400"/>
            <a:ext cx="2514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TW" sz="2800" b="0" i="0" u="none" strike="noStrike" kern="0" cap="none" spc="0" normalizeH="0" baseline="0" noProof="0" dirty="0">
                <a:ln>
                  <a:noFill/>
                </a:ln>
                <a:solidFill>
                  <a:schemeClr val="tx1"/>
                </a:solidFill>
                <a:effectLst/>
                <a:uLnTx/>
                <a:uFillTx/>
                <a:latin typeface="+mn-lt"/>
                <a:ea typeface="PMingLiU" pitchFamily="18" charset="-120"/>
                <a:cs typeface="+mn-cs"/>
              </a:rPr>
              <a:t>Nếu như</a:t>
            </a:r>
            <a:r>
              <a:rPr kumimoji="0" lang="en-US" altLang="zh-TW" sz="2800" b="0" i="0" u="none" strike="noStrike" kern="0" cap="none" spc="0" normalizeH="0" baseline="0" noProof="0" dirty="0">
                <a:ln>
                  <a:noFill/>
                </a:ln>
                <a:solidFill>
                  <a:srgbClr val="CC6600"/>
                </a:solidFill>
                <a:effectLst/>
                <a:uLnTx/>
                <a:uFillTx/>
                <a:latin typeface="+mn-lt"/>
                <a:ea typeface="PMingLiU" pitchFamily="18" charset="-120"/>
                <a:cs typeface="+mn-cs"/>
              </a:rPr>
              <a:t> </a:t>
            </a:r>
            <a:r>
              <a:rPr kumimoji="0" lang="en-US" altLang="zh-TW" sz="2800" b="0" i="0" u="none" strike="noStrike" kern="0" cap="none" spc="0" normalizeH="0" baseline="0" noProof="0" dirty="0">
                <a:ln>
                  <a:noFill/>
                </a:ln>
                <a:effectLst/>
                <a:uLnTx/>
                <a:uFillTx/>
                <a:latin typeface="+mn-lt"/>
                <a:ea typeface="PMingLiU" pitchFamily="18" charset="-120"/>
                <a:cs typeface="+mn-cs"/>
              </a:rPr>
              <a:t>một [k] =</a:t>
            </a:r>
            <a:r>
              <a:rPr kumimoji="0" lang="en-US" altLang="zh-TW" sz="2800" b="0" i="0" u="none" strike="noStrike" kern="0" cap="none" spc="0" normalizeH="0" baseline="0" noProof="0" dirty="0">
                <a:ln>
                  <a:noFill/>
                </a:ln>
                <a:solidFill>
                  <a:srgbClr val="006600"/>
                </a:solidFill>
                <a:effectLst/>
                <a:uLnTx/>
                <a:uFillTx/>
                <a:latin typeface="+mn-lt"/>
                <a:ea typeface="PMingLiU" pitchFamily="18" charset="-120"/>
                <a:cs typeface="+mn-cs"/>
              </a:rPr>
              <a:t>y</a:t>
            </a:r>
            <a:r>
              <a:rPr kumimoji="0" lang="en-US" altLang="zh-TW" sz="2800" b="0" i="0" u="none" strike="noStrike" kern="0" cap="none" spc="0" normalizeH="0" baseline="0" noProof="0" dirty="0">
                <a:ln>
                  <a:noFill/>
                </a:ln>
                <a:effectLst/>
                <a:uLnTx/>
                <a:uFillTx/>
                <a:latin typeface="+mn-lt"/>
                <a:ea typeface="PMingLiU" pitchFamily="18" charset="-120"/>
                <a:cs typeface="+mn-cs"/>
              </a:rPr>
              <a:t> </a:t>
            </a:r>
            <a:r>
              <a:rPr kumimoji="0" lang="en-US" altLang="zh-TW" sz="2800" b="1" i="0" u="none" strike="noStrike" kern="0" cap="none" spc="0" normalizeH="0" baseline="0" noProof="0" dirty="0">
                <a:ln>
                  <a:noFill/>
                </a:ln>
                <a:solidFill>
                  <a:srgbClr val="FF0000"/>
                </a:solidFill>
                <a:effectLst/>
                <a:uLnTx/>
                <a:uFillTx/>
                <a:latin typeface="+mn-lt"/>
                <a:ea typeface="PMingLiU" pitchFamily="18" charset="-120"/>
                <a:cs typeface="+mn-cs"/>
                <a:sym typeface="Symbol" pitchFamily="18" charset="2"/>
              </a:rPr>
              <a:t></a:t>
            </a:r>
            <a:r>
              <a:rPr kumimoji="0" lang="en-US" altLang="zh-TW" sz="2800" b="0" i="0" u="none" strike="noStrike" kern="0" cap="none" spc="0" normalizeH="0" baseline="0" noProof="0" dirty="0">
                <a:ln>
                  <a:noFill/>
                </a:ln>
                <a:solidFill>
                  <a:srgbClr val="3366FF"/>
                </a:solidFill>
                <a:effectLst/>
                <a:uLnTx/>
                <a:uFillTx/>
                <a:latin typeface="+mn-lt"/>
                <a:ea typeface="PMingLiU" pitchFamily="18" charset="-120"/>
                <a:cs typeface="+mn-cs"/>
                <a:sym typeface="Symbol" pitchFamily="18" charset="2"/>
              </a:rPr>
              <a:t> </a:t>
            </a:r>
            <a:r>
              <a:rPr kumimoji="0" lang="en-US" altLang="zh-TW" sz="2800" b="0" i="0" u="none" strike="noStrike" kern="0" cap="none" spc="0" normalizeH="0" baseline="0" noProof="0" dirty="0">
                <a:ln>
                  <a:noFill/>
                </a:ln>
                <a:solidFill>
                  <a:srgbClr val="3366FF"/>
                </a:solidFill>
                <a:effectLst/>
                <a:uLnTx/>
                <a:uFillTx/>
                <a:latin typeface="+mn-lt"/>
                <a:ea typeface="PMingLiU" pitchFamily="18" charset="-120"/>
                <a:cs typeface="+mn-cs"/>
              </a:rPr>
              <a:t>P</a:t>
            </a:r>
            <a:r>
              <a:rPr kumimoji="0" lang="en-US" altLang="zh-TW" sz="2800" b="0" i="0" u="none" strike="noStrike" kern="0" cap="none" spc="0" normalizeH="0" baseline="0" noProof="0" dirty="0">
                <a:ln>
                  <a:noFill/>
                </a:ln>
                <a:solidFill>
                  <a:schemeClr val="tx1"/>
                </a:solidFill>
                <a:effectLst/>
                <a:uLnTx/>
                <a:uFillTx/>
                <a:latin typeface="+mn-lt"/>
                <a:ea typeface="PMingLiU" pitchFamily="18" charset="-120"/>
                <a:cs typeface="+mn-cs"/>
              </a:rPr>
              <a:t>,</a:t>
            </a:r>
          </a:p>
        </p:txBody>
      </p:sp>
      <p:sp>
        <p:nvSpPr>
          <p:cNvPr id="50" name="Text Box 40"/>
          <p:cNvSpPr txBox="1">
            <a:spLocks noChangeArrowheads="1"/>
          </p:cNvSpPr>
          <p:nvPr/>
        </p:nvSpPr>
        <p:spPr bwMode="auto">
          <a:xfrm>
            <a:off x="381000" y="4267200"/>
            <a:ext cx="1814513" cy="457200"/>
          </a:xfrm>
          <a:prstGeom prst="rect">
            <a:avLst/>
          </a:prstGeom>
          <a:noFill/>
          <a:ln w="9525">
            <a:noFill/>
            <a:miter lim="800000"/>
            <a:headEnd/>
            <a:tailEnd/>
          </a:ln>
        </p:spPr>
        <p:txBody>
          <a:bodyPr wrap="none">
            <a:spAutoFit/>
          </a:bodyPr>
          <a:lstStyle/>
          <a:p>
            <a:pPr rtl="0" algn="l"/>
            <a:r>
              <a:rPr kumimoji="1" lang="en-US" altLang="zh-TW" sz="2400" dirty="0">
                <a:solidFill>
                  <a:srgbClr val="FF0000"/>
                </a:solidFill>
                <a:ea typeface="PMingLiU" pitchFamily="18" charset="-120"/>
              </a:rPr>
              <a:t>Tăng</a:t>
            </a:r>
            <a:r>
              <a:rPr kumimoji="1" lang="en-US" altLang="zh-TW" sz="2400" dirty="0">
                <a:solidFill>
                  <a:srgbClr val="CC6600"/>
                </a:solidFill>
                <a:ea typeface="PMingLiU" pitchFamily="18" charset="-120"/>
              </a:rPr>
              <a:t> </a:t>
            </a:r>
            <a:r>
              <a:rPr kumimoji="1" lang="en-US" altLang="zh-TW" sz="2400" dirty="0">
                <a:solidFill>
                  <a:srgbClr val="C00000"/>
                </a:solidFill>
                <a:ea typeface="PMingLiU" pitchFamily="18" charset="-120"/>
              </a:rPr>
              <a:t>k</a:t>
            </a:r>
          </a:p>
        </p:txBody>
      </p:sp>
      <p:grpSp>
        <p:nvGrpSpPr>
          <p:cNvPr id="51" name="Group 46"/>
          <p:cNvGrpSpPr>
            <a:grpSpLocks/>
          </p:cNvGrpSpPr>
          <p:nvPr/>
        </p:nvGrpSpPr>
        <p:grpSpPr bwMode="auto">
          <a:xfrm>
            <a:off x="2819400" y="1981200"/>
            <a:ext cx="6137275" cy="1447800"/>
            <a:chOff x="1776" y="1344"/>
            <a:chExt cx="3866" cy="912"/>
          </a:xfrm>
        </p:grpSpPr>
        <p:grpSp>
          <p:nvGrpSpPr>
            <p:cNvPr id="52" name="Group 45"/>
            <p:cNvGrpSpPr>
              <a:grpSpLocks/>
            </p:cNvGrpSpPr>
            <p:nvPr/>
          </p:nvGrpSpPr>
          <p:grpSpPr bwMode="auto">
            <a:xfrm>
              <a:off x="1776" y="1632"/>
              <a:ext cx="3840" cy="368"/>
              <a:chOff x="1776" y="1632"/>
              <a:chExt cx="3840" cy="368"/>
            </a:xfrm>
          </p:grpSpPr>
          <p:sp>
            <p:nvSpPr>
              <p:cNvPr id="61" name="Rectangle 5"/>
              <p:cNvSpPr>
                <a:spLocks noChangeArrowheads="1"/>
              </p:cNvSpPr>
              <p:nvPr/>
            </p:nvSpPr>
            <p:spPr bwMode="auto">
              <a:xfrm>
                <a:off x="4656" y="1632"/>
                <a:ext cx="960"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solidFill>
                      <a:srgbClr val="FF3300"/>
                    </a:solidFill>
                    <a:ea typeface="PMingLiU" pitchFamily="18" charset="-120"/>
                  </a:rPr>
                  <a:t>?</a:t>
                </a:r>
              </a:p>
            </p:txBody>
          </p:sp>
          <p:sp>
            <p:nvSpPr>
              <p:cNvPr id="62" name="Rectangle 6"/>
              <p:cNvSpPr>
                <a:spLocks noChangeArrowheads="1"/>
              </p:cNvSpPr>
              <p:nvPr/>
            </p:nvSpPr>
            <p:spPr bwMode="auto">
              <a:xfrm>
                <a:off x="3456" y="1632"/>
                <a:ext cx="1200"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sym typeface="Symbol" pitchFamily="18" charset="2"/>
                  </a:rPr>
                  <a:t></a:t>
                </a:r>
                <a:r>
                  <a:rPr lang="en-US" altLang="zh-TW" sz="2800" dirty="0">
                    <a:solidFill>
                      <a:srgbClr val="0000FF"/>
                    </a:solidFill>
                    <a:ea typeface="PMingLiU" pitchFamily="18" charset="-120"/>
                    <a:sym typeface="Symbol" pitchFamily="18" charset="2"/>
                  </a:rPr>
                  <a:t>P</a:t>
                </a:r>
              </a:p>
            </p:txBody>
          </p:sp>
          <p:sp>
            <p:nvSpPr>
              <p:cNvPr id="63" name="Rectangle 7"/>
              <p:cNvSpPr>
                <a:spLocks noChangeArrowheads="1"/>
              </p:cNvSpPr>
              <p:nvPr/>
            </p:nvSpPr>
            <p:spPr bwMode="auto">
              <a:xfrm>
                <a:off x="2064" y="1632"/>
                <a:ext cx="1392"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rPr>
                  <a:t>&lt;</a:t>
                </a:r>
                <a:r>
                  <a:rPr lang="en-US" altLang="zh-TW" sz="2800" dirty="0">
                    <a:solidFill>
                      <a:srgbClr val="0000FF"/>
                    </a:solidFill>
                    <a:ea typeface="PMingLiU" pitchFamily="18" charset="-120"/>
                  </a:rPr>
                  <a:t>P</a:t>
                </a:r>
              </a:p>
            </p:txBody>
          </p:sp>
          <p:sp>
            <p:nvSpPr>
              <p:cNvPr id="64" name="Rectangle 8"/>
              <p:cNvSpPr>
                <a:spLocks noChangeArrowheads="1"/>
              </p:cNvSpPr>
              <p:nvPr/>
            </p:nvSpPr>
            <p:spPr bwMode="auto">
              <a:xfrm>
                <a:off x="1776" y="1632"/>
                <a:ext cx="288" cy="368"/>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solidFill>
                      <a:srgbClr val="0000FF"/>
                    </a:solidFill>
                    <a:ea typeface="PMingLiU" pitchFamily="18" charset="-120"/>
                  </a:rPr>
                  <a:t>P</a:t>
                </a:r>
              </a:p>
            </p:txBody>
          </p:sp>
          <p:sp>
            <p:nvSpPr>
              <p:cNvPr id="65" name="Line 9"/>
              <p:cNvSpPr>
                <a:spLocks noChangeShapeType="1"/>
              </p:cNvSpPr>
              <p:nvPr/>
            </p:nvSpPr>
            <p:spPr bwMode="auto">
              <a:xfrm>
                <a:off x="1776" y="1632"/>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66" name="Line 10"/>
              <p:cNvSpPr>
                <a:spLocks noChangeShapeType="1"/>
              </p:cNvSpPr>
              <p:nvPr/>
            </p:nvSpPr>
            <p:spPr bwMode="auto">
              <a:xfrm>
                <a:off x="1776" y="200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67" name="Line 11"/>
              <p:cNvSpPr>
                <a:spLocks noChangeShapeType="1"/>
              </p:cNvSpPr>
              <p:nvPr/>
            </p:nvSpPr>
            <p:spPr bwMode="auto">
              <a:xfrm>
                <a:off x="1776" y="1632"/>
                <a:ext cx="0" cy="368"/>
              </a:xfrm>
              <a:prstGeom prst="line">
                <a:avLst/>
              </a:prstGeom>
              <a:noFill/>
              <a:ln w="28575" cap="sq">
                <a:solidFill>
                  <a:schemeClr val="tx1"/>
                </a:solidFill>
                <a:miter lim="800000"/>
                <a:headEnd/>
                <a:tailEnd/>
              </a:ln>
            </p:spPr>
            <p:txBody>
              <a:bodyPr wrap="none"/>
              <a:lstStyle/>
              <a:p>
                <a:pPr rtl="0" algn="l"/>
                <a:endParaRPr lang="en-SG" dirty="0"/>
              </a:p>
            </p:txBody>
          </p:sp>
          <p:sp>
            <p:nvSpPr>
              <p:cNvPr id="68" name="Line 12"/>
              <p:cNvSpPr>
                <a:spLocks noChangeShapeType="1"/>
              </p:cNvSpPr>
              <p:nvPr/>
            </p:nvSpPr>
            <p:spPr bwMode="auto">
              <a:xfrm>
                <a:off x="2064" y="163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69" name="Line 13"/>
              <p:cNvSpPr>
                <a:spLocks noChangeShapeType="1"/>
              </p:cNvSpPr>
              <p:nvPr/>
            </p:nvSpPr>
            <p:spPr bwMode="auto">
              <a:xfrm>
                <a:off x="3456" y="163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70" name="Line 14"/>
              <p:cNvSpPr>
                <a:spLocks noChangeShapeType="1"/>
              </p:cNvSpPr>
              <p:nvPr/>
            </p:nvSpPr>
            <p:spPr bwMode="auto">
              <a:xfrm>
                <a:off x="4656" y="163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71" name="Line 15"/>
              <p:cNvSpPr>
                <a:spLocks noChangeShapeType="1"/>
              </p:cNvSpPr>
              <p:nvPr/>
            </p:nvSpPr>
            <p:spPr bwMode="auto">
              <a:xfrm>
                <a:off x="5616" y="1632"/>
                <a:ext cx="0" cy="368"/>
              </a:xfrm>
              <a:prstGeom prst="line">
                <a:avLst/>
              </a:prstGeom>
              <a:noFill/>
              <a:ln w="28575" cap="sq">
                <a:solidFill>
                  <a:schemeClr val="tx1"/>
                </a:solidFill>
                <a:miter lim="800000"/>
                <a:headEnd/>
                <a:tailEnd/>
              </a:ln>
            </p:spPr>
            <p:txBody>
              <a:bodyPr wrap="none"/>
              <a:lstStyle/>
              <a:p>
                <a:pPr rtl="0" algn="l"/>
                <a:endParaRPr lang="en-SG" dirty="0"/>
              </a:p>
            </p:txBody>
          </p:sp>
        </p:grpSp>
        <p:sp>
          <p:nvSpPr>
            <p:cNvPr id="53" name="Text Box 16"/>
            <p:cNvSpPr txBox="1">
              <a:spLocks noChangeArrowheads="1"/>
            </p:cNvSpPr>
            <p:nvPr/>
          </p:nvSpPr>
          <p:spPr bwMode="auto">
            <a:xfrm>
              <a:off x="1814" y="1941"/>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54" name="Text Box 17"/>
            <p:cNvSpPr txBox="1">
              <a:spLocks noChangeArrowheads="1"/>
            </p:cNvSpPr>
            <p:nvPr/>
          </p:nvSpPr>
          <p:spPr bwMode="auto">
            <a:xfrm>
              <a:off x="3216" y="1967"/>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55" name="Text Box 18"/>
            <p:cNvSpPr txBox="1">
              <a:spLocks noChangeArrowheads="1"/>
            </p:cNvSpPr>
            <p:nvPr/>
          </p:nvSpPr>
          <p:spPr bwMode="auto">
            <a:xfrm>
              <a:off x="4656" y="1968"/>
              <a:ext cx="212"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k</a:t>
              </a:r>
            </a:p>
          </p:txBody>
        </p:sp>
        <p:sp>
          <p:nvSpPr>
            <p:cNvPr id="56" name="Text Box 19"/>
            <p:cNvSpPr txBox="1">
              <a:spLocks noChangeArrowheads="1"/>
            </p:cNvSpPr>
            <p:nvPr/>
          </p:nvSpPr>
          <p:spPr bwMode="auto">
            <a:xfrm>
              <a:off x="5472" y="1968"/>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57" name="Text Box 20"/>
            <p:cNvSpPr txBox="1">
              <a:spLocks noChangeArrowheads="1"/>
            </p:cNvSpPr>
            <p:nvPr/>
          </p:nvSpPr>
          <p:spPr bwMode="auto">
            <a:xfrm>
              <a:off x="3456" y="1632"/>
              <a:ext cx="211"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x</a:t>
              </a:r>
            </a:p>
          </p:txBody>
        </p:sp>
        <p:sp>
          <p:nvSpPr>
            <p:cNvPr id="58" name="Text Box 21"/>
            <p:cNvSpPr txBox="1">
              <a:spLocks noChangeArrowheads="1"/>
            </p:cNvSpPr>
            <p:nvPr/>
          </p:nvSpPr>
          <p:spPr bwMode="auto">
            <a:xfrm>
              <a:off x="4656" y="1632"/>
              <a:ext cx="212" cy="288"/>
            </a:xfrm>
            <a:prstGeom prst="rect">
              <a:avLst/>
            </a:prstGeom>
            <a:noFill/>
            <a:ln w="9525">
              <a:noFill/>
              <a:miter lim="800000"/>
              <a:headEnd/>
              <a:tailEnd/>
            </a:ln>
          </p:spPr>
          <p:txBody>
            <a:bodyPr wrap="none">
              <a:spAutoFit/>
            </a:bodyPr>
            <a:lstStyle/>
            <a:p>
              <a:pPr rtl="0" algn="l"/>
              <a:r>
                <a:rPr kumimoji="1" lang="en-US" altLang="zh-TW" sz="2400" dirty="0">
                  <a:solidFill>
                    <a:srgbClr val="008000"/>
                  </a:solidFill>
                  <a:ea typeface="PMingLiU" pitchFamily="18" charset="-120"/>
                </a:rPr>
                <a:t>y</a:t>
              </a:r>
            </a:p>
          </p:txBody>
        </p:sp>
        <p:sp>
          <p:nvSpPr>
            <p:cNvPr id="59" name="Text Box 41"/>
            <p:cNvSpPr txBox="1">
              <a:spLocks noChangeArrowheads="1"/>
            </p:cNvSpPr>
            <p:nvPr/>
          </p:nvSpPr>
          <p:spPr bwMode="auto">
            <a:xfrm>
              <a:off x="2640" y="1344"/>
              <a:ext cx="354" cy="291"/>
            </a:xfrm>
            <a:prstGeom prst="rect">
              <a:avLst/>
            </a:prstGeom>
            <a:noFill/>
            <a:ln w="9525">
              <a:noFill/>
              <a:miter lim="800000"/>
              <a:headEnd/>
              <a:tailEnd/>
            </a:ln>
          </p:spPr>
          <p:txBody>
            <a:bodyPr wrap="none">
              <a:spAutoFit/>
            </a:bodyPr>
            <a:lstStyle/>
            <a:p>
              <a:pPr rtl="0" algn="l"/>
              <a:r>
                <a:rPr kumimoji="1" lang="en-US" altLang="zh-TW" sz="2400" dirty="0">
                  <a:solidFill>
                    <a:srgbClr val="C00000"/>
                  </a:solidFill>
                  <a:ea typeface="PMingLiU" pitchFamily="18" charset="-120"/>
                </a:rPr>
                <a:t>S1</a:t>
              </a:r>
            </a:p>
          </p:txBody>
        </p:sp>
        <p:sp>
          <p:nvSpPr>
            <p:cNvPr id="60" name="Text Box 42"/>
            <p:cNvSpPr txBox="1">
              <a:spLocks noChangeArrowheads="1"/>
            </p:cNvSpPr>
            <p:nvPr/>
          </p:nvSpPr>
          <p:spPr bwMode="auto">
            <a:xfrm>
              <a:off x="3888" y="1344"/>
              <a:ext cx="354" cy="291"/>
            </a:xfrm>
            <a:prstGeom prst="rect">
              <a:avLst/>
            </a:prstGeom>
            <a:noFill/>
            <a:ln w="9525">
              <a:noFill/>
              <a:miter lim="800000"/>
              <a:headEnd/>
              <a:tailEnd/>
            </a:ln>
          </p:spPr>
          <p:txBody>
            <a:bodyPr wrap="none">
              <a:spAutoFit/>
            </a:bodyPr>
            <a:lstStyle/>
            <a:p>
              <a:pPr rtl="0" algn="l"/>
              <a:r>
                <a:rPr kumimoji="1" lang="en-US" altLang="zh-TW" sz="2400" dirty="0">
                  <a:solidFill>
                    <a:srgbClr val="660066"/>
                  </a:solidFill>
                  <a:ea typeface="PMingLiU" pitchFamily="18" charset="-120"/>
                </a:rPr>
                <a:t>S2</a:t>
              </a:r>
            </a:p>
          </p:txBody>
        </p:sp>
      </p:grpSp>
      <p:sp>
        <p:nvSpPr>
          <p:cNvPr id="72" name="Text Box 48"/>
          <p:cNvSpPr txBox="1">
            <a:spLocks noChangeArrowheads="1"/>
          </p:cNvSpPr>
          <p:nvPr/>
        </p:nvSpPr>
        <p:spPr bwMode="auto">
          <a:xfrm>
            <a:off x="4175125" y="3160713"/>
            <a:ext cx="184150" cy="366712"/>
          </a:xfrm>
          <a:prstGeom prst="rect">
            <a:avLst/>
          </a:prstGeom>
          <a:noFill/>
          <a:ln w="9525">
            <a:noFill/>
            <a:miter lim="800000"/>
            <a:headEnd/>
            <a:tailEnd/>
          </a:ln>
        </p:spPr>
        <p:txBody>
          <a:bodyPr wrap="none">
            <a:spAutoFit/>
          </a:bodyPr>
          <a:lstStyle/>
          <a:p>
            <a:pPr rtl="0" algn="l"/>
            <a:endParaRPr lang="en-US" dirty="0"/>
          </a:p>
        </p:txBody>
      </p:sp>
      <p:grpSp>
        <p:nvGrpSpPr>
          <p:cNvPr id="75" name="Group 74"/>
          <p:cNvGrpSpPr/>
          <p:nvPr/>
        </p:nvGrpSpPr>
        <p:grpSpPr>
          <a:xfrm>
            <a:off x="2819400" y="3657600"/>
            <a:ext cx="6137275" cy="1447800"/>
            <a:chOff x="2819400" y="3657600"/>
            <a:chExt cx="6137275" cy="1447800"/>
          </a:xfrm>
        </p:grpSpPr>
        <p:grpSp>
          <p:nvGrpSpPr>
            <p:cNvPr id="32" name="Group 47"/>
            <p:cNvGrpSpPr>
              <a:grpSpLocks/>
            </p:cNvGrpSpPr>
            <p:nvPr/>
          </p:nvGrpSpPr>
          <p:grpSpPr bwMode="auto">
            <a:xfrm>
              <a:off x="2819400" y="4191000"/>
              <a:ext cx="6137275" cy="914400"/>
              <a:chOff x="1776" y="2304"/>
              <a:chExt cx="3866" cy="576"/>
            </a:xfrm>
          </p:grpSpPr>
          <p:sp>
            <p:nvSpPr>
              <p:cNvPr id="33" name="Rectangle 23"/>
              <p:cNvSpPr>
                <a:spLocks noChangeArrowheads="1"/>
              </p:cNvSpPr>
              <p:nvPr/>
            </p:nvSpPr>
            <p:spPr bwMode="auto">
              <a:xfrm>
                <a:off x="4896" y="2304"/>
                <a:ext cx="720" cy="336"/>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solidFill>
                      <a:srgbClr val="FF3300"/>
                    </a:solidFill>
                    <a:ea typeface="PMingLiU" pitchFamily="18" charset="-120"/>
                  </a:rPr>
                  <a:t>?</a:t>
                </a:r>
              </a:p>
            </p:txBody>
          </p:sp>
          <p:sp>
            <p:nvSpPr>
              <p:cNvPr id="34" name="Rectangle 24"/>
              <p:cNvSpPr>
                <a:spLocks noChangeArrowheads="1"/>
              </p:cNvSpPr>
              <p:nvPr/>
            </p:nvSpPr>
            <p:spPr bwMode="auto">
              <a:xfrm>
                <a:off x="3456" y="2304"/>
                <a:ext cx="1440" cy="336"/>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sym typeface="Symbol" pitchFamily="18" charset="2"/>
                  </a:rPr>
                  <a:t></a:t>
                </a:r>
                <a:r>
                  <a:rPr lang="en-US" altLang="zh-TW" sz="2800" dirty="0">
                    <a:solidFill>
                      <a:srgbClr val="0000FF"/>
                    </a:solidFill>
                    <a:ea typeface="PMingLiU" pitchFamily="18" charset="-120"/>
                    <a:sym typeface="Symbol" pitchFamily="18" charset="2"/>
                  </a:rPr>
                  <a:t>P</a:t>
                </a:r>
              </a:p>
            </p:txBody>
          </p:sp>
          <p:sp>
            <p:nvSpPr>
              <p:cNvPr id="35" name="Rectangle 25"/>
              <p:cNvSpPr>
                <a:spLocks noChangeArrowheads="1"/>
              </p:cNvSpPr>
              <p:nvPr/>
            </p:nvSpPr>
            <p:spPr bwMode="auto">
              <a:xfrm>
                <a:off x="2064" y="2304"/>
                <a:ext cx="1392" cy="336"/>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ea typeface="PMingLiU" pitchFamily="18" charset="-120"/>
                  </a:rPr>
                  <a:t>&lt;</a:t>
                </a:r>
                <a:r>
                  <a:rPr lang="en-US" altLang="zh-TW" sz="2800" dirty="0">
                    <a:solidFill>
                      <a:srgbClr val="0000FF"/>
                    </a:solidFill>
                    <a:ea typeface="PMingLiU" pitchFamily="18" charset="-120"/>
                  </a:rPr>
                  <a:t>P</a:t>
                </a:r>
              </a:p>
            </p:txBody>
          </p:sp>
          <p:sp>
            <p:nvSpPr>
              <p:cNvPr id="36" name="Rectangle 26"/>
              <p:cNvSpPr>
                <a:spLocks noChangeArrowheads="1"/>
              </p:cNvSpPr>
              <p:nvPr/>
            </p:nvSpPr>
            <p:spPr bwMode="auto">
              <a:xfrm>
                <a:off x="1776" y="2304"/>
                <a:ext cx="288" cy="336"/>
              </a:xfrm>
              <a:prstGeom prst="rect">
                <a:avLst/>
              </a:prstGeom>
              <a:noFill/>
              <a:ln w="9525">
                <a:noFill/>
                <a:miter lim="800000"/>
                <a:headEnd/>
                <a:tailEnd/>
              </a:ln>
            </p:spPr>
            <p:txBody>
              <a:bodyPr/>
              <a:lstStyle/>
              <a:p>
                <a:pPr algn="ctr" rtl="0">
                  <a:spcBef>
                    <a:spcPct val="20000"/>
                  </a:spcBef>
                  <a:buClr>
                    <a:schemeClr val="folHlink"/>
                  </a:buClr>
                  <a:buSzPct val="60000"/>
                  <a:buFont typeface="Wingdings" pitchFamily="2" charset="2"/>
                  <a:buNone/>
                </a:pPr>
                <a:r>
                  <a:rPr lang="en-US" altLang="zh-TW" sz="2800" dirty="0">
                    <a:solidFill>
                      <a:srgbClr val="0000FF"/>
                    </a:solidFill>
                    <a:ea typeface="PMingLiU" pitchFamily="18" charset="-120"/>
                  </a:rPr>
                  <a:t>P</a:t>
                </a:r>
              </a:p>
            </p:txBody>
          </p:sp>
          <p:sp>
            <p:nvSpPr>
              <p:cNvPr id="37" name="Line 27"/>
              <p:cNvSpPr>
                <a:spLocks noChangeShapeType="1"/>
              </p:cNvSpPr>
              <p:nvPr/>
            </p:nvSpPr>
            <p:spPr bwMode="auto">
              <a:xfrm>
                <a:off x="1776" y="2304"/>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38" name="Line 28"/>
              <p:cNvSpPr>
                <a:spLocks noChangeShapeType="1"/>
              </p:cNvSpPr>
              <p:nvPr/>
            </p:nvSpPr>
            <p:spPr bwMode="auto">
              <a:xfrm>
                <a:off x="1776" y="264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39" name="Line 29"/>
              <p:cNvSpPr>
                <a:spLocks noChangeShapeType="1"/>
              </p:cNvSpPr>
              <p:nvPr/>
            </p:nvSpPr>
            <p:spPr bwMode="auto">
              <a:xfrm>
                <a:off x="1776" y="230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40" name="Line 30"/>
              <p:cNvSpPr>
                <a:spLocks noChangeShapeType="1"/>
              </p:cNvSpPr>
              <p:nvPr/>
            </p:nvSpPr>
            <p:spPr bwMode="auto">
              <a:xfrm>
                <a:off x="2064" y="230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41" name="Line 31"/>
              <p:cNvSpPr>
                <a:spLocks noChangeShapeType="1"/>
              </p:cNvSpPr>
              <p:nvPr/>
            </p:nvSpPr>
            <p:spPr bwMode="auto">
              <a:xfrm>
                <a:off x="3456" y="230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42" name="Line 32"/>
              <p:cNvSpPr>
                <a:spLocks noChangeShapeType="1"/>
              </p:cNvSpPr>
              <p:nvPr/>
            </p:nvSpPr>
            <p:spPr bwMode="auto">
              <a:xfrm>
                <a:off x="4896" y="230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43" name="Line 33"/>
              <p:cNvSpPr>
                <a:spLocks noChangeShapeType="1"/>
              </p:cNvSpPr>
              <p:nvPr/>
            </p:nvSpPr>
            <p:spPr bwMode="auto">
              <a:xfrm>
                <a:off x="5616" y="230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44" name="Text Box 34"/>
              <p:cNvSpPr txBox="1">
                <a:spLocks noChangeArrowheads="1"/>
              </p:cNvSpPr>
              <p:nvPr/>
            </p:nvSpPr>
            <p:spPr bwMode="auto">
              <a:xfrm>
                <a:off x="1824" y="2592"/>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45" name="Text Box 35"/>
              <p:cNvSpPr txBox="1">
                <a:spLocks noChangeArrowheads="1"/>
              </p:cNvSpPr>
              <p:nvPr/>
            </p:nvSpPr>
            <p:spPr bwMode="auto">
              <a:xfrm>
                <a:off x="3216" y="2591"/>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46" name="Text Box 36"/>
              <p:cNvSpPr txBox="1">
                <a:spLocks noChangeArrowheads="1"/>
              </p:cNvSpPr>
              <p:nvPr/>
            </p:nvSpPr>
            <p:spPr bwMode="auto">
              <a:xfrm>
                <a:off x="4848" y="2592"/>
                <a:ext cx="212" cy="288"/>
              </a:xfrm>
              <a:prstGeom prst="rect">
                <a:avLst/>
              </a:prstGeom>
              <a:noFill/>
              <a:ln w="9525">
                <a:noFill/>
                <a:miter lim="800000"/>
                <a:headEnd/>
                <a:tailEnd/>
              </a:ln>
            </p:spPr>
            <p:txBody>
              <a:bodyPr wrap="none">
                <a:spAutoFit/>
              </a:bodyPr>
              <a:lstStyle/>
              <a:p>
                <a:pPr rtl="0" algn="l"/>
                <a:r>
                  <a:rPr kumimoji="1" lang="en-US" altLang="zh-TW" sz="2400" dirty="0">
                    <a:solidFill>
                      <a:srgbClr val="C00000"/>
                    </a:solidFill>
                    <a:ea typeface="PMingLiU" pitchFamily="18" charset="-120"/>
                  </a:rPr>
                  <a:t>k</a:t>
                </a:r>
              </a:p>
            </p:txBody>
          </p:sp>
          <p:sp>
            <p:nvSpPr>
              <p:cNvPr id="47" name="Text Box 37"/>
              <p:cNvSpPr txBox="1">
                <a:spLocks noChangeArrowheads="1"/>
              </p:cNvSpPr>
              <p:nvPr/>
            </p:nvSpPr>
            <p:spPr bwMode="auto">
              <a:xfrm>
                <a:off x="5472" y="2592"/>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48" name="Text Box 38"/>
              <p:cNvSpPr txBox="1">
                <a:spLocks noChangeArrowheads="1"/>
              </p:cNvSpPr>
              <p:nvPr/>
            </p:nvSpPr>
            <p:spPr bwMode="auto">
              <a:xfrm>
                <a:off x="3456" y="2304"/>
                <a:ext cx="211"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x</a:t>
                </a:r>
              </a:p>
            </p:txBody>
          </p:sp>
          <p:sp>
            <p:nvSpPr>
              <p:cNvPr id="49" name="Text Box 39"/>
              <p:cNvSpPr txBox="1">
                <a:spLocks noChangeArrowheads="1"/>
              </p:cNvSpPr>
              <p:nvPr/>
            </p:nvSpPr>
            <p:spPr bwMode="auto">
              <a:xfrm>
                <a:off x="4656" y="2304"/>
                <a:ext cx="212" cy="288"/>
              </a:xfrm>
              <a:prstGeom prst="rect">
                <a:avLst/>
              </a:prstGeom>
              <a:noFill/>
              <a:ln w="9525">
                <a:noFill/>
                <a:miter lim="800000"/>
                <a:headEnd/>
                <a:tailEnd/>
              </a:ln>
            </p:spPr>
            <p:txBody>
              <a:bodyPr wrap="none">
                <a:spAutoFit/>
              </a:bodyPr>
              <a:lstStyle/>
              <a:p>
                <a:pPr rtl="0" algn="l"/>
                <a:r>
                  <a:rPr kumimoji="1" lang="en-US" altLang="zh-TW" sz="2400" dirty="0">
                    <a:solidFill>
                      <a:srgbClr val="008000"/>
                    </a:solidFill>
                    <a:ea typeface="PMingLiU" pitchFamily="18" charset="-120"/>
                  </a:rPr>
                  <a:t>y</a:t>
                </a:r>
              </a:p>
            </p:txBody>
          </p:sp>
        </p:grpSp>
        <p:sp>
          <p:nvSpPr>
            <p:cNvPr id="73" name="Rectangle 48"/>
            <p:cNvSpPr>
              <a:spLocks noChangeArrowheads="1"/>
            </p:cNvSpPr>
            <p:nvPr/>
          </p:nvSpPr>
          <p:spPr bwMode="auto">
            <a:xfrm>
              <a:off x="4191000" y="3657600"/>
              <a:ext cx="561372" cy="461665"/>
            </a:xfrm>
            <a:prstGeom prst="rect">
              <a:avLst/>
            </a:prstGeom>
            <a:noFill/>
            <a:ln w="9525">
              <a:noFill/>
              <a:miter lim="800000"/>
              <a:headEnd/>
              <a:tailEnd/>
            </a:ln>
          </p:spPr>
          <p:txBody>
            <a:bodyPr wrap="none">
              <a:spAutoFit/>
            </a:bodyPr>
            <a:lstStyle/>
            <a:p>
              <a:pPr rtl="0" algn="l"/>
              <a:r>
                <a:rPr kumimoji="1" lang="en-US" altLang="zh-TW" sz="2400" dirty="0">
                  <a:solidFill>
                    <a:srgbClr val="C00000"/>
                  </a:solidFill>
                  <a:ea typeface="PMingLiU" pitchFamily="18" charset="-120"/>
                </a:rPr>
                <a:t>S1</a:t>
              </a:r>
              <a:endParaRPr kumimoji="1" lang="en-US" sz="2400" dirty="0">
                <a:solidFill>
                  <a:srgbClr val="C00000"/>
                </a:solidFill>
              </a:endParaRPr>
            </a:p>
          </p:txBody>
        </p:sp>
        <p:sp>
          <p:nvSpPr>
            <p:cNvPr id="74" name="Rectangle 49"/>
            <p:cNvSpPr>
              <a:spLocks noChangeArrowheads="1"/>
            </p:cNvSpPr>
            <p:nvPr/>
          </p:nvSpPr>
          <p:spPr bwMode="auto">
            <a:xfrm>
              <a:off x="6248400" y="3657600"/>
              <a:ext cx="561372" cy="461665"/>
            </a:xfrm>
            <a:prstGeom prst="rect">
              <a:avLst/>
            </a:prstGeom>
            <a:noFill/>
            <a:ln w="9525">
              <a:noFill/>
              <a:miter lim="800000"/>
              <a:headEnd/>
              <a:tailEnd/>
            </a:ln>
          </p:spPr>
          <p:txBody>
            <a:bodyPr wrap="none">
              <a:spAutoFit/>
            </a:bodyPr>
            <a:lstStyle/>
            <a:p>
              <a:pPr rtl="0" algn="l"/>
              <a:r>
                <a:rPr kumimoji="1" lang="en-US" altLang="zh-TW" sz="2400" dirty="0">
                  <a:solidFill>
                    <a:srgbClr val="660066"/>
                  </a:solidFill>
                  <a:ea typeface="PMingLiU" pitchFamily="18" charset="-120"/>
                </a:rPr>
                <a:t>S2</a:t>
              </a:r>
              <a:endParaRPr kumimoji="1" lang="en-US" sz="2400" dirty="0">
                <a:solidFill>
                  <a:srgbClr val="660066"/>
                </a:solidFill>
              </a:endParaRPr>
            </a:p>
          </p:txBody>
        </p:sp>
      </p:grpSp>
      <p:sp>
        <p:nvSpPr>
          <p:cNvPr id="7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 Phân vùng</a:t>
            </a:r>
            <a:r>
              <a:rPr lang="en-US" sz="3600" dirty="0">
                <a:latin typeface="Britannic Bold" panose="020B0903060703020204" pitchFamily="34" charset="0"/>
              </a:rPr>
              <a:t>ý tưởng thuật toán (4/4)</a:t>
            </a:r>
          </a:p>
        </p:txBody>
      </p:sp>
      <p:sp>
        <p:nvSpPr>
          <p:cNvPr id="4100" name="Rectangle 3"/>
          <p:cNvSpPr>
            <a:spLocks noGrp="1" noChangeArrowheads="1"/>
          </p:cNvSpPr>
          <p:nvPr>
            <p:ph idx="1"/>
          </p:nvPr>
        </p:nvSpPr>
        <p:spPr>
          <a:xfrm>
            <a:off x="381000" y="1143000"/>
            <a:ext cx="8534400" cy="609600"/>
          </a:xfrm>
        </p:spPr>
        <p:txBody>
          <a:bodyPr/>
          <a:lstStyle/>
          <a:p>
            <a:pPr rtl="0" algn="l">
              <a:spcBef>
                <a:spcPts val="600"/>
              </a:spcBef>
            </a:pPr>
            <a:r>
              <a:rPr lang="en-US" sz="2800" dirty="0"/>
              <a:t>Trường hợp 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51</a:t>
            </a:fld>
            <a:endParaRPr lang="en-US" sz="1600" dirty="0"/>
          </a:p>
        </p:txBody>
      </p:sp>
      <p:sp>
        <p:nvSpPr>
          <p:cNvPr id="51" name="Rectangle 3"/>
          <p:cNvSpPr txBox="1">
            <a:spLocks noChangeArrowheads="1"/>
          </p:cNvSpPr>
          <p:nvPr/>
        </p:nvSpPr>
        <p:spPr bwMode="auto">
          <a:xfrm>
            <a:off x="415925" y="1752600"/>
            <a:ext cx="2022475"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TW" sz="2400" b="0" i="0" u="none" strike="noStrike" kern="0" cap="none" spc="0" normalizeH="0" baseline="0" noProof="0" dirty="0">
                <a:ln>
                  <a:noFill/>
                </a:ln>
                <a:solidFill>
                  <a:schemeClr val="tx1"/>
                </a:solidFill>
                <a:effectLst/>
                <a:uLnTx/>
                <a:uFillTx/>
                <a:latin typeface="+mn-lt"/>
                <a:ea typeface="PMingLiU" pitchFamily="18" charset="-120"/>
                <a:cs typeface="+mn-cs"/>
              </a:rPr>
              <a:t>Nếu như</a:t>
            </a:r>
            <a:r>
              <a:rPr kumimoji="0" lang="en-US" altLang="zh-TW" sz="2400" b="0" i="0" u="none" strike="noStrike" kern="0" cap="none" spc="0" normalizeH="0" baseline="0" noProof="0" dirty="0">
                <a:ln>
                  <a:noFill/>
                </a:ln>
                <a:solidFill>
                  <a:schemeClr val="accent2"/>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effectLst/>
                <a:uLnTx/>
                <a:uFillTx/>
                <a:latin typeface="+mn-lt"/>
                <a:ea typeface="PMingLiU" pitchFamily="18" charset="-120"/>
                <a:cs typeface="+mn-cs"/>
              </a:rPr>
              <a:t>một [k]=</a:t>
            </a:r>
            <a:r>
              <a:rPr kumimoji="0" lang="en-US" altLang="zh-TW" sz="2400" b="0" i="0" u="none" strike="noStrike" kern="0" cap="none" spc="0" normalizeH="0" baseline="0" noProof="0" dirty="0">
                <a:ln>
                  <a:noFill/>
                </a:ln>
                <a:solidFill>
                  <a:srgbClr val="006600"/>
                </a:solidFill>
                <a:effectLst/>
                <a:uLnTx/>
                <a:uFillTx/>
                <a:latin typeface="+mn-lt"/>
                <a:ea typeface="PMingLiU" pitchFamily="18" charset="-120"/>
                <a:cs typeface="+mn-cs"/>
              </a:rPr>
              <a:t>y</a:t>
            </a:r>
            <a:r>
              <a:rPr kumimoji="0" lang="en-US" altLang="zh-TW" sz="2400" b="0" i="0" u="none" strike="noStrike" kern="0" cap="none" spc="0" normalizeH="0" baseline="0" noProof="0" dirty="0">
                <a:ln>
                  <a:noFill/>
                </a:ln>
                <a:effectLst/>
                <a:uLnTx/>
                <a:uFillTx/>
                <a:latin typeface="+mn-lt"/>
                <a:ea typeface="PMingLiU" pitchFamily="18" charset="-120"/>
                <a:cs typeface="+mn-cs"/>
              </a:rPr>
              <a:t> </a:t>
            </a:r>
            <a:r>
              <a:rPr kumimoji="0" lang="en-US" altLang="zh-TW" sz="2400" b="1" i="0" u="none" strike="noStrike" kern="0" cap="none" spc="0" normalizeH="0" baseline="0" noProof="0" dirty="0">
                <a:ln>
                  <a:noFill/>
                </a:ln>
                <a:solidFill>
                  <a:srgbClr val="FF0000"/>
                </a:solidFill>
                <a:effectLst/>
                <a:uLnTx/>
                <a:uFillTx/>
                <a:latin typeface="+mn-lt"/>
                <a:ea typeface="PMingLiU" pitchFamily="18" charset="-120"/>
                <a:cs typeface="+mn-cs"/>
              </a:rPr>
              <a:t>&lt;</a:t>
            </a:r>
            <a:r>
              <a:rPr kumimoji="0" lang="en-US" altLang="zh-TW" sz="2400" b="1" i="0" u="none" strike="noStrike" kern="0" cap="none" spc="0" normalizeH="0" baseline="0" noProof="0" dirty="0">
                <a:ln>
                  <a:noFill/>
                </a:ln>
                <a:solidFill>
                  <a:schemeClr val="folHlink"/>
                </a:solidFill>
                <a:effectLst/>
                <a:uLnTx/>
                <a:uFillTx/>
                <a:latin typeface="+mn-lt"/>
                <a:ea typeface="PMingLiU" pitchFamily="18" charset="-120"/>
                <a:cs typeface="+mn-cs"/>
              </a:rPr>
              <a:t> </a:t>
            </a:r>
            <a:r>
              <a:rPr kumimoji="0" lang="en-US" altLang="zh-TW" sz="2400" b="0" i="0" u="none" strike="noStrike" kern="0" cap="none" spc="0" normalizeH="0" baseline="0" noProof="0" dirty="0">
                <a:ln>
                  <a:noFill/>
                </a:ln>
                <a:solidFill>
                  <a:srgbClr val="0000FF"/>
                </a:solidFill>
                <a:effectLst/>
                <a:uLnTx/>
                <a:uFillTx/>
                <a:latin typeface="+mn-lt"/>
                <a:ea typeface="PMingLiU" pitchFamily="18" charset="-120"/>
                <a:cs typeface="+mn-cs"/>
              </a:rPr>
              <a:t>P</a:t>
            </a:r>
          </a:p>
        </p:txBody>
      </p:sp>
      <p:grpSp>
        <p:nvGrpSpPr>
          <p:cNvPr id="52" name="Group 82"/>
          <p:cNvGrpSpPr>
            <a:grpSpLocks/>
          </p:cNvGrpSpPr>
          <p:nvPr/>
        </p:nvGrpSpPr>
        <p:grpSpPr bwMode="auto">
          <a:xfrm>
            <a:off x="2555875" y="3048000"/>
            <a:ext cx="6137275" cy="914400"/>
            <a:chOff x="1798" y="1824"/>
            <a:chExt cx="3866" cy="576"/>
          </a:xfrm>
        </p:grpSpPr>
        <p:sp>
          <p:nvSpPr>
            <p:cNvPr id="75" name="Rectangle 23"/>
            <p:cNvSpPr>
              <a:spLocks noChangeArrowheads="1"/>
            </p:cNvSpPr>
            <p:nvPr/>
          </p:nvSpPr>
          <p:spPr bwMode="auto">
            <a:xfrm>
              <a:off x="4678" y="1824"/>
              <a:ext cx="960"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a:t>
              </a:r>
            </a:p>
          </p:txBody>
        </p:sp>
        <p:sp>
          <p:nvSpPr>
            <p:cNvPr id="76" name="Rectangle 24"/>
            <p:cNvSpPr>
              <a:spLocks noChangeArrowheads="1"/>
            </p:cNvSpPr>
            <p:nvPr/>
          </p:nvSpPr>
          <p:spPr bwMode="auto">
            <a:xfrm>
              <a:off x="3670" y="1824"/>
              <a:ext cx="1008"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sym typeface="Symbol" pitchFamily="18" charset="2"/>
                </a:rPr>
                <a:t></a:t>
              </a:r>
              <a:r>
                <a:rPr lang="en-US" altLang="zh-TW" sz="2800" dirty="0">
                  <a:solidFill>
                    <a:srgbClr val="0000FF"/>
                  </a:solidFill>
                  <a:latin typeface="Arial" charset="0"/>
                  <a:ea typeface="PMingLiU" pitchFamily="18" charset="-120"/>
                  <a:sym typeface="Symbol" pitchFamily="18" charset="2"/>
                </a:rPr>
                <a:t>P</a:t>
              </a:r>
            </a:p>
          </p:txBody>
        </p:sp>
        <p:sp>
          <p:nvSpPr>
            <p:cNvPr id="77" name="Rectangle 25"/>
            <p:cNvSpPr>
              <a:spLocks noChangeArrowheads="1"/>
            </p:cNvSpPr>
            <p:nvPr/>
          </p:nvSpPr>
          <p:spPr bwMode="auto">
            <a:xfrm>
              <a:off x="2086" y="1824"/>
              <a:ext cx="1584"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&lt;</a:t>
              </a:r>
              <a:r>
                <a:rPr lang="en-US" altLang="zh-TW" sz="2800" dirty="0">
                  <a:solidFill>
                    <a:srgbClr val="0000FF"/>
                  </a:solidFill>
                  <a:latin typeface="Arial" charset="0"/>
                  <a:ea typeface="PMingLiU" pitchFamily="18" charset="-120"/>
                </a:rPr>
                <a:t>P</a:t>
              </a:r>
            </a:p>
          </p:txBody>
        </p:sp>
        <p:sp>
          <p:nvSpPr>
            <p:cNvPr id="78" name="Rectangle 26"/>
            <p:cNvSpPr>
              <a:spLocks noChangeArrowheads="1"/>
            </p:cNvSpPr>
            <p:nvPr/>
          </p:nvSpPr>
          <p:spPr bwMode="auto">
            <a:xfrm>
              <a:off x="1798" y="1824"/>
              <a:ext cx="288" cy="336"/>
            </a:xfrm>
            <a:prstGeom prst="rect">
              <a:avLst/>
            </a:prstGeom>
            <a:noFill/>
            <a:ln w="9525">
              <a:noFill/>
              <a:miter lim="800000"/>
              <a:headEnd/>
              <a:tailEnd/>
            </a:ln>
          </p:spPr>
          <p:txBody>
            <a:bodyPr/>
            <a:lstStyle/>
            <a:p>
              <a:pPr algn="ctr" rtl="0">
                <a:spcBef>
                  <a:spcPct val="20000"/>
                </a:spcBef>
              </a:pPr>
              <a:r>
                <a:rPr lang="en-US" altLang="zh-TW" sz="2800" dirty="0">
                  <a:solidFill>
                    <a:srgbClr val="0000FF"/>
                  </a:solidFill>
                  <a:latin typeface="Arial" charset="0"/>
                  <a:ea typeface="PMingLiU" pitchFamily="18" charset="-120"/>
                </a:rPr>
                <a:t>P</a:t>
              </a:r>
            </a:p>
          </p:txBody>
        </p:sp>
        <p:sp>
          <p:nvSpPr>
            <p:cNvPr id="79" name="Line 27"/>
            <p:cNvSpPr>
              <a:spLocks noChangeShapeType="1"/>
            </p:cNvSpPr>
            <p:nvPr/>
          </p:nvSpPr>
          <p:spPr bwMode="auto">
            <a:xfrm>
              <a:off x="1798" y="1824"/>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80" name="Line 28"/>
            <p:cNvSpPr>
              <a:spLocks noChangeShapeType="1"/>
            </p:cNvSpPr>
            <p:nvPr/>
          </p:nvSpPr>
          <p:spPr bwMode="auto">
            <a:xfrm>
              <a:off x="1798" y="216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81" name="Line 29"/>
            <p:cNvSpPr>
              <a:spLocks noChangeShapeType="1"/>
            </p:cNvSpPr>
            <p:nvPr/>
          </p:nvSpPr>
          <p:spPr bwMode="auto">
            <a:xfrm>
              <a:off x="1798" y="182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82" name="Line 30"/>
            <p:cNvSpPr>
              <a:spLocks noChangeShapeType="1"/>
            </p:cNvSpPr>
            <p:nvPr/>
          </p:nvSpPr>
          <p:spPr bwMode="auto">
            <a:xfrm>
              <a:off x="2086" y="182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83" name="Line 31"/>
            <p:cNvSpPr>
              <a:spLocks noChangeShapeType="1"/>
            </p:cNvSpPr>
            <p:nvPr/>
          </p:nvSpPr>
          <p:spPr bwMode="auto">
            <a:xfrm>
              <a:off x="3670" y="182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84" name="Line 32"/>
            <p:cNvSpPr>
              <a:spLocks noChangeShapeType="1"/>
            </p:cNvSpPr>
            <p:nvPr/>
          </p:nvSpPr>
          <p:spPr bwMode="auto">
            <a:xfrm>
              <a:off x="4678" y="182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85" name="Line 33"/>
            <p:cNvSpPr>
              <a:spLocks noChangeShapeType="1"/>
            </p:cNvSpPr>
            <p:nvPr/>
          </p:nvSpPr>
          <p:spPr bwMode="auto">
            <a:xfrm>
              <a:off x="5638" y="182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86" name="Text Box 34"/>
            <p:cNvSpPr txBox="1">
              <a:spLocks noChangeArrowheads="1"/>
            </p:cNvSpPr>
            <p:nvPr/>
          </p:nvSpPr>
          <p:spPr bwMode="auto">
            <a:xfrm>
              <a:off x="1846" y="2112"/>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87" name="Text Box 35"/>
            <p:cNvSpPr txBox="1">
              <a:spLocks noChangeArrowheads="1"/>
            </p:cNvSpPr>
            <p:nvPr/>
          </p:nvSpPr>
          <p:spPr bwMode="auto">
            <a:xfrm>
              <a:off x="3430" y="2111"/>
              <a:ext cx="277" cy="288"/>
            </a:xfrm>
            <a:prstGeom prst="rect">
              <a:avLst/>
            </a:prstGeom>
            <a:noFill/>
            <a:ln w="9525">
              <a:noFill/>
              <a:miter lim="800000"/>
              <a:headEnd/>
              <a:tailEnd/>
            </a:ln>
          </p:spPr>
          <p:txBody>
            <a:bodyPr wrap="none">
              <a:spAutoFit/>
            </a:bodyPr>
            <a:lstStyle/>
            <a:p>
              <a:pPr rtl="0" algn="l"/>
              <a:r>
                <a:rPr kumimoji="1" lang="en-US" altLang="zh-TW" sz="2400" dirty="0">
                  <a:solidFill>
                    <a:srgbClr val="A50021"/>
                  </a:solidFill>
                  <a:ea typeface="PMingLiU" pitchFamily="18" charset="-120"/>
                </a:rPr>
                <a:t>tôi</a:t>
              </a:r>
            </a:p>
          </p:txBody>
        </p:sp>
        <p:sp>
          <p:nvSpPr>
            <p:cNvPr id="88" name="Text Box 36"/>
            <p:cNvSpPr txBox="1">
              <a:spLocks noChangeArrowheads="1"/>
            </p:cNvSpPr>
            <p:nvPr/>
          </p:nvSpPr>
          <p:spPr bwMode="auto">
            <a:xfrm>
              <a:off x="4678" y="2112"/>
              <a:ext cx="212"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k</a:t>
              </a:r>
            </a:p>
          </p:txBody>
        </p:sp>
        <p:sp>
          <p:nvSpPr>
            <p:cNvPr id="89" name="Text Box 37"/>
            <p:cNvSpPr txBox="1">
              <a:spLocks noChangeArrowheads="1"/>
            </p:cNvSpPr>
            <p:nvPr/>
          </p:nvSpPr>
          <p:spPr bwMode="auto">
            <a:xfrm>
              <a:off x="5494" y="2112"/>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90" name="Text Box 38"/>
            <p:cNvSpPr txBox="1">
              <a:spLocks noChangeArrowheads="1"/>
            </p:cNvSpPr>
            <p:nvPr/>
          </p:nvSpPr>
          <p:spPr bwMode="auto">
            <a:xfrm>
              <a:off x="3430" y="1824"/>
              <a:ext cx="232" cy="288"/>
            </a:xfrm>
            <a:prstGeom prst="rect">
              <a:avLst/>
            </a:prstGeom>
            <a:noFill/>
            <a:ln w="9525">
              <a:noFill/>
              <a:miter lim="800000"/>
              <a:headEnd/>
              <a:tailEnd/>
            </a:ln>
          </p:spPr>
          <p:txBody>
            <a:bodyPr wrap="none">
              <a:spAutoFit/>
            </a:bodyPr>
            <a:lstStyle/>
            <a:p>
              <a:pPr rtl="0" algn="l"/>
              <a:r>
                <a:rPr kumimoji="1" lang="en-US" altLang="zh-TW" sz="2400" b="1" dirty="0">
                  <a:solidFill>
                    <a:srgbClr val="660066"/>
                  </a:solidFill>
                  <a:ea typeface="PMingLiU" pitchFamily="18" charset="-120"/>
                </a:rPr>
                <a:t>x</a:t>
              </a:r>
            </a:p>
          </p:txBody>
        </p:sp>
        <p:sp>
          <p:nvSpPr>
            <p:cNvPr id="91" name="Text Box 39"/>
            <p:cNvSpPr txBox="1">
              <a:spLocks noChangeArrowheads="1"/>
            </p:cNvSpPr>
            <p:nvPr/>
          </p:nvSpPr>
          <p:spPr bwMode="auto">
            <a:xfrm>
              <a:off x="4678" y="1824"/>
              <a:ext cx="227" cy="288"/>
            </a:xfrm>
            <a:prstGeom prst="rect">
              <a:avLst/>
            </a:prstGeom>
            <a:noFill/>
            <a:ln w="9525">
              <a:noFill/>
              <a:miter lim="800000"/>
              <a:headEnd/>
              <a:tailEnd/>
            </a:ln>
          </p:spPr>
          <p:txBody>
            <a:bodyPr wrap="none">
              <a:spAutoFit/>
            </a:bodyPr>
            <a:lstStyle/>
            <a:p>
              <a:pPr rtl="0" algn="l"/>
              <a:r>
                <a:rPr kumimoji="1" lang="en-US" altLang="zh-TW" sz="2400" b="1" dirty="0">
                  <a:solidFill>
                    <a:srgbClr val="006600"/>
                  </a:solidFill>
                  <a:ea typeface="PMingLiU" pitchFamily="18" charset="-120"/>
                </a:rPr>
                <a:t>y</a:t>
              </a:r>
            </a:p>
          </p:txBody>
        </p:sp>
      </p:grpSp>
      <p:sp>
        <p:nvSpPr>
          <p:cNvPr id="92" name="Text Box 40"/>
          <p:cNvSpPr txBox="1">
            <a:spLocks noChangeArrowheads="1"/>
          </p:cNvSpPr>
          <p:nvPr/>
        </p:nvSpPr>
        <p:spPr bwMode="auto">
          <a:xfrm>
            <a:off x="415925" y="3048000"/>
            <a:ext cx="1917700" cy="457200"/>
          </a:xfrm>
          <a:prstGeom prst="rect">
            <a:avLst/>
          </a:prstGeom>
          <a:noFill/>
          <a:ln w="9525">
            <a:noFill/>
            <a:miter lim="800000"/>
            <a:headEnd/>
            <a:tailEnd/>
          </a:ln>
        </p:spPr>
        <p:txBody>
          <a:bodyPr wrap="none">
            <a:spAutoFit/>
          </a:bodyPr>
          <a:lstStyle/>
          <a:p>
            <a:pPr rtl="0" algn="l"/>
            <a:r>
              <a:rPr kumimoji="1" lang="en-US" altLang="zh-TW" sz="2400" dirty="0">
                <a:solidFill>
                  <a:srgbClr val="FF0000"/>
                </a:solidFill>
                <a:ea typeface="PMingLiU" pitchFamily="18" charset="-120"/>
              </a:rPr>
              <a:t>Tăng</a:t>
            </a:r>
            <a:r>
              <a:rPr kumimoji="1" lang="en-US" altLang="zh-TW" sz="2400" dirty="0">
                <a:solidFill>
                  <a:srgbClr val="FF33CC"/>
                </a:solidFill>
                <a:ea typeface="PMingLiU" pitchFamily="18" charset="-120"/>
              </a:rPr>
              <a:t> </a:t>
            </a:r>
            <a:r>
              <a:rPr kumimoji="1" lang="en-US" altLang="zh-TW" sz="2400" dirty="0">
                <a:solidFill>
                  <a:srgbClr val="A50021"/>
                </a:solidFill>
                <a:ea typeface="PMingLiU" pitchFamily="18" charset="-120"/>
              </a:rPr>
              <a:t>tôi</a:t>
            </a:r>
          </a:p>
        </p:txBody>
      </p:sp>
      <p:grpSp>
        <p:nvGrpSpPr>
          <p:cNvPr id="93" name="Group 83"/>
          <p:cNvGrpSpPr>
            <a:grpSpLocks/>
          </p:cNvGrpSpPr>
          <p:nvPr/>
        </p:nvGrpSpPr>
        <p:grpSpPr bwMode="auto">
          <a:xfrm>
            <a:off x="2555875" y="4267200"/>
            <a:ext cx="6137275" cy="914400"/>
            <a:chOff x="1798" y="2544"/>
            <a:chExt cx="3866" cy="576"/>
          </a:xfrm>
        </p:grpSpPr>
        <p:sp>
          <p:nvSpPr>
            <p:cNvPr id="94" name="Rectangle 42"/>
            <p:cNvSpPr>
              <a:spLocks noChangeArrowheads="1"/>
            </p:cNvSpPr>
            <p:nvPr/>
          </p:nvSpPr>
          <p:spPr bwMode="auto">
            <a:xfrm>
              <a:off x="4678" y="2544"/>
              <a:ext cx="960"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a:t>
              </a:r>
            </a:p>
          </p:txBody>
        </p:sp>
        <p:sp>
          <p:nvSpPr>
            <p:cNvPr id="95" name="Rectangle 43"/>
            <p:cNvSpPr>
              <a:spLocks noChangeArrowheads="1"/>
            </p:cNvSpPr>
            <p:nvPr/>
          </p:nvSpPr>
          <p:spPr bwMode="auto">
            <a:xfrm>
              <a:off x="3670" y="2544"/>
              <a:ext cx="1008"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sym typeface="Symbol" pitchFamily="18" charset="2"/>
                </a:rPr>
                <a:t></a:t>
              </a:r>
              <a:r>
                <a:rPr lang="en-US" altLang="zh-TW" sz="2800" dirty="0">
                  <a:solidFill>
                    <a:srgbClr val="0000FF"/>
                  </a:solidFill>
                  <a:latin typeface="Arial" charset="0"/>
                  <a:ea typeface="PMingLiU" pitchFamily="18" charset="-120"/>
                  <a:sym typeface="Symbol" pitchFamily="18" charset="2"/>
                </a:rPr>
                <a:t>P</a:t>
              </a:r>
            </a:p>
          </p:txBody>
        </p:sp>
        <p:sp>
          <p:nvSpPr>
            <p:cNvPr id="96" name="Rectangle 44"/>
            <p:cNvSpPr>
              <a:spLocks noChangeArrowheads="1"/>
            </p:cNvSpPr>
            <p:nvPr/>
          </p:nvSpPr>
          <p:spPr bwMode="auto">
            <a:xfrm>
              <a:off x="2086" y="2544"/>
              <a:ext cx="1584"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&lt;</a:t>
              </a:r>
              <a:r>
                <a:rPr lang="en-US" altLang="zh-TW" sz="2800" dirty="0">
                  <a:solidFill>
                    <a:srgbClr val="0000FF"/>
                  </a:solidFill>
                  <a:latin typeface="Arial" charset="0"/>
                  <a:ea typeface="PMingLiU" pitchFamily="18" charset="-120"/>
                </a:rPr>
                <a:t>P</a:t>
              </a:r>
            </a:p>
          </p:txBody>
        </p:sp>
        <p:sp>
          <p:nvSpPr>
            <p:cNvPr id="97" name="Rectangle 45"/>
            <p:cNvSpPr>
              <a:spLocks noChangeArrowheads="1"/>
            </p:cNvSpPr>
            <p:nvPr/>
          </p:nvSpPr>
          <p:spPr bwMode="auto">
            <a:xfrm>
              <a:off x="1798" y="2544"/>
              <a:ext cx="288" cy="336"/>
            </a:xfrm>
            <a:prstGeom prst="rect">
              <a:avLst/>
            </a:prstGeom>
            <a:noFill/>
            <a:ln w="9525">
              <a:noFill/>
              <a:miter lim="800000"/>
              <a:headEnd/>
              <a:tailEnd/>
            </a:ln>
          </p:spPr>
          <p:txBody>
            <a:bodyPr/>
            <a:lstStyle/>
            <a:p>
              <a:pPr algn="ctr" rtl="0">
                <a:spcBef>
                  <a:spcPct val="20000"/>
                </a:spcBef>
              </a:pPr>
              <a:r>
                <a:rPr lang="en-US" altLang="zh-TW" sz="2800" dirty="0">
                  <a:solidFill>
                    <a:srgbClr val="0000FF"/>
                  </a:solidFill>
                  <a:latin typeface="Arial" charset="0"/>
                  <a:ea typeface="PMingLiU" pitchFamily="18" charset="-120"/>
                </a:rPr>
                <a:t>P</a:t>
              </a:r>
            </a:p>
          </p:txBody>
        </p:sp>
        <p:sp>
          <p:nvSpPr>
            <p:cNvPr id="98" name="Line 46"/>
            <p:cNvSpPr>
              <a:spLocks noChangeShapeType="1"/>
            </p:cNvSpPr>
            <p:nvPr/>
          </p:nvSpPr>
          <p:spPr bwMode="auto">
            <a:xfrm>
              <a:off x="1798" y="2544"/>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99" name="Line 47"/>
            <p:cNvSpPr>
              <a:spLocks noChangeShapeType="1"/>
            </p:cNvSpPr>
            <p:nvPr/>
          </p:nvSpPr>
          <p:spPr bwMode="auto">
            <a:xfrm>
              <a:off x="1798" y="288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00" name="Line 48"/>
            <p:cNvSpPr>
              <a:spLocks noChangeShapeType="1"/>
            </p:cNvSpPr>
            <p:nvPr/>
          </p:nvSpPr>
          <p:spPr bwMode="auto">
            <a:xfrm>
              <a:off x="1798" y="254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101" name="Line 49"/>
            <p:cNvSpPr>
              <a:spLocks noChangeShapeType="1"/>
            </p:cNvSpPr>
            <p:nvPr/>
          </p:nvSpPr>
          <p:spPr bwMode="auto">
            <a:xfrm>
              <a:off x="2086" y="254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02" name="Line 50"/>
            <p:cNvSpPr>
              <a:spLocks noChangeShapeType="1"/>
            </p:cNvSpPr>
            <p:nvPr/>
          </p:nvSpPr>
          <p:spPr bwMode="auto">
            <a:xfrm>
              <a:off x="3670" y="254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03" name="Line 51"/>
            <p:cNvSpPr>
              <a:spLocks noChangeShapeType="1"/>
            </p:cNvSpPr>
            <p:nvPr/>
          </p:nvSpPr>
          <p:spPr bwMode="auto">
            <a:xfrm>
              <a:off x="4678" y="2544"/>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04" name="Line 52"/>
            <p:cNvSpPr>
              <a:spLocks noChangeShapeType="1"/>
            </p:cNvSpPr>
            <p:nvPr/>
          </p:nvSpPr>
          <p:spPr bwMode="auto">
            <a:xfrm>
              <a:off x="5638" y="2544"/>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105" name="Text Box 53"/>
            <p:cNvSpPr txBox="1">
              <a:spLocks noChangeArrowheads="1"/>
            </p:cNvSpPr>
            <p:nvPr/>
          </p:nvSpPr>
          <p:spPr bwMode="auto">
            <a:xfrm>
              <a:off x="1846" y="2832"/>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06" name="Text Box 54"/>
            <p:cNvSpPr txBox="1">
              <a:spLocks noChangeArrowheads="1"/>
            </p:cNvSpPr>
            <p:nvPr/>
          </p:nvSpPr>
          <p:spPr bwMode="auto">
            <a:xfrm>
              <a:off x="3430" y="2831"/>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07" name="Text Box 55"/>
            <p:cNvSpPr txBox="1">
              <a:spLocks noChangeArrowheads="1"/>
            </p:cNvSpPr>
            <p:nvPr/>
          </p:nvSpPr>
          <p:spPr bwMode="auto">
            <a:xfrm>
              <a:off x="4678" y="2832"/>
              <a:ext cx="212"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k</a:t>
              </a:r>
            </a:p>
          </p:txBody>
        </p:sp>
        <p:sp>
          <p:nvSpPr>
            <p:cNvPr id="108" name="Text Box 56"/>
            <p:cNvSpPr txBox="1">
              <a:spLocks noChangeArrowheads="1"/>
            </p:cNvSpPr>
            <p:nvPr/>
          </p:nvSpPr>
          <p:spPr bwMode="auto">
            <a:xfrm>
              <a:off x="5494" y="2832"/>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109" name="Text Box 57"/>
            <p:cNvSpPr txBox="1">
              <a:spLocks noChangeArrowheads="1"/>
            </p:cNvSpPr>
            <p:nvPr/>
          </p:nvSpPr>
          <p:spPr bwMode="auto">
            <a:xfrm>
              <a:off x="3430" y="2544"/>
              <a:ext cx="227" cy="288"/>
            </a:xfrm>
            <a:prstGeom prst="rect">
              <a:avLst/>
            </a:prstGeom>
            <a:noFill/>
            <a:ln w="9525">
              <a:noFill/>
              <a:miter lim="800000"/>
              <a:headEnd/>
              <a:tailEnd/>
            </a:ln>
          </p:spPr>
          <p:txBody>
            <a:bodyPr wrap="none">
              <a:spAutoFit/>
            </a:bodyPr>
            <a:lstStyle/>
            <a:p>
              <a:pPr rtl="0" algn="l"/>
              <a:r>
                <a:rPr kumimoji="1" lang="en-US" altLang="zh-TW" sz="2400" b="1" dirty="0">
                  <a:solidFill>
                    <a:srgbClr val="006600"/>
                  </a:solidFill>
                  <a:ea typeface="PMingLiU" pitchFamily="18" charset="-120"/>
                </a:rPr>
                <a:t>y</a:t>
              </a:r>
            </a:p>
          </p:txBody>
        </p:sp>
        <p:sp>
          <p:nvSpPr>
            <p:cNvPr id="110" name="Text Box 58"/>
            <p:cNvSpPr txBox="1">
              <a:spLocks noChangeArrowheads="1"/>
            </p:cNvSpPr>
            <p:nvPr/>
          </p:nvSpPr>
          <p:spPr bwMode="auto">
            <a:xfrm>
              <a:off x="4678" y="2544"/>
              <a:ext cx="232" cy="288"/>
            </a:xfrm>
            <a:prstGeom prst="rect">
              <a:avLst/>
            </a:prstGeom>
            <a:noFill/>
            <a:ln w="9525">
              <a:noFill/>
              <a:miter lim="800000"/>
              <a:headEnd/>
              <a:tailEnd/>
            </a:ln>
          </p:spPr>
          <p:txBody>
            <a:bodyPr wrap="none">
              <a:spAutoFit/>
            </a:bodyPr>
            <a:lstStyle/>
            <a:p>
              <a:pPr rtl="0" algn="l"/>
              <a:r>
                <a:rPr kumimoji="1" lang="en-US" altLang="zh-TW" sz="2400" b="1" dirty="0">
                  <a:solidFill>
                    <a:srgbClr val="660066"/>
                  </a:solidFill>
                  <a:ea typeface="PMingLiU" pitchFamily="18" charset="-120"/>
                </a:rPr>
                <a:t>x</a:t>
              </a:r>
            </a:p>
          </p:txBody>
        </p:sp>
      </p:grpSp>
      <p:sp>
        <p:nvSpPr>
          <p:cNvPr id="111" name="Text Box 59"/>
          <p:cNvSpPr txBox="1">
            <a:spLocks noChangeArrowheads="1"/>
          </p:cNvSpPr>
          <p:nvPr/>
        </p:nvSpPr>
        <p:spPr bwMode="auto">
          <a:xfrm>
            <a:off x="415925" y="4419600"/>
            <a:ext cx="2032929" cy="461665"/>
          </a:xfrm>
          <a:prstGeom prst="rect">
            <a:avLst/>
          </a:prstGeom>
          <a:noFill/>
          <a:ln w="9525">
            <a:noFill/>
            <a:miter lim="800000"/>
            <a:headEnd/>
            <a:tailEnd/>
          </a:ln>
        </p:spPr>
        <p:txBody>
          <a:bodyPr wrap="none">
            <a:spAutoFit/>
          </a:bodyPr>
          <a:lstStyle/>
          <a:p>
            <a:pPr rtl="0" algn="l"/>
            <a:r>
              <a:rPr kumimoji="1" lang="en-US" altLang="zh-TW" sz="2400" dirty="0">
                <a:solidFill>
                  <a:srgbClr val="FF0000"/>
                </a:solidFill>
                <a:ea typeface="PMingLiU" pitchFamily="18" charset="-120"/>
              </a:rPr>
              <a:t>Tráo đổi</a:t>
            </a:r>
            <a:r>
              <a:rPr kumimoji="1" lang="en-US" altLang="zh-TW" sz="2400" dirty="0">
                <a:solidFill>
                  <a:schemeClr val="accent2"/>
                </a:solidFill>
                <a:ea typeface="PMingLiU" pitchFamily="18" charset="-120"/>
              </a:rPr>
              <a:t> </a:t>
            </a:r>
            <a:r>
              <a:rPr kumimoji="1" lang="en-US" altLang="zh-TW" sz="2400" dirty="0">
                <a:solidFill>
                  <a:srgbClr val="660066"/>
                </a:solidFill>
                <a:ea typeface="PMingLiU" pitchFamily="18" charset="-120"/>
              </a:rPr>
              <a:t>x</a:t>
            </a:r>
            <a:r>
              <a:rPr kumimoji="1" lang="en-US" altLang="zh-TW" sz="2400" dirty="0">
                <a:solidFill>
                  <a:schemeClr val="accent2"/>
                </a:solidFill>
                <a:ea typeface="PMingLiU" pitchFamily="18" charset="-120"/>
              </a:rPr>
              <a:t> </a:t>
            </a:r>
            <a:r>
              <a:rPr kumimoji="1" lang="en-US" altLang="zh-TW" sz="2400" dirty="0">
                <a:ea typeface="PMingLiU" pitchFamily="18" charset="-120"/>
              </a:rPr>
              <a:t>Và</a:t>
            </a:r>
            <a:r>
              <a:rPr kumimoji="1" lang="en-US" altLang="zh-TW" sz="2400" dirty="0">
                <a:solidFill>
                  <a:srgbClr val="006600"/>
                </a:solidFill>
                <a:ea typeface="PMingLiU" pitchFamily="18" charset="-120"/>
              </a:rPr>
              <a:t>y</a:t>
            </a:r>
          </a:p>
        </p:txBody>
      </p:sp>
      <p:grpSp>
        <p:nvGrpSpPr>
          <p:cNvPr id="112" name="Group 84"/>
          <p:cNvGrpSpPr>
            <a:grpSpLocks/>
          </p:cNvGrpSpPr>
          <p:nvPr/>
        </p:nvGrpSpPr>
        <p:grpSpPr bwMode="auto">
          <a:xfrm>
            <a:off x="2555875" y="5486400"/>
            <a:ext cx="6137275" cy="990600"/>
            <a:chOff x="1798" y="3216"/>
            <a:chExt cx="3866" cy="624"/>
          </a:xfrm>
        </p:grpSpPr>
        <p:sp>
          <p:nvSpPr>
            <p:cNvPr id="113" name="Rectangle 61"/>
            <p:cNvSpPr>
              <a:spLocks noChangeArrowheads="1"/>
            </p:cNvSpPr>
            <p:nvPr/>
          </p:nvSpPr>
          <p:spPr bwMode="auto">
            <a:xfrm>
              <a:off x="4870" y="3216"/>
              <a:ext cx="768"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a:t>
              </a:r>
            </a:p>
          </p:txBody>
        </p:sp>
        <p:sp>
          <p:nvSpPr>
            <p:cNvPr id="114" name="Rectangle 62"/>
            <p:cNvSpPr>
              <a:spLocks noChangeArrowheads="1"/>
            </p:cNvSpPr>
            <p:nvPr/>
          </p:nvSpPr>
          <p:spPr bwMode="auto">
            <a:xfrm>
              <a:off x="3670" y="3216"/>
              <a:ext cx="1200"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sym typeface="Symbol" pitchFamily="18" charset="2"/>
                </a:rPr>
                <a:t></a:t>
              </a:r>
              <a:r>
                <a:rPr lang="en-US" altLang="zh-TW" sz="2800" dirty="0">
                  <a:solidFill>
                    <a:srgbClr val="0000FF"/>
                  </a:solidFill>
                  <a:latin typeface="Arial" charset="0"/>
                  <a:ea typeface="PMingLiU" pitchFamily="18" charset="-120"/>
                  <a:sym typeface="Symbol" pitchFamily="18" charset="2"/>
                </a:rPr>
                <a:t>P</a:t>
              </a:r>
            </a:p>
          </p:txBody>
        </p:sp>
        <p:sp>
          <p:nvSpPr>
            <p:cNvPr id="115" name="Rectangle 63"/>
            <p:cNvSpPr>
              <a:spLocks noChangeArrowheads="1"/>
            </p:cNvSpPr>
            <p:nvPr/>
          </p:nvSpPr>
          <p:spPr bwMode="auto">
            <a:xfrm>
              <a:off x="2086" y="3216"/>
              <a:ext cx="1584" cy="336"/>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&lt;</a:t>
              </a:r>
              <a:r>
                <a:rPr lang="en-US" altLang="zh-TW" sz="2800" dirty="0">
                  <a:solidFill>
                    <a:srgbClr val="0000FF"/>
                  </a:solidFill>
                  <a:latin typeface="Arial" charset="0"/>
                  <a:ea typeface="PMingLiU" pitchFamily="18" charset="-120"/>
                </a:rPr>
                <a:t>P</a:t>
              </a:r>
            </a:p>
          </p:txBody>
        </p:sp>
        <p:sp>
          <p:nvSpPr>
            <p:cNvPr id="116" name="Rectangle 64"/>
            <p:cNvSpPr>
              <a:spLocks noChangeArrowheads="1"/>
            </p:cNvSpPr>
            <p:nvPr/>
          </p:nvSpPr>
          <p:spPr bwMode="auto">
            <a:xfrm>
              <a:off x="1798" y="3216"/>
              <a:ext cx="288" cy="336"/>
            </a:xfrm>
            <a:prstGeom prst="rect">
              <a:avLst/>
            </a:prstGeom>
            <a:noFill/>
            <a:ln w="9525">
              <a:noFill/>
              <a:miter lim="800000"/>
              <a:headEnd/>
              <a:tailEnd/>
            </a:ln>
          </p:spPr>
          <p:txBody>
            <a:bodyPr/>
            <a:lstStyle/>
            <a:p>
              <a:pPr algn="ctr" rtl="0">
                <a:spcBef>
                  <a:spcPct val="20000"/>
                </a:spcBef>
              </a:pPr>
              <a:r>
                <a:rPr lang="en-US" altLang="zh-TW" sz="2800" dirty="0">
                  <a:solidFill>
                    <a:srgbClr val="0000FF"/>
                  </a:solidFill>
                  <a:latin typeface="Arial" charset="0"/>
                  <a:ea typeface="PMingLiU" pitchFamily="18" charset="-120"/>
                </a:rPr>
                <a:t>P</a:t>
              </a:r>
            </a:p>
          </p:txBody>
        </p:sp>
        <p:sp>
          <p:nvSpPr>
            <p:cNvPr id="117" name="Line 65"/>
            <p:cNvSpPr>
              <a:spLocks noChangeShapeType="1"/>
            </p:cNvSpPr>
            <p:nvPr/>
          </p:nvSpPr>
          <p:spPr bwMode="auto">
            <a:xfrm>
              <a:off x="1798" y="3216"/>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18" name="Line 66"/>
            <p:cNvSpPr>
              <a:spLocks noChangeShapeType="1"/>
            </p:cNvSpPr>
            <p:nvPr/>
          </p:nvSpPr>
          <p:spPr bwMode="auto">
            <a:xfrm>
              <a:off x="1798" y="3552"/>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19" name="Line 67"/>
            <p:cNvSpPr>
              <a:spLocks noChangeShapeType="1"/>
            </p:cNvSpPr>
            <p:nvPr/>
          </p:nvSpPr>
          <p:spPr bwMode="auto">
            <a:xfrm>
              <a:off x="1798" y="3216"/>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120" name="Line 68"/>
            <p:cNvSpPr>
              <a:spLocks noChangeShapeType="1"/>
            </p:cNvSpPr>
            <p:nvPr/>
          </p:nvSpPr>
          <p:spPr bwMode="auto">
            <a:xfrm>
              <a:off x="2086" y="3216"/>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21" name="Line 69"/>
            <p:cNvSpPr>
              <a:spLocks noChangeShapeType="1"/>
            </p:cNvSpPr>
            <p:nvPr/>
          </p:nvSpPr>
          <p:spPr bwMode="auto">
            <a:xfrm>
              <a:off x="3670" y="3216"/>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22" name="Line 70"/>
            <p:cNvSpPr>
              <a:spLocks noChangeShapeType="1"/>
            </p:cNvSpPr>
            <p:nvPr/>
          </p:nvSpPr>
          <p:spPr bwMode="auto">
            <a:xfrm>
              <a:off x="4870" y="3216"/>
              <a:ext cx="0" cy="336"/>
            </a:xfrm>
            <a:prstGeom prst="line">
              <a:avLst/>
            </a:prstGeom>
            <a:noFill/>
            <a:ln w="12700">
              <a:solidFill>
                <a:schemeClr val="tx1"/>
              </a:solidFill>
              <a:miter lim="800000"/>
              <a:headEnd/>
              <a:tailEnd/>
            </a:ln>
          </p:spPr>
          <p:txBody>
            <a:bodyPr wrap="none"/>
            <a:lstStyle/>
            <a:p>
              <a:pPr rtl="0" algn="l"/>
              <a:endParaRPr lang="en-SG" dirty="0"/>
            </a:p>
          </p:txBody>
        </p:sp>
        <p:sp>
          <p:nvSpPr>
            <p:cNvPr id="123" name="Line 71"/>
            <p:cNvSpPr>
              <a:spLocks noChangeShapeType="1"/>
            </p:cNvSpPr>
            <p:nvPr/>
          </p:nvSpPr>
          <p:spPr bwMode="auto">
            <a:xfrm>
              <a:off x="5638" y="3216"/>
              <a:ext cx="0" cy="336"/>
            </a:xfrm>
            <a:prstGeom prst="line">
              <a:avLst/>
            </a:prstGeom>
            <a:noFill/>
            <a:ln w="28575" cap="sq">
              <a:solidFill>
                <a:schemeClr val="tx1"/>
              </a:solidFill>
              <a:miter lim="800000"/>
              <a:headEnd/>
              <a:tailEnd/>
            </a:ln>
          </p:spPr>
          <p:txBody>
            <a:bodyPr wrap="none"/>
            <a:lstStyle/>
            <a:p>
              <a:pPr rtl="0" algn="l"/>
              <a:endParaRPr lang="en-SG" dirty="0"/>
            </a:p>
          </p:txBody>
        </p:sp>
        <p:sp>
          <p:nvSpPr>
            <p:cNvPr id="124" name="Text Box 72"/>
            <p:cNvSpPr txBox="1">
              <a:spLocks noChangeArrowheads="1"/>
            </p:cNvSpPr>
            <p:nvPr/>
          </p:nvSpPr>
          <p:spPr bwMode="auto">
            <a:xfrm>
              <a:off x="1836" y="3525"/>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25" name="Text Box 73"/>
            <p:cNvSpPr txBox="1">
              <a:spLocks noChangeArrowheads="1"/>
            </p:cNvSpPr>
            <p:nvPr/>
          </p:nvSpPr>
          <p:spPr bwMode="auto">
            <a:xfrm>
              <a:off x="3430" y="3551"/>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26" name="Text Box 74"/>
            <p:cNvSpPr txBox="1">
              <a:spLocks noChangeArrowheads="1"/>
            </p:cNvSpPr>
            <p:nvPr/>
          </p:nvSpPr>
          <p:spPr bwMode="auto">
            <a:xfrm>
              <a:off x="4870" y="3552"/>
              <a:ext cx="212" cy="288"/>
            </a:xfrm>
            <a:prstGeom prst="rect">
              <a:avLst/>
            </a:prstGeom>
            <a:noFill/>
            <a:ln w="9525">
              <a:noFill/>
              <a:miter lim="800000"/>
              <a:headEnd/>
              <a:tailEnd/>
            </a:ln>
          </p:spPr>
          <p:txBody>
            <a:bodyPr wrap="none">
              <a:spAutoFit/>
            </a:bodyPr>
            <a:lstStyle/>
            <a:p>
              <a:pPr rtl="0" algn="l"/>
              <a:r>
                <a:rPr kumimoji="1" lang="en-US" altLang="zh-TW" sz="2400" dirty="0">
                  <a:solidFill>
                    <a:srgbClr val="A50021"/>
                  </a:solidFill>
                  <a:ea typeface="PMingLiU" pitchFamily="18" charset="-120"/>
                </a:rPr>
                <a:t>k</a:t>
              </a:r>
            </a:p>
          </p:txBody>
        </p:sp>
        <p:sp>
          <p:nvSpPr>
            <p:cNvPr id="127" name="Text Box 75"/>
            <p:cNvSpPr txBox="1">
              <a:spLocks noChangeArrowheads="1"/>
            </p:cNvSpPr>
            <p:nvPr/>
          </p:nvSpPr>
          <p:spPr bwMode="auto">
            <a:xfrm>
              <a:off x="5494" y="3552"/>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128" name="Text Box 76"/>
            <p:cNvSpPr txBox="1">
              <a:spLocks noChangeArrowheads="1"/>
            </p:cNvSpPr>
            <p:nvPr/>
          </p:nvSpPr>
          <p:spPr bwMode="auto">
            <a:xfrm>
              <a:off x="3430" y="3216"/>
              <a:ext cx="227" cy="288"/>
            </a:xfrm>
            <a:prstGeom prst="rect">
              <a:avLst/>
            </a:prstGeom>
            <a:noFill/>
            <a:ln w="9525">
              <a:noFill/>
              <a:miter lim="800000"/>
              <a:headEnd/>
              <a:tailEnd/>
            </a:ln>
          </p:spPr>
          <p:txBody>
            <a:bodyPr wrap="none">
              <a:spAutoFit/>
            </a:bodyPr>
            <a:lstStyle/>
            <a:p>
              <a:pPr rtl="0" algn="l"/>
              <a:r>
                <a:rPr kumimoji="1" lang="en-US" altLang="zh-TW" sz="2400" b="1" dirty="0">
                  <a:solidFill>
                    <a:srgbClr val="006600"/>
                  </a:solidFill>
                  <a:ea typeface="PMingLiU" pitchFamily="18" charset="-120"/>
                </a:rPr>
                <a:t>y</a:t>
              </a:r>
            </a:p>
          </p:txBody>
        </p:sp>
        <p:sp>
          <p:nvSpPr>
            <p:cNvPr id="129" name="Text Box 77"/>
            <p:cNvSpPr txBox="1">
              <a:spLocks noChangeArrowheads="1"/>
            </p:cNvSpPr>
            <p:nvPr/>
          </p:nvSpPr>
          <p:spPr bwMode="auto">
            <a:xfrm>
              <a:off x="4678" y="3216"/>
              <a:ext cx="232" cy="288"/>
            </a:xfrm>
            <a:prstGeom prst="rect">
              <a:avLst/>
            </a:prstGeom>
            <a:noFill/>
            <a:ln w="9525">
              <a:noFill/>
              <a:miter lim="800000"/>
              <a:headEnd/>
              <a:tailEnd/>
            </a:ln>
          </p:spPr>
          <p:txBody>
            <a:bodyPr wrap="none">
              <a:spAutoFit/>
            </a:bodyPr>
            <a:lstStyle/>
            <a:p>
              <a:pPr rtl="0" algn="l"/>
              <a:r>
                <a:rPr kumimoji="1" lang="en-US" altLang="zh-TW" sz="2400" b="1" dirty="0">
                  <a:solidFill>
                    <a:srgbClr val="660066"/>
                  </a:solidFill>
                  <a:ea typeface="PMingLiU" pitchFamily="18" charset="-120"/>
                </a:rPr>
                <a:t>x</a:t>
              </a:r>
            </a:p>
          </p:txBody>
        </p:sp>
      </p:grpSp>
      <p:sp>
        <p:nvSpPr>
          <p:cNvPr id="130" name="Text Box 78"/>
          <p:cNvSpPr txBox="1">
            <a:spLocks noChangeArrowheads="1"/>
          </p:cNvSpPr>
          <p:nvPr/>
        </p:nvSpPr>
        <p:spPr bwMode="auto">
          <a:xfrm>
            <a:off x="415925" y="5562600"/>
            <a:ext cx="1814513" cy="457200"/>
          </a:xfrm>
          <a:prstGeom prst="rect">
            <a:avLst/>
          </a:prstGeom>
          <a:noFill/>
          <a:ln w="9525">
            <a:noFill/>
            <a:miter lim="800000"/>
            <a:headEnd/>
            <a:tailEnd/>
          </a:ln>
        </p:spPr>
        <p:txBody>
          <a:bodyPr wrap="none">
            <a:spAutoFit/>
          </a:bodyPr>
          <a:lstStyle/>
          <a:p>
            <a:pPr rtl="0" algn="l"/>
            <a:r>
              <a:rPr kumimoji="1" lang="en-US" altLang="zh-TW" sz="2400" dirty="0">
                <a:solidFill>
                  <a:srgbClr val="FF0000"/>
                </a:solidFill>
                <a:ea typeface="PMingLiU" pitchFamily="18" charset="-120"/>
              </a:rPr>
              <a:t>Tăng</a:t>
            </a:r>
            <a:r>
              <a:rPr kumimoji="1" lang="en-US" altLang="zh-TW" sz="2400" dirty="0">
                <a:solidFill>
                  <a:srgbClr val="FF33CC"/>
                </a:solidFill>
                <a:ea typeface="PMingLiU" pitchFamily="18" charset="-120"/>
              </a:rPr>
              <a:t> </a:t>
            </a:r>
            <a:r>
              <a:rPr kumimoji="1" lang="en-US" altLang="zh-TW" sz="2400" dirty="0">
                <a:solidFill>
                  <a:srgbClr val="A50021"/>
                </a:solidFill>
                <a:ea typeface="PMingLiU" pitchFamily="18" charset="-120"/>
              </a:rPr>
              <a:t>k</a:t>
            </a:r>
          </a:p>
        </p:txBody>
      </p:sp>
      <p:grpSp>
        <p:nvGrpSpPr>
          <p:cNvPr id="131" name="Group 81"/>
          <p:cNvGrpSpPr>
            <a:grpSpLocks/>
          </p:cNvGrpSpPr>
          <p:nvPr/>
        </p:nvGrpSpPr>
        <p:grpSpPr bwMode="auto">
          <a:xfrm>
            <a:off x="2555875" y="1295400"/>
            <a:ext cx="6137275" cy="1447800"/>
            <a:chOff x="1798" y="864"/>
            <a:chExt cx="3866" cy="912"/>
          </a:xfrm>
        </p:grpSpPr>
        <p:sp>
          <p:nvSpPr>
            <p:cNvPr id="132" name="Rectangle 5"/>
            <p:cNvSpPr>
              <a:spLocks noChangeArrowheads="1"/>
            </p:cNvSpPr>
            <p:nvPr/>
          </p:nvSpPr>
          <p:spPr bwMode="auto">
            <a:xfrm>
              <a:off x="4678" y="1152"/>
              <a:ext cx="960" cy="368"/>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a:t>
              </a:r>
            </a:p>
          </p:txBody>
        </p:sp>
        <p:sp>
          <p:nvSpPr>
            <p:cNvPr id="133" name="Rectangle 6"/>
            <p:cNvSpPr>
              <a:spLocks noChangeArrowheads="1"/>
            </p:cNvSpPr>
            <p:nvPr/>
          </p:nvSpPr>
          <p:spPr bwMode="auto">
            <a:xfrm>
              <a:off x="3478" y="1152"/>
              <a:ext cx="1200" cy="368"/>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sym typeface="Symbol" pitchFamily="18" charset="2"/>
                </a:rPr>
                <a:t></a:t>
              </a:r>
              <a:r>
                <a:rPr lang="en-US" altLang="zh-TW" sz="2800" dirty="0">
                  <a:solidFill>
                    <a:srgbClr val="0000FF"/>
                  </a:solidFill>
                  <a:latin typeface="Arial" charset="0"/>
                  <a:ea typeface="PMingLiU" pitchFamily="18" charset="-120"/>
                  <a:sym typeface="Symbol" pitchFamily="18" charset="2"/>
                </a:rPr>
                <a:t>P</a:t>
              </a:r>
            </a:p>
          </p:txBody>
        </p:sp>
        <p:sp>
          <p:nvSpPr>
            <p:cNvPr id="134" name="Rectangle 7"/>
            <p:cNvSpPr>
              <a:spLocks noChangeArrowheads="1"/>
            </p:cNvSpPr>
            <p:nvPr/>
          </p:nvSpPr>
          <p:spPr bwMode="auto">
            <a:xfrm>
              <a:off x="2086" y="1152"/>
              <a:ext cx="1392" cy="368"/>
            </a:xfrm>
            <a:prstGeom prst="rect">
              <a:avLst/>
            </a:prstGeom>
            <a:noFill/>
            <a:ln w="9525">
              <a:noFill/>
              <a:miter lim="800000"/>
              <a:headEnd/>
              <a:tailEnd/>
            </a:ln>
          </p:spPr>
          <p:txBody>
            <a:bodyPr/>
            <a:lstStyle/>
            <a:p>
              <a:pPr algn="ctr" rtl="0">
                <a:spcBef>
                  <a:spcPct val="20000"/>
                </a:spcBef>
              </a:pPr>
              <a:r>
                <a:rPr lang="en-US" altLang="zh-TW" sz="2800" dirty="0">
                  <a:latin typeface="Arial" charset="0"/>
                  <a:ea typeface="PMingLiU" pitchFamily="18" charset="-120"/>
                </a:rPr>
                <a:t>&lt;</a:t>
              </a:r>
              <a:r>
                <a:rPr lang="en-US" altLang="zh-TW" sz="2800" dirty="0">
                  <a:solidFill>
                    <a:srgbClr val="0000FF"/>
                  </a:solidFill>
                  <a:latin typeface="Arial" charset="0"/>
                  <a:ea typeface="PMingLiU" pitchFamily="18" charset="-120"/>
                </a:rPr>
                <a:t>P</a:t>
              </a:r>
            </a:p>
          </p:txBody>
        </p:sp>
        <p:sp>
          <p:nvSpPr>
            <p:cNvPr id="135" name="Rectangle 8"/>
            <p:cNvSpPr>
              <a:spLocks noChangeArrowheads="1"/>
            </p:cNvSpPr>
            <p:nvPr/>
          </p:nvSpPr>
          <p:spPr bwMode="auto">
            <a:xfrm>
              <a:off x="1798" y="1152"/>
              <a:ext cx="288" cy="368"/>
            </a:xfrm>
            <a:prstGeom prst="rect">
              <a:avLst/>
            </a:prstGeom>
            <a:noFill/>
            <a:ln w="9525">
              <a:noFill/>
              <a:miter lim="800000"/>
              <a:headEnd/>
              <a:tailEnd/>
            </a:ln>
          </p:spPr>
          <p:txBody>
            <a:bodyPr/>
            <a:lstStyle/>
            <a:p>
              <a:pPr algn="ctr" rtl="0">
                <a:spcBef>
                  <a:spcPct val="20000"/>
                </a:spcBef>
              </a:pPr>
              <a:r>
                <a:rPr lang="en-US" altLang="zh-TW" sz="2800" dirty="0">
                  <a:solidFill>
                    <a:srgbClr val="0000FF"/>
                  </a:solidFill>
                  <a:latin typeface="Arial" charset="0"/>
                  <a:ea typeface="PMingLiU" pitchFamily="18" charset="-120"/>
                </a:rPr>
                <a:t>P</a:t>
              </a:r>
            </a:p>
          </p:txBody>
        </p:sp>
        <p:sp>
          <p:nvSpPr>
            <p:cNvPr id="136" name="Line 9"/>
            <p:cNvSpPr>
              <a:spLocks noChangeShapeType="1"/>
            </p:cNvSpPr>
            <p:nvPr/>
          </p:nvSpPr>
          <p:spPr bwMode="auto">
            <a:xfrm>
              <a:off x="1798" y="1152"/>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37" name="Line 10"/>
            <p:cNvSpPr>
              <a:spLocks noChangeShapeType="1"/>
            </p:cNvSpPr>
            <p:nvPr/>
          </p:nvSpPr>
          <p:spPr bwMode="auto">
            <a:xfrm>
              <a:off x="1798" y="1520"/>
              <a:ext cx="3840" cy="0"/>
            </a:xfrm>
            <a:prstGeom prst="line">
              <a:avLst/>
            </a:prstGeom>
            <a:noFill/>
            <a:ln w="28575" cap="sq">
              <a:solidFill>
                <a:schemeClr val="tx1"/>
              </a:solidFill>
              <a:miter lim="800000"/>
              <a:headEnd/>
              <a:tailEnd/>
            </a:ln>
          </p:spPr>
          <p:txBody>
            <a:bodyPr wrap="none"/>
            <a:lstStyle/>
            <a:p>
              <a:pPr rtl="0" algn="l"/>
              <a:endParaRPr lang="en-SG" dirty="0"/>
            </a:p>
          </p:txBody>
        </p:sp>
        <p:sp>
          <p:nvSpPr>
            <p:cNvPr id="138" name="Line 11"/>
            <p:cNvSpPr>
              <a:spLocks noChangeShapeType="1"/>
            </p:cNvSpPr>
            <p:nvPr/>
          </p:nvSpPr>
          <p:spPr bwMode="auto">
            <a:xfrm>
              <a:off x="1798" y="1152"/>
              <a:ext cx="0" cy="368"/>
            </a:xfrm>
            <a:prstGeom prst="line">
              <a:avLst/>
            </a:prstGeom>
            <a:noFill/>
            <a:ln w="28575" cap="sq">
              <a:solidFill>
                <a:schemeClr val="tx1"/>
              </a:solidFill>
              <a:miter lim="800000"/>
              <a:headEnd/>
              <a:tailEnd/>
            </a:ln>
          </p:spPr>
          <p:txBody>
            <a:bodyPr wrap="none"/>
            <a:lstStyle/>
            <a:p>
              <a:pPr rtl="0" algn="l"/>
              <a:endParaRPr lang="en-SG" dirty="0"/>
            </a:p>
          </p:txBody>
        </p:sp>
        <p:sp>
          <p:nvSpPr>
            <p:cNvPr id="139" name="Line 12"/>
            <p:cNvSpPr>
              <a:spLocks noChangeShapeType="1"/>
            </p:cNvSpPr>
            <p:nvPr/>
          </p:nvSpPr>
          <p:spPr bwMode="auto">
            <a:xfrm>
              <a:off x="2086" y="115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140" name="Line 13"/>
            <p:cNvSpPr>
              <a:spLocks noChangeShapeType="1"/>
            </p:cNvSpPr>
            <p:nvPr/>
          </p:nvSpPr>
          <p:spPr bwMode="auto">
            <a:xfrm>
              <a:off x="3478" y="115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141" name="Line 14"/>
            <p:cNvSpPr>
              <a:spLocks noChangeShapeType="1"/>
            </p:cNvSpPr>
            <p:nvPr/>
          </p:nvSpPr>
          <p:spPr bwMode="auto">
            <a:xfrm>
              <a:off x="4678" y="1152"/>
              <a:ext cx="0" cy="368"/>
            </a:xfrm>
            <a:prstGeom prst="line">
              <a:avLst/>
            </a:prstGeom>
            <a:noFill/>
            <a:ln w="12700">
              <a:solidFill>
                <a:schemeClr val="tx1"/>
              </a:solidFill>
              <a:miter lim="800000"/>
              <a:headEnd/>
              <a:tailEnd/>
            </a:ln>
          </p:spPr>
          <p:txBody>
            <a:bodyPr wrap="none"/>
            <a:lstStyle/>
            <a:p>
              <a:pPr rtl="0" algn="l"/>
              <a:endParaRPr lang="en-SG" dirty="0"/>
            </a:p>
          </p:txBody>
        </p:sp>
        <p:sp>
          <p:nvSpPr>
            <p:cNvPr id="142" name="Line 15"/>
            <p:cNvSpPr>
              <a:spLocks noChangeShapeType="1"/>
            </p:cNvSpPr>
            <p:nvPr/>
          </p:nvSpPr>
          <p:spPr bwMode="auto">
            <a:xfrm>
              <a:off x="5638" y="1152"/>
              <a:ext cx="0" cy="368"/>
            </a:xfrm>
            <a:prstGeom prst="line">
              <a:avLst/>
            </a:prstGeom>
            <a:noFill/>
            <a:ln w="28575" cap="sq">
              <a:solidFill>
                <a:schemeClr val="tx1"/>
              </a:solidFill>
              <a:miter lim="800000"/>
              <a:headEnd/>
              <a:tailEnd/>
            </a:ln>
          </p:spPr>
          <p:txBody>
            <a:bodyPr wrap="none"/>
            <a:lstStyle/>
            <a:p>
              <a:pPr rtl="0" algn="l"/>
              <a:endParaRPr lang="en-SG" dirty="0"/>
            </a:p>
          </p:txBody>
        </p:sp>
        <p:sp>
          <p:nvSpPr>
            <p:cNvPr id="143" name="Text Box 16"/>
            <p:cNvSpPr txBox="1">
              <a:spLocks noChangeArrowheads="1"/>
            </p:cNvSpPr>
            <p:nvPr/>
          </p:nvSpPr>
          <p:spPr bwMode="auto">
            <a:xfrm>
              <a:off x="1836" y="1461"/>
              <a:ext cx="16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44" name="Text Box 17"/>
            <p:cNvSpPr txBox="1">
              <a:spLocks noChangeArrowheads="1"/>
            </p:cNvSpPr>
            <p:nvPr/>
          </p:nvSpPr>
          <p:spPr bwMode="auto">
            <a:xfrm>
              <a:off x="3238" y="1487"/>
              <a:ext cx="277"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tôi</a:t>
              </a:r>
            </a:p>
          </p:txBody>
        </p:sp>
        <p:sp>
          <p:nvSpPr>
            <p:cNvPr id="145" name="Text Box 18"/>
            <p:cNvSpPr txBox="1">
              <a:spLocks noChangeArrowheads="1"/>
            </p:cNvSpPr>
            <p:nvPr/>
          </p:nvSpPr>
          <p:spPr bwMode="auto">
            <a:xfrm>
              <a:off x="4678" y="1488"/>
              <a:ext cx="212"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k</a:t>
              </a:r>
            </a:p>
          </p:txBody>
        </p:sp>
        <p:sp>
          <p:nvSpPr>
            <p:cNvPr id="146" name="Text Box 19"/>
            <p:cNvSpPr txBox="1">
              <a:spLocks noChangeArrowheads="1"/>
            </p:cNvSpPr>
            <p:nvPr/>
          </p:nvSpPr>
          <p:spPr bwMode="auto">
            <a:xfrm>
              <a:off x="5494" y="1488"/>
              <a:ext cx="170" cy="288"/>
            </a:xfrm>
            <a:prstGeom prst="rect">
              <a:avLst/>
            </a:prstGeom>
            <a:noFill/>
            <a:ln w="9525">
              <a:noFill/>
              <a:miter lim="800000"/>
              <a:headEnd/>
              <a:tailEnd/>
            </a:ln>
          </p:spPr>
          <p:txBody>
            <a:bodyPr wrap="none">
              <a:spAutoFit/>
            </a:bodyPr>
            <a:lstStyle/>
            <a:p>
              <a:pPr rtl="0" algn="l"/>
              <a:r>
                <a:rPr kumimoji="1" lang="en-US" altLang="zh-TW" sz="2400" dirty="0">
                  <a:ea typeface="PMingLiU" pitchFamily="18" charset="-120"/>
                </a:rPr>
                <a:t>j</a:t>
              </a:r>
            </a:p>
          </p:txBody>
        </p:sp>
        <p:sp>
          <p:nvSpPr>
            <p:cNvPr id="147" name="Text Box 20"/>
            <p:cNvSpPr txBox="1">
              <a:spLocks noChangeArrowheads="1"/>
            </p:cNvSpPr>
            <p:nvPr/>
          </p:nvSpPr>
          <p:spPr bwMode="auto">
            <a:xfrm>
              <a:off x="3478" y="1152"/>
              <a:ext cx="232" cy="288"/>
            </a:xfrm>
            <a:prstGeom prst="rect">
              <a:avLst/>
            </a:prstGeom>
            <a:noFill/>
            <a:ln w="9525">
              <a:noFill/>
              <a:miter lim="800000"/>
              <a:headEnd/>
              <a:tailEnd/>
            </a:ln>
          </p:spPr>
          <p:txBody>
            <a:bodyPr wrap="none">
              <a:spAutoFit/>
            </a:bodyPr>
            <a:lstStyle/>
            <a:p>
              <a:pPr rtl="0" algn="l"/>
              <a:r>
                <a:rPr kumimoji="1" lang="en-US" altLang="zh-TW" sz="2400" b="1" dirty="0">
                  <a:solidFill>
                    <a:srgbClr val="660066"/>
                  </a:solidFill>
                  <a:ea typeface="PMingLiU" pitchFamily="18" charset="-120"/>
                </a:rPr>
                <a:t>x</a:t>
              </a:r>
            </a:p>
          </p:txBody>
        </p:sp>
        <p:sp>
          <p:nvSpPr>
            <p:cNvPr id="148" name="Text Box 21"/>
            <p:cNvSpPr txBox="1">
              <a:spLocks noChangeArrowheads="1"/>
            </p:cNvSpPr>
            <p:nvPr/>
          </p:nvSpPr>
          <p:spPr bwMode="auto">
            <a:xfrm>
              <a:off x="4678" y="1152"/>
              <a:ext cx="227" cy="288"/>
            </a:xfrm>
            <a:prstGeom prst="rect">
              <a:avLst/>
            </a:prstGeom>
            <a:noFill/>
            <a:ln w="9525">
              <a:noFill/>
              <a:miter lim="800000"/>
              <a:headEnd/>
              <a:tailEnd/>
            </a:ln>
          </p:spPr>
          <p:txBody>
            <a:bodyPr wrap="none">
              <a:spAutoFit/>
            </a:bodyPr>
            <a:lstStyle/>
            <a:p>
              <a:pPr rtl="0" algn="l"/>
              <a:r>
                <a:rPr kumimoji="1" lang="en-US" altLang="zh-TW" sz="2400" b="1" dirty="0">
                  <a:solidFill>
                    <a:srgbClr val="006600"/>
                  </a:solidFill>
                  <a:ea typeface="PMingLiU" pitchFamily="18" charset="-120"/>
                </a:rPr>
                <a:t>y</a:t>
              </a:r>
            </a:p>
          </p:txBody>
        </p:sp>
        <p:sp>
          <p:nvSpPr>
            <p:cNvPr id="149" name="Text Box 79"/>
            <p:cNvSpPr txBox="1">
              <a:spLocks noChangeArrowheads="1"/>
            </p:cNvSpPr>
            <p:nvPr/>
          </p:nvSpPr>
          <p:spPr bwMode="auto">
            <a:xfrm>
              <a:off x="2662" y="864"/>
              <a:ext cx="328" cy="288"/>
            </a:xfrm>
            <a:prstGeom prst="rect">
              <a:avLst/>
            </a:prstGeom>
            <a:noFill/>
            <a:ln w="9525">
              <a:noFill/>
              <a:miter lim="800000"/>
              <a:headEnd/>
              <a:tailEnd/>
            </a:ln>
          </p:spPr>
          <p:txBody>
            <a:bodyPr wrap="none">
              <a:spAutoFit/>
            </a:bodyPr>
            <a:lstStyle/>
            <a:p>
              <a:pPr rtl="0" algn="l"/>
              <a:r>
                <a:rPr kumimoji="1" lang="en-US" altLang="zh-TW" sz="2400" dirty="0">
                  <a:solidFill>
                    <a:srgbClr val="CC3300"/>
                  </a:solidFill>
                  <a:ea typeface="PMingLiU" pitchFamily="18" charset="-120"/>
                </a:rPr>
                <a:t>S1</a:t>
              </a:r>
            </a:p>
          </p:txBody>
        </p:sp>
        <p:sp>
          <p:nvSpPr>
            <p:cNvPr id="150" name="Text Box 80"/>
            <p:cNvSpPr txBox="1">
              <a:spLocks noChangeArrowheads="1"/>
            </p:cNvSpPr>
            <p:nvPr/>
          </p:nvSpPr>
          <p:spPr bwMode="auto">
            <a:xfrm>
              <a:off x="3910" y="864"/>
              <a:ext cx="354" cy="291"/>
            </a:xfrm>
            <a:prstGeom prst="rect">
              <a:avLst/>
            </a:prstGeom>
            <a:noFill/>
            <a:ln w="9525">
              <a:noFill/>
              <a:miter lim="800000"/>
              <a:headEnd/>
              <a:tailEnd/>
            </a:ln>
          </p:spPr>
          <p:txBody>
            <a:bodyPr wrap="none">
              <a:spAutoFit/>
            </a:bodyPr>
            <a:lstStyle/>
            <a:p>
              <a:pPr rtl="0" algn="l"/>
              <a:r>
                <a:rPr kumimoji="1" lang="en-US" altLang="zh-TW" sz="2400" dirty="0">
                  <a:solidFill>
                    <a:srgbClr val="660066"/>
                  </a:solidFill>
                  <a:ea typeface="PMingLiU" pitchFamily="18" charset="-120"/>
                </a:rPr>
                <a:t>S2</a:t>
              </a:r>
            </a:p>
          </p:txBody>
        </p:sp>
      </p:grpSp>
      <p:sp>
        <p:nvSpPr>
          <p:cNvPr id="152"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11" grpId="0"/>
      <p:bldP spid="1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382000" cy="914400"/>
          </a:xfrm>
        </p:spPr>
        <p:txBody>
          <a:bodyPr/>
          <a:lstStyle/>
          <a:p>
            <a:pPr rtl="0" algn="l"/>
            <a:r>
              <a:rPr lang="en-US" sz="3600" dirty="0">
                <a:solidFill>
                  <a:srgbClr val="C00000"/>
                </a:solidFill>
                <a:latin typeface="Britannic Bold" panose="020B0903060703020204" pitchFamily="34" charset="0"/>
              </a:rPr>
              <a:t>5</a:t>
            </a:r>
            <a:r>
              <a:rPr lang="en-US" sz="3600" dirty="0">
                <a:latin typeface="Britannic Bold" panose="020B0903060703020204" pitchFamily="34" charset="0"/>
              </a:rPr>
              <a:t>Mã của</a:t>
            </a:r>
            <a:r>
              <a:rPr lang="en-US" sz="3600" dirty="0">
                <a:solidFill>
                  <a:srgbClr val="C00000"/>
                </a:solidFill>
                <a:latin typeface="Britannic Bold" panose="020B0903060703020204" pitchFamily="34" charset="0"/>
              </a:rPr>
              <a:t>Vách ngăn</a:t>
            </a:r>
            <a:r>
              <a:rPr lang="en-US" sz="3600" dirty="0">
                <a:latin typeface="Britannic Bold" panose="020B0903060703020204" pitchFamily="34" charset="0"/>
              </a:rPr>
              <a:t>Thuật toán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52</a:t>
            </a:fld>
            <a:endParaRPr lang="en-US" sz="1600" dirty="0"/>
          </a:p>
        </p:txBody>
      </p:sp>
      <p:sp>
        <p:nvSpPr>
          <p:cNvPr id="26" name="Rectangle 3"/>
          <p:cNvSpPr txBox="1">
            <a:spLocks noChangeArrowheads="1"/>
          </p:cNvSpPr>
          <p:nvPr/>
        </p:nvSpPr>
        <p:spPr bwMode="auto">
          <a:xfrm>
            <a:off x="381000" y="1066800"/>
            <a:ext cx="8458200" cy="433965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buFont typeface="Wingdings" pitchFamily="2" charset="2"/>
              <a:buNone/>
              <a:tabLst>
                <a:tab pos="269875" algn="l"/>
                <a:tab pos="539750" algn="l"/>
                <a:tab pos="900113" algn="l"/>
                <a:tab pos="1169988" algn="l"/>
                <a:tab pos="1438275" algn="l"/>
              </a:tabLst>
            </a:pPr>
            <a:r>
              <a:rPr lang="en-US" altLang="zh-TW" sz="2000" b="1" dirty="0">
                <a:solidFill>
                  <a:srgbClr val="0000FF"/>
                </a:solidFill>
                <a:latin typeface="Lucida Console" pitchFamily="49" charset="0"/>
                <a:ea typeface="PMingLiU" pitchFamily="18" charset="-120"/>
              </a:rPr>
              <a:t>...</a:t>
            </a:r>
            <a:r>
              <a:rPr lang="en-US" altLang="zh-TW" sz="2000" b="1" dirty="0">
                <a:solidFill>
                  <a:srgbClr val="0000FF"/>
                </a:solidFill>
                <a:latin typeface="Lucida Console" pitchFamily="49" charset="0"/>
              </a:rPr>
              <a:t>vách ngăn</a:t>
            </a:r>
            <a:r>
              <a:rPr lang="en-US" sz="2000" b="1" dirty="0">
                <a:solidFill>
                  <a:srgbClr val="0000FF"/>
                </a:solidFill>
                <a:latin typeface="Lucida Console" pitchFamily="49" charset="0"/>
              </a:rPr>
              <a:t>(int[] a, int i, int j)</a:t>
            </a:r>
            <a:r>
              <a:rPr lang="en-US" sz="2000" dirty="0">
                <a:solidFill>
                  <a:srgbClr val="0000FF"/>
                </a:solidFill>
                <a:latin typeface="Lucida Console" pitchFamily="49" charset="0"/>
              </a:rPr>
              <a:t>{</a:t>
            </a:r>
          </a:p>
          <a:p>
            <a:pPr eaLnBrk="1" hangingPunct="1" rtl="0" algn="l">
              <a:buFont typeface="Wingdings" pitchFamily="2" charset="2"/>
              <a:buNone/>
              <a:tabLst>
                <a:tab pos="269875" algn="l"/>
                <a:tab pos="539750" algn="l"/>
                <a:tab pos="900113" algn="l"/>
                <a:tab pos="1169988" algn="l"/>
                <a:tab pos="1438275" algn="l"/>
              </a:tabLst>
            </a:pPr>
            <a:r>
              <a:rPr lang="en-US" altLang="zh-TW" sz="2000" dirty="0">
                <a:solidFill>
                  <a:srgbClr val="0000FF"/>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 phân vùng các mục dữ liệu trong a[i..j]</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int</a:t>
            </a:r>
            <a:r>
              <a:rPr lang="en-US" altLang="zh-TW" sz="2000" dirty="0">
                <a:solidFill>
                  <a:srgbClr val="A50021"/>
                </a:solidFill>
                <a:latin typeface="Lucida Console" pitchFamily="49" charset="0"/>
                <a:ea typeface="PMingLiU" pitchFamily="18" charset="-120"/>
              </a:rPr>
              <a:t>P</a:t>
            </a:r>
            <a:r>
              <a:rPr lang="en-US" altLang="zh-TW" sz="2000" dirty="0">
                <a:latin typeface="Lucida Console" pitchFamily="49" charset="0"/>
                <a:ea typeface="PMingLiU" pitchFamily="18" charset="-120"/>
              </a:rPr>
              <a:t>= a[i];</a:t>
            </a:r>
            <a:r>
              <a:rPr lang="en-US" altLang="zh-TW" sz="2000" dirty="0">
                <a:solidFill>
                  <a:srgbClr val="006600"/>
                </a:solidFill>
                <a:latin typeface="Lucida Console" pitchFamily="49" charset="0"/>
                <a:ea typeface="PMingLiU" pitchFamily="18" charset="-120"/>
              </a:rPr>
              <a:t>// p là trục quay,</a:t>
            </a:r>
            <a:r>
              <a:rPr lang="en-US" altLang="zh-TW" sz="2000" dirty="0">
                <a:solidFill>
                  <a:srgbClr val="CC0000"/>
                </a:solidFill>
                <a:latin typeface="Lucida Console" pitchFamily="49" charset="0"/>
                <a:ea typeface="PMingLiU" pitchFamily="18" charset="-120"/>
              </a:rPr>
              <a:t>Tôi</a:t>
            </a:r>
            <a:r>
              <a:rPr lang="en-US" altLang="zh-TW" sz="2000" baseline="30000" dirty="0">
                <a:solidFill>
                  <a:srgbClr val="CC0000"/>
                </a:solidFill>
                <a:latin typeface="Lucida Console" pitchFamily="49" charset="0"/>
                <a:ea typeface="PMingLiU" pitchFamily="18" charset="-120"/>
              </a:rPr>
              <a:t>quần què</a:t>
            </a:r>
            <a:r>
              <a:rPr lang="en-US" altLang="zh-TW" sz="2000" dirty="0">
                <a:solidFill>
                  <a:srgbClr val="0080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mục </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int m = tôi;</a:t>
            </a:r>
            <a:r>
              <a:rPr lang="en-US" altLang="zh-TW" sz="2000" dirty="0">
                <a:solidFill>
                  <a:srgbClr val="006600"/>
                </a:solidFill>
                <a:latin typeface="Lucida Console" pitchFamily="49" charset="0"/>
                <a:ea typeface="PMingLiU" pitchFamily="18" charset="-120"/>
              </a:rPr>
              <a:t>// Ban đầu S1 và S2 trống</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cho (int k=i+1; k&lt;=j; k++) {</a:t>
            </a:r>
            <a:r>
              <a:rPr lang="en-US" altLang="zh-TW" sz="2000" dirty="0">
                <a:solidFill>
                  <a:srgbClr val="006600"/>
                </a:solidFill>
                <a:latin typeface="Lucida Console" pitchFamily="49" charset="0"/>
                <a:ea typeface="PMingLiU" pitchFamily="18" charset="-120"/>
              </a:rPr>
              <a:t>//</a:t>
            </a:r>
            <a:r>
              <a:rPr lang="en-US" altLang="zh-TW" dirty="0">
                <a:solidFill>
                  <a:srgbClr val="006600"/>
                </a:solidFill>
                <a:latin typeface="Lucida Console" pitchFamily="49" charset="0"/>
                <a:ea typeface="PMingLiU" pitchFamily="18" charset="-120"/>
              </a:rPr>
              <a:t>xử lý vùng không xác định</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nếu (a[k] &lt; p) {</a:t>
            </a:r>
            <a:r>
              <a:rPr lang="en-US" altLang="zh-TW" sz="2000" dirty="0">
                <a:solidFill>
                  <a:srgbClr val="006600"/>
                </a:solidFill>
                <a:latin typeface="Lucida Console" pitchFamily="49" charset="0"/>
                <a:ea typeface="PMingLiU" pitchFamily="18" charset="-120"/>
              </a:rPr>
              <a:t>//</a:t>
            </a:r>
            <a:r>
              <a:rPr lang="en-US" altLang="zh-TW" sz="2000" dirty="0">
                <a:solidFill>
                  <a:srgbClr val="A50021"/>
                </a:solidFill>
                <a:latin typeface="Lucida Console" pitchFamily="49" charset="0"/>
                <a:ea typeface="PMingLiU" pitchFamily="18" charset="-120"/>
              </a:rPr>
              <a:t>trường hợp 2</a:t>
            </a:r>
            <a:r>
              <a:rPr lang="en-US" altLang="zh-TW" sz="2000" dirty="0">
                <a:solidFill>
                  <a:srgbClr val="006600"/>
                </a:solidFill>
                <a:latin typeface="Lucida Console" pitchFamily="49" charset="0"/>
                <a:ea typeface="PMingLiU" pitchFamily="18" charset="-120"/>
              </a:rPr>
              <a:t>: đặt a[k] vào S1</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m++;</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C00000"/>
                </a:solidFill>
                <a:latin typeface="Lucida Console" pitchFamily="49" charset="0"/>
                <a:ea typeface="PMingLiU" pitchFamily="18" charset="-120"/>
              </a:rPr>
              <a:t>tráo đổi</a:t>
            </a:r>
            <a:r>
              <a:rPr lang="en-US" altLang="zh-TW" sz="2000" dirty="0">
                <a:latin typeface="Lucida Console" pitchFamily="49" charset="0"/>
                <a:ea typeface="PMingLiU" pitchFamily="18" charset="-120"/>
              </a:rPr>
              <a:t>(a,k,m);</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khác {</a:t>
            </a:r>
            <a:r>
              <a:rPr lang="en-US" altLang="zh-TW" sz="2000" dirty="0">
                <a:solidFill>
                  <a:srgbClr val="006600"/>
                </a:solidFill>
                <a:latin typeface="Lucida Console" pitchFamily="49" charset="0"/>
                <a:ea typeface="PMingLiU" pitchFamily="18" charset="-120"/>
              </a:rPr>
              <a:t>//</a:t>
            </a:r>
            <a:r>
              <a:rPr lang="en-US" altLang="zh-TW" sz="2000" dirty="0">
                <a:solidFill>
                  <a:srgbClr val="008000"/>
                </a:solidFill>
                <a:latin typeface="Lucida Console" pitchFamily="49" charset="0"/>
                <a:ea typeface="PMingLiU" pitchFamily="18" charset="-120"/>
              </a:rPr>
              <a:t> </a:t>
            </a:r>
            <a:r>
              <a:rPr lang="en-US" altLang="zh-TW" sz="2000" dirty="0">
                <a:solidFill>
                  <a:srgbClr val="A50021"/>
                </a:solidFill>
                <a:latin typeface="Lucida Console" pitchFamily="49" charset="0"/>
                <a:ea typeface="PMingLiU" pitchFamily="18" charset="-120"/>
              </a:rPr>
              <a:t>trường hợp 1:</a:t>
            </a:r>
            <a:r>
              <a:rPr lang="en-US" altLang="zh-TW" sz="2000" dirty="0">
                <a:solidFill>
                  <a:srgbClr val="0080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đặt a[k] vào S2. Không làm gì cả!</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a:t>
            </a:r>
            <a:r>
              <a:rPr lang="en-US" altLang="zh-TW" sz="1600" dirty="0">
                <a:solidFill>
                  <a:srgbClr val="006600"/>
                </a:solidFill>
                <a:latin typeface="Lucida Console" pitchFamily="49" charset="0"/>
                <a:ea typeface="PMingLiU" pitchFamily="18" charset="-120"/>
              </a:rPr>
              <a:t>// phần khác cần được loại bỏ</a:t>
            </a:r>
            <a:r>
              <a:rPr lang="en-US" altLang="zh-TW" sz="1600" dirty="0">
                <a:solidFill>
                  <a:srgbClr val="008000"/>
                </a:solidFill>
                <a:latin typeface="Lucida Console" pitchFamily="49" charset="0"/>
                <a:ea typeface="PMingLiU" pitchFamily="18" charset="-120"/>
              </a:rPr>
              <a:t>vì nó trống rỗng</a:t>
            </a:r>
            <a:r>
              <a:rPr lang="en-US" altLang="zh-TW" sz="1600" dirty="0">
                <a:latin typeface="Lucida Console" pitchFamily="49" charset="0"/>
                <a:ea typeface="PMingLiU" pitchFamily="18" charset="-120"/>
              </a:rPr>
              <a:t> </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a:t>
            </a:r>
          </a:p>
          <a:p>
            <a:pPr eaLnBrk="1" hangingPunct="1" rtl="0" algn="l">
              <a:buFont typeface="Wingdings" pitchFamily="2" charset="2"/>
              <a:buNone/>
              <a:tabLst>
                <a:tab pos="269875" algn="l"/>
                <a:tab pos="539750" algn="l"/>
                <a:tab pos="900113" algn="l"/>
                <a:tab pos="1169988" algn="l"/>
                <a:tab pos="1438275" algn="l"/>
              </a:tabLst>
            </a:pPr>
            <a:r>
              <a:rPr lang="en-US" altLang="zh-TW" sz="2000" dirty="0">
                <a:latin typeface="Lucida Console" pitchFamily="49" charset="0"/>
                <a:ea typeface="PMingLiU" pitchFamily="18" charset="-120"/>
              </a:rPr>
              <a:t> </a:t>
            </a:r>
            <a:r>
              <a:rPr lang="en-US" altLang="zh-TW" sz="2000" dirty="0">
                <a:solidFill>
                  <a:srgbClr val="C00000"/>
                </a:solidFill>
                <a:latin typeface="Lucida Console" pitchFamily="49" charset="0"/>
                <a:ea typeface="PMingLiU" pitchFamily="18" charset="-120"/>
              </a:rPr>
              <a:t>tráo đổi</a:t>
            </a:r>
            <a:r>
              <a:rPr lang="en-US" altLang="zh-TW" sz="2000" dirty="0">
                <a:latin typeface="Lucida Console" pitchFamily="49" charset="0"/>
                <a:ea typeface="PMingLiU" pitchFamily="18" charset="-120"/>
              </a:rPr>
              <a:t>(mục tiêu);</a:t>
            </a:r>
            <a:r>
              <a:rPr lang="en-US" altLang="zh-TW" sz="2000" dirty="0">
                <a:solidFill>
                  <a:srgbClr val="006600"/>
                </a:solidFill>
                <a:latin typeface="Lucida Console" pitchFamily="49" charset="0"/>
                <a:ea typeface="PMingLiU" pitchFamily="18" charset="-120"/>
              </a:rPr>
              <a:t>// đặt trục quay vào đúng vị trí</a:t>
            </a:r>
          </a:p>
          <a:p>
            <a:pPr eaLnBrk="1" hangingPunct="1" rtl="0" algn="l">
              <a:buFont typeface="Wingdings" pitchFamily="2" charset="2"/>
              <a:buNone/>
              <a:tabLst>
                <a:tab pos="269875" algn="l"/>
                <a:tab pos="539750" algn="l"/>
                <a:tab pos="900113" algn="l"/>
                <a:tab pos="1169988" algn="l"/>
                <a:tab pos="1438275" algn="l"/>
              </a:tabLst>
            </a:pPr>
            <a:r>
              <a:rPr lang="en-US" altLang="zh-TW" sz="2000" dirty="0">
                <a:solidFill>
                  <a:srgbClr val="FF3300"/>
                </a:solidFill>
                <a:latin typeface="Lucida Console" pitchFamily="49" charset="0"/>
                <a:ea typeface="PMingLiU" pitchFamily="18" charset="-120"/>
              </a:rPr>
              <a:t> </a:t>
            </a:r>
            <a:r>
              <a:rPr lang="en-US" altLang="zh-TW" sz="2000" dirty="0">
                <a:solidFill>
                  <a:srgbClr val="C00000"/>
                </a:solidFill>
                <a:latin typeface="Lucida Console" pitchFamily="49" charset="0"/>
                <a:ea typeface="PMingLiU" pitchFamily="18" charset="-120"/>
              </a:rPr>
              <a:t>trả lại m;</a:t>
            </a:r>
            <a:r>
              <a:rPr lang="en-US" altLang="zh-TW" sz="2000" dirty="0">
                <a:solidFill>
                  <a:srgbClr val="006600"/>
                </a:solidFill>
                <a:latin typeface="Lucida Console" pitchFamily="49" charset="0"/>
                <a:ea typeface="PMingLiU" pitchFamily="18" charset="-120"/>
              </a:rPr>
              <a:t>//</a:t>
            </a:r>
            <a:r>
              <a:rPr lang="en-US" altLang="zh-TW" sz="2000" dirty="0">
                <a:solidFill>
                  <a:srgbClr val="008000"/>
                </a:solidFill>
                <a:latin typeface="Lucida Console" pitchFamily="49" charset="0"/>
                <a:ea typeface="PMingLiU" pitchFamily="18" charset="-120"/>
              </a:rPr>
              <a:t> </a:t>
            </a:r>
            <a:r>
              <a:rPr lang="en-US" altLang="zh-TW" sz="2000" dirty="0">
                <a:solidFill>
                  <a:srgbClr val="C00000"/>
                </a:solidFill>
                <a:latin typeface="Lucida Console" pitchFamily="49" charset="0"/>
                <a:ea typeface="PMingLiU" pitchFamily="18" charset="-120"/>
              </a:rPr>
              <a:t>tôi</a:t>
            </a:r>
            <a:r>
              <a:rPr lang="en-US" altLang="zh-TW" sz="2000" dirty="0">
                <a:solidFill>
                  <a:srgbClr val="008000"/>
                </a:solidFill>
                <a:latin typeface="Lucida Console" pitchFamily="49" charset="0"/>
                <a:ea typeface="PMingLiU" pitchFamily="18" charset="-120"/>
              </a:rPr>
              <a:t> </a:t>
            </a:r>
            <a:r>
              <a:rPr lang="en-US" altLang="zh-TW" sz="2000" dirty="0">
                <a:solidFill>
                  <a:srgbClr val="006600"/>
                </a:solidFill>
                <a:latin typeface="Lucida Console" pitchFamily="49" charset="0"/>
                <a:ea typeface="PMingLiU" pitchFamily="18" charset="-120"/>
              </a:rPr>
              <a:t>là vị trí cuối cùng của trục quay</a:t>
            </a:r>
          </a:p>
          <a:p>
            <a:pPr eaLnBrk="1" hangingPunct="1" rtl="0" algn="l">
              <a:lnSpc>
                <a:spcPct val="80000"/>
              </a:lnSpc>
              <a:buFont typeface="Wingdings" pitchFamily="2" charset="2"/>
              <a:buNone/>
              <a:tabLst>
                <a:tab pos="269875" algn="l"/>
                <a:tab pos="539750" algn="l"/>
                <a:tab pos="900113" algn="l"/>
                <a:tab pos="1169988" algn="l"/>
                <a:tab pos="1438275" algn="l"/>
              </a:tabLst>
            </a:pPr>
            <a:r>
              <a:rPr lang="en-US" altLang="zh-TW" sz="2000" dirty="0">
                <a:solidFill>
                  <a:schemeClr val="tx1"/>
                </a:solidFill>
                <a:latin typeface="Lucida Console" pitchFamily="49" charset="0"/>
                <a:ea typeface="PMingLiU" pitchFamily="18" charset="-120"/>
              </a:rPr>
              <a:t>}</a:t>
            </a:r>
            <a:endParaRPr lang="en-US" sz="2000" dirty="0">
              <a:solidFill>
                <a:schemeClr val="tx1"/>
              </a:solidFill>
              <a:latin typeface="Lucida Console" pitchFamily="49" charset="0"/>
            </a:endParaRPr>
          </a:p>
        </p:txBody>
      </p:sp>
      <p:sp>
        <p:nvSpPr>
          <p:cNvPr id="8" name="Rectangle 3"/>
          <p:cNvSpPr>
            <a:spLocks noGrp="1" noChangeArrowheads="1"/>
          </p:cNvSpPr>
          <p:nvPr>
            <p:ph idx="1"/>
          </p:nvPr>
        </p:nvSpPr>
        <p:spPr>
          <a:xfrm>
            <a:off x="457200" y="5410200"/>
            <a:ext cx="8305800" cy="838200"/>
          </a:xfrm>
        </p:spPr>
        <p:txBody>
          <a:bodyPr/>
          <a:lstStyle/>
          <a:p>
            <a:pPr rtl="0" algn="l">
              <a:spcBef>
                <a:spcPts val="600"/>
              </a:spcBef>
            </a:pPr>
            <a:r>
              <a:rPr lang="en-US" sz="2400" dirty="0"/>
              <a:t>Vì chỉ có một vòng lặp 'for' và kích thước của mảng là n = j – i + 1, nên độ phức tạp của phân vùng() là</a:t>
            </a:r>
            <a:r>
              <a:rPr lang="en-US" sz="2400" dirty="0">
                <a:solidFill>
                  <a:srgbClr val="C00000"/>
                </a:solidFill>
              </a:rPr>
              <a:t>TRÊN)</a:t>
            </a:r>
            <a:endParaRPr lang="en-US" sz="1600" dirty="0">
              <a:solidFill>
                <a:srgbClr val="C00000"/>
              </a:solidFill>
            </a:endParaRPr>
          </a:p>
        </p:txBody>
      </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5 Phân vùng</a:t>
            </a:r>
            <a:r>
              <a:rPr lang="en-US" sz="3600" dirty="0">
                <a:latin typeface="Britannic Bold" panose="020B0903060703020204" pitchFamily="34" charset="0"/>
              </a:rPr>
              <a:t>Thuật toán: Ví dụ</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53</a:t>
            </a:fld>
            <a:endParaRPr lang="en-US" sz="1600" dirty="0"/>
          </a:p>
        </p:txBody>
      </p:sp>
      <p:graphicFrame>
        <p:nvGraphicFramePr>
          <p:cNvPr id="1045" name="Object 8"/>
          <p:cNvGraphicFramePr>
            <a:graphicFrameLocks noChangeAspect="1"/>
          </p:cNvGraphicFramePr>
          <p:nvPr/>
        </p:nvGraphicFramePr>
        <p:xfrm>
          <a:off x="444500" y="928687"/>
          <a:ext cx="3841750" cy="1158875"/>
        </p:xfrm>
        <a:graphic>
          <a:graphicData uri="http://schemas.openxmlformats.org/presentationml/2006/ole">
            <mc:AlternateContent xmlns:mc="http://schemas.openxmlformats.org/markup-compatibility/2006">
              <mc:Choice xmlns:v="urn:schemas-microsoft-com:vml" Requires="v">
                <p:oleObj spid="_x0000_s1273" name="點陣圖影像" r:id="rId4" imgW="2629267" imgH="657317" progId="PBrush">
                  <p:embed/>
                </p:oleObj>
              </mc:Choice>
              <mc:Fallback>
                <p:oleObj name="點陣圖影像" r:id="rId4" imgW="2629267" imgH="657317" progId="PBrush">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 y="928687"/>
                        <a:ext cx="38417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9"/>
          <p:cNvGraphicFramePr>
            <a:graphicFrameLocks noChangeAspect="1"/>
          </p:cNvGraphicFramePr>
          <p:nvPr/>
        </p:nvGraphicFramePr>
        <p:xfrm>
          <a:off x="533400" y="2222500"/>
          <a:ext cx="3752850" cy="1484312"/>
        </p:xfrm>
        <a:graphic>
          <a:graphicData uri="http://schemas.openxmlformats.org/presentationml/2006/ole">
            <mc:AlternateContent xmlns:mc="http://schemas.openxmlformats.org/markup-compatibility/2006">
              <mc:Choice xmlns:v="urn:schemas-microsoft-com:vml" Requires="v">
                <p:oleObj spid="_x0000_s1274" name="點陣圖影像" r:id="rId6" imgW="2591162" imgH="847843" progId="PBrush">
                  <p:embed/>
                </p:oleObj>
              </mc:Choice>
              <mc:Fallback>
                <p:oleObj name="點陣圖影像" r:id="rId6" imgW="2591162" imgH="847843" progId="PBrush">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222500"/>
                        <a:ext cx="375285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0"/>
          <p:cNvGraphicFramePr>
            <a:graphicFrameLocks noChangeAspect="1"/>
          </p:cNvGraphicFramePr>
          <p:nvPr/>
        </p:nvGraphicFramePr>
        <p:xfrm>
          <a:off x="533400" y="3733800"/>
          <a:ext cx="3752850" cy="1103312"/>
        </p:xfrm>
        <a:graphic>
          <a:graphicData uri="http://schemas.openxmlformats.org/presentationml/2006/ole">
            <mc:AlternateContent xmlns:mc="http://schemas.openxmlformats.org/markup-compatibility/2006">
              <mc:Choice xmlns:v="urn:schemas-microsoft-com:vml" Requires="v">
                <p:oleObj spid="_x0000_s1275" name="點陣圖影像" r:id="rId8" imgW="2580952" imgH="628571" progId="PBrush">
                  <p:embed/>
                </p:oleObj>
              </mc:Choice>
              <mc:Fallback>
                <p:oleObj name="點陣圖影像" r:id="rId8" imgW="2580952" imgH="628571" progId="PBrush">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733800"/>
                        <a:ext cx="3752850"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48" name="Picture 24"/>
          <p:cNvPicPr>
            <a:picLocks noChangeAspect="1" noChangeArrowheads="1"/>
          </p:cNvPicPr>
          <p:nvPr/>
        </p:nvPicPr>
        <p:blipFill>
          <a:blip r:embed="rId10" cstate="print"/>
          <a:srcRect/>
          <a:stretch>
            <a:fillRect/>
          </a:stretch>
        </p:blipFill>
        <p:spPr bwMode="auto">
          <a:xfrm>
            <a:off x="490538" y="5053012"/>
            <a:ext cx="3763962" cy="1092200"/>
          </a:xfrm>
          <a:prstGeom prst="rect">
            <a:avLst/>
          </a:prstGeom>
          <a:noFill/>
        </p:spPr>
      </p:pic>
      <p:pic>
        <p:nvPicPr>
          <p:cNvPr id="1049" name="Picture 25"/>
          <p:cNvPicPr>
            <a:picLocks noChangeAspect="1" noChangeArrowheads="1"/>
          </p:cNvPicPr>
          <p:nvPr/>
        </p:nvPicPr>
        <p:blipFill>
          <a:blip r:embed="rId11" cstate="print"/>
          <a:srcRect/>
          <a:stretch>
            <a:fillRect/>
          </a:stretch>
        </p:blipFill>
        <p:spPr bwMode="auto">
          <a:xfrm>
            <a:off x="4724400" y="1447800"/>
            <a:ext cx="4165600" cy="1563688"/>
          </a:xfrm>
          <a:prstGeom prst="rect">
            <a:avLst/>
          </a:prstGeom>
          <a:noFill/>
        </p:spPr>
      </p:pic>
      <p:pic>
        <p:nvPicPr>
          <p:cNvPr id="1050" name="Picture 26"/>
          <p:cNvPicPr>
            <a:picLocks noChangeAspect="1" noChangeArrowheads="1"/>
          </p:cNvPicPr>
          <p:nvPr/>
        </p:nvPicPr>
        <p:blipFill>
          <a:blip r:embed="rId12" cstate="print"/>
          <a:srcRect/>
          <a:stretch>
            <a:fillRect/>
          </a:stretch>
        </p:blipFill>
        <p:spPr bwMode="auto">
          <a:xfrm>
            <a:off x="4724400" y="3281363"/>
            <a:ext cx="3673475" cy="1065212"/>
          </a:xfrm>
          <a:prstGeom prst="rect">
            <a:avLst/>
          </a:prstGeom>
          <a:noFill/>
        </p:spPr>
      </p:pic>
      <p:pic>
        <p:nvPicPr>
          <p:cNvPr id="1051" name="Picture 27"/>
          <p:cNvPicPr>
            <a:picLocks noChangeAspect="1" noChangeArrowheads="1"/>
          </p:cNvPicPr>
          <p:nvPr/>
        </p:nvPicPr>
        <p:blipFill>
          <a:blip r:embed="rId13" cstate="print"/>
          <a:srcRect/>
          <a:stretch>
            <a:fillRect/>
          </a:stretch>
        </p:blipFill>
        <p:spPr bwMode="auto">
          <a:xfrm>
            <a:off x="4724400" y="4683125"/>
            <a:ext cx="3719513" cy="1079500"/>
          </a:xfrm>
          <a:prstGeom prst="rect">
            <a:avLst/>
          </a:prstGeom>
          <a:noFill/>
        </p:spPr>
      </p:pic>
      <p:sp>
        <p:nvSpPr>
          <p:cNvPr id="13" name="TextBox 12"/>
          <p:cNvSpPr txBox="1"/>
          <p:nvPr/>
        </p:nvSpPr>
        <p:spPr>
          <a:xfrm>
            <a:off x="381000" y="6096000"/>
            <a:ext cx="4267200" cy="369332"/>
          </a:xfrm>
          <a:prstGeom prst="rect">
            <a:avLst/>
          </a:prstGeom>
          <a:noFill/>
        </p:spPr>
        <p:txBody>
          <a:bodyPr wrap="square" rtlCol="0">
            <a:spAutoFit/>
          </a:bodyPr>
          <a:lstStyle/>
          <a:p>
            <a:pPr rtl="0" algn="l"/>
            <a:r>
              <a:rPr lang="en-US" b="1" dirty="0">
                <a:solidFill>
                  <a:srgbClr val="0000FF"/>
                </a:solidFill>
              </a:rPr>
              <a:t>Cùng một giá trị, không cần trao đổi chúng.</a:t>
            </a:r>
            <a:endParaRPr lang="en-SG" b="1" dirty="0">
              <a:solidFill>
                <a:srgbClr val="0000FF"/>
              </a:solidFill>
            </a:endParaRPr>
          </a:p>
        </p:txBody>
      </p:sp>
      <p:sp>
        <p:nvSpPr>
          <p:cNvPr id="15"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48"/>
                                        </p:tgtEl>
                                        <p:attrNameLst>
                                          <p:attrName>style.visibility</p:attrName>
                                        </p:attrNameLst>
                                      </p:cBhvr>
                                      <p:to>
                                        <p:strVal val="visible"/>
                                      </p:to>
                                    </p:set>
                                    <p:animEffect transition="in" filter="dissolve">
                                      <p:cBhvr>
                                        <p:cTn id="17" dur="500"/>
                                        <p:tgtEl>
                                          <p:spTgt spid="1048"/>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49"/>
                                        </p:tgtEl>
                                        <p:attrNameLst>
                                          <p:attrName>style.visibility</p:attrName>
                                        </p:attrNameLst>
                                      </p:cBhvr>
                                      <p:to>
                                        <p:strVal val="visible"/>
                                      </p:to>
                                    </p:set>
                                    <p:animEffect transition="in" filter="dissolve">
                                      <p:cBhvr>
                                        <p:cTn id="26" dur="500"/>
                                        <p:tgtEl>
                                          <p:spTgt spid="104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50"/>
                                        </p:tgtEl>
                                        <p:attrNameLst>
                                          <p:attrName>style.visibility</p:attrName>
                                        </p:attrNameLst>
                                      </p:cBhvr>
                                      <p:to>
                                        <p:strVal val="visible"/>
                                      </p:to>
                                    </p:set>
                                    <p:animEffect transition="in" filter="dissolve">
                                      <p:cBhvr>
                                        <p:cTn id="31" dur="500"/>
                                        <p:tgtEl>
                                          <p:spTgt spid="105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51"/>
                                        </p:tgtEl>
                                        <p:attrNameLst>
                                          <p:attrName>style.visibility</p:attrName>
                                        </p:attrNameLst>
                                      </p:cBhvr>
                                      <p:to>
                                        <p:strVal val="visible"/>
                                      </p:to>
                                    </p:set>
                                    <p:animEffect transition="in" filter="dissolve">
                                      <p:cBhvr>
                                        <p:cTn id="36" dur="5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458200" cy="914400"/>
          </a:xfrm>
        </p:spPr>
        <p:txBody>
          <a:bodyPr/>
          <a:lstStyle/>
          <a:p>
            <a:pPr rtl="0" algn="l"/>
            <a:r>
              <a:rPr lang="en-US" sz="2800" dirty="0">
                <a:solidFill>
                  <a:srgbClr val="C00000"/>
                </a:solidFill>
                <a:latin typeface="Britannic Bold" panose="020B0903060703020204" pitchFamily="34" charset="0"/>
              </a:rPr>
              <a:t>5</a:t>
            </a:r>
            <a:r>
              <a:rPr lang="en-US" sz="2800" dirty="0">
                <a:latin typeface="Britannic Bold" panose="020B0903060703020204" pitchFamily="34" charset="0"/>
              </a:rPr>
              <a:t>Phân tích sắp xếp nhanh: Trường hợp xấu nhất (1/2)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54</a:t>
            </a:fld>
            <a:endParaRPr lang="en-US" sz="1600" dirty="0"/>
          </a:p>
        </p:txBody>
      </p:sp>
      <p:sp>
        <p:nvSpPr>
          <p:cNvPr id="46" name="Rectangle 39"/>
          <p:cNvSpPr>
            <a:spLocks noChangeArrowheads="1"/>
          </p:cNvSpPr>
          <p:nvPr/>
        </p:nvSpPr>
        <p:spPr bwMode="auto">
          <a:xfrm>
            <a:off x="685800" y="1066800"/>
            <a:ext cx="6250750" cy="480131"/>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none">
            <a:spAutoFit/>
          </a:bodyPr>
          <a:lstStyle/>
          <a:p>
            <a:pPr marL="185738" lvl="1" rtl="0" algn="l">
              <a:lnSpc>
                <a:spcPct val="90000"/>
              </a:lnSpc>
              <a:spcBef>
                <a:spcPct val="20000"/>
              </a:spcBef>
            </a:pPr>
            <a:r>
              <a:rPr lang="en-US" sz="2800" dirty="0">
                <a:latin typeface="Arial" charset="0"/>
              </a:rPr>
              <a:t>Khi a[0..n-1] ở trong</a:t>
            </a:r>
            <a:r>
              <a:rPr lang="en-US" sz="2800" dirty="0">
                <a:solidFill>
                  <a:srgbClr val="0000FF"/>
                </a:solidFill>
                <a:latin typeface="Arial" charset="0"/>
              </a:rPr>
              <a:t>tăng cao sự đặt hàng</a:t>
            </a:r>
            <a:r>
              <a:rPr lang="en-US" sz="2800" dirty="0">
                <a:latin typeface="Arial" charset="0"/>
              </a:rPr>
              <a:t>:</a:t>
            </a:r>
            <a:endParaRPr lang="en-US" sz="2800" dirty="0">
              <a:solidFill>
                <a:srgbClr val="FF0000"/>
              </a:solidFill>
              <a:latin typeface="Arial" charset="0"/>
            </a:endParaRPr>
          </a:p>
        </p:txBody>
      </p:sp>
      <p:graphicFrame>
        <p:nvGraphicFramePr>
          <p:cNvPr id="47" name="Group 27"/>
          <p:cNvGraphicFramePr>
            <a:graphicFrameLocks noGrp="1"/>
          </p:cNvGraphicFramePr>
          <p:nvPr>
            <p:ph sz="half" idx="4294967295"/>
          </p:nvPr>
        </p:nvGraphicFramePr>
        <p:xfrm>
          <a:off x="2514600" y="1752600"/>
          <a:ext cx="3810000" cy="6858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dirty="0">
                          <a:ln>
                            <a:noFill/>
                          </a:ln>
                          <a:solidFill>
                            <a:schemeClr val="tx1"/>
                          </a:solidFill>
                          <a:effectLst/>
                          <a:latin typeface="Tahoma" pitchFamily="34" charset="0"/>
                          <a:ea typeface="PMingLiU" pitchFamily="18" charset="-120"/>
                          <a:cs typeface="Arial" charset="0"/>
                        </a:rPr>
                        <a:t>37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bl>
          </a:graphicData>
        </a:graphic>
      </p:graphicFrame>
      <p:sp>
        <p:nvSpPr>
          <p:cNvPr id="48" name="Line 42"/>
          <p:cNvSpPr>
            <a:spLocks noChangeShapeType="1"/>
          </p:cNvSpPr>
          <p:nvPr/>
        </p:nvSpPr>
        <p:spPr bwMode="auto">
          <a:xfrm>
            <a:off x="3276600" y="1524000"/>
            <a:ext cx="0" cy="1295400"/>
          </a:xfrm>
          <a:prstGeom prst="line">
            <a:avLst/>
          </a:prstGeom>
          <a:noFill/>
          <a:ln w="57150">
            <a:solidFill>
              <a:srgbClr val="FF0000"/>
            </a:solidFill>
            <a:round/>
            <a:headEnd/>
            <a:tailEnd/>
          </a:ln>
        </p:spPr>
        <p:txBody>
          <a:bodyPr/>
          <a:lstStyle/>
          <a:p>
            <a:pPr rtl="0" algn="l"/>
            <a:endParaRPr lang="en-SG" dirty="0"/>
          </a:p>
        </p:txBody>
      </p:sp>
      <p:sp>
        <p:nvSpPr>
          <p:cNvPr id="49" name="AutoShape 44"/>
          <p:cNvSpPr>
            <a:spLocks/>
          </p:cNvSpPr>
          <p:nvPr/>
        </p:nvSpPr>
        <p:spPr bwMode="auto">
          <a:xfrm>
            <a:off x="1524000" y="2819400"/>
            <a:ext cx="914400" cy="609600"/>
          </a:xfrm>
          <a:prstGeom prst="borderCallout1">
            <a:avLst>
              <a:gd name="adj1" fmla="val 18750"/>
              <a:gd name="adj2" fmla="val 108333"/>
              <a:gd name="adj3" fmla="val -56250"/>
              <a:gd name="adj4" fmla="val 150000"/>
            </a:avLst>
          </a:prstGeom>
          <a:solidFill>
            <a:schemeClr val="accent1"/>
          </a:solidFill>
          <a:ln w="12700">
            <a:solidFill>
              <a:schemeClr val="tx1"/>
            </a:solidFill>
            <a:miter lim="800000"/>
            <a:headEnd/>
            <a:tailEnd type="triangle" w="med" len="med"/>
          </a:ln>
        </p:spPr>
        <p:txBody>
          <a:bodyPr/>
          <a:lstStyle/>
          <a:p>
            <a:pPr algn="ctr" rtl="0"/>
            <a:r>
              <a:rPr lang="en-US" sz="2400" dirty="0">
                <a:latin typeface="Arial" charset="0"/>
              </a:rPr>
              <a:t>P</a:t>
            </a:r>
          </a:p>
        </p:txBody>
      </p:sp>
      <p:sp>
        <p:nvSpPr>
          <p:cNvPr id="50" name="AutoShape 45"/>
          <p:cNvSpPr>
            <a:spLocks/>
          </p:cNvSpPr>
          <p:nvPr/>
        </p:nvSpPr>
        <p:spPr bwMode="auto">
          <a:xfrm rot="16200000">
            <a:off x="4686300" y="1257300"/>
            <a:ext cx="381000" cy="2895600"/>
          </a:xfrm>
          <a:prstGeom prst="leftBrace">
            <a:avLst>
              <a:gd name="adj1" fmla="val 69802"/>
              <a:gd name="adj2" fmla="val 50000"/>
            </a:avLst>
          </a:prstGeom>
          <a:noFill/>
          <a:ln w="38100">
            <a:solidFill>
              <a:srgbClr val="FF0000"/>
            </a:solidFill>
            <a:round/>
            <a:headEnd/>
            <a:tailEnd/>
          </a:ln>
        </p:spPr>
        <p:txBody>
          <a:bodyPr vert="eaVert" wrap="none" anchor="ctr"/>
          <a:lstStyle/>
          <a:p>
            <a:pPr rtl="0" algn="l"/>
            <a:endParaRPr lang="en-US" dirty="0"/>
          </a:p>
        </p:txBody>
      </p:sp>
      <p:sp>
        <p:nvSpPr>
          <p:cNvPr id="51" name="AutoShape 46"/>
          <p:cNvSpPr>
            <a:spLocks/>
          </p:cNvSpPr>
          <p:nvPr/>
        </p:nvSpPr>
        <p:spPr bwMode="auto">
          <a:xfrm>
            <a:off x="6400800" y="2743200"/>
            <a:ext cx="914400" cy="609600"/>
          </a:xfrm>
          <a:prstGeom prst="borderCallout1">
            <a:avLst>
              <a:gd name="adj1" fmla="val 18750"/>
              <a:gd name="adj2" fmla="val -8333"/>
              <a:gd name="adj3" fmla="val 25000"/>
              <a:gd name="adj4" fmla="val -158333"/>
            </a:avLst>
          </a:prstGeom>
          <a:solidFill>
            <a:schemeClr val="accent1"/>
          </a:solidFill>
          <a:ln w="9525">
            <a:solidFill>
              <a:schemeClr val="tx1"/>
            </a:solidFill>
            <a:miter lim="800000"/>
            <a:headEnd/>
            <a:tailEnd type="triangle" w="med" len="med"/>
          </a:ln>
        </p:spPr>
        <p:txBody>
          <a:bodyPr/>
          <a:lstStyle/>
          <a:p>
            <a:pPr algn="ctr" rtl="0"/>
            <a:r>
              <a:rPr lang="en-US" sz="2400" dirty="0">
                <a:latin typeface="Arial" charset="0"/>
              </a:rPr>
              <a:t>S</a:t>
            </a:r>
            <a:r>
              <a:rPr lang="en-US" sz="2400" baseline="-25000" dirty="0">
                <a:latin typeface="Arial" charset="0"/>
              </a:rPr>
              <a:t>2</a:t>
            </a:r>
            <a:endParaRPr lang="en-US" sz="2400" dirty="0">
              <a:latin typeface="Arial" charset="0"/>
            </a:endParaRPr>
          </a:p>
        </p:txBody>
      </p:sp>
      <p:sp>
        <p:nvSpPr>
          <p:cNvPr id="52" name="AutoShape 47"/>
          <p:cNvSpPr>
            <a:spLocks/>
          </p:cNvSpPr>
          <p:nvPr/>
        </p:nvSpPr>
        <p:spPr bwMode="auto">
          <a:xfrm>
            <a:off x="3886200" y="3429000"/>
            <a:ext cx="2133600" cy="609600"/>
          </a:xfrm>
          <a:prstGeom prst="borderCallout1">
            <a:avLst>
              <a:gd name="adj1" fmla="val 18750"/>
              <a:gd name="adj2" fmla="val -3569"/>
              <a:gd name="adj3" fmla="val -100000"/>
              <a:gd name="adj4" fmla="val -28569"/>
            </a:avLst>
          </a:prstGeom>
          <a:solidFill>
            <a:schemeClr val="accent1"/>
          </a:solidFill>
          <a:ln w="9525">
            <a:solidFill>
              <a:schemeClr val="tx1"/>
            </a:solidFill>
            <a:miter lim="800000"/>
            <a:headEnd/>
            <a:tailEnd type="triangle" w="med" len="med"/>
          </a:ln>
        </p:spPr>
        <p:txBody>
          <a:bodyPr/>
          <a:lstStyle/>
          <a:p>
            <a:pPr algn="ctr" rtl="0"/>
            <a:r>
              <a:rPr lang="en-US" sz="2400" dirty="0">
                <a:latin typeface="Arial" charset="0"/>
              </a:rPr>
              <a:t>S</a:t>
            </a:r>
            <a:r>
              <a:rPr lang="en-US" sz="2400" baseline="-25000" dirty="0">
                <a:latin typeface="Arial" charset="0"/>
              </a:rPr>
              <a:t>1</a:t>
            </a:r>
            <a:r>
              <a:rPr lang="en-US" sz="2400" dirty="0">
                <a:latin typeface="Arial" charset="0"/>
              </a:rPr>
              <a:t>trống rỗng</a:t>
            </a:r>
          </a:p>
        </p:txBody>
      </p:sp>
      <p:sp>
        <p:nvSpPr>
          <p:cNvPr id="53" name="Text Box 48"/>
          <p:cNvSpPr txBox="1">
            <a:spLocks noChangeArrowheads="1"/>
          </p:cNvSpPr>
          <p:nvPr/>
        </p:nvSpPr>
        <p:spPr bwMode="auto">
          <a:xfrm>
            <a:off x="685800" y="4191000"/>
            <a:ext cx="7315200" cy="1554272"/>
          </a:xfrm>
          <a:prstGeom prst="rect">
            <a:avLst/>
          </a:prstGeom>
          <a:solidFill>
            <a:srgbClr val="CCFFFF">
              <a:alpha val="52940"/>
            </a:srgbClr>
          </a:solidFill>
          <a:ln w="9525">
            <a:noFill/>
            <a:miter lim="800000"/>
            <a:headEnd/>
            <a:tailEnd/>
          </a:ln>
        </p:spPr>
        <p:txBody>
          <a:bodyPr>
            <a:spAutoFit/>
          </a:bodyPr>
          <a:lstStyle/>
          <a:p>
            <a:pPr rtl="0" algn="l">
              <a:spcBef>
                <a:spcPts val="600"/>
              </a:spcBef>
            </a:pPr>
            <a:r>
              <a:rPr lang="en-US" sz="2000" dirty="0">
                <a:latin typeface="Arial" charset="0"/>
              </a:rPr>
              <a:t>Chỉ mục được trả về bởi phân vùng() là gì?</a:t>
            </a:r>
          </a:p>
          <a:p>
            <a:pPr rtl="0" algn="l">
              <a:spcBef>
                <a:spcPts val="600"/>
              </a:spcBef>
            </a:pPr>
            <a:r>
              <a:rPr lang="en-US" sz="2000" dirty="0">
                <a:latin typeface="Arial" charset="0"/>
              </a:rPr>
              <a:t>swap(a,i,m) sẽ hoán đổi trục xoay với chính nó!</a:t>
            </a:r>
          </a:p>
          <a:p>
            <a:pPr rtl="0" algn="l">
              <a:spcBef>
                <a:spcPts val="600"/>
              </a:spcBef>
            </a:pPr>
            <a:r>
              <a:rPr lang="en-US" sz="2000" dirty="0">
                <a:latin typeface="Arial" charset="0"/>
              </a:rPr>
              <a:t>Phân vùng bên trái (S1) là</a:t>
            </a:r>
            <a:r>
              <a:rPr lang="en-US" sz="2000" dirty="0">
                <a:solidFill>
                  <a:srgbClr val="A50021"/>
                </a:solidFill>
                <a:latin typeface="Arial" charset="0"/>
              </a:rPr>
              <a:t>trống</a:t>
            </a:r>
            <a:r>
              <a:rPr lang="en-US" sz="2000" dirty="0">
                <a:latin typeface="Arial" charset="0"/>
              </a:rPr>
              <a:t>Và</a:t>
            </a:r>
          </a:p>
          <a:p>
            <a:pPr rtl="0" algn="l">
              <a:spcBef>
                <a:spcPts val="600"/>
              </a:spcBef>
            </a:pPr>
            <a:r>
              <a:rPr lang="en-US" sz="2000" dirty="0"/>
              <a:t>T</a:t>
            </a:r>
            <a:r>
              <a:rPr lang="en-US" sz="2000" dirty="0">
                <a:latin typeface="Arial" charset="0"/>
              </a:rPr>
              <a:t>phân vùng bên phải (S2) là phần còn lại không bao gồm trục quay.</a:t>
            </a:r>
          </a:p>
        </p:txBody>
      </p:sp>
      <p:sp>
        <p:nvSpPr>
          <p:cNvPr id="54" name="Rectangle 39"/>
          <p:cNvSpPr>
            <a:spLocks noChangeArrowheads="1"/>
          </p:cNvSpPr>
          <p:nvPr/>
        </p:nvSpPr>
        <p:spPr bwMode="auto">
          <a:xfrm>
            <a:off x="914400" y="5867400"/>
            <a:ext cx="6750887" cy="480131"/>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none">
            <a:spAutoFit/>
          </a:bodyPr>
          <a:lstStyle/>
          <a:p>
            <a:pPr marL="185738" lvl="1" rtl="0" algn="l">
              <a:lnSpc>
                <a:spcPct val="90000"/>
              </a:lnSpc>
              <a:spcBef>
                <a:spcPct val="20000"/>
              </a:spcBef>
            </a:pPr>
            <a:r>
              <a:rPr lang="en-US" sz="2800" dirty="0">
                <a:latin typeface="Arial" charset="0"/>
              </a:rPr>
              <a:t>Điều gì sẽ xảy ra nếu mảng nằm trong</a:t>
            </a:r>
            <a:r>
              <a:rPr lang="en-US" sz="2800" dirty="0">
                <a:solidFill>
                  <a:srgbClr val="0000FF"/>
                </a:solidFill>
                <a:latin typeface="Arial" charset="0"/>
              </a:rPr>
              <a:t>Lệnh giảm</a:t>
            </a:r>
            <a:r>
              <a:rPr lang="en-US" sz="2800" dirty="0">
                <a:latin typeface="Arial" charset="0"/>
              </a:rPr>
              <a:t>?</a:t>
            </a:r>
            <a:endParaRPr lang="en-US" sz="2800" dirty="0">
              <a:solidFill>
                <a:srgbClr val="FF0000"/>
              </a:solidFill>
              <a:latin typeface="Arial" charset="0"/>
            </a:endParaRPr>
          </a:p>
        </p:txBody>
      </p:sp>
      <p:sp>
        <p:nvSpPr>
          <p:cNvPr id="14"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bg/>
                                          </p:spTgt>
                                        </p:tgtEl>
                                        <p:attrNameLst>
                                          <p:attrName>style.visibility</p:attrName>
                                        </p:attrNameLst>
                                      </p:cBhvr>
                                      <p:to>
                                        <p:strVal val="visible"/>
                                      </p:to>
                                    </p:set>
                                    <p:animEffect transition="in" filter="dissolve">
                                      <p:cBhvr>
                                        <p:cTn id="7" dur="500"/>
                                        <p:tgtEl>
                                          <p:spTgt spid="5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xEl>
                                              <p:pRg st="0" end="0"/>
                                            </p:txEl>
                                          </p:spTgt>
                                        </p:tgtEl>
                                        <p:attrNameLst>
                                          <p:attrName>style.visibility</p:attrName>
                                        </p:attrNameLst>
                                      </p:cBhvr>
                                      <p:to>
                                        <p:strVal val="visible"/>
                                      </p:to>
                                    </p:set>
                                    <p:animEffect transition="in" filter="dissolve">
                                      <p:cBhvr>
                                        <p:cTn id="10" dur="500"/>
                                        <p:tgtEl>
                                          <p:spTgt spid="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dissolv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dissolv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dissolv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build="p" animBg="1"/>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382000" cy="914400"/>
          </a:xfrm>
        </p:spPr>
        <p:txBody>
          <a:bodyPr/>
          <a:lstStyle/>
          <a:p>
            <a:pPr rtl="0" algn="l"/>
            <a:r>
              <a:rPr lang="en-US" sz="2800" dirty="0">
                <a:solidFill>
                  <a:srgbClr val="C00000"/>
                </a:solidFill>
                <a:latin typeface="Britannic Bold" panose="020B0903060703020204" pitchFamily="34" charset="0"/>
              </a:rPr>
              <a:t>5</a:t>
            </a:r>
            <a:r>
              <a:rPr lang="en-US" sz="2800" dirty="0">
                <a:latin typeface="Britannic Bold" panose="020B0903060703020204" pitchFamily="34" charset="0"/>
              </a:rPr>
              <a:t>Phân tích sắp xếp nhanh: Trường hợp xấu nhất (2/2)</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55</a:t>
            </a:fld>
            <a:endParaRPr lang="en-US" sz="1600" dirty="0"/>
          </a:p>
        </p:txBody>
      </p:sp>
      <p:grpSp>
        <p:nvGrpSpPr>
          <p:cNvPr id="14" name="Group 4"/>
          <p:cNvGrpSpPr>
            <a:grpSpLocks/>
          </p:cNvGrpSpPr>
          <p:nvPr/>
        </p:nvGrpSpPr>
        <p:grpSpPr bwMode="auto">
          <a:xfrm>
            <a:off x="685800" y="1371600"/>
            <a:ext cx="4953000" cy="3581400"/>
            <a:chOff x="288" y="1104"/>
            <a:chExt cx="3120" cy="2256"/>
          </a:xfrm>
        </p:grpSpPr>
        <p:sp>
          <p:nvSpPr>
            <p:cNvPr id="15" name="Line 5"/>
            <p:cNvSpPr>
              <a:spLocks noChangeShapeType="1"/>
            </p:cNvSpPr>
            <p:nvPr/>
          </p:nvSpPr>
          <p:spPr bwMode="auto">
            <a:xfrm flipV="1">
              <a:off x="2832" y="1200"/>
              <a:ext cx="0" cy="768"/>
            </a:xfrm>
            <a:prstGeom prst="line">
              <a:avLst/>
            </a:prstGeom>
            <a:noFill/>
            <a:ln w="9525">
              <a:solidFill>
                <a:schemeClr val="tx2"/>
              </a:solidFill>
              <a:round/>
              <a:headEnd/>
              <a:tailEnd type="triangle" w="med" len="med"/>
            </a:ln>
          </p:spPr>
          <p:txBody>
            <a:bodyPr wrap="none"/>
            <a:lstStyle/>
            <a:p>
              <a:pPr rtl="0" algn="l"/>
              <a:endParaRPr lang="en-SG" dirty="0"/>
            </a:p>
          </p:txBody>
        </p:sp>
        <p:sp>
          <p:nvSpPr>
            <p:cNvPr id="16" name="Line 6"/>
            <p:cNvSpPr>
              <a:spLocks noChangeShapeType="1"/>
            </p:cNvSpPr>
            <p:nvPr/>
          </p:nvSpPr>
          <p:spPr bwMode="auto">
            <a:xfrm>
              <a:off x="2832" y="2784"/>
              <a:ext cx="0" cy="576"/>
            </a:xfrm>
            <a:prstGeom prst="line">
              <a:avLst/>
            </a:prstGeom>
            <a:noFill/>
            <a:ln w="9525">
              <a:solidFill>
                <a:schemeClr val="tx2"/>
              </a:solidFill>
              <a:round/>
              <a:headEnd/>
              <a:tailEnd type="triangle" w="med" len="med"/>
            </a:ln>
          </p:spPr>
          <p:txBody>
            <a:bodyPr wrap="none"/>
            <a:lstStyle/>
            <a:p>
              <a:pPr rtl="0" algn="l"/>
              <a:endParaRPr lang="en-SG" dirty="0"/>
            </a:p>
          </p:txBody>
        </p:sp>
        <p:sp>
          <p:nvSpPr>
            <p:cNvPr id="17" name="Text Box 7"/>
            <p:cNvSpPr txBox="1">
              <a:spLocks noChangeArrowheads="1"/>
            </p:cNvSpPr>
            <p:nvPr/>
          </p:nvSpPr>
          <p:spPr bwMode="auto">
            <a:xfrm>
              <a:off x="2496" y="2016"/>
              <a:ext cx="912" cy="748"/>
            </a:xfrm>
            <a:prstGeom prst="rect">
              <a:avLst/>
            </a:prstGeom>
            <a:noFill/>
            <a:ln w="9525">
              <a:noFill/>
              <a:miter lim="800000"/>
              <a:headEnd/>
              <a:tailEnd/>
            </a:ln>
          </p:spPr>
          <p:txBody>
            <a:bodyPr>
              <a:spAutoFit/>
            </a:bodyPr>
            <a:lstStyle/>
            <a:p>
              <a:pPr rtl="0" algn="l">
                <a:spcBef>
                  <a:spcPct val="50000"/>
                </a:spcBef>
              </a:pPr>
              <a:r>
                <a:rPr lang="en-US" altLang="zh-TW" sz="2400" dirty="0">
                  <a:ea typeface="PMingLiU" pitchFamily="18" charset="-120"/>
                </a:rPr>
                <a:t>Tổng số không. cấp độ = n</a:t>
              </a:r>
            </a:p>
          </p:txBody>
        </p:sp>
        <p:sp>
          <p:nvSpPr>
            <p:cNvPr id="18" name="Text Box 8"/>
            <p:cNvSpPr txBox="1">
              <a:spLocks noChangeArrowheads="1"/>
            </p:cNvSpPr>
            <p:nvPr/>
          </p:nvSpPr>
          <p:spPr bwMode="auto">
            <a:xfrm>
              <a:off x="864" y="1104"/>
              <a:ext cx="288"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N</a:t>
              </a:r>
            </a:p>
          </p:txBody>
        </p:sp>
        <p:sp>
          <p:nvSpPr>
            <p:cNvPr id="19" name="Line 9"/>
            <p:cNvSpPr>
              <a:spLocks noChangeShapeType="1"/>
            </p:cNvSpPr>
            <p:nvPr/>
          </p:nvSpPr>
          <p:spPr bwMode="auto">
            <a:xfrm flipH="1">
              <a:off x="576" y="1392"/>
              <a:ext cx="384" cy="192"/>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0" name="Line 10"/>
            <p:cNvSpPr>
              <a:spLocks noChangeShapeType="1"/>
            </p:cNvSpPr>
            <p:nvPr/>
          </p:nvSpPr>
          <p:spPr bwMode="auto">
            <a:xfrm>
              <a:off x="960" y="1392"/>
              <a:ext cx="384" cy="192"/>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1" name="Text Box 11"/>
            <p:cNvSpPr txBox="1">
              <a:spLocks noChangeArrowheads="1"/>
            </p:cNvSpPr>
            <p:nvPr/>
          </p:nvSpPr>
          <p:spPr bwMode="auto">
            <a:xfrm>
              <a:off x="288" y="1584"/>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1</a:t>
              </a:r>
            </a:p>
          </p:txBody>
        </p:sp>
        <p:sp>
          <p:nvSpPr>
            <p:cNvPr id="22" name="Text Box 12"/>
            <p:cNvSpPr txBox="1">
              <a:spLocks noChangeArrowheads="1"/>
            </p:cNvSpPr>
            <p:nvPr/>
          </p:nvSpPr>
          <p:spPr bwMode="auto">
            <a:xfrm>
              <a:off x="1152" y="1584"/>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n-1</a:t>
              </a:r>
            </a:p>
          </p:txBody>
        </p:sp>
        <p:sp>
          <p:nvSpPr>
            <p:cNvPr id="23" name="Line 13"/>
            <p:cNvSpPr>
              <a:spLocks noChangeShapeType="1"/>
            </p:cNvSpPr>
            <p:nvPr/>
          </p:nvSpPr>
          <p:spPr bwMode="auto">
            <a:xfrm flipH="1">
              <a:off x="1056" y="1920"/>
              <a:ext cx="384" cy="192"/>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4" name="Line 14"/>
            <p:cNvSpPr>
              <a:spLocks noChangeShapeType="1"/>
            </p:cNvSpPr>
            <p:nvPr/>
          </p:nvSpPr>
          <p:spPr bwMode="auto">
            <a:xfrm>
              <a:off x="1440" y="1920"/>
              <a:ext cx="384" cy="192"/>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5" name="Text Box 15"/>
            <p:cNvSpPr txBox="1">
              <a:spLocks noChangeArrowheads="1"/>
            </p:cNvSpPr>
            <p:nvPr/>
          </p:nvSpPr>
          <p:spPr bwMode="auto">
            <a:xfrm>
              <a:off x="960" y="2112"/>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1</a:t>
              </a:r>
            </a:p>
          </p:txBody>
        </p:sp>
        <p:sp>
          <p:nvSpPr>
            <p:cNvPr id="26" name="Text Box 16"/>
            <p:cNvSpPr txBox="1">
              <a:spLocks noChangeArrowheads="1"/>
            </p:cNvSpPr>
            <p:nvPr/>
          </p:nvSpPr>
          <p:spPr bwMode="auto">
            <a:xfrm>
              <a:off x="1632" y="2112"/>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n-2</a:t>
              </a:r>
            </a:p>
          </p:txBody>
        </p:sp>
        <p:sp>
          <p:nvSpPr>
            <p:cNvPr id="27" name="Line 17"/>
            <p:cNvSpPr>
              <a:spLocks noChangeShapeType="1"/>
            </p:cNvSpPr>
            <p:nvPr/>
          </p:nvSpPr>
          <p:spPr bwMode="auto">
            <a:xfrm flipH="1">
              <a:off x="1536" y="2736"/>
              <a:ext cx="336" cy="288"/>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8" name="Line 18"/>
            <p:cNvSpPr>
              <a:spLocks noChangeShapeType="1"/>
            </p:cNvSpPr>
            <p:nvPr/>
          </p:nvSpPr>
          <p:spPr bwMode="auto">
            <a:xfrm>
              <a:off x="1872" y="2736"/>
              <a:ext cx="336" cy="288"/>
            </a:xfrm>
            <a:prstGeom prst="line">
              <a:avLst/>
            </a:prstGeom>
            <a:noFill/>
            <a:ln w="9525">
              <a:solidFill>
                <a:schemeClr val="tx2"/>
              </a:solidFill>
              <a:round/>
              <a:headEnd/>
              <a:tailEnd type="triangle" w="med" len="med"/>
            </a:ln>
          </p:spPr>
          <p:txBody>
            <a:bodyPr wrap="none"/>
            <a:lstStyle/>
            <a:p>
              <a:pPr rtl="0" algn="l"/>
              <a:endParaRPr lang="en-SG" dirty="0"/>
            </a:p>
          </p:txBody>
        </p:sp>
        <p:sp>
          <p:nvSpPr>
            <p:cNvPr id="29" name="Text Box 19"/>
            <p:cNvSpPr txBox="1">
              <a:spLocks noChangeArrowheads="1"/>
            </p:cNvSpPr>
            <p:nvPr/>
          </p:nvSpPr>
          <p:spPr bwMode="auto">
            <a:xfrm>
              <a:off x="1344" y="3024"/>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1</a:t>
              </a:r>
            </a:p>
          </p:txBody>
        </p:sp>
        <p:sp>
          <p:nvSpPr>
            <p:cNvPr id="30" name="Text Box 20"/>
            <p:cNvSpPr txBox="1">
              <a:spLocks noChangeArrowheads="1"/>
            </p:cNvSpPr>
            <p:nvPr/>
          </p:nvSpPr>
          <p:spPr bwMode="auto">
            <a:xfrm>
              <a:off x="2112" y="3024"/>
              <a:ext cx="432" cy="294"/>
            </a:xfrm>
            <a:prstGeom prst="rect">
              <a:avLst/>
            </a:prstGeom>
            <a:noFill/>
            <a:ln w="9525">
              <a:solidFill>
                <a:schemeClr val="tx2"/>
              </a:solidFill>
              <a:miter lim="800000"/>
              <a:headEnd/>
              <a:tailEnd/>
            </a:ln>
          </p:spPr>
          <p:txBody>
            <a:bodyPr>
              <a:spAutoFit/>
            </a:bodyPr>
            <a:lstStyle/>
            <a:p>
              <a:pPr rtl="0" algn="l">
                <a:spcBef>
                  <a:spcPct val="50000"/>
                </a:spcBef>
              </a:pPr>
              <a:r>
                <a:rPr lang="en-US" altLang="zh-TW" sz="2400" dirty="0">
                  <a:ea typeface="PMingLiU" pitchFamily="18" charset="-120"/>
                </a:rPr>
                <a:t>1</a:t>
              </a:r>
            </a:p>
          </p:txBody>
        </p:sp>
        <p:sp>
          <p:nvSpPr>
            <p:cNvPr id="31" name="Text Box 21"/>
            <p:cNvSpPr txBox="1">
              <a:spLocks noChangeArrowheads="1"/>
            </p:cNvSpPr>
            <p:nvPr/>
          </p:nvSpPr>
          <p:spPr bwMode="auto">
            <a:xfrm>
              <a:off x="1577" y="2467"/>
              <a:ext cx="346" cy="442"/>
            </a:xfrm>
            <a:prstGeom prst="rect">
              <a:avLst/>
            </a:prstGeom>
            <a:noFill/>
            <a:ln w="9525">
              <a:noFill/>
              <a:miter lim="800000"/>
              <a:headEnd/>
              <a:tailEnd/>
            </a:ln>
          </p:spPr>
          <p:txBody>
            <a:bodyPr vert="eaVert" wrap="none">
              <a:spAutoFit/>
            </a:bodyPr>
            <a:lstStyle/>
            <a:p>
              <a:pPr rtl="0" algn="l"/>
              <a:r>
                <a:rPr kumimoji="1" lang="en-US" altLang="zh-TW" sz="2400" dirty="0">
                  <a:solidFill>
                    <a:schemeClr val="folHlink"/>
                  </a:solidFill>
                  <a:latin typeface="Times New Roman" pitchFamily="18" charset="0"/>
                  <a:ea typeface="PMingLiU" pitchFamily="18" charset="-120"/>
                </a:rPr>
                <a:t>……</a:t>
              </a:r>
              <a:endParaRPr kumimoji="1" lang="en-US" altLang="zh-TW" sz="2400" dirty="0">
                <a:solidFill>
                  <a:schemeClr val="folHlink"/>
                </a:solidFill>
                <a:ea typeface="PMingLiU" pitchFamily="18" charset="-120"/>
              </a:endParaRPr>
            </a:p>
          </p:txBody>
        </p:sp>
      </p:grpSp>
      <p:sp>
        <p:nvSpPr>
          <p:cNvPr id="32" name="Text Box 22"/>
          <p:cNvSpPr txBox="1">
            <a:spLocks noChangeArrowheads="1"/>
          </p:cNvSpPr>
          <p:nvPr/>
        </p:nvSpPr>
        <p:spPr bwMode="auto">
          <a:xfrm>
            <a:off x="5181600" y="3886200"/>
            <a:ext cx="3505200" cy="2308324"/>
          </a:xfrm>
          <a:prstGeom prst="rect">
            <a:avLst/>
          </a:prstGeom>
          <a:solidFill>
            <a:srgbClr val="CCFFCC"/>
          </a:solidFill>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rtl="0" algn="l"/>
            <a:r>
              <a:rPr lang="en-US" sz="2400" dirty="0">
                <a:latin typeface="Arial" charset="0"/>
                <a:ea typeface="PMingLiU" pitchFamily="18" charset="-120"/>
              </a:rPr>
              <a:t>Vì mỗi phân vùng mất thời gian tuyến tính nên thuật toán trong trường hợp xấu nhất của nó có n</a:t>
            </a:r>
            <a:r>
              <a:rPr lang="en-US" sz="2400" dirty="0">
                <a:ea typeface="PMingLiU" pitchFamily="18" charset="-120"/>
              </a:rPr>
              <a:t>cấp độ và do đó nó</a:t>
            </a:r>
            <a:r>
              <a:rPr lang="en-US" sz="2400" dirty="0">
                <a:latin typeface="Arial" charset="0"/>
                <a:ea typeface="PMingLiU" pitchFamily="18" charset="-120"/>
              </a:rPr>
              <a:t>mất thời gian n+(n-1)+...+1 =</a:t>
            </a:r>
            <a:r>
              <a:rPr lang="en-US" sz="2400" dirty="0">
                <a:solidFill>
                  <a:srgbClr val="C00000"/>
                </a:solidFill>
                <a:latin typeface="Arial" charset="0"/>
                <a:ea typeface="PMingLiU" pitchFamily="18" charset="-120"/>
              </a:rPr>
              <a:t>TRÊN</a:t>
            </a:r>
            <a:r>
              <a:rPr lang="en-US" sz="2400" baseline="30000" dirty="0">
                <a:solidFill>
                  <a:srgbClr val="C00000"/>
                </a:solidFill>
                <a:latin typeface="Arial" charset="0"/>
                <a:ea typeface="PMingLiU" pitchFamily="18" charset="-120"/>
              </a:rPr>
              <a:t>2</a:t>
            </a:r>
            <a:r>
              <a:rPr lang="en-US" sz="2400" dirty="0">
                <a:solidFill>
                  <a:srgbClr val="C00000"/>
                </a:solidFill>
                <a:latin typeface="Arial" charset="0"/>
                <a:ea typeface="PMingLiU" pitchFamily="18" charset="-120"/>
              </a:rPr>
              <a:t>)</a:t>
            </a:r>
          </a:p>
        </p:txBody>
      </p:sp>
      <p:grpSp>
        <p:nvGrpSpPr>
          <p:cNvPr id="33" name="Group 36"/>
          <p:cNvGrpSpPr>
            <a:grpSpLocks/>
          </p:cNvGrpSpPr>
          <p:nvPr/>
        </p:nvGrpSpPr>
        <p:grpSpPr bwMode="auto">
          <a:xfrm>
            <a:off x="685800" y="2590800"/>
            <a:ext cx="3352800" cy="3133725"/>
            <a:chOff x="240" y="1872"/>
            <a:chExt cx="2112" cy="1974"/>
          </a:xfrm>
        </p:grpSpPr>
        <p:sp>
          <p:nvSpPr>
            <p:cNvPr id="34" name="Text Box 32"/>
            <p:cNvSpPr txBox="1">
              <a:spLocks noChangeArrowheads="1"/>
            </p:cNvSpPr>
            <p:nvPr/>
          </p:nvSpPr>
          <p:spPr bwMode="auto">
            <a:xfrm>
              <a:off x="240" y="3552"/>
              <a:ext cx="2112" cy="294"/>
            </a:xfrm>
            <a:prstGeom prst="rect">
              <a:avLst/>
            </a:prstGeom>
            <a:solidFill>
              <a:srgbClr val="FFFFCC"/>
            </a:solidFill>
            <a:ln w="9525">
              <a:solidFill>
                <a:schemeClr val="tx1"/>
              </a:solidFill>
              <a:miter lim="800000"/>
              <a:headEnd/>
              <a:tailEnd/>
            </a:ln>
          </p:spPr>
          <p:txBody>
            <a:bodyPr>
              <a:spAutoFit/>
            </a:bodyPr>
            <a:lstStyle/>
            <a:p>
              <a:pPr rtl="0" algn="l">
                <a:spcBef>
                  <a:spcPct val="50000"/>
                </a:spcBef>
              </a:pPr>
              <a:r>
                <a:rPr lang="en-US" sz="2400" dirty="0">
                  <a:latin typeface="Arial" charset="0"/>
                </a:rPr>
                <a:t>chỉ chứa trục xoay!</a:t>
              </a:r>
            </a:p>
          </p:txBody>
        </p:sp>
        <p:sp>
          <p:nvSpPr>
            <p:cNvPr id="35" name="Line 33"/>
            <p:cNvSpPr>
              <a:spLocks noChangeShapeType="1"/>
            </p:cNvSpPr>
            <p:nvPr/>
          </p:nvSpPr>
          <p:spPr bwMode="auto">
            <a:xfrm flipV="1">
              <a:off x="432" y="1872"/>
              <a:ext cx="0" cy="1680"/>
            </a:xfrm>
            <a:prstGeom prst="line">
              <a:avLst/>
            </a:prstGeom>
            <a:noFill/>
            <a:ln w="9525">
              <a:solidFill>
                <a:srgbClr val="FF3300"/>
              </a:solidFill>
              <a:round/>
              <a:headEnd/>
              <a:tailEnd type="triangle" w="med" len="med"/>
            </a:ln>
          </p:spPr>
          <p:txBody>
            <a:bodyPr/>
            <a:lstStyle/>
            <a:p>
              <a:pPr rtl="0" algn="l"/>
              <a:endParaRPr lang="en-SG" dirty="0"/>
            </a:p>
          </p:txBody>
        </p:sp>
        <p:sp>
          <p:nvSpPr>
            <p:cNvPr id="36" name="Line 34"/>
            <p:cNvSpPr>
              <a:spLocks noChangeShapeType="1"/>
            </p:cNvSpPr>
            <p:nvPr/>
          </p:nvSpPr>
          <p:spPr bwMode="auto">
            <a:xfrm flipV="1">
              <a:off x="1104" y="2400"/>
              <a:ext cx="0" cy="1152"/>
            </a:xfrm>
            <a:prstGeom prst="line">
              <a:avLst/>
            </a:prstGeom>
            <a:noFill/>
            <a:ln w="9525">
              <a:solidFill>
                <a:srgbClr val="FF3300"/>
              </a:solidFill>
              <a:round/>
              <a:headEnd/>
              <a:tailEnd type="triangle" w="med" len="med"/>
            </a:ln>
          </p:spPr>
          <p:txBody>
            <a:bodyPr/>
            <a:lstStyle/>
            <a:p>
              <a:pPr rtl="0" algn="l"/>
              <a:endParaRPr lang="en-SG" dirty="0"/>
            </a:p>
          </p:txBody>
        </p:sp>
        <p:sp>
          <p:nvSpPr>
            <p:cNvPr id="37" name="Line 35"/>
            <p:cNvSpPr>
              <a:spLocks noChangeShapeType="1"/>
            </p:cNvSpPr>
            <p:nvPr/>
          </p:nvSpPr>
          <p:spPr bwMode="auto">
            <a:xfrm flipV="1">
              <a:off x="1488" y="3312"/>
              <a:ext cx="0" cy="240"/>
            </a:xfrm>
            <a:prstGeom prst="line">
              <a:avLst/>
            </a:prstGeom>
            <a:noFill/>
            <a:ln w="9525">
              <a:solidFill>
                <a:srgbClr val="FF3300"/>
              </a:solidFill>
              <a:round/>
              <a:headEnd/>
              <a:tailEnd type="triangle" w="med" len="med"/>
            </a:ln>
          </p:spPr>
          <p:txBody>
            <a:bodyPr/>
            <a:lstStyle/>
            <a:p>
              <a:pPr rtl="0" algn="l"/>
              <a:endParaRPr lang="en-SG" dirty="0"/>
            </a:p>
          </p:txBody>
        </p:sp>
      </p:grpSp>
      <p:sp>
        <p:nvSpPr>
          <p:cNvPr id="38"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534400" cy="914400"/>
          </a:xfrm>
        </p:spPr>
        <p:txBody>
          <a:bodyPr/>
          <a:lstStyle/>
          <a:p>
            <a:pPr rtl="0" algn="l"/>
            <a:r>
              <a:rPr lang="en-US" sz="2800" dirty="0">
                <a:solidFill>
                  <a:srgbClr val="C00000"/>
                </a:solidFill>
                <a:latin typeface="Britannic Bold" panose="020B0903060703020204" pitchFamily="34" charset="0"/>
              </a:rPr>
              <a:t>5</a:t>
            </a:r>
            <a:r>
              <a:rPr lang="en-US" sz="2800" dirty="0">
                <a:latin typeface="Britannic Bold" panose="020B0903060703020204" pitchFamily="34" charset="0"/>
              </a:rPr>
              <a:t>Phân tích sắp xếp nhanh: Trường hợp tốt nhất/trung bình</a:t>
            </a:r>
          </a:p>
        </p:txBody>
      </p:sp>
      <p:sp>
        <p:nvSpPr>
          <p:cNvPr id="4100" name="Rectangle 3"/>
          <p:cNvSpPr>
            <a:spLocks noGrp="1" noChangeArrowheads="1"/>
          </p:cNvSpPr>
          <p:nvPr>
            <p:ph idx="1"/>
          </p:nvPr>
        </p:nvSpPr>
        <p:spPr>
          <a:xfrm>
            <a:off x="381000" y="1143000"/>
            <a:ext cx="8534400" cy="3962400"/>
          </a:xfrm>
        </p:spPr>
        <p:txBody>
          <a:bodyPr/>
          <a:lstStyle/>
          <a:p>
            <a:pPr rtl="0" algn="l">
              <a:spcBef>
                <a:spcPts val="600"/>
              </a:spcBef>
            </a:pPr>
            <a:r>
              <a:rPr lang="en-US" sz="2800" dirty="0">
                <a:solidFill>
                  <a:srgbClr val="C00000"/>
                </a:solidFill>
              </a:rPr>
              <a:t>Trường hợp tốt nhất</a:t>
            </a:r>
            <a:r>
              <a:rPr lang="en-US" sz="2800" dirty="0"/>
              <a:t>xảy ra khi phân vùng luôn chia mảng thành</a:t>
            </a:r>
            <a:r>
              <a:rPr lang="en-US" sz="2800" dirty="0">
                <a:solidFill>
                  <a:srgbClr val="0000FF"/>
                </a:solidFill>
              </a:rPr>
              <a:t>2 nửa bằng nhau</a:t>
            </a:r>
          </a:p>
          <a:p>
            <a:pPr lvl="1" rtl="0" algn="l">
              <a:spcBef>
                <a:spcPts val="600"/>
              </a:spcBef>
            </a:pPr>
            <a:r>
              <a:rPr lang="en-US" sz="2400" dirty="0"/>
              <a:t>Độ sâu của đệ quy là</a:t>
            </a:r>
            <a:r>
              <a:rPr lang="en-US" sz="2400" dirty="0">
                <a:solidFill>
                  <a:srgbClr val="C00000"/>
                </a:solidFill>
              </a:rPr>
              <a:t>đăng nhập n</a:t>
            </a:r>
            <a:r>
              <a:rPr lang="en-US" sz="2400" dirty="0"/>
              <a:t>.</a:t>
            </a:r>
          </a:p>
          <a:p>
            <a:pPr lvl="1" rtl="0" algn="l">
              <a:spcBef>
                <a:spcPts val="600"/>
              </a:spcBef>
            </a:pPr>
            <a:r>
              <a:rPr lang="en-US" sz="2400" dirty="0"/>
              <a:t>Mỗi cấp độ mất</a:t>
            </a:r>
            <a:r>
              <a:rPr lang="en-US" sz="2400" dirty="0">
                <a:solidFill>
                  <a:srgbClr val="C00000"/>
                </a:solidFill>
              </a:rPr>
              <a:t>N</a:t>
            </a:r>
            <a:r>
              <a:rPr lang="en-US" sz="2400" dirty="0"/>
              <a:t>hoặc ít so sánh hơn, do đó độ phức tạp về thời gian là</a:t>
            </a:r>
            <a:r>
              <a:rPr lang="en-US" sz="2400" dirty="0">
                <a:solidFill>
                  <a:srgbClr val="C00000"/>
                </a:solidFill>
              </a:rPr>
              <a:t>O(n log n)</a:t>
            </a:r>
          </a:p>
          <a:p>
            <a:pPr rtl="0" algn="l">
              <a:spcBef>
                <a:spcPts val="1200"/>
              </a:spcBef>
            </a:pPr>
            <a:r>
              <a:rPr lang="en-US" sz="2800" dirty="0"/>
              <a:t>Trong thực tế, trường hợp xấu nhất là rất hiếm và nhìn chung, chúng ta nhận được một số phân chia tốt và một số phân chia xấu.</a:t>
            </a:r>
          </a:p>
          <a:p>
            <a:pPr rtl="0" algn="l">
              <a:spcBef>
                <a:spcPts val="1200"/>
              </a:spcBef>
            </a:pPr>
            <a:r>
              <a:rPr lang="en-US" sz="2800" dirty="0">
                <a:solidFill>
                  <a:srgbClr val="C00000"/>
                </a:solidFill>
              </a:rPr>
              <a:t>Thời gian trung bình</a:t>
            </a:r>
            <a:r>
              <a:rPr lang="en-US" sz="2800" dirty="0"/>
              <a:t>là</a:t>
            </a:r>
            <a:r>
              <a:rPr lang="en-US" sz="2800" dirty="0">
                <a:solidFill>
                  <a:srgbClr val="C00000"/>
                </a:solidFill>
              </a:rPr>
              <a:t>O(n log 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56</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Sắp xếp cơ số</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6</a:t>
            </a:r>
            <a:r>
              <a:rPr lang="en-US" sz="3600" dirty="0">
                <a:latin typeface="Britannic Bold" panose="020B0903060703020204" pitchFamily="34" charset="0"/>
              </a:rPr>
              <a:t>Ý tưởng sắp xếp cơ số</a:t>
            </a:r>
          </a:p>
        </p:txBody>
      </p:sp>
      <p:sp>
        <p:nvSpPr>
          <p:cNvPr id="4100" name="Rectangle 3"/>
          <p:cNvSpPr>
            <a:spLocks noGrp="1" noChangeArrowheads="1"/>
          </p:cNvSpPr>
          <p:nvPr>
            <p:ph idx="1"/>
          </p:nvPr>
        </p:nvSpPr>
        <p:spPr>
          <a:xfrm>
            <a:off x="381000" y="1143000"/>
            <a:ext cx="8534400" cy="5181600"/>
          </a:xfrm>
        </p:spPr>
        <p:txBody>
          <a:bodyPr/>
          <a:lstStyle/>
          <a:p>
            <a:pPr rtl="0" algn="l">
              <a:spcBef>
                <a:spcPts val="1200"/>
              </a:spcBef>
            </a:pPr>
            <a:r>
              <a:rPr lang="en-US" sz="2800" dirty="0"/>
              <a:t>Xử lý mỗi dữ liệu được sắp xếp như một</a:t>
            </a:r>
            <a:r>
              <a:rPr lang="en-US" sz="2800" dirty="0">
                <a:solidFill>
                  <a:srgbClr val="A50021"/>
                </a:solidFill>
              </a:rPr>
              <a:t>chuỗi ký tự.</a:t>
            </a:r>
          </a:p>
          <a:p>
            <a:pPr rtl="0" algn="l">
              <a:spcBef>
                <a:spcPts val="1200"/>
              </a:spcBef>
            </a:pPr>
            <a:r>
              <a:rPr lang="en-US" sz="2800" dirty="0"/>
              <a:t>Nó không sử dụng so sánh, tức là,</a:t>
            </a:r>
            <a:r>
              <a:rPr lang="en-US" sz="2800" b="1" dirty="0">
                <a:solidFill>
                  <a:srgbClr val="C00000"/>
                </a:solidFill>
              </a:rPr>
              <a:t>KHÔNG</a:t>
            </a:r>
            <a:r>
              <a:rPr lang="en-US" sz="2800" dirty="0">
                <a:solidFill>
                  <a:srgbClr val="C00000"/>
                </a:solidFill>
              </a:rPr>
              <a:t>so sánh</a:t>
            </a:r>
            <a:r>
              <a:rPr lang="en-US" sz="2800" dirty="0"/>
              <a:t>giữa các dữ liệu là cần thiết.</a:t>
            </a:r>
          </a:p>
          <a:p>
            <a:pPr rtl="0" algn="l">
              <a:spcBef>
                <a:spcPts val="1200"/>
              </a:spcBef>
            </a:pPr>
            <a:r>
              <a:rPr lang="en-US" sz="2800" dirty="0"/>
              <a:t>Do đó nó là một</a:t>
            </a:r>
            <a:r>
              <a:rPr lang="en-US" sz="2800" dirty="0">
                <a:solidFill>
                  <a:srgbClr val="0000FF"/>
                </a:solidFill>
              </a:rPr>
              <a:t>sắp xếp không dựa trên so sánh</a:t>
            </a:r>
            <a:r>
              <a:rPr lang="en-US" sz="2400" dirty="0"/>
              <a:t>(các thuật toán sắp xếp trước đây được gọi là sắp xếp dựa trên so sánh)</a:t>
            </a:r>
          </a:p>
          <a:p>
            <a:pPr rtl="0" algn="l">
              <a:spcBef>
                <a:spcPts val="1200"/>
              </a:spcBef>
            </a:pPr>
            <a:r>
              <a:rPr lang="en-US" sz="2800" dirty="0"/>
              <a:t>Trong mỗi lần lặp, sắp xếp dữ liệu thành các nhóm theo</a:t>
            </a:r>
            <a:r>
              <a:rPr lang="en-US" sz="2800" dirty="0">
                <a:solidFill>
                  <a:srgbClr val="C00000"/>
                </a:solidFill>
              </a:rPr>
              <a:t>Kế tiếp</a:t>
            </a:r>
            <a:r>
              <a:rPr lang="en-US" sz="2800" dirty="0">
                <a:solidFill>
                  <a:srgbClr val="993300"/>
                </a:solidFill>
              </a:rPr>
              <a:t> </a:t>
            </a:r>
            <a:r>
              <a:rPr lang="en-US" sz="2800" dirty="0"/>
              <a:t>ký tự trong mỗi dữ liệu.</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58</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6</a:t>
            </a:r>
            <a:r>
              <a:rPr lang="en-US" sz="3600" dirty="0">
                <a:latin typeface="Britannic Bold" panose="020B0903060703020204" pitchFamily="34" charset="0"/>
              </a:rPr>
              <a:t>Cơ số Sắp xếp của tám số nguyên</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59</a:t>
            </a:fld>
            <a:endParaRPr lang="en-US" sz="1600" dirty="0"/>
          </a:p>
        </p:txBody>
      </p:sp>
      <p:pic>
        <p:nvPicPr>
          <p:cNvPr id="24" name="Picture 3"/>
          <p:cNvPicPr>
            <a:picLocks noGrp="1" noChangeAspect="1" noChangeArrowheads="1"/>
          </p:cNvPicPr>
          <p:nvPr>
            <p:ph idx="4294967295"/>
          </p:nvPr>
        </p:nvPicPr>
        <p:blipFill>
          <a:blip r:embed="rId3" cstate="print"/>
          <a:srcRect b="92537"/>
          <a:stretch>
            <a:fillRect/>
          </a:stretch>
        </p:blipFill>
        <p:spPr>
          <a:xfrm>
            <a:off x="381000" y="1219200"/>
            <a:ext cx="8459537" cy="381000"/>
          </a:xfrm>
          <a:noFill/>
        </p:spPr>
      </p:pic>
      <p:pic>
        <p:nvPicPr>
          <p:cNvPr id="25" name="Picture 4"/>
          <p:cNvPicPr>
            <a:picLocks noChangeAspect="1" noChangeArrowheads="1"/>
          </p:cNvPicPr>
          <p:nvPr/>
        </p:nvPicPr>
        <p:blipFill>
          <a:blip r:embed="rId3" cstate="print"/>
          <a:srcRect l="-885" t="10448" b="80597"/>
          <a:stretch>
            <a:fillRect/>
          </a:stretch>
        </p:blipFill>
        <p:spPr bwMode="auto">
          <a:xfrm>
            <a:off x="304800" y="1600200"/>
            <a:ext cx="8534400" cy="457200"/>
          </a:xfrm>
          <a:prstGeom prst="rect">
            <a:avLst/>
          </a:prstGeom>
          <a:noFill/>
          <a:ln w="9525">
            <a:noFill/>
            <a:miter lim="800000"/>
            <a:headEnd/>
            <a:tailEnd/>
          </a:ln>
        </p:spPr>
      </p:pic>
      <p:pic>
        <p:nvPicPr>
          <p:cNvPr id="26" name="Picture 5"/>
          <p:cNvPicPr>
            <a:picLocks noChangeAspect="1" noChangeArrowheads="1"/>
          </p:cNvPicPr>
          <p:nvPr/>
        </p:nvPicPr>
        <p:blipFill>
          <a:blip r:embed="rId3" cstate="print"/>
          <a:srcRect l="-885" t="22388" b="68657"/>
          <a:stretch>
            <a:fillRect/>
          </a:stretch>
        </p:blipFill>
        <p:spPr bwMode="auto">
          <a:xfrm>
            <a:off x="304800" y="2057400"/>
            <a:ext cx="8534400" cy="457200"/>
          </a:xfrm>
          <a:prstGeom prst="rect">
            <a:avLst/>
          </a:prstGeom>
          <a:noFill/>
          <a:ln w="9525">
            <a:noFill/>
            <a:miter lim="800000"/>
            <a:headEnd/>
            <a:tailEnd/>
          </a:ln>
        </p:spPr>
      </p:pic>
      <p:pic>
        <p:nvPicPr>
          <p:cNvPr id="27" name="Picture 6"/>
          <p:cNvPicPr>
            <a:picLocks noChangeAspect="1" noChangeArrowheads="1"/>
          </p:cNvPicPr>
          <p:nvPr/>
        </p:nvPicPr>
        <p:blipFill>
          <a:blip r:embed="rId3" cstate="print"/>
          <a:srcRect l="-885" t="34328" b="56717"/>
          <a:stretch>
            <a:fillRect/>
          </a:stretch>
        </p:blipFill>
        <p:spPr bwMode="auto">
          <a:xfrm>
            <a:off x="304800" y="2514600"/>
            <a:ext cx="8534400" cy="457200"/>
          </a:xfrm>
          <a:prstGeom prst="rect">
            <a:avLst/>
          </a:prstGeom>
          <a:noFill/>
          <a:ln w="9525">
            <a:noFill/>
            <a:miter lim="800000"/>
            <a:headEnd/>
            <a:tailEnd/>
          </a:ln>
        </p:spPr>
      </p:pic>
      <p:pic>
        <p:nvPicPr>
          <p:cNvPr id="28" name="Picture 7"/>
          <p:cNvPicPr>
            <a:picLocks noChangeAspect="1" noChangeArrowheads="1"/>
          </p:cNvPicPr>
          <p:nvPr/>
        </p:nvPicPr>
        <p:blipFill>
          <a:blip r:embed="rId3" cstate="print"/>
          <a:srcRect l="-885" t="46268" b="46269"/>
          <a:stretch>
            <a:fillRect/>
          </a:stretch>
        </p:blipFill>
        <p:spPr bwMode="auto">
          <a:xfrm>
            <a:off x="304800" y="2971800"/>
            <a:ext cx="8534400" cy="381000"/>
          </a:xfrm>
          <a:prstGeom prst="rect">
            <a:avLst/>
          </a:prstGeom>
          <a:noFill/>
          <a:ln w="9525">
            <a:noFill/>
            <a:miter lim="800000"/>
            <a:headEnd/>
            <a:tailEnd/>
          </a:ln>
        </p:spPr>
      </p:pic>
      <p:pic>
        <p:nvPicPr>
          <p:cNvPr id="29" name="Picture 8"/>
          <p:cNvPicPr>
            <a:picLocks noChangeAspect="1" noChangeArrowheads="1"/>
          </p:cNvPicPr>
          <p:nvPr/>
        </p:nvPicPr>
        <p:blipFill>
          <a:blip r:embed="rId3" cstate="print"/>
          <a:srcRect l="-885" t="58208" b="34329"/>
          <a:stretch>
            <a:fillRect/>
          </a:stretch>
        </p:blipFill>
        <p:spPr bwMode="auto">
          <a:xfrm>
            <a:off x="304800" y="3429000"/>
            <a:ext cx="8534400" cy="381000"/>
          </a:xfrm>
          <a:prstGeom prst="rect">
            <a:avLst/>
          </a:prstGeom>
          <a:noFill/>
          <a:ln w="9525">
            <a:noFill/>
            <a:miter lim="800000"/>
            <a:headEnd/>
            <a:tailEnd/>
          </a:ln>
        </p:spPr>
      </p:pic>
      <p:pic>
        <p:nvPicPr>
          <p:cNvPr id="30" name="Picture 9"/>
          <p:cNvPicPr>
            <a:picLocks noChangeAspect="1" noChangeArrowheads="1"/>
          </p:cNvPicPr>
          <p:nvPr/>
        </p:nvPicPr>
        <p:blipFill>
          <a:blip r:embed="rId3" cstate="print"/>
          <a:srcRect l="-1770" t="70148" b="22389"/>
          <a:stretch>
            <a:fillRect/>
          </a:stretch>
        </p:blipFill>
        <p:spPr bwMode="auto">
          <a:xfrm>
            <a:off x="228600" y="3886200"/>
            <a:ext cx="8609263" cy="381000"/>
          </a:xfrm>
          <a:prstGeom prst="rect">
            <a:avLst/>
          </a:prstGeom>
          <a:noFill/>
          <a:ln w="9525">
            <a:noFill/>
            <a:miter lim="800000"/>
            <a:headEnd/>
            <a:tailEnd/>
          </a:ln>
        </p:spPr>
      </p:pic>
      <p:pic>
        <p:nvPicPr>
          <p:cNvPr id="31" name="Picture 10"/>
          <p:cNvPicPr>
            <a:picLocks noChangeAspect="1" noChangeArrowheads="1"/>
          </p:cNvPicPr>
          <p:nvPr/>
        </p:nvPicPr>
        <p:blipFill>
          <a:blip r:embed="rId3" cstate="print"/>
          <a:srcRect l="-885" t="80595" b="10449"/>
          <a:stretch>
            <a:fillRect/>
          </a:stretch>
        </p:blipFill>
        <p:spPr bwMode="auto">
          <a:xfrm>
            <a:off x="304800" y="4343400"/>
            <a:ext cx="8534400" cy="457200"/>
          </a:xfrm>
          <a:prstGeom prst="rect">
            <a:avLst/>
          </a:prstGeom>
          <a:noFill/>
          <a:ln w="9525">
            <a:noFill/>
            <a:miter lim="800000"/>
            <a:headEnd/>
            <a:tailEnd/>
          </a:ln>
        </p:spPr>
      </p:pic>
      <p:pic>
        <p:nvPicPr>
          <p:cNvPr id="32" name="Picture 11"/>
          <p:cNvPicPr>
            <a:picLocks noChangeAspect="1" noChangeArrowheads="1"/>
          </p:cNvPicPr>
          <p:nvPr/>
        </p:nvPicPr>
        <p:blipFill>
          <a:blip r:embed="rId3" cstate="print"/>
          <a:srcRect l="-885" t="91045"/>
          <a:stretch>
            <a:fillRect/>
          </a:stretch>
        </p:blipFill>
        <p:spPr bwMode="auto">
          <a:xfrm>
            <a:off x="304800" y="4800600"/>
            <a:ext cx="8534400" cy="457200"/>
          </a:xfrm>
          <a:prstGeom prst="rect">
            <a:avLst/>
          </a:prstGeom>
          <a:noFill/>
          <a:ln w="9525">
            <a:noFill/>
            <a:miter lim="800000"/>
            <a:headEnd/>
            <a:tailEnd/>
          </a:ln>
        </p:spPr>
      </p:pic>
      <p:sp>
        <p:nvSpPr>
          <p:cNvPr id="14"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pPr rtl="0" algn="l"/>
            <a:r>
              <a:rPr lang="en-US" sz="4000" dirty="0">
                <a:latin typeface="Britannic Bold" panose="020B0903060703020204" pitchFamily="34" charset="0"/>
              </a:rPr>
              <a:t>Người giới thiệu</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rtl="0" algn="l"/>
              <a:t>6</a:t>
            </a:fld>
            <a:endParaRPr lang="en-US" sz="1600" dirty="0"/>
          </a:p>
        </p:txBody>
      </p:sp>
      <p:graphicFrame>
        <p:nvGraphicFramePr>
          <p:cNvPr id="9" name="Diagram 8"/>
          <p:cNvGraphicFramePr/>
          <p:nvPr>
            <p:extLst>
              <p:ext uri="{D42A27DB-BD31-4B8C-83A1-F6EECF244321}">
                <p14:modId xmlns:p14="http://schemas.microsoft.com/office/powerpoint/2010/main" val="872064374"/>
              </p:ext>
            </p:extLst>
          </p:nvPr>
        </p:nvGraphicFramePr>
        <p:xfrm>
          <a:off x="533400" y="13716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extLst>
      <p:ext uri="{BB962C8B-B14F-4D97-AF65-F5344CB8AC3E}">
        <p14:creationId xmlns:p14="http://schemas.microsoft.com/office/powerpoint/2010/main" val="3806772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2800" dirty="0">
                <a:solidFill>
                  <a:srgbClr val="C00000"/>
                </a:solidFill>
                <a:latin typeface="Britannic Bold" panose="020B0903060703020204" pitchFamily="34" charset="0"/>
              </a:rPr>
              <a:t>6</a:t>
            </a:r>
            <a:r>
              <a:rPr lang="en-US" sz="2800" dirty="0">
                <a:latin typeface="Britannic Bold" panose="020B0903060703020204" pitchFamily="34" charset="0"/>
              </a:rPr>
              <a:t>Mã giả và phân tích sắp xếp cơ số</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60</a:t>
            </a:fld>
            <a:endParaRPr lang="en-US" sz="1600" dirty="0"/>
          </a:p>
        </p:txBody>
      </p:sp>
      <p:sp>
        <p:nvSpPr>
          <p:cNvPr id="16" name="Rectangle 3"/>
          <p:cNvSpPr txBox="1">
            <a:spLocks noChangeArrowheads="1"/>
          </p:cNvSpPr>
          <p:nvPr/>
        </p:nvSpPr>
        <p:spPr bwMode="auto">
          <a:xfrm>
            <a:off x="685800" y="1066800"/>
            <a:ext cx="8077200" cy="4093428"/>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eaLnBrk="1" hangingPunct="1" rtl="0" algn="l">
              <a:spcBef>
                <a:spcPts val="0"/>
              </a:spcBef>
              <a:buFont typeface="Wingdings" pitchFamily="2" charset="2"/>
              <a:buNone/>
              <a:tabLst>
                <a:tab pos="269875" algn="l"/>
                <a:tab pos="539750" algn="l"/>
                <a:tab pos="900113" algn="l"/>
                <a:tab pos="1169988" algn="l"/>
                <a:tab pos="1438275" algn="l"/>
              </a:tabLst>
            </a:pPr>
            <a:r>
              <a:rPr lang="en-US" sz="2000" b="1" dirty="0">
                <a:solidFill>
                  <a:srgbClr val="0000FF"/>
                </a:solidFill>
                <a:latin typeface="Lucida Console" pitchFamily="49" charset="0"/>
                <a:ea typeface="PMingLiU" pitchFamily="18" charset="-120"/>
              </a:rPr>
              <a:t>cơ số</a:t>
            </a:r>
            <a:r>
              <a:rPr lang="en-US" sz="2000" b="1" dirty="0">
                <a:solidFill>
                  <a:srgbClr val="0000FF"/>
                </a:solidFill>
                <a:latin typeface="Lucida Console" pitchFamily="49" charset="0"/>
              </a:rPr>
              <a:t>Sắp xếp(int[] mảng, int n, int d)</a:t>
            </a:r>
            <a:r>
              <a:rPr lang="en-US" sz="2000" dirty="0">
                <a:solidFill>
                  <a:srgbClr val="0000FF"/>
                </a:solidFill>
                <a:latin typeface="Lucida Console" pitchFamily="49" charset="0"/>
              </a:rPr>
              <a:t>{</a:t>
            </a:r>
            <a:endParaRPr lang="en-US" altLang="zh-TW" sz="2000" b="1" dirty="0">
              <a:latin typeface="Lucida Console" pitchFamily="49" charset="0"/>
              <a:ea typeface="PMingLiU" pitchFamily="18" charset="-120"/>
            </a:endParaRPr>
          </a:p>
          <a:p>
            <a:pPr rtl="0" algn="l">
              <a:spcBef>
                <a:spcPts val="0"/>
              </a:spcBef>
              <a:tabLst>
                <a:tab pos="269875" algn="l"/>
                <a:tab pos="539750" algn="l"/>
                <a:tab pos="900113" algn="l"/>
                <a:tab pos="1169988" algn="l"/>
                <a:tab pos="1438275" algn="l"/>
              </a:tabLst>
            </a:pPr>
            <a:r>
              <a:rPr lang="en-US" sz="2000" dirty="0">
                <a:solidFill>
                  <a:srgbClr val="008000"/>
                </a:solidFill>
                <a:latin typeface="Arial" charset="0"/>
              </a:rPr>
              <a:t>// Sắp xếp</a:t>
            </a:r>
            <a:r>
              <a:rPr lang="en-US" sz="2000" dirty="0">
                <a:solidFill>
                  <a:srgbClr val="A50021"/>
                </a:solidFill>
                <a:latin typeface="Arial" charset="0"/>
              </a:rPr>
              <a:t>N</a:t>
            </a:r>
            <a:r>
              <a:rPr lang="en-US" sz="2000" dirty="0">
                <a:solidFill>
                  <a:srgbClr val="008000"/>
                </a:solidFill>
                <a:latin typeface="Arial" charset="0"/>
              </a:rPr>
              <a:t> </a:t>
            </a:r>
            <a:r>
              <a:rPr lang="en-US" sz="2000" dirty="0">
                <a:solidFill>
                  <a:srgbClr val="FF0000"/>
                </a:solidFill>
                <a:latin typeface="Arial" charset="0"/>
              </a:rPr>
              <a:t>d</a:t>
            </a:r>
            <a:r>
              <a:rPr lang="en-US" sz="2000" dirty="0">
                <a:solidFill>
                  <a:srgbClr val="008000"/>
                </a:solidFill>
                <a:latin typeface="Arial" charset="0"/>
              </a:rPr>
              <a:t>-các chuỗi số có chữ số trong mảng.</a:t>
            </a:r>
          </a:p>
          <a:p>
            <a:pPr rtl="0" algn="l">
              <a:spcBef>
                <a:spcPts val="0"/>
              </a:spcBef>
              <a:tabLst>
                <a:tab pos="269875" algn="l"/>
                <a:tab pos="539750" algn="l"/>
                <a:tab pos="900113" algn="l"/>
                <a:tab pos="1169988" algn="l"/>
                <a:tab pos="1438275" algn="l"/>
              </a:tabLst>
            </a:pPr>
            <a:r>
              <a:rPr lang="en-US" sz="2000" dirty="0">
                <a:latin typeface="Arial" charset="0"/>
              </a:rPr>
              <a:t>vì (</a:t>
            </a:r>
            <a:r>
              <a:rPr lang="en-US" sz="2000" dirty="0">
                <a:solidFill>
                  <a:srgbClr val="FF3300"/>
                </a:solidFill>
                <a:latin typeface="Arial" charset="0"/>
              </a:rPr>
              <a:t>j</a:t>
            </a:r>
            <a:r>
              <a:rPr lang="en-US" sz="2000" dirty="0">
                <a:latin typeface="Arial" charset="0"/>
              </a:rPr>
              <a:t>=</a:t>
            </a:r>
            <a:r>
              <a:rPr lang="en-US" sz="2000" dirty="0">
                <a:solidFill>
                  <a:srgbClr val="FF3300"/>
                </a:solidFill>
                <a:latin typeface="Arial" charset="0"/>
              </a:rPr>
              <a:t>d</a:t>
            </a:r>
            <a:r>
              <a:rPr lang="en-US" sz="2000" dirty="0">
                <a:latin typeface="Arial" charset="0"/>
              </a:rPr>
              <a:t>xuống còn 1) {</a:t>
            </a:r>
            <a:r>
              <a:rPr lang="en-US" sz="2000" b="1" dirty="0">
                <a:latin typeface="Arial" charset="0"/>
              </a:rPr>
              <a:t> </a:t>
            </a:r>
            <a:r>
              <a:rPr lang="en-US" sz="2000" dirty="0">
                <a:solidFill>
                  <a:srgbClr val="008000"/>
                </a:solidFill>
                <a:latin typeface="Arial" charset="0"/>
              </a:rPr>
              <a:t>// cho các chữ số trong</a:t>
            </a:r>
            <a:r>
              <a:rPr lang="en-US" sz="2000" dirty="0">
                <a:solidFill>
                  <a:srgbClr val="FF0000"/>
                </a:solidFill>
                <a:latin typeface="Arial" charset="0"/>
              </a:rPr>
              <a:t>cuối cùng</a:t>
            </a:r>
            <a:r>
              <a:rPr lang="en-US" sz="2000" dirty="0">
                <a:solidFill>
                  <a:srgbClr val="008000"/>
                </a:solidFill>
                <a:latin typeface="Arial" charset="0"/>
              </a:rPr>
              <a:t>vị trí để</a:t>
            </a:r>
            <a:r>
              <a:rPr lang="en-US" sz="2000" dirty="0">
                <a:solidFill>
                  <a:srgbClr val="FF0000"/>
                </a:solidFill>
                <a:latin typeface="Arial" charset="0"/>
              </a:rPr>
              <a:t>1</a:t>
            </a:r>
            <a:r>
              <a:rPr lang="en-US" sz="2000" baseline="30000" dirty="0">
                <a:solidFill>
                  <a:srgbClr val="FF0000"/>
                </a:solidFill>
                <a:latin typeface="Arial" charset="0"/>
              </a:rPr>
              <a:t>st</a:t>
            </a:r>
            <a:r>
              <a:rPr lang="en-US" sz="2000" dirty="0">
                <a:solidFill>
                  <a:srgbClr val="008000"/>
                </a:solidFill>
                <a:latin typeface="Arial" charset="0"/>
              </a:rPr>
              <a:t>chức vụ</a:t>
            </a:r>
            <a:endParaRPr lang="en-US" sz="2000" dirty="0">
              <a:latin typeface="Arial" charset="0"/>
            </a:endParaRPr>
          </a:p>
          <a:p>
            <a:pPr rtl="0" algn="l">
              <a:spcBef>
                <a:spcPts val="0"/>
              </a:spcBef>
              <a:tabLst>
                <a:tab pos="269875" algn="l"/>
                <a:tab pos="539750" algn="l"/>
                <a:tab pos="900113" algn="l"/>
                <a:tab pos="1169988" algn="l"/>
                <a:tab pos="1438275" algn="l"/>
              </a:tabLst>
            </a:pPr>
            <a:r>
              <a:rPr lang="en-US" sz="2000" dirty="0">
                <a:latin typeface="Arial" charset="0"/>
              </a:rPr>
              <a:t>khởi tạo 10 nhóm (hàng đợi) trống //</a:t>
            </a:r>
            <a:r>
              <a:rPr lang="en-US" sz="2000" b="1" dirty="0">
                <a:latin typeface="Arial" charset="0"/>
              </a:rPr>
              <a:t> </a:t>
            </a:r>
            <a:r>
              <a:rPr lang="en-US" sz="2000" b="1" dirty="0">
                <a:solidFill>
                  <a:srgbClr val="CC0000"/>
                </a:solidFill>
                <a:latin typeface="Arial" charset="0"/>
              </a:rPr>
              <a:t>Q</a:t>
            </a:r>
            <a:r>
              <a:rPr lang="en-US" sz="2000" dirty="0">
                <a:solidFill>
                  <a:srgbClr val="CC0000"/>
                </a:solidFill>
                <a:latin typeface="Arial" charset="0"/>
              </a:rPr>
              <a:t>:</a:t>
            </a:r>
            <a:r>
              <a:rPr lang="en-US" sz="2000" dirty="0">
                <a:latin typeface="Arial" charset="0"/>
              </a:rPr>
              <a:t>Tại sao</a:t>
            </a:r>
            <a:r>
              <a:rPr lang="en-US" sz="2000" dirty="0">
                <a:solidFill>
                  <a:srgbClr val="CC0000"/>
                </a:solidFill>
                <a:latin typeface="Arial" charset="0"/>
              </a:rPr>
              <a:t>10</a:t>
            </a:r>
            <a:r>
              <a:rPr lang="en-US" sz="2000" dirty="0">
                <a:latin typeface="Arial" charset="0"/>
              </a:rPr>
              <a:t>các nhóm?</a:t>
            </a:r>
          </a:p>
          <a:p>
            <a:pPr rtl="0" algn="l">
              <a:spcBef>
                <a:spcPts val="0"/>
              </a:spcBef>
              <a:tabLst>
                <a:tab pos="269875" algn="l"/>
                <a:tab pos="539750" algn="l"/>
                <a:tab pos="900113" algn="l"/>
                <a:tab pos="1169988" algn="l"/>
                <a:tab pos="1438275" algn="l"/>
              </a:tabLst>
            </a:pPr>
            <a:endParaRPr lang="en-US" sz="2000" b="1" dirty="0">
              <a:latin typeface="Arial" charset="0"/>
            </a:endParaRPr>
          </a:p>
          <a:p>
            <a:pPr rtl="0" algn="l">
              <a:spcBef>
                <a:spcPts val="0"/>
              </a:spcBef>
              <a:tabLst>
                <a:tab pos="269875" algn="l"/>
                <a:tab pos="539750" algn="l"/>
                <a:tab pos="900113" algn="l"/>
                <a:tab pos="1169988" algn="l"/>
                <a:tab pos="1438275" algn="l"/>
              </a:tabLst>
            </a:pPr>
            <a:r>
              <a:rPr lang="en-US" sz="2000" dirty="0">
                <a:latin typeface="Arial" charset="0"/>
              </a:rPr>
              <a:t>cho (i=0 đến n-1) {</a:t>
            </a:r>
          </a:p>
          <a:p>
            <a:pPr rtl="0" algn="l">
              <a:spcBef>
                <a:spcPts val="0"/>
              </a:spcBef>
              <a:tabLst>
                <a:tab pos="269875" algn="l"/>
                <a:tab pos="539750" algn="l"/>
                <a:tab pos="900113" algn="l"/>
                <a:tab pos="1169988" algn="l"/>
                <a:tab pos="1438275" algn="l"/>
              </a:tabLst>
            </a:pPr>
            <a:r>
              <a:rPr lang="en-US" sz="2000" dirty="0">
                <a:solidFill>
                  <a:srgbClr val="990033"/>
                </a:solidFill>
                <a:latin typeface="Arial" charset="0"/>
              </a:rPr>
              <a:t>k</a:t>
            </a:r>
            <a:r>
              <a:rPr lang="en-US" sz="2000" dirty="0">
                <a:latin typeface="Arial" charset="0"/>
              </a:rPr>
              <a:t>=</a:t>
            </a:r>
            <a:r>
              <a:rPr lang="en-US" sz="2000" dirty="0">
                <a:solidFill>
                  <a:srgbClr val="FF3300"/>
                </a:solidFill>
                <a:latin typeface="Arial" charset="0"/>
              </a:rPr>
              <a:t>j</a:t>
            </a:r>
            <a:r>
              <a:rPr lang="en-US" sz="2000" baseline="30000" dirty="0">
                <a:solidFill>
                  <a:srgbClr val="FF3300"/>
                </a:solidFill>
                <a:latin typeface="Arial" charset="0"/>
              </a:rPr>
              <a:t>quần què</a:t>
            </a:r>
            <a:r>
              <a:rPr lang="en-US" sz="2000" dirty="0">
                <a:solidFill>
                  <a:srgbClr val="FF3300"/>
                </a:solidFill>
                <a:latin typeface="Arial" charset="0"/>
              </a:rPr>
              <a:t>chữ số</a:t>
            </a:r>
            <a:r>
              <a:rPr lang="en-US" sz="2000" dirty="0">
                <a:latin typeface="Arial" charset="0"/>
              </a:rPr>
              <a:t>của mảng[i]</a:t>
            </a:r>
          </a:p>
          <a:p>
            <a:pPr rtl="0" algn="l">
              <a:spcBef>
                <a:spcPts val="0"/>
              </a:spcBef>
              <a:tabLst>
                <a:tab pos="269875" algn="l"/>
                <a:tab pos="539750" algn="l"/>
                <a:tab pos="900113" algn="l"/>
                <a:tab pos="1169988" algn="l"/>
                <a:tab pos="1438275" algn="l"/>
              </a:tabLst>
            </a:pPr>
            <a:r>
              <a:rPr lang="en-US" sz="2000" dirty="0">
                <a:latin typeface="Arial" charset="0"/>
              </a:rPr>
              <a:t>đặt array[i] vào cuối nhóm</a:t>
            </a:r>
            <a:r>
              <a:rPr lang="en-US" sz="2000" dirty="0">
                <a:solidFill>
                  <a:srgbClr val="990033"/>
                </a:solidFill>
                <a:latin typeface="Arial" charset="0"/>
              </a:rPr>
              <a:t>k</a:t>
            </a:r>
            <a:endParaRPr lang="en-US" sz="2000" dirty="0">
              <a:latin typeface="Arial" charset="0"/>
            </a:endParaRPr>
          </a:p>
          <a:p>
            <a:pPr rtl="0" algn="l">
              <a:spcBef>
                <a:spcPts val="0"/>
              </a:spcBef>
              <a:tabLst>
                <a:tab pos="269875" algn="l"/>
                <a:tab pos="539750" algn="l"/>
                <a:tab pos="900113" algn="l"/>
                <a:tab pos="1169988" algn="l"/>
                <a:tab pos="1438275" algn="l"/>
              </a:tabLst>
            </a:pPr>
            <a:r>
              <a:rPr lang="en-US" sz="2000" dirty="0">
                <a:latin typeface="Arial" charset="0"/>
              </a:rPr>
              <a:t>}</a:t>
            </a:r>
          </a:p>
          <a:p>
            <a:pPr rtl="0" algn="l">
              <a:spcBef>
                <a:spcPts val="0"/>
              </a:spcBef>
              <a:tabLst>
                <a:tab pos="269875" algn="l"/>
                <a:tab pos="539750" algn="l"/>
                <a:tab pos="900113" algn="l"/>
                <a:tab pos="1169988" algn="l"/>
                <a:tab pos="1438275" algn="l"/>
              </a:tabLst>
            </a:pPr>
            <a:r>
              <a:rPr lang="en-US" sz="2000" dirty="0">
                <a:latin typeface="Arial" charset="0"/>
              </a:rPr>
              <a:t>Thay thế mảng bằng tất cả các mục trong nhóm 0, theo sau là tất cả các mục trong nhóm 1, v.v.</a:t>
            </a:r>
          </a:p>
          <a:p>
            <a:pPr rtl="0" algn="l">
              <a:spcBef>
                <a:spcPts val="0"/>
              </a:spcBef>
              <a:tabLst>
                <a:tab pos="269875" algn="l"/>
                <a:tab pos="539750" algn="l"/>
                <a:tab pos="900113" algn="l"/>
                <a:tab pos="1169988" algn="l"/>
                <a:tab pos="1438275" algn="l"/>
              </a:tabLst>
            </a:pPr>
            <a:r>
              <a:rPr lang="en-US" sz="2000" dirty="0">
                <a:latin typeface="Arial" charset="0"/>
              </a:rPr>
              <a:t>}</a:t>
            </a:r>
          </a:p>
          <a:p>
            <a:pPr rtl="0" algn="l">
              <a:spcBef>
                <a:spcPts val="0"/>
              </a:spcBef>
              <a:tabLst>
                <a:tab pos="269875" algn="l"/>
                <a:tab pos="539750" algn="l"/>
                <a:tab pos="900113" algn="l"/>
                <a:tab pos="1169988" algn="l"/>
                <a:tab pos="1438275" algn="l"/>
              </a:tabLst>
            </a:pPr>
            <a:r>
              <a:rPr lang="en-US" sz="2000" dirty="0">
                <a:latin typeface="Arial" charset="0"/>
              </a:rPr>
              <a:t>}</a:t>
            </a:r>
          </a:p>
        </p:txBody>
      </p:sp>
      <p:sp>
        <p:nvSpPr>
          <p:cNvPr id="8" name="Rectangle 39"/>
          <p:cNvSpPr>
            <a:spLocks noChangeArrowheads="1"/>
          </p:cNvSpPr>
          <p:nvPr/>
        </p:nvSpPr>
        <p:spPr bwMode="auto">
          <a:xfrm>
            <a:off x="2362200" y="4648200"/>
            <a:ext cx="6248400" cy="1569660"/>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rtl="0" algn="l">
              <a:spcBef>
                <a:spcPct val="20000"/>
              </a:spcBef>
            </a:pPr>
            <a:r>
              <a:rPr lang="en-US" sz="2400" dirty="0">
                <a:latin typeface="Arial" charset="0"/>
              </a:rPr>
              <a:t>Độ phức tạp</a:t>
            </a:r>
            <a:r>
              <a:rPr lang="en-US" sz="2400">
                <a:latin typeface="Arial" charset="0"/>
              </a:rPr>
              <a:t>là O(</a:t>
            </a:r>
            <a:r>
              <a:rPr lang="en-US" sz="2400">
                <a:solidFill>
                  <a:srgbClr val="0000FF"/>
                </a:solidFill>
                <a:latin typeface="Arial" charset="0"/>
              </a:rPr>
              <a:t>d</a:t>
            </a:r>
            <a:r>
              <a:rPr lang="en-US" sz="2400">
                <a:latin typeface="Times New Roman"/>
                <a:cs typeface="Times New Roman"/>
              </a:rPr>
              <a:t>×</a:t>
            </a:r>
            <a:r>
              <a:rPr lang="en-US" sz="2400">
                <a:latin typeface="Arial" charset="0"/>
              </a:rPr>
              <a:t>N</a:t>
            </a:r>
            <a:r>
              <a:rPr lang="en-US" sz="2400" dirty="0">
                <a:latin typeface="Arial" charset="0"/>
              </a:rPr>
              <a:t>) Ở đâu</a:t>
            </a:r>
            <a:r>
              <a:rPr lang="en-US" sz="2400" dirty="0">
                <a:solidFill>
                  <a:srgbClr val="0000FF"/>
                </a:solidFill>
                <a:latin typeface="Arial" charset="0"/>
              </a:rPr>
              <a:t>d</a:t>
            </a:r>
            <a:r>
              <a:rPr lang="en-US" sz="2400" dirty="0">
                <a:latin typeface="Arial" charset="0"/>
              </a:rPr>
              <a:t>là số chữ số tối đa của</a:t>
            </a:r>
            <a:r>
              <a:rPr lang="en-US" sz="2400" dirty="0">
                <a:solidFill>
                  <a:srgbClr val="0000FF"/>
                </a:solidFill>
                <a:latin typeface="Arial" charset="0"/>
              </a:rPr>
              <a:t>N</a:t>
            </a:r>
            <a:r>
              <a:rPr lang="en-US" sz="2400" dirty="0">
                <a:latin typeface="Arial" charset="0"/>
              </a:rPr>
              <a:t>chuỗi số trong mảng. Từ</a:t>
            </a:r>
            <a:r>
              <a:rPr lang="en-US" sz="2400" dirty="0">
                <a:solidFill>
                  <a:srgbClr val="0000FF"/>
                </a:solidFill>
                <a:latin typeface="Arial" charset="0"/>
              </a:rPr>
              <a:t>d</a:t>
            </a:r>
            <a:r>
              <a:rPr lang="en-US" sz="2400" dirty="0">
                <a:latin typeface="Arial" charset="0"/>
              </a:rPr>
              <a:t>là</a:t>
            </a:r>
            <a:r>
              <a:rPr lang="en-US" sz="2400" dirty="0">
                <a:solidFill>
                  <a:srgbClr val="990033"/>
                </a:solidFill>
                <a:latin typeface="Arial" charset="0"/>
              </a:rPr>
              <a:t>đã sửa</a:t>
            </a:r>
            <a:r>
              <a:rPr lang="en-US" sz="2400" dirty="0">
                <a:latin typeface="Arial" charset="0"/>
              </a:rPr>
              <a:t>hoặc</a:t>
            </a:r>
            <a:r>
              <a:rPr lang="en-US" sz="2400" dirty="0">
                <a:solidFill>
                  <a:srgbClr val="990033"/>
                </a:solidFill>
                <a:latin typeface="Arial" charset="0"/>
              </a:rPr>
              <a:t>giới hạn</a:t>
            </a:r>
            <a:r>
              <a:rPr lang="en-US" sz="2400" dirty="0">
                <a:latin typeface="Arial" charset="0"/>
              </a:rPr>
              <a:t>, do đó độ phức tạp là</a:t>
            </a:r>
            <a:r>
              <a:rPr lang="en-US" sz="2400" dirty="0">
                <a:solidFill>
                  <a:srgbClr val="C00000"/>
                </a:solidFill>
                <a:latin typeface="Arial" charset="0"/>
              </a:rPr>
              <a:t>TRÊN)</a:t>
            </a:r>
            <a:r>
              <a:rPr lang="en-US" sz="2400" dirty="0">
                <a:latin typeface="Arial" charset="0"/>
              </a:rPr>
              <a:t>.</a:t>
            </a:r>
          </a:p>
        </p:txBody>
      </p:sp>
      <p:sp>
        <p:nvSpPr>
          <p:cNvPr id="9"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marL="536575" indent="-536575" eaLnBrk="1" hangingPunct="1" rtl="0" algn="l">
              <a:tabLst>
                <a:tab pos="536575" algn="l"/>
              </a:tabLst>
            </a:pPr>
            <a:r>
              <a:rPr lang="en-US" sz="4400" dirty="0">
                <a:solidFill>
                  <a:srgbClr val="C00000"/>
                </a:solidFill>
                <a:latin typeface="Britannic Bold" panose="020B0903060703020204" pitchFamily="34" charset="0"/>
              </a:rPr>
              <a:t>7</a:t>
            </a:r>
            <a:r>
              <a:rPr lang="en-US" sz="4400" dirty="0">
                <a:latin typeface="Britannic Bold" panose="020B0903060703020204" pitchFamily="34" charset="0"/>
              </a:rPr>
              <a:t>So sánh các thuật toán sắp xếp</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7</a:t>
            </a:r>
            <a:r>
              <a:rPr lang="en-US" sz="3600" dirty="0">
                <a:latin typeface="Britannic Bold" panose="020B0903060703020204" pitchFamily="34" charset="0"/>
              </a:rPr>
              <a:t>Sắp xếp tại chỗ</a:t>
            </a:r>
          </a:p>
        </p:txBody>
      </p:sp>
      <p:sp>
        <p:nvSpPr>
          <p:cNvPr id="4100" name="Rectangle 3"/>
          <p:cNvSpPr>
            <a:spLocks noGrp="1" noChangeArrowheads="1"/>
          </p:cNvSpPr>
          <p:nvPr>
            <p:ph idx="1"/>
          </p:nvPr>
        </p:nvSpPr>
        <p:spPr>
          <a:xfrm>
            <a:off x="381000" y="1143000"/>
            <a:ext cx="8534400" cy="5181600"/>
          </a:xfrm>
        </p:spPr>
        <p:txBody>
          <a:bodyPr/>
          <a:lstStyle/>
          <a:p>
            <a:pPr rtl="0" algn="l">
              <a:spcBef>
                <a:spcPts val="1200"/>
              </a:spcBef>
            </a:pPr>
            <a:r>
              <a:rPr lang="en-US" sz="2800" dirty="0"/>
              <a:t>Một thuật toán sắp xếp được gọi là một</a:t>
            </a:r>
            <a:r>
              <a:rPr lang="en-US" sz="2800" dirty="0">
                <a:solidFill>
                  <a:srgbClr val="C00000"/>
                </a:solidFill>
              </a:rPr>
              <a:t>tại chỗ</a:t>
            </a:r>
            <a:r>
              <a:rPr lang="en-US" sz="2800" dirty="0"/>
              <a:t>sắp xếp nếu nó chỉ yêu cầu một</a:t>
            </a:r>
            <a:r>
              <a:rPr lang="en-US" sz="2800" dirty="0">
                <a:solidFill>
                  <a:srgbClr val="0000FF"/>
                </a:solidFill>
              </a:rPr>
              <a:t>lượng không đổi, tức là O(1), của không gian bổ sung</a:t>
            </a:r>
            <a:r>
              <a:rPr lang="en-US" sz="2800" dirty="0"/>
              <a:t>trong quá trình phân loại.</a:t>
            </a:r>
            <a:endParaRPr lang="en-US" sz="2800" dirty="0">
              <a:solidFill>
                <a:srgbClr val="A50021"/>
              </a:solidFill>
            </a:endParaRPr>
          </a:p>
          <a:p>
            <a:pPr rtl="0" algn="l">
              <a:spcBef>
                <a:spcPts val="1200"/>
              </a:spcBef>
            </a:pPr>
            <a:r>
              <a:rPr lang="en-US" sz="2800" dirty="0"/>
              <a:t>Sắp xếp Hợp nhất bây giờ là</a:t>
            </a:r>
            <a:r>
              <a:rPr lang="en-US" sz="2800" u="sng" dirty="0"/>
              <a:t>không</a:t>
            </a:r>
            <a:r>
              <a:rPr lang="en-US" sz="2800" dirty="0"/>
              <a:t>tại chỗ. Tại sao?</a:t>
            </a:r>
          </a:p>
          <a:p>
            <a:pPr rtl="0" algn="l">
              <a:spcBef>
                <a:spcPts val="1200"/>
              </a:spcBef>
            </a:pPr>
            <a:r>
              <a:rPr lang="en-US" sz="2800" dirty="0"/>
              <a:t>Còn về Sắp xếp nhanh và Sắp xếp cơ số thì sao?</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62</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7</a:t>
            </a:r>
            <a:r>
              <a:rPr lang="en-US" sz="3600" dirty="0">
                <a:latin typeface="Britannic Bold" panose="020B0903060703020204" pitchFamily="34" charset="0"/>
              </a:rPr>
              <a:t>Sắp xếp ổn định</a:t>
            </a:r>
          </a:p>
        </p:txBody>
      </p:sp>
      <p:sp>
        <p:nvSpPr>
          <p:cNvPr id="4100" name="Rectangle 3"/>
          <p:cNvSpPr>
            <a:spLocks noGrp="1" noChangeArrowheads="1"/>
          </p:cNvSpPr>
          <p:nvPr>
            <p:ph idx="1"/>
          </p:nvPr>
        </p:nvSpPr>
        <p:spPr>
          <a:xfrm>
            <a:off x="381000" y="1143000"/>
            <a:ext cx="8534400" cy="5334000"/>
          </a:xfrm>
        </p:spPr>
        <p:txBody>
          <a:bodyPr/>
          <a:lstStyle/>
          <a:p>
            <a:pPr rtl="0" algn="l">
              <a:spcBef>
                <a:spcPts val="1200"/>
              </a:spcBef>
            </a:pPr>
            <a:r>
              <a:rPr lang="en-US" sz="2800" dirty="0"/>
              <a:t>Một thuật toán sắp xếp là</a:t>
            </a:r>
            <a:r>
              <a:rPr lang="en-US" sz="2800" dirty="0">
                <a:solidFill>
                  <a:srgbClr val="C00000"/>
                </a:solidFill>
              </a:rPr>
              <a:t>ổn định</a:t>
            </a:r>
            <a:r>
              <a:rPr lang="en-US" sz="2800" dirty="0"/>
              <a:t>nếu</a:t>
            </a:r>
            <a:r>
              <a:rPr lang="en-US" sz="2800" dirty="0">
                <a:solidFill>
                  <a:srgbClr val="0000FF"/>
                </a:solidFill>
              </a:rPr>
              <a:t>Thứ tự tương đối của các phần tử có cùng giá trị khóa được giữ nguyên</a:t>
            </a:r>
            <a:r>
              <a:rPr lang="en-US" sz="2800" dirty="0"/>
              <a:t>bằng thuật toán.</a:t>
            </a:r>
            <a:endParaRPr lang="en-US" sz="2800" dirty="0">
              <a:solidFill>
                <a:srgbClr val="A50021"/>
              </a:solidFill>
            </a:endParaRPr>
          </a:p>
          <a:p>
            <a:pPr rtl="0" algn="l">
              <a:spcBef>
                <a:spcPts val="1200"/>
              </a:spcBef>
            </a:pPr>
            <a:r>
              <a:rPr lang="en-US" sz="2800" dirty="0"/>
              <a:t>Ví dụ 1 – Ứng dụng sắp xếp ổn định:</a:t>
            </a:r>
          </a:p>
          <a:p>
            <a:pPr lvl="1" rtl="0" algn="l">
              <a:spcBef>
                <a:spcPts val="600"/>
              </a:spcBef>
            </a:pPr>
            <a:r>
              <a:rPr lang="en-US" sz="2400" dirty="0"/>
              <a:t>Giả sử rằng tên đã được sắp xếp theo thứ tự bảng chữ cái.</a:t>
            </a:r>
          </a:p>
          <a:p>
            <a:pPr lvl="1" rtl="0" algn="l">
              <a:spcBef>
                <a:spcPts val="600"/>
              </a:spcBef>
            </a:pPr>
            <a:r>
              <a:rPr lang="en-US" sz="2400" dirty="0"/>
              <a:t>Bây giờ, nếu danh sách này được sắp xếp lại theo số nhóm hướng dẫn,</a:t>
            </a:r>
            <a:r>
              <a:rPr lang="en-US" sz="2400" dirty="0">
                <a:solidFill>
                  <a:srgbClr val="C00000"/>
                </a:solidFill>
              </a:rPr>
              <a:t>sắp xếp ổn định</a:t>
            </a:r>
            <a:r>
              <a:rPr lang="en-US" sz="2400" dirty="0"/>
              <a:t>thuật toán sẽ đảm bảo rằng tất cả học sinh trong cùng một nhóm hướng dẫn vẫn xuất hiện theo thứ tự bảng chữ cái tên của họ.</a:t>
            </a:r>
          </a:p>
          <a:p>
            <a:pPr rtl="0" algn="l">
              <a:spcBef>
                <a:spcPts val="1200"/>
              </a:spcBef>
            </a:pPr>
            <a:r>
              <a:rPr lang="en-US" sz="2800" dirty="0"/>
              <a:t>Sắp xếp nhanh và sắp xếp lựa chọn là</a:t>
            </a:r>
            <a:r>
              <a:rPr lang="en-US" sz="2800" u="sng" dirty="0"/>
              <a:t>không</a:t>
            </a:r>
            <a:r>
              <a:rPr lang="en-US" sz="2800" dirty="0"/>
              <a:t>ổn định. (Tại sao?)</a:t>
            </a:r>
          </a:p>
          <a:p>
            <a:pPr lvl="1" rtl="0" algn="l">
              <a:spcBef>
                <a:spcPts val="600"/>
              </a:spcBef>
            </a:pPr>
            <a:endParaRPr lang="en-US" sz="2400" dirty="0"/>
          </a:p>
          <a:p>
            <a:pPr lvl="1" rtl="0" algn="l">
              <a:spcBef>
                <a:spcPts val="1200"/>
              </a:spcBef>
            </a:pPr>
            <a:endParaRPr lang="en-US" sz="2400" dirty="0"/>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63</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7</a:t>
            </a:r>
            <a:r>
              <a:rPr lang="en-US" sz="3600" dirty="0">
                <a:latin typeface="Britannic Bold" panose="020B0903060703020204" pitchFamily="34" charset="0"/>
              </a:rPr>
              <a:t>Sắp xếp không ổn định</a:t>
            </a:r>
          </a:p>
        </p:txBody>
      </p:sp>
      <p:sp>
        <p:nvSpPr>
          <p:cNvPr id="4100" name="Rectangle 3"/>
          <p:cNvSpPr>
            <a:spLocks noGrp="1" noChangeArrowheads="1"/>
          </p:cNvSpPr>
          <p:nvPr>
            <p:ph idx="1"/>
          </p:nvPr>
        </p:nvSpPr>
        <p:spPr>
          <a:xfrm>
            <a:off x="381000" y="1143000"/>
            <a:ext cx="8534400" cy="609600"/>
          </a:xfrm>
        </p:spPr>
        <p:txBody>
          <a:bodyPr/>
          <a:lstStyle/>
          <a:p>
            <a:pPr rtl="0" algn="l">
              <a:spcBef>
                <a:spcPts val="1200"/>
              </a:spcBef>
            </a:pPr>
            <a:r>
              <a:rPr lang="en-US" sz="2400" dirty="0"/>
              <a:t>Ví dụ 2 – Quick Sort và Selection Sort không ổn định:</a:t>
            </a:r>
          </a:p>
          <a:p>
            <a:pPr lvl="1" rtl="0" algn="l">
              <a:spcBef>
                <a:spcPts val="1200"/>
              </a:spcBef>
            </a:pPr>
            <a:endParaRPr lang="en-US" sz="2400" dirty="0"/>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64</a:t>
            </a:fld>
            <a:endParaRPr lang="en-US" sz="1600" dirty="0"/>
          </a:p>
        </p:txBody>
      </p:sp>
      <p:sp>
        <p:nvSpPr>
          <p:cNvPr id="8" name="Rectangle 3"/>
          <p:cNvSpPr txBox="1">
            <a:spLocks noChangeArrowheads="1"/>
          </p:cNvSpPr>
          <p:nvPr/>
        </p:nvSpPr>
        <p:spPr bwMode="auto">
          <a:xfrm>
            <a:off x="381000" y="1752600"/>
            <a:ext cx="8534400" cy="1981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rtl="0" algn="l"/>
            <a:r>
              <a:rPr lang="en-US" altLang="zh-TW" sz="2800" dirty="0">
                <a:solidFill>
                  <a:srgbClr val="0000FF"/>
                </a:solidFill>
                <a:ea typeface="PMingLiU" pitchFamily="18" charset="-120"/>
              </a:rPr>
              <a:t>Sắp xếp nhanh chóng:</a:t>
            </a:r>
          </a:p>
          <a:p>
            <a:pPr rtl="0" algn="l"/>
            <a:r>
              <a:rPr lang="en-US" altLang="zh-TW" sz="2400" b="1" dirty="0">
                <a:ea typeface="PMingLiU" pitchFamily="18" charset="-120"/>
              </a:rPr>
              <a:t>1285</a:t>
            </a:r>
            <a:r>
              <a:rPr lang="en-US" altLang="zh-TW" sz="2400" dirty="0">
                <a:ea typeface="PMingLiU" pitchFamily="18" charset="-120"/>
              </a:rPr>
              <a:t> </a:t>
            </a:r>
            <a:r>
              <a:rPr lang="en-US" altLang="zh-TW" sz="2400" dirty="0">
                <a:solidFill>
                  <a:srgbClr val="C00000"/>
                </a:solidFill>
                <a:ea typeface="PMingLiU" pitchFamily="18" charset="-120"/>
              </a:rPr>
              <a:t>5</a:t>
            </a:r>
            <a:r>
              <a:rPr lang="en-US" altLang="zh-TW" sz="2400" dirty="0">
                <a:ea typeface="PMingLiU" pitchFamily="18" charset="-120"/>
              </a:rPr>
              <a:t>150 4746 602</a:t>
            </a:r>
            <a:r>
              <a:rPr lang="en-US" altLang="zh-TW" sz="2400" u="sng" dirty="0">
                <a:solidFill>
                  <a:srgbClr val="0000FF"/>
                </a:solidFill>
                <a:ea typeface="PMingLiU" pitchFamily="18" charset="-120"/>
              </a:rPr>
              <a:t>5</a:t>
            </a:r>
            <a:r>
              <a:rPr lang="en-US" altLang="zh-TW" sz="2400" dirty="0">
                <a:solidFill>
                  <a:srgbClr val="0000FF"/>
                </a:solidFill>
                <a:ea typeface="PMingLiU" pitchFamily="18" charset="-120"/>
              </a:rPr>
              <a:t> </a:t>
            </a:r>
            <a:r>
              <a:rPr lang="en-US" altLang="zh-TW" sz="2400" dirty="0">
                <a:ea typeface="PMingLiU" pitchFamily="18" charset="-120"/>
              </a:rPr>
              <a:t>8356</a:t>
            </a:r>
            <a:r>
              <a:rPr lang="en-US" altLang="zh-TW" sz="2000" dirty="0">
                <a:solidFill>
                  <a:srgbClr val="006600"/>
                </a:solidFill>
                <a:ea typeface="PMingLiU" pitchFamily="18" charset="-120"/>
              </a:rPr>
              <a:t>// xoay in đậm</a:t>
            </a:r>
            <a:endParaRPr lang="en-US" altLang="zh-TW" sz="2000" b="1" dirty="0">
              <a:solidFill>
                <a:srgbClr val="006600"/>
              </a:solidFill>
              <a:ea typeface="PMingLiU" pitchFamily="18" charset="-120"/>
            </a:endParaRPr>
          </a:p>
          <a:p>
            <a:pPr rtl="0" algn="l"/>
            <a:r>
              <a:rPr lang="en-US" altLang="zh-TW" sz="2400" b="1" dirty="0">
                <a:ea typeface="PMingLiU" pitchFamily="18" charset="-120"/>
              </a:rPr>
              <a:t>1285</a:t>
            </a:r>
            <a:r>
              <a:rPr lang="en-US" altLang="zh-TW" sz="2400" dirty="0">
                <a:ea typeface="PMingLiU" pitchFamily="18" charset="-120"/>
              </a:rPr>
              <a:t>(</a:t>
            </a:r>
            <a:r>
              <a:rPr lang="en-US" altLang="zh-TW" sz="2400" dirty="0">
                <a:solidFill>
                  <a:srgbClr val="C00000"/>
                </a:solidFill>
                <a:ea typeface="PMingLiU" pitchFamily="18" charset="-120"/>
              </a:rPr>
              <a:t>5</a:t>
            </a:r>
            <a:r>
              <a:rPr lang="en-US" altLang="zh-TW" sz="2400" dirty="0">
                <a:ea typeface="PMingLiU" pitchFamily="18" charset="-120"/>
              </a:rPr>
              <a:t>150 602</a:t>
            </a:r>
            <a:r>
              <a:rPr lang="en-US" altLang="zh-TW" sz="2400" u="sng" dirty="0">
                <a:solidFill>
                  <a:srgbClr val="0000FF"/>
                </a:solidFill>
                <a:ea typeface="PMingLiU" pitchFamily="18" charset="-120"/>
              </a:rPr>
              <a:t>5</a:t>
            </a:r>
            <a:r>
              <a:rPr lang="en-US" altLang="zh-TW" sz="2400" dirty="0">
                <a:ea typeface="PMingLiU" pitchFamily="18" charset="-120"/>
              </a:rPr>
              <a:t>) (4746 8356)</a:t>
            </a:r>
          </a:p>
          <a:p>
            <a:pPr rtl="0" algn="l"/>
            <a:r>
              <a:rPr lang="en-US" altLang="zh-TW" sz="2400" u="sng" dirty="0">
                <a:solidFill>
                  <a:srgbClr val="0000FF"/>
                </a:solidFill>
                <a:ea typeface="PMingLiU" pitchFamily="18" charset="-120"/>
              </a:rPr>
              <a:t>5</a:t>
            </a:r>
            <a:r>
              <a:rPr lang="en-US" altLang="zh-TW" sz="2400" dirty="0">
                <a:ea typeface="PMingLiU" pitchFamily="18" charset="-120"/>
              </a:rPr>
              <a:t> </a:t>
            </a:r>
            <a:r>
              <a:rPr lang="en-US" altLang="zh-TW" sz="2400" dirty="0">
                <a:solidFill>
                  <a:srgbClr val="C00000"/>
                </a:solidFill>
                <a:ea typeface="PMingLiU" pitchFamily="18" charset="-120"/>
              </a:rPr>
              <a:t>5</a:t>
            </a:r>
            <a:r>
              <a:rPr lang="en-US" altLang="zh-TW" sz="2400" dirty="0">
                <a:ea typeface="PMingLiU" pitchFamily="18" charset="-120"/>
              </a:rPr>
              <a:t>150 602</a:t>
            </a:r>
            <a:r>
              <a:rPr lang="en-US" altLang="zh-TW" sz="2400" b="1" dirty="0">
                <a:ea typeface="PMingLiU" pitchFamily="18" charset="-120"/>
              </a:rPr>
              <a:t>1285</a:t>
            </a:r>
            <a:r>
              <a:rPr lang="en-US" altLang="zh-TW" sz="2400" dirty="0">
                <a:ea typeface="PMingLiU" pitchFamily="18" charset="-120"/>
              </a:rPr>
              <a:t>4746 8356</a:t>
            </a:r>
            <a:r>
              <a:rPr lang="en-US" altLang="zh-TW" sz="2000" dirty="0">
                <a:solidFill>
                  <a:srgbClr val="006600"/>
                </a:solidFill>
                <a:ea typeface="PMingLiU" pitchFamily="18" charset="-120"/>
              </a:rPr>
              <a:t>//trục</a:t>
            </a:r>
            <a:r>
              <a:rPr lang="en-US" altLang="zh-TW" sz="2000" dirty="0">
                <a:solidFill>
                  <a:srgbClr val="C00000"/>
                </a:solidFill>
                <a:ea typeface="PMingLiU" pitchFamily="18" charset="-120"/>
              </a:rPr>
              <a:t>đổi chỗ</a:t>
            </a:r>
            <a:r>
              <a:rPr lang="en-US" altLang="zh-TW" sz="2000" dirty="0">
                <a:solidFill>
                  <a:srgbClr val="006600"/>
                </a:solidFill>
                <a:ea typeface="PMingLiU" pitchFamily="18" charset="-120"/>
              </a:rPr>
              <a:t>với cái cuối cùng trong S1</a:t>
            </a:r>
          </a:p>
          <a:p>
            <a:pPr rtl="0" algn="l"/>
            <a:r>
              <a:rPr lang="en-US" altLang="zh-TW" sz="2000" dirty="0">
                <a:solidFill>
                  <a:srgbClr val="006600"/>
                </a:solidFill>
                <a:ea typeface="PMingLiU" pitchFamily="18" charset="-120"/>
              </a:rPr>
              <a:t>// các</a:t>
            </a:r>
            <a:r>
              <a:rPr lang="en-US" altLang="zh-TW" sz="2000" b="1" dirty="0">
                <a:solidFill>
                  <a:srgbClr val="660066"/>
                </a:solidFill>
                <a:ea typeface="PMingLiU" pitchFamily="18" charset="-120"/>
              </a:rPr>
              <a:t>2 5</a:t>
            </a:r>
            <a:r>
              <a:rPr lang="en-US" altLang="zh-TW" sz="2000" dirty="0">
                <a:solidFill>
                  <a:srgbClr val="660066"/>
                </a:solidFill>
                <a:ea typeface="PMingLiU" pitchFamily="18" charset="-120"/>
              </a:rPr>
              <a:t> </a:t>
            </a:r>
            <a:r>
              <a:rPr lang="en-US" altLang="zh-TW" sz="2000" dirty="0">
                <a:solidFill>
                  <a:srgbClr val="006600"/>
                </a:solidFill>
                <a:ea typeface="PMingLiU" pitchFamily="18" charset="-120"/>
              </a:rPr>
              <a:t>theo thứ tự khác với danh sách ban đầu</a:t>
            </a:r>
          </a:p>
        </p:txBody>
      </p:sp>
      <p:sp>
        <p:nvSpPr>
          <p:cNvPr id="9" name="Rectangle 3"/>
          <p:cNvSpPr txBox="1">
            <a:spLocks noChangeArrowheads="1"/>
          </p:cNvSpPr>
          <p:nvPr/>
        </p:nvSpPr>
        <p:spPr bwMode="auto">
          <a:xfrm>
            <a:off x="381000" y="3962400"/>
            <a:ext cx="8534400" cy="2362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rtl="0" algn="l"/>
            <a:r>
              <a:rPr lang="en-US" altLang="zh-TW" sz="2800" dirty="0">
                <a:solidFill>
                  <a:srgbClr val="0000FF"/>
                </a:solidFill>
                <a:ea typeface="PMingLiU" pitchFamily="18" charset="-120"/>
              </a:rPr>
              <a:t>Sắp xếp lựa chọn:</a:t>
            </a:r>
            <a:r>
              <a:rPr lang="en-US" altLang="zh-TW" sz="2000" dirty="0">
                <a:solidFill>
                  <a:schemeClr val="tx1"/>
                </a:solidFill>
                <a:ea typeface="PMingLiU" pitchFamily="18" charset="-120"/>
              </a:rPr>
              <a:t>chọn phần tử lớn nhất và</a:t>
            </a:r>
            <a:r>
              <a:rPr lang="en-US" altLang="zh-TW" sz="2000" dirty="0">
                <a:solidFill>
                  <a:srgbClr val="C00000"/>
                </a:solidFill>
                <a:ea typeface="PMingLiU" pitchFamily="18" charset="-120"/>
              </a:rPr>
              <a:t>tráo đổi</a:t>
            </a:r>
            <a:r>
              <a:rPr lang="en-US" altLang="zh-TW" sz="2000" dirty="0">
                <a:solidFill>
                  <a:schemeClr val="tx1"/>
                </a:solidFill>
                <a:ea typeface="PMingLiU" pitchFamily="18" charset="-120"/>
              </a:rPr>
              <a:t>với cái cuối cùng</a:t>
            </a:r>
          </a:p>
          <a:p>
            <a:pPr rtl="0" algn="l"/>
            <a:r>
              <a:rPr lang="en-US" altLang="zh-TW" sz="2400" dirty="0">
                <a:latin typeface="Arial" charset="0"/>
                <a:ea typeface="PMingLiU" pitchFamily="18" charset="-120"/>
              </a:rPr>
              <a:t>1285</a:t>
            </a:r>
            <a:r>
              <a:rPr lang="en-US" altLang="zh-TW" sz="2400" dirty="0">
                <a:solidFill>
                  <a:srgbClr val="C00000"/>
                </a:solidFill>
                <a:latin typeface="Arial" charset="0"/>
                <a:ea typeface="PMingLiU" pitchFamily="18" charset="-120"/>
              </a:rPr>
              <a:t>5</a:t>
            </a:r>
            <a:r>
              <a:rPr lang="en-US" altLang="zh-TW" sz="2400" dirty="0">
                <a:latin typeface="Arial" charset="0"/>
                <a:ea typeface="PMingLiU" pitchFamily="18" charset="-120"/>
              </a:rPr>
              <a:t> </a:t>
            </a:r>
            <a:r>
              <a:rPr lang="en-US" altLang="zh-TW" sz="2400" dirty="0">
                <a:solidFill>
                  <a:srgbClr val="008000"/>
                </a:solidFill>
                <a:latin typeface="Arial" charset="0"/>
                <a:ea typeface="PMingLiU" pitchFamily="18" charset="-120"/>
              </a:rPr>
              <a:t>4746</a:t>
            </a:r>
            <a:r>
              <a:rPr lang="en-US" altLang="zh-TW" sz="2400" dirty="0">
                <a:latin typeface="Arial" charset="0"/>
                <a:ea typeface="PMingLiU" pitchFamily="18" charset="-120"/>
              </a:rPr>
              <a:t>602</a:t>
            </a:r>
            <a:r>
              <a:rPr lang="en-US" altLang="zh-TW" sz="2400" u="sng" dirty="0">
                <a:solidFill>
                  <a:srgbClr val="0000FF"/>
                </a:solidFill>
                <a:latin typeface="Arial" charset="0"/>
                <a:ea typeface="PMingLiU" pitchFamily="18" charset="-120"/>
              </a:rPr>
              <a:t>5</a:t>
            </a:r>
            <a:r>
              <a:rPr lang="en-US" altLang="zh-TW" sz="2400" dirty="0">
                <a:latin typeface="Arial" charset="0"/>
                <a:ea typeface="PMingLiU" pitchFamily="18" charset="-120"/>
              </a:rPr>
              <a:t>(8356)</a:t>
            </a:r>
          </a:p>
          <a:p>
            <a:pPr rtl="0" algn="l"/>
            <a:r>
              <a:rPr lang="en-US" altLang="zh-TW" sz="2400" dirty="0">
                <a:solidFill>
                  <a:srgbClr val="008000"/>
                </a:solidFill>
                <a:latin typeface="Arial" charset="0"/>
                <a:ea typeface="PMingLiU" pitchFamily="18" charset="-120"/>
              </a:rPr>
              <a:t>1285</a:t>
            </a:r>
            <a:r>
              <a:rPr lang="en-US" altLang="zh-TW" sz="2400" dirty="0">
                <a:latin typeface="Arial" charset="0"/>
                <a:ea typeface="PMingLiU" pitchFamily="18" charset="-120"/>
              </a:rPr>
              <a:t> </a:t>
            </a:r>
            <a:r>
              <a:rPr lang="en-US" altLang="zh-TW" sz="2400" dirty="0">
                <a:solidFill>
                  <a:srgbClr val="C00000"/>
                </a:solidFill>
                <a:latin typeface="Arial" charset="0"/>
                <a:ea typeface="PMingLiU" pitchFamily="18" charset="-120"/>
              </a:rPr>
              <a:t>5</a:t>
            </a:r>
            <a:r>
              <a:rPr lang="en-US" altLang="zh-TW" sz="2400" dirty="0">
                <a:latin typeface="Arial" charset="0"/>
                <a:ea typeface="PMingLiU" pitchFamily="18" charset="-120"/>
              </a:rPr>
              <a:t> </a:t>
            </a:r>
            <a:r>
              <a:rPr lang="en-US" altLang="zh-TW" sz="2400" u="sng" dirty="0">
                <a:solidFill>
                  <a:srgbClr val="0000FF"/>
                </a:solidFill>
                <a:latin typeface="Arial" charset="0"/>
                <a:ea typeface="PMingLiU" pitchFamily="18" charset="-120"/>
              </a:rPr>
              <a:t>5</a:t>
            </a:r>
            <a:r>
              <a:rPr lang="en-US" altLang="zh-TW" sz="2400" dirty="0">
                <a:latin typeface="Arial" charset="0"/>
                <a:ea typeface="PMingLiU" pitchFamily="18" charset="-120"/>
              </a:rPr>
              <a:t>602 (4746 8356)</a:t>
            </a:r>
          </a:p>
          <a:p>
            <a:pPr rtl="0" algn="l"/>
            <a:r>
              <a:rPr lang="en-US" altLang="zh-TW" sz="2400" dirty="0">
                <a:solidFill>
                  <a:srgbClr val="008000"/>
                </a:solidFill>
                <a:latin typeface="Arial" charset="0"/>
                <a:ea typeface="PMingLiU" pitchFamily="18" charset="-120"/>
              </a:rPr>
              <a:t>602</a:t>
            </a:r>
            <a:r>
              <a:rPr lang="en-US" altLang="zh-TW" sz="2400" dirty="0">
                <a:latin typeface="Arial" charset="0"/>
                <a:ea typeface="PMingLiU" pitchFamily="18" charset="-120"/>
              </a:rPr>
              <a:t> </a:t>
            </a:r>
            <a:r>
              <a:rPr lang="en-US" altLang="zh-TW" sz="2400" dirty="0">
                <a:solidFill>
                  <a:srgbClr val="C00000"/>
                </a:solidFill>
                <a:latin typeface="Arial" charset="0"/>
                <a:ea typeface="PMingLiU" pitchFamily="18" charset="-120"/>
              </a:rPr>
              <a:t>5</a:t>
            </a:r>
            <a:r>
              <a:rPr lang="en-US" altLang="zh-TW" sz="2400" dirty="0">
                <a:latin typeface="Arial" charset="0"/>
                <a:ea typeface="PMingLiU" pitchFamily="18" charset="-120"/>
              </a:rPr>
              <a:t> </a:t>
            </a:r>
            <a:r>
              <a:rPr lang="en-US" altLang="zh-TW" sz="2400" u="sng" dirty="0">
                <a:solidFill>
                  <a:srgbClr val="0000FF"/>
                </a:solidFill>
                <a:latin typeface="Arial" charset="0"/>
                <a:ea typeface="PMingLiU" pitchFamily="18" charset="-120"/>
              </a:rPr>
              <a:t>5</a:t>
            </a:r>
            <a:r>
              <a:rPr lang="en-US" altLang="zh-TW" sz="2400" dirty="0">
                <a:latin typeface="Arial" charset="0"/>
                <a:ea typeface="PMingLiU" pitchFamily="18" charset="-120"/>
              </a:rPr>
              <a:t>(1285 4746 8356)</a:t>
            </a:r>
          </a:p>
          <a:p>
            <a:pPr rtl="0" algn="l"/>
            <a:r>
              <a:rPr lang="en-US" altLang="zh-TW" sz="2400" u="sng" dirty="0">
                <a:solidFill>
                  <a:srgbClr val="0000FF"/>
                </a:solidFill>
                <a:latin typeface="Arial" charset="0"/>
                <a:ea typeface="PMingLiU" pitchFamily="18" charset="-120"/>
              </a:rPr>
              <a:t>5</a:t>
            </a:r>
            <a:r>
              <a:rPr lang="en-US" altLang="zh-TW" sz="2400" dirty="0">
                <a:latin typeface="Arial" charset="0"/>
                <a:ea typeface="PMingLiU" pitchFamily="18" charset="-120"/>
              </a:rPr>
              <a:t> </a:t>
            </a:r>
            <a:r>
              <a:rPr lang="en-US" altLang="zh-TW" sz="2400" dirty="0">
                <a:solidFill>
                  <a:srgbClr val="C00000"/>
                </a:solidFill>
                <a:latin typeface="Arial" charset="0"/>
                <a:ea typeface="PMingLiU" pitchFamily="18" charset="-120"/>
              </a:rPr>
              <a:t>5</a:t>
            </a:r>
            <a:r>
              <a:rPr lang="en-US" altLang="zh-TW" sz="2400" dirty="0">
                <a:latin typeface="Arial" charset="0"/>
                <a:ea typeface="PMingLiU" pitchFamily="18" charset="-120"/>
              </a:rPr>
              <a:t>(602 1285 4746 8356)</a:t>
            </a:r>
            <a:r>
              <a:rPr lang="en-US" altLang="zh-TW" sz="2000" dirty="0">
                <a:ea typeface="PMingLiU" pitchFamily="18" charset="-120"/>
              </a:rPr>
              <a:t> </a:t>
            </a:r>
          </a:p>
          <a:p>
            <a:pPr rtl="0" algn="l"/>
            <a:r>
              <a:rPr lang="en-US" altLang="zh-TW" sz="2000" dirty="0">
                <a:solidFill>
                  <a:srgbClr val="006600"/>
                </a:solidFill>
                <a:ea typeface="PMingLiU" pitchFamily="18" charset="-120"/>
              </a:rPr>
              <a:t>// các</a:t>
            </a:r>
            <a:r>
              <a:rPr lang="en-US" altLang="zh-TW" sz="2000" b="1" dirty="0">
                <a:solidFill>
                  <a:srgbClr val="CC00CC"/>
                </a:solidFill>
                <a:ea typeface="PMingLiU" pitchFamily="18" charset="-120"/>
              </a:rPr>
              <a:t>2 5</a:t>
            </a:r>
            <a:r>
              <a:rPr lang="en-US" altLang="zh-TW" sz="2000" dirty="0">
                <a:ea typeface="PMingLiU" pitchFamily="18" charset="-120"/>
              </a:rPr>
              <a:t> </a:t>
            </a:r>
            <a:r>
              <a:rPr lang="en-US" altLang="zh-TW" sz="2000" dirty="0">
                <a:solidFill>
                  <a:srgbClr val="006600"/>
                </a:solidFill>
                <a:ea typeface="PMingLiU" pitchFamily="18" charset="-120"/>
              </a:rPr>
              <a:t>theo thứ tự khác với danh sách ban đầu</a:t>
            </a:r>
          </a:p>
        </p:txBody>
      </p:sp>
      <p:sp>
        <p:nvSpPr>
          <p:cNvPr id="1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dissolve">
                                      <p:cBhvr>
                                        <p:cTn id="7" dur="500"/>
                                        <p:tgtEl>
                                          <p:spTgt spid="8">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dissolve">
                                      <p:cBhvr>
                                        <p:cTn id="10" dur="500"/>
                                        <p:tgtEl>
                                          <p:spTgt spid="8">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dissolve">
                                      <p:cBhvr>
                                        <p:cTn id="19" dur="500"/>
                                        <p:tgtEl>
                                          <p:spTgt spid="8">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dissolv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bg/>
                                          </p:spTgt>
                                        </p:tgtEl>
                                        <p:attrNameLst>
                                          <p:attrName>style.visibility</p:attrName>
                                        </p:attrNameLst>
                                      </p:cBhvr>
                                      <p:to>
                                        <p:strVal val="visible"/>
                                      </p:to>
                                    </p:set>
                                    <p:animEffect transition="in" filter="dissolve">
                                      <p:cBhvr>
                                        <p:cTn id="27" dur="500"/>
                                        <p:tgtEl>
                                          <p:spTgt spid="9">
                                            <p:bg/>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dissolve">
                                      <p:cBhvr>
                                        <p:cTn id="30" dur="500"/>
                                        <p:tgtEl>
                                          <p:spTgt spid="9">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dissolve">
                                      <p:cBhvr>
                                        <p:cTn id="33" dur="500"/>
                                        <p:tgtEl>
                                          <p:spTgt spid="9">
                                            <p:txEl>
                                              <p:pRg st="1" end="1"/>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dissolve">
                                      <p:cBhvr>
                                        <p:cTn id="36" dur="500"/>
                                        <p:tgtEl>
                                          <p:spTgt spid="9">
                                            <p:txEl>
                                              <p:pRg st="2" end="2"/>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dissolve">
                                      <p:cBhvr>
                                        <p:cTn id="39" dur="500"/>
                                        <p:tgtEl>
                                          <p:spTgt spid="9">
                                            <p:txEl>
                                              <p:pRg st="3" end="3"/>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dissolve">
                                      <p:cBhvr>
                                        <p:cTn id="42" dur="500"/>
                                        <p:tgtEl>
                                          <p:spTgt spid="9">
                                            <p:txEl>
                                              <p:pRg st="4" end="4"/>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dissolve">
                                      <p:cBhvr>
                                        <p:cTn id="4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7</a:t>
            </a:r>
            <a:r>
              <a:rPr lang="en-US" sz="3600" dirty="0">
                <a:latin typeface="Britannic Bold" panose="020B0903060703020204" pitchFamily="34" charset="0"/>
              </a:rPr>
              <a:t>Tóm tắt các thuật toán sắp xếp</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65</a:t>
            </a:fld>
            <a:endParaRPr lang="en-US" sz="1600" dirty="0"/>
          </a:p>
        </p:txBody>
      </p:sp>
      <p:graphicFrame>
        <p:nvGraphicFramePr>
          <p:cNvPr id="11" name="Group 74"/>
          <p:cNvGraphicFramePr>
            <a:graphicFrameLocks noGrp="1"/>
          </p:cNvGraphicFramePr>
          <p:nvPr>
            <p:ph idx="4294967295"/>
          </p:nvPr>
        </p:nvGraphicFramePr>
        <p:xfrm>
          <a:off x="838200" y="1066800"/>
          <a:ext cx="7772400" cy="4346561"/>
        </p:xfrm>
        <a:graphic>
          <a:graphicData uri="http://schemas.openxmlformats.org/drawingml/2006/table">
            <a:tbl>
              <a:tblPr/>
              <a:tblGrid>
                <a:gridCol w="1961260">
                  <a:extLst>
                    <a:ext uri="{9D8B030D-6E8A-4147-A177-3AD203B41FA5}">
                      <a16:colId xmlns:a16="http://schemas.microsoft.com/office/drawing/2014/main" val="20000"/>
                    </a:ext>
                  </a:extLst>
                </a:gridCol>
                <a:gridCol w="1380146">
                  <a:extLst>
                    <a:ext uri="{9D8B030D-6E8A-4147-A177-3AD203B41FA5}">
                      <a16:colId xmlns:a16="http://schemas.microsoft.com/office/drawing/2014/main" val="20001"/>
                    </a:ext>
                  </a:extLst>
                </a:gridCol>
                <a:gridCol w="1525424">
                  <a:extLst>
                    <a:ext uri="{9D8B030D-6E8A-4147-A177-3AD203B41FA5}">
                      <a16:colId xmlns:a16="http://schemas.microsoft.com/office/drawing/2014/main" val="20002"/>
                    </a:ext>
                  </a:extLst>
                </a:gridCol>
                <a:gridCol w="1452785">
                  <a:extLst>
                    <a:ext uri="{9D8B030D-6E8A-4147-A177-3AD203B41FA5}">
                      <a16:colId xmlns:a16="http://schemas.microsoft.com/office/drawing/2014/main" val="20003"/>
                    </a:ext>
                  </a:extLst>
                </a:gridCol>
                <a:gridCol w="1452785">
                  <a:extLst>
                    <a:ext uri="{9D8B030D-6E8A-4147-A177-3AD203B41FA5}">
                      <a16:colId xmlns:a16="http://schemas.microsoft.com/office/drawing/2014/main" val="20004"/>
                    </a:ext>
                  </a:extLst>
                </a:gridCol>
              </a:tblGrid>
              <a:tr h="6155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900" b="0" i="0" u="none" strike="noStrike" cap="none" normalizeH="0" baseline="0" dirty="0">
                        <a:ln>
                          <a:noFill/>
                        </a:ln>
                        <a:solidFill>
                          <a:schemeClr val="tx1"/>
                        </a:solidFill>
                        <a:effectLst/>
                        <a:latin typeface="Tahoma" pitchFamily="34" charset="0"/>
                        <a:cs typeface="Arial" charset="0"/>
                      </a:endParaRP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3333FF"/>
                          </a:solidFill>
                          <a:effectLst/>
                          <a:latin typeface="Tahoma" pitchFamily="34" charset="0"/>
                          <a:ea typeface="PMingLiU" pitchFamily="18" charset="-120"/>
                          <a:cs typeface="Arial" charset="0"/>
                        </a:rPr>
                        <a:t>Trường hợp xấu nhất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3333FF"/>
                          </a:solidFill>
                          <a:effectLst/>
                          <a:latin typeface="Tahoma" pitchFamily="34" charset="0"/>
                          <a:ea typeface="PMingLiU" pitchFamily="18" charset="-120"/>
                          <a:cs typeface="Arial" charset="0"/>
                        </a:rPr>
                        <a:t>Trường hợp tốt nhất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3333FF"/>
                          </a:solidFill>
                          <a:effectLst/>
                          <a:latin typeface="Tahoma" pitchFamily="34" charset="0"/>
                          <a:ea typeface="PMingLiU" pitchFamily="18" charset="-120"/>
                          <a:cs typeface="Arial" charset="0"/>
                        </a:rPr>
                        <a:t>Tại chỗ?</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3333FF"/>
                          </a:solidFill>
                          <a:effectLst/>
                          <a:latin typeface="Tahoma" pitchFamily="34" charset="0"/>
                          <a:ea typeface="PMingLiU" pitchFamily="18" charset="-120"/>
                          <a:cs typeface="Arial" charset="0"/>
                        </a:rPr>
                        <a:t>Ổn định?</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4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lựa chọn</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006600"/>
                          </a:solidFill>
                          <a:effectLst/>
                          <a:latin typeface="Tahoma" pitchFamily="34" charset="0"/>
                          <a:ea typeface="PMingLiU" pitchFamily="18" charset="-120"/>
                          <a:cs typeface="Arial" charset="0"/>
                        </a:rPr>
                        <a:t>KHÔNG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7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chèn</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7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bong bóng</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7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bong bóng 2</a:t>
                      </a:r>
                      <a:r>
                        <a:rPr kumimoji="0" lang="en-US" altLang="zh-TW" sz="1100" b="1" i="0" u="none" strike="noStrike" cap="none" normalizeH="0" baseline="0" dirty="0">
                          <a:ln>
                            <a:noFill/>
                          </a:ln>
                          <a:solidFill>
                            <a:srgbClr val="A50021"/>
                          </a:solidFill>
                          <a:effectLst/>
                          <a:latin typeface="Tahoma" pitchFamily="34" charset="0"/>
                          <a:ea typeface="PMingLiU" pitchFamily="18" charset="-120"/>
                          <a:cs typeface="Arial" charset="0"/>
                        </a:rPr>
                        <a:t>(cải thiện với cờ)</a:t>
                      </a:r>
                      <a:endParaRPr kumimoji="0" lang="en-US" altLang="zh-TW" sz="1900" b="1" i="0" u="none" strike="noStrike" cap="none" normalizeH="0" baseline="0" dirty="0">
                        <a:ln>
                          <a:noFill/>
                        </a:ln>
                        <a:solidFill>
                          <a:srgbClr val="A50021"/>
                        </a:solidFill>
                        <a:effectLst/>
                        <a:latin typeface="Tahoma" pitchFamily="34" charset="0"/>
                        <a:ea typeface="PMingLiU" pitchFamily="18" charset="-120"/>
                        <a:cs typeface="Arial" charset="0"/>
                      </a:endParaRP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25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Hợp nhất Sắp xếp</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C00000"/>
                          </a:solidFill>
                          <a:effectLst/>
                          <a:latin typeface="Tahoma" pitchFamily="34" charset="0"/>
                          <a:ea typeface="PMingLiU" pitchFamily="18" charset="-120"/>
                          <a:cs typeface="Arial" charset="0"/>
                        </a:rPr>
                        <a:t>O(n log 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O(n log 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006600"/>
                          </a:solidFill>
                          <a:effectLst/>
                          <a:latin typeface="Tahoma" pitchFamily="34" charset="0"/>
                          <a:ea typeface="PMingLiU" pitchFamily="18" charset="-120"/>
                          <a:cs typeface="Arial" charset="0"/>
                        </a:rPr>
                        <a:t>KHÔNG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979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cơ số</a:t>
                      </a:r>
                      <a:r>
                        <a:rPr kumimoji="0" lang="en-US" altLang="zh-TW" sz="1100" b="1" i="0" u="none" strike="noStrike" cap="none" normalizeH="0" baseline="0" dirty="0">
                          <a:ln>
                            <a:noFill/>
                          </a:ln>
                          <a:solidFill>
                            <a:srgbClr val="CC0000"/>
                          </a:solidFill>
                          <a:effectLst/>
                          <a:latin typeface="Tahoma" pitchFamily="34" charset="0"/>
                          <a:ea typeface="PMingLiU" pitchFamily="18" charset="-120"/>
                          <a:cs typeface="Arial" charset="0"/>
                        </a:rPr>
                        <a:t>(không dựa trên so sánh)</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A50021"/>
                          </a:solidFill>
                          <a:effectLst/>
                          <a:latin typeface="Tahoma" pitchFamily="34" charset="0"/>
                          <a:ea typeface="PMingLiU" pitchFamily="18" charset="-120"/>
                          <a:cs typeface="Arial" charset="0"/>
                        </a:rPr>
                        <a:t>TRÊN)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006600"/>
                          </a:solidFill>
                          <a:effectLst/>
                          <a:latin typeface="Tahoma" pitchFamily="34" charset="0"/>
                          <a:ea typeface="PMingLiU" pitchFamily="18" charset="-120"/>
                          <a:cs typeface="Arial" charset="0"/>
                        </a:rPr>
                        <a:t>KHÔNG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75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1" i="0" u="none" strike="noStrike" cap="none" normalizeH="0" baseline="0" dirty="0">
                          <a:ln>
                            <a:noFill/>
                          </a:ln>
                          <a:solidFill>
                            <a:srgbClr val="0000FF"/>
                          </a:solidFill>
                          <a:effectLst/>
                          <a:latin typeface="Tahoma" pitchFamily="34" charset="0"/>
                          <a:ea typeface="PMingLiU" pitchFamily="18" charset="-120"/>
                          <a:cs typeface="Arial" charset="0"/>
                        </a:rPr>
                        <a:t>Sắp xếp nhanh chóng</a:t>
                      </a:r>
                    </a:p>
                  </a:txBody>
                  <a:tcPr marL="87167" marR="87167" marT="43584" marB="4358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TRÊN</a:t>
                      </a:r>
                      <a:r>
                        <a:rPr kumimoji="0" lang="en-US" altLang="zh-TW" sz="1900" b="0" i="0" u="none" strike="noStrike" cap="none" normalizeH="0" baseline="30000" dirty="0">
                          <a:ln>
                            <a:noFill/>
                          </a:ln>
                          <a:solidFill>
                            <a:schemeClr val="tx1"/>
                          </a:solidFill>
                          <a:effectLst/>
                          <a:latin typeface="Tahoma" pitchFamily="34" charset="0"/>
                          <a:ea typeface="PMingLiU" pitchFamily="18" charset="-120"/>
                          <a:cs typeface="Arial" charset="0"/>
                        </a:rPr>
                        <a:t>2</a:t>
                      </a: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C00000"/>
                          </a:solidFill>
                          <a:effectLst/>
                          <a:latin typeface="Tahoma" pitchFamily="34" charset="0"/>
                          <a:ea typeface="PMingLiU" pitchFamily="18" charset="-120"/>
                          <a:cs typeface="Arial" charset="0"/>
                        </a:rPr>
                        <a:t>O(n log n)</a:t>
                      </a:r>
                    </a:p>
                  </a:txBody>
                  <a:tcPr marL="87167" marR="87167" marT="43584" marB="4358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chemeClr val="tx1"/>
                          </a:solidFill>
                          <a:effectLst/>
                          <a:latin typeface="Tahoma" pitchFamily="34" charset="0"/>
                          <a:ea typeface="PMingLiU" pitchFamily="18" charset="-120"/>
                          <a:cs typeface="Arial" charset="0"/>
                        </a:rPr>
                        <a:t>Đúng</a:t>
                      </a:r>
                    </a:p>
                  </a:txBody>
                  <a:tcPr marL="87167" marR="87167" marT="43584" marB="435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900" b="0" i="0" u="none" strike="noStrike" cap="none" normalizeH="0" baseline="0" dirty="0">
                          <a:ln>
                            <a:noFill/>
                          </a:ln>
                          <a:solidFill>
                            <a:srgbClr val="006600"/>
                          </a:solidFill>
                          <a:effectLst/>
                          <a:latin typeface="Tahoma" pitchFamily="34" charset="0"/>
                          <a:ea typeface="PMingLiU" pitchFamily="18" charset="-120"/>
                          <a:cs typeface="Arial" charset="0"/>
                        </a:rPr>
                        <a:t>KHÔNG</a:t>
                      </a:r>
                    </a:p>
                  </a:txBody>
                  <a:tcPr marL="87167" marR="87167" marT="43584" marB="435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 name="Text Box 75"/>
          <p:cNvSpPr txBox="1">
            <a:spLocks noChangeArrowheads="1"/>
          </p:cNvSpPr>
          <p:nvPr/>
        </p:nvSpPr>
        <p:spPr bwMode="auto">
          <a:xfrm>
            <a:off x="457200" y="5562600"/>
            <a:ext cx="8229600" cy="707886"/>
          </a:xfrm>
          <a:prstGeom prst="rect">
            <a:avLst/>
          </a:prstGeom>
          <a:solidFill>
            <a:srgbClr val="FFFFCC"/>
          </a:solidFill>
          <a:ln w="9525">
            <a:noFill/>
            <a:miter lim="800000"/>
            <a:headEnd/>
            <a:tailEnd/>
          </a:ln>
        </p:spPr>
        <p:txBody>
          <a:bodyPr wrap="square">
            <a:spAutoFit/>
          </a:bodyPr>
          <a:lstStyle/>
          <a:p>
            <a:pPr rtl="0" algn="l">
              <a:tabLst>
                <a:tab pos="901700" algn="l"/>
              </a:tabLst>
            </a:pPr>
            <a:r>
              <a:rPr lang="en-US" sz="2000" b="1" dirty="0"/>
              <a:t>Ghi chú:</a:t>
            </a:r>
            <a:r>
              <a:rPr lang="en-US" sz="2000" dirty="0"/>
              <a:t>1.</a:t>
            </a:r>
            <a:r>
              <a:rPr lang="en-US" sz="2000" b="1" dirty="0">
                <a:solidFill>
                  <a:srgbClr val="A50021"/>
                </a:solidFill>
              </a:rPr>
              <a:t>TRÊN)</a:t>
            </a:r>
            <a:r>
              <a:rPr lang="en-US" sz="2000" dirty="0"/>
              <a:t>đối với Radix Sort là do sắp xếp không dựa trên so sánh.</a:t>
            </a:r>
          </a:p>
          <a:p>
            <a:pPr rtl="0" algn="l">
              <a:tabLst>
                <a:tab pos="901700" algn="l"/>
              </a:tabLst>
            </a:pPr>
            <a:r>
              <a:rPr lang="en-US" sz="2000" dirty="0"/>
              <a:t>2.</a:t>
            </a:r>
            <a:r>
              <a:rPr lang="en-US" sz="2000" b="1" dirty="0">
                <a:solidFill>
                  <a:srgbClr val="C00000"/>
                </a:solidFill>
              </a:rPr>
              <a:t>O(n log n)</a:t>
            </a:r>
            <a:r>
              <a:rPr lang="en-US" sz="2000" dirty="0"/>
              <a:t>là</a:t>
            </a:r>
            <a:r>
              <a:rPr lang="en-US" sz="2000" u="sng" dirty="0">
                <a:solidFill>
                  <a:srgbClr val="C00000"/>
                </a:solidFill>
              </a:rPr>
              <a:t>tốt nhất có thể</a:t>
            </a:r>
            <a:r>
              <a:rPr lang="en-US" sz="2000" dirty="0">
                <a:solidFill>
                  <a:srgbClr val="C00000"/>
                </a:solidFill>
              </a:rPr>
              <a:t> </a:t>
            </a:r>
            <a:r>
              <a:rPr lang="en-US" sz="2000" dirty="0"/>
              <a:t>để sắp xếp dựa trên so sánh.</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rtl="0" algn="l"/>
            <a:r>
              <a:rPr lang="en-US" sz="4400" dirty="0">
                <a:solidFill>
                  <a:srgbClr val="C00000"/>
                </a:solidFill>
                <a:latin typeface="Britannic Bold" panose="020B0903060703020204" pitchFamily="34" charset="0"/>
              </a:rPr>
              <a:t>số 8</a:t>
            </a:r>
            <a:r>
              <a:rPr lang="en-US" sz="4400" dirty="0">
                <a:latin typeface="Britannic Bold" panose="020B0903060703020204" pitchFamily="34" charset="0"/>
              </a:rPr>
              <a:t>Sử dụng các phương pháp sắp xếp Java</a:t>
            </a:r>
          </a:p>
        </p:txBody>
      </p:sp>
      <p:sp>
        <p:nvSpPr>
          <p:cNvPr id="33795" name="Rectangle 5"/>
          <p:cNvSpPr>
            <a:spLocks noGrp="1" noChangeArrowheads="1"/>
          </p:cNvSpPr>
          <p:nvPr>
            <p:ph type="subTitle" idx="1"/>
          </p:nvPr>
        </p:nvSpPr>
        <p:spPr/>
        <p:txBody>
          <a:bodyPr/>
          <a:lstStyle/>
          <a:p>
            <a:pPr eaLnBrk="1" hangingPunct="1" rtl="0" algn="l"/>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200" dirty="0">
                <a:solidFill>
                  <a:srgbClr val="C00000"/>
                </a:solidFill>
                <a:latin typeface="Britannic Bold" panose="020B0903060703020204" pitchFamily="34" charset="0"/>
              </a:rPr>
              <a:t>số 8</a:t>
            </a:r>
            <a:r>
              <a:rPr lang="en-US" sz="3200" dirty="0">
                <a:latin typeface="Britannic Bold" panose="020B0903060703020204" pitchFamily="34" charset="0"/>
              </a:rPr>
              <a:t>Các phương thức sắp xếp Java (trong</a:t>
            </a:r>
            <a:r>
              <a:rPr lang="en-US" sz="3200" dirty="0">
                <a:solidFill>
                  <a:srgbClr val="C00000"/>
                </a:solidFill>
                <a:latin typeface="Britannic Bold" panose="020B0903060703020204" pitchFamily="34" charset="0"/>
              </a:rPr>
              <a:t>Mảng</a:t>
            </a:r>
            <a:r>
              <a:rPr lang="en-US" sz="3200" dirty="0">
                <a:latin typeface="Britannic Bold" panose="020B0903060703020204" pitchFamily="34" charset="0"/>
              </a:rPr>
              <a:t>lớp học)</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67</a:t>
            </a:fld>
            <a:endParaRPr lang="en-US" sz="1600" dirty="0"/>
          </a:p>
        </p:txBody>
      </p:sp>
      <p:sp>
        <p:nvSpPr>
          <p:cNvPr id="9" name="Rectangle 3"/>
          <p:cNvSpPr txBox="1">
            <a:spLocks noChangeArrowheads="1"/>
          </p:cNvSpPr>
          <p:nvPr/>
        </p:nvSpPr>
        <p:spPr bwMode="auto">
          <a:xfrm>
            <a:off x="228600" y="1219200"/>
            <a:ext cx="8763000" cy="5029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kumimoji="0" lang="en-US" sz="1800" b="1" i="0" strike="noStrike" kern="0" cap="none" spc="0" normalizeH="0" baseline="0" noProof="0" dirty="0">
                <a:ln>
                  <a:noFill/>
                </a:ln>
                <a:solidFill>
                  <a:srgbClr val="C00000"/>
                </a:solidFill>
                <a:effectLst/>
                <a:uLnTx/>
                <a:uFillTx/>
                <a:latin typeface="+mn-lt"/>
                <a:ea typeface="+mn-ea"/>
                <a:cs typeface="+mn-cs"/>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(byte[] a)</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(byte[]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ký tự</a:t>
            </a:r>
            <a:r>
              <a:rPr kumimoji="0" lang="en-US" sz="1800" b="0" i="0" u="none" strike="noStrike" kern="0" cap="none" spc="0" normalizeH="0" baseline="0" noProof="0" dirty="0">
                <a:ln>
                  <a:noFill/>
                </a:ln>
                <a:solidFill>
                  <a:schemeClr val="tx1"/>
                </a:solidFill>
                <a:effectLst/>
                <a:uLnTx/>
                <a:uFillTx/>
                <a:latin typeface="+mn-lt"/>
                <a:ea typeface="+mn-ea"/>
                <a:cs typeface="+mn-cs"/>
              </a:rPr>
              <a:t>[] Một)</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ký tự</a:t>
            </a:r>
            <a:r>
              <a:rPr kumimoji="0" lang="en-US" sz="1800" b="0" i="0" u="none" strike="noStrike" kern="0" cap="none" spc="0" normalizeH="0" baseline="0" noProof="0" dirty="0">
                <a:ln>
                  <a:noFill/>
                </a:ln>
                <a:solidFill>
                  <a:schemeClr val="tx1"/>
                </a:solidFill>
                <a:effectLst/>
                <a:uLnTx/>
                <a:uFillTx/>
                <a:latin typeface="+mn-lt"/>
                <a:ea typeface="+mn-ea"/>
                <a:cs typeface="+mn-cs"/>
              </a:rPr>
              <a:t>[]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(gấp đôi)</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(double[]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trôi nổi</a:t>
            </a:r>
            <a:r>
              <a:rPr kumimoji="0" lang="en-US" sz="1800" b="0" i="0" u="none" strike="noStrike" kern="0" cap="none" spc="0" normalizeH="0" baseline="0" noProof="0" dirty="0">
                <a:ln>
                  <a:noFill/>
                </a:ln>
                <a:solidFill>
                  <a:schemeClr val="tx1"/>
                </a:solidFill>
                <a:effectLst/>
                <a:uLnTx/>
                <a:uFillTx/>
                <a:latin typeface="+mn-lt"/>
                <a:ea typeface="+mn-ea"/>
                <a:cs typeface="+mn-cs"/>
              </a:rPr>
              <a:t>[] Một)</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trôi nổi</a:t>
            </a:r>
            <a:r>
              <a:rPr kumimoji="0" lang="en-US" sz="1800" b="0" i="0" u="none" strike="noStrike" kern="0" cap="none" spc="0" normalizeH="0" baseline="0" noProof="0" dirty="0">
                <a:ln>
                  <a:noFill/>
                </a:ln>
                <a:solidFill>
                  <a:schemeClr val="tx1"/>
                </a:solidFill>
                <a:effectLst/>
                <a:uLnTx/>
                <a:uFillTx/>
                <a:latin typeface="+mn-lt"/>
                <a:ea typeface="+mn-ea"/>
                <a:cs typeface="+mn-cs"/>
              </a:rPr>
              <a:t>[]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(int[] a)</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(int[]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dài</a:t>
            </a:r>
            <a:r>
              <a:rPr kumimoji="0" lang="en-US" sz="1800" b="0" i="0" u="none" strike="noStrike" kern="0" cap="none" spc="0" normalizeH="0" baseline="0" noProof="0" dirty="0">
                <a:ln>
                  <a:noFill/>
                </a:ln>
                <a:solidFill>
                  <a:schemeClr val="tx1"/>
                </a:solidFill>
                <a:effectLst/>
                <a:uLnTx/>
                <a:uFillTx/>
                <a:latin typeface="+mn-lt"/>
                <a:ea typeface="+mn-ea"/>
                <a:cs typeface="+mn-cs"/>
              </a:rPr>
              <a:t>[] Một)</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008000"/>
                </a:solidFill>
                <a:effectLst/>
                <a:uLnTx/>
                <a:uFillTx/>
                <a:latin typeface="+mn-lt"/>
                <a:ea typeface="+mn-ea"/>
                <a:cs typeface="+mn-cs"/>
              </a:rPr>
              <a:t>dài</a:t>
            </a:r>
            <a:r>
              <a:rPr kumimoji="0" lang="en-US" sz="1800" b="0" i="0" u="none" strike="noStrike" kern="0" cap="none" spc="0" normalizeH="0" baseline="0" noProof="0" dirty="0">
                <a:ln>
                  <a:noFill/>
                </a:ln>
                <a:solidFill>
                  <a:schemeClr val="tx1"/>
                </a:solidFill>
                <a:effectLst/>
                <a:uLnTx/>
                <a:uFillTx/>
                <a:latin typeface="+mn-lt"/>
                <a:ea typeface="+mn-ea"/>
                <a:cs typeface="+mn-cs"/>
              </a:rPr>
              <a:t>[]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en-US" sz="1800" b="0" i="0" u="none" strike="noStrike" kern="0" cap="none" spc="0" normalizeH="0" baseline="0" noProof="0" dirty="0">
                <a:ln>
                  <a:noFill/>
                </a:ln>
                <a:solidFill>
                  <a:srgbClr val="C00000"/>
                </a:solidFill>
                <a:effectLst/>
                <a:uLnTx/>
                <a:uFillTx/>
                <a:latin typeface="+mn-lt"/>
                <a:ea typeface="+mn-ea"/>
                <a:cs typeface="+mn-cs"/>
              </a:rPr>
              <a:t>Sự vật</a:t>
            </a:r>
            <a:r>
              <a:rPr kumimoji="0" lang="en-US" sz="1800" b="0" i="0" u="none" strike="noStrike" kern="0" cap="none" spc="0" normalizeH="0" baseline="0" noProof="0" dirty="0">
                <a:ln>
                  <a:noFill/>
                </a:ln>
                <a:solidFill>
                  <a:schemeClr val="tx1"/>
                </a:solidFill>
                <a:effectLst/>
                <a:uLnTx/>
                <a:uFillTx/>
                <a:latin typeface="+mn-lt"/>
                <a:ea typeface="+mn-ea"/>
                <a:cs typeface="+mn-cs"/>
              </a:rPr>
              <a:t>[] Một)</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lang="en-US" kern="0" dirty="0">
                <a:solidFill>
                  <a:srgbClr val="C00000"/>
                </a:solidFill>
              </a:rPr>
              <a:t>Sự vật</a:t>
            </a:r>
            <a:r>
              <a:rPr kumimoji="0" lang="en-US" sz="1800" b="0" i="0" u="none" strike="noStrike" kern="0" cap="none" spc="0" normalizeH="0" baseline="0" noProof="0" dirty="0">
                <a:ln>
                  <a:noFill/>
                </a:ln>
                <a:solidFill>
                  <a:schemeClr val="tx1"/>
                </a:solidFill>
                <a:effectLst/>
                <a:uLnTx/>
                <a:uFillTx/>
                <a:latin typeface="+mn-lt"/>
                <a:ea typeface="+mn-ea"/>
                <a:cs typeface="+mn-cs"/>
              </a:rPr>
              <a:t>[]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(ngắn[] a)</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khoảng trống tĩnh</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(ngắn[] a, int fromIndex, int toIndex)</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tĩnh</a:t>
            </a:r>
            <a:r>
              <a:rPr kumimoji="0" lang="en-US" sz="1800" b="0" i="0" u="none" strike="noStrike" kern="0" cap="none" spc="0" normalizeH="0" baseline="0" noProof="0" dirty="0">
                <a:ln>
                  <a:noFill/>
                </a:ln>
                <a:solidFill>
                  <a:srgbClr val="008000"/>
                </a:solidFill>
                <a:effectLst/>
                <a:uLnTx/>
                <a:uFillTx/>
                <a:latin typeface="+mn-lt"/>
                <a:ea typeface="+mn-ea"/>
                <a:cs typeface="+mn-cs"/>
              </a:rPr>
              <a:t>&lt;T&gt;</a:t>
            </a:r>
            <a:r>
              <a:rPr kumimoji="0" lang="en-US" sz="1800" b="0" i="0" u="none" strike="noStrike" kern="0" cap="none" spc="0" normalizeH="0" baseline="0" noProof="0" dirty="0">
                <a:ln>
                  <a:noFill/>
                </a:ln>
                <a:solidFill>
                  <a:schemeClr val="tx1"/>
                </a:solidFill>
                <a:effectLst/>
                <a:uLnTx/>
                <a:uFillTx/>
                <a:latin typeface="+mn-lt"/>
                <a:ea typeface="+mn-ea"/>
                <a:cs typeface="+mn-cs"/>
              </a:rPr>
              <a:t>trống rỗng</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(T[] một,</a:t>
            </a:r>
            <a:r>
              <a:rPr kumimoji="0" lang="en-US" sz="1800" b="0" i="0" u="none" strike="noStrike" kern="0" cap="none" spc="0" normalizeH="0" baseline="0" noProof="0" dirty="0">
                <a:ln>
                  <a:noFill/>
                </a:ln>
                <a:solidFill>
                  <a:srgbClr val="C00000"/>
                </a:solidFill>
                <a:effectLst/>
                <a:uLnTx/>
                <a:uFillTx/>
                <a:latin typeface="+mn-lt"/>
                <a:ea typeface="+mn-ea"/>
                <a:cs typeface="+mn-cs"/>
              </a:rPr>
              <a:t>Bộ so sánh</a:t>
            </a:r>
            <a:r>
              <a:rPr kumimoji="0" lang="en-US" sz="1800" b="0" i="0" u="none" strike="noStrike" kern="0" cap="none" spc="0" normalizeH="0" baseline="0" noProof="0" dirty="0">
                <a:ln>
                  <a:noFill/>
                </a:ln>
                <a:solidFill>
                  <a:schemeClr val="tx1"/>
                </a:solidFill>
                <a:effectLst/>
                <a:uLnTx/>
                <a:uFillTx/>
                <a:latin typeface="+mn-lt"/>
                <a:ea typeface="+mn-ea"/>
                <a:cs typeface="+mn-cs"/>
              </a:rPr>
              <a:t>&lt;? siêu T&gt; c)</a:t>
            </a:r>
          </a:p>
          <a:p>
            <a:pPr marL="342900" lvl="0" indent="-342900" rtl="0" algn="l">
              <a:lnSpc>
                <a:spcPct val="80000"/>
              </a:lnSpc>
              <a:spcBef>
                <a:spcPct val="20000"/>
              </a:spcBef>
              <a:buClr>
                <a:schemeClr val="accent1"/>
              </a:buClr>
              <a:buSzPct val="65000"/>
            </a:pPr>
            <a:r>
              <a:rPr kumimoji="0" lang="en-US" sz="1800" b="0" i="0" u="none" strike="noStrike" kern="0" cap="none" spc="0" normalizeH="0" baseline="0" noProof="0" dirty="0">
                <a:ln>
                  <a:noFill/>
                </a:ln>
                <a:solidFill>
                  <a:schemeClr val="tx1"/>
                </a:solidFill>
                <a:effectLst/>
                <a:uLnTx/>
                <a:uFillTx/>
                <a:latin typeface="+mn-lt"/>
                <a:ea typeface="+mn-ea"/>
                <a:cs typeface="+mn-cs"/>
              </a:rPr>
              <a:t>tĩnh</a:t>
            </a:r>
            <a:r>
              <a:rPr kumimoji="0" lang="en-US" sz="1800" b="0" i="0" u="none" strike="noStrike" kern="0" cap="none" spc="0" normalizeH="0" baseline="0" noProof="0" dirty="0">
                <a:ln>
                  <a:noFill/>
                </a:ln>
                <a:solidFill>
                  <a:srgbClr val="008000"/>
                </a:solidFill>
                <a:effectLst/>
                <a:uLnTx/>
                <a:uFillTx/>
                <a:latin typeface="+mn-lt"/>
                <a:ea typeface="+mn-ea"/>
                <a:cs typeface="+mn-cs"/>
              </a:rPr>
              <a:t>&lt;T&gt;</a:t>
            </a:r>
            <a:r>
              <a:rPr kumimoji="0" lang="en-US" sz="1800" b="0" i="0" u="none" strike="noStrike" kern="0" cap="none" spc="0" normalizeH="0" baseline="0" noProof="0" dirty="0">
                <a:ln>
                  <a:noFill/>
                </a:ln>
                <a:solidFill>
                  <a:schemeClr val="tx1"/>
                </a:solidFill>
                <a:effectLst/>
                <a:uLnTx/>
                <a:uFillTx/>
                <a:latin typeface="+mn-lt"/>
                <a:ea typeface="+mn-ea"/>
                <a:cs typeface="+mn-cs"/>
              </a:rPr>
              <a:t>trống rỗng</a:t>
            </a:r>
            <a:r>
              <a:rPr lang="en-US" b="1" kern="0" dirty="0">
                <a:solidFill>
                  <a:srgbClr val="C00000"/>
                </a:solidFill>
              </a:rPr>
              <a:t>loại</a:t>
            </a:r>
            <a:r>
              <a:rPr kumimoji="0" lang="en-US" sz="1800" b="0" i="0" u="none" strike="noStrike" kern="0" cap="none" spc="0" normalizeH="0" baseline="0" noProof="0" dirty="0">
                <a:ln>
                  <a:noFill/>
                </a:ln>
                <a:solidFill>
                  <a:schemeClr val="tx1"/>
                </a:solidFill>
                <a:effectLst/>
                <a:uLnTx/>
                <a:uFillTx/>
                <a:latin typeface="+mn-lt"/>
                <a:ea typeface="+mn-ea"/>
                <a:cs typeface="+mn-cs"/>
              </a:rPr>
              <a:t>(T[] a, int fromIndex, int toIndex,</a:t>
            </a:r>
            <a:r>
              <a:rPr lang="en-US" kern="0" dirty="0">
                <a:solidFill>
                  <a:srgbClr val="C00000"/>
                </a:solidFill>
              </a:rPr>
              <a:t>Bộ so sánh</a:t>
            </a:r>
            <a:r>
              <a:rPr kumimoji="0" lang="en-US" sz="1800" b="0" i="0" u="none" strike="noStrike" kern="0" cap="none" spc="0" normalizeH="0" baseline="0" noProof="0" dirty="0">
                <a:ln>
                  <a:noFill/>
                </a:ln>
                <a:solidFill>
                  <a:schemeClr val="tx1"/>
                </a:solidFill>
                <a:effectLst/>
                <a:uLnTx/>
                <a:uFillTx/>
                <a:latin typeface="+mn-lt"/>
                <a:ea typeface="+mn-ea"/>
                <a:cs typeface="+mn-cs"/>
              </a:rPr>
              <a:t>&lt;? siêu T&gt; c)</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số 8</a:t>
            </a:r>
            <a:r>
              <a:rPr lang="en-US" sz="3600" dirty="0">
                <a:latin typeface="Britannic Bold" panose="020B0903060703020204" pitchFamily="34" charset="0"/>
              </a:rPr>
              <a:t>Để sử dụng</a:t>
            </a:r>
            <a:r>
              <a:rPr lang="en-US" sz="3600" dirty="0">
                <a:solidFill>
                  <a:srgbClr val="C00000"/>
                </a:solidFill>
                <a:latin typeface="Britannic Bold" panose="020B0903060703020204" pitchFamily="34" charset="0"/>
              </a:rPr>
              <a:t>loại( )</a:t>
            </a:r>
            <a:r>
              <a:rPr lang="en-US" sz="3600" dirty="0">
                <a:latin typeface="Britannic Bold" panose="020B0903060703020204" pitchFamily="34" charset="0"/>
              </a:rPr>
              <a:t>trong mảng</a:t>
            </a:r>
          </a:p>
        </p:txBody>
      </p:sp>
      <p:sp>
        <p:nvSpPr>
          <p:cNvPr id="4100" name="Rectangle 3"/>
          <p:cNvSpPr>
            <a:spLocks noGrp="1" noChangeArrowheads="1"/>
          </p:cNvSpPr>
          <p:nvPr>
            <p:ph idx="1"/>
          </p:nvPr>
        </p:nvSpPr>
        <p:spPr>
          <a:xfrm>
            <a:off x="381000" y="1143000"/>
            <a:ext cx="8534400" cy="3048000"/>
          </a:xfrm>
        </p:spPr>
        <p:txBody>
          <a:bodyPr/>
          <a:lstStyle/>
          <a:p>
            <a:pPr rtl="0" algn="l">
              <a:spcBef>
                <a:spcPts val="1200"/>
              </a:spcBef>
            </a:pPr>
            <a:r>
              <a:rPr lang="en-US" sz="2800" dirty="0"/>
              <a:t>Các thực thể cần sắp xếp phải được lưu trữ trong một</a:t>
            </a:r>
            <a:r>
              <a:rPr lang="en-US" sz="2800" dirty="0">
                <a:solidFill>
                  <a:srgbClr val="C00000"/>
                </a:solidFill>
              </a:rPr>
              <a:t>mảng</a:t>
            </a:r>
            <a:r>
              <a:rPr lang="en-US" sz="2800" dirty="0"/>
              <a:t>Đầu tiên.</a:t>
            </a:r>
          </a:p>
          <a:p>
            <a:pPr rtl="0" algn="l">
              <a:spcBef>
                <a:spcPts val="1200"/>
              </a:spcBef>
            </a:pPr>
            <a:r>
              <a:rPr lang="en-US" sz="2800" dirty="0"/>
              <a:t>Nếu chúng được lưu trữ trong một</a:t>
            </a:r>
            <a:r>
              <a:rPr lang="en-US" sz="2800" dirty="0">
                <a:solidFill>
                  <a:srgbClr val="0000FF"/>
                </a:solidFill>
              </a:rPr>
              <a:t>danh sách</a:t>
            </a:r>
            <a:r>
              <a:rPr lang="en-US" sz="2800" dirty="0"/>
              <a:t>, thì chúng ta phải sử dụng</a:t>
            </a:r>
            <a:r>
              <a:rPr lang="en-US" sz="2800" dirty="0">
                <a:solidFill>
                  <a:srgbClr val="C00000"/>
                </a:solidFill>
              </a:rPr>
              <a:t>Bộ sưu tập.sort()</a:t>
            </a:r>
          </a:p>
          <a:p>
            <a:pPr rtl="0" algn="l">
              <a:spcBef>
                <a:spcPts val="1200"/>
              </a:spcBef>
            </a:pPr>
            <a:r>
              <a:rPr lang="en-US" sz="2800" dirty="0"/>
              <a:t>Nếu dữ liệu cần sắp xếp không phải là dữ liệu gốc thì</a:t>
            </a:r>
            <a:r>
              <a:rPr lang="en-US" sz="2800" dirty="0">
                <a:solidFill>
                  <a:srgbClr val="C00000"/>
                </a:solidFill>
              </a:rPr>
              <a:t>Bộ so sánh</a:t>
            </a:r>
            <a:r>
              <a:rPr lang="en-US" sz="2800" dirty="0"/>
              <a:t>phải được xác định và sử dụng</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68</a:t>
            </a:fld>
            <a:endParaRPr lang="en-US" sz="1600" dirty="0"/>
          </a:p>
        </p:txBody>
      </p:sp>
      <p:sp>
        <p:nvSpPr>
          <p:cNvPr id="8" name="Text Box 5"/>
          <p:cNvSpPr txBox="1">
            <a:spLocks noChangeArrowheads="1"/>
          </p:cNvSpPr>
          <p:nvPr/>
        </p:nvSpPr>
        <p:spPr bwMode="auto">
          <a:xfrm>
            <a:off x="533400" y="4419600"/>
            <a:ext cx="7924800" cy="1569660"/>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rtl="0" algn="l"/>
            <a:r>
              <a:rPr lang="en-US" sz="2400" dirty="0">
                <a:solidFill>
                  <a:srgbClr val="660066"/>
                </a:solidFill>
              </a:rPr>
              <a:t>Ghi chú:</a:t>
            </a:r>
            <a:r>
              <a:rPr lang="en-US" sz="2400" dirty="0"/>
              <a:t> </a:t>
            </a:r>
            <a:r>
              <a:rPr lang="en-US" sz="2400" dirty="0">
                <a:solidFill>
                  <a:srgbClr val="CC0000"/>
                </a:solidFill>
              </a:rPr>
              <a:t>Bộ sưu tập</a:t>
            </a:r>
            <a:r>
              <a:rPr lang="en-US" sz="2400" dirty="0"/>
              <a:t>là một lớp công khai Java và</a:t>
            </a:r>
            <a:r>
              <a:rPr lang="en-US" sz="2400" dirty="0">
                <a:solidFill>
                  <a:srgbClr val="C00000"/>
                </a:solidFill>
              </a:rPr>
              <a:t>Bộ so sánh</a:t>
            </a:r>
            <a:r>
              <a:rPr lang="en-US" sz="2400" dirty="0"/>
              <a:t>là một giao diện công cộng. Bộ so sánh có thể được chuyển đến một phương thức sắp xếp (chẳng hạn như Collections.sort()) để cho phép kiểm soát chính xác thứ tự sắp xếp.</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2800" dirty="0">
                <a:solidFill>
                  <a:srgbClr val="C00000"/>
                </a:solidFill>
                <a:latin typeface="Britannic Bold" panose="020B0903060703020204" pitchFamily="34" charset="0"/>
              </a:rPr>
              <a:t>số 8</a:t>
            </a:r>
            <a:r>
              <a:rPr lang="en-US" sz="2800" dirty="0">
                <a:latin typeface="Britannic Bold" panose="020B0903060703020204" pitchFamily="34" charset="0"/>
              </a:rPr>
              <a:t>Chương trình đơn giản sử dụng</a:t>
            </a:r>
            <a:r>
              <a:rPr lang="en-US" sz="2800" dirty="0">
                <a:solidFill>
                  <a:srgbClr val="C00000"/>
                </a:solidFill>
                <a:latin typeface="Britannic Bold" panose="020B0903060703020204" pitchFamily="34" charset="0"/>
              </a:rPr>
              <a:t>Bộ sưu tập.sort()</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69</a:t>
            </a:fld>
            <a:endParaRPr lang="en-US" sz="1600" dirty="0"/>
          </a:p>
        </p:txBody>
      </p:sp>
      <p:sp>
        <p:nvSpPr>
          <p:cNvPr id="12" name="Rectangle 3"/>
          <p:cNvSpPr>
            <a:spLocks noGrp="1" noChangeArrowheads="1"/>
          </p:cNvSpPr>
          <p:nvPr>
            <p:ph idx="1"/>
          </p:nvPr>
        </p:nvSpPr>
        <p:spPr>
          <a:xfrm>
            <a:off x="304800" y="3657600"/>
            <a:ext cx="8534400" cy="1752600"/>
          </a:xfrm>
        </p:spPr>
        <p:txBody>
          <a:bodyPr/>
          <a:lstStyle/>
          <a:p>
            <a:pPr rtl="0" algn="l">
              <a:spcBef>
                <a:spcPts val="1200"/>
              </a:spcBef>
            </a:pPr>
            <a:r>
              <a:rPr lang="en-US" sz="2400" dirty="0"/>
              <a:t>Chạy chương trình:</a:t>
            </a:r>
          </a:p>
          <a:p>
            <a:pPr lvl="1" rtl="0" algn="l">
              <a:spcBef>
                <a:spcPts val="600"/>
              </a:spcBef>
              <a:buNone/>
            </a:pPr>
            <a:r>
              <a:rPr lang="en-US" sz="2000" dirty="0"/>
              <a:t> </a:t>
            </a:r>
            <a:r>
              <a:rPr lang="en-US" sz="2000" b="1" dirty="0">
                <a:latin typeface="Courier New" pitchFamily="49" charset="0"/>
                <a:cs typeface="Courier New" pitchFamily="49" charset="0"/>
              </a:rPr>
              <a:t>java Sắp xếp Chúng tôi đi theo hàng</a:t>
            </a:r>
          </a:p>
          <a:p>
            <a:pPr rtl="0" algn="l">
              <a:spcBef>
                <a:spcPts val="1200"/>
              </a:spcBef>
            </a:pPr>
            <a:r>
              <a:rPr lang="en-US" sz="2400" dirty="0"/>
              <a:t>Đầu ra là gì?</a:t>
            </a:r>
          </a:p>
        </p:txBody>
      </p:sp>
      <p:sp>
        <p:nvSpPr>
          <p:cNvPr id="13" name="Text Box 5"/>
          <p:cNvSpPr txBox="1">
            <a:spLocks noChangeArrowheads="1"/>
          </p:cNvSpPr>
          <p:nvPr/>
        </p:nvSpPr>
        <p:spPr bwMode="auto">
          <a:xfrm>
            <a:off x="609600" y="5562600"/>
            <a:ext cx="7924800" cy="707886"/>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rtl="0" algn="l"/>
            <a:r>
              <a:rPr lang="en-US" sz="2000" dirty="0">
                <a:solidFill>
                  <a:srgbClr val="660066"/>
                </a:solidFill>
              </a:rPr>
              <a:t>Ghi chú:</a:t>
            </a:r>
            <a:r>
              <a:rPr lang="en-US" sz="2000" dirty="0"/>
              <a:t> </a:t>
            </a:r>
            <a:r>
              <a:rPr lang="en-US" sz="2000" dirty="0">
                <a:solidFill>
                  <a:srgbClr val="C00000"/>
                </a:solidFill>
              </a:rPr>
              <a:t>Mảng</a:t>
            </a:r>
            <a:r>
              <a:rPr lang="en-US" sz="2000" dirty="0"/>
              <a:t>là một lớp công khai Java và</a:t>
            </a:r>
            <a:r>
              <a:rPr lang="en-US" sz="2000" dirty="0">
                <a:solidFill>
                  <a:srgbClr val="0000FF"/>
                </a:solidFill>
              </a:rPr>
              <a:t>asList()</a:t>
            </a:r>
            <a:r>
              <a:rPr lang="en-US" sz="2000" dirty="0"/>
              <a:t>là một phương pháp</a:t>
            </a:r>
            <a:r>
              <a:rPr lang="en-US" sz="2000" dirty="0">
                <a:solidFill>
                  <a:srgbClr val="C00000"/>
                </a:solidFill>
              </a:rPr>
              <a:t>Mảng</a:t>
            </a:r>
            <a:r>
              <a:rPr lang="en-US" sz="2000" dirty="0"/>
              <a:t>trả về danh sách có kích thước cố định được hỗ trợ bởi mảng đã chỉ định.</a:t>
            </a:r>
          </a:p>
        </p:txBody>
      </p:sp>
      <p:grpSp>
        <p:nvGrpSpPr>
          <p:cNvPr id="11" name="Group 10"/>
          <p:cNvGrpSpPr/>
          <p:nvPr/>
        </p:nvGrpSpPr>
        <p:grpSpPr>
          <a:xfrm>
            <a:off x="533400" y="1066800"/>
            <a:ext cx="7808912" cy="2667000"/>
            <a:chOff x="533400" y="1066800"/>
            <a:chExt cx="7808912" cy="2667000"/>
          </a:xfrm>
        </p:grpSpPr>
        <p:sp>
          <p:nvSpPr>
            <p:cNvPr id="10" name="Rectangle 3"/>
            <p:cNvSpPr txBox="1">
              <a:spLocks noChangeArrowheads="1"/>
            </p:cNvSpPr>
            <p:nvPr/>
          </p:nvSpPr>
          <p:spPr bwMode="auto">
            <a:xfrm>
              <a:off x="533400" y="1066800"/>
              <a:ext cx="7808912" cy="2514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nhập java.util.*;</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lớp công khai Sắp xếp {</a:t>
              </a:r>
            </a:p>
            <a:p>
              <a:pPr marL="0" marR="0" lvl="1" algn="l" defTabSz="914400" rtl="0" eaLnBrk="1" fontAlgn="base" latinLnBrk="0" hangingPunct="1">
                <a:lnSpc>
                  <a:spcPct val="90000"/>
                </a:lnSpc>
                <a:spcBef>
                  <a:spcPct val="20000"/>
                </a:spcBef>
                <a:spcAft>
                  <a:spcPct val="0"/>
                </a:spcAft>
                <a:buClr>
                  <a:schemeClr val="accent2"/>
                </a:buClr>
                <a:buSzPct val="60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public static void main(String args[]) {</a:t>
              </a:r>
            </a:p>
            <a:p>
              <a:pPr marL="0" marR="0" lvl="2"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Danh sách&lt;Chuỗi&gt; danh sách =</a:t>
              </a:r>
              <a:r>
                <a:rPr kumimoji="0" lang="en-US" sz="1800" b="0" i="0" u="none" strike="noStrike" kern="0" cap="none" spc="0" normalizeH="0" baseline="0" noProof="0" dirty="0">
                  <a:ln>
                    <a:noFill/>
                  </a:ln>
                  <a:solidFill>
                    <a:srgbClr val="C00000"/>
                  </a:solidFill>
                  <a:effectLst/>
                  <a:uLnTx/>
                  <a:uFillTx/>
                  <a:latin typeface="Lucida Console" pitchFamily="49" charset="0"/>
                </a:rPr>
                <a:t>Mảng</a:t>
              </a:r>
              <a:r>
                <a:rPr kumimoji="0" lang="en-US" sz="1800" b="0" i="0" u="none" strike="noStrike" kern="0" cap="none" spc="0" normalizeH="0" baseline="0" noProof="0" dirty="0">
                  <a:ln>
                    <a:noFill/>
                  </a:ln>
                  <a:solidFill>
                    <a:schemeClr val="tx1"/>
                  </a:solidFill>
                  <a:effectLst/>
                  <a:uLnTx/>
                  <a:uFillTx/>
                  <a:latin typeface="Lucida Console" pitchFamily="49" charset="0"/>
                </a:rPr>
                <a:t>.</a:t>
              </a:r>
              <a:r>
                <a:rPr kumimoji="0" lang="en-US" sz="1800" b="0" i="0" u="none" strike="noStrike" kern="0" cap="none" spc="0" normalizeH="0" baseline="0" noProof="0" dirty="0">
                  <a:ln>
                    <a:noFill/>
                  </a:ln>
                  <a:solidFill>
                    <a:srgbClr val="0000FF"/>
                  </a:solidFill>
                  <a:effectLst/>
                  <a:uLnTx/>
                  <a:uFillTx/>
                  <a:latin typeface="Lucida Console" pitchFamily="49" charset="0"/>
                </a:rPr>
                <a:t>dưới dạng danh sách</a:t>
              </a:r>
              <a:r>
                <a:rPr kumimoji="0" lang="en-US" sz="1800" b="0" i="0" u="none" strike="noStrike" kern="0" cap="none" spc="0" normalizeH="0" baseline="0" noProof="0" dirty="0">
                  <a:ln>
                    <a:noFill/>
                  </a:ln>
                  <a:solidFill>
                    <a:schemeClr val="tx1"/>
                  </a:solidFill>
                  <a:effectLst/>
                  <a:uLnTx/>
                  <a:uFillTx/>
                  <a:latin typeface="Lucida Console" pitchFamily="49" charset="0"/>
                </a:rPr>
                <a:t>(đối số);</a:t>
              </a:r>
            </a:p>
            <a:p>
              <a:pPr marL="0" marR="0" lvl="2"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hlink"/>
                  </a:solidFill>
                  <a:effectLst/>
                  <a:uLnTx/>
                  <a:uFillTx/>
                  <a:latin typeface="Lucida Console" pitchFamily="49" charset="0"/>
                </a:rPr>
                <a:t> </a:t>
              </a:r>
              <a:r>
                <a:rPr kumimoji="0" lang="en-US" sz="1800" b="0" i="0" u="none" strike="noStrike" kern="0" cap="none" spc="0" normalizeH="0" baseline="0" noProof="0" dirty="0">
                  <a:ln>
                    <a:noFill/>
                  </a:ln>
                  <a:solidFill>
                    <a:srgbClr val="C00000"/>
                  </a:solidFill>
                  <a:effectLst/>
                  <a:uLnTx/>
                  <a:uFillTx/>
                  <a:latin typeface="Lucida Console" pitchFamily="49" charset="0"/>
                </a:rPr>
                <a:t>Bộ sưu tập</a:t>
              </a:r>
              <a:r>
                <a:rPr kumimoji="0" lang="en-US" sz="1800" b="0" i="0" u="none" strike="noStrike" kern="0" cap="none" spc="0" normalizeH="0" baseline="0" noProof="0" dirty="0">
                  <a:ln>
                    <a:noFill/>
                  </a:ln>
                  <a:solidFill>
                    <a:schemeClr val="tx1"/>
                  </a:solidFill>
                  <a:effectLst/>
                  <a:uLnTx/>
                  <a:uFillTx/>
                  <a:latin typeface="Lucida Console" pitchFamily="49" charset="0"/>
                </a:rPr>
                <a:t>.</a:t>
              </a:r>
              <a:r>
                <a:rPr kumimoji="0" lang="en-US" sz="1800" b="0" i="0" u="none" strike="noStrike" kern="0" cap="none" spc="0" normalizeH="0" baseline="0" noProof="0" dirty="0">
                  <a:ln>
                    <a:noFill/>
                  </a:ln>
                  <a:solidFill>
                    <a:srgbClr val="0000FF"/>
                  </a:solidFill>
                  <a:effectLst/>
                  <a:uLnTx/>
                  <a:uFillTx/>
                  <a:latin typeface="Lucida Console" pitchFamily="49" charset="0"/>
                </a:rPr>
                <a:t>loại</a:t>
              </a:r>
              <a:r>
                <a:rPr kumimoji="0" lang="en-US" sz="1800" b="0" i="0" u="none" strike="noStrike" kern="0" cap="none" spc="0" normalizeH="0" baseline="0" noProof="0" dirty="0">
                  <a:ln>
                    <a:noFill/>
                  </a:ln>
                  <a:solidFill>
                    <a:schemeClr val="tx1"/>
                  </a:solidFill>
                  <a:effectLst/>
                  <a:uLnTx/>
                  <a:uFillTx/>
                  <a:latin typeface="Lucida Console" pitchFamily="49" charset="0"/>
                </a:rPr>
                <a:t>(danh sách);</a:t>
              </a:r>
            </a:p>
            <a:p>
              <a:pPr marL="0" marR="0" lvl="2"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System.out.println(danh sách);</a:t>
              </a:r>
            </a:p>
            <a:p>
              <a:pPr marL="0" marR="0" lvl="1" algn="l" defTabSz="914400" rtl="0" eaLnBrk="1" fontAlgn="base" latinLnBrk="0" hangingPunct="1">
                <a:lnSpc>
                  <a:spcPct val="90000"/>
                </a:lnSpc>
                <a:spcBef>
                  <a:spcPct val="20000"/>
                </a:spcBef>
                <a:spcAft>
                  <a:spcPct val="0"/>
                </a:spcAft>
                <a:buClr>
                  <a:schemeClr val="accent2"/>
                </a:buClr>
                <a:buSzPct val="60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a:t>
              </a:r>
            </a:p>
          </p:txBody>
        </p:sp>
        <p:sp>
          <p:nvSpPr>
            <p:cNvPr id="14" name="Rectangle 13"/>
            <p:cNvSpPr/>
            <p:nvPr/>
          </p:nvSpPr>
          <p:spPr>
            <a:xfrm>
              <a:off x="6858000" y="3352800"/>
              <a:ext cx="1295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Sort.java</a:t>
              </a:r>
            </a:p>
          </p:txBody>
        </p:sp>
      </p:grpSp>
      <p:sp>
        <p:nvSpPr>
          <p:cNvPr id="16"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rtl="0">
              <a:spcBef>
                <a:spcPct val="50000"/>
              </a:spcBef>
            </a:pPr>
            <a:r>
              <a:rPr lang="en-US" sz="1200" dirty="0">
                <a:sym typeface="Wingdings 2" pitchFamily="18" charset="2"/>
              </a:rPr>
              <a:t></a:t>
            </a:r>
          </a:p>
        </p:txBody>
      </p:sp>
      <p:sp>
        <p:nvSpPr>
          <p:cNvPr id="1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dissolve">
                                      <p:cBhvr>
                                        <p:cTn id="11" dur="500"/>
                                        <p:tgtEl>
                                          <p:spTgt spid="12">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dissolv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50196"/>
            </a:srgbClr>
          </a:solidFill>
        </p:spPr>
        <p:txBody>
          <a:bodyPr/>
          <a:lstStyle/>
          <a:p>
            <a:pPr rtl="0" algn="l"/>
            <a:r>
              <a:rPr lang="en-US" sz="3600" dirty="0">
                <a:latin typeface="Britannic Bold" panose="020B0903060703020204" pitchFamily="34" charset="0"/>
              </a:rPr>
              <a:t>Các chương trình sử dụng trong bài giảng này</a:t>
            </a:r>
          </a:p>
        </p:txBody>
      </p:sp>
      <p:sp>
        <p:nvSpPr>
          <p:cNvPr id="3" name="Content Placeholder 2"/>
          <p:cNvSpPr>
            <a:spLocks noGrp="1"/>
          </p:cNvSpPr>
          <p:nvPr>
            <p:ph idx="1"/>
          </p:nvPr>
        </p:nvSpPr>
        <p:spPr>
          <a:xfrm>
            <a:off x="457200" y="1066800"/>
            <a:ext cx="8229600" cy="5105400"/>
          </a:xfrm>
        </p:spPr>
        <p:txBody>
          <a:bodyPr/>
          <a:lstStyle/>
          <a:p>
            <a:pPr rtl="0" algn="l"/>
            <a:r>
              <a:rPr lang="en-US" sz="2800" dirty="0">
                <a:solidFill>
                  <a:srgbClr val="0000FF"/>
                </a:solidFill>
              </a:rPr>
              <a:t>Lựa chọnSort.java</a:t>
            </a:r>
          </a:p>
          <a:p>
            <a:pPr rtl="0" algn="l"/>
            <a:r>
              <a:rPr lang="en-US" sz="2800" dirty="0">
                <a:solidFill>
                  <a:srgbClr val="C00000"/>
                </a:solidFill>
              </a:rPr>
              <a:t>BubbleSort.java, BubbleSortImproved.java</a:t>
            </a:r>
          </a:p>
          <a:p>
            <a:pPr rtl="0" algn="l"/>
            <a:r>
              <a:rPr lang="en-US" sz="2800" dirty="0">
                <a:solidFill>
                  <a:srgbClr val="0000FF"/>
                </a:solidFill>
              </a:rPr>
              <a:t>InsertionSort.java</a:t>
            </a:r>
          </a:p>
          <a:p>
            <a:pPr rtl="0" algn="l"/>
            <a:r>
              <a:rPr lang="en-US" sz="2800" dirty="0">
                <a:solidFill>
                  <a:srgbClr val="C00000"/>
                </a:solidFill>
              </a:rPr>
              <a:t>Hợp nhấtSort.java</a:t>
            </a:r>
          </a:p>
          <a:p>
            <a:pPr rtl="0" algn="l"/>
            <a:r>
              <a:rPr lang="en-US" sz="2800" dirty="0">
                <a:solidFill>
                  <a:srgbClr val="0000FF"/>
                </a:solidFill>
              </a:rPr>
              <a:t>QuickSort.java</a:t>
            </a:r>
          </a:p>
          <a:p>
            <a:pPr rtl="0" algn="l"/>
            <a:r>
              <a:rPr lang="en-US" sz="2800" dirty="0">
                <a:solidFill>
                  <a:srgbClr val="C00000"/>
                </a:solidFill>
              </a:rPr>
              <a:t>Sort.java, Sort2.java</a:t>
            </a:r>
          </a:p>
          <a:p>
            <a:pPr rtl="0" algn="l"/>
            <a:r>
              <a:rPr lang="en-US" sz="2800" dirty="0">
                <a:solidFill>
                  <a:srgbClr val="0000FF"/>
                </a:solidFill>
              </a:rPr>
              <a:t>Person.java, AgeComparator.java, NameComparator.java, TestComparator.java</a:t>
            </a:r>
          </a:p>
        </p:txBody>
      </p:sp>
      <p:sp>
        <p:nvSpPr>
          <p:cNvPr id="9" name="Slide Number Placeholder 8"/>
          <p:cNvSpPr>
            <a:spLocks noGrp="1"/>
          </p:cNvSpPr>
          <p:nvPr>
            <p:ph type="sldNum" sz="quarter" idx="4"/>
          </p:nvPr>
        </p:nvSpPr>
        <p:spPr/>
        <p:txBody>
          <a:bodyPr/>
          <a:lstStyle/>
          <a:p>
            <a:pPr rtl="0" algn="l">
              <a:defRPr/>
            </a:pPr>
            <a:fld id="{54A2F9D0-0111-4C85-A5D2-98D05839D6A6}" type="slidenum">
              <a:rPr lang="en-US" sz="1600" smtClean="0"/>
              <a:pPr rtl="0" algn="l">
                <a:defRPr/>
              </a:pPr>
              <a:t>7</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200" dirty="0">
                <a:solidFill>
                  <a:srgbClr val="C00000"/>
                </a:solidFill>
                <a:latin typeface="Britannic Bold" panose="020B0903060703020204" pitchFamily="34" charset="0"/>
              </a:rPr>
              <a:t>số 8</a:t>
            </a:r>
            <a:r>
              <a:rPr lang="en-US" sz="3200" dirty="0">
                <a:latin typeface="Britannic Bold" panose="020B0903060703020204" pitchFamily="34" charset="0"/>
              </a:rPr>
              <a:t>Một giải pháp khác sử dụng</a:t>
            </a:r>
            <a:r>
              <a:rPr lang="en-US" sz="3200" dirty="0">
                <a:solidFill>
                  <a:srgbClr val="C00000"/>
                </a:solidFill>
                <a:latin typeface="Britannic Bold" panose="020B0903060703020204" pitchFamily="34" charset="0"/>
              </a:rPr>
              <a:t>Mảng.sort()</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70</a:t>
            </a:fld>
            <a:endParaRPr lang="en-US" sz="1600" dirty="0"/>
          </a:p>
        </p:txBody>
      </p:sp>
      <p:sp>
        <p:nvSpPr>
          <p:cNvPr id="12" name="Rectangle 3"/>
          <p:cNvSpPr>
            <a:spLocks noGrp="1" noChangeArrowheads="1"/>
          </p:cNvSpPr>
          <p:nvPr>
            <p:ph idx="1"/>
          </p:nvPr>
        </p:nvSpPr>
        <p:spPr>
          <a:xfrm>
            <a:off x="304800" y="3657600"/>
            <a:ext cx="8534400" cy="1752600"/>
          </a:xfrm>
        </p:spPr>
        <p:txBody>
          <a:bodyPr/>
          <a:lstStyle/>
          <a:p>
            <a:pPr rtl="0" algn="l">
              <a:spcBef>
                <a:spcPts val="1200"/>
              </a:spcBef>
            </a:pPr>
            <a:r>
              <a:rPr lang="en-US" sz="2400" dirty="0"/>
              <a:t>Chạy chương trình:</a:t>
            </a:r>
          </a:p>
          <a:p>
            <a:pPr lvl="1" rtl="0" algn="l">
              <a:spcBef>
                <a:spcPts val="600"/>
              </a:spcBef>
              <a:buNone/>
            </a:pPr>
            <a:r>
              <a:rPr lang="en-US" sz="2000" dirty="0"/>
              <a:t> </a:t>
            </a:r>
            <a:r>
              <a:rPr lang="en-US" sz="2000" b="1" dirty="0">
                <a:latin typeface="Courier New" pitchFamily="49" charset="0"/>
                <a:cs typeface="Courier New" pitchFamily="49" charset="0"/>
              </a:rPr>
              <a:t>java Sort2 Chúng tôi đi theo hàng</a:t>
            </a:r>
          </a:p>
          <a:p>
            <a:pPr rtl="0" algn="l">
              <a:spcBef>
                <a:spcPts val="1200"/>
              </a:spcBef>
            </a:pPr>
            <a:r>
              <a:rPr lang="en-US" sz="2400" dirty="0"/>
              <a:t>Đầu ra là gì?</a:t>
            </a:r>
          </a:p>
        </p:txBody>
      </p:sp>
      <p:grpSp>
        <p:nvGrpSpPr>
          <p:cNvPr id="2" name="Group 1"/>
          <p:cNvGrpSpPr/>
          <p:nvPr/>
        </p:nvGrpSpPr>
        <p:grpSpPr>
          <a:xfrm>
            <a:off x="533400" y="1066800"/>
            <a:ext cx="7808912" cy="2667000"/>
            <a:chOff x="533400" y="1066800"/>
            <a:chExt cx="7808912" cy="2667000"/>
          </a:xfrm>
        </p:grpSpPr>
        <p:sp>
          <p:nvSpPr>
            <p:cNvPr id="10" name="Rectangle 3"/>
            <p:cNvSpPr txBox="1">
              <a:spLocks noChangeArrowheads="1"/>
            </p:cNvSpPr>
            <p:nvPr/>
          </p:nvSpPr>
          <p:spPr bwMode="auto">
            <a:xfrm>
              <a:off x="533400" y="1066800"/>
              <a:ext cx="7808912" cy="2514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nhập java.util.*;</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lớp công khai Sắp xếp2 {</a:t>
              </a:r>
            </a:p>
            <a:p>
              <a:pPr marL="0" marR="0" lvl="1" algn="l" defTabSz="914400" rtl="0" eaLnBrk="1" fontAlgn="base" latinLnBrk="0" hangingPunct="1">
                <a:lnSpc>
                  <a:spcPct val="90000"/>
                </a:lnSpc>
                <a:spcBef>
                  <a:spcPct val="20000"/>
                </a:spcBef>
                <a:spcAft>
                  <a:spcPct val="0"/>
                </a:spcAft>
                <a:buClr>
                  <a:schemeClr val="accent2"/>
                </a:buClr>
                <a:buSzPct val="60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public static void main(String args[]) {</a:t>
              </a:r>
            </a:p>
            <a:p>
              <a:pPr marL="0" marR="0" lvl="2"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hlink"/>
                  </a:solidFill>
                  <a:effectLst/>
                  <a:uLnTx/>
                  <a:uFillTx/>
                  <a:latin typeface="Lucida Console" pitchFamily="49" charset="0"/>
                </a:rPr>
                <a:t> </a:t>
              </a:r>
              <a:r>
                <a:rPr kumimoji="0" lang="en-US" sz="1800" b="0" i="0" u="none" strike="noStrike" kern="0" cap="none" spc="0" normalizeH="0" baseline="0" noProof="0" dirty="0">
                  <a:ln>
                    <a:noFill/>
                  </a:ln>
                  <a:solidFill>
                    <a:srgbClr val="C00000"/>
                  </a:solidFill>
                  <a:effectLst/>
                  <a:uLnTx/>
                  <a:uFillTx/>
                  <a:latin typeface="Lucida Console" pitchFamily="49" charset="0"/>
                </a:rPr>
                <a:t>Mảng</a:t>
              </a:r>
              <a:r>
                <a:rPr kumimoji="0" lang="en-US" sz="1800" b="0" i="0" u="none" strike="noStrike" kern="0" cap="none" spc="0" normalizeH="0" baseline="0" noProof="0" dirty="0">
                  <a:ln>
                    <a:noFill/>
                  </a:ln>
                  <a:solidFill>
                    <a:schemeClr val="tx1"/>
                  </a:solidFill>
                  <a:effectLst/>
                  <a:uLnTx/>
                  <a:uFillTx/>
                  <a:latin typeface="Lucida Console" pitchFamily="49" charset="0"/>
                </a:rPr>
                <a:t>.</a:t>
              </a:r>
              <a:r>
                <a:rPr kumimoji="0" lang="en-US" sz="1800" b="0" i="0" u="none" strike="noStrike" kern="0" cap="none" spc="0" normalizeH="0" baseline="0" noProof="0" dirty="0">
                  <a:ln>
                    <a:noFill/>
                  </a:ln>
                  <a:solidFill>
                    <a:srgbClr val="0000FF"/>
                  </a:solidFill>
                  <a:effectLst/>
                  <a:uLnTx/>
                  <a:uFillTx/>
                  <a:latin typeface="Lucida Console" pitchFamily="49" charset="0"/>
                </a:rPr>
                <a:t>loại</a:t>
              </a:r>
              <a:r>
                <a:rPr kumimoji="0" lang="en-US" sz="1800" b="0" i="0" u="none" strike="noStrike" kern="0" cap="none" spc="0" normalizeH="0" baseline="0" noProof="0" dirty="0">
                  <a:ln>
                    <a:noFill/>
                  </a:ln>
                  <a:solidFill>
                    <a:schemeClr val="tx1"/>
                  </a:solidFill>
                  <a:effectLst/>
                  <a:uLnTx/>
                  <a:uFillTx/>
                  <a:latin typeface="Lucida Console" pitchFamily="49" charset="0"/>
                </a:rPr>
                <a:t>(đối số);</a:t>
              </a:r>
            </a:p>
            <a:p>
              <a:pPr marL="0" marR="0" lvl="2"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System.out.println(Arrays.toString(args));</a:t>
              </a:r>
            </a:p>
            <a:p>
              <a:pPr marL="0" marR="0" lvl="1" algn="l" defTabSz="914400" rtl="0" eaLnBrk="1" fontAlgn="base" latinLnBrk="0" hangingPunct="1">
                <a:lnSpc>
                  <a:spcPct val="90000"/>
                </a:lnSpc>
                <a:spcBef>
                  <a:spcPct val="20000"/>
                </a:spcBef>
                <a:spcAft>
                  <a:spcPct val="0"/>
                </a:spcAft>
                <a:buClr>
                  <a:schemeClr val="accent2"/>
                </a:buClr>
                <a:buSzPct val="60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1800" b="0" i="0" u="none" strike="noStrike" kern="0" cap="none" spc="0" normalizeH="0" baseline="0" noProof="0" dirty="0">
                  <a:ln>
                    <a:noFill/>
                  </a:ln>
                  <a:solidFill>
                    <a:schemeClr val="tx1"/>
                  </a:solidFill>
                  <a:effectLst/>
                  <a:uLnTx/>
                  <a:uFillTx/>
                  <a:latin typeface="Lucida Console" pitchFamily="49" charset="0"/>
                </a:rPr>
                <a:t>}</a:t>
              </a:r>
            </a:p>
          </p:txBody>
        </p:sp>
        <p:sp>
          <p:nvSpPr>
            <p:cNvPr id="14" name="Rectangle 13"/>
            <p:cNvSpPr/>
            <p:nvPr/>
          </p:nvSpPr>
          <p:spPr>
            <a:xfrm>
              <a:off x="6858000" y="3352800"/>
              <a:ext cx="1295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Sort2.java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rtl="0">
              <a:spcBef>
                <a:spcPct val="50000"/>
              </a:spcBef>
            </a:pPr>
            <a:r>
              <a:rPr lang="en-US" sz="1200" dirty="0">
                <a:sym typeface="Wingdings 2" pitchFamily="18" charset="2"/>
              </a:rPr>
              <a:t></a:t>
            </a:r>
          </a:p>
        </p:txBody>
      </p:sp>
      <p:sp>
        <p:nvSpPr>
          <p:cNvPr id="13"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dissolve">
                                      <p:cBhvr>
                                        <p:cTn id="11" dur="500"/>
                                        <p:tgtEl>
                                          <p:spTgt spid="12">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dissolve">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số 8</a:t>
            </a:r>
            <a:r>
              <a:rPr lang="en-US" sz="3600" dirty="0">
                <a:latin typeface="Britannic Bold" panose="020B0903060703020204" pitchFamily="34" charset="0"/>
              </a:rPr>
              <a:t>Ví dụ: lớp Người</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71</a:t>
            </a:fld>
            <a:endParaRPr lang="en-US" sz="1600" dirty="0"/>
          </a:p>
        </p:txBody>
      </p:sp>
      <p:grpSp>
        <p:nvGrpSpPr>
          <p:cNvPr id="8" name="Group 7"/>
          <p:cNvGrpSpPr/>
          <p:nvPr/>
        </p:nvGrpSpPr>
        <p:grpSpPr>
          <a:xfrm>
            <a:off x="533400" y="1066800"/>
            <a:ext cx="7808912" cy="4648200"/>
            <a:chOff x="533400" y="1066800"/>
            <a:chExt cx="7808912" cy="4648200"/>
          </a:xfrm>
        </p:grpSpPr>
        <p:sp>
          <p:nvSpPr>
            <p:cNvPr id="10" name="Rectangle 3"/>
            <p:cNvSpPr txBox="1">
              <a:spLocks noChangeArrowheads="1"/>
            </p:cNvSpPr>
            <p:nvPr/>
          </p:nvSpPr>
          <p:spPr bwMode="auto">
            <a:xfrm>
              <a:off x="533400" y="1066800"/>
              <a:ext cx="7808912" cy="4419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spcBef>
                  <a:spcPts val="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sz="2000" b="0" i="0" u="none" strike="noStrike" kern="0" cap="none" spc="0" normalizeH="0" baseline="0" noProof="0" dirty="0">
                  <a:ln>
                    <a:noFill/>
                  </a:ln>
                  <a:solidFill>
                    <a:schemeClr val="tx1"/>
                  </a:solidFill>
                  <a:effectLst/>
                  <a:uLnTx/>
                  <a:uFillTx/>
                  <a:latin typeface="Lucida Console" pitchFamily="49" charset="0"/>
                </a:rPr>
                <a:t>lớp người {</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tên chuỗi riêng tư;</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tuổi int riêng tư;</a:t>
              </a:r>
            </a:p>
            <a:p>
              <a:pPr eaLnBrk="1" hangingPunct="1" rtl="0" algn="l">
                <a:spcBef>
                  <a:spcPts val="0"/>
                </a:spcBef>
                <a:buFont typeface="Wingdings" pitchFamily="2" charset="2"/>
                <a:buNone/>
                <a:tabLst>
                  <a:tab pos="269875" algn="l"/>
                  <a:tab pos="539750" algn="l"/>
                  <a:tab pos="809625" algn="l"/>
                  <a:tab pos="1079500" algn="l"/>
                </a:tabLst>
              </a:pPr>
              <a:endParaRPr lang="en-US" sz="2000" dirty="0">
                <a:latin typeface="Lucida Console" pitchFamily="49" charset="0"/>
              </a:endParaRP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public Person(Tên chuỗi, int age) {</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this.name = tên;</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this.age = tuổi;</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chuỗi công khai getName() { tên trả về; }</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public int getAge() { trả về tuổi; }</a:t>
              </a:r>
              <a:endParaRPr lang="en-US" sz="2000" dirty="0">
                <a:solidFill>
                  <a:srgbClr val="CC3300"/>
                </a:solidFill>
                <a:latin typeface="Lucida Console" pitchFamily="49" charset="0"/>
              </a:endParaRP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chuỗi công khai</a:t>
              </a:r>
              <a:r>
                <a:rPr lang="en-US" sz="2000" dirty="0">
                  <a:solidFill>
                    <a:schemeClr val="tx1"/>
                  </a:solidFill>
                  <a:latin typeface="Lucida Console" pitchFamily="49" charset="0"/>
                </a:rPr>
                <a:t/>
              </a:r>
              <a:r>
                <a:rPr lang="en-US" sz="2000" dirty="0">
                  <a:latin typeface="Lucida Console" pitchFamily="49" charset="0"/>
                </a:rPr>
                <a:t>() {</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tên trả về + " - " + tuổi;</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spcBef>
                  <a:spcPts val="0"/>
                </a:spcBef>
                <a:buFont typeface="Wingdings" pitchFamily="2" charset="2"/>
                <a:buNone/>
                <a:tabLst>
                  <a:tab pos="269875" algn="l"/>
                  <a:tab pos="539750" algn="l"/>
                  <a:tab pos="809625" algn="l"/>
                  <a:tab pos="1079500" algn="l"/>
                </a:tabLst>
              </a:pPr>
              <a:r>
                <a:rPr lang="en-US" sz="2000" dirty="0">
                  <a:latin typeface="Lucida Console" pitchFamily="49" charset="0"/>
                </a:rPr>
                <a:t>}</a:t>
              </a:r>
              <a:endParaRPr kumimoji="0" lang="en-US" sz="2000" b="0" i="0" u="none" strike="noStrike" kern="0" cap="none" spc="0" normalizeH="0" baseline="0" noProof="0" dirty="0">
                <a:ln>
                  <a:noFill/>
                </a:ln>
                <a:solidFill>
                  <a:schemeClr val="tx1"/>
                </a:solidFill>
                <a:effectLst/>
                <a:uLnTx/>
                <a:uFillTx/>
                <a:latin typeface="Lucida Console" pitchFamily="49" charset="0"/>
              </a:endParaRPr>
            </a:p>
          </p:txBody>
        </p:sp>
        <p:sp>
          <p:nvSpPr>
            <p:cNvPr id="14" name="Rectangle 13"/>
            <p:cNvSpPr/>
            <p:nvPr/>
          </p:nvSpPr>
          <p:spPr>
            <a:xfrm>
              <a:off x="6400800" y="5334000"/>
              <a:ext cx="1676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Người.java</a:t>
              </a:r>
            </a:p>
          </p:txBody>
        </p:sp>
      </p:grpSp>
      <p:sp>
        <p:nvSpPr>
          <p:cNvPr id="1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8 Bộ so sánh:</a:t>
            </a:r>
            <a:r>
              <a:rPr lang="en-US" sz="3600" dirty="0">
                <a:latin typeface="Britannic Bold" panose="020B0903060703020204" pitchFamily="34" charset="0"/>
              </a:rPr>
              <a:t>Bộ so sánh tuổi</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72</a:t>
            </a:fld>
            <a:endParaRPr lang="en-US" sz="1600" dirty="0"/>
          </a:p>
        </p:txBody>
      </p:sp>
      <p:grpSp>
        <p:nvGrpSpPr>
          <p:cNvPr id="9" name="Group 8"/>
          <p:cNvGrpSpPr/>
          <p:nvPr/>
        </p:nvGrpSpPr>
        <p:grpSpPr>
          <a:xfrm>
            <a:off x="533400" y="1066800"/>
            <a:ext cx="8153400" cy="4572000"/>
            <a:chOff x="533400" y="1066800"/>
            <a:chExt cx="8153400" cy="4572000"/>
          </a:xfrm>
        </p:grpSpPr>
        <p:sp>
          <p:nvSpPr>
            <p:cNvPr id="10" name="Rectangle 3"/>
            <p:cNvSpPr txBox="1">
              <a:spLocks noChangeArrowheads="1"/>
            </p:cNvSpPr>
            <p:nvPr/>
          </p:nvSpPr>
          <p:spPr bwMode="auto">
            <a:xfrm>
              <a:off x="533400" y="1066800"/>
              <a:ext cx="8153400" cy="4419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nhập java.util.Comparator;</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lớp học</a:t>
              </a:r>
              <a:r>
                <a:rPr lang="en-US" sz="2000" dirty="0">
                  <a:solidFill>
                    <a:srgbClr val="C00000"/>
                  </a:solidFill>
                  <a:latin typeface="Lucida Console" pitchFamily="49" charset="0"/>
                </a:rPr>
                <a:t>Bộ so sánh tuổi</a:t>
              </a:r>
              <a:r>
                <a:rPr lang="en-US" sz="2000" dirty="0">
                  <a:solidFill>
                    <a:srgbClr val="CC0000"/>
                  </a:solidFill>
                  <a:latin typeface="Lucida Console" pitchFamily="49" charset="0"/>
                </a:rPr>
                <a:t> </a:t>
              </a:r>
              <a:r>
                <a:rPr lang="en-US" sz="2000" dirty="0">
                  <a:latin typeface="Lucida Console" pitchFamily="49" charset="0"/>
                </a:rPr>
                <a:t>dụng cụ</a:t>
              </a:r>
              <a:r>
                <a:rPr lang="en-US" sz="2000" dirty="0">
                  <a:solidFill>
                    <a:srgbClr val="333399"/>
                  </a:solidFill>
                  <a:latin typeface="Lucida Console" pitchFamily="49" charset="0"/>
                </a:rPr>
                <a:t>Bộ so sánh</a:t>
              </a:r>
              <a:r>
                <a:rPr lang="en-US" sz="2000" dirty="0">
                  <a:latin typeface="Lucida Console" pitchFamily="49" charset="0"/>
                </a:rPr>
                <a:t>&lt;Người&gt; {</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int công cộng</a:t>
              </a:r>
              <a:r>
                <a:rPr lang="en-US" sz="2000" dirty="0">
                  <a:solidFill>
                    <a:srgbClr val="C00000"/>
                  </a:solidFill>
                  <a:latin typeface="Lucida Console" pitchFamily="49" charset="0"/>
                </a:rPr>
                <a:t>so sánh</a:t>
              </a:r>
              <a:r>
                <a:rPr lang="en-US" sz="2000" dirty="0">
                  <a:latin typeface="Lucida Console" pitchFamily="49" charset="0"/>
                </a:rPr>
                <a:t>(Người p1, Người p2) {</a:t>
              </a:r>
            </a:p>
            <a:p>
              <a:pPr eaLnBrk="1" hangingPunct="1" rtl="0" algn="l">
                <a:buFont typeface="Wingdings" pitchFamily="2" charset="2"/>
                <a:buNone/>
                <a:tabLst>
                  <a:tab pos="269875" algn="l"/>
                  <a:tab pos="539750" algn="l"/>
                  <a:tab pos="809625" algn="l"/>
                  <a:tab pos="1079500" algn="l"/>
                </a:tabLst>
              </a:pPr>
              <a:r>
                <a:rPr lang="en-US" sz="1600" dirty="0">
                  <a:latin typeface="Lucida Console" pitchFamily="49" charset="0"/>
                </a:rPr>
                <a:t> </a:t>
              </a:r>
              <a:r>
                <a:rPr lang="en-US" sz="1600" dirty="0">
                  <a:solidFill>
                    <a:srgbClr val="006600"/>
                  </a:solidFill>
                  <a:latin typeface="Lucida Console" pitchFamily="49" charset="0"/>
                </a:rPr>
                <a:t>// Trả về số chênh lệch:</a:t>
              </a:r>
            </a:p>
            <a:p>
              <a:pPr eaLnBrk="1" hangingPunct="1" rtl="0" algn="l">
                <a:buFont typeface="Wingdings" pitchFamily="2" charset="2"/>
                <a:buNone/>
                <a:tabLst>
                  <a:tab pos="269875" algn="l"/>
                  <a:tab pos="539750" algn="l"/>
                  <a:tab pos="809625" algn="l"/>
                  <a:tab pos="1079500" algn="l"/>
                </a:tabLst>
              </a:pPr>
              <a:r>
                <a:rPr lang="en-US" sz="1600" dirty="0">
                  <a:solidFill>
                    <a:srgbClr val="006600"/>
                  </a:solidFill>
                  <a:latin typeface="Lucida Console" pitchFamily="49" charset="0"/>
                </a:rPr>
                <a:t>// nếu dương thì tuổi của p1 lớn hơn p2</a:t>
              </a:r>
            </a:p>
            <a:p>
              <a:pPr eaLnBrk="1" hangingPunct="1" rtl="0" algn="l">
                <a:buFont typeface="Wingdings" pitchFamily="2" charset="2"/>
                <a:buNone/>
                <a:tabLst>
                  <a:tab pos="269875" algn="l"/>
                  <a:tab pos="539750" algn="l"/>
                  <a:tab pos="809625" algn="l"/>
                  <a:tab pos="1079500" algn="l"/>
                </a:tabLst>
              </a:pPr>
              <a:r>
                <a:rPr lang="en-US" sz="1600" dirty="0">
                  <a:solidFill>
                    <a:srgbClr val="006600"/>
                  </a:solidFill>
                  <a:latin typeface="Lucida Console" pitchFamily="49" charset="0"/>
                </a:rPr>
                <a:t>// nếu bằng 0 thì tuổi bằng nhau</a:t>
              </a:r>
            </a:p>
            <a:p>
              <a:pPr eaLnBrk="1" hangingPunct="1" rtl="0" algn="l">
                <a:buFont typeface="Wingdings" pitchFamily="2" charset="2"/>
                <a:buNone/>
                <a:tabLst>
                  <a:tab pos="269875" algn="l"/>
                  <a:tab pos="539750" algn="l"/>
                  <a:tab pos="809625" algn="l"/>
                  <a:tab pos="1079500" algn="l"/>
                </a:tabLst>
              </a:pPr>
              <a:r>
                <a:rPr lang="en-US" sz="1600" dirty="0">
                  <a:solidFill>
                    <a:srgbClr val="006600"/>
                  </a:solidFill>
                  <a:latin typeface="Lucida Console" pitchFamily="49" charset="0"/>
                </a:rPr>
                <a:t>// nếu âm thì tuổi của p1 nhỏ hơn p2</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trả về p1.getAge() - p2.getAge();</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endParaRPr lang="en-US" sz="2000"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boolean công cộng</a:t>
              </a:r>
              <a:r>
                <a:rPr lang="en-US" sz="2000" dirty="0">
                  <a:solidFill>
                    <a:srgbClr val="CC0000"/>
                  </a:solidFill>
                  <a:latin typeface="Lucida Console" pitchFamily="49" charset="0"/>
                </a:rPr>
                <a:t>bằng</a:t>
              </a:r>
              <a:r>
                <a:rPr lang="en-US" sz="2000" dirty="0">
                  <a:latin typeface="Lucida Console" pitchFamily="49" charset="0"/>
                </a:rPr>
                <a:t>(Đối tượng) {</a:t>
              </a:r>
            </a:p>
            <a:p>
              <a:pPr eaLnBrk="1" hangingPunct="1" rtl="0" algn="l">
                <a:buFont typeface="Wingdings" pitchFamily="2" charset="2"/>
                <a:buNone/>
                <a:tabLst>
                  <a:tab pos="269875" algn="l"/>
                  <a:tab pos="539750" algn="l"/>
                  <a:tab pos="809625" algn="l"/>
                  <a:tab pos="1079500" algn="l"/>
                </a:tabLst>
              </a:pPr>
              <a:r>
                <a:rPr lang="en-US" sz="1600" dirty="0">
                  <a:latin typeface="Lucida Console" pitchFamily="49" charset="0"/>
                </a:rPr>
                <a:t> </a:t>
              </a:r>
              <a:r>
                <a:rPr lang="en-US" sz="1600" dirty="0">
                  <a:solidFill>
                    <a:srgbClr val="006600"/>
                  </a:solidFill>
                  <a:latin typeface="Lucida Console" pitchFamily="49" charset="0"/>
                </a:rPr>
                <a:t>// Đơn giản chỉ cần kiểm tra xem chúng ta có cùng một đối tượng không</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trả lại cái này == obj;</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r>
                <a:rPr lang="en-US" sz="2000" dirty="0">
                  <a:solidFill>
                    <a:srgbClr val="006600"/>
                  </a:solidFill>
                  <a:latin typeface="Lucida Console" pitchFamily="49" charset="0"/>
                </a:rPr>
                <a:t>// kết thúc AgeComparator</a:t>
              </a:r>
            </a:p>
          </p:txBody>
        </p:sp>
        <p:sp>
          <p:nvSpPr>
            <p:cNvPr id="14" name="Rectangle 13"/>
            <p:cNvSpPr/>
            <p:nvPr/>
          </p:nvSpPr>
          <p:spPr>
            <a:xfrm>
              <a:off x="5943600" y="5257800"/>
              <a:ext cx="2438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AgeComparator.java</a:t>
              </a:r>
            </a:p>
          </p:txBody>
        </p:sp>
      </p:grpSp>
      <p:sp>
        <p:nvSpPr>
          <p:cNvPr id="8" name="Text Box 4"/>
          <p:cNvSpPr txBox="1">
            <a:spLocks noChangeArrowheads="1"/>
          </p:cNvSpPr>
          <p:nvPr/>
        </p:nvSpPr>
        <p:spPr bwMode="auto">
          <a:xfrm>
            <a:off x="609600" y="5791200"/>
            <a:ext cx="7848600" cy="641350"/>
          </a:xfrm>
          <a:prstGeom prst="rect">
            <a:avLst/>
          </a:prstGeom>
          <a:solidFill>
            <a:srgbClr val="FFFFCC"/>
          </a:solidFill>
          <a:ln>
            <a:headEnd/>
            <a:tailEnd/>
          </a:ln>
        </p:spPr>
        <p:style>
          <a:lnRef idx="2">
            <a:schemeClr val="accent5"/>
          </a:lnRef>
          <a:fillRef idx="1">
            <a:schemeClr val="lt1"/>
          </a:fillRef>
          <a:effectRef idx="0">
            <a:schemeClr val="accent5"/>
          </a:effectRef>
          <a:fontRef idx="minor">
            <a:schemeClr val="dk1"/>
          </a:fontRef>
        </p:style>
        <p:txBody>
          <a:bodyPr>
            <a:spAutoFit/>
          </a:bodyPr>
          <a:lstStyle/>
          <a:p>
            <a:pPr rtl="0" algn="l"/>
            <a:r>
              <a:rPr lang="en-US" dirty="0">
                <a:solidFill>
                  <a:srgbClr val="660066"/>
                </a:solidFill>
              </a:rPr>
              <a:t>Ghi chú:</a:t>
            </a:r>
            <a:r>
              <a:rPr lang="en-US" dirty="0"/>
              <a:t> </a:t>
            </a:r>
            <a:r>
              <a:rPr lang="en-US" dirty="0">
                <a:solidFill>
                  <a:srgbClr val="CC0000"/>
                </a:solidFill>
              </a:rPr>
              <a:t>so sánh()</a:t>
            </a:r>
            <a:r>
              <a:rPr lang="en-US" dirty="0"/>
              <a:t>Và</a:t>
            </a:r>
            <a:r>
              <a:rPr lang="en-US" dirty="0">
                <a:solidFill>
                  <a:srgbClr val="CC0000"/>
                </a:solidFill>
              </a:rPr>
              <a:t>bằng()</a:t>
            </a:r>
            <a:r>
              <a:rPr lang="en-US" dirty="0"/>
              <a:t>là hai phương pháp của giao diện</a:t>
            </a:r>
            <a:r>
              <a:rPr lang="en-US" dirty="0">
                <a:solidFill>
                  <a:srgbClr val="C00000"/>
                </a:solidFill>
              </a:rPr>
              <a:t>Bộ so sánh</a:t>
            </a:r>
            <a:r>
              <a:rPr lang="en-US" dirty="0"/>
              <a:t>. Cần phải thực hiện chúng.</a:t>
            </a:r>
          </a:p>
        </p:txBody>
      </p:sp>
      <p:sp>
        <p:nvSpPr>
          <p:cNvPr id="12"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8 Bộ so sánh:</a:t>
            </a:r>
            <a:r>
              <a:rPr lang="en-US" sz="3600" dirty="0">
                <a:latin typeface="Britannic Bold" panose="020B0903060703020204" pitchFamily="34" charset="0"/>
              </a:rPr>
              <a:t>TênBộ so sánh</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73</a:t>
            </a:fld>
            <a:endParaRPr lang="en-US" sz="1600" dirty="0"/>
          </a:p>
        </p:txBody>
      </p:sp>
      <p:grpSp>
        <p:nvGrpSpPr>
          <p:cNvPr id="8" name="Group 7"/>
          <p:cNvGrpSpPr/>
          <p:nvPr/>
        </p:nvGrpSpPr>
        <p:grpSpPr>
          <a:xfrm>
            <a:off x="533400" y="1066800"/>
            <a:ext cx="8153400" cy="4267200"/>
            <a:chOff x="533400" y="1066800"/>
            <a:chExt cx="8153400" cy="4267200"/>
          </a:xfrm>
        </p:grpSpPr>
        <p:sp>
          <p:nvSpPr>
            <p:cNvPr id="10" name="Rectangle 3"/>
            <p:cNvSpPr txBox="1">
              <a:spLocks noChangeArrowheads="1"/>
            </p:cNvSpPr>
            <p:nvPr/>
          </p:nvSpPr>
          <p:spPr bwMode="auto">
            <a:xfrm>
              <a:off x="533400" y="1066800"/>
              <a:ext cx="8153400" cy="4038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nhập java.util.Comparator;</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lớp học</a:t>
              </a:r>
              <a:r>
                <a:rPr lang="en-US" sz="2000" dirty="0">
                  <a:solidFill>
                    <a:srgbClr val="C00000"/>
                  </a:solidFill>
                  <a:latin typeface="Lucida Console" pitchFamily="49" charset="0"/>
                </a:rPr>
                <a:t>TênBộ so sánh</a:t>
              </a:r>
              <a:r>
                <a:rPr lang="en-US" sz="2000" dirty="0">
                  <a:latin typeface="Lucida Console" pitchFamily="49" charset="0"/>
                </a:rPr>
                <a:t>dụng cụ</a:t>
              </a:r>
              <a:r>
                <a:rPr lang="en-US" sz="2000" dirty="0">
                  <a:solidFill>
                    <a:srgbClr val="333399"/>
                  </a:solidFill>
                  <a:latin typeface="Lucida Console" pitchFamily="49" charset="0"/>
                </a:rPr>
                <a:t>Bộ so sánh</a:t>
              </a:r>
              <a:r>
                <a:rPr lang="en-US" sz="2000" dirty="0">
                  <a:latin typeface="Lucida Console" pitchFamily="49" charset="0"/>
                </a:rPr>
                <a:t>&lt;Người&gt; {</a:t>
              </a:r>
            </a:p>
            <a:p>
              <a:pPr eaLnBrk="1" hangingPunct="1" rtl="0" algn="l">
                <a:buFont typeface="Wingdings" pitchFamily="2" charset="2"/>
                <a:buNone/>
                <a:tabLst>
                  <a:tab pos="269875" algn="l"/>
                  <a:tab pos="539750" algn="l"/>
                  <a:tab pos="809625" algn="l"/>
                  <a:tab pos="1079500" algn="l"/>
                </a:tabLst>
              </a:pPr>
              <a:endParaRPr lang="en-US" sz="2000"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int công cộng</a:t>
              </a:r>
              <a:r>
                <a:rPr lang="en-US" sz="2000" dirty="0">
                  <a:solidFill>
                    <a:srgbClr val="CC0000"/>
                  </a:solidFill>
                  <a:latin typeface="Lucida Console" pitchFamily="49" charset="0"/>
                </a:rPr>
                <a:t>so sánh</a:t>
              </a:r>
              <a:r>
                <a:rPr lang="en-US" sz="2000" dirty="0">
                  <a:latin typeface="Lucida Console" pitchFamily="49" charset="0"/>
                </a:rPr>
                <a:t>(Người p1, Người p2) {</a:t>
              </a:r>
            </a:p>
            <a:p>
              <a:pPr eaLnBrk="1" hangingPunct="1" rtl="0" algn="l">
                <a:buFont typeface="Wingdings" pitchFamily="2" charset="2"/>
                <a:buNone/>
                <a:tabLst>
                  <a:tab pos="269875" algn="l"/>
                  <a:tab pos="539750" algn="l"/>
                  <a:tab pos="809625" algn="l"/>
                  <a:tab pos="1079500" algn="l"/>
                </a:tabLst>
              </a:pPr>
              <a:r>
                <a:rPr lang="en-US" sz="1600" dirty="0">
                  <a:latin typeface="Lucida Console" pitchFamily="49" charset="0"/>
                </a:rPr>
                <a:t> </a:t>
              </a:r>
              <a:r>
                <a:rPr lang="en-US" sz="1600" dirty="0">
                  <a:solidFill>
                    <a:srgbClr val="006600"/>
                  </a:solidFill>
                  <a:latin typeface="Lucida Console" pitchFamily="49" charset="0"/>
                </a:rPr>
                <a:t>// So sánh hai đối số của nó theo thứ tự theo tên</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trả về p1.getName().compareTo(p2.getName());</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endParaRPr lang="en-US" sz="2000"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boolean công cộng</a:t>
              </a:r>
              <a:r>
                <a:rPr lang="en-US" sz="2000" dirty="0">
                  <a:solidFill>
                    <a:srgbClr val="C00000"/>
                  </a:solidFill>
                  <a:latin typeface="Lucida Console" pitchFamily="49" charset="0"/>
                </a:rPr>
                <a:t>bằng</a:t>
              </a:r>
              <a:r>
                <a:rPr lang="en-US" sz="2000" dirty="0">
                  <a:latin typeface="Lucida Console" pitchFamily="49" charset="0"/>
                </a:rPr>
                <a:t>(Đối tượng) {</a:t>
              </a:r>
            </a:p>
            <a:p>
              <a:pPr eaLnBrk="1" hangingPunct="1" rtl="0" algn="l">
                <a:buFont typeface="Wingdings" pitchFamily="2" charset="2"/>
                <a:buNone/>
                <a:tabLst>
                  <a:tab pos="269875" algn="l"/>
                  <a:tab pos="539750" algn="l"/>
                  <a:tab pos="809625" algn="l"/>
                  <a:tab pos="1079500" algn="l"/>
                </a:tabLst>
              </a:pPr>
              <a:r>
                <a:rPr lang="en-US" sz="1600" dirty="0">
                  <a:latin typeface="Lucida Console" pitchFamily="49" charset="0"/>
                </a:rPr>
                <a:t> </a:t>
              </a:r>
              <a:r>
                <a:rPr lang="en-US" sz="1600" dirty="0">
                  <a:solidFill>
                    <a:srgbClr val="006600"/>
                  </a:solidFill>
                  <a:latin typeface="Lucida Console" pitchFamily="49" charset="0"/>
                </a:rPr>
                <a:t>// Đơn giản chỉ cần kiểm tra xem chúng ta có cùng một đối tượng không</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trả lại cái này == obj;</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r>
                <a:rPr lang="en-US" sz="2000" dirty="0">
                  <a:latin typeface="Lucida Console" pitchFamily="49" charset="0"/>
                </a:rPr>
                <a:t>}</a:t>
              </a:r>
              <a:r>
                <a:rPr lang="en-US" sz="2000" dirty="0">
                  <a:solidFill>
                    <a:srgbClr val="006600"/>
                  </a:solidFill>
                  <a:latin typeface="Lucida Console" pitchFamily="49" charset="0"/>
                </a:rPr>
                <a:t>// end NameComparator</a:t>
              </a:r>
            </a:p>
          </p:txBody>
        </p:sp>
        <p:sp>
          <p:nvSpPr>
            <p:cNvPr id="14" name="Rectangle 13"/>
            <p:cNvSpPr/>
            <p:nvPr/>
          </p:nvSpPr>
          <p:spPr>
            <a:xfrm>
              <a:off x="5943600" y="4953000"/>
              <a:ext cx="2438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NameComparator.java</a:t>
              </a:r>
            </a:p>
          </p:txBody>
        </p:sp>
      </p:grpSp>
      <p:sp>
        <p:nvSpPr>
          <p:cNvPr id="1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số 8</a:t>
            </a:r>
            <a:r>
              <a:rPr lang="en-US" sz="3600" dirty="0">
                <a:latin typeface="Britannic Bold" panose="020B0903060703020204" pitchFamily="34" charset="0"/>
              </a:rPr>
              <a:t>Bộ so sánh kiểm tra (1/3)</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74</a:t>
            </a:fld>
            <a:endParaRPr lang="en-US" sz="1600" dirty="0"/>
          </a:p>
        </p:txBody>
      </p:sp>
      <p:grpSp>
        <p:nvGrpSpPr>
          <p:cNvPr id="8" name="Group 7"/>
          <p:cNvGrpSpPr/>
          <p:nvPr/>
        </p:nvGrpSpPr>
        <p:grpSpPr>
          <a:xfrm>
            <a:off x="533400" y="1066800"/>
            <a:ext cx="8153400" cy="4572000"/>
            <a:chOff x="533400" y="1066800"/>
            <a:chExt cx="8153400" cy="4572000"/>
          </a:xfrm>
        </p:grpSpPr>
        <p:sp>
          <p:nvSpPr>
            <p:cNvPr id="10" name="Rectangle 3"/>
            <p:cNvSpPr txBox="1">
              <a:spLocks noChangeArrowheads="1"/>
            </p:cNvSpPr>
            <p:nvPr/>
          </p:nvSpPr>
          <p:spPr bwMode="auto">
            <a:xfrm>
              <a:off x="533400" y="1066800"/>
              <a:ext cx="8153400" cy="43434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nhập java.util.*;</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 </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lớp công cộng</a:t>
              </a:r>
              <a:r>
                <a:rPr lang="en-US" dirty="0">
                  <a:solidFill>
                    <a:srgbClr val="0000FF"/>
                  </a:solidFill>
                  <a:latin typeface="Lucida Console" pitchFamily="49" charset="0"/>
                </a:rPr>
                <a:t>Bộ so sánh thử nghiệm</a:t>
              </a:r>
              <a:r>
                <a:rPr lang="en-US"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endParaRPr lang="en-US"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public static void main(String args[]) {</a:t>
              </a:r>
              <a:endParaRPr lang="en-US" dirty="0">
                <a:solidFill>
                  <a:schemeClr val="folHlink"/>
                </a:solidFill>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dirty="0">
                  <a:solidFill>
                    <a:schemeClr val="folHlink"/>
                  </a:solidFill>
                  <a:latin typeface="Lucida Console" pitchFamily="49" charset="0"/>
                </a:rPr>
                <a:t> </a:t>
              </a:r>
              <a:r>
                <a:rPr lang="en-US" dirty="0">
                  <a:solidFill>
                    <a:srgbClr val="0000FF"/>
                  </a:solidFill>
                  <a:latin typeface="Lucida Console" pitchFamily="49" charset="0"/>
                </a:rPr>
                <a:t>TênBộ so sánh</a:t>
              </a:r>
              <a:r>
                <a:rPr lang="en-US" dirty="0">
                  <a:latin typeface="Lucida Console" pitchFamily="49" charset="0"/>
                </a:rPr>
                <a:t> </a:t>
              </a:r>
              <a:r>
                <a:rPr lang="en-US" dirty="0">
                  <a:solidFill>
                    <a:srgbClr val="C00000"/>
                  </a:solidFill>
                  <a:latin typeface="Lucida Console" pitchFamily="49" charset="0"/>
                </a:rPr>
                <a:t>tênComp</a:t>
              </a:r>
              <a:r>
                <a:rPr lang="en-US" dirty="0">
                  <a:latin typeface="Lucida Console" pitchFamily="49" charset="0"/>
                </a:rPr>
                <a:t>=</a:t>
              </a:r>
              <a:r>
                <a:rPr lang="en-US" dirty="0">
                  <a:solidFill>
                    <a:schemeClr val="tx1"/>
                  </a:solidFill>
                  <a:latin typeface="Lucida Console" pitchFamily="49" charset="0"/>
                </a:rPr>
                <a:t>mới</a:t>
              </a:r>
              <a:r>
                <a:rPr lang="en-US" dirty="0">
                  <a:latin typeface="Lucida Console" pitchFamily="49" charset="0"/>
                </a:rPr>
                <a:t>NameComparator();</a:t>
              </a:r>
            </a:p>
            <a:p>
              <a:pPr eaLnBrk="1" hangingPunct="1" rtl="0" algn="l">
                <a:buFont typeface="Wingdings" pitchFamily="2" charset="2"/>
                <a:buNone/>
                <a:tabLst>
                  <a:tab pos="269875" algn="l"/>
                  <a:tab pos="539750" algn="l"/>
                  <a:tab pos="809625" algn="l"/>
                  <a:tab pos="1079500" algn="l"/>
                </a:tabLst>
              </a:pPr>
              <a:r>
                <a:rPr lang="en-US" dirty="0">
                  <a:solidFill>
                    <a:schemeClr val="folHlink"/>
                  </a:solidFill>
                  <a:latin typeface="Lucida Console" pitchFamily="49" charset="0"/>
                </a:rPr>
                <a:t> </a:t>
              </a:r>
              <a:r>
                <a:rPr lang="en-US" dirty="0">
                  <a:solidFill>
                    <a:srgbClr val="0000FF"/>
                  </a:solidFill>
                  <a:latin typeface="Lucida Console" pitchFamily="49" charset="0"/>
                </a:rPr>
                <a:t>Bộ so sánh tuổi</a:t>
              </a:r>
              <a:r>
                <a:rPr lang="en-US" dirty="0">
                  <a:latin typeface="Lucida Console" pitchFamily="49" charset="0"/>
                </a:rPr>
                <a:t> </a:t>
              </a:r>
              <a:r>
                <a:rPr lang="en-US" dirty="0">
                  <a:solidFill>
                    <a:srgbClr val="C00000"/>
                  </a:solidFill>
                  <a:latin typeface="Lucida Console" pitchFamily="49" charset="0"/>
                </a:rPr>
                <a:t>tuổiComp</a:t>
              </a:r>
              <a:r>
                <a:rPr lang="en-US" dirty="0">
                  <a:solidFill>
                    <a:srgbClr val="336600"/>
                  </a:solidFill>
                  <a:latin typeface="Lucida Console" pitchFamily="49" charset="0"/>
                </a:rPr>
                <a:t> </a:t>
              </a:r>
              <a:r>
                <a:rPr lang="en-US" dirty="0">
                  <a:latin typeface="Lucida Console" pitchFamily="49" charset="0"/>
                </a:rPr>
                <a:t>=</a:t>
              </a:r>
              <a:r>
                <a:rPr lang="en-US" dirty="0">
                  <a:solidFill>
                    <a:schemeClr val="tx1"/>
                  </a:solidFill>
                  <a:latin typeface="Lucida Console" pitchFamily="49" charset="0"/>
                </a:rPr>
                <a:t>mới</a:t>
              </a:r>
              <a:r>
                <a:rPr lang="en-US" dirty="0">
                  <a:latin typeface="Lucida Console" pitchFamily="49" charset="0"/>
                </a:rPr>
                <a:t>Bộ so sánh tuổi();</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Người[] p = Người mới[5];</a:t>
              </a:r>
            </a:p>
            <a:p>
              <a:pPr eaLnBrk="1" hangingPunct="1" rtl="0" algn="l">
                <a:buFont typeface="Wingdings" pitchFamily="2" charset="2"/>
                <a:buNone/>
                <a:tabLst>
                  <a:tab pos="269875" algn="l"/>
                  <a:tab pos="539750" algn="l"/>
                  <a:tab pos="809625" algn="l"/>
                  <a:tab pos="1079500" algn="l"/>
                </a:tabLst>
              </a:pPr>
              <a:endParaRPr lang="en-US"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p[0] = Người mới("Michael", 15);</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p[1] = Người mới("Mimi", 9);</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p[2] = Người mới("Sarah", 12);</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p[3] = Người mới("Andrew", 15);</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p[4] = Người mới("Mark", 12);</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Danh sách&lt;Người&gt; danh sách =</a:t>
              </a:r>
              <a:r>
                <a:rPr lang="en-US" dirty="0">
                  <a:solidFill>
                    <a:srgbClr val="0000FF"/>
                  </a:solidFill>
                  <a:latin typeface="Lucida Console" pitchFamily="49" charset="0"/>
                </a:rPr>
                <a:t>Mảng.asList</a:t>
              </a:r>
              <a:r>
                <a:rPr lang="en-US" dirty="0">
                  <a:latin typeface="Lucida Console" pitchFamily="49" charset="0"/>
                </a:rPr>
                <a:t>(P);</a:t>
              </a:r>
            </a:p>
          </p:txBody>
        </p:sp>
        <p:sp>
          <p:nvSpPr>
            <p:cNvPr id="14" name="Rectangle 13"/>
            <p:cNvSpPr/>
            <p:nvPr/>
          </p:nvSpPr>
          <p:spPr>
            <a:xfrm>
              <a:off x="6096000" y="5257800"/>
              <a:ext cx="2438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TestComparator.java</a:t>
              </a:r>
            </a:p>
          </p:txBody>
        </p:sp>
      </p:grpSp>
      <p:sp>
        <p:nvSpPr>
          <p:cNvPr id="1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số 8</a:t>
            </a:r>
            <a:r>
              <a:rPr lang="en-US" sz="3600" dirty="0">
                <a:latin typeface="Britannic Bold" panose="020B0903060703020204" pitchFamily="34" charset="0"/>
              </a:rPr>
              <a:t>Bộ so sánh kiểm tra (2/3)</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75</a:t>
            </a:fld>
            <a:endParaRPr lang="en-US" sz="1600" dirty="0"/>
          </a:p>
        </p:txBody>
      </p:sp>
      <p:grpSp>
        <p:nvGrpSpPr>
          <p:cNvPr id="8" name="Group 7"/>
          <p:cNvGrpSpPr/>
          <p:nvPr/>
        </p:nvGrpSpPr>
        <p:grpSpPr>
          <a:xfrm>
            <a:off x="228600" y="1066800"/>
            <a:ext cx="8763000" cy="4876800"/>
            <a:chOff x="228600" y="1066800"/>
            <a:chExt cx="8763000" cy="4876800"/>
          </a:xfrm>
        </p:grpSpPr>
        <p:sp>
          <p:nvSpPr>
            <p:cNvPr id="10" name="Rectangle 3"/>
            <p:cNvSpPr txBox="1">
              <a:spLocks noChangeArrowheads="1"/>
            </p:cNvSpPr>
            <p:nvPr/>
          </p:nvSpPr>
          <p:spPr bwMode="auto">
            <a:xfrm>
              <a:off x="228600" y="1066800"/>
              <a:ext cx="8763000" cy="4648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System.out.println("Sắp xếp theo độ tuổi:");</a:t>
              </a:r>
            </a:p>
            <a:p>
              <a:pPr eaLnBrk="1" hangingPunct="1" rtl="0" algn="l">
                <a:buFont typeface="Wingdings" pitchFamily="2" charset="2"/>
                <a:buNone/>
                <a:tabLst>
                  <a:tab pos="269875" algn="l"/>
                  <a:tab pos="539750" algn="l"/>
                  <a:tab pos="809625" algn="l"/>
                  <a:tab pos="1079500" algn="l"/>
                </a:tabLst>
              </a:pPr>
              <a:r>
                <a:rPr lang="en-US" dirty="0">
                  <a:solidFill>
                    <a:srgbClr val="CC0000"/>
                  </a:solidFill>
                  <a:latin typeface="Lucida Console" pitchFamily="49" charset="0"/>
                </a:rPr>
                <a:t>Bộ sưu tập.sort</a:t>
              </a:r>
              <a:r>
                <a:rPr lang="en-US" dirty="0">
                  <a:latin typeface="Lucida Console" pitchFamily="49" charset="0"/>
                </a:rPr>
                <a:t>(danh sách,</a:t>
              </a:r>
              <a:r>
                <a:rPr lang="en-US" dirty="0">
                  <a:solidFill>
                    <a:srgbClr val="C00000"/>
                  </a:solidFill>
                  <a:latin typeface="Lucida Console" pitchFamily="49" charset="0"/>
                </a:rPr>
                <a:t>tuổiComp</a:t>
              </a:r>
              <a:r>
                <a:rPr lang="en-US"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System.out.println(list + "\n");</a:t>
              </a:r>
            </a:p>
            <a:p>
              <a:pPr eaLnBrk="1" hangingPunct="1" rtl="0" algn="l">
                <a:buFont typeface="Wingdings" pitchFamily="2" charset="2"/>
                <a:buNone/>
                <a:tabLst>
                  <a:tab pos="269875" algn="l"/>
                  <a:tab pos="539750" algn="l"/>
                  <a:tab pos="809625" algn="l"/>
                  <a:tab pos="1079500" algn="l"/>
                </a:tabLst>
              </a:pPr>
              <a:endParaRPr lang="en-US"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Danh sách&lt;Người&gt;</a:t>
              </a:r>
              <a:r>
                <a:rPr lang="en-US" dirty="0">
                  <a:solidFill>
                    <a:srgbClr val="6600CC"/>
                  </a:solidFill>
                  <a:latin typeface="Lucida Console" pitchFamily="49" charset="0"/>
                </a:rPr>
                <a:t>danh sách2</a:t>
              </a:r>
              <a:r>
                <a:rPr lang="en-US" dirty="0">
                  <a:solidFill>
                    <a:srgbClr val="336600"/>
                  </a:solidFill>
                  <a:latin typeface="Lucida Console" pitchFamily="49" charset="0"/>
                </a:rPr>
                <a:t> </a:t>
              </a:r>
              <a:r>
                <a:rPr lang="en-US" dirty="0">
                  <a:latin typeface="Lucida Console" pitchFamily="49" charset="0"/>
                </a:rPr>
                <a:t>=</a:t>
              </a:r>
              <a:r>
                <a:rPr lang="en-US" dirty="0">
                  <a:solidFill>
                    <a:srgbClr val="0000FF"/>
                  </a:solidFill>
                  <a:latin typeface="Lucida Console" pitchFamily="49" charset="0"/>
                </a:rPr>
                <a:t>Mảng.asList</a:t>
              </a:r>
              <a:r>
                <a:rPr lang="en-US" dirty="0">
                  <a:latin typeface="Lucida Console" pitchFamily="49" charset="0"/>
                </a:rPr>
                <a:t>(P);</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System.out.println("Sắp xếp theo tên:");</a:t>
              </a:r>
            </a:p>
            <a:p>
              <a:pPr eaLnBrk="1" hangingPunct="1" rtl="0" algn="l">
                <a:buFont typeface="Wingdings" pitchFamily="2" charset="2"/>
                <a:buNone/>
                <a:tabLst>
                  <a:tab pos="269875" algn="l"/>
                  <a:tab pos="539750" algn="l"/>
                  <a:tab pos="809625" algn="l"/>
                  <a:tab pos="1079500" algn="l"/>
                </a:tabLst>
              </a:pPr>
              <a:r>
                <a:rPr lang="en-US" dirty="0">
                  <a:solidFill>
                    <a:srgbClr val="CC0000"/>
                  </a:solidFill>
                  <a:latin typeface="Lucida Console" pitchFamily="49" charset="0"/>
                </a:rPr>
                <a:t>Bộ sưu tập.sort</a:t>
              </a:r>
              <a:r>
                <a:rPr lang="en-US" dirty="0">
                  <a:latin typeface="Lucida Console" pitchFamily="49" charset="0"/>
                </a:rPr>
                <a:t>(</a:t>
              </a:r>
              <a:r>
                <a:rPr lang="en-US" dirty="0">
                  <a:solidFill>
                    <a:srgbClr val="6600CC"/>
                  </a:solidFill>
                  <a:latin typeface="Lucida Console" pitchFamily="49" charset="0"/>
                </a:rPr>
                <a:t>danh sách2</a:t>
              </a:r>
              <a:r>
                <a:rPr lang="en-US" dirty="0">
                  <a:latin typeface="Lucida Console" pitchFamily="49" charset="0"/>
                </a:rPr>
                <a:t>,</a:t>
              </a:r>
              <a:r>
                <a:rPr lang="en-US" dirty="0">
                  <a:solidFill>
                    <a:srgbClr val="C00000"/>
                  </a:solidFill>
                  <a:latin typeface="Lucida Console" pitchFamily="49" charset="0"/>
                </a:rPr>
                <a:t>tênComp</a:t>
              </a:r>
              <a:r>
                <a:rPr lang="en-US"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System.out.println(</a:t>
              </a:r>
              <a:r>
                <a:rPr lang="en-US" dirty="0">
                  <a:solidFill>
                    <a:srgbClr val="7030A0"/>
                  </a:solidFill>
                  <a:latin typeface="Lucida Console" pitchFamily="49" charset="0"/>
                </a:rPr>
                <a:t>danh sách2</a:t>
              </a:r>
              <a:r>
                <a:rPr lang="en-US" dirty="0">
                  <a:latin typeface="Lucida Console" pitchFamily="49" charset="0"/>
                </a:rPr>
                <a:t>+ "\n");</a:t>
              </a:r>
            </a:p>
            <a:p>
              <a:pPr eaLnBrk="1" hangingPunct="1" rtl="0" algn="l">
                <a:buFont typeface="Wingdings" pitchFamily="2" charset="2"/>
                <a:buNone/>
                <a:tabLst>
                  <a:tab pos="269875" algn="l"/>
                  <a:tab pos="539750" algn="l"/>
                  <a:tab pos="809625" algn="l"/>
                  <a:tab pos="1079500" algn="l"/>
                </a:tabLst>
              </a:pPr>
              <a:endParaRPr lang="en-US" dirty="0">
                <a:latin typeface="Lucida Console" pitchFamily="49" charset="0"/>
              </a:endParaRP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System.out.println("Bây giờ sắp xếp theo độ tuổi, sau đó sắp xếp theo tên:");</a:t>
              </a:r>
            </a:p>
            <a:p>
              <a:pPr eaLnBrk="1" hangingPunct="1" rtl="0" algn="l">
                <a:buFont typeface="Wingdings" pitchFamily="2" charset="2"/>
                <a:buNone/>
                <a:tabLst>
                  <a:tab pos="269875" algn="l"/>
                  <a:tab pos="539750" algn="l"/>
                  <a:tab pos="809625" algn="l"/>
                  <a:tab pos="1079500" algn="l"/>
                </a:tabLst>
              </a:pPr>
              <a:r>
                <a:rPr lang="en-US" dirty="0">
                  <a:solidFill>
                    <a:srgbClr val="CC0000"/>
                  </a:solidFill>
                  <a:latin typeface="Lucida Console" pitchFamily="49" charset="0"/>
                </a:rPr>
                <a:t>Bộ sưu tập.sort</a:t>
              </a:r>
              <a:r>
                <a:rPr lang="en-US" dirty="0">
                  <a:latin typeface="Lucida Console" pitchFamily="49" charset="0"/>
                </a:rPr>
                <a:t>(</a:t>
              </a:r>
              <a:r>
                <a:rPr lang="en-US" dirty="0">
                  <a:solidFill>
                    <a:srgbClr val="6600CC"/>
                  </a:solidFill>
                  <a:latin typeface="Lucida Console" pitchFamily="49" charset="0"/>
                </a:rPr>
                <a:t>danh sách2</a:t>
              </a:r>
              <a:r>
                <a:rPr lang="en-US" dirty="0">
                  <a:latin typeface="Lucida Console" pitchFamily="49" charset="0"/>
                </a:rPr>
                <a:t>,</a:t>
              </a:r>
              <a:r>
                <a:rPr lang="en-US" dirty="0">
                  <a:solidFill>
                    <a:srgbClr val="C00000"/>
                  </a:solidFill>
                  <a:latin typeface="Lucida Console" pitchFamily="49" charset="0"/>
                </a:rPr>
                <a:t>tuổiComp</a:t>
              </a:r>
              <a:r>
                <a:rPr lang="en-US" dirty="0">
                  <a:latin typeface="Lucida Console" pitchFamily="49" charset="0"/>
                </a:rPr>
                <a:t>);</a:t>
              </a:r>
              <a:r>
                <a:rPr lang="en-US" dirty="0">
                  <a:solidFill>
                    <a:srgbClr val="006600"/>
                  </a:solidFill>
                  <a:latin typeface="Lucida Console" pitchFamily="49" charset="0"/>
                </a:rPr>
                <a:t>// list2 đã được sắp xếp theo tên</a:t>
              </a:r>
            </a:p>
            <a:p>
              <a:pPr eaLnBrk="1" hangingPunct="1" rtl="0" algn="l">
                <a:buFont typeface="Wingdings" pitchFamily="2" charset="2"/>
                <a:buNone/>
                <a:tabLst>
                  <a:tab pos="269875" algn="l"/>
                  <a:tab pos="539750" algn="l"/>
                  <a:tab pos="809625" algn="l"/>
                  <a:tab pos="1079500" algn="l"/>
                </a:tabLst>
              </a:pPr>
              <a:r>
                <a:rPr lang="en-US" dirty="0">
                  <a:solidFill>
                    <a:srgbClr val="008000"/>
                  </a:solidFill>
                  <a:latin typeface="Lucida Console" pitchFamily="49" charset="0"/>
                </a:rPr>
                <a:t> </a:t>
              </a:r>
              <a:r>
                <a:rPr lang="en-US" dirty="0">
                  <a:latin typeface="Lucida Console" pitchFamily="49" charset="0"/>
                </a:rPr>
                <a:t>System.out.println(</a:t>
              </a:r>
              <a:r>
                <a:rPr lang="en-US" dirty="0">
                  <a:solidFill>
                    <a:srgbClr val="6600CC"/>
                  </a:solidFill>
                  <a:latin typeface="Lucida Console" pitchFamily="49" charset="0"/>
                </a:rPr>
                <a:t>danh sách2</a:t>
              </a:r>
              <a:r>
                <a:rPr lang="en-US" dirty="0">
                  <a:latin typeface="Lucida Console" pitchFamily="49" charset="0"/>
                </a:rPr>
                <a:t>);</a:t>
              </a:r>
            </a:p>
            <a:p>
              <a:pPr eaLnBrk="1" hangingPunct="1" rtl="0" algn="l">
                <a:buFont typeface="Wingdings" pitchFamily="2" charset="2"/>
                <a:buNone/>
                <a:tabLst>
                  <a:tab pos="269875" algn="l"/>
                  <a:tab pos="539750" algn="l"/>
                  <a:tab pos="809625" algn="l"/>
                  <a:tab pos="1079500" algn="l"/>
                </a:tabLst>
              </a:pPr>
              <a:r>
                <a:rPr lang="en-US" dirty="0">
                  <a:latin typeface="Lucida Console" pitchFamily="49" charset="0"/>
                </a:rPr>
                <a:t>} // kết thúc chính</a:t>
              </a:r>
            </a:p>
            <a:p>
              <a:pPr eaLnBrk="1" hangingPunct="1" rtl="0" algn="l">
                <a:buFont typeface="Wingdings" pitchFamily="2" charset="2"/>
                <a:buNone/>
                <a:tabLst>
                  <a:tab pos="269875" algn="l"/>
                  <a:tab pos="539750" algn="l"/>
                  <a:tab pos="809625" algn="l"/>
                  <a:tab pos="1079500" algn="l"/>
                </a:tabLst>
              </a:pPr>
              <a:endParaRPr lang="en-US" dirty="0">
                <a:latin typeface="Lucida Console" pitchFamily="49" charset="0"/>
              </a:endParaRPr>
            </a:p>
            <a:p>
              <a:pPr eaLnBrk="1" hangingPunct="1" rtl="0" algn="l">
                <a:buFont typeface="Wingdings" pitchFamily="2" charset="2"/>
                <a:buNone/>
              </a:pPr>
              <a:r>
                <a:rPr lang="en-US" dirty="0">
                  <a:latin typeface="Lucida Console" pitchFamily="49" charset="0"/>
                </a:rPr>
                <a:t>} // end TestComparator</a:t>
              </a:r>
            </a:p>
          </p:txBody>
        </p:sp>
        <p:sp>
          <p:nvSpPr>
            <p:cNvPr id="14" name="Rectangle 13"/>
            <p:cNvSpPr/>
            <p:nvPr/>
          </p:nvSpPr>
          <p:spPr>
            <a:xfrm>
              <a:off x="6019800" y="5562600"/>
              <a:ext cx="24384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rtl="0"/>
              <a:r>
                <a:rPr lang="en-US" sz="1400" b="1" dirty="0">
                  <a:cs typeface="Courier New" pitchFamily="49" charset="0"/>
                </a:rPr>
                <a:t>TestComparator.java</a:t>
              </a:r>
            </a:p>
          </p:txBody>
        </p:sp>
      </p:grpSp>
      <p:sp>
        <p:nvSpPr>
          <p:cNvPr id="11"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pPr rtl="0" algn="l"/>
            <a:r>
              <a:rPr lang="en-US" sz="3600" dirty="0">
                <a:solidFill>
                  <a:srgbClr val="C00000"/>
                </a:solidFill>
                <a:latin typeface="Britannic Bold" panose="020B0903060703020204" pitchFamily="34" charset="0"/>
              </a:rPr>
              <a:t>số 8</a:t>
            </a:r>
            <a:r>
              <a:rPr lang="en-US" sz="3600" dirty="0">
                <a:latin typeface="Britannic Bold" panose="020B0903060703020204" pitchFamily="34" charset="0"/>
              </a:rPr>
              <a:t>Bộ so sánh kiểm tra (3/3)</a:t>
            </a:r>
            <a:endParaRPr lang="en-US" sz="3600" dirty="0">
              <a:solidFill>
                <a:srgbClr val="C00000"/>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76</a:t>
            </a:fld>
            <a:endParaRPr lang="en-US" sz="1600" dirty="0"/>
          </a:p>
        </p:txBody>
      </p:sp>
      <p:sp>
        <p:nvSpPr>
          <p:cNvPr id="8" name="Rectangle 3"/>
          <p:cNvSpPr txBox="1">
            <a:spLocks noChangeArrowheads="1"/>
          </p:cNvSpPr>
          <p:nvPr/>
        </p:nvSpPr>
        <p:spPr bwMode="auto">
          <a:xfrm>
            <a:off x="152400" y="1219200"/>
            <a:ext cx="8610600" cy="32004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lang="en-US" kern="0" dirty="0">
                <a:solidFill>
                  <a:schemeClr val="tx1"/>
                </a:solidFill>
                <a:latin typeface="Lucida Console" pitchFamily="49" charset="0"/>
                <a:cs typeface="Courier New" pitchFamily="49" charset="0"/>
              </a:rPr>
              <a:t>j</a:t>
            </a:r>
            <a:r>
              <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rPr>
              <a:t>ava TestComparator</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lang="en-US" kern="0" dirty="0">
              <a:solidFill>
                <a:schemeClr val="tx1"/>
              </a:solidFill>
              <a:latin typeface="Lucida Console" pitchFamily="49" charset="0"/>
              <a:cs typeface="Courier New" pitchFamily="49" charset="0"/>
            </a:endParaRP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rPr>
              <a:t>Phân loại theo độ tuổi:</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lang="en-US" kern="0" dirty="0">
                <a:solidFill>
                  <a:schemeClr val="tx1"/>
                </a:solidFill>
                <a:latin typeface="Lucida Console" pitchFamily="49" charset="0"/>
                <a:cs typeface="Courier New" pitchFamily="49" charset="0"/>
              </a:rPr>
              <a:t>[Mimi – 9, Sarah – 12, Mark – 12, Michael – 15, Andrew – 15]</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a:p>
            <a:pPr lvl="0" rtl="0" algn="l">
              <a:lnSpc>
                <a:spcPct val="90000"/>
              </a:lnSpc>
              <a:spcBef>
                <a:spcPct val="20000"/>
              </a:spcBef>
              <a:buClr>
                <a:schemeClr val="accent1"/>
              </a:buClr>
              <a:buSzPct val="65000"/>
              <a:tabLst>
                <a:tab pos="269875" algn="l"/>
                <a:tab pos="539750" algn="l"/>
                <a:tab pos="809625" algn="l"/>
                <a:tab pos="1079500" algn="l"/>
              </a:tabLst>
              <a:defRPr/>
            </a:pPr>
            <a:endParaRPr lang="en-US" kern="0" dirty="0">
              <a:solidFill>
                <a:schemeClr val="tx1"/>
              </a:solidFill>
              <a:latin typeface="Lucida Console" pitchFamily="49" charset="0"/>
              <a:cs typeface="Courier New" pitchFamily="49" charset="0"/>
            </a:endParaRP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p:txBody>
      </p:sp>
      <p:sp>
        <p:nvSpPr>
          <p:cNvPr id="9"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rtl="0">
              <a:spcBef>
                <a:spcPct val="50000"/>
              </a:spcBef>
            </a:pPr>
            <a:r>
              <a:rPr lang="en-US" sz="1200" dirty="0">
                <a:sym typeface="Wingdings 2" pitchFamily="18" charset="2"/>
              </a:rPr>
              <a:t></a:t>
            </a:r>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534400" cy="838200"/>
          </a:xfrm>
        </p:spPr>
        <p:txBody>
          <a:bodyPr/>
          <a:lstStyle/>
          <a:p>
            <a:pPr rtl="0" algn="l"/>
            <a:r>
              <a:rPr lang="en-US" sz="3200" dirty="0">
                <a:solidFill>
                  <a:srgbClr val="C00000"/>
                </a:solidFill>
                <a:latin typeface="Britannic Bold" panose="020B0903060703020204" pitchFamily="34" charset="0"/>
              </a:rPr>
              <a:t>số 8</a:t>
            </a:r>
            <a:r>
              <a:rPr lang="en-US" sz="3200" dirty="0">
                <a:latin typeface="Britannic Bold" panose="020B0903060703020204" pitchFamily="34" charset="0"/>
              </a:rPr>
              <a:t>Một giải pháp khác sử dụng</a:t>
            </a:r>
            <a:r>
              <a:rPr lang="en-US" sz="3200" dirty="0">
                <a:solidFill>
                  <a:srgbClr val="C00000"/>
                </a:solidFill>
                <a:latin typeface="Britannic Bold" panose="020B0903060703020204" pitchFamily="34" charset="0"/>
              </a:rPr>
              <a:t>Mảng.sort( )</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77</a:t>
            </a:fld>
            <a:endParaRPr lang="en-US" sz="1600" dirty="0"/>
          </a:p>
        </p:txBody>
      </p:sp>
      <p:sp>
        <p:nvSpPr>
          <p:cNvPr id="8" name="Content Placeholder 2"/>
          <p:cNvSpPr txBox="1">
            <a:spLocks/>
          </p:cNvSpPr>
          <p:nvPr/>
        </p:nvSpPr>
        <p:spPr bwMode="auto">
          <a:xfrm>
            <a:off x="457200" y="10668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ts val="0"/>
              </a:spcAft>
              <a:buClr>
                <a:schemeClr val="accent1"/>
              </a:buClr>
              <a:buSzPct val="65000"/>
              <a:tabLst/>
              <a:defRPr/>
            </a:pPr>
            <a:r>
              <a:rPr kumimoji="0" lang="en-US" sz="2800" b="0" i="0" u="none" strike="noStrike" kern="0" cap="none" spc="0" normalizeH="0" baseline="0" noProof="0" dirty="0">
                <a:ln>
                  <a:noFill/>
                </a:ln>
                <a:solidFill>
                  <a:schemeClr val="tx1"/>
                </a:solidFill>
                <a:effectLst/>
                <a:uLnTx/>
                <a:uFillTx/>
                <a:latin typeface="+mn-lt"/>
                <a:ea typeface="+mn-ea"/>
                <a:cs typeface="+mn-cs"/>
              </a:rPr>
              <a:t>Chúng ta có thể thay thế</a:t>
            </a:r>
            <a:r>
              <a:rPr kumimoji="0" lang="en-US" sz="2800" b="0" i="0" u="none" strike="noStrike" kern="0" cap="none" spc="0" normalizeH="0" noProof="0" dirty="0">
                <a:ln>
                  <a:noFill/>
                </a:ln>
                <a:solidFill>
                  <a:schemeClr val="tx1"/>
                </a:solidFill>
                <a:effectLst/>
                <a:uLnTx/>
                <a:uFillTx/>
                <a:latin typeface="+mn-lt"/>
                <a:ea typeface="+mn-ea"/>
                <a:cs typeface="+mn-cs"/>
              </a:rPr>
              <a:t>lời tuyên bố, phát biểu</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1066800" y="1752600"/>
            <a:ext cx="7239000" cy="1219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r>
              <a:rPr lang="en-US" dirty="0">
                <a:latin typeface="Lucida Console" pitchFamily="49" charset="0"/>
              </a:rPr>
              <a:t>List&lt;Person&gt; list = Arrays.asList(p);</a:t>
            </a:r>
          </a:p>
          <a:p>
            <a:pPr rtl="0" algn="l">
              <a:tabLst>
                <a:tab pos="269875" algn="l"/>
                <a:tab pos="539750" algn="l"/>
                <a:tab pos="809625" algn="l"/>
                <a:tab pos="1079500" algn="l"/>
              </a:tabLst>
            </a:pPr>
            <a:r>
              <a:rPr lang="en-US" dirty="0">
                <a:latin typeface="Lucida Console" pitchFamily="49" charset="0"/>
              </a:rPr>
              <a:t>System.out.println("Sắp xếp theo độ tuổi:");</a:t>
            </a:r>
          </a:p>
          <a:p>
            <a:pPr rtl="0" algn="l">
              <a:tabLst>
                <a:tab pos="269875" algn="l"/>
                <a:tab pos="539750" algn="l"/>
                <a:tab pos="809625" algn="l"/>
                <a:tab pos="1079500" algn="l"/>
              </a:tabLst>
            </a:pPr>
            <a:r>
              <a:rPr lang="en-US" dirty="0">
                <a:solidFill>
                  <a:srgbClr val="006600"/>
                </a:solidFill>
                <a:latin typeface="Lucida Console" pitchFamily="49" charset="0"/>
              </a:rPr>
              <a:t>Bộ sưu tập</a:t>
            </a:r>
            <a:r>
              <a:rPr lang="en-US" dirty="0">
                <a:solidFill>
                  <a:schemeClr val="tx1"/>
                </a:solidFill>
                <a:latin typeface="Lucida Console" pitchFamily="49" charset="0"/>
              </a:rPr>
              <a:t>.</a:t>
            </a:r>
            <a:r>
              <a:rPr lang="en-US" dirty="0">
                <a:solidFill>
                  <a:srgbClr val="C00000"/>
                </a:solidFill>
                <a:latin typeface="Lucida Console" pitchFamily="49" charset="0"/>
              </a:rPr>
              <a:t>loại</a:t>
            </a:r>
            <a:r>
              <a:rPr lang="en-US" dirty="0">
                <a:latin typeface="Lucida Console" pitchFamily="49" charset="0"/>
              </a:rPr>
              <a:t>(danh sách, ageComp);</a:t>
            </a:r>
          </a:p>
          <a:p>
            <a:pPr rtl="0" algn="l">
              <a:tabLst>
                <a:tab pos="269875" algn="l"/>
                <a:tab pos="539750" algn="l"/>
                <a:tab pos="809625" algn="l"/>
                <a:tab pos="1079500" algn="l"/>
              </a:tabLst>
            </a:pPr>
            <a:r>
              <a:rPr lang="en-US" dirty="0">
                <a:latin typeface="Lucida Console" pitchFamily="49" charset="0"/>
              </a:rPr>
              <a:t>System.out.println(list + "\n");</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sz="2000"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p:txBody>
      </p:sp>
      <p:sp>
        <p:nvSpPr>
          <p:cNvPr id="10" name="Content Placeholder 2"/>
          <p:cNvSpPr txBox="1">
            <a:spLocks/>
          </p:cNvSpPr>
          <p:nvPr/>
        </p:nvSpPr>
        <p:spPr bwMode="auto">
          <a:xfrm>
            <a:off x="457200" y="31242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ts val="0"/>
              </a:spcAft>
              <a:buClr>
                <a:schemeClr val="accent1"/>
              </a:buClr>
              <a:buSzPct val="65000"/>
              <a:tabLst/>
              <a:defRPr/>
            </a:pPr>
            <a:r>
              <a:rPr kumimoji="0" lang="en-US" sz="2800" b="0" i="0" u="none" strike="noStrike" kern="0" cap="none" spc="0" normalizeH="0" baseline="0" noProof="0" dirty="0">
                <a:ln>
                  <a:noFill/>
                </a:ln>
                <a:solidFill>
                  <a:schemeClr val="tx1"/>
                </a:solidFill>
                <a:effectLst/>
                <a:uLnTx/>
                <a:uFillTx/>
                <a:latin typeface="+mn-lt"/>
                <a:ea typeface="+mn-ea"/>
                <a:cs typeface="+mn-cs"/>
              </a:rPr>
              <a:t>với</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3886200"/>
            <a:ext cx="8382000" cy="10668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rtl="0" algn="l">
              <a:tabLst>
                <a:tab pos="269875" algn="l"/>
                <a:tab pos="539750" algn="l"/>
                <a:tab pos="809625" algn="l"/>
                <a:tab pos="1079500" algn="l"/>
              </a:tabLst>
            </a:pPr>
            <a:r>
              <a:rPr lang="en-US" dirty="0">
                <a:latin typeface="Lucida Console" pitchFamily="49" charset="0"/>
              </a:rPr>
              <a:t>System.out.println("Sắp xếp theo độ tuổi sử dụng Arrays.sort():");</a:t>
            </a:r>
          </a:p>
          <a:p>
            <a:pPr rtl="0" algn="l">
              <a:tabLst>
                <a:tab pos="269875" algn="l"/>
                <a:tab pos="539750" algn="l"/>
                <a:tab pos="809625" algn="l"/>
                <a:tab pos="1079500" algn="l"/>
              </a:tabLst>
            </a:pPr>
            <a:r>
              <a:rPr lang="en-US" dirty="0">
                <a:solidFill>
                  <a:srgbClr val="006600"/>
                </a:solidFill>
                <a:latin typeface="Lucida Console" pitchFamily="49" charset="0"/>
              </a:rPr>
              <a:t>Mảng</a:t>
            </a:r>
            <a:r>
              <a:rPr lang="en-US" dirty="0">
                <a:solidFill>
                  <a:schemeClr val="tx1"/>
                </a:solidFill>
                <a:latin typeface="Lucida Console" pitchFamily="49" charset="0"/>
              </a:rPr>
              <a:t>.</a:t>
            </a:r>
            <a:r>
              <a:rPr lang="en-US" dirty="0">
                <a:solidFill>
                  <a:srgbClr val="C00000"/>
                </a:solidFill>
                <a:latin typeface="Lucida Console" pitchFamily="49" charset="0"/>
              </a:rPr>
              <a:t>loại</a:t>
            </a:r>
            <a:r>
              <a:rPr lang="en-US" dirty="0">
                <a:latin typeface="Lucida Console" pitchFamily="49" charset="0"/>
              </a:rPr>
              <a:t>(p, ageComp);</a:t>
            </a:r>
          </a:p>
          <a:p>
            <a:pPr rtl="0" algn="l">
              <a:tabLst>
                <a:tab pos="269875" algn="l"/>
                <a:tab pos="539750" algn="l"/>
                <a:tab pos="809625" algn="l"/>
                <a:tab pos="1079500" algn="l"/>
              </a:tabLst>
            </a:pPr>
            <a:r>
              <a:rPr lang="en-US" dirty="0">
                <a:latin typeface="Lucida Console" pitchFamily="49" charset="0"/>
              </a:rPr>
              <a:t>System.out.println(</a:t>
            </a:r>
            <a:r>
              <a:rPr lang="en-US" dirty="0">
                <a:solidFill>
                  <a:srgbClr val="006600"/>
                </a:solidFill>
                <a:latin typeface="Lucida Console" pitchFamily="49" charset="0"/>
              </a:rPr>
              <a:t>Mảng</a:t>
            </a:r>
            <a:r>
              <a:rPr lang="en-US" dirty="0">
                <a:latin typeface="Lucida Console" pitchFamily="49" charset="0"/>
              </a:rPr>
              <a:t>.</a:t>
            </a:r>
            <a:r>
              <a:rPr lang="en-US" dirty="0">
                <a:solidFill>
                  <a:srgbClr val="C00000"/>
                </a:solidFill>
                <a:latin typeface="Lucida Console" pitchFamily="49" charset="0"/>
              </a:rPr>
              <a:t/>
            </a:r>
            <a:r>
              <a:rPr lang="en-US" dirty="0">
                <a:latin typeface="Lucida Console" pitchFamily="49" charset="0"/>
              </a:rPr>
              <a:t>(p) + "\n");</a:t>
            </a: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sz="2000"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a:p>
            <a:pPr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tab pos="269875" algn="l"/>
                <a:tab pos="539750" algn="l"/>
                <a:tab pos="809625" algn="l"/>
                <a:tab pos="1079500" algn="l"/>
              </a:tabLst>
              <a:defRPr/>
            </a:pPr>
            <a:endParaRPr kumimoji="0" lang="en-US" b="0" i="0" u="none" strike="noStrike" kern="0" cap="none" spc="0" normalizeH="0" baseline="0" noProof="0" dirty="0">
              <a:ln>
                <a:noFill/>
              </a:ln>
              <a:solidFill>
                <a:schemeClr val="tx1"/>
              </a:solidFill>
              <a:effectLst/>
              <a:uLnTx/>
              <a:uFillTx/>
              <a:latin typeface="Lucida Console" pitchFamily="49" charset="0"/>
              <a:cs typeface="Courier New" pitchFamily="49" charset="0"/>
            </a:endParaRPr>
          </a:p>
        </p:txBody>
      </p:sp>
      <p:sp>
        <p:nvSpPr>
          <p:cNvPr id="13"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685800"/>
          </a:xfrm>
          <a:solidFill>
            <a:srgbClr val="FFCCFF">
              <a:alpha val="50196"/>
            </a:srgbClr>
          </a:solidFill>
        </p:spPr>
        <p:txBody>
          <a:bodyPr/>
          <a:lstStyle/>
          <a:p>
            <a:pPr rtl="0" algn="l"/>
            <a:r>
              <a:rPr lang="en-US" sz="3600" dirty="0">
                <a:latin typeface="Britannic Bold" panose="020B0903060703020204" pitchFamily="34" charset="0"/>
              </a:rPr>
              <a:t>Bản tóm tắt</a:t>
            </a:r>
          </a:p>
        </p:txBody>
      </p:sp>
      <p:sp>
        <p:nvSpPr>
          <p:cNvPr id="4100" name="Rectangle 3"/>
          <p:cNvSpPr>
            <a:spLocks noGrp="1" noChangeArrowheads="1"/>
          </p:cNvSpPr>
          <p:nvPr>
            <p:ph idx="1"/>
          </p:nvPr>
        </p:nvSpPr>
        <p:spPr>
          <a:xfrm>
            <a:off x="381000" y="1143000"/>
            <a:ext cx="8534400" cy="4876800"/>
          </a:xfrm>
        </p:spPr>
        <p:txBody>
          <a:bodyPr/>
          <a:lstStyle/>
          <a:p>
            <a:pPr rtl="0" algn="l">
              <a:spcBef>
                <a:spcPts val="1200"/>
              </a:spcBef>
            </a:pPr>
            <a:r>
              <a:rPr lang="en-US" sz="2400" dirty="0"/>
              <a:t>Chúng tôi đã giới thiệu và phân tích một số thuật toán sắp xếp cổ điển.</a:t>
            </a:r>
          </a:p>
          <a:p>
            <a:pPr rtl="0" algn="l">
              <a:spcBef>
                <a:spcPts val="1200"/>
              </a:spcBef>
            </a:pPr>
            <a:r>
              <a:rPr lang="en-US" sz="2400" dirty="0"/>
              <a:t>Sắp xếp hợp nhất và sắp xếp nhanh nói chung nhanh hơn sắp xếp lựa chọn, sắp xếp bong bóng và sắp xếp chèn.</a:t>
            </a:r>
          </a:p>
          <a:p>
            <a:pPr rtl="0" algn="l">
              <a:spcBef>
                <a:spcPts val="1200"/>
              </a:spcBef>
            </a:pPr>
            <a:r>
              <a:rPr lang="en-US" sz="2400" dirty="0"/>
              <a:t>Các thuật toán sắp xếp được thảo luận ở đây là các loại dựa trên so sánh, ngoại trừ Sắp xếp theo cơ số không dựa trên so sánh.</a:t>
            </a:r>
            <a:endParaRPr lang="en-US" sz="2400" dirty="0">
              <a:solidFill>
                <a:srgbClr val="C00000"/>
              </a:solidFill>
            </a:endParaRPr>
          </a:p>
          <a:p>
            <a:pPr rtl="0" algn="l">
              <a:spcBef>
                <a:spcPts val="1200"/>
              </a:spcBef>
            </a:pPr>
            <a:r>
              <a:rPr lang="en-US" sz="2400" dirty="0">
                <a:solidFill>
                  <a:srgbClr val="C00000"/>
                </a:solidFill>
              </a:rPr>
              <a:t>O(n log n)</a:t>
            </a:r>
            <a:r>
              <a:rPr lang="en-US" sz="2400" dirty="0"/>
              <a:t>là thời gian chạy tốt nhất có thể trong trường hợp xấu nhất cho các thuật toán sắp xếp dựa trên so sánh.</a:t>
            </a:r>
          </a:p>
          <a:p>
            <a:pPr rtl="0" algn="l">
              <a:spcBef>
                <a:spcPts val="1200"/>
              </a:spcBef>
            </a:pPr>
            <a:r>
              <a:rPr lang="en-US" sz="2400" dirty="0"/>
              <a:t>Có tồn tại các phương pháp Java để thực hiện sắp xếp.</a:t>
            </a:r>
          </a:p>
        </p:txBody>
      </p:sp>
      <p:sp>
        <p:nvSpPr>
          <p:cNvPr id="6" name="Slide Number Placeholder 5"/>
          <p:cNvSpPr>
            <a:spLocks noGrp="1"/>
          </p:cNvSpPr>
          <p:nvPr>
            <p:ph type="sldNum" sz="quarter" idx="4"/>
          </p:nvPr>
        </p:nvSpPr>
        <p:spPr/>
        <p:txBody>
          <a:bodyPr/>
          <a:lstStyle/>
          <a:p>
            <a:pPr rtl="0" algn="l">
              <a:defRPr/>
            </a:pPr>
            <a:fld id="{54A2F9D0-0111-4C85-A5D2-98D05839D6A6}" type="slidenum">
              <a:rPr lang="en-US" sz="1600" smtClean="0"/>
              <a:pPr rtl="0" algn="l">
                <a:defRPr/>
              </a:pPr>
              <a:t>78</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50196"/>
            </a:srgbClr>
          </a:solidFill>
        </p:spPr>
        <p:txBody>
          <a:bodyPr/>
          <a:lstStyle/>
          <a:p>
            <a:pPr rtl="0" algn="l"/>
            <a:r>
              <a:rPr lang="en-US" sz="3600" dirty="0">
                <a:latin typeface="Britannic Bold" panose="020B0903060703020204" pitchFamily="34" charset="0"/>
              </a:rPr>
              <a:t>Liên kết về thuật toán sắp xếp</a:t>
            </a:r>
          </a:p>
        </p:txBody>
      </p:sp>
      <p:sp>
        <p:nvSpPr>
          <p:cNvPr id="3" name="Content Placeholder 2"/>
          <p:cNvSpPr>
            <a:spLocks noGrp="1"/>
          </p:cNvSpPr>
          <p:nvPr>
            <p:ph idx="1"/>
          </p:nvPr>
        </p:nvSpPr>
        <p:spPr>
          <a:xfrm>
            <a:off x="457200" y="1371600"/>
            <a:ext cx="8229600" cy="3886200"/>
          </a:xfrm>
        </p:spPr>
        <p:txBody>
          <a:bodyPr/>
          <a:lstStyle/>
          <a:p>
            <a:pPr rtl="0" algn="l">
              <a:spcBef>
                <a:spcPts val="600"/>
              </a:spcBef>
              <a:spcAft>
                <a:spcPts val="0"/>
              </a:spcAft>
            </a:pPr>
            <a:r>
              <a:rPr lang="en-US" sz="2400" dirty="0">
                <a:solidFill>
                  <a:srgbClr val="663300"/>
                </a:solidFill>
                <a:latin typeface="Arial" charset="0"/>
                <a:hlinkClick r:id="rId3"/>
              </a:rPr>
              <a:t>http://visualgo.net</a:t>
            </a:r>
            <a:r>
              <a:rPr lang="en-US" sz="2400" dirty="0">
                <a:solidFill>
                  <a:srgbClr val="663300"/>
                </a:solidFill>
                <a:latin typeface="Arial" charset="0"/>
              </a:rPr>
              <a:t> </a:t>
            </a:r>
            <a:r>
              <a:rPr lang="en-US" sz="2400" dirty="0">
                <a:solidFill>
                  <a:srgbClr val="663300"/>
                </a:solidFill>
                <a:latin typeface="Arial" charset="0"/>
                <a:sym typeface="Wingdings" panose="05000000000000000000" pitchFamily="2" charset="2"/>
              </a:rPr>
              <a:t></a:t>
            </a:r>
            <a:r>
              <a:rPr lang="en-US" sz="2400" dirty="0">
                <a:solidFill>
                  <a:srgbClr val="663300"/>
                </a:solidFill>
                <a:latin typeface="Arial" charset="0"/>
                <a:sym typeface="Wingdings" panose="05000000000000000000" pitchFamily="2" charset="2"/>
                <a:hlinkClick r:id="rId4"/>
              </a:rPr>
              <a:t>http://visualgo.net/sorting.html</a:t>
            </a:r>
            <a:endParaRPr lang="en-US" sz="2400" dirty="0">
              <a:solidFill>
                <a:srgbClr val="663300"/>
              </a:solidFill>
              <a:latin typeface="Arial" charset="0"/>
              <a:hlinkClick r:id="rId5"/>
            </a:endParaRPr>
          </a:p>
          <a:p>
            <a:pPr rtl="0" algn="l">
              <a:spcBef>
                <a:spcPts val="600"/>
              </a:spcBef>
              <a:spcAft>
                <a:spcPts val="0"/>
              </a:spcAft>
            </a:pPr>
            <a:r>
              <a:rPr lang="en-US" sz="2400" dirty="0">
                <a:solidFill>
                  <a:srgbClr val="663300"/>
                </a:solidFill>
                <a:latin typeface="Arial" charset="0"/>
                <a:hlinkClick r:id="rId5"/>
              </a:rPr>
              <a:t>http://www.cs.ubc.ca/spider/harrison/Java/sorting-demo.html</a:t>
            </a:r>
            <a:endParaRPr lang="en-US" sz="2400" dirty="0">
              <a:solidFill>
                <a:srgbClr val="663300"/>
              </a:solidFill>
              <a:latin typeface="Arial" charset="0"/>
            </a:endParaRPr>
          </a:p>
          <a:p>
            <a:pPr rtl="0" algn="l">
              <a:spcBef>
                <a:spcPts val="600"/>
              </a:spcBef>
              <a:spcAft>
                <a:spcPts val="0"/>
              </a:spcAft>
            </a:pPr>
            <a:r>
              <a:rPr lang="en-US" sz="2400" dirty="0">
                <a:solidFill>
                  <a:srgbClr val="663300"/>
                </a:solidFill>
                <a:latin typeface="Arial" charset="0"/>
                <a:hlinkClick r:id="rId6"/>
              </a:rPr>
              <a:t>http://max.cs.kzoo.edu/~abrady/java/sorting/</a:t>
            </a:r>
            <a:endParaRPr lang="en-US" sz="2400" dirty="0">
              <a:solidFill>
                <a:srgbClr val="663300"/>
              </a:solidFill>
              <a:latin typeface="Arial" charset="0"/>
            </a:endParaRPr>
          </a:p>
          <a:p>
            <a:pPr rtl="0" algn="l">
              <a:spcBef>
                <a:spcPts val="600"/>
              </a:spcBef>
              <a:spcAft>
                <a:spcPts val="0"/>
              </a:spcAft>
            </a:pPr>
            <a:r>
              <a:rPr lang="en-US" sz="2400" dirty="0">
                <a:latin typeface="Arial" charset="0"/>
                <a:hlinkClick r:id="rId7"/>
              </a:rPr>
              <a:t>http://www.sorting-algorithms.com/</a:t>
            </a:r>
            <a:endParaRPr lang="en-US" sz="2400" dirty="0">
              <a:latin typeface="Arial" charset="0"/>
            </a:endParaRPr>
          </a:p>
          <a:p>
            <a:pPr rtl="0" algn="l">
              <a:spcBef>
                <a:spcPts val="600"/>
              </a:spcBef>
              <a:spcAft>
                <a:spcPts val="0"/>
              </a:spcAft>
            </a:pPr>
            <a:r>
              <a:rPr lang="en-US" sz="2400" dirty="0">
                <a:solidFill>
                  <a:srgbClr val="663300"/>
                </a:solidFill>
                <a:latin typeface="Arial" charset="0"/>
                <a:hlinkClick r:id="rId8"/>
              </a:rPr>
              <a:t>http://en.wikipedia.org/wiki/Sort_algorithm</a:t>
            </a:r>
            <a:endParaRPr lang="en-US" sz="2400" dirty="0">
              <a:solidFill>
                <a:srgbClr val="663300"/>
              </a:solidFill>
              <a:latin typeface="Arial" charset="0"/>
            </a:endParaRPr>
          </a:p>
          <a:p>
            <a:pPr rtl="0" algn="l">
              <a:spcBef>
                <a:spcPts val="600"/>
              </a:spcBef>
              <a:spcAft>
                <a:spcPts val="0"/>
              </a:spcAft>
            </a:pPr>
            <a:r>
              <a:rPr lang="en-US" sz="2200" dirty="0">
                <a:solidFill>
                  <a:srgbClr val="663300"/>
                </a:solidFill>
                <a:latin typeface="Arial" charset="0"/>
                <a:hlinkClick r:id="rId9"/>
              </a:rPr>
              <a:t>http://search.msn.com/results.aspx?q=sort+algorithm&amp;FORM=SMCRT</a:t>
            </a:r>
            <a:endParaRPr lang="en-US" sz="2200" dirty="0">
              <a:solidFill>
                <a:srgbClr val="663300"/>
              </a:solidFill>
              <a:latin typeface="Arial" charset="0"/>
            </a:endParaRPr>
          </a:p>
          <a:p>
            <a:pPr rtl="0" algn="l">
              <a:spcBef>
                <a:spcPts val="600"/>
              </a:spcBef>
              <a:spcAft>
                <a:spcPts val="0"/>
              </a:spcAft>
            </a:pPr>
            <a:r>
              <a:rPr lang="en-US" sz="2400" dirty="0">
                <a:solidFill>
                  <a:srgbClr val="663300"/>
                </a:solidFill>
                <a:latin typeface="Arial" charset="0"/>
              </a:rPr>
              <a:t>và những người khác (vui lòng google)</a:t>
            </a:r>
            <a:endParaRPr lang="en-US" sz="2400" dirty="0"/>
          </a:p>
        </p:txBody>
      </p:sp>
      <p:sp>
        <p:nvSpPr>
          <p:cNvPr id="9" name="Slide Number Placeholder 8"/>
          <p:cNvSpPr>
            <a:spLocks noGrp="1"/>
          </p:cNvSpPr>
          <p:nvPr>
            <p:ph type="sldNum" sz="quarter" idx="4"/>
          </p:nvPr>
        </p:nvSpPr>
        <p:spPr/>
        <p:txBody>
          <a:bodyPr/>
          <a:lstStyle/>
          <a:p>
            <a:pPr rtl="0" algn="l">
              <a:defRPr/>
            </a:pPr>
            <a:fld id="{54A2F9D0-0111-4C85-A5D2-98D05839D6A6}" type="slidenum">
              <a:rPr lang="en-US" sz="1600" smtClean="0"/>
              <a:pPr rtl="0" algn="l">
                <a:defRPr/>
              </a:pPr>
              <a:t>79</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solidFill>
            <a:srgbClr val="FFCCFF">
              <a:alpha val="50196"/>
            </a:srgbClr>
          </a:solidFill>
        </p:spPr>
        <p:txBody>
          <a:bodyPr/>
          <a:lstStyle/>
          <a:p>
            <a:pPr rtl="0" algn="l"/>
            <a:r>
              <a:rPr lang="en-US" sz="3600" dirty="0">
                <a:latin typeface="Britannic Bold" panose="020B0903060703020204" pitchFamily="34" charset="0"/>
              </a:rPr>
              <a:t>Tại sao phải nghiên cứu sắp xếp?</a:t>
            </a:r>
          </a:p>
        </p:txBody>
      </p:sp>
      <p:sp>
        <p:nvSpPr>
          <p:cNvPr id="3" name="Content Placeholder 2"/>
          <p:cNvSpPr>
            <a:spLocks noGrp="1"/>
          </p:cNvSpPr>
          <p:nvPr>
            <p:ph idx="1"/>
          </p:nvPr>
        </p:nvSpPr>
        <p:spPr>
          <a:xfrm>
            <a:off x="457200" y="1066800"/>
            <a:ext cx="8229600" cy="5334000"/>
          </a:xfrm>
        </p:spPr>
        <p:txBody>
          <a:bodyPr/>
          <a:lstStyle/>
          <a:p>
            <a:pPr rtl="0" algn="l"/>
            <a:r>
              <a:rPr lang="en-US" sz="2800" dirty="0"/>
              <a:t>Khi một đầu vào được sắp xếp theo một số</a:t>
            </a:r>
            <a:r>
              <a:rPr lang="en-US" sz="2800" dirty="0">
                <a:solidFill>
                  <a:srgbClr val="C00000"/>
                </a:solidFill>
              </a:rPr>
              <a:t>phím sắp xếp</a:t>
            </a:r>
            <a:r>
              <a:rPr lang="en-US" sz="2800" dirty="0"/>
              <a:t>, nhiều vấn đề trở nên dễ dàng (ví dụ: tìm kiếm, min, max, k</a:t>
            </a:r>
            <a:r>
              <a:rPr lang="en-US" sz="2800" baseline="30000" dirty="0"/>
              <a:t>quần què</a:t>
            </a:r>
            <a:r>
              <a:rPr lang="en-US" sz="2800" dirty="0"/>
              <a:t>nhỏ nhất, v.v.)</a:t>
            </a:r>
          </a:p>
          <a:p>
            <a:pPr lvl="1" rtl="0" algn="l">
              <a:buNone/>
            </a:pPr>
            <a:r>
              <a:rPr lang="en-US" sz="2000" dirty="0">
                <a:solidFill>
                  <a:srgbClr val="0000FF"/>
                </a:solidFill>
              </a:rPr>
              <a:t> </a:t>
            </a:r>
            <a:r>
              <a:rPr lang="en-US" sz="2400" dirty="0">
                <a:solidFill>
                  <a:srgbClr val="0000FF"/>
                </a:solidFill>
              </a:rPr>
              <a:t>Câu hỏi: Khóa sắp xếp là gì?</a:t>
            </a:r>
          </a:p>
          <a:p>
            <a:pPr rtl="0" algn="l">
              <a:spcBef>
                <a:spcPts val="1200"/>
              </a:spcBef>
              <a:spcAft>
                <a:spcPts val="0"/>
              </a:spcAft>
            </a:pPr>
            <a:r>
              <a:rPr lang="en-US" sz="2800" dirty="0"/>
              <a:t>Sắp xếp có nhiều giải pháp thuật toán thú vị, thể hiện nhiều ý tưởng:</a:t>
            </a:r>
          </a:p>
          <a:p>
            <a:pPr lvl="1" rtl="0" algn="l">
              <a:spcBef>
                <a:spcPts val="600"/>
              </a:spcBef>
              <a:spcAft>
                <a:spcPts val="0"/>
              </a:spcAft>
            </a:pPr>
            <a:r>
              <a:rPr lang="en-US" sz="2400" dirty="0">
                <a:solidFill>
                  <a:srgbClr val="C00000"/>
                </a:solidFill>
                <a:latin typeface="Arial" charset="0"/>
              </a:rPr>
              <a:t>Nội bộ</a:t>
            </a:r>
            <a:r>
              <a:rPr lang="en-US" sz="2400" dirty="0">
                <a:latin typeface="Arial" charset="0"/>
              </a:rPr>
              <a:t>sắp xếp so với</a:t>
            </a:r>
            <a:r>
              <a:rPr lang="en-US" sz="2400" dirty="0">
                <a:solidFill>
                  <a:srgbClr val="C00000"/>
                </a:solidFill>
                <a:latin typeface="Arial" charset="0"/>
              </a:rPr>
              <a:t>bên ngoài</a:t>
            </a:r>
            <a:r>
              <a:rPr lang="en-US" sz="2400" dirty="0">
                <a:latin typeface="Arial" charset="0"/>
              </a:rPr>
              <a:t>loại</a:t>
            </a:r>
          </a:p>
          <a:p>
            <a:pPr lvl="1" rtl="0" algn="l">
              <a:spcBef>
                <a:spcPts val="600"/>
              </a:spcBef>
              <a:spcAft>
                <a:spcPts val="0"/>
              </a:spcAft>
            </a:pPr>
            <a:r>
              <a:rPr lang="en-US" sz="2400" dirty="0">
                <a:solidFill>
                  <a:srgbClr val="0000FF"/>
                </a:solidFill>
                <a:latin typeface="Arial" charset="0"/>
              </a:rPr>
              <a:t>Lặp đi lặp lại</a:t>
            </a:r>
            <a:r>
              <a:rPr lang="en-US" sz="2400" dirty="0">
                <a:latin typeface="Arial" charset="0"/>
              </a:rPr>
              <a:t>vs</a:t>
            </a:r>
            <a:r>
              <a:rPr lang="en-US" sz="2400" dirty="0">
                <a:solidFill>
                  <a:srgbClr val="0000FF"/>
                </a:solidFill>
                <a:latin typeface="Arial" charset="0"/>
              </a:rPr>
              <a:t>đệ quy</a:t>
            </a:r>
          </a:p>
          <a:p>
            <a:pPr lvl="1" rtl="0" algn="l">
              <a:spcBef>
                <a:spcPts val="600"/>
              </a:spcBef>
              <a:spcAft>
                <a:spcPts val="0"/>
              </a:spcAft>
            </a:pPr>
            <a:r>
              <a:rPr lang="en-US" sz="2400" dirty="0">
                <a:solidFill>
                  <a:srgbClr val="C00000"/>
                </a:solidFill>
                <a:latin typeface="Arial" charset="0"/>
              </a:rPr>
              <a:t>So sánh</a:t>
            </a:r>
            <a:r>
              <a:rPr lang="en-US" sz="2400" dirty="0">
                <a:latin typeface="Arial" charset="0"/>
              </a:rPr>
              <a:t>vs</a:t>
            </a:r>
            <a:r>
              <a:rPr lang="en-US" sz="2400" dirty="0">
                <a:solidFill>
                  <a:srgbClr val="C00000"/>
                </a:solidFill>
                <a:latin typeface="Arial" charset="0"/>
              </a:rPr>
              <a:t>không so sánh</a:t>
            </a:r>
            <a:r>
              <a:rPr lang="en-US" sz="2400" dirty="0">
                <a:latin typeface="Arial" charset="0"/>
              </a:rPr>
              <a:t>dựa trên</a:t>
            </a:r>
          </a:p>
          <a:p>
            <a:pPr lvl="1" rtl="0" algn="l">
              <a:spcBef>
                <a:spcPts val="600"/>
              </a:spcBef>
              <a:spcAft>
                <a:spcPts val="0"/>
              </a:spcAft>
            </a:pPr>
            <a:r>
              <a:rPr lang="en-US" sz="2400" dirty="0">
                <a:solidFill>
                  <a:srgbClr val="0000FF"/>
                </a:solidFill>
                <a:latin typeface="Arial" charset="0"/>
              </a:rPr>
              <a:t>Phân chia và chinh phục</a:t>
            </a:r>
          </a:p>
          <a:p>
            <a:pPr lvl="1" rtl="0" algn="l">
              <a:spcBef>
                <a:spcPts val="600"/>
              </a:spcBef>
              <a:spcAft>
                <a:spcPts val="0"/>
              </a:spcAft>
            </a:pPr>
            <a:r>
              <a:rPr lang="en-US" sz="2400" dirty="0">
                <a:solidFill>
                  <a:srgbClr val="C00000"/>
                </a:solidFill>
                <a:latin typeface="Arial" charset="0"/>
              </a:rPr>
              <a:t>Tốt nhất/tệ nhất/trung bình</a:t>
            </a:r>
            <a:r>
              <a:rPr lang="en-US" sz="2400" dirty="0">
                <a:latin typeface="Arial" charset="0"/>
              </a:rPr>
              <a:t>giới hạn trường hợp</a:t>
            </a:r>
            <a:endParaRPr lang="en-US" sz="2400" dirty="0"/>
          </a:p>
        </p:txBody>
      </p:sp>
      <p:sp>
        <p:nvSpPr>
          <p:cNvPr id="9" name="Slide Number Placeholder 8"/>
          <p:cNvSpPr>
            <a:spLocks noGrp="1"/>
          </p:cNvSpPr>
          <p:nvPr>
            <p:ph type="sldNum" sz="quarter" idx="4"/>
          </p:nvPr>
        </p:nvSpPr>
        <p:spPr/>
        <p:txBody>
          <a:bodyPr/>
          <a:lstStyle/>
          <a:p>
            <a:pPr rtl="0" algn="l">
              <a:defRPr/>
            </a:pPr>
            <a:fld id="{54A2F9D0-0111-4C85-A5D2-98D05839D6A6}" type="slidenum">
              <a:rPr lang="en-US" sz="1600" smtClean="0"/>
              <a:pPr rtl="0" algn="l">
                <a:defRPr/>
              </a:pPr>
              <a:t>số 8</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rtl="0">
              <a:buNone/>
            </a:pPr>
            <a:r>
              <a:rPr lang="en-US" sz="4400" dirty="0"/>
              <a:t>Phần cuối của tập tin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endParaRPr lang="en-US"/>
          </a:p>
        </p:txBody>
      </p:sp>
      <p:sp>
        <p:nvSpPr>
          <p:cNvPr id="3" name="Content Placeholder 2"/>
          <p:cNvSpPr>
            <a:spLocks noGrp="1"/>
          </p:cNvSpPr>
          <p:nvPr>
            <p:ph idx="1"/>
          </p:nvPr>
        </p:nvSpPr>
        <p:spPr/>
        <p:txBody>
          <a:bodyPr/>
          <a:lstStyle/>
          <a:p>
            <a:pPr rtl="0" algn="l"/>
            <a:endParaRPr lang="en-US"/>
          </a:p>
        </p:txBody>
      </p:sp>
      <p:sp>
        <p:nvSpPr>
          <p:cNvPr id="4" name="Slide Number Placeholder 3"/>
          <p:cNvSpPr>
            <a:spLocks noGrp="1"/>
          </p:cNvSpPr>
          <p:nvPr>
            <p:ph type="sldNum" sz="quarter" idx="4"/>
          </p:nvPr>
        </p:nvSpPr>
        <p:spPr/>
        <p:txBody>
          <a:bodyPr/>
          <a:lstStyle/>
          <a:p>
            <a:pPr rtl="0" algn="l">
              <a:defRPr/>
            </a:pPr>
            <a:fld id="{54A2F9D0-0111-4C85-A5D2-98D05839D6A6}" type="slidenum">
              <a:rPr lang="en-US" smtClean="0"/>
              <a:pPr rtl="0" algn="l">
                <a:defRPr/>
              </a:pPr>
              <a:t>81</a:t>
            </a:fld>
            <a:br>
              <a:rPr lang="en-US"/>
            </a:br>
            <a:endParaRPr lang="en-US" dirty="0"/>
          </a:p>
        </p:txBody>
      </p:sp>
    </p:spTree>
    <p:extLst>
      <p:ext uri="{BB962C8B-B14F-4D97-AF65-F5344CB8AC3E}">
        <p14:creationId xmlns:p14="http://schemas.microsoft.com/office/powerpoint/2010/main" val="109391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solidFill>
            <a:srgbClr val="FFCCFF">
              <a:alpha val="50196"/>
            </a:srgbClr>
          </a:solidFill>
        </p:spPr>
        <p:txBody>
          <a:bodyPr/>
          <a:lstStyle/>
          <a:p>
            <a:pPr rtl="0" algn="l"/>
            <a:r>
              <a:rPr lang="en-US" sz="3600" dirty="0">
                <a:latin typeface="Britannic Bold" panose="020B0903060703020204" pitchFamily="34" charset="0"/>
              </a:rPr>
              <a:t>Sắp xếp ứng dụng</a:t>
            </a:r>
          </a:p>
        </p:txBody>
      </p:sp>
      <p:sp>
        <p:nvSpPr>
          <p:cNvPr id="3" name="Content Placeholder 2"/>
          <p:cNvSpPr>
            <a:spLocks noGrp="1"/>
          </p:cNvSpPr>
          <p:nvPr>
            <p:ph idx="1"/>
          </p:nvPr>
        </p:nvSpPr>
        <p:spPr>
          <a:xfrm>
            <a:off x="457200" y="1066800"/>
            <a:ext cx="8229600" cy="5334000"/>
          </a:xfrm>
        </p:spPr>
        <p:txBody>
          <a:bodyPr/>
          <a:lstStyle/>
          <a:p>
            <a:pPr rtl="0" algn="l"/>
            <a:r>
              <a:rPr lang="en-US" sz="2800" dirty="0"/>
              <a:t>Kiểm tra tính duy nhất</a:t>
            </a:r>
          </a:p>
          <a:p>
            <a:pPr rtl="0" algn="l"/>
            <a:r>
              <a:rPr lang="en-US" sz="2800" dirty="0"/>
              <a:t>Xóa trùng lặp</a:t>
            </a:r>
          </a:p>
          <a:p>
            <a:pPr rtl="0" algn="l"/>
            <a:r>
              <a:rPr lang="en-US" sz="2800" dirty="0"/>
              <a:t>Đếm tần số</a:t>
            </a:r>
          </a:p>
          <a:p>
            <a:pPr rtl="0" algn="l"/>
            <a:r>
              <a:rPr lang="en-US" sz="2800" dirty="0"/>
              <a:t>Đặt giao điểm/hợp/khác biệt</a:t>
            </a:r>
          </a:p>
          <a:p>
            <a:pPr rtl="0" algn="l"/>
            <a:r>
              <a:rPr lang="en-US" sz="2800" dirty="0"/>
              <a:t>Tìm kiếm hiệu quả</a:t>
            </a:r>
          </a:p>
          <a:p>
            <a:pPr rtl="0" algn="l"/>
            <a:r>
              <a:rPr lang="en-US" sz="2800" dirty="0"/>
              <a:t>Từ điển</a:t>
            </a:r>
          </a:p>
          <a:p>
            <a:pPr rtl="0" algn="l"/>
            <a:r>
              <a:rPr lang="en-US" sz="2800" dirty="0"/>
              <a:t>Danh bạ điện thoại/đường phố</a:t>
            </a:r>
          </a:p>
          <a:p>
            <a:pPr rtl="0" algn="l"/>
            <a:r>
              <a:rPr lang="en-US" sz="2800" dirty="0"/>
              <a:t>Mục lục sách</a:t>
            </a:r>
          </a:p>
          <a:p>
            <a:pPr rtl="0" algn="l"/>
            <a:r>
              <a:rPr lang="en-US" sz="2800" dirty="0"/>
              <a:t>Tác giả mục lục kỷ yếu hội nghị</a:t>
            </a:r>
          </a:p>
          <a:p>
            <a:pPr rtl="0" algn="l"/>
            <a:r>
              <a:rPr lang="en-US" sz="2800" dirty="0"/>
              <a:t>vân vân.</a:t>
            </a:r>
          </a:p>
          <a:p>
            <a:pPr rtl="0" algn="l"/>
            <a:endParaRPr lang="en-US" sz="2800" dirty="0"/>
          </a:p>
        </p:txBody>
      </p:sp>
      <p:sp>
        <p:nvSpPr>
          <p:cNvPr id="9" name="Slide Number Placeholder 8"/>
          <p:cNvSpPr>
            <a:spLocks noGrp="1"/>
          </p:cNvSpPr>
          <p:nvPr>
            <p:ph type="sldNum" sz="quarter" idx="4"/>
          </p:nvPr>
        </p:nvSpPr>
        <p:spPr/>
        <p:txBody>
          <a:bodyPr/>
          <a:lstStyle/>
          <a:p>
            <a:pPr rtl="0" algn="l">
              <a:defRPr/>
            </a:pPr>
            <a:fld id="{54A2F9D0-0111-4C85-A5D2-98D05839D6A6}" type="slidenum">
              <a:rPr lang="en-US" sz="1600" smtClean="0"/>
              <a:pPr rtl="0" algn="l">
                <a:defRPr/>
              </a:pPr>
              <a:t>9</a:t>
            </a:fld>
            <a:endParaRPr lang="en-US" sz="1600" dirty="0"/>
          </a:p>
        </p:txBody>
      </p:sp>
      <p:sp>
        <p:nvSpPr>
          <p:cNvPr id="7" name="Footer Placeholder 6"/>
          <p:cNvSpPr txBox="1">
            <a:spLocks/>
          </p:cNvSpPr>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rtl="0" algn="l">
              <a:defRPr/>
            </a:pPr>
            <a:r>
              <a:rPr lang="en-US" dirty="0"/>
              <a:t>[501043 Bài 12: Sắp xếp]</a:t>
            </a:r>
          </a:p>
        </p:txBody>
      </p:sp>
    </p:spTree>
  </p:cSld>
  <p:clrMapOvr>
    <a:masterClrMapping/>
  </p:clrMapOvr>
</p:sld>
</file>

<file path=ppt/theme/theme1.xml><?xml version="1.0" encoding="utf-8"?>
<a:theme xmlns:a="http://schemas.openxmlformats.org/drawingml/2006/main" name="1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27584</TotalTime>
  <Words>7436</Words>
  <Application>Microsoft Macintosh PowerPoint</Application>
  <PresentationFormat>On-screen Show (4:3)</PresentationFormat>
  <Paragraphs>1209</Paragraphs>
  <Slides>81</Slides>
  <Notes>77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81</vt:i4>
      </vt:variant>
    </vt:vector>
  </HeadingPairs>
  <TitlesOfParts>
    <vt:vector size="93" baseType="lpstr">
      <vt:lpstr>Arial</vt:lpstr>
      <vt:lpstr>Arial Black</vt:lpstr>
      <vt:lpstr>Britannic Bold</vt:lpstr>
      <vt:lpstr>Courier New</vt:lpstr>
      <vt:lpstr>Garamond</vt:lpstr>
      <vt:lpstr>Lucida Console</vt:lpstr>
      <vt:lpstr>Tahoma</vt:lpstr>
      <vt:lpstr>Times New Roman</vt:lpstr>
      <vt:lpstr>Wingdings</vt:lpstr>
      <vt:lpstr>1_L1 - Basic of C++</vt:lpstr>
      <vt:lpstr>2_L1 - Basic of C++</vt:lpstr>
      <vt:lpstr>點陣圖影像</vt:lpstr>
      <vt:lpstr>Data Structures and Algorithms</vt:lpstr>
      <vt:lpstr>Acknowledgement</vt:lpstr>
      <vt:lpstr>Policies for students</vt:lpstr>
      <vt:lpstr>Recording of modifications</vt:lpstr>
      <vt:lpstr>Objectives</vt:lpstr>
      <vt:lpstr>References</vt:lpstr>
      <vt:lpstr>Programs used in this lecture</vt:lpstr>
      <vt:lpstr>Why Study Sorting?</vt:lpstr>
      <vt:lpstr>Sorting applications</vt:lpstr>
      <vt:lpstr>Outline</vt:lpstr>
      <vt:lpstr>1 Selection Sort</vt:lpstr>
      <vt:lpstr>1 Idea of Selection Sort</vt:lpstr>
      <vt:lpstr>1 Selection Sort of 5 integers</vt:lpstr>
      <vt:lpstr>1 Code of Selection Sort</vt:lpstr>
      <vt:lpstr>1 Analysis of Selection Sort</vt:lpstr>
      <vt:lpstr>2 Bubble Sort</vt:lpstr>
      <vt:lpstr>2 Idea of Bubble Sort</vt:lpstr>
      <vt:lpstr>2 Example of Bubble Sort</vt:lpstr>
      <vt:lpstr>2 Code of Bubble Sort</vt:lpstr>
      <vt:lpstr>2 Analysis of Bubble Sort</vt:lpstr>
      <vt:lpstr>2 Bubble Sort is inefficient</vt:lpstr>
      <vt:lpstr>2 Code of Bubble Sort (Improved version)</vt:lpstr>
      <vt:lpstr>2 Analysis of Bubble Sort (Improved version)</vt:lpstr>
      <vt:lpstr>3 Insertion Sort</vt:lpstr>
      <vt:lpstr>3 Idea of Insertion Sort</vt:lpstr>
      <vt:lpstr>3 Example of Insertion Sort</vt:lpstr>
      <vt:lpstr>3 Code of Insertion Sort</vt:lpstr>
      <vt:lpstr>3 Analysis of Insertion Sort</vt:lpstr>
      <vt:lpstr>4 Merge Sort</vt:lpstr>
      <vt:lpstr>4 Idea of Merge Sort (1/3)</vt:lpstr>
      <vt:lpstr>4 Idea of Merge Sort (2/3)</vt:lpstr>
      <vt:lpstr>4 Idea of Merge Sort (3/3)</vt:lpstr>
      <vt:lpstr>4 Example of Merge Sort</vt:lpstr>
      <vt:lpstr>4 Code of Merge Sort</vt:lpstr>
      <vt:lpstr>4 Merge Sort of a 6-element Array (1/2)</vt:lpstr>
      <vt:lpstr>4 Merge Sort of a 6-element Array (2/2)</vt:lpstr>
      <vt:lpstr>4 How to Merge 2 Sorted Subarrays?</vt:lpstr>
      <vt:lpstr>4 Merge Algorithm (1/2)</vt:lpstr>
      <vt:lpstr>4 Merge Algorithm (2/2)</vt:lpstr>
      <vt:lpstr>4 Analysis of Merge Sort (1/3)</vt:lpstr>
      <vt:lpstr>4 Analysis of Merge Sort (2/3)</vt:lpstr>
      <vt:lpstr>4 Analysis of Merge Sort (3/3)</vt:lpstr>
      <vt:lpstr>4 Drawbacks of Merge Sort</vt:lpstr>
      <vt:lpstr>5 Quick Sort</vt:lpstr>
      <vt:lpstr>5 Idea of Quick Sort</vt:lpstr>
      <vt:lpstr>5 Example of Quick Sort</vt:lpstr>
      <vt:lpstr>5 Code of Quick Sort</vt:lpstr>
      <vt:lpstr>5 Partition algorithm idea (1/4)</vt:lpstr>
      <vt:lpstr>5 Partition algorithm idea (2/4)</vt:lpstr>
      <vt:lpstr>5 Partition algorithm idea (3/4)</vt:lpstr>
      <vt:lpstr>5 Partition algorithm idea (4/4)</vt:lpstr>
      <vt:lpstr>5 Code of Partition Algorithm</vt:lpstr>
      <vt:lpstr>5 Partition Algorithm: Example</vt:lpstr>
      <vt:lpstr>5 Analysis of Quick Sort: Worst Case (1/2)</vt:lpstr>
      <vt:lpstr>5 Analysis of Quick Sort: Worst Case (2/2)</vt:lpstr>
      <vt:lpstr>5 Analysis of Quick Sort: Best/Average case</vt:lpstr>
      <vt:lpstr>6 Radix Sort</vt:lpstr>
      <vt:lpstr>6 Idea of Radix Sort</vt:lpstr>
      <vt:lpstr>6 Radix Sort of Eight Integers</vt:lpstr>
      <vt:lpstr>6 Pseudocode and Analysis of Radix Sort</vt:lpstr>
      <vt:lpstr>7 Comparison of Sorting Algorithms</vt:lpstr>
      <vt:lpstr>7 In-place Sort</vt:lpstr>
      <vt:lpstr>7 Stable Sort</vt:lpstr>
      <vt:lpstr>7 Non-Stable Sort</vt:lpstr>
      <vt:lpstr>7 Summary of Sorting Algorithms</vt:lpstr>
      <vt:lpstr>8 Use of Java Sort Methods</vt:lpstr>
      <vt:lpstr>8 Java Sort Methods (in Arrays class)</vt:lpstr>
      <vt:lpstr>8 To use sort( ) in Arrays</vt:lpstr>
      <vt:lpstr>8 Simple program using Collections.sort()</vt:lpstr>
      <vt:lpstr>8 Another solution using Arrays.sort()</vt:lpstr>
      <vt:lpstr>8 Example: class Person</vt:lpstr>
      <vt:lpstr>8 Comparator: AgeComparator</vt:lpstr>
      <vt:lpstr>8 Comparator: NameComparator</vt:lpstr>
      <vt:lpstr>8 TestComparator (1/3)</vt:lpstr>
      <vt:lpstr>8 TestComparator (2/3)</vt:lpstr>
      <vt:lpstr>8 TestComparator (3/3)</vt:lpstr>
      <vt:lpstr>8 Another solution using Arrays.sort( )</vt:lpstr>
      <vt:lpstr>Summary</vt:lpstr>
      <vt:lpstr>Links on Sorting Algorithms</vt:lpstr>
      <vt:lpstr>PowerPoint Presentation</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Aaron Tan</dc:creator>
  <cp:lastModifiedBy>Microsoft Office User</cp:lastModifiedBy>
  <cp:revision>2790</cp:revision>
  <dcterms:created xsi:type="dcterms:W3CDTF">2005-08-26T05:24:28Z</dcterms:created>
  <dcterms:modified xsi:type="dcterms:W3CDTF">2020-07-31T04:19:54Z</dcterms:modified>
</cp:coreProperties>
</file>