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3" r:id="rId1"/>
    <p:sldMasterId id="2147483705" r:id="rId2"/>
  </p:sldMasterIdLst>
  <p:notesMasterIdLst>
    <p:notesMasterId r:id="rId84"/>
  </p:notesMasterIdLst>
  <p:handoutMasterIdLst>
    <p:handoutMasterId r:id="rId85"/>
  </p:handoutMasterIdLst>
  <p:sldIdLst>
    <p:sldId id="1079" r:id="rId3"/>
    <p:sldId id="1080" r:id="rId4"/>
    <p:sldId id="1081" r:id="rId5"/>
    <p:sldId id="1082" r:id="rId6"/>
    <p:sldId id="1076" r:id="rId7"/>
    <p:sldId id="1078" r:id="rId8"/>
    <p:sldId id="690" r:id="rId9"/>
    <p:sldId id="1021" r:id="rId10"/>
    <p:sldId id="1022" r:id="rId11"/>
    <p:sldId id="692" r:id="rId12"/>
    <p:sldId id="820" r:id="rId13"/>
    <p:sldId id="956" r:id="rId14"/>
    <p:sldId id="1001" r:id="rId15"/>
    <p:sldId id="1002" r:id="rId16"/>
    <p:sldId id="1003" r:id="rId17"/>
    <p:sldId id="1004" r:id="rId18"/>
    <p:sldId id="929" r:id="rId19"/>
    <p:sldId id="1005" r:id="rId20"/>
    <p:sldId id="1006" r:id="rId21"/>
    <p:sldId id="1007" r:id="rId22"/>
    <p:sldId id="1008" r:id="rId23"/>
    <p:sldId id="1009" r:id="rId24"/>
    <p:sldId id="1010" r:id="rId25"/>
    <p:sldId id="1011" r:id="rId26"/>
    <p:sldId id="1012" r:id="rId27"/>
    <p:sldId id="1013" r:id="rId28"/>
    <p:sldId id="1014" r:id="rId29"/>
    <p:sldId id="1015" r:id="rId30"/>
    <p:sldId id="1016" r:id="rId31"/>
    <p:sldId id="1017" r:id="rId32"/>
    <p:sldId id="1023" r:id="rId33"/>
    <p:sldId id="1024" r:id="rId34"/>
    <p:sldId id="1018" r:id="rId35"/>
    <p:sldId id="1019" r:id="rId36"/>
    <p:sldId id="1025" r:id="rId37"/>
    <p:sldId id="1026" r:id="rId38"/>
    <p:sldId id="1027" r:id="rId39"/>
    <p:sldId id="1028" r:id="rId40"/>
    <p:sldId id="1029" r:id="rId41"/>
    <p:sldId id="1020" r:id="rId42"/>
    <p:sldId id="1030" r:id="rId43"/>
    <p:sldId id="1031" r:id="rId44"/>
    <p:sldId id="1000" r:id="rId45"/>
    <p:sldId id="1033" r:id="rId46"/>
    <p:sldId id="1034" r:id="rId47"/>
    <p:sldId id="1037" r:id="rId48"/>
    <p:sldId id="1038" r:id="rId49"/>
    <p:sldId id="1049" r:id="rId50"/>
    <p:sldId id="1050" r:id="rId51"/>
    <p:sldId id="1051" r:id="rId52"/>
    <p:sldId id="1052" r:id="rId53"/>
    <p:sldId id="1042" r:id="rId54"/>
    <p:sldId id="1044" r:id="rId55"/>
    <p:sldId id="1045" r:id="rId56"/>
    <p:sldId id="1053" r:id="rId57"/>
    <p:sldId id="1054" r:id="rId58"/>
    <p:sldId id="1055" r:id="rId59"/>
    <p:sldId id="1056" r:id="rId60"/>
    <p:sldId id="1057" r:id="rId61"/>
    <p:sldId id="1058" r:id="rId62"/>
    <p:sldId id="1059" r:id="rId63"/>
    <p:sldId id="1060" r:id="rId64"/>
    <p:sldId id="1061" r:id="rId65"/>
    <p:sldId id="1062" r:id="rId66"/>
    <p:sldId id="1063" r:id="rId67"/>
    <p:sldId id="1064" r:id="rId68"/>
    <p:sldId id="1065" r:id="rId69"/>
    <p:sldId id="1066" r:id="rId70"/>
    <p:sldId id="1067" r:id="rId71"/>
    <p:sldId id="1068" r:id="rId72"/>
    <p:sldId id="1069" r:id="rId73"/>
    <p:sldId id="1070" r:id="rId74"/>
    <p:sldId id="1071" r:id="rId75"/>
    <p:sldId id="1072" r:id="rId76"/>
    <p:sldId id="1073" r:id="rId77"/>
    <p:sldId id="1074" r:id="rId78"/>
    <p:sldId id="1032" r:id="rId79"/>
    <p:sldId id="1075" r:id="rId80"/>
    <p:sldId id="1048" r:id="rId81"/>
    <p:sldId id="685" r:id="rId82"/>
    <p:sldId id="1083" r:id="rId83"/>
  </p:sldIdLst>
  <p:sldSz cx="9144000" cy="6858000" type="screen4x3"/>
  <p:notesSz cx="6807200" cy="9906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CCFF"/>
    <a:srgbClr val="6699FF"/>
    <a:srgbClr val="9999FF"/>
    <a:srgbClr val="0000FF"/>
    <a:srgbClr val="CCFFCC"/>
    <a:srgbClr val="800000"/>
    <a:srgbClr val="006600"/>
    <a:srgbClr val="660066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68" autoAdjust="0"/>
    <p:restoredTop sz="89819" autoAdjust="0"/>
  </p:normalViewPr>
  <p:slideViewPr>
    <p:cSldViewPr>
      <p:cViewPr varScale="1">
        <p:scale>
          <a:sx n="102" d="100"/>
          <a:sy n="102" d="100"/>
        </p:scale>
        <p:origin x="215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8734"/>
    </p:cViewPr>
  </p:sorterViewPr>
  <p:notesViewPr>
    <p:cSldViewPr>
      <p:cViewPr varScale="1">
        <p:scale>
          <a:sx n="76" d="100"/>
          <a:sy n="76" d="100"/>
        </p:scale>
        <p:origin x="-3330" y="-108"/>
      </p:cViewPr>
      <p:guideLst>
        <p:guide orient="horz" pos="3120"/>
        <p:guide pos="214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viewProps" Target="viewProps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hyperlink" Target="http://sakai.it.tdt.edu.vn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://sakai.it.tdt.edu.vn/" TargetMode="External"/><Relationship Id="rId1" Type="http://schemas.openxmlformats.org/officeDocument/2006/relationships/image" Target="../media/image2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ADA11EA-323B-4707-895B-4B9D1687664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D2F955-2120-4923-9611-8AAF93F827CA}">
      <dgm:prSet phldrT="[Text]"/>
      <dgm:spPr>
        <a:solidFill>
          <a:srgbClr val="9933FF"/>
        </a:solidFill>
        <a:ln>
          <a:solidFill>
            <a:srgbClr val="9933FF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4017A13B-00DD-453B-A717-0EE681D464B5}" type="parTrans" cxnId="{655687F6-E705-49EF-9481-6F2C21D287EF}">
      <dgm:prSet/>
      <dgm:spPr/>
      <dgm:t>
        <a:bodyPr/>
        <a:lstStyle/>
        <a:p>
          <a:endParaRPr lang="en-US"/>
        </a:p>
      </dgm:t>
    </dgm:pt>
    <dgm:pt modelId="{0F80FB6D-866C-4704-ADF8-3CFB6EB56F4F}" type="sibTrans" cxnId="{655687F6-E705-49EF-9481-6F2C21D287EF}">
      <dgm:prSet/>
      <dgm:spPr/>
      <dgm:t>
        <a:bodyPr/>
        <a:lstStyle/>
        <a:p>
          <a:endParaRPr lang="en-US"/>
        </a:p>
      </dgm:t>
    </dgm:pt>
    <dgm:pt modelId="{DEBD6EF9-2804-423B-9DF9-F21060D61466}">
      <dgm:prSet phldrT="[Text]" custT="1"/>
      <dgm:spPr/>
      <dgm:t>
        <a:bodyPr/>
        <a:lstStyle/>
        <a:p>
          <a:r>
            <a:rPr lang="en-US" sz="2400" dirty="0"/>
            <a:t>To learn some classic sorting algorithms</a:t>
          </a:r>
        </a:p>
      </dgm:t>
    </dgm:pt>
    <dgm:pt modelId="{5B933FA4-8D86-4F7D-8E4D-40B626870BD3}" type="parTrans" cxnId="{F78A3CEB-97F9-4415-B7DD-099ACA7A8C9C}">
      <dgm:prSet/>
      <dgm:spPr/>
      <dgm:t>
        <a:bodyPr/>
        <a:lstStyle/>
        <a:p>
          <a:endParaRPr lang="en-US"/>
        </a:p>
      </dgm:t>
    </dgm:pt>
    <dgm:pt modelId="{5EAE268D-523B-4FEB-B34C-35B99AF6F8C8}" type="sibTrans" cxnId="{F78A3CEB-97F9-4415-B7DD-099ACA7A8C9C}">
      <dgm:prSet/>
      <dgm:spPr/>
      <dgm:t>
        <a:bodyPr/>
        <a:lstStyle/>
        <a:p>
          <a:endParaRPr lang="en-US"/>
        </a:p>
      </dgm:t>
    </dgm:pt>
    <dgm:pt modelId="{9CE06BC0-032E-4149-919B-24D09572F737}">
      <dgm:prSet phldrT="[Text]"/>
      <dgm:spPr>
        <a:solidFill>
          <a:srgbClr val="FF7C80"/>
        </a:solidFill>
        <a:ln>
          <a:solidFill>
            <a:srgbClr val="FF7C80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C2815A91-FF76-456E-BDCD-7EAC9726195B}" type="parTrans" cxnId="{03B6E75F-88B1-4EF6-96D1-FC1E8C659CD0}">
      <dgm:prSet/>
      <dgm:spPr/>
      <dgm:t>
        <a:bodyPr/>
        <a:lstStyle/>
        <a:p>
          <a:endParaRPr lang="en-US"/>
        </a:p>
      </dgm:t>
    </dgm:pt>
    <dgm:pt modelId="{10126DF6-3E42-4D40-9688-6A1FBB3BFC04}" type="sibTrans" cxnId="{03B6E75F-88B1-4EF6-96D1-FC1E8C659CD0}">
      <dgm:prSet/>
      <dgm:spPr/>
      <dgm:t>
        <a:bodyPr/>
        <a:lstStyle/>
        <a:p>
          <a:endParaRPr lang="en-US"/>
        </a:p>
      </dgm:t>
    </dgm:pt>
    <dgm:pt modelId="{7DF50EEE-E66E-402D-A97F-C4566E2DA512}">
      <dgm:prSet phldrT="[Text]" custT="1"/>
      <dgm:spPr/>
      <dgm:t>
        <a:bodyPr/>
        <a:lstStyle/>
        <a:p>
          <a:r>
            <a:rPr lang="en-GB" sz="2400" dirty="0"/>
            <a:t>To analyse the running time of these algorithms</a:t>
          </a:r>
          <a:endParaRPr lang="en-US" sz="2400" dirty="0"/>
        </a:p>
      </dgm:t>
    </dgm:pt>
    <dgm:pt modelId="{AAF8E71A-C5A5-4D62-AE7B-23D0A73376F2}" type="parTrans" cxnId="{9E01103A-5B40-4A5A-BE97-B75EFE091FDB}">
      <dgm:prSet/>
      <dgm:spPr/>
      <dgm:t>
        <a:bodyPr/>
        <a:lstStyle/>
        <a:p>
          <a:endParaRPr lang="en-US"/>
        </a:p>
      </dgm:t>
    </dgm:pt>
    <dgm:pt modelId="{916F7EE1-38E8-46D2-BEDD-0D0FE7F77815}" type="sibTrans" cxnId="{9E01103A-5B40-4A5A-BE97-B75EFE091FDB}">
      <dgm:prSet/>
      <dgm:spPr/>
      <dgm:t>
        <a:bodyPr/>
        <a:lstStyle/>
        <a:p>
          <a:endParaRPr lang="en-US"/>
        </a:p>
      </dgm:t>
    </dgm:pt>
    <dgm:pt modelId="{25F0BC43-71BB-410A-8512-B35515833C07}">
      <dgm:prSet/>
      <dgm:spPr>
        <a:solidFill>
          <a:schemeClr val="tx2">
            <a:lumMod val="40000"/>
            <a:lumOff val="60000"/>
          </a:schemeClr>
        </a:solidFill>
        <a:ln>
          <a:solidFill>
            <a:srgbClr val="6699FF"/>
          </a:solidFill>
        </a:ln>
      </dgm:spPr>
      <dgm:t>
        <a:bodyPr/>
        <a:lstStyle/>
        <a:p>
          <a:r>
            <a:rPr lang="en-US" dirty="0"/>
            <a:t>3</a:t>
          </a:r>
          <a:endParaRPr lang="en-SG" dirty="0"/>
        </a:p>
      </dgm:t>
    </dgm:pt>
    <dgm:pt modelId="{EF6AF48B-A831-4541-BA1F-D016C93D0E3A}" type="parTrans" cxnId="{81481939-9729-41B0-8E8A-8B8A7EA94F43}">
      <dgm:prSet/>
      <dgm:spPr/>
      <dgm:t>
        <a:bodyPr/>
        <a:lstStyle/>
        <a:p>
          <a:endParaRPr lang="en-SG"/>
        </a:p>
      </dgm:t>
    </dgm:pt>
    <dgm:pt modelId="{D61BCA7D-61A2-4490-9ED5-ED4727EE9082}" type="sibTrans" cxnId="{81481939-9729-41B0-8E8A-8B8A7EA94F43}">
      <dgm:prSet/>
      <dgm:spPr/>
      <dgm:t>
        <a:bodyPr/>
        <a:lstStyle/>
        <a:p>
          <a:endParaRPr lang="en-SG"/>
        </a:p>
      </dgm:t>
    </dgm:pt>
    <dgm:pt modelId="{107480B0-2268-4076-80B1-CE5B2D3697D0}">
      <dgm:prSet/>
      <dgm:spPr/>
      <dgm:t>
        <a:bodyPr/>
        <a:lstStyle/>
        <a:p>
          <a:r>
            <a:rPr lang="en-US" dirty="0"/>
            <a:t>4</a:t>
          </a:r>
          <a:endParaRPr lang="en-SG" dirty="0"/>
        </a:p>
      </dgm:t>
    </dgm:pt>
    <dgm:pt modelId="{BEC2A1F8-7BF6-44BA-8610-982975981925}" type="parTrans" cxnId="{77E716B2-A435-4A1B-9E0B-C880A72A0EC4}">
      <dgm:prSet/>
      <dgm:spPr/>
      <dgm:t>
        <a:bodyPr/>
        <a:lstStyle/>
        <a:p>
          <a:endParaRPr lang="en-SG"/>
        </a:p>
      </dgm:t>
    </dgm:pt>
    <dgm:pt modelId="{7FB5F6AB-342B-4128-A470-7C6E9F33D3FC}" type="sibTrans" cxnId="{77E716B2-A435-4A1B-9E0B-C880A72A0EC4}">
      <dgm:prSet/>
      <dgm:spPr/>
      <dgm:t>
        <a:bodyPr/>
        <a:lstStyle/>
        <a:p>
          <a:endParaRPr lang="en-SG"/>
        </a:p>
      </dgm:t>
    </dgm:pt>
    <dgm:pt modelId="{7E3B9988-51C6-4569-91A4-03DD2FE93D3C}">
      <dgm:prSet custT="1"/>
      <dgm:spPr/>
      <dgm:t>
        <a:bodyPr/>
        <a:lstStyle/>
        <a:p>
          <a:r>
            <a:rPr lang="en-US" sz="2400" dirty="0"/>
            <a:t>To learn concepts such as in-place sorts and stable sorts </a:t>
          </a:r>
          <a:endParaRPr lang="en-SG" sz="2400" dirty="0"/>
        </a:p>
      </dgm:t>
    </dgm:pt>
    <dgm:pt modelId="{D8D10D5A-B6D7-40E6-8611-39E6E97B427D}" type="parTrans" cxnId="{310A0983-D677-4216-A3E7-929567245784}">
      <dgm:prSet/>
      <dgm:spPr/>
      <dgm:t>
        <a:bodyPr/>
        <a:lstStyle/>
        <a:p>
          <a:endParaRPr lang="en-SG"/>
        </a:p>
      </dgm:t>
    </dgm:pt>
    <dgm:pt modelId="{B8E29BF2-0C5C-4B76-B259-8BD092828BD4}" type="sibTrans" cxnId="{310A0983-D677-4216-A3E7-929567245784}">
      <dgm:prSet/>
      <dgm:spPr/>
      <dgm:t>
        <a:bodyPr/>
        <a:lstStyle/>
        <a:p>
          <a:endParaRPr lang="en-SG"/>
        </a:p>
      </dgm:t>
    </dgm:pt>
    <dgm:pt modelId="{00553B8B-1F29-4F43-A740-CF89D7630561}">
      <dgm:prSet custT="1"/>
      <dgm:spPr/>
      <dgm:t>
        <a:bodyPr/>
        <a:lstStyle/>
        <a:p>
          <a:r>
            <a:rPr lang="en-US" sz="2400" dirty="0"/>
            <a:t>Using Java methods to perform sorting </a:t>
          </a:r>
          <a:endParaRPr lang="en-SG" sz="2400" dirty="0"/>
        </a:p>
      </dgm:t>
    </dgm:pt>
    <dgm:pt modelId="{92930950-0465-432A-AA1B-CBD2DA68B61C}" type="parTrans" cxnId="{DC519C0E-9E76-4CB0-BB25-5DC69EFEDB9A}">
      <dgm:prSet/>
      <dgm:spPr/>
      <dgm:t>
        <a:bodyPr/>
        <a:lstStyle/>
        <a:p>
          <a:endParaRPr lang="en-SG"/>
        </a:p>
      </dgm:t>
    </dgm:pt>
    <dgm:pt modelId="{32F0B63F-232D-474E-8A74-85A5411A8BD5}" type="sibTrans" cxnId="{DC519C0E-9E76-4CB0-BB25-5DC69EFEDB9A}">
      <dgm:prSet/>
      <dgm:spPr/>
      <dgm:t>
        <a:bodyPr/>
        <a:lstStyle/>
        <a:p>
          <a:endParaRPr lang="en-SG"/>
        </a:p>
      </dgm:t>
    </dgm:pt>
    <dgm:pt modelId="{9243B227-0C0E-4439-B08B-C48187B71ED3}" type="pres">
      <dgm:prSet presAssocID="{7ADA11EA-323B-4707-895B-4B9D16876644}" presName="linearFlow" presStyleCnt="0">
        <dgm:presLayoutVars>
          <dgm:dir/>
          <dgm:animLvl val="lvl"/>
          <dgm:resizeHandles val="exact"/>
        </dgm:presLayoutVars>
      </dgm:prSet>
      <dgm:spPr/>
    </dgm:pt>
    <dgm:pt modelId="{62BFFFC2-E5EE-4620-B112-2FC0CAD81860}" type="pres">
      <dgm:prSet presAssocID="{7ED2F955-2120-4923-9611-8AAF93F827CA}" presName="composite" presStyleCnt="0"/>
      <dgm:spPr/>
    </dgm:pt>
    <dgm:pt modelId="{232EAE4B-1ED0-4687-9A33-90AF17948ACD}" type="pres">
      <dgm:prSet presAssocID="{7ED2F955-2120-4923-9611-8AAF93F827CA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7946CE0-4F59-49F2-83C9-45D73974197A}" type="pres">
      <dgm:prSet presAssocID="{7ED2F955-2120-4923-9611-8AAF93F827CA}" presName="descendantText" presStyleLbl="alignAcc1" presStyleIdx="0" presStyleCnt="4" custScaleY="139009">
        <dgm:presLayoutVars>
          <dgm:bulletEnabled val="1"/>
        </dgm:presLayoutVars>
      </dgm:prSet>
      <dgm:spPr/>
    </dgm:pt>
    <dgm:pt modelId="{8C2FAFCB-21D8-4CC0-ABA1-F5FEEEA196E9}" type="pres">
      <dgm:prSet presAssocID="{0F80FB6D-866C-4704-ADF8-3CFB6EB56F4F}" presName="sp" presStyleCnt="0"/>
      <dgm:spPr/>
    </dgm:pt>
    <dgm:pt modelId="{66F64149-FCE0-42B2-BF46-BBEE3094C0DB}" type="pres">
      <dgm:prSet presAssocID="{9CE06BC0-032E-4149-919B-24D09572F737}" presName="composite" presStyleCnt="0"/>
      <dgm:spPr/>
    </dgm:pt>
    <dgm:pt modelId="{E26FD5B1-3991-4CE2-874F-8C2F1F1A42F2}" type="pres">
      <dgm:prSet presAssocID="{9CE06BC0-032E-4149-919B-24D09572F737}" presName="parentText" presStyleLbl="alignNode1" presStyleIdx="1" presStyleCnt="4" custLinFactNeighborY="-10078">
        <dgm:presLayoutVars>
          <dgm:chMax val="1"/>
          <dgm:bulletEnabled val="1"/>
        </dgm:presLayoutVars>
      </dgm:prSet>
      <dgm:spPr/>
    </dgm:pt>
    <dgm:pt modelId="{F8B2D4D0-CC62-4E1F-8BFF-8FB3F6AE7A97}" type="pres">
      <dgm:prSet presAssocID="{9CE06BC0-032E-4149-919B-24D09572F737}" presName="descendantText" presStyleLbl="alignAcc1" presStyleIdx="1" presStyleCnt="4" custScaleY="146145" custLinFactNeighborX="-21" custLinFactNeighborY="-3067">
        <dgm:presLayoutVars>
          <dgm:bulletEnabled val="1"/>
        </dgm:presLayoutVars>
      </dgm:prSet>
      <dgm:spPr/>
    </dgm:pt>
    <dgm:pt modelId="{6CEE842B-6F50-4AAB-9363-D0107BACB565}" type="pres">
      <dgm:prSet presAssocID="{10126DF6-3E42-4D40-9688-6A1FBB3BFC04}" presName="sp" presStyleCnt="0"/>
      <dgm:spPr/>
    </dgm:pt>
    <dgm:pt modelId="{841D8200-ED9A-4058-83DA-867F000C80C1}" type="pres">
      <dgm:prSet presAssocID="{25F0BC43-71BB-410A-8512-B35515833C07}" presName="composite" presStyleCnt="0"/>
      <dgm:spPr/>
    </dgm:pt>
    <dgm:pt modelId="{269EB157-571E-41C8-9B72-1BAA60C7AD99}" type="pres">
      <dgm:prSet presAssocID="{25F0BC43-71BB-410A-8512-B35515833C07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B631F4C8-DE38-46C7-AEBC-34F124F6ADD6}" type="pres">
      <dgm:prSet presAssocID="{25F0BC43-71BB-410A-8512-B35515833C07}" presName="descendantText" presStyleLbl="alignAcc1" presStyleIdx="2" presStyleCnt="4" custScaleY="143915">
        <dgm:presLayoutVars>
          <dgm:bulletEnabled val="1"/>
        </dgm:presLayoutVars>
      </dgm:prSet>
      <dgm:spPr/>
    </dgm:pt>
    <dgm:pt modelId="{D64A5A2F-6632-4BDE-8122-E35A00FF6503}" type="pres">
      <dgm:prSet presAssocID="{D61BCA7D-61A2-4490-9ED5-ED4727EE9082}" presName="sp" presStyleCnt="0"/>
      <dgm:spPr/>
    </dgm:pt>
    <dgm:pt modelId="{F31FA315-7234-4F02-B7D1-A916790D6554}" type="pres">
      <dgm:prSet presAssocID="{107480B0-2268-4076-80B1-CE5B2D3697D0}" presName="composite" presStyleCnt="0"/>
      <dgm:spPr/>
    </dgm:pt>
    <dgm:pt modelId="{35C1D692-CE16-463A-A6FB-8FEBBBB9D2D7}" type="pres">
      <dgm:prSet presAssocID="{107480B0-2268-4076-80B1-CE5B2D3697D0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3268BD86-8D82-430F-8DF4-D3C0C8E51D00}" type="pres">
      <dgm:prSet presAssocID="{107480B0-2268-4076-80B1-CE5B2D3697D0}" presName="descendantText" presStyleLbl="alignAcc1" presStyleIdx="3" presStyleCnt="4" custScaleY="122318" custLinFactNeighborY="5686">
        <dgm:presLayoutVars>
          <dgm:bulletEnabled val="1"/>
        </dgm:presLayoutVars>
      </dgm:prSet>
      <dgm:spPr/>
    </dgm:pt>
  </dgm:ptLst>
  <dgm:cxnLst>
    <dgm:cxn modelId="{DC519C0E-9E76-4CB0-BB25-5DC69EFEDB9A}" srcId="{107480B0-2268-4076-80B1-CE5B2D3697D0}" destId="{00553B8B-1F29-4F43-A740-CF89D7630561}" srcOrd="0" destOrd="0" parTransId="{92930950-0465-432A-AA1B-CBD2DA68B61C}" sibTransId="{32F0B63F-232D-474E-8A74-85A5411A8BD5}"/>
    <dgm:cxn modelId="{D2806214-ABA7-461B-8A44-5FD1969CEC69}" type="presOf" srcId="{7ED2F955-2120-4923-9611-8AAF93F827CA}" destId="{232EAE4B-1ED0-4687-9A33-90AF17948ACD}" srcOrd="0" destOrd="0" presId="urn:microsoft.com/office/officeart/2005/8/layout/chevron2"/>
    <dgm:cxn modelId="{E0A6AB17-F8B6-4CD5-AB55-D1E66C5C0D5C}" type="presOf" srcId="{7E3B9988-51C6-4569-91A4-03DD2FE93D3C}" destId="{B631F4C8-DE38-46C7-AEBC-34F124F6ADD6}" srcOrd="0" destOrd="0" presId="urn:microsoft.com/office/officeart/2005/8/layout/chevron2"/>
    <dgm:cxn modelId="{87A4CF28-75D0-4ED4-BAFE-F472C573E3CB}" type="presOf" srcId="{9CE06BC0-032E-4149-919B-24D09572F737}" destId="{E26FD5B1-3991-4CE2-874F-8C2F1F1A42F2}" srcOrd="0" destOrd="0" presId="urn:microsoft.com/office/officeart/2005/8/layout/chevron2"/>
    <dgm:cxn modelId="{1C6C9F2A-E11D-410F-AEB8-C118D39FA094}" type="presOf" srcId="{7DF50EEE-E66E-402D-A97F-C4566E2DA512}" destId="{F8B2D4D0-CC62-4E1F-8BFF-8FB3F6AE7A97}" srcOrd="0" destOrd="0" presId="urn:microsoft.com/office/officeart/2005/8/layout/chevron2"/>
    <dgm:cxn modelId="{744C4237-A4F1-42A4-92D5-22FFAC0DFB55}" type="presOf" srcId="{DEBD6EF9-2804-423B-9DF9-F21060D61466}" destId="{17946CE0-4F59-49F2-83C9-45D73974197A}" srcOrd="0" destOrd="0" presId="urn:microsoft.com/office/officeart/2005/8/layout/chevron2"/>
    <dgm:cxn modelId="{81481939-9729-41B0-8E8A-8B8A7EA94F43}" srcId="{7ADA11EA-323B-4707-895B-4B9D16876644}" destId="{25F0BC43-71BB-410A-8512-B35515833C07}" srcOrd="2" destOrd="0" parTransId="{EF6AF48B-A831-4541-BA1F-D016C93D0E3A}" sibTransId="{D61BCA7D-61A2-4490-9ED5-ED4727EE9082}"/>
    <dgm:cxn modelId="{9E01103A-5B40-4A5A-BE97-B75EFE091FDB}" srcId="{9CE06BC0-032E-4149-919B-24D09572F737}" destId="{7DF50EEE-E66E-402D-A97F-C4566E2DA512}" srcOrd="0" destOrd="0" parTransId="{AAF8E71A-C5A5-4D62-AE7B-23D0A73376F2}" sibTransId="{916F7EE1-38E8-46D2-BEDD-0D0FE7F77815}"/>
    <dgm:cxn modelId="{03B6E75F-88B1-4EF6-96D1-FC1E8C659CD0}" srcId="{7ADA11EA-323B-4707-895B-4B9D16876644}" destId="{9CE06BC0-032E-4149-919B-24D09572F737}" srcOrd="1" destOrd="0" parTransId="{C2815A91-FF76-456E-BDCD-7EAC9726195B}" sibTransId="{10126DF6-3E42-4D40-9688-6A1FBB3BFC04}"/>
    <dgm:cxn modelId="{310A0983-D677-4216-A3E7-929567245784}" srcId="{25F0BC43-71BB-410A-8512-B35515833C07}" destId="{7E3B9988-51C6-4569-91A4-03DD2FE93D3C}" srcOrd="0" destOrd="0" parTransId="{D8D10D5A-B6D7-40E6-8611-39E6E97B427D}" sibTransId="{B8E29BF2-0C5C-4B76-B259-8BD092828BD4}"/>
    <dgm:cxn modelId="{C99B6D85-3974-4401-87B0-E636BBD496D9}" type="presOf" srcId="{7ADA11EA-323B-4707-895B-4B9D16876644}" destId="{9243B227-0C0E-4439-B08B-C48187B71ED3}" srcOrd="0" destOrd="0" presId="urn:microsoft.com/office/officeart/2005/8/layout/chevron2"/>
    <dgm:cxn modelId="{77E716B2-A435-4A1B-9E0B-C880A72A0EC4}" srcId="{7ADA11EA-323B-4707-895B-4B9D16876644}" destId="{107480B0-2268-4076-80B1-CE5B2D3697D0}" srcOrd="3" destOrd="0" parTransId="{BEC2A1F8-7BF6-44BA-8610-982975981925}" sibTransId="{7FB5F6AB-342B-4128-A470-7C6E9F33D3FC}"/>
    <dgm:cxn modelId="{D86520D4-40FD-4003-BA9F-06F11D44C14C}" type="presOf" srcId="{00553B8B-1F29-4F43-A740-CF89D7630561}" destId="{3268BD86-8D82-430F-8DF4-D3C0C8E51D00}" srcOrd="0" destOrd="0" presId="urn:microsoft.com/office/officeart/2005/8/layout/chevron2"/>
    <dgm:cxn modelId="{695F00E7-B9C2-4EA4-9FFA-DB1EAFC95C0C}" type="presOf" srcId="{107480B0-2268-4076-80B1-CE5B2D3697D0}" destId="{35C1D692-CE16-463A-A6FB-8FEBBBB9D2D7}" srcOrd="0" destOrd="0" presId="urn:microsoft.com/office/officeart/2005/8/layout/chevron2"/>
    <dgm:cxn modelId="{F78A3CEB-97F9-4415-B7DD-099ACA7A8C9C}" srcId="{7ED2F955-2120-4923-9611-8AAF93F827CA}" destId="{DEBD6EF9-2804-423B-9DF9-F21060D61466}" srcOrd="0" destOrd="0" parTransId="{5B933FA4-8D86-4F7D-8E4D-40B626870BD3}" sibTransId="{5EAE268D-523B-4FEB-B34C-35B99AF6F8C8}"/>
    <dgm:cxn modelId="{655687F6-E705-49EF-9481-6F2C21D287EF}" srcId="{7ADA11EA-323B-4707-895B-4B9D16876644}" destId="{7ED2F955-2120-4923-9611-8AAF93F827CA}" srcOrd="0" destOrd="0" parTransId="{4017A13B-00DD-453B-A717-0EE681D464B5}" sibTransId="{0F80FB6D-866C-4704-ADF8-3CFB6EB56F4F}"/>
    <dgm:cxn modelId="{173E88FF-88FA-46FE-B6D2-5DDD49476E2D}" type="presOf" srcId="{25F0BC43-71BB-410A-8512-B35515833C07}" destId="{269EB157-571E-41C8-9B72-1BAA60C7AD99}" srcOrd="0" destOrd="0" presId="urn:microsoft.com/office/officeart/2005/8/layout/chevron2"/>
    <dgm:cxn modelId="{6F8B5EFF-6248-4801-A4EB-AFA6A66E1187}" type="presParOf" srcId="{9243B227-0C0E-4439-B08B-C48187B71ED3}" destId="{62BFFFC2-E5EE-4620-B112-2FC0CAD81860}" srcOrd="0" destOrd="0" presId="urn:microsoft.com/office/officeart/2005/8/layout/chevron2"/>
    <dgm:cxn modelId="{86BC51B1-E77F-4D44-BF45-559DAF2CFFC2}" type="presParOf" srcId="{62BFFFC2-E5EE-4620-B112-2FC0CAD81860}" destId="{232EAE4B-1ED0-4687-9A33-90AF17948ACD}" srcOrd="0" destOrd="0" presId="urn:microsoft.com/office/officeart/2005/8/layout/chevron2"/>
    <dgm:cxn modelId="{BBAECC89-5D1A-413E-A64D-AC91A1F0ECCB}" type="presParOf" srcId="{62BFFFC2-E5EE-4620-B112-2FC0CAD81860}" destId="{17946CE0-4F59-49F2-83C9-45D73974197A}" srcOrd="1" destOrd="0" presId="urn:microsoft.com/office/officeart/2005/8/layout/chevron2"/>
    <dgm:cxn modelId="{2514F3BB-4454-471A-91A4-06487C98EE12}" type="presParOf" srcId="{9243B227-0C0E-4439-B08B-C48187B71ED3}" destId="{8C2FAFCB-21D8-4CC0-ABA1-F5FEEEA196E9}" srcOrd="1" destOrd="0" presId="urn:microsoft.com/office/officeart/2005/8/layout/chevron2"/>
    <dgm:cxn modelId="{F70B5D84-C1DE-4ABC-A933-4A79F6836CF1}" type="presParOf" srcId="{9243B227-0C0E-4439-B08B-C48187B71ED3}" destId="{66F64149-FCE0-42B2-BF46-BBEE3094C0DB}" srcOrd="2" destOrd="0" presId="urn:microsoft.com/office/officeart/2005/8/layout/chevron2"/>
    <dgm:cxn modelId="{7B32B8D8-CBBD-40FC-B7C2-64591A76F2A9}" type="presParOf" srcId="{66F64149-FCE0-42B2-BF46-BBEE3094C0DB}" destId="{E26FD5B1-3991-4CE2-874F-8C2F1F1A42F2}" srcOrd="0" destOrd="0" presId="urn:microsoft.com/office/officeart/2005/8/layout/chevron2"/>
    <dgm:cxn modelId="{BDDDAA9F-2197-4BBE-ABFF-F3D32C4C3D91}" type="presParOf" srcId="{66F64149-FCE0-42B2-BF46-BBEE3094C0DB}" destId="{F8B2D4D0-CC62-4E1F-8BFF-8FB3F6AE7A97}" srcOrd="1" destOrd="0" presId="urn:microsoft.com/office/officeart/2005/8/layout/chevron2"/>
    <dgm:cxn modelId="{B61BE742-511F-4F57-8027-6CAD56F30089}" type="presParOf" srcId="{9243B227-0C0E-4439-B08B-C48187B71ED3}" destId="{6CEE842B-6F50-4AAB-9363-D0107BACB565}" srcOrd="3" destOrd="0" presId="urn:microsoft.com/office/officeart/2005/8/layout/chevron2"/>
    <dgm:cxn modelId="{BC8661DD-6B4D-476A-8C16-0A166749AF55}" type="presParOf" srcId="{9243B227-0C0E-4439-B08B-C48187B71ED3}" destId="{841D8200-ED9A-4058-83DA-867F000C80C1}" srcOrd="4" destOrd="0" presId="urn:microsoft.com/office/officeart/2005/8/layout/chevron2"/>
    <dgm:cxn modelId="{FD09BC3C-72DF-4040-BFB8-6B077A2F1C9A}" type="presParOf" srcId="{841D8200-ED9A-4058-83DA-867F000C80C1}" destId="{269EB157-571E-41C8-9B72-1BAA60C7AD99}" srcOrd="0" destOrd="0" presId="urn:microsoft.com/office/officeart/2005/8/layout/chevron2"/>
    <dgm:cxn modelId="{2668644D-C6E6-48DD-A35F-51A662161865}" type="presParOf" srcId="{841D8200-ED9A-4058-83DA-867F000C80C1}" destId="{B631F4C8-DE38-46C7-AEBC-34F124F6ADD6}" srcOrd="1" destOrd="0" presId="urn:microsoft.com/office/officeart/2005/8/layout/chevron2"/>
    <dgm:cxn modelId="{7F460870-0B81-4C57-A4EB-8460369233B7}" type="presParOf" srcId="{9243B227-0C0E-4439-B08B-C48187B71ED3}" destId="{D64A5A2F-6632-4BDE-8122-E35A00FF6503}" srcOrd="5" destOrd="0" presId="urn:microsoft.com/office/officeart/2005/8/layout/chevron2"/>
    <dgm:cxn modelId="{D3BEE8CD-41F3-4F26-9EEE-5F0C91FDD389}" type="presParOf" srcId="{9243B227-0C0E-4439-B08B-C48187B71ED3}" destId="{F31FA315-7234-4F02-B7D1-A916790D6554}" srcOrd="6" destOrd="0" presId="urn:microsoft.com/office/officeart/2005/8/layout/chevron2"/>
    <dgm:cxn modelId="{9B60182D-2837-48AE-96EE-70AA8FF5D1DF}" type="presParOf" srcId="{F31FA315-7234-4F02-B7D1-A916790D6554}" destId="{35C1D692-CE16-463A-A6FB-8FEBBBB9D2D7}" srcOrd="0" destOrd="0" presId="urn:microsoft.com/office/officeart/2005/8/layout/chevron2"/>
    <dgm:cxn modelId="{1EBFC870-9EEE-4530-A693-0A7AF89539BB}" type="presParOf" srcId="{F31FA315-7234-4F02-B7D1-A916790D6554}" destId="{3268BD86-8D82-430F-8DF4-D3C0C8E51D00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62E928-676D-428E-8E83-FEAED208C0F7}" type="doc">
      <dgm:prSet loTypeId="urn:microsoft.com/office/officeart/2005/8/layout/vList3#1" loCatId="list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E90267-9BC7-4679-8942-5FF3A3AB06ED}">
      <dgm:prSet phldrT="[Text]" custT="1"/>
      <dgm:spPr>
        <a:solidFill>
          <a:srgbClr val="5BFB81"/>
        </a:solidFill>
      </dgm:spPr>
      <dgm:t>
        <a:bodyPr/>
        <a:lstStyle/>
        <a:p>
          <a:pPr marL="0" indent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dirty="0">
              <a:solidFill>
                <a:schemeClr val="tx1"/>
              </a:solidFill>
            </a:rPr>
            <a:t>Book</a:t>
          </a:r>
        </a:p>
      </dgm:t>
    </dgm:pt>
    <dgm:pt modelId="{97FF8DFD-B26D-41C3-89BA-C7B95B7D90CB}" type="parTrans" cxnId="{B604DC77-B775-4D1F-9129-68612B5F6BE5}">
      <dgm:prSet/>
      <dgm:spPr/>
      <dgm:t>
        <a:bodyPr/>
        <a:lstStyle/>
        <a:p>
          <a:endParaRPr lang="en-US"/>
        </a:p>
      </dgm:t>
    </dgm:pt>
    <dgm:pt modelId="{D0E060C8-5E3E-490E-B807-583FB2F11816}" type="sibTrans" cxnId="{B604DC77-B775-4D1F-9129-68612B5F6BE5}">
      <dgm:prSet/>
      <dgm:spPr/>
      <dgm:t>
        <a:bodyPr/>
        <a:lstStyle/>
        <a:p>
          <a:endParaRPr lang="en-US"/>
        </a:p>
      </dgm:t>
    </dgm:pt>
    <dgm:pt modelId="{C5CEBEED-CFB9-42A5-B5AD-5846D62AC459}">
      <dgm:prSet phldrT="[Text]" custT="1"/>
      <dgm:spPr>
        <a:solidFill>
          <a:srgbClr val="5BFB81"/>
        </a:solidFill>
      </dgm:spPr>
      <dgm:t>
        <a:bodyPr/>
        <a:lstStyle/>
        <a:p>
          <a:pPr marL="465138" indent="-293688">
            <a:lnSpc>
              <a:spcPct val="100000"/>
            </a:lnSpc>
            <a:spcBef>
              <a:spcPts val="0"/>
            </a:spcBef>
            <a:spcAft>
              <a:spcPts val="600"/>
            </a:spcAft>
          </a:pPr>
          <a:r>
            <a:rPr lang="en-US" sz="2400" b="1" baseline="0" dirty="0">
              <a:solidFill>
                <a:schemeClr val="tx1"/>
              </a:solidFill>
            </a:rPr>
            <a:t>Chapter 10:</a:t>
          </a:r>
          <a:r>
            <a:rPr lang="en-US" sz="2400" baseline="0" dirty="0">
              <a:solidFill>
                <a:schemeClr val="tx1"/>
              </a:solidFill>
            </a:rPr>
            <a:t> Algorithm Efficiency and Sorting</a:t>
          </a:r>
          <a:r>
            <a:rPr lang="en-US" sz="2400" baseline="0" dirty="0">
              <a:solidFill>
                <a:schemeClr val="tx1"/>
              </a:solidFill>
              <a:latin typeface="+mn-lt"/>
            </a:rPr>
            <a:t>, pages 542 to 577.</a:t>
          </a:r>
        </a:p>
      </dgm:t>
    </dgm:pt>
    <dgm:pt modelId="{A0A2091F-B4A7-494A-8045-F1B6768BF68E}" type="parTrans" cxnId="{1BBC6133-45AD-4060-8C4A-0B1D02B70742}">
      <dgm:prSet/>
      <dgm:spPr/>
      <dgm:t>
        <a:bodyPr/>
        <a:lstStyle/>
        <a:p>
          <a:endParaRPr lang="en-US"/>
        </a:p>
      </dgm:t>
    </dgm:pt>
    <dgm:pt modelId="{8F2732F5-0EE9-4592-B5B0-D7D7746865F9}" type="sibTrans" cxnId="{1BBC6133-45AD-4060-8C4A-0B1D02B70742}">
      <dgm:prSet/>
      <dgm:spPr/>
      <dgm:t>
        <a:bodyPr/>
        <a:lstStyle/>
        <a:p>
          <a:endParaRPr lang="en-US"/>
        </a:p>
      </dgm:t>
    </dgm:pt>
    <dgm:pt modelId="{15A46DDB-42AA-4BBF-AE75-5C9F19A8EE95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800" dirty="0">
              <a:solidFill>
                <a:schemeClr val="tx1"/>
              </a:solidFill>
            </a:rPr>
            <a:t>IT-TDT Sakai </a:t>
          </a:r>
          <a:r>
            <a:rPr lang="en-US" sz="28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en-US" sz="2800" dirty="0">
              <a:solidFill>
                <a:schemeClr val="tx1"/>
              </a:solidFill>
            </a:rPr>
            <a:t>501043 website </a:t>
          </a:r>
          <a:r>
            <a:rPr lang="en-US" sz="2800" dirty="0">
              <a:solidFill>
                <a:schemeClr val="tx1"/>
              </a:solidFill>
              <a:sym typeface="Wingdings" panose="05000000000000000000" pitchFamily="2" charset="2"/>
            </a:rPr>
            <a:t>  Lessons</a:t>
          </a:r>
          <a:endParaRPr lang="en-US" sz="2800" dirty="0">
            <a:solidFill>
              <a:schemeClr val="tx1"/>
            </a:solidFill>
          </a:endParaRPr>
        </a:p>
      </dgm:t>
    </dgm:pt>
    <dgm:pt modelId="{1487AE3B-E410-4684-A690-44AC20879B64}" type="parTrans" cxnId="{35333C5F-1D81-4079-906C-3900D65FF27C}">
      <dgm:prSet/>
      <dgm:spPr/>
      <dgm:t>
        <a:bodyPr/>
        <a:lstStyle/>
        <a:p>
          <a:endParaRPr lang="en-US"/>
        </a:p>
      </dgm:t>
    </dgm:pt>
    <dgm:pt modelId="{00B4D831-1A32-4AD0-84AF-8AFC1A48E7F9}" type="sibTrans" cxnId="{35333C5F-1D81-4079-906C-3900D65FF27C}">
      <dgm:prSet/>
      <dgm:spPr/>
      <dgm:t>
        <a:bodyPr/>
        <a:lstStyle/>
        <a:p>
          <a:endParaRPr lang="en-US"/>
        </a:p>
      </dgm:t>
    </dgm:pt>
    <dgm:pt modelId="{6D3F791B-D2DD-426C-ACEF-4A7F889FA29F}">
      <dgm:prSet phldrT="[Text]" custT="1"/>
      <dgm:spPr>
        <a:solidFill>
          <a:srgbClr val="FFFF66"/>
        </a:solidFill>
      </dgm:spPr>
      <dgm:t>
        <a:bodyPr/>
        <a:lstStyle/>
        <a:p>
          <a:r>
            <a:rPr lang="en-US" sz="2200" baseline="0" dirty="0">
              <a:solidFill>
                <a:schemeClr val="tx1"/>
              </a:solidFill>
              <a:hlinkClick xmlns:r="http://schemas.openxmlformats.org/officeDocument/2006/relationships" r:id="rId1"/>
            </a:rPr>
            <a:t>http://sakai.it.tdt.edu.vn</a:t>
          </a:r>
          <a:endParaRPr lang="en-US" sz="2200" baseline="0" dirty="0">
            <a:solidFill>
              <a:schemeClr val="tx1"/>
            </a:solidFill>
          </a:endParaRPr>
        </a:p>
      </dgm:t>
    </dgm:pt>
    <dgm:pt modelId="{31C8CEE9-AAE9-4B4C-BEF9-E822E9ABD43E}" type="parTrans" cxnId="{2A2C85E8-EF86-4FE4-814F-631FB7B7A97B}">
      <dgm:prSet/>
      <dgm:spPr/>
      <dgm:t>
        <a:bodyPr/>
        <a:lstStyle/>
        <a:p>
          <a:endParaRPr lang="en-US"/>
        </a:p>
      </dgm:t>
    </dgm:pt>
    <dgm:pt modelId="{AF9012BD-7807-4957-B43C-821558493998}" type="sibTrans" cxnId="{2A2C85E8-EF86-4FE4-814F-631FB7B7A97B}">
      <dgm:prSet/>
      <dgm:spPr/>
      <dgm:t>
        <a:bodyPr/>
        <a:lstStyle/>
        <a:p>
          <a:endParaRPr lang="en-US"/>
        </a:p>
      </dgm:t>
    </dgm:pt>
    <dgm:pt modelId="{92EE76E5-3762-43F0-B701-FDC1B9155319}" type="pres">
      <dgm:prSet presAssocID="{C862E928-676D-428E-8E83-FEAED208C0F7}" presName="linearFlow" presStyleCnt="0">
        <dgm:presLayoutVars>
          <dgm:dir/>
          <dgm:resizeHandles val="exact"/>
        </dgm:presLayoutVars>
      </dgm:prSet>
      <dgm:spPr/>
    </dgm:pt>
    <dgm:pt modelId="{BB6723CE-ADD8-4F40-BBA2-A73E76036D91}" type="pres">
      <dgm:prSet presAssocID="{0FE90267-9BC7-4679-8942-5FF3A3AB06ED}" presName="composite" presStyleCnt="0"/>
      <dgm:spPr/>
    </dgm:pt>
    <dgm:pt modelId="{E9C254D0-7C86-4675-AC1B-555179EDDE6F}" type="pres">
      <dgm:prSet presAssocID="{0FE90267-9BC7-4679-8942-5FF3A3AB06ED}" presName="imgShp" presStyleLbl="fgImgPlace1" presStyleIdx="0" presStyleCnt="2" custLinFactNeighborX="-17301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691D3C5E-B9A5-48E5-96D2-C74E4BC7C021}" type="pres">
      <dgm:prSet presAssocID="{0FE90267-9BC7-4679-8942-5FF3A3AB06ED}" presName="txShp" presStyleLbl="node1" presStyleIdx="0" presStyleCnt="2" custScaleX="140484" custScaleY="120928" custLinFactNeighborX="4261">
        <dgm:presLayoutVars>
          <dgm:bulletEnabled val="1"/>
        </dgm:presLayoutVars>
      </dgm:prSet>
      <dgm:spPr/>
    </dgm:pt>
    <dgm:pt modelId="{13220A11-ED16-4A41-B09D-38EEF3B5F949}" type="pres">
      <dgm:prSet presAssocID="{D0E060C8-5E3E-490E-B807-583FB2F11816}" presName="spacing" presStyleCnt="0"/>
      <dgm:spPr/>
    </dgm:pt>
    <dgm:pt modelId="{432ED7D5-1CA3-470E-B9D4-49E90AF170FE}" type="pres">
      <dgm:prSet presAssocID="{15A46DDB-42AA-4BBF-AE75-5C9F19A8EE95}" presName="composite" presStyleCnt="0"/>
      <dgm:spPr/>
    </dgm:pt>
    <dgm:pt modelId="{71E86C86-047A-4D09-AAD2-F51B4E8AD96C}" type="pres">
      <dgm:prSet presAssocID="{15A46DDB-42AA-4BBF-AE75-5C9F19A8EE95}" presName="imgShp" presStyleLbl="fgImgPlace1" presStyleIdx="1" presStyleCnt="2" custLinFactNeighborX="-17301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gm:spPr>
    </dgm:pt>
    <dgm:pt modelId="{1CF88B78-4801-4BFE-9764-C472D8A97954}" type="pres">
      <dgm:prSet presAssocID="{15A46DDB-42AA-4BBF-AE75-5C9F19A8EE95}" presName="txShp" presStyleLbl="node1" presStyleIdx="1" presStyleCnt="2" custScaleX="125836">
        <dgm:presLayoutVars>
          <dgm:bulletEnabled val="1"/>
        </dgm:presLayoutVars>
      </dgm:prSet>
      <dgm:spPr/>
    </dgm:pt>
  </dgm:ptLst>
  <dgm:cxnLst>
    <dgm:cxn modelId="{1BBC6133-45AD-4060-8C4A-0B1D02B70742}" srcId="{0FE90267-9BC7-4679-8942-5FF3A3AB06ED}" destId="{C5CEBEED-CFB9-42A5-B5AD-5846D62AC459}" srcOrd="0" destOrd="0" parTransId="{A0A2091F-B4A7-494A-8045-F1B6768BF68E}" sibTransId="{8F2732F5-0EE9-4592-B5B0-D7D7746865F9}"/>
    <dgm:cxn modelId="{35333C5F-1D81-4079-906C-3900D65FF27C}" srcId="{C862E928-676D-428E-8E83-FEAED208C0F7}" destId="{15A46DDB-42AA-4BBF-AE75-5C9F19A8EE95}" srcOrd="1" destOrd="0" parTransId="{1487AE3B-E410-4684-A690-44AC20879B64}" sibTransId="{00B4D831-1A32-4AD0-84AF-8AFC1A48E7F9}"/>
    <dgm:cxn modelId="{B604DC77-B775-4D1F-9129-68612B5F6BE5}" srcId="{C862E928-676D-428E-8E83-FEAED208C0F7}" destId="{0FE90267-9BC7-4679-8942-5FF3A3AB06ED}" srcOrd="0" destOrd="0" parTransId="{97FF8DFD-B26D-41C3-89BA-C7B95B7D90CB}" sibTransId="{D0E060C8-5E3E-490E-B807-583FB2F11816}"/>
    <dgm:cxn modelId="{677E167F-D4C0-48C4-8FDB-C6ADF4895469}" type="presOf" srcId="{0FE90267-9BC7-4679-8942-5FF3A3AB06ED}" destId="{691D3C5E-B9A5-48E5-96D2-C74E4BC7C021}" srcOrd="0" destOrd="0" presId="urn:microsoft.com/office/officeart/2005/8/layout/vList3#1"/>
    <dgm:cxn modelId="{546B288F-E49B-487D-A120-680CF2BE81A9}" type="presOf" srcId="{15A46DDB-42AA-4BBF-AE75-5C9F19A8EE95}" destId="{1CF88B78-4801-4BFE-9764-C472D8A97954}" srcOrd="0" destOrd="0" presId="urn:microsoft.com/office/officeart/2005/8/layout/vList3#1"/>
    <dgm:cxn modelId="{2EC6D9D0-49F5-43AE-A9B8-83FFBC241C18}" type="presOf" srcId="{6D3F791B-D2DD-426C-ACEF-4A7F889FA29F}" destId="{1CF88B78-4801-4BFE-9764-C472D8A97954}" srcOrd="0" destOrd="1" presId="urn:microsoft.com/office/officeart/2005/8/layout/vList3#1"/>
    <dgm:cxn modelId="{111EEEE5-36E7-4BE5-90A1-C3A4A06FD982}" type="presOf" srcId="{C5CEBEED-CFB9-42A5-B5AD-5846D62AC459}" destId="{691D3C5E-B9A5-48E5-96D2-C74E4BC7C021}" srcOrd="0" destOrd="1" presId="urn:microsoft.com/office/officeart/2005/8/layout/vList3#1"/>
    <dgm:cxn modelId="{2A2C85E8-EF86-4FE4-814F-631FB7B7A97B}" srcId="{15A46DDB-42AA-4BBF-AE75-5C9F19A8EE95}" destId="{6D3F791B-D2DD-426C-ACEF-4A7F889FA29F}" srcOrd="0" destOrd="0" parTransId="{31C8CEE9-AAE9-4B4C-BEF9-E822E9ABD43E}" sibTransId="{AF9012BD-7807-4957-B43C-821558493998}"/>
    <dgm:cxn modelId="{005F7EEC-6EF0-4EBF-9B5B-DE2695E007B3}" type="presOf" srcId="{C862E928-676D-428E-8E83-FEAED208C0F7}" destId="{92EE76E5-3762-43F0-B701-FDC1B9155319}" srcOrd="0" destOrd="0" presId="urn:microsoft.com/office/officeart/2005/8/layout/vList3#1"/>
    <dgm:cxn modelId="{A3EA4304-631C-4A59-BE02-51BC719CD2EB}" type="presParOf" srcId="{92EE76E5-3762-43F0-B701-FDC1B9155319}" destId="{BB6723CE-ADD8-4F40-BBA2-A73E76036D91}" srcOrd="0" destOrd="0" presId="urn:microsoft.com/office/officeart/2005/8/layout/vList3#1"/>
    <dgm:cxn modelId="{65C5F1E3-FDF9-4A96-ACCB-ED73376DA39A}" type="presParOf" srcId="{BB6723CE-ADD8-4F40-BBA2-A73E76036D91}" destId="{E9C254D0-7C86-4675-AC1B-555179EDDE6F}" srcOrd="0" destOrd="0" presId="urn:microsoft.com/office/officeart/2005/8/layout/vList3#1"/>
    <dgm:cxn modelId="{A7C86ADA-CFAF-4AE9-BAA8-8CD44ED32C25}" type="presParOf" srcId="{BB6723CE-ADD8-4F40-BBA2-A73E76036D91}" destId="{691D3C5E-B9A5-48E5-96D2-C74E4BC7C021}" srcOrd="1" destOrd="0" presId="urn:microsoft.com/office/officeart/2005/8/layout/vList3#1"/>
    <dgm:cxn modelId="{834CE4EC-231C-4F9B-9591-47B118C4612B}" type="presParOf" srcId="{92EE76E5-3762-43F0-B701-FDC1B9155319}" destId="{13220A11-ED16-4A41-B09D-38EEF3B5F949}" srcOrd="1" destOrd="0" presId="urn:microsoft.com/office/officeart/2005/8/layout/vList3#1"/>
    <dgm:cxn modelId="{AC0DAFE2-2B64-4376-BFE4-F00F4345AF9E}" type="presParOf" srcId="{92EE76E5-3762-43F0-B701-FDC1B9155319}" destId="{432ED7D5-1CA3-470E-B9D4-49E90AF170FE}" srcOrd="2" destOrd="0" presId="urn:microsoft.com/office/officeart/2005/8/layout/vList3#1"/>
    <dgm:cxn modelId="{0A6E239F-16F8-40A7-8BB9-2EEFC915C674}" type="presParOf" srcId="{432ED7D5-1CA3-470E-B9D4-49E90AF170FE}" destId="{71E86C86-047A-4D09-AAD2-F51B4E8AD96C}" srcOrd="0" destOrd="0" presId="urn:microsoft.com/office/officeart/2005/8/layout/vList3#1"/>
    <dgm:cxn modelId="{B603E8C1-09B5-4DA1-9FDC-0AE65954C016}" type="presParOf" srcId="{432ED7D5-1CA3-470E-B9D4-49E90AF170FE}" destId="{1CF88B78-4801-4BFE-9764-C472D8A97954}" srcOrd="1" destOrd="0" presId="urn:microsoft.com/office/officeart/2005/8/layout/vList3#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2EAE4B-1ED0-4687-9A33-90AF17948ACD}">
      <dsp:nvSpPr>
        <dsp:cNvPr id="0" name=""/>
        <dsp:cNvSpPr/>
      </dsp:nvSpPr>
      <dsp:spPr>
        <a:xfrm rot="5400000">
          <a:off x="-172006" y="337278"/>
          <a:ext cx="1146707" cy="802695"/>
        </a:xfrm>
        <a:prstGeom prst="chevron">
          <a:avLst/>
        </a:prstGeom>
        <a:solidFill>
          <a:srgbClr val="9933FF"/>
        </a:solidFill>
        <a:ln w="25400" cap="flat" cmpd="sng" algn="ctr">
          <a:solidFill>
            <a:srgbClr val="9933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1</a:t>
          </a:r>
        </a:p>
      </dsp:txBody>
      <dsp:txXfrm rot="-5400000">
        <a:off x="1" y="566620"/>
        <a:ext cx="802695" cy="344012"/>
      </dsp:txXfrm>
    </dsp:sp>
    <dsp:sp modelId="{17946CE0-4F59-49F2-83C9-45D73974197A}">
      <dsp:nvSpPr>
        <dsp:cNvPr id="0" name=""/>
        <dsp:cNvSpPr/>
      </dsp:nvSpPr>
      <dsp:spPr>
        <a:xfrm rot="5400000">
          <a:off x="3548637" y="-2726048"/>
          <a:ext cx="1036117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To learn some classic sorting algorithms</a:t>
          </a:r>
        </a:p>
      </dsp:txBody>
      <dsp:txXfrm rot="-5400000">
        <a:off x="802695" y="70473"/>
        <a:ext cx="6477423" cy="934959"/>
      </dsp:txXfrm>
    </dsp:sp>
    <dsp:sp modelId="{E26FD5B1-3991-4CE2-874F-8C2F1F1A42F2}">
      <dsp:nvSpPr>
        <dsp:cNvPr id="0" name=""/>
        <dsp:cNvSpPr/>
      </dsp:nvSpPr>
      <dsp:spPr>
        <a:xfrm rot="5400000">
          <a:off x="-172006" y="1412621"/>
          <a:ext cx="1146707" cy="802695"/>
        </a:xfrm>
        <a:prstGeom prst="chevron">
          <a:avLst/>
        </a:prstGeom>
        <a:solidFill>
          <a:srgbClr val="FF7C80"/>
        </a:solidFill>
        <a:ln w="25400" cap="flat" cmpd="sng" algn="ctr">
          <a:solidFill>
            <a:srgbClr val="FF7C80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2</a:t>
          </a:r>
        </a:p>
      </dsp:txBody>
      <dsp:txXfrm rot="-5400000">
        <a:off x="1" y="1641963"/>
        <a:ext cx="802695" cy="344012"/>
      </dsp:txXfrm>
    </dsp:sp>
    <dsp:sp modelId="{F8B2D4D0-CC62-4E1F-8BFF-8FB3F6AE7A97}">
      <dsp:nvSpPr>
        <dsp:cNvPr id="0" name=""/>
        <dsp:cNvSpPr/>
      </dsp:nvSpPr>
      <dsp:spPr>
        <a:xfrm rot="5400000">
          <a:off x="3520672" y="-1558001"/>
          <a:ext cx="1089306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400" kern="1200" dirty="0"/>
            <a:t>To analyse the running time of these algorithms</a:t>
          </a:r>
          <a:endParaRPr lang="en-US" sz="2400" kern="1200" dirty="0"/>
        </a:p>
      </dsp:txBody>
      <dsp:txXfrm rot="-5400000">
        <a:off x="801324" y="1214523"/>
        <a:ext cx="6474826" cy="982954"/>
      </dsp:txXfrm>
    </dsp:sp>
    <dsp:sp modelId="{269EB157-571E-41C8-9B72-1BAA60C7AD99}">
      <dsp:nvSpPr>
        <dsp:cNvPr id="0" name=""/>
        <dsp:cNvSpPr/>
      </dsp:nvSpPr>
      <dsp:spPr>
        <a:xfrm rot="5400000">
          <a:off x="-172006" y="2710783"/>
          <a:ext cx="1146707" cy="802695"/>
        </a:xfrm>
        <a:prstGeom prst="chevron">
          <a:avLst/>
        </a:prstGeom>
        <a:solidFill>
          <a:schemeClr val="tx2">
            <a:lumMod val="40000"/>
            <a:lumOff val="60000"/>
          </a:schemeClr>
        </a:solidFill>
        <a:ln w="25400" cap="flat" cmpd="sng" algn="ctr">
          <a:solidFill>
            <a:srgbClr val="6699FF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3</a:t>
          </a:r>
          <a:endParaRPr lang="en-SG" sz="2300" kern="1200" dirty="0"/>
        </a:p>
      </dsp:txBody>
      <dsp:txXfrm rot="-5400000">
        <a:off x="1" y="2940125"/>
        <a:ext cx="802695" cy="344012"/>
      </dsp:txXfrm>
    </dsp:sp>
    <dsp:sp modelId="{B631F4C8-DE38-46C7-AEBC-34F124F6ADD6}">
      <dsp:nvSpPr>
        <dsp:cNvPr id="0" name=""/>
        <dsp:cNvSpPr/>
      </dsp:nvSpPr>
      <dsp:spPr>
        <a:xfrm rot="5400000">
          <a:off x="3530354" y="-352543"/>
          <a:ext cx="1072685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To learn concepts such as in-place sorts and stable sorts </a:t>
          </a:r>
          <a:endParaRPr lang="en-SG" sz="2400" kern="1200" dirty="0"/>
        </a:p>
      </dsp:txBody>
      <dsp:txXfrm rot="-5400000">
        <a:off x="802696" y="2427479"/>
        <a:ext cx="6475638" cy="967957"/>
      </dsp:txXfrm>
    </dsp:sp>
    <dsp:sp modelId="{35C1D692-CE16-463A-A6FB-8FEBBBB9D2D7}">
      <dsp:nvSpPr>
        <dsp:cNvPr id="0" name=""/>
        <dsp:cNvSpPr/>
      </dsp:nvSpPr>
      <dsp:spPr>
        <a:xfrm rot="5400000">
          <a:off x="-172006" y="3812892"/>
          <a:ext cx="1146707" cy="802695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4</a:t>
          </a:r>
          <a:endParaRPr lang="en-SG" sz="2300" kern="1200" dirty="0"/>
        </a:p>
      </dsp:txBody>
      <dsp:txXfrm rot="-5400000">
        <a:off x="1" y="4042234"/>
        <a:ext cx="802695" cy="344012"/>
      </dsp:txXfrm>
    </dsp:sp>
    <dsp:sp modelId="{3268BD86-8D82-430F-8DF4-D3C0C8E51D00}">
      <dsp:nvSpPr>
        <dsp:cNvPr id="0" name=""/>
        <dsp:cNvSpPr/>
      </dsp:nvSpPr>
      <dsp:spPr>
        <a:xfrm rot="5400000">
          <a:off x="3610841" y="791946"/>
          <a:ext cx="911709" cy="65280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5240" rIns="15240" bIns="15240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Using Java methods to perform sorting </a:t>
          </a:r>
          <a:endParaRPr lang="en-SG" sz="2400" kern="1200" dirty="0"/>
        </a:p>
      </dsp:txBody>
      <dsp:txXfrm rot="-5400000">
        <a:off x="802695" y="3644598"/>
        <a:ext cx="6483496" cy="8226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1D3C5E-B9A5-48E5-96D2-C74E4BC7C021}">
      <dsp:nvSpPr>
        <dsp:cNvPr id="0" name=""/>
        <dsp:cNvSpPr/>
      </dsp:nvSpPr>
      <dsp:spPr>
        <a:xfrm rot="10800000">
          <a:off x="485206" y="61"/>
          <a:ext cx="7403495" cy="2229100"/>
        </a:xfrm>
        <a:prstGeom prst="homePlate">
          <a:avLst/>
        </a:prstGeom>
        <a:solidFill>
          <a:srgbClr val="5BFB8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Book</a:t>
          </a:r>
        </a:p>
        <a:p>
          <a:pPr marL="465138" lvl="1" indent="-293688" algn="l" defTabSz="1066800">
            <a:lnSpc>
              <a:spcPct val="100000"/>
            </a:lnSpc>
            <a:spcBef>
              <a:spcPct val="0"/>
            </a:spcBef>
            <a:spcAft>
              <a:spcPts val="600"/>
            </a:spcAft>
            <a:buChar char="•"/>
          </a:pPr>
          <a:r>
            <a:rPr lang="en-US" sz="2400" b="1" kern="1200" baseline="0" dirty="0">
              <a:solidFill>
                <a:schemeClr val="tx1"/>
              </a:solidFill>
            </a:rPr>
            <a:t>Chapter 10:</a:t>
          </a:r>
          <a:r>
            <a:rPr lang="en-US" sz="2400" kern="1200" baseline="0" dirty="0">
              <a:solidFill>
                <a:schemeClr val="tx1"/>
              </a:solidFill>
            </a:rPr>
            <a:t> Algorithm Efficiency and Sorting</a:t>
          </a:r>
          <a:r>
            <a:rPr lang="en-US" sz="2400" kern="1200" baseline="0" dirty="0">
              <a:solidFill>
                <a:schemeClr val="tx1"/>
              </a:solidFill>
              <a:latin typeface="+mn-lt"/>
            </a:rPr>
            <a:t>, pages 542 to 577.</a:t>
          </a:r>
        </a:p>
      </dsp:txBody>
      <dsp:txXfrm rot="10800000">
        <a:off x="1042481" y="61"/>
        <a:ext cx="6846220" cy="2229100"/>
      </dsp:txXfrm>
    </dsp:sp>
    <dsp:sp modelId="{E9C254D0-7C86-4675-AC1B-555179EDDE6F}">
      <dsp:nvSpPr>
        <dsp:cNvPr id="0" name=""/>
        <dsp:cNvSpPr/>
      </dsp:nvSpPr>
      <dsp:spPr>
        <a:xfrm>
          <a:off x="86825" y="192947"/>
          <a:ext cx="1843328" cy="1843328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CF88B78-4801-4BFE-9764-C472D8A97954}">
      <dsp:nvSpPr>
        <dsp:cNvPr id="0" name=""/>
        <dsp:cNvSpPr/>
      </dsp:nvSpPr>
      <dsp:spPr>
        <a:xfrm rot="10800000">
          <a:off x="767069" y="2779409"/>
          <a:ext cx="6631547" cy="1843328"/>
        </a:xfrm>
        <a:prstGeom prst="homePlate">
          <a:avLst/>
        </a:prstGeom>
        <a:solidFill>
          <a:srgbClr val="FFFF66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12857" tIns="106680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schemeClr val="tx1"/>
              </a:solidFill>
            </a:rPr>
            <a:t>IT-TDT Sakai </a:t>
          </a:r>
          <a:r>
            <a:rPr lang="en-US" sz="2800" kern="1200" dirty="0">
              <a:solidFill>
                <a:schemeClr val="tx1"/>
              </a:solidFill>
              <a:sym typeface="Wingdings" panose="05000000000000000000" pitchFamily="2" charset="2"/>
            </a:rPr>
            <a:t> </a:t>
          </a:r>
          <a:r>
            <a:rPr lang="en-US" sz="2800" kern="1200" dirty="0">
              <a:solidFill>
                <a:schemeClr val="tx1"/>
              </a:solidFill>
            </a:rPr>
            <a:t>501043 website </a:t>
          </a:r>
          <a:r>
            <a:rPr lang="en-US" sz="2800" kern="1200" dirty="0">
              <a:solidFill>
                <a:schemeClr val="tx1"/>
              </a:solidFill>
              <a:sym typeface="Wingdings" panose="05000000000000000000" pitchFamily="2" charset="2"/>
            </a:rPr>
            <a:t>  Lessons</a:t>
          </a:r>
          <a:endParaRPr lang="en-US" sz="2800" kern="1200" dirty="0">
            <a:solidFill>
              <a:schemeClr val="tx1"/>
            </a:solidFill>
          </a:endParaRP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baseline="0" dirty="0">
              <a:solidFill>
                <a:schemeClr val="tx1"/>
              </a:solidFill>
              <a:hlinkClick xmlns:r="http://schemas.openxmlformats.org/officeDocument/2006/relationships" r:id="rId2"/>
            </a:rPr>
            <a:t>http://sakai.it.tdt.edu.vn</a:t>
          </a:r>
          <a:endParaRPr lang="en-US" sz="2200" kern="1200" baseline="0" dirty="0">
            <a:solidFill>
              <a:schemeClr val="tx1"/>
            </a:solidFill>
          </a:endParaRPr>
        </a:p>
      </dsp:txBody>
      <dsp:txXfrm rot="10800000">
        <a:off x="1227901" y="2779409"/>
        <a:ext cx="6170715" cy="1843328"/>
      </dsp:txXfrm>
    </dsp:sp>
    <dsp:sp modelId="{71E86C86-047A-4D09-AAD2-F51B4E8AD96C}">
      <dsp:nvSpPr>
        <dsp:cNvPr id="0" name=""/>
        <dsp:cNvSpPr/>
      </dsp:nvSpPr>
      <dsp:spPr>
        <a:xfrm>
          <a:off x="207268" y="2779409"/>
          <a:ext cx="1843328" cy="1843328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4000" b="-4000"/>
          </a:stretch>
        </a:blip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7800000"/>
          </a:lightRig>
        </a:scene3d>
        <a:sp3d z="300000">
          <a:bevelT w="139700" h="1397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#1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5689" y="1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/>
          <a:lstStyle>
            <a:lvl1pPr algn="r">
              <a:defRPr sz="1200"/>
            </a:lvl1pPr>
          </a:lstStyle>
          <a:p>
            <a:fld id="{0D253E4B-C7A1-409F-B60B-55023F7B9320}" type="datetimeFigureOut">
              <a:rPr lang="en-US" smtClean="0"/>
              <a:pPr/>
              <a:t>7/31/20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5689" y="9409702"/>
            <a:ext cx="2949990" cy="494762"/>
          </a:xfrm>
          <a:prstGeom prst="rect">
            <a:avLst/>
          </a:prstGeom>
        </p:spPr>
        <p:txBody>
          <a:bodyPr vert="horz" lIns="88221" tIns="44111" rIns="88221" bIns="44111" rtlCol="0" anchor="b"/>
          <a:lstStyle>
            <a:lvl1pPr algn="r">
              <a:defRPr sz="1200"/>
            </a:lvl1pPr>
          </a:lstStyle>
          <a:p>
            <a:fld id="{C961BBCC-0A19-4FF5-A289-FB378BD5402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672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2"/>
            <a:ext cx="2949990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4167" y="2"/>
            <a:ext cx="2951512" cy="49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29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8688" y="742950"/>
            <a:ext cx="4951412" cy="37131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8894" y="4703314"/>
            <a:ext cx="5449413" cy="4459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09702"/>
            <a:ext cx="2949990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defTabSz="974110">
              <a:defRPr sz="13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43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167" y="9409702"/>
            <a:ext cx="2951512" cy="494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391" tIns="48695" rIns="97391" bIns="48695" numCol="1" anchor="b" anchorCtr="0" compatLnSpc="1">
            <a:prstTxWarp prst="textNoShape">
              <a:avLst/>
            </a:prstTxWarp>
          </a:bodyPr>
          <a:lstStyle>
            <a:lvl1pPr algn="r" defTabSz="974110">
              <a:defRPr sz="1300"/>
            </a:lvl1pPr>
          </a:lstStyle>
          <a:p>
            <a:pPr>
              <a:defRPr/>
            </a:pPr>
            <a:fld id="{F923812A-C3F2-42C5-9CE7-943DF570770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640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465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6687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915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2391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3831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974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9608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8515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9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37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84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13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61471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6468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34763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032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1282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9295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299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0979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058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/>
              <a:t>Conquer: xâm</a:t>
            </a:r>
            <a:r>
              <a:rPr lang="en-US" sz="1200" baseline="0"/>
              <a:t> chiếm, trị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8611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31755" indent="-231755">
              <a:buFont typeface="+mj-lt"/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4A34B-1A74-4CEE-BBDF-2018B788053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226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1241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2908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38552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639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2165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6094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811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9019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54140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92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78154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712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74932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944231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3463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1044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5161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4367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87140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51814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928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6182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92670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708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68467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948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5852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1892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314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12167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5938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62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81294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9909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9701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64291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02891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9952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99168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161876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27500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80580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024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00432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01404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26522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04298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05029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9208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8747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79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90384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27100" y="742950"/>
            <a:ext cx="4953000" cy="3714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C25A9B-AAC0-44F1-815F-5362F04D9ABC}" type="slidenum">
              <a:rPr lang="en-US" smtClean="0"/>
              <a:pPr>
                <a:defRPr/>
              </a:pPr>
              <a:t>80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28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2864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23812A-C3F2-42C5-9CE7-943DF570770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31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r>
              <a:rPr lang="en-US" altLang="en-US"/>
              <a:t>Click to edit Master title style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r>
              <a:rPr lang="en-US" alt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67768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458200" y="6400800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84BA89-CC61-4F67-A868-148EFD8CC251}" type="slidenum">
              <a:rPr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419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1264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5391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017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DC60E-3588-41C0-B848-80A1EDB386D0}" type="slidenum">
              <a:rPr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851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846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704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86172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13624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324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32460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7713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8686800" y="6492875"/>
            <a:ext cx="457200" cy="365125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CB59957-70BC-45C5-B109-FA1554109EFF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>
              <a:defRPr/>
            </a:pPr>
            <a:r>
              <a:rPr lang="en-US" dirty="0"/>
              <a:t> [501043 Lecture 12: Sorting]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534400" y="6492875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84669A6-F55C-496F-A2BB-8F231E1443FD}" type="slidenum">
              <a:rPr lang="en-US" smtClean="0"/>
              <a:pPr>
                <a:defRPr/>
              </a:pPr>
              <a:t>‹#›</a:t>
            </a:fld>
            <a:br>
              <a:rPr lang="en-US" dirty="0"/>
            </a:br>
            <a:r>
              <a:rPr lang="en-US" dirty="0"/>
              <a:t>---</a:t>
            </a:r>
            <a:br>
              <a:rPr lang="en-US" dirty="0"/>
            </a:br>
            <a:r>
              <a:rPr lang="en-US" dirty="0"/>
              <a:t>123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78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206852" name="Freeform 4"/>
          <p:cNvSpPr>
            <a:spLocks noChangeArrowheads="1"/>
          </p:cNvSpPr>
          <p:nvPr/>
        </p:nvSpPr>
        <p:spPr bwMode="auto">
          <a:xfrm>
            <a:off x="381000" y="152400"/>
            <a:ext cx="8229600" cy="609600"/>
          </a:xfrm>
          <a:custGeom>
            <a:avLst/>
            <a:gdLst/>
            <a:ahLst/>
            <a:cxnLst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3" name="Line 5"/>
          <p:cNvSpPr>
            <a:spLocks noChangeShapeType="1"/>
          </p:cNvSpPr>
          <p:nvPr/>
        </p:nvSpPr>
        <p:spPr bwMode="auto">
          <a:xfrm>
            <a:off x="457200" y="66294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06855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" y="6553200"/>
            <a:ext cx="19050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2"/>
                </a:solidFill>
                <a:latin typeface="Arial Black" pitchFamily="34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SG" dirty="0">
                <a:solidFill>
                  <a:srgbClr val="003399"/>
                </a:solidFill>
                <a:cs typeface="Arial"/>
              </a:rPr>
              <a:t>[501043 Lecture 1: Intro to Java]</a:t>
            </a:r>
            <a:endParaRPr lang="en-US" dirty="0">
              <a:solidFill>
                <a:srgbClr val="003399"/>
              </a:solidFill>
              <a:cs typeface="Arial"/>
            </a:endParaRP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8382000" y="6446837"/>
            <a:ext cx="609600" cy="365125"/>
          </a:xfrm>
          <a:prstGeom prst="rect">
            <a:avLst/>
          </a:prstGeom>
        </p:spPr>
        <p:txBody>
          <a:bodyPr/>
          <a:lstStyle>
            <a:lvl1pPr algn="r">
              <a:defRPr lang="en-US" sz="2000" b="1" i="1" kern="1200" smtClean="0">
                <a:solidFill>
                  <a:srgbClr val="C00000"/>
                </a:solidFill>
                <a:latin typeface="+mn-lt"/>
                <a:ea typeface="+mn-ea"/>
                <a:cs typeface="+mn-cs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fld id="{9D84BA89-CC61-4F67-A868-148EFD8CC251}" type="slidenum">
              <a:rPr/>
              <a:pPr fontAlgn="auto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831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sc.canterbury.ac.nz/mukundan/dsal/BSor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sakai.it.tdt.edu.vn/" TargetMode="Externa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2.png"/><Relationship Id="rId3" Type="http://schemas.openxmlformats.org/officeDocument/2006/relationships/notesSlide" Target="../notesSlides/notesSlide50.xml"/><Relationship Id="rId7" Type="http://schemas.openxmlformats.org/officeDocument/2006/relationships/image" Target="../media/image7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0.png"/><Relationship Id="rId5" Type="http://schemas.openxmlformats.org/officeDocument/2006/relationships/image" Target="../media/image6.png"/><Relationship Id="rId10" Type="http://schemas.openxmlformats.org/officeDocument/2006/relationships/image" Target="../media/image9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Sort_algorithm" TargetMode="External"/><Relationship Id="rId3" Type="http://schemas.openxmlformats.org/officeDocument/2006/relationships/hyperlink" Target="http://visualgo.net/" TargetMode="External"/><Relationship Id="rId7" Type="http://schemas.openxmlformats.org/officeDocument/2006/relationships/hyperlink" Target="http://www.sorting-algorithms.com/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max.cs.kzoo.edu/~abrady/java/sorting/" TargetMode="External"/><Relationship Id="rId5" Type="http://schemas.openxmlformats.org/officeDocument/2006/relationships/hyperlink" Target="http://www.cs.ubc.ca/spider/harrison/Java/sorting-demo.html" TargetMode="External"/><Relationship Id="rId4" Type="http://schemas.openxmlformats.org/officeDocument/2006/relationships/hyperlink" Target="http://visualgo.net/sorting.html" TargetMode="External"/><Relationship Id="rId9" Type="http://schemas.openxmlformats.org/officeDocument/2006/relationships/hyperlink" Target="http://search.msn.com/results.aspx?q=sort+algorithm&amp;FORM=SMCRT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tVert">
          <a:fgClr>
            <a:schemeClr val="accent3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/>
              <a:t>Data Structures </a:t>
            </a:r>
            <a:r>
              <a:rPr lang="en-US" sz="4400"/>
              <a:t>and Algorithms</a:t>
            </a:r>
            <a:endParaRPr lang="en-US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Sorting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8129" y="101673"/>
            <a:ext cx="1747742" cy="965127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168688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pPr eaLnBrk="1" hangingPunct="1"/>
            <a:r>
              <a:rPr lang="en-US" sz="3600" dirty="0">
                <a:latin typeface="Britannic Bold" panose="020B0903060703020204" pitchFamily="34" charset="0"/>
              </a:rPr>
              <a:t>Outline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029200"/>
          </a:xfrm>
        </p:spPr>
        <p:txBody>
          <a:bodyPr/>
          <a:lstStyle/>
          <a:p>
            <a:pPr marL="358775" indent="-358775">
              <a:spcBef>
                <a:spcPts val="6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i="1" dirty="0">
                <a:solidFill>
                  <a:srgbClr val="006600"/>
                </a:solidFill>
              </a:rPr>
              <a:t>Comparison based and Iterative algorithms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/>
              <a:t>Selection Sort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/>
              <a:t>Bubble Sort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/>
            </a:pPr>
            <a:r>
              <a:rPr lang="en-US" sz="2400" dirty="0"/>
              <a:t>Insertion Sort</a:t>
            </a:r>
          </a:p>
          <a:p>
            <a:pPr marL="358775" indent="-358775">
              <a:spcBef>
                <a:spcPts val="6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i="1" dirty="0">
                <a:solidFill>
                  <a:srgbClr val="006600"/>
                </a:solidFill>
              </a:rPr>
              <a:t>Comparison based and Recursive algorithms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 startAt="4"/>
            </a:pPr>
            <a:r>
              <a:rPr lang="en-US" sz="2400" dirty="0"/>
              <a:t>Merge Sort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 startAt="4"/>
            </a:pPr>
            <a:r>
              <a:rPr lang="en-US" sz="2400" dirty="0"/>
              <a:t>Quick Sort</a:t>
            </a:r>
          </a:p>
          <a:p>
            <a:pPr marL="358775" indent="-358775">
              <a:spcBef>
                <a:spcPts val="60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i="1" dirty="0">
                <a:solidFill>
                  <a:srgbClr val="006600"/>
                </a:solidFill>
              </a:rPr>
              <a:t>Non-comparison based</a:t>
            </a:r>
          </a:p>
          <a:p>
            <a:pPr marL="542925" lvl="1" indent="-542925">
              <a:spcBef>
                <a:spcPts val="0"/>
              </a:spcBef>
              <a:buClrTx/>
              <a:buSzPct val="100000"/>
              <a:buFont typeface="+mj-lt"/>
              <a:buAutoNum type="arabicPeriod" startAt="6"/>
            </a:pPr>
            <a:r>
              <a:rPr lang="en-US" sz="2400" dirty="0"/>
              <a:t>Radix Sort</a:t>
            </a:r>
          </a:p>
          <a:p>
            <a:pPr marL="514350" indent="-514350">
              <a:spcBef>
                <a:spcPts val="1200"/>
              </a:spcBef>
              <a:buClrTx/>
              <a:buSzPct val="100000"/>
              <a:buFont typeface="+mj-lt"/>
              <a:buAutoNum type="arabicPeriod" startAt="7"/>
            </a:pPr>
            <a:r>
              <a:rPr lang="en-US" sz="2400" dirty="0"/>
              <a:t>Comparison of Sort Algorithms</a:t>
            </a:r>
          </a:p>
          <a:p>
            <a:pPr marL="900113" lvl="1" indent="-357188">
              <a:spcBef>
                <a:spcPts val="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In-place sort</a:t>
            </a:r>
          </a:p>
          <a:p>
            <a:pPr marL="900113" lvl="1" indent="-357188">
              <a:spcBef>
                <a:spcPts val="0"/>
              </a:spcBef>
              <a:buClrTx/>
              <a:buSzPct val="100000"/>
              <a:buFont typeface="Wingdings" pitchFamily="2" charset="2"/>
              <a:buChar char="§"/>
            </a:pPr>
            <a:r>
              <a:rPr lang="en-US" sz="2000" dirty="0"/>
              <a:t>Stable sort</a:t>
            </a:r>
          </a:p>
          <a:p>
            <a:pPr marL="542925" indent="-542925">
              <a:spcBef>
                <a:spcPts val="600"/>
              </a:spcBef>
              <a:buClrTx/>
              <a:buSzPct val="100000"/>
              <a:buFont typeface="+mj-lt"/>
              <a:buAutoNum type="arabicPeriod" startAt="8"/>
            </a:pPr>
            <a:r>
              <a:rPr lang="en-US" sz="2400" dirty="0"/>
              <a:t>Use of Java Sort Methods</a:t>
            </a:r>
          </a:p>
          <a:p>
            <a:pPr marL="1000125" lvl="1" indent="-457200">
              <a:spcBef>
                <a:spcPts val="600"/>
              </a:spcBef>
              <a:buClrTx/>
              <a:buSzPct val="100000"/>
              <a:buNone/>
            </a:pP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10</a:t>
            </a:fld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4876800" y="5562600"/>
            <a:ext cx="3962400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Note: We consider only sorting data in </a:t>
            </a:r>
            <a:r>
              <a:rPr lang="en-US" sz="2000" dirty="0">
                <a:solidFill>
                  <a:srgbClr val="C00000"/>
                </a:solidFill>
              </a:rPr>
              <a:t>ascending order</a:t>
            </a:r>
            <a:r>
              <a:rPr lang="en-US" sz="2000" dirty="0"/>
              <a:t>.</a:t>
            </a:r>
            <a:endParaRPr lang="en-SG" sz="20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1</a:t>
            </a:r>
            <a:r>
              <a:rPr lang="en-US" sz="4400" dirty="0">
                <a:latin typeface="Britannic Bold" panose="020B0903060703020204" pitchFamily="34" charset="0"/>
              </a:rPr>
              <a:t> Selection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Idea of Selection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2971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GB" sz="3200" dirty="0"/>
              <a:t>Given an array of </a:t>
            </a:r>
            <a:r>
              <a:rPr lang="en-GB" sz="3200" i="1" dirty="0"/>
              <a:t>n</a:t>
            </a:r>
            <a:r>
              <a:rPr lang="en-GB" sz="3200" dirty="0"/>
              <a:t> items</a:t>
            </a:r>
          </a:p>
          <a:p>
            <a:pPr marL="801687" lvl="1" indent="-4572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Find the </a:t>
            </a:r>
            <a:r>
              <a:rPr lang="en-GB" sz="2800" dirty="0">
                <a:solidFill>
                  <a:srgbClr val="C00000"/>
                </a:solidFill>
              </a:rPr>
              <a:t>largest</a:t>
            </a:r>
            <a:r>
              <a:rPr lang="en-GB" sz="2800" dirty="0"/>
              <a:t> item.</a:t>
            </a:r>
          </a:p>
          <a:p>
            <a:pPr marL="801687" lvl="1" indent="-457200"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GB" sz="2800" dirty="0">
                <a:solidFill>
                  <a:srgbClr val="C00000"/>
                </a:solidFill>
              </a:rPr>
              <a:t>Swap</a:t>
            </a:r>
            <a:r>
              <a:rPr lang="en-GB" sz="2800" dirty="0"/>
              <a:t> it with the item at the </a:t>
            </a:r>
            <a:r>
              <a:rPr lang="en-GB" sz="2800" dirty="0">
                <a:solidFill>
                  <a:srgbClr val="C00000"/>
                </a:solidFill>
              </a:rPr>
              <a:t>end</a:t>
            </a:r>
            <a:r>
              <a:rPr lang="en-GB" sz="2800" dirty="0"/>
              <a:t> of the array.</a:t>
            </a:r>
          </a:p>
          <a:p>
            <a:pPr marL="801687" lvl="1" indent="-457200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Go to step 1 by excluding the largest item from the array.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12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Selection Sort of 5 integers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13</a:t>
            </a:fld>
            <a:endParaRPr lang="en-US" sz="1600" dirty="0"/>
          </a:p>
        </p:txBody>
      </p:sp>
      <p:graphicFrame>
        <p:nvGraphicFramePr>
          <p:cNvPr id="8" name="Group 3"/>
          <p:cNvGraphicFramePr>
            <a:graphicFrameLocks noGrp="1"/>
          </p:cNvGraphicFramePr>
          <p:nvPr/>
        </p:nvGraphicFramePr>
        <p:xfrm>
          <a:off x="533400" y="15240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roup 21"/>
          <p:cNvGraphicFramePr>
            <a:graphicFrameLocks noGrp="1"/>
          </p:cNvGraphicFramePr>
          <p:nvPr/>
        </p:nvGraphicFramePr>
        <p:xfrm>
          <a:off x="533400" y="23622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Group 35"/>
          <p:cNvGraphicFramePr>
            <a:graphicFrameLocks noGrp="1"/>
          </p:cNvGraphicFramePr>
          <p:nvPr/>
        </p:nvGraphicFramePr>
        <p:xfrm>
          <a:off x="533400" y="41148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roup 49"/>
          <p:cNvGraphicFramePr>
            <a:graphicFrameLocks noGrp="1"/>
          </p:cNvGraphicFramePr>
          <p:nvPr/>
        </p:nvGraphicFramePr>
        <p:xfrm>
          <a:off x="533400" y="32004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roup 63"/>
          <p:cNvGraphicFramePr>
            <a:graphicFrameLocks noGrp="1"/>
          </p:cNvGraphicFramePr>
          <p:nvPr/>
        </p:nvGraphicFramePr>
        <p:xfrm>
          <a:off x="533400" y="5029200"/>
          <a:ext cx="4953000" cy="660400"/>
        </p:xfrm>
        <a:graphic>
          <a:graphicData uri="http://schemas.openxmlformats.org/drawingml/2006/table">
            <a:tbl>
              <a:tblPr/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0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 Box 77"/>
          <p:cNvSpPr txBox="1">
            <a:spLocks noChangeArrowheads="1"/>
          </p:cNvSpPr>
          <p:nvPr/>
        </p:nvSpPr>
        <p:spPr bwMode="auto">
          <a:xfrm>
            <a:off x="5638800" y="1371600"/>
            <a:ext cx="32004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37</a:t>
            </a:r>
            <a:r>
              <a:rPr lang="en-US" dirty="0">
                <a:solidFill>
                  <a:schemeClr val="hlink"/>
                </a:solidFill>
              </a:rPr>
              <a:t> </a:t>
            </a:r>
            <a:r>
              <a:rPr lang="en-US" dirty="0"/>
              <a:t>is the largest, swap it with the last element, i.e. </a:t>
            </a:r>
            <a:r>
              <a:rPr lang="en-US" b="1" dirty="0">
                <a:solidFill>
                  <a:srgbClr val="0000FF"/>
                </a:solidFill>
              </a:rPr>
              <a:t>13</a:t>
            </a:r>
            <a:r>
              <a:rPr lang="en-US" b="1" dirty="0">
                <a:solidFill>
                  <a:schemeClr val="folHlink"/>
                </a:solidFill>
              </a:rPr>
              <a:t>.  </a:t>
            </a:r>
          </a:p>
          <a:p>
            <a:r>
              <a:rPr lang="en-US" b="1" dirty="0">
                <a:solidFill>
                  <a:srgbClr val="660033"/>
                </a:solidFill>
              </a:rPr>
              <a:t>Q: How </a:t>
            </a:r>
            <a:r>
              <a:rPr lang="en-US" dirty="0">
                <a:solidFill>
                  <a:srgbClr val="660033"/>
                </a:solidFill>
              </a:rPr>
              <a:t>to find the largest?</a:t>
            </a:r>
          </a:p>
        </p:txBody>
      </p:sp>
      <p:sp>
        <p:nvSpPr>
          <p:cNvPr id="14" name="Text Box 76"/>
          <p:cNvSpPr txBox="1">
            <a:spLocks noChangeArrowheads="1"/>
          </p:cNvSpPr>
          <p:nvPr/>
        </p:nvSpPr>
        <p:spPr bwMode="auto">
          <a:xfrm>
            <a:off x="5867400" y="5181600"/>
            <a:ext cx="11769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C0000"/>
                </a:solidFill>
              </a:rPr>
              <a:t>Sorted!</a:t>
            </a:r>
          </a:p>
        </p:txBody>
      </p:sp>
      <p:sp>
        <p:nvSpPr>
          <p:cNvPr id="1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Code of Selection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14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295400"/>
            <a:ext cx="8001000" cy="4724400"/>
            <a:chOff x="533400" y="1295400"/>
            <a:chExt cx="8001000" cy="47244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001000" cy="452431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public static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void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selectionSort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(int[]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a) 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	for (int i = a.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length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-1; i &gt;= 1; i--)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int index = i;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is the last item position and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		</a:t>
              </a:r>
              <a:r>
                <a:rPr kumimoji="0" lang="en-US" altLang="zh-TW" sz="1400" b="1" i="0" u="none" strike="noStrike" kern="0" cap="none" spc="0" normalizeH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                   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8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index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8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is the largest element position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1400" b="1" kern="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160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 loop to get the largest element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for (int j = 0; j &lt; i; j++)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if (a[j] &gt; a[index])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index = j; 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//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j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</a:t>
              </a:r>
              <a:r>
                <a:rPr kumimoji="0" lang="en-US" altLang="zh-TW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is the current largest item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}</a:t>
              </a:r>
            </a:p>
            <a:p>
              <a:pPr lvl="0">
                <a:spcBef>
                  <a:spcPts val="0"/>
                </a:spcBef>
                <a:buClr>
                  <a:schemeClr val="accent1"/>
                </a:buClr>
                <a:buSzPct val="65000"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</a:pPr>
              <a:r>
                <a:rPr lang="en-US" altLang="zh-TW" sz="16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1600" kern="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Swap the largest item a[index] with the last item a[i]</a:t>
              </a:r>
              <a:endParaRPr kumimoji="0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int 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temp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 = a[index];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a[index] = a[i];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a[i] = 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660033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temp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;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lang="en-US" altLang="zh-TW" sz="2000" kern="0" dirty="0">
                  <a:solidFill>
                    <a:schemeClr val="tx1"/>
                  </a:solidFill>
                  <a:latin typeface="Lucida Console" pitchFamily="49" charset="0"/>
                  <a:ea typeface="PMingLiU" pitchFamily="18" charset="-120"/>
                </a:rPr>
                <a:t>	</a:t>
              </a: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}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  <a:tab pos="1708150" algn="l"/>
                </a:tabLst>
                <a:defRPr/>
              </a:pPr>
              <a:r>
                <a:rPr kumimoji="0" lang="en-US" altLang="zh-TW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  <a:cs typeface="+mn-cs"/>
                </a:rPr>
                <a:t>}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172200" y="5638800"/>
              <a:ext cx="21336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SelectionSort.java</a:t>
              </a:r>
            </a:p>
          </p:txBody>
        </p:sp>
      </p:grp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1 </a:t>
            </a:r>
            <a:r>
              <a:rPr lang="en-US" sz="3600" dirty="0">
                <a:latin typeface="Britannic Bold" panose="020B0903060703020204" pitchFamily="34" charset="0"/>
              </a:rPr>
              <a:t>Analysis of Selection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15</a:t>
            </a:fld>
            <a:endParaRPr lang="en-US" sz="16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228600" y="1066800"/>
            <a:ext cx="6629400" cy="44196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public static void 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selectionSort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(int[] a)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endParaRPr kumimoji="0" lang="en-US" altLang="zh-TW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ea typeface="PMingLiU" pitchFamily="18" charset="-120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for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 (</a:t>
            </a:r>
            <a:r>
              <a:rPr kumimoji="0" lang="en-US" altLang="zh-TW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int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 </a:t>
            </a:r>
            <a:r>
              <a:rPr kumimoji="0" lang="en-US" altLang="zh-TW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=a.length-1; i&gt;=1; i--) 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int index = i;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for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 (int j=0; j&lt;i; j++) {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	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if (a[j] &gt; a[index]) 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		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index = j;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	</a:t>
            </a: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SWAP( ... )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US" altLang="zh-TW" sz="2000" kern="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kumimoji="0" lang="en-US" altLang="zh-TW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ea typeface="PMingLiU" pitchFamily="18" charset="-120"/>
                <a:cs typeface="+mn-cs"/>
              </a:rPr>
              <a:t>}</a:t>
            </a:r>
          </a:p>
        </p:txBody>
      </p:sp>
      <p:sp>
        <p:nvSpPr>
          <p:cNvPr id="12" name="Line 5"/>
          <p:cNvSpPr>
            <a:spLocks noChangeShapeType="1"/>
          </p:cNvSpPr>
          <p:nvPr/>
        </p:nvSpPr>
        <p:spPr bwMode="auto">
          <a:xfrm flipH="1">
            <a:off x="5943600" y="2362200"/>
            <a:ext cx="3810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 dirty="0"/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auto">
          <a:xfrm flipH="1">
            <a:off x="3124200" y="2743200"/>
            <a:ext cx="32004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 dirty="0"/>
          </a:p>
        </p:txBody>
      </p:sp>
      <p:sp>
        <p:nvSpPr>
          <p:cNvPr id="14" name="Line 7"/>
          <p:cNvSpPr>
            <a:spLocks noChangeShapeType="1"/>
          </p:cNvSpPr>
          <p:nvPr/>
        </p:nvSpPr>
        <p:spPr bwMode="auto">
          <a:xfrm flipH="1">
            <a:off x="4038600" y="4572000"/>
            <a:ext cx="2209800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SG" dirty="0"/>
          </a:p>
        </p:txBody>
      </p:sp>
      <p:grpSp>
        <p:nvGrpSpPr>
          <p:cNvPr id="19" name="Group 11"/>
          <p:cNvGrpSpPr>
            <a:grpSpLocks/>
          </p:cNvGrpSpPr>
          <p:nvPr/>
        </p:nvGrpSpPr>
        <p:grpSpPr bwMode="auto">
          <a:xfrm>
            <a:off x="4267200" y="3048000"/>
            <a:ext cx="1981200" cy="762000"/>
            <a:chOff x="2688" y="2016"/>
            <a:chExt cx="1392" cy="480"/>
          </a:xfrm>
        </p:grpSpPr>
        <p:sp>
          <p:nvSpPr>
            <p:cNvPr id="20" name="Line 12"/>
            <p:cNvSpPr>
              <a:spLocks noChangeShapeType="1"/>
            </p:cNvSpPr>
            <p:nvPr/>
          </p:nvSpPr>
          <p:spPr bwMode="auto">
            <a:xfrm flipH="1">
              <a:off x="3024" y="2064"/>
              <a:ext cx="960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1" name="Line 13"/>
            <p:cNvSpPr>
              <a:spLocks noChangeShapeType="1"/>
            </p:cNvSpPr>
            <p:nvPr/>
          </p:nvSpPr>
          <p:spPr bwMode="auto">
            <a:xfrm flipH="1">
              <a:off x="2688" y="2304"/>
              <a:ext cx="1296" cy="0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2" name="AutoShape 14"/>
            <p:cNvSpPr>
              <a:spLocks/>
            </p:cNvSpPr>
            <p:nvPr/>
          </p:nvSpPr>
          <p:spPr bwMode="auto">
            <a:xfrm>
              <a:off x="3984" y="2016"/>
              <a:ext cx="96" cy="480"/>
            </a:xfrm>
            <a:prstGeom prst="rightBrace">
              <a:avLst>
                <a:gd name="adj1" fmla="val 41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6248400" y="1447800"/>
            <a:ext cx="2667000" cy="495300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2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 of times the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statement is executed: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endParaRPr kumimoji="0" lang="en-US" sz="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(n-1)+(n-2)+…+1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n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n-1)/2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n-1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8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Total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=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t</a:t>
            </a:r>
            <a:r>
              <a:rPr kumimoji="0" lang="en-US" sz="2000" b="0" i="0" u="none" strike="noStrike" kern="0" cap="none" spc="0" normalizeH="0" baseline="-2500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1</a:t>
            </a:r>
            <a:r>
              <a:rPr lang="en-US" sz="2000" kern="0"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n-1)</a:t>
            </a:r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          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+ 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t</a:t>
            </a:r>
            <a:r>
              <a:rPr kumimoji="0" lang="en-US" sz="2000" b="0" i="0" u="none" strike="noStrike" kern="0" cap="none" spc="0" normalizeH="0" baseline="-25000" noProof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cs typeface="+mn-cs"/>
              </a:rPr>
              <a:t>2</a:t>
            </a:r>
            <a:r>
              <a:rPr lang="en-US" sz="2000" kern="0"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</a:t>
            </a:r>
            <a:r>
              <a:rPr lang="en-US" sz="2000" kern="0">
                <a:latin typeface="Times New Roman"/>
                <a:cs typeface="Times New Roman"/>
              </a:rPr>
              <a:t>×</a:t>
            </a:r>
            <a:r>
              <a:rPr kumimoji="0" lang="en-US" sz="2000" b="0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(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n-1)/2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=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O(n</a:t>
            </a:r>
            <a:r>
              <a:rPr kumimoji="0" lang="en-US" sz="2000" b="0" i="0" u="none" strike="noStrike" kern="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228600" y="5715000"/>
            <a:ext cx="5943600" cy="369332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93300"/>
                </a:solidFill>
                <a:latin typeface="Arial" charset="0"/>
              </a:rPr>
              <a:t>t</a:t>
            </a:r>
            <a:r>
              <a:rPr lang="en-US" baseline="-25000" dirty="0">
                <a:solidFill>
                  <a:srgbClr val="993300"/>
                </a:solidFill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 and </a:t>
            </a:r>
            <a:r>
              <a:rPr lang="en-US" dirty="0">
                <a:solidFill>
                  <a:srgbClr val="993300"/>
                </a:solidFill>
                <a:latin typeface="Arial" charset="0"/>
              </a:rPr>
              <a:t>t</a:t>
            </a:r>
            <a:r>
              <a:rPr lang="en-US" baseline="-25000" dirty="0">
                <a:solidFill>
                  <a:srgbClr val="993300"/>
                </a:solidFill>
                <a:latin typeface="Arial" charset="0"/>
              </a:rPr>
              <a:t>2</a:t>
            </a:r>
            <a:r>
              <a:rPr lang="en-US" dirty="0">
                <a:solidFill>
                  <a:srgbClr val="993300"/>
                </a:solidFill>
                <a:latin typeface="Arial" charset="0"/>
              </a:rPr>
              <a:t> </a:t>
            </a:r>
            <a:r>
              <a:rPr lang="en-US" dirty="0">
                <a:latin typeface="Arial" charset="0"/>
              </a:rPr>
              <a:t>= costs of statements in outer and inner blocks.</a:t>
            </a:r>
          </a:p>
        </p:txBody>
      </p:sp>
      <p:sp>
        <p:nvSpPr>
          <p:cNvPr id="1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animBg="1"/>
      <p:bldP spid="13" grpId="0" uiExpand="1" animBg="1"/>
      <p:bldP spid="14" grpId="0" uiExpand="1" animBg="1"/>
      <p:bldP spid="11" grpId="0" uiExpand="1" build="p" animBg="1"/>
      <p:bldP spid="18" grpId="0" uiExpan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2</a:t>
            </a:r>
            <a:r>
              <a:rPr lang="en-US" sz="4400" dirty="0">
                <a:latin typeface="Britannic Bold" panose="020B0903060703020204" pitchFamily="34" charset="0"/>
              </a:rPr>
              <a:t> Bubble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Idea of Bubble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“Bubble” down the largest item to the end of the array in each iteration by examining the </a:t>
            </a:r>
            <a:r>
              <a:rPr lang="en-US" sz="2800" dirty="0">
                <a:solidFill>
                  <a:srgbClr val="C00000"/>
                </a:solidFill>
              </a:rPr>
              <a:t>i-th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C00000"/>
                </a:solidFill>
              </a:rPr>
              <a:t>(i+1)-th </a:t>
            </a:r>
            <a:r>
              <a:rPr lang="en-US" sz="2800" dirty="0"/>
              <a:t>items</a:t>
            </a:r>
            <a:endParaRPr lang="en-US" sz="2400" dirty="0"/>
          </a:p>
          <a:p>
            <a:pPr>
              <a:spcBef>
                <a:spcPts val="600"/>
              </a:spcBef>
            </a:pPr>
            <a:r>
              <a:rPr lang="en-US" sz="2800" dirty="0"/>
              <a:t>If their values are not in the correct order, i.e. </a:t>
            </a:r>
            <a:br>
              <a:rPr lang="en-US" sz="2800" dirty="0"/>
            </a:br>
            <a:r>
              <a:rPr lang="en-US" sz="2800" dirty="0"/>
              <a:t>a[</a:t>
            </a:r>
            <a:r>
              <a:rPr lang="en-US" sz="2800" dirty="0" err="1"/>
              <a:t>i</a:t>
            </a:r>
            <a:r>
              <a:rPr lang="en-US" sz="2800" dirty="0"/>
              <a:t>] &gt; a[i+1], </a:t>
            </a:r>
            <a:r>
              <a:rPr lang="en-US" sz="2800" dirty="0">
                <a:solidFill>
                  <a:srgbClr val="C00000"/>
                </a:solidFill>
              </a:rPr>
              <a:t>swap</a:t>
            </a:r>
            <a:r>
              <a:rPr lang="en-US" sz="2800" dirty="0"/>
              <a:t> them.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17</a:t>
            </a:fld>
            <a:endParaRPr lang="en-US" sz="1600" dirty="0"/>
          </a:p>
        </p:txBody>
      </p:sp>
      <p:grpSp>
        <p:nvGrpSpPr>
          <p:cNvPr id="8" name="Group 5"/>
          <p:cNvGrpSpPr>
            <a:grpSpLocks/>
          </p:cNvGrpSpPr>
          <p:nvPr/>
        </p:nvGrpSpPr>
        <p:grpSpPr bwMode="auto">
          <a:xfrm>
            <a:off x="1295400" y="3657600"/>
            <a:ext cx="2255838" cy="1463675"/>
            <a:chOff x="1104" y="2784"/>
            <a:chExt cx="1421" cy="922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148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124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1" name="Text Box 8"/>
            <p:cNvSpPr txBox="1">
              <a:spLocks noChangeArrowheads="1"/>
            </p:cNvSpPr>
            <p:nvPr/>
          </p:nvSpPr>
          <p:spPr bwMode="auto">
            <a:xfrm>
              <a:off x="1200" y="2784"/>
              <a:ext cx="10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400" dirty="0">
                  <a:latin typeface="Times New Roman" pitchFamily="18" charset="0"/>
                </a:rPr>
                <a:t>1   </a:t>
              </a:r>
              <a:r>
                <a:rPr lang="en-US" sz="2400" dirty="0">
                  <a:solidFill>
                    <a:srgbClr val="0000FF"/>
                  </a:solidFill>
                  <a:latin typeface="Times New Roman" pitchFamily="18" charset="0"/>
                </a:rPr>
                <a:t> 4   6    </a:t>
              </a:r>
              <a:r>
                <a:rPr lang="en-US" sz="2400" dirty="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96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728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1104" y="3456"/>
              <a:ext cx="1421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// </a:t>
              </a:r>
              <a:r>
                <a:rPr lang="en-US" sz="2000" dirty="0">
                  <a:solidFill>
                    <a:srgbClr val="FF0000"/>
                  </a:solidFill>
                  <a:latin typeface="Arial" charset="0"/>
                </a:rPr>
                <a:t>no need</a:t>
              </a:r>
              <a:r>
                <a:rPr lang="en-US" sz="2000" dirty="0">
                  <a:solidFill>
                    <a:srgbClr val="007254"/>
                  </a:solidFill>
                  <a:latin typeface="Arial" charset="0"/>
                </a:rPr>
                <a:t> </a:t>
              </a:r>
              <a:r>
                <a:rPr lang="en-US" sz="2000" dirty="0">
                  <a:latin typeface="Arial" charset="0"/>
                </a:rPr>
                <a:t>to swap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584" y="3136"/>
              <a:ext cx="4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charset="0"/>
                </a:rPr>
                <a:t>i  i+1</a:t>
              </a: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1632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1872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632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19" name="Group 16"/>
          <p:cNvGrpSpPr>
            <a:grpSpLocks/>
          </p:cNvGrpSpPr>
          <p:nvPr/>
        </p:nvGrpSpPr>
        <p:grpSpPr bwMode="auto">
          <a:xfrm>
            <a:off x="4572001" y="3657600"/>
            <a:ext cx="3343276" cy="1466850"/>
            <a:chOff x="3168" y="2784"/>
            <a:chExt cx="2106" cy="924"/>
          </a:xfrm>
        </p:grpSpPr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369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345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2" name="Text Box 19"/>
            <p:cNvSpPr txBox="1">
              <a:spLocks noChangeArrowheads="1"/>
            </p:cNvSpPr>
            <p:nvPr/>
          </p:nvSpPr>
          <p:spPr bwMode="auto">
            <a:xfrm>
              <a:off x="3504" y="2784"/>
              <a:ext cx="9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457200" indent="-457200"/>
              <a:r>
                <a:rPr lang="en-US" sz="2400" dirty="0">
                  <a:latin typeface="Times New Roman" pitchFamily="18" charset="0"/>
                </a:rPr>
                <a:t>1  </a:t>
              </a:r>
              <a:r>
                <a:rPr lang="en-US" sz="2400" dirty="0">
                  <a:solidFill>
                    <a:srgbClr val="0000FF"/>
                  </a:solidFill>
                  <a:latin typeface="Times New Roman" pitchFamily="18" charset="0"/>
                </a:rPr>
                <a:t> 7   5   </a:t>
              </a:r>
              <a:r>
                <a:rPr lang="en-US" sz="2400" dirty="0"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417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936" y="2784"/>
              <a:ext cx="24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25" name="Text Box 22"/>
            <p:cNvSpPr txBox="1">
              <a:spLocks noChangeArrowheads="1"/>
            </p:cNvSpPr>
            <p:nvPr/>
          </p:nvSpPr>
          <p:spPr bwMode="auto">
            <a:xfrm>
              <a:off x="3168" y="3456"/>
              <a:ext cx="210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// </a:t>
              </a:r>
              <a:r>
                <a:rPr lang="en-US" sz="2000" dirty="0"/>
                <a:t>not in</a:t>
              </a:r>
              <a:r>
                <a:rPr lang="en-US" sz="2000" dirty="0">
                  <a:latin typeface="Arial" charset="0"/>
                </a:rPr>
                <a:t> order, </a:t>
              </a:r>
              <a:r>
                <a:rPr lang="en-US" sz="2000" dirty="0">
                  <a:solidFill>
                    <a:srgbClr val="FF0000"/>
                  </a:solidFill>
                  <a:latin typeface="Arial" charset="0"/>
                </a:rPr>
                <a:t>need to</a:t>
              </a:r>
              <a:r>
                <a:rPr lang="en-US" sz="2000" dirty="0">
                  <a:latin typeface="Arial" charset="0"/>
                </a:rPr>
                <a:t> swap</a:t>
              </a:r>
            </a:p>
          </p:txBody>
        </p:sp>
        <p:sp>
          <p:nvSpPr>
            <p:cNvPr id="26" name="Text Box 23"/>
            <p:cNvSpPr txBox="1">
              <a:spLocks noChangeArrowheads="1"/>
            </p:cNvSpPr>
            <p:nvPr/>
          </p:nvSpPr>
          <p:spPr bwMode="auto">
            <a:xfrm>
              <a:off x="3792" y="3136"/>
              <a:ext cx="42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latin typeface="Arial" charset="0"/>
                </a:rPr>
                <a:t>i  i+1</a:t>
              </a: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3840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4080" y="3072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arrow" w="med" len="med"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840" y="3168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3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Example of Bubble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106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The </a:t>
            </a:r>
            <a:r>
              <a:rPr lang="en-US" sz="2400" dirty="0">
                <a:solidFill>
                  <a:srgbClr val="0000FF"/>
                </a:solidFill>
              </a:rPr>
              <a:t>first two passes </a:t>
            </a:r>
            <a:r>
              <a:rPr lang="en-US" sz="2400" dirty="0"/>
              <a:t>of Bubble Sort for an array of 5 integers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18</a:t>
            </a:fld>
            <a:endParaRPr lang="en-US" sz="1600" dirty="0"/>
          </a:p>
        </p:txBody>
      </p:sp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279775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4"/>
          <p:cNvPicPr>
            <a:picLocks noChangeAspect="1" noChangeArrowheads="1"/>
          </p:cNvPicPr>
          <p:nvPr/>
        </p:nvPicPr>
        <p:blipFill>
          <a:blip r:embed="rId4" cstate="print"/>
          <a:srcRect l="17924" r="40565" b="-490"/>
          <a:stretch>
            <a:fillRect/>
          </a:stretch>
        </p:blipFill>
        <p:spPr bwMode="auto">
          <a:xfrm>
            <a:off x="1143000" y="2057400"/>
            <a:ext cx="33528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5"/>
          <p:cNvPicPr>
            <a:picLocks noChangeAspect="1" noChangeArrowheads="1"/>
          </p:cNvPicPr>
          <p:nvPr/>
        </p:nvPicPr>
        <p:blipFill>
          <a:blip r:embed="rId4" cstate="print"/>
          <a:srcRect l="60378" t="-2138"/>
          <a:stretch>
            <a:fillRect/>
          </a:stretch>
        </p:blipFill>
        <p:spPr bwMode="auto">
          <a:xfrm>
            <a:off x="4876800" y="1981200"/>
            <a:ext cx="3200400" cy="364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Rectangle 6"/>
          <p:cNvSpPr>
            <a:spLocks noChangeArrowheads="1"/>
          </p:cNvSpPr>
          <p:nvPr/>
        </p:nvSpPr>
        <p:spPr bwMode="auto">
          <a:xfrm>
            <a:off x="3748088" y="5148263"/>
            <a:ext cx="533400" cy="457200"/>
          </a:xfrm>
          <a:prstGeom prst="rect">
            <a:avLst/>
          </a:prstGeom>
          <a:solidFill>
            <a:schemeClr val="accent1">
              <a:alpha val="56078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/>
          </a:p>
        </p:txBody>
      </p:sp>
      <p:grpSp>
        <p:nvGrpSpPr>
          <p:cNvPr id="34" name="Group 7"/>
          <p:cNvGrpSpPr>
            <a:grpSpLocks/>
          </p:cNvGrpSpPr>
          <p:nvPr/>
        </p:nvGrpSpPr>
        <p:grpSpPr bwMode="auto">
          <a:xfrm>
            <a:off x="6911975" y="4516438"/>
            <a:ext cx="1100138" cy="473075"/>
            <a:chOff x="4354" y="2941"/>
            <a:chExt cx="693" cy="298"/>
          </a:xfrm>
        </p:grpSpPr>
        <p:sp>
          <p:nvSpPr>
            <p:cNvPr id="35" name="Rectangle 8"/>
            <p:cNvSpPr>
              <a:spLocks noChangeArrowheads="1"/>
            </p:cNvSpPr>
            <p:nvPr/>
          </p:nvSpPr>
          <p:spPr bwMode="auto">
            <a:xfrm>
              <a:off x="4711" y="2941"/>
              <a:ext cx="336" cy="288"/>
            </a:xfrm>
            <a:prstGeom prst="rect">
              <a:avLst/>
            </a:prstGeom>
            <a:solidFill>
              <a:schemeClr val="accent1">
                <a:alpha val="5607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36" name="Rectangle 9"/>
            <p:cNvSpPr>
              <a:spLocks noChangeArrowheads="1"/>
            </p:cNvSpPr>
            <p:nvPr/>
          </p:nvSpPr>
          <p:spPr bwMode="auto">
            <a:xfrm>
              <a:off x="4354" y="2951"/>
              <a:ext cx="336" cy="288"/>
            </a:xfrm>
            <a:prstGeom prst="rect">
              <a:avLst/>
            </a:prstGeom>
            <a:solidFill>
              <a:schemeClr val="accent1">
                <a:alpha val="56078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1066800" y="5638800"/>
            <a:ext cx="3505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At the end of </a:t>
            </a:r>
            <a:r>
              <a:rPr lang="en-US" sz="1600" b="1" dirty="0">
                <a:solidFill>
                  <a:srgbClr val="0000FF"/>
                </a:solidFill>
              </a:rPr>
              <a:t>pass 1</a:t>
            </a:r>
            <a:r>
              <a:rPr lang="en-US" sz="1600" dirty="0"/>
              <a:t>, the largest item </a:t>
            </a:r>
            <a:r>
              <a:rPr lang="en-US" sz="1600" b="1" dirty="0">
                <a:solidFill>
                  <a:srgbClr val="CC0000"/>
                </a:solidFill>
              </a:rPr>
              <a:t>37</a:t>
            </a:r>
            <a:r>
              <a:rPr lang="en-US" sz="1600" dirty="0">
                <a:solidFill>
                  <a:srgbClr val="008000"/>
                </a:solidFill>
              </a:rPr>
              <a:t> </a:t>
            </a:r>
            <a:r>
              <a:rPr lang="en-US" sz="1600" dirty="0"/>
              <a:t>is at the last position.</a:t>
            </a: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5105400" y="5105400"/>
            <a:ext cx="32004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At the end of </a:t>
            </a:r>
            <a:r>
              <a:rPr lang="en-US" sz="1600" b="1" dirty="0">
                <a:solidFill>
                  <a:srgbClr val="0000FF"/>
                </a:solidFill>
              </a:rPr>
              <a:t>pass 2</a:t>
            </a:r>
            <a:r>
              <a:rPr lang="en-US" sz="1600" dirty="0"/>
              <a:t>, the second largest item </a:t>
            </a:r>
            <a:r>
              <a:rPr lang="en-US" sz="1600" b="1" dirty="0">
                <a:solidFill>
                  <a:srgbClr val="CC0000"/>
                </a:solidFill>
              </a:rPr>
              <a:t>29</a:t>
            </a:r>
            <a:r>
              <a:rPr lang="en-US" sz="1600" dirty="0">
                <a:solidFill>
                  <a:srgbClr val="008000"/>
                </a:solidFill>
              </a:rPr>
              <a:t> </a:t>
            </a:r>
            <a:r>
              <a:rPr lang="en-US" sz="1600" dirty="0"/>
              <a:t>is at the second last position.</a:t>
            </a: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7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Code of Bubble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19</a:t>
            </a:fld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685800" y="5181600"/>
            <a:ext cx="533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0363" indent="-360363">
              <a:buFont typeface="Wingdings" pitchFamily="2" charset="2"/>
              <a:buChar char="§"/>
            </a:pPr>
            <a:r>
              <a:rPr lang="en-US" sz="2800" dirty="0">
                <a:hlinkClick r:id="rId3"/>
              </a:rPr>
              <a:t>Bubble Sort  animation</a:t>
            </a:r>
            <a:endParaRPr lang="en-SG" sz="28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295400"/>
            <a:ext cx="8305800" cy="3581400"/>
            <a:chOff x="533400" y="1295400"/>
            <a:chExt cx="8305800" cy="35814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305800" cy="347787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kumimoji="0" lang="en-US" altLang="zh-TW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  <a:ea typeface="PMingLiU" pitchFamily="18" charset="-120"/>
                </a:rPr>
                <a:t>public static void </a:t>
              </a:r>
              <a:r>
                <a:rPr kumimoji="0" lang="en-GB" sz="2000" b="1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bubbleSort</a:t>
              </a:r>
              <a:r>
                <a:rPr kumimoji="0" lang="en-GB" sz="2000" b="1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Lucida Console" pitchFamily="49" charset="0"/>
                </a:rPr>
                <a:t>(int[] a) </a:t>
              </a:r>
              <a:r>
                <a:rPr kumimoji="0" lang="en-GB" sz="2000" b="1" i="0" u="none" strike="noStrike" kern="0" cap="none" spc="0" normalizeH="0" noProof="0" dirty="0">
                  <a:ln>
                    <a:noFill/>
                  </a:ln>
                  <a:effectLst/>
                  <a:uLnTx/>
                  <a:uFillTx/>
                  <a:latin typeface="Lucida Console" pitchFamily="49" charset="0"/>
                </a:rPr>
                <a:t> </a:t>
              </a:r>
              <a:r>
                <a:rPr kumimoji="0" lang="en-GB" sz="200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for (int i = 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1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; i &lt; a.length; i++)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for (int j = 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Lucida Console" pitchFamily="49" charset="0"/>
                </a:rPr>
                <a:t>0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; j &lt; a.length 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Lucida Console" pitchFamily="49" charset="0"/>
                </a:rPr>
                <a:t>- i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; j++) {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if (a[j] &gt; a[j+1]) { </a:t>
              </a:r>
              <a:r>
                <a:rPr kumimoji="0" lang="en-GB" sz="1400" i="0" u="none" strike="noStrike" kern="0" cap="none" spc="0" normalizeH="0" baseline="0" noProof="0" dirty="0">
                  <a:ln>
                    <a:noFill/>
                  </a:ln>
                  <a:solidFill>
                    <a:srgbClr val="006600"/>
                  </a:solidFill>
                  <a:effectLst/>
                  <a:uLnTx/>
                  <a:uFillTx/>
                  <a:latin typeface="Lucida Console" pitchFamily="49" charset="0"/>
                </a:rPr>
                <a:t>// the larger item bubbles down </a:t>
              </a:r>
              <a:r>
                <a:rPr kumimoji="0" lang="en-GB" sz="140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(swap)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int temp = a[j];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a[j] = a[j+1];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a[j+1] = temp; 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		</a:t>
              </a: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 		}</a:t>
              </a: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lang="en-GB" sz="2000" kern="0" dirty="0">
                  <a:solidFill>
                    <a:schemeClr val="tx1"/>
                  </a:solidFill>
                  <a:latin typeface="Lucida Console" pitchFamily="49" charset="0"/>
                </a:rPr>
                <a:t>	}</a:t>
              </a:r>
              <a:endParaRPr kumimoji="0" lang="en-GB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  <a:defRPr/>
              </a:pPr>
              <a:r>
                <a:rPr kumimoji="0" lang="en-GB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00800" y="4495800"/>
              <a:ext cx="19050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BubbleSort.java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contents of these slides have origin from School of Computing, National University of Singapore.</a:t>
            </a:r>
          </a:p>
          <a:p>
            <a:pPr algn="just"/>
            <a:r>
              <a:rPr lang="en-US" dirty="0"/>
              <a:t>We greatly appreciate support from Mr. Aaron Tan Tuck Choy, and Dr. Low </a:t>
            </a:r>
            <a:r>
              <a:rPr lang="en-US" dirty="0" err="1"/>
              <a:t>Kok</a:t>
            </a:r>
            <a:r>
              <a:rPr lang="en-US" dirty="0"/>
              <a:t> Lim for kindly sharing these materials.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73215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Analysis of Bubble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20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530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1 iteration of the inner loop (test and swap) requires time bounded by a constant </a:t>
            </a:r>
            <a:r>
              <a:rPr lang="en-US" sz="2400" dirty="0">
                <a:solidFill>
                  <a:srgbClr val="C00000"/>
                </a:solidFill>
              </a:rPr>
              <a:t>c</a:t>
            </a:r>
          </a:p>
          <a:p>
            <a:pPr>
              <a:spcBef>
                <a:spcPts val="600"/>
              </a:spcBef>
            </a:pPr>
            <a:r>
              <a:rPr lang="en-US" sz="2400" dirty="0"/>
              <a:t>Doubly nested loops: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Outer loop: </a:t>
            </a:r>
            <a:r>
              <a:rPr lang="en-US" sz="2000" dirty="0"/>
              <a:t>exactly n-1 iterations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Inner loop: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When i=1, (n-1) iterations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When i=2, (n-2) iterations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…</a:t>
            </a:r>
          </a:p>
          <a:p>
            <a:pPr lvl="2">
              <a:spcBef>
                <a:spcPts val="600"/>
              </a:spcBef>
            </a:pPr>
            <a:r>
              <a:rPr lang="en-US" sz="1600" dirty="0"/>
              <a:t>When i=(n-1), 1 iteration</a:t>
            </a:r>
          </a:p>
          <a:p>
            <a:pPr>
              <a:spcBef>
                <a:spcPts val="1200"/>
              </a:spcBef>
              <a:tabLst>
                <a:tab pos="3941763" algn="l"/>
              </a:tabLst>
            </a:pPr>
            <a:r>
              <a:rPr lang="en-US" sz="2400" dirty="0"/>
              <a:t>Total number of iterations	= (n-1) + (n-2) + … + 1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/>
              <a:t>= n</a:t>
            </a:r>
            <a:r>
              <a:rPr lang="en-US" sz="2400">
                <a:latin typeface="Times New Roman"/>
                <a:cs typeface="Times New Roman"/>
              </a:rPr>
              <a:t>×</a:t>
            </a:r>
            <a:r>
              <a:rPr lang="en-US" sz="2400"/>
              <a:t>(</a:t>
            </a:r>
            <a:r>
              <a:rPr lang="en-US" sz="2400" dirty="0"/>
              <a:t>n-1)/2</a:t>
            </a:r>
          </a:p>
          <a:p>
            <a:pPr>
              <a:spcBef>
                <a:spcPts val="1200"/>
              </a:spcBef>
              <a:tabLst>
                <a:tab pos="3941763" algn="l"/>
              </a:tabLst>
            </a:pPr>
            <a:r>
              <a:rPr lang="en-US" sz="2400" dirty="0"/>
              <a:t>Total time = </a:t>
            </a:r>
            <a:r>
              <a:rPr lang="en-US" sz="2400">
                <a:solidFill>
                  <a:srgbClr val="C00000"/>
                </a:solidFill>
              </a:rPr>
              <a:t>c</a:t>
            </a:r>
            <a:r>
              <a:rPr lang="en-US" sz="2400"/>
              <a:t> </a:t>
            </a:r>
            <a:r>
              <a:rPr lang="en-US" sz="2400">
                <a:latin typeface="Times New Roman"/>
                <a:cs typeface="Times New Roman"/>
              </a:rPr>
              <a:t>×</a:t>
            </a:r>
            <a:r>
              <a:rPr lang="en-US" sz="2400"/>
              <a:t> n </a:t>
            </a:r>
            <a:r>
              <a:rPr lang="en-US" sz="2400">
                <a:latin typeface="Times New Roman"/>
                <a:cs typeface="Times New Roman"/>
              </a:rPr>
              <a:t>× </a:t>
            </a:r>
            <a:r>
              <a:rPr lang="en-US" sz="2400"/>
              <a:t>(</a:t>
            </a:r>
            <a:r>
              <a:rPr lang="en-US" sz="2400" dirty="0"/>
              <a:t>n-1)/2 = </a:t>
            </a:r>
            <a:r>
              <a:rPr lang="en-US" sz="2400" dirty="0">
                <a:solidFill>
                  <a:srgbClr val="C00000"/>
                </a:solidFill>
              </a:rPr>
              <a:t>O(n</a:t>
            </a:r>
            <a:r>
              <a:rPr lang="en-US" sz="2400" baseline="30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181600" y="2057399"/>
            <a:ext cx="3505200" cy="24622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US" altLang="zh-TW" sz="14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public static void 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bubbleSort</a:t>
            </a:r>
            <a:r>
              <a:rPr kumimoji="0" lang="en-GB" sz="14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(int[ ] a) </a:t>
            </a:r>
            <a:r>
              <a:rPr kumimoji="0" lang="en-GB" sz="1400" b="1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(int i =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i &lt; a.length; i++)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 (int j =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j &lt; a.length 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 i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; j++) {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if (a[j] &gt; a[j+1]) {   </a:t>
            </a: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// </a:t>
            </a:r>
            <a:r>
              <a:rPr kumimoji="0" lang="en-GB" sz="140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(swap)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int temp = a[j];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a[j] = a[j+1];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a[j+1] = temp; 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		</a:t>
            </a: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		}</a:t>
            </a: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lang="en-GB" sz="1400" kern="0" dirty="0">
                <a:solidFill>
                  <a:schemeClr val="tx1"/>
                </a:solidFill>
              </a:rPr>
              <a:t>	}</a:t>
            </a:r>
            <a:endParaRPr kumimoji="0" lang="en-GB" sz="1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  <a:tab pos="1349375" algn="l"/>
              </a:tabLst>
              <a:defRPr/>
            </a:pPr>
            <a:r>
              <a:rPr kumimoji="0" lang="en-GB" sz="1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Bubble Sort is inefficient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21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3200" dirty="0"/>
              <a:t>Given a sorted input, Bubble Sort still requires </a:t>
            </a:r>
            <a:r>
              <a:rPr lang="en-US" sz="3200" dirty="0">
                <a:solidFill>
                  <a:srgbClr val="C00000"/>
                </a:solidFill>
              </a:rPr>
              <a:t>O(n</a:t>
            </a:r>
            <a:r>
              <a:rPr lang="en-US" sz="3200" baseline="30000" dirty="0">
                <a:solidFill>
                  <a:srgbClr val="C00000"/>
                </a:solidFill>
              </a:rPr>
              <a:t>2</a:t>
            </a:r>
            <a:r>
              <a:rPr lang="en-US" sz="3200" dirty="0">
                <a:solidFill>
                  <a:srgbClr val="C00000"/>
                </a:solidFill>
              </a:rPr>
              <a:t>) </a:t>
            </a:r>
            <a:r>
              <a:rPr lang="en-US" sz="3200" dirty="0"/>
              <a:t>to sort.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It does not make an effort to check whether the input has been sorted.</a:t>
            </a:r>
          </a:p>
          <a:p>
            <a:pPr>
              <a:spcBef>
                <a:spcPts val="1200"/>
              </a:spcBef>
            </a:pPr>
            <a:r>
              <a:rPr lang="en-US" sz="3200" dirty="0"/>
              <a:t>Thus it can be improved by using a </a:t>
            </a:r>
            <a:r>
              <a:rPr lang="en-US" sz="3200" dirty="0">
                <a:solidFill>
                  <a:srgbClr val="0000FF"/>
                </a:solidFill>
              </a:rPr>
              <a:t>flag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rgbClr val="C00000"/>
                </a:solidFill>
              </a:rPr>
              <a:t>isSorted</a:t>
            </a:r>
            <a:r>
              <a:rPr lang="en-US" sz="3200" dirty="0"/>
              <a:t>, as follows (next slide):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Code of Bubble Sort </a:t>
            </a:r>
            <a:r>
              <a:rPr lang="en-US" sz="2800" dirty="0">
                <a:latin typeface="Britannic Bold" panose="020B0903060703020204" pitchFamily="34" charset="0"/>
              </a:rPr>
              <a:t>(Improved version)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22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304800" y="1295400"/>
            <a:ext cx="8610600" cy="4572000"/>
            <a:chOff x="304800" y="1295400"/>
            <a:chExt cx="8610600" cy="45720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304800" y="1295400"/>
              <a:ext cx="8610600" cy="440120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US" altLang="zh-TW" sz="2000" b="1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public static void </a:t>
              </a:r>
              <a:r>
                <a:rPr lang="en-GB" sz="2000" b="1" dirty="0">
                  <a:solidFill>
                    <a:srgbClr val="0000FF"/>
                  </a:solidFill>
                  <a:latin typeface="Lucida Console" pitchFamily="49" charset="0"/>
                </a:rPr>
                <a:t>bubbleSort2(int[] a) {</a:t>
              </a:r>
              <a:endParaRPr lang="en-GB" sz="2000" dirty="0">
                <a:solidFill>
                  <a:srgbClr val="0000FF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for (int i = 1; i &lt; a.length; i++)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</a:t>
              </a:r>
              <a:r>
                <a:rPr lang="en-GB" sz="2000" dirty="0" err="1">
                  <a:latin typeface="Lucida Console" pitchFamily="49" charset="0"/>
                </a:rPr>
                <a:t>boolean</a:t>
              </a:r>
              <a:r>
                <a:rPr lang="en-GB" sz="2000" dirty="0">
                  <a:solidFill>
                    <a:srgbClr val="FF00FF"/>
                  </a:solidFill>
                  <a:latin typeface="Lucida Console" pitchFamily="49" charset="0"/>
                </a:rPr>
                <a:t> </a:t>
              </a:r>
              <a:r>
                <a:rPr lang="en-GB" sz="2000" dirty="0" err="1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2000" dirty="0">
                  <a:solidFill>
                    <a:srgbClr val="FF00FF"/>
                  </a:solidFill>
                  <a:latin typeface="Lucida Console" pitchFamily="49" charset="0"/>
                </a:rPr>
                <a:t> </a:t>
              </a:r>
              <a:r>
                <a:rPr lang="en-GB" sz="2000" dirty="0">
                  <a:latin typeface="Lucida Console" pitchFamily="49" charset="0"/>
                </a:rPr>
                <a:t>= true; </a:t>
              </a:r>
              <a:r>
                <a:rPr lang="en-GB" sz="1400" dirty="0">
                  <a:solidFill>
                    <a:srgbClr val="006600"/>
                  </a:solidFill>
                  <a:latin typeface="Lucida Console" pitchFamily="49" charset="0"/>
                </a:rPr>
                <a:t>//</a:t>
              </a:r>
              <a:r>
                <a:rPr lang="en-GB" sz="14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GB" sz="1400" dirty="0" err="1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14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GB" sz="1400" dirty="0">
                  <a:solidFill>
                    <a:srgbClr val="006600"/>
                  </a:solidFill>
                  <a:latin typeface="Lucida Console" pitchFamily="49" charset="0"/>
                </a:rPr>
                <a:t>= true if a[] is sorted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1000" b="1" dirty="0">
                  <a:latin typeface="Lucida Console" pitchFamily="49" charset="0"/>
                </a:rPr>
                <a:t>		</a:t>
              </a:r>
              <a:r>
                <a:rPr lang="en-GB" sz="2000" dirty="0">
                  <a:latin typeface="Lucida Console" pitchFamily="49" charset="0"/>
                </a:rPr>
                <a:t>for (int j = 0; j &lt; a.length-i; j++) {         </a:t>
              </a:r>
              <a:endParaRPr lang="en-GB" sz="14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	if (a[j] &gt; a[j+1]) { </a:t>
              </a:r>
              <a:r>
                <a:rPr lang="en-GB" sz="1400" dirty="0">
                  <a:solidFill>
                    <a:srgbClr val="006600"/>
                  </a:solidFill>
                  <a:latin typeface="Lucida Console" pitchFamily="49" charset="0"/>
                </a:rPr>
                <a:t>// the larger item bubbles up </a:t>
              </a:r>
              <a:endParaRPr lang="en-GB" sz="2000" dirty="0">
                <a:solidFill>
                  <a:srgbClr val="006600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		int temp = a[j];   </a:t>
              </a:r>
              <a:r>
                <a:rPr lang="en-GB" sz="1400" dirty="0">
                  <a:solidFill>
                    <a:srgbClr val="006600"/>
                  </a:solidFill>
                  <a:latin typeface="Lucida Console" pitchFamily="49" charset="0"/>
                </a:rPr>
                <a:t>// and </a:t>
              </a:r>
              <a:r>
                <a:rPr lang="en-GB" sz="1400" dirty="0" err="1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1400" dirty="0">
                  <a:solidFill>
                    <a:srgbClr val="008000"/>
                  </a:solidFill>
                  <a:latin typeface="Lucida Console" pitchFamily="49" charset="0"/>
                </a:rPr>
                <a:t> is set to false,</a:t>
              </a:r>
              <a:endParaRPr lang="en-GB" sz="20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		a[j] = a[j+1];     </a:t>
              </a:r>
              <a:r>
                <a:rPr lang="en-GB" sz="1400" dirty="0">
                  <a:solidFill>
                    <a:srgbClr val="006600"/>
                  </a:solidFill>
                  <a:latin typeface="Lucida Console" pitchFamily="49" charset="0"/>
                </a:rPr>
                <a:t>// i.e. the data was not sorted</a:t>
              </a:r>
              <a:endParaRPr lang="en-GB" sz="2000" dirty="0">
                <a:solidFill>
                  <a:srgbClr val="006600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		a[j+1] = temp;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solidFill>
                    <a:srgbClr val="FF0000"/>
                  </a:solidFill>
                  <a:latin typeface="Lucida Console" pitchFamily="49" charset="0"/>
                </a:rPr>
                <a:t>				</a:t>
              </a:r>
              <a:r>
                <a:rPr lang="en-GB" sz="2000" dirty="0" err="1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2000" dirty="0">
                  <a:solidFill>
                    <a:srgbClr val="FF0000"/>
                  </a:solidFill>
                  <a:latin typeface="Lucida Console" pitchFamily="49" charset="0"/>
                </a:rPr>
                <a:t> </a:t>
              </a:r>
              <a:r>
                <a:rPr lang="en-GB" sz="2000" dirty="0">
                  <a:latin typeface="Lucida Console" pitchFamily="49" charset="0"/>
                </a:rPr>
                <a:t>= false;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		if (</a:t>
              </a:r>
              <a:r>
                <a:rPr lang="en-GB" sz="2000" dirty="0" err="1">
                  <a:solidFill>
                    <a:srgbClr val="C00000"/>
                  </a:solidFill>
                  <a:latin typeface="Lucida Console" pitchFamily="49" charset="0"/>
                </a:rPr>
                <a:t>isSorted</a:t>
              </a:r>
              <a:r>
                <a:rPr lang="en-GB" sz="2000" dirty="0">
                  <a:latin typeface="Lucida Console" pitchFamily="49" charset="0"/>
                </a:rPr>
                <a:t>) return;   </a:t>
              </a:r>
              <a:r>
                <a:rPr lang="en-GB" dirty="0">
                  <a:solidFill>
                    <a:srgbClr val="006600"/>
                  </a:solidFill>
                  <a:latin typeface="Lucida Console" pitchFamily="49" charset="0"/>
                </a:rPr>
                <a:t>// Why?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  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  <a:tab pos="1349375" algn="l"/>
                </a:tabLst>
              </a:pPr>
              <a:r>
                <a:rPr lang="en-GB" sz="2000" dirty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67400" y="5486400"/>
              <a:ext cx="26670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BubbleSortImproved.java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2 </a:t>
            </a:r>
            <a:r>
              <a:rPr lang="en-US" sz="3600" dirty="0">
                <a:latin typeface="Britannic Bold" panose="020B0903060703020204" pitchFamily="34" charset="0"/>
              </a:rPr>
              <a:t>Analysis of Bubble Sort</a:t>
            </a:r>
            <a:r>
              <a:rPr lang="en-US" dirty="0">
                <a:latin typeface="Britannic Bold" panose="020B0903060703020204" pitchFamily="34" charset="0"/>
              </a:rPr>
              <a:t> </a:t>
            </a:r>
            <a:r>
              <a:rPr lang="en-US" sz="2800" dirty="0">
                <a:latin typeface="Britannic Bold" panose="020B0903060703020204" pitchFamily="34" charset="0"/>
              </a:rPr>
              <a:t>(Improved version)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23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C00000"/>
                </a:solidFill>
              </a:rPr>
              <a:t>Worst case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Input in </a:t>
            </a:r>
            <a:r>
              <a:rPr lang="en-US" sz="2400" dirty="0">
                <a:solidFill>
                  <a:srgbClr val="0000FF"/>
                </a:solidFill>
              </a:rPr>
              <a:t>descending order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How many iterations in the outer loop are needed? Answer: </a:t>
            </a:r>
            <a:r>
              <a:rPr lang="en-US" sz="2400" dirty="0">
                <a:solidFill>
                  <a:srgbClr val="C00000"/>
                </a:solidFill>
              </a:rPr>
              <a:t>n-1</a:t>
            </a:r>
            <a:r>
              <a:rPr lang="en-US" sz="2400" dirty="0"/>
              <a:t> iterations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Running time remains the same: </a:t>
            </a:r>
            <a:r>
              <a:rPr lang="en-US" sz="2400" dirty="0">
                <a:solidFill>
                  <a:srgbClr val="C00000"/>
                </a:solidFill>
              </a:rPr>
              <a:t>O(n</a:t>
            </a:r>
            <a:r>
              <a:rPr lang="en-US" sz="2400" baseline="30000" dirty="0">
                <a:solidFill>
                  <a:srgbClr val="C00000"/>
                </a:solidFill>
              </a:rPr>
              <a:t>2</a:t>
            </a:r>
            <a:r>
              <a:rPr lang="en-US" sz="2400" dirty="0">
                <a:solidFill>
                  <a:srgbClr val="C00000"/>
                </a:solidFill>
              </a:rPr>
              <a:t>)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C00000"/>
                </a:solidFill>
              </a:rPr>
              <a:t>Best case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Input is already in </a:t>
            </a:r>
            <a:r>
              <a:rPr lang="en-US" sz="2400" dirty="0">
                <a:solidFill>
                  <a:srgbClr val="0000FF"/>
                </a:solidFill>
              </a:rPr>
              <a:t>ascending order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The algorithm returns after a </a:t>
            </a:r>
            <a:r>
              <a:rPr lang="en-US" sz="2400" dirty="0">
                <a:solidFill>
                  <a:srgbClr val="0000FF"/>
                </a:solidFill>
              </a:rPr>
              <a:t>single iteration </a:t>
            </a:r>
            <a:r>
              <a:rPr lang="en-US" sz="2400" dirty="0"/>
              <a:t>in the outer loop. (Why?)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Running time: </a:t>
            </a:r>
            <a:r>
              <a:rPr lang="en-US" sz="2400" dirty="0">
                <a:solidFill>
                  <a:srgbClr val="C00000"/>
                </a:solidFill>
              </a:rPr>
              <a:t>O(n)</a:t>
            </a:r>
            <a:r>
              <a:rPr lang="en-US" sz="2400" dirty="0"/>
              <a:t> 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3</a:t>
            </a:r>
            <a:r>
              <a:rPr lang="en-US" sz="4400" dirty="0">
                <a:latin typeface="Britannic Bold" panose="020B0903060703020204" pitchFamily="34" charset="0"/>
              </a:rPr>
              <a:t> Insertion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>
                <a:latin typeface="Britannic Bold" panose="020B0903060703020204" pitchFamily="34" charset="0"/>
              </a:rPr>
              <a:t>Idea of Insertion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Arranging a hand of poker cards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Start with one card in your hand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Pick the next card and </a:t>
            </a:r>
            <a:r>
              <a:rPr lang="en-US" sz="2400" dirty="0">
                <a:solidFill>
                  <a:srgbClr val="C00000"/>
                </a:solidFill>
              </a:rPr>
              <a:t>insert</a:t>
            </a:r>
            <a:r>
              <a:rPr lang="en-US" sz="2400" dirty="0"/>
              <a:t> it into its </a:t>
            </a:r>
            <a:r>
              <a:rPr lang="en-US" sz="2400" dirty="0">
                <a:solidFill>
                  <a:srgbClr val="C00000"/>
                </a:solidFill>
              </a:rPr>
              <a:t>proper sorted order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Repeat previous step for all the rest of the cards</a:t>
            </a:r>
          </a:p>
          <a:p>
            <a:pPr lvl="1">
              <a:spcBef>
                <a:spcPts val="600"/>
              </a:spcBef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25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>
                <a:latin typeface="Britannic Bold" panose="020B0903060703020204" pitchFamily="34" charset="0"/>
              </a:rPr>
              <a:t>Example of Insertion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26</a:t>
            </a:fld>
            <a:endParaRPr lang="en-US" sz="1600" dirty="0"/>
          </a:p>
        </p:txBody>
      </p:sp>
      <p:sp>
        <p:nvSpPr>
          <p:cNvPr id="40" name="Rectangle 3"/>
          <p:cNvSpPr txBox="1">
            <a:spLocks noChangeArrowheads="1"/>
          </p:cNvSpPr>
          <p:nvPr/>
        </p:nvSpPr>
        <p:spPr bwMode="auto">
          <a:xfrm>
            <a:off x="304800" y="1295400"/>
            <a:ext cx="777240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4          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S1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S2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Given a seq:     40  13   20    8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i=1                13  40   20  8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i=2                13  20  40   8</a:t>
            </a:r>
          </a:p>
          <a:p>
            <a:pPr marL="539750" marR="0" lvl="0" indent="-539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i=3                 8   13  20  40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no of items to be sorted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S1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sub-array sorted so far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elements yet to be processed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2400" kern="0" dirty="0">
                <a:latin typeface="+mn-lt"/>
                <a:cs typeface="+mn-cs"/>
              </a:rPr>
              <a:t>In each iteration, how to insert the next element into </a:t>
            </a:r>
            <a:r>
              <a:rPr lang="en-US" sz="2400" kern="0" dirty="0">
                <a:solidFill>
                  <a:srgbClr val="800000"/>
                </a:solidFill>
                <a:latin typeface="+mn-lt"/>
                <a:cs typeface="+mn-cs"/>
              </a:rPr>
              <a:t>S1</a:t>
            </a:r>
            <a:r>
              <a:rPr lang="en-US" sz="2400" kern="0" dirty="0">
                <a:latin typeface="+mn-lt"/>
                <a:cs typeface="+mn-cs"/>
              </a:rPr>
              <a:t> efficiently?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971800" y="1143000"/>
            <a:ext cx="3886200" cy="1219200"/>
            <a:chOff x="3124200" y="1143000"/>
            <a:chExt cx="3886200" cy="1219200"/>
          </a:xfrm>
        </p:grpSpPr>
        <p:sp>
          <p:nvSpPr>
            <p:cNvPr id="42" name="Line 17"/>
            <p:cNvSpPr>
              <a:spLocks noChangeShapeType="1"/>
            </p:cNvSpPr>
            <p:nvPr/>
          </p:nvSpPr>
          <p:spPr bwMode="auto">
            <a:xfrm>
              <a:off x="3124200" y="1828800"/>
              <a:ext cx="3886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3" name="Line 10"/>
            <p:cNvSpPr>
              <a:spLocks noChangeShapeType="1"/>
            </p:cNvSpPr>
            <p:nvPr/>
          </p:nvSpPr>
          <p:spPr bwMode="auto">
            <a:xfrm>
              <a:off x="4267200" y="1143000"/>
              <a:ext cx="0" cy="1219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57" name="Group 56"/>
          <p:cNvGrpSpPr/>
          <p:nvPr/>
        </p:nvGrpSpPr>
        <p:grpSpPr>
          <a:xfrm>
            <a:off x="3962400" y="2133600"/>
            <a:ext cx="762001" cy="838200"/>
            <a:chOff x="3962400" y="2133600"/>
            <a:chExt cx="762001" cy="838200"/>
          </a:xfrm>
        </p:grpSpPr>
        <p:sp>
          <p:nvSpPr>
            <p:cNvPr id="45" name="Line 11"/>
            <p:cNvSpPr>
              <a:spLocks noChangeShapeType="1"/>
            </p:cNvSpPr>
            <p:nvPr/>
          </p:nvSpPr>
          <p:spPr bwMode="auto">
            <a:xfrm>
              <a:off x="4114801" y="236220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6" name="Line 12"/>
            <p:cNvSpPr>
              <a:spLocks noChangeShapeType="1"/>
            </p:cNvSpPr>
            <p:nvPr/>
          </p:nvSpPr>
          <p:spPr bwMode="auto">
            <a:xfrm>
              <a:off x="4724400" y="2362200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47" name="Line 18"/>
            <p:cNvSpPr>
              <a:spLocks noChangeShapeType="1"/>
            </p:cNvSpPr>
            <p:nvPr/>
          </p:nvSpPr>
          <p:spPr bwMode="auto">
            <a:xfrm flipH="1">
              <a:off x="3962400" y="2133600"/>
              <a:ext cx="281354" cy="3810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58" name="Group 57"/>
          <p:cNvGrpSpPr/>
          <p:nvPr/>
        </p:nvGrpSpPr>
        <p:grpSpPr>
          <a:xfrm>
            <a:off x="4572000" y="2743200"/>
            <a:ext cx="838200" cy="762000"/>
            <a:chOff x="4572000" y="2743200"/>
            <a:chExt cx="838200" cy="762000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4724400" y="29718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0" name="Line 14"/>
            <p:cNvSpPr>
              <a:spLocks noChangeShapeType="1"/>
            </p:cNvSpPr>
            <p:nvPr/>
          </p:nvSpPr>
          <p:spPr bwMode="auto">
            <a:xfrm>
              <a:off x="5410200" y="29718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1" name="Line 19"/>
            <p:cNvSpPr>
              <a:spLocks noChangeShapeType="1"/>
            </p:cNvSpPr>
            <p:nvPr/>
          </p:nvSpPr>
          <p:spPr bwMode="auto">
            <a:xfrm flipH="1">
              <a:off x="4572000" y="2743200"/>
              <a:ext cx="304800" cy="304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3962400" y="3276600"/>
            <a:ext cx="2133600" cy="762000"/>
            <a:chOff x="3962400" y="3276600"/>
            <a:chExt cx="2133600" cy="762000"/>
          </a:xfrm>
        </p:grpSpPr>
        <p:sp>
          <p:nvSpPr>
            <p:cNvPr id="53" name="Line 15"/>
            <p:cNvSpPr>
              <a:spLocks noChangeShapeType="1"/>
            </p:cNvSpPr>
            <p:nvPr/>
          </p:nvSpPr>
          <p:spPr bwMode="auto">
            <a:xfrm>
              <a:off x="5410200" y="3505200"/>
              <a:ext cx="685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4" name="Line 16"/>
            <p:cNvSpPr>
              <a:spLocks noChangeShapeType="1"/>
            </p:cNvSpPr>
            <p:nvPr/>
          </p:nvSpPr>
          <p:spPr bwMode="auto">
            <a:xfrm>
              <a:off x="6096000" y="35052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55" name="Line 20"/>
            <p:cNvSpPr>
              <a:spLocks noChangeShapeType="1"/>
            </p:cNvSpPr>
            <p:nvPr/>
          </p:nvSpPr>
          <p:spPr bwMode="auto">
            <a:xfrm flipH="1">
              <a:off x="3962400" y="3276600"/>
              <a:ext cx="1600200" cy="304800"/>
            </a:xfrm>
            <a:prstGeom prst="lin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2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>
                <a:latin typeface="Britannic Bold" panose="020B0903060703020204" pitchFamily="34" charset="0"/>
              </a:rPr>
              <a:t>Code of Insertion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27</a:t>
            </a:fld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1143000"/>
            <a:ext cx="8305800" cy="4265543"/>
            <a:chOff x="533400" y="1295400"/>
            <a:chExt cx="8305800" cy="4265543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305800" cy="4154984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public static void </a:t>
              </a:r>
              <a:r>
                <a:rPr lang="en-US" sz="2000" b="1" dirty="0">
                  <a:solidFill>
                    <a:srgbClr val="0000FF"/>
                  </a:solidFill>
                  <a:latin typeface="Lucida Console" pitchFamily="49" charset="0"/>
                </a:rPr>
                <a:t>insertionSort(int[] a) </a:t>
              </a:r>
              <a:r>
                <a:rPr lang="en-US" sz="2000" dirty="0">
                  <a:solidFill>
                    <a:srgbClr val="0000FF"/>
                  </a:solidFill>
                  <a:latin typeface="Lucida Console" pitchFamily="49" charset="0"/>
                </a:rPr>
                <a:t>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for (int i=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1</a:t>
              </a:r>
              <a:r>
                <a:rPr lang="en-US" sz="2000" dirty="0">
                  <a:latin typeface="Lucida Console" pitchFamily="49" charset="0"/>
                </a:rPr>
                <a:t>;i&lt;a.length;i++) {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</a:t>
              </a:r>
              <a:r>
                <a:rPr lang="en-US" sz="1600" dirty="0">
                  <a:solidFill>
                    <a:srgbClr val="660033"/>
                  </a:solidFill>
                  <a:latin typeface="Lucida Console" pitchFamily="49" charset="0"/>
                </a:rPr>
                <a:t>Q: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Why </a:t>
              </a:r>
              <a:r>
                <a:rPr lang="en-US" sz="1600" dirty="0" err="1">
                  <a:solidFill>
                    <a:srgbClr val="006600"/>
                  </a:solidFill>
                  <a:latin typeface="Lucida Console" pitchFamily="49" charset="0"/>
                </a:rPr>
                <a:t>i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 starts from 1?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a[i] is the </a:t>
              </a:r>
              <a:r>
                <a:rPr lang="en-US" sz="1600" dirty="0">
                  <a:solidFill>
                    <a:srgbClr val="993300"/>
                  </a:solidFill>
                  <a:latin typeface="Lucida Console" pitchFamily="49" charset="0"/>
                </a:rPr>
                <a:t>next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data to insert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	int next = a[i];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b="1" dirty="0"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Scan </a:t>
              </a:r>
              <a:r>
                <a:rPr lang="en-US" sz="1600" dirty="0">
                  <a:solidFill>
                    <a:srgbClr val="993300"/>
                  </a:solidFill>
                  <a:latin typeface="Lucida Console" pitchFamily="49" charset="0"/>
                </a:rPr>
                <a:t>backwards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to find a place.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660066"/>
                  </a:solidFill>
                  <a:latin typeface="Lucida Console" pitchFamily="49" charset="0"/>
                </a:rPr>
                <a:t>Q: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Why not scan forwards?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	int j;</a:t>
              </a:r>
              <a:r>
                <a:rPr lang="en-US" sz="2000" dirty="0">
                  <a:solidFill>
                    <a:srgbClr val="FF33CC"/>
                  </a:solidFill>
                  <a:latin typeface="Lucida Console" pitchFamily="49" charset="0"/>
                </a:rPr>
                <a:t> 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</a:t>
              </a:r>
              <a:r>
                <a:rPr lang="en-US" sz="1600" dirty="0">
                  <a:solidFill>
                    <a:srgbClr val="800000"/>
                  </a:solidFill>
                  <a:latin typeface="Lucida Console" pitchFamily="49" charset="0"/>
                </a:rPr>
                <a:t>Q: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Why is j declared here?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		// </a:t>
              </a:r>
              <a:r>
                <a:rPr lang="en-US" sz="1600" dirty="0">
                  <a:solidFill>
                    <a:srgbClr val="800000"/>
                  </a:solidFill>
                  <a:latin typeface="Lucida Console" pitchFamily="49" charset="0"/>
                </a:rPr>
                <a:t>Q: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What if a[j] &lt;= next?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	for (j=</a:t>
              </a:r>
              <a:r>
                <a:rPr lang="en-US" sz="2000" dirty="0">
                  <a:solidFill>
                    <a:srgbClr val="0000FF"/>
                  </a:solidFill>
                  <a:latin typeface="Lucida Console" pitchFamily="49" charset="0"/>
                </a:rPr>
                <a:t>i-1</a:t>
              </a:r>
              <a:r>
                <a:rPr lang="en-US" sz="2000" dirty="0">
                  <a:latin typeface="Lucida Console" pitchFamily="49" charset="0"/>
                </a:rPr>
                <a:t>; 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j&gt;=0 &amp;&amp; a[j]&gt;next</a:t>
              </a:r>
              <a:r>
                <a:rPr lang="en-US" sz="2000" dirty="0">
                  <a:latin typeface="Lucida Console" pitchFamily="49" charset="0"/>
                </a:rPr>
                <a:t>; j--)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		a[j+1] = a[j];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endParaRPr lang="en-US" sz="20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Now insert the value </a:t>
              </a:r>
              <a:r>
                <a:rPr lang="en-US" sz="1600" dirty="0">
                  <a:solidFill>
                    <a:srgbClr val="0000FF"/>
                  </a:solidFill>
                  <a:latin typeface="Lucida Console" pitchFamily="49" charset="0"/>
                </a:rPr>
                <a:t>next</a:t>
              </a:r>
              <a:r>
                <a:rPr lang="en-US" sz="1600" dirty="0">
                  <a:solidFill>
                    <a:srgbClr val="008000"/>
                  </a:solidFill>
                  <a:latin typeface="Lucida Console" pitchFamily="49" charset="0"/>
                </a:rPr>
                <a:t> 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after index j at the end of loop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	a[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j</a:t>
              </a:r>
              <a:r>
                <a:rPr lang="en-US" sz="2000" dirty="0">
                  <a:latin typeface="Lucida Console" pitchFamily="49" charset="0"/>
                </a:rPr>
                <a:t>+1] = next;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553200" y="5179943"/>
              <a:ext cx="2057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InsertionSort.java</a:t>
              </a:r>
            </a:p>
          </p:txBody>
        </p:sp>
      </p:grp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533400" y="5486400"/>
            <a:ext cx="6344478" cy="46166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444500" indent="-444500"/>
            <a:r>
              <a:rPr lang="en-US" sz="2400" dirty="0">
                <a:solidFill>
                  <a:srgbClr val="C00000"/>
                </a:solidFill>
                <a:latin typeface="Arial" charset="0"/>
              </a:rPr>
              <a:t>Q:	</a:t>
            </a:r>
            <a:r>
              <a:rPr lang="en-US" sz="2400" dirty="0">
                <a:latin typeface="Arial" charset="0"/>
              </a:rPr>
              <a:t>Can we replace these two “next” with a[</a:t>
            </a:r>
            <a:r>
              <a:rPr lang="en-US" sz="2400" dirty="0" err="1">
                <a:latin typeface="Arial" charset="0"/>
              </a:rPr>
              <a:t>i</a:t>
            </a:r>
            <a:r>
              <a:rPr lang="en-US" sz="2400" dirty="0">
                <a:latin typeface="Arial" charset="0"/>
              </a:rPr>
              <a:t>]?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029200" y="3505200"/>
            <a:ext cx="152400" cy="2057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3124200" y="4724400"/>
            <a:ext cx="1752600" cy="8382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3 </a:t>
            </a:r>
            <a:r>
              <a:rPr lang="en-US" sz="3600" dirty="0">
                <a:latin typeface="Britannic Bold" panose="020B0903060703020204" pitchFamily="34" charset="0"/>
              </a:rPr>
              <a:t>Analysis of Insertion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28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3124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Outer loop executes exactly </a:t>
            </a:r>
            <a:r>
              <a:rPr lang="en-US" sz="2400" dirty="0">
                <a:solidFill>
                  <a:srgbClr val="0000FF"/>
                </a:solidFill>
              </a:rPr>
              <a:t>n-1</a:t>
            </a:r>
            <a:r>
              <a:rPr lang="en-US" sz="2400" dirty="0"/>
              <a:t> times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/>
              <a:t>Number of times inner loop executes depends on the inputs: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Best case: </a:t>
            </a:r>
            <a:r>
              <a:rPr lang="en-US" sz="2000" dirty="0"/>
              <a:t>array already sorted, hence (a[j] &gt; next) is always false</a:t>
            </a:r>
          </a:p>
          <a:p>
            <a:pPr lvl="2">
              <a:spcBef>
                <a:spcPts val="0"/>
              </a:spcBef>
            </a:pPr>
            <a:r>
              <a:rPr lang="en-US" sz="1600" dirty="0"/>
              <a:t>No shifting of data is necessary; Inner loop not executed at all.</a:t>
            </a:r>
          </a:p>
          <a:p>
            <a:pPr lvl="1">
              <a:spcBef>
                <a:spcPts val="600"/>
              </a:spcBef>
            </a:pPr>
            <a:r>
              <a:rPr lang="en-US" sz="2000" dirty="0">
                <a:solidFill>
                  <a:srgbClr val="0000FF"/>
                </a:solidFill>
              </a:rPr>
              <a:t>Worst case: </a:t>
            </a:r>
            <a:r>
              <a:rPr lang="en-US" sz="2000" dirty="0"/>
              <a:t>array reversely sorted, hence (a[j] &gt; next) is always true</a:t>
            </a:r>
          </a:p>
          <a:p>
            <a:pPr lvl="2">
              <a:spcBef>
                <a:spcPts val="0"/>
              </a:spcBef>
            </a:pPr>
            <a:r>
              <a:rPr lang="en-US" sz="1600" dirty="0"/>
              <a:t>Need i shifts for i = 1 to n-1.</a:t>
            </a:r>
          </a:p>
          <a:p>
            <a:pPr lvl="2">
              <a:spcBef>
                <a:spcPts val="0"/>
              </a:spcBef>
            </a:pPr>
            <a:r>
              <a:rPr lang="en-US" sz="1600" dirty="0"/>
              <a:t>Insertion always occurs at the front.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495800" y="4267200"/>
            <a:ext cx="4343400" cy="22467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altLang="zh-TW" sz="1400" b="1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sz="1400" b="1" dirty="0">
                <a:solidFill>
                  <a:srgbClr val="0000FF"/>
                </a:solidFill>
                <a:latin typeface="Lucida Console" pitchFamily="49" charset="0"/>
              </a:rPr>
              <a:t>insertionSort(int[] a) 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for (int i=</a:t>
            </a:r>
            <a:r>
              <a:rPr lang="en-US" sz="1400" dirty="0">
                <a:solidFill>
                  <a:srgbClr val="C00000"/>
                </a:solidFill>
                <a:latin typeface="Lucida Console" pitchFamily="49" charset="0"/>
              </a:rPr>
              <a:t>1</a:t>
            </a:r>
            <a:r>
              <a:rPr lang="en-US" sz="1400" dirty="0">
                <a:latin typeface="Lucida Console" pitchFamily="49" charset="0"/>
              </a:rPr>
              <a:t>;i&lt;a.length;i++) { </a:t>
            </a:r>
            <a:endParaRPr lang="en-US" sz="1100" dirty="0">
              <a:solidFill>
                <a:srgbClr val="008000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	int next = a[i];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	int j;</a:t>
            </a:r>
            <a:r>
              <a:rPr lang="en-US" sz="1400" dirty="0">
                <a:solidFill>
                  <a:srgbClr val="FF33CC"/>
                </a:solidFill>
                <a:latin typeface="Lucida Console" pitchFamily="49" charset="0"/>
              </a:rPr>
              <a:t>  </a:t>
            </a:r>
            <a:endParaRPr lang="en-US" sz="1100" dirty="0">
              <a:solidFill>
                <a:srgbClr val="9900FF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	for (j=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i-1</a:t>
            </a:r>
            <a:r>
              <a:rPr lang="en-US" sz="1400" dirty="0">
                <a:latin typeface="Lucida Console" pitchFamily="49" charset="0"/>
              </a:rPr>
              <a:t>; </a:t>
            </a:r>
            <a:r>
              <a:rPr lang="en-US" sz="1400" dirty="0">
                <a:solidFill>
                  <a:srgbClr val="C00000"/>
                </a:solidFill>
                <a:latin typeface="Lucida Console" pitchFamily="49" charset="0"/>
              </a:rPr>
              <a:t>j&gt;=0 &amp;&amp; a[j]&gt;next</a:t>
            </a:r>
            <a:r>
              <a:rPr lang="en-US" sz="1400" dirty="0">
                <a:latin typeface="Lucida Console" pitchFamily="49" charset="0"/>
              </a:rPr>
              <a:t>; j--)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		a[j+1] = a[j];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endParaRPr lang="en-US" sz="1400" dirty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	a[</a:t>
            </a:r>
            <a:r>
              <a:rPr lang="en-US" sz="1400" dirty="0">
                <a:solidFill>
                  <a:srgbClr val="C00000"/>
                </a:solidFill>
                <a:latin typeface="Lucida Console" pitchFamily="49" charset="0"/>
              </a:rPr>
              <a:t>j</a:t>
            </a:r>
            <a:r>
              <a:rPr lang="en-US" sz="1400" dirty="0">
                <a:latin typeface="Lucida Console" pitchFamily="49" charset="0"/>
              </a:rPr>
              <a:t>+1] = next;  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179388" algn="l"/>
                <a:tab pos="360363" algn="l"/>
                <a:tab pos="539750" algn="l"/>
                <a:tab pos="809625" algn="l"/>
                <a:tab pos="989013" algn="l"/>
              </a:tabLst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4267200"/>
            <a:ext cx="411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Therefore, the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best case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 time is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O(n)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(Why?)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worst case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running time is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O(n</a:t>
            </a:r>
            <a:r>
              <a:rPr kumimoji="0" lang="en-US" sz="2400" b="0" i="0" u="none" strike="noStrike" kern="0" cap="none" spc="0" normalizeH="0" baseline="30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(Why?)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4</a:t>
            </a:r>
            <a:r>
              <a:rPr lang="en-US" sz="4400" dirty="0">
                <a:latin typeface="Britannic Bold" panose="020B0903060703020204" pitchFamily="34" charset="0"/>
              </a:rPr>
              <a:t> Merge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These contents are only used for students PERSONALLY.</a:t>
            </a:r>
          </a:p>
          <a:p>
            <a:pPr algn="just"/>
            <a:r>
              <a:rPr lang="en-US" dirty="0"/>
              <a:t>Students are NOT allowed to modify or deliver these contents to anywhere or anyone for any purpose.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6171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Idea of Merge Sort (1/3)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Suppose we </a:t>
            </a:r>
            <a:r>
              <a:rPr lang="en-US" sz="2800" dirty="0">
                <a:solidFill>
                  <a:srgbClr val="0000FF"/>
                </a:solidFill>
              </a:rPr>
              <a:t>only know how to merge </a:t>
            </a:r>
            <a:r>
              <a:rPr lang="en-US" sz="2800" dirty="0"/>
              <a:t>two sorted lists of elements into one combined list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Given an unsorted list of n elements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Since each element is a sorted list, we can repeatedly…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Merge</a:t>
            </a:r>
            <a:r>
              <a:rPr lang="en-US" sz="2400" dirty="0"/>
              <a:t> each pair of lists, each list containing one element, into a sorted list of 2 elements.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Merge </a:t>
            </a:r>
            <a:r>
              <a:rPr lang="en-US" sz="2400" dirty="0"/>
              <a:t>each pair of sorted lists of 2 elements into a sorted list of 4 elements.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…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The final step </a:t>
            </a:r>
            <a:r>
              <a:rPr lang="en-US" sz="2400" dirty="0">
                <a:solidFill>
                  <a:srgbClr val="C00000"/>
                </a:solidFill>
              </a:rPr>
              <a:t>merges</a:t>
            </a:r>
            <a:r>
              <a:rPr lang="en-US" sz="2400" dirty="0"/>
              <a:t> 2 sorted lists of </a:t>
            </a:r>
            <a:r>
              <a:rPr lang="en-US" sz="2400" dirty="0">
                <a:solidFill>
                  <a:srgbClr val="C00000"/>
                </a:solidFill>
              </a:rPr>
              <a:t>n/2 </a:t>
            </a:r>
            <a:r>
              <a:rPr lang="en-US" sz="2400" dirty="0"/>
              <a:t>elements to obtain a sorted list of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elements.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30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Idea of Merge Sort (2/3)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</a:rPr>
              <a:t>Divide-and-conquer </a:t>
            </a:r>
            <a:r>
              <a:rPr lang="en-US" sz="2800" dirty="0"/>
              <a:t>method solves problem by three steps: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Divide Step:</a:t>
            </a:r>
            <a:r>
              <a:rPr lang="en-US" sz="2400" dirty="0"/>
              <a:t> divide the larger problem into smaller problems.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(Recursively) </a:t>
            </a:r>
            <a:r>
              <a:rPr lang="en-US" sz="2400" dirty="0"/>
              <a:t>solve the smaller problems.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Conquer Step: </a:t>
            </a:r>
            <a:r>
              <a:rPr lang="en-US" sz="2400" dirty="0"/>
              <a:t>combine the results of the smaller problems to produce the result of the larger problem.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31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Idea of Merge Sort (3/3)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52578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0000FF"/>
                </a:solidFill>
              </a:rPr>
              <a:t>Merge Sort </a:t>
            </a:r>
            <a:r>
              <a:rPr lang="en-US" sz="2800" dirty="0"/>
              <a:t>is a divide-and-conquer sorting algorithm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Divide Step:</a:t>
            </a:r>
            <a:r>
              <a:rPr lang="en-US" sz="2400" dirty="0"/>
              <a:t> Divide the array into two (equal) halves.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(Recursively) </a:t>
            </a:r>
            <a:r>
              <a:rPr lang="en-US" sz="2400" dirty="0"/>
              <a:t>sort the two halves.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Conquer Step: </a:t>
            </a:r>
            <a:r>
              <a:rPr lang="en-US" sz="2400" dirty="0"/>
              <a:t>Merge the two sorted halves to form a sorted array.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Q: What are the base cases?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32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Example of Merge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33</a:t>
            </a:fld>
            <a:endParaRPr lang="en-US" sz="1600" dirty="0"/>
          </a:p>
        </p:txBody>
      </p:sp>
      <p:graphicFrame>
        <p:nvGraphicFramePr>
          <p:cNvPr id="21" name="Group 2"/>
          <p:cNvGraphicFramePr>
            <a:graphicFrameLocks noGrp="1"/>
          </p:cNvGraphicFramePr>
          <p:nvPr/>
        </p:nvGraphicFramePr>
        <p:xfrm>
          <a:off x="3124200" y="1447800"/>
          <a:ext cx="5562600" cy="518160"/>
        </p:xfrm>
        <a:graphic>
          <a:graphicData uri="http://schemas.openxmlformats.org/drawingml/2006/table">
            <a:tbl>
              <a:tblPr/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" name="Group 20"/>
          <p:cNvGraphicFramePr>
            <a:graphicFrameLocks noGrp="1"/>
          </p:cNvGraphicFramePr>
          <p:nvPr/>
        </p:nvGraphicFramePr>
        <p:xfrm>
          <a:off x="2819400" y="2438400"/>
          <a:ext cx="3200400" cy="5181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3" name="Group 32"/>
          <p:cNvGraphicFramePr>
            <a:graphicFrameLocks noGrp="1"/>
          </p:cNvGraphicFramePr>
          <p:nvPr/>
        </p:nvGraphicFramePr>
        <p:xfrm>
          <a:off x="6477000" y="2438400"/>
          <a:ext cx="2362200" cy="533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roup 42"/>
          <p:cNvGraphicFramePr>
            <a:graphicFrameLocks noGrp="1"/>
          </p:cNvGraphicFramePr>
          <p:nvPr/>
        </p:nvGraphicFramePr>
        <p:xfrm>
          <a:off x="2819400" y="3657600"/>
          <a:ext cx="3200400" cy="5181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roup 54"/>
          <p:cNvGraphicFramePr>
            <a:graphicFrameLocks noGrp="1"/>
          </p:cNvGraphicFramePr>
          <p:nvPr/>
        </p:nvGraphicFramePr>
        <p:xfrm>
          <a:off x="6477000" y="3657600"/>
          <a:ext cx="2362200" cy="533400"/>
        </p:xfrm>
        <a:graphic>
          <a:graphicData uri="http://schemas.openxmlformats.org/drawingml/2006/table">
            <a:tbl>
              <a:tblPr/>
              <a:tblGrid>
                <a:gridCol w="78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 Box 64"/>
          <p:cNvSpPr txBox="1">
            <a:spLocks noChangeArrowheads="1"/>
          </p:cNvSpPr>
          <p:nvPr/>
        </p:nvSpPr>
        <p:spPr bwMode="auto">
          <a:xfrm>
            <a:off x="457200" y="2133600"/>
            <a:ext cx="1768475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Divide</a:t>
            </a:r>
            <a:r>
              <a:rPr kumimoji="1" lang="en-US" altLang="zh-TW" sz="2400" dirty="0">
                <a:ea typeface="PMingLiU" pitchFamily="18" charset="-120"/>
              </a:rPr>
              <a:t> into two halves</a:t>
            </a:r>
          </a:p>
        </p:txBody>
      </p:sp>
      <p:sp>
        <p:nvSpPr>
          <p:cNvPr id="27" name="Text Box 65"/>
          <p:cNvSpPr txBox="1">
            <a:spLocks noChangeArrowheads="1"/>
          </p:cNvSpPr>
          <p:nvPr/>
        </p:nvSpPr>
        <p:spPr bwMode="auto">
          <a:xfrm>
            <a:off x="457200" y="3429000"/>
            <a:ext cx="2286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Recursively</a:t>
            </a:r>
            <a:r>
              <a:rPr kumimoji="1" lang="en-US" altLang="zh-TW" sz="2400" dirty="0">
                <a:ea typeface="PMingLiU" pitchFamily="18" charset="-120"/>
              </a:rPr>
              <a:t> sort the halves</a:t>
            </a:r>
          </a:p>
        </p:txBody>
      </p:sp>
      <p:graphicFrame>
        <p:nvGraphicFramePr>
          <p:cNvPr id="28" name="Group 66"/>
          <p:cNvGraphicFramePr>
            <a:graphicFrameLocks noGrp="1"/>
          </p:cNvGraphicFramePr>
          <p:nvPr/>
        </p:nvGraphicFramePr>
        <p:xfrm>
          <a:off x="3124200" y="4876800"/>
          <a:ext cx="5562600" cy="518160"/>
        </p:xfrm>
        <a:graphic>
          <a:graphicData uri="http://schemas.openxmlformats.org/drawingml/2006/table">
            <a:tbl>
              <a:tblPr/>
              <a:tblGrid>
                <a:gridCol w="7953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53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37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53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Text Box 84"/>
          <p:cNvSpPr txBox="1">
            <a:spLocks noChangeArrowheads="1"/>
          </p:cNvSpPr>
          <p:nvPr/>
        </p:nvSpPr>
        <p:spPr bwMode="auto">
          <a:xfrm>
            <a:off x="457200" y="4876800"/>
            <a:ext cx="25474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Merge</a:t>
            </a:r>
            <a:r>
              <a:rPr kumimoji="1" lang="en-US" altLang="zh-TW" sz="2400" b="1" dirty="0">
                <a:ea typeface="PMingLiU" pitchFamily="18" charset="-120"/>
              </a:rPr>
              <a:t> </a:t>
            </a:r>
            <a:r>
              <a:rPr kumimoji="1" lang="en-US" altLang="zh-TW" sz="2400" dirty="0">
                <a:ea typeface="PMingLiU" pitchFamily="18" charset="-120"/>
              </a:rPr>
              <a:t>the halves</a:t>
            </a:r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Code of Merge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34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295400"/>
            <a:ext cx="8305800" cy="3352800"/>
            <a:chOff x="533400" y="1295400"/>
            <a:chExt cx="8305800" cy="33528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533400" y="1295400"/>
              <a:ext cx="8305800" cy="3170099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... </a:t>
              </a:r>
              <a:r>
                <a:rPr lang="en-US" sz="2000" b="1" dirty="0">
                  <a:solidFill>
                    <a:srgbClr val="0000FF"/>
                  </a:solidFill>
                  <a:latin typeface="Lucida Console" pitchFamily="49" charset="0"/>
                </a:rPr>
                <a:t>mergeSort(int[] a, int i, int j) </a:t>
              </a:r>
              <a:r>
                <a:rPr lang="en-US" sz="2000" dirty="0">
                  <a:solidFill>
                    <a:srgbClr val="0000FF"/>
                  </a:solidFill>
                  <a:latin typeface="Lucida Console" pitchFamily="49" charset="0"/>
                </a:rPr>
                <a:t>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>
                  <a:latin typeface="Lucida Console" pitchFamily="49" charset="0"/>
                  <a:ea typeface="PMingLiU" pitchFamily="18" charset="-120"/>
                </a:rPr>
                <a:t>	</a:t>
              </a:r>
              <a:r>
                <a:rPr lang="en-US" altLang="zh-TW" sz="2000" b="1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to sort data from a[i] to a[j], where </a:t>
              </a:r>
              <a:r>
                <a:rPr lang="en-US" altLang="zh-TW" sz="2000" b="1" dirty="0" err="1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i</a:t>
              </a:r>
              <a:r>
                <a:rPr lang="en-US" altLang="zh-TW" sz="2000" b="1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&lt;j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if (i &lt; j) {  // </a:t>
              </a:r>
              <a:r>
                <a:rPr lang="en-US" altLang="zh-TW" sz="2000" b="1" dirty="0">
                  <a:solidFill>
                    <a:srgbClr val="A50021"/>
                  </a:solidFill>
                  <a:latin typeface="Lucida Console" pitchFamily="49" charset="0"/>
                  <a:ea typeface="PMingLiU" pitchFamily="18" charset="-120"/>
                </a:rPr>
                <a:t>Q: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 What if i &gt;= j?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int mid = (i+j)/2;    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divide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mergeSort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(a, i, 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mid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); 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 recursion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mergeSort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(a, 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mid</a:t>
              </a:r>
              <a:r>
                <a:rPr lang="en-US" altLang="zh-TW" sz="2000" dirty="0">
                  <a:solidFill>
                    <a:srgbClr val="7030A0"/>
                  </a:solidFill>
                  <a:latin typeface="Lucida Console" pitchFamily="49" charset="0"/>
                  <a:ea typeface="PMingLiU" pitchFamily="18" charset="-120"/>
                </a:rPr>
                <a:t>+1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, j);	</a:t>
              </a:r>
              <a:endPara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solidFill>
                    <a:srgbClr val="993300"/>
                  </a:solidFill>
                  <a:latin typeface="Lucida Console" pitchFamily="49" charset="0"/>
                  <a:ea typeface="PMingLiU" pitchFamily="18" charset="-120"/>
                </a:rPr>
                <a:t>		merge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(a,i,mid,j);</a:t>
              </a:r>
              <a:r>
                <a:rPr lang="en-US" altLang="zh-TW" sz="2000" dirty="0">
                  <a:solidFill>
                    <a:srgbClr val="993300"/>
                  </a:solidFill>
                  <a:latin typeface="Lucida Console" pitchFamily="49" charset="0"/>
                  <a:ea typeface="PMingLiU" pitchFamily="18" charset="-120"/>
                </a:rPr>
                <a:t>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//conquer: merge 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a[i..mid]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and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		                 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//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a[mid+1..j] </a:t>
              </a:r>
              <a:r>
                <a:rPr lang="en-US" altLang="zh-TW" sz="2000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back</a:t>
              </a:r>
              <a:r>
                <a:rPr lang="en-US" altLang="zh-TW" sz="2000" dirty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 </a:t>
              </a:r>
              <a:r>
                <a:rPr lang="en-US" altLang="zh-TW" sz="2000" dirty="0">
                  <a:solidFill>
                    <a:srgbClr val="006600"/>
                  </a:solidFill>
                  <a:latin typeface="Lucida Console" pitchFamily="49" charset="0"/>
                  <a:ea typeface="PMingLiU" pitchFamily="18" charset="-120"/>
                </a:rPr>
                <a:t>into</a:t>
              </a:r>
              <a:r>
                <a:rPr lang="en-US" altLang="zh-TW" sz="2000" dirty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 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a[i..j]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477000" y="4267200"/>
              <a:ext cx="2057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MergeSort.java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79"/>
          <p:cNvGrpSpPr>
            <a:grpSpLocks/>
          </p:cNvGrpSpPr>
          <p:nvPr/>
        </p:nvGrpSpPr>
        <p:grpSpPr bwMode="auto">
          <a:xfrm>
            <a:off x="1828800" y="5410200"/>
            <a:ext cx="3352800" cy="762000"/>
            <a:chOff x="1128" y="3648"/>
            <a:chExt cx="2112" cy="480"/>
          </a:xfrm>
        </p:grpSpPr>
        <p:sp>
          <p:nvSpPr>
            <p:cNvPr id="119" name="Text Box 40"/>
            <p:cNvSpPr txBox="1">
              <a:spLocks noChangeArrowheads="1"/>
            </p:cNvSpPr>
            <p:nvPr/>
          </p:nvSpPr>
          <p:spPr bwMode="auto">
            <a:xfrm>
              <a:off x="1536" y="3834"/>
              <a:ext cx="1632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12 16 27 27 38 39 </a:t>
              </a:r>
            </a:p>
          </p:txBody>
        </p:sp>
        <p:cxnSp>
          <p:nvCxnSpPr>
            <p:cNvPr id="120" name="AutoShape 77"/>
            <p:cNvCxnSpPr>
              <a:cxnSpLocks noChangeShapeType="1"/>
              <a:endCxn id="119" idx="0"/>
            </p:cNvCxnSpPr>
            <p:nvPr/>
          </p:nvCxnSpPr>
          <p:spPr bwMode="auto">
            <a:xfrm>
              <a:off x="1128" y="3648"/>
              <a:ext cx="1224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1" name="AutoShape 78"/>
            <p:cNvCxnSpPr>
              <a:cxnSpLocks noChangeShapeType="1"/>
              <a:endCxn id="119" idx="0"/>
            </p:cNvCxnSpPr>
            <p:nvPr/>
          </p:nvCxnSpPr>
          <p:spPr bwMode="auto">
            <a:xfrm flipH="1">
              <a:off x="2352" y="3648"/>
              <a:ext cx="888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4" name="Group 76"/>
          <p:cNvGrpSpPr>
            <a:grpSpLocks/>
          </p:cNvGrpSpPr>
          <p:nvPr/>
        </p:nvGrpSpPr>
        <p:grpSpPr bwMode="auto">
          <a:xfrm>
            <a:off x="4191000" y="3352800"/>
            <a:ext cx="1828800" cy="2057400"/>
            <a:chOff x="2664" y="2352"/>
            <a:chExt cx="1152" cy="1296"/>
          </a:xfrm>
        </p:grpSpPr>
        <p:sp>
          <p:nvSpPr>
            <p:cNvPr id="115" name="Text Box 41"/>
            <p:cNvSpPr txBox="1">
              <a:spLocks noChangeArrowheads="1"/>
            </p:cNvSpPr>
            <p:nvPr/>
          </p:nvSpPr>
          <p:spPr bwMode="auto">
            <a:xfrm>
              <a:off x="2832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12 27 39 </a:t>
              </a:r>
            </a:p>
          </p:txBody>
        </p:sp>
        <p:cxnSp>
          <p:nvCxnSpPr>
            <p:cNvPr id="116" name="AutoShape 74"/>
            <p:cNvCxnSpPr>
              <a:cxnSpLocks noChangeShapeType="1"/>
              <a:endCxn id="115" idx="0"/>
            </p:cNvCxnSpPr>
            <p:nvPr/>
          </p:nvCxnSpPr>
          <p:spPr bwMode="auto">
            <a:xfrm>
              <a:off x="2664" y="3270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75"/>
            <p:cNvCxnSpPr>
              <a:cxnSpLocks noChangeShapeType="1"/>
              <a:endCxn id="115" idx="0"/>
            </p:cNvCxnSpPr>
            <p:nvPr/>
          </p:nvCxnSpPr>
          <p:spPr bwMode="auto">
            <a:xfrm flipH="1">
              <a:off x="3240" y="2352"/>
              <a:ext cx="576" cy="10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1" name="Group 73"/>
          <p:cNvGrpSpPr>
            <a:grpSpLocks/>
          </p:cNvGrpSpPr>
          <p:nvPr/>
        </p:nvGrpSpPr>
        <p:grpSpPr bwMode="auto">
          <a:xfrm>
            <a:off x="5105400" y="2743200"/>
            <a:ext cx="1181100" cy="600075"/>
            <a:chOff x="3240" y="1974"/>
            <a:chExt cx="744" cy="378"/>
          </a:xfrm>
        </p:grpSpPr>
        <p:sp>
          <p:nvSpPr>
            <p:cNvPr id="112" name="Text Box 31"/>
            <p:cNvSpPr txBox="1">
              <a:spLocks noChangeArrowheads="1"/>
            </p:cNvSpPr>
            <p:nvPr/>
          </p:nvSpPr>
          <p:spPr bwMode="auto">
            <a:xfrm>
              <a:off x="3648" y="2058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113" name="AutoShape 72"/>
            <p:cNvCxnSpPr>
              <a:cxnSpLocks noChangeShapeType="1"/>
              <a:endCxn id="112" idx="0"/>
            </p:cNvCxnSpPr>
            <p:nvPr/>
          </p:nvCxnSpPr>
          <p:spPr bwMode="auto">
            <a:xfrm>
              <a:off x="3240" y="1974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1" name="Group 66"/>
          <p:cNvGrpSpPr>
            <a:grpSpLocks/>
          </p:cNvGrpSpPr>
          <p:nvPr/>
        </p:nvGrpSpPr>
        <p:grpSpPr bwMode="auto">
          <a:xfrm>
            <a:off x="3505200" y="3352800"/>
            <a:ext cx="533400" cy="685800"/>
            <a:chOff x="2304" y="2358"/>
            <a:chExt cx="336" cy="432"/>
          </a:xfrm>
        </p:grpSpPr>
        <p:sp>
          <p:nvSpPr>
            <p:cNvPr id="102" name="Text Box 32"/>
            <p:cNvSpPr txBox="1">
              <a:spLocks noChangeArrowheads="1"/>
            </p:cNvSpPr>
            <p:nvPr/>
          </p:nvSpPr>
          <p:spPr bwMode="auto">
            <a:xfrm>
              <a:off x="230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</a:t>
              </a:r>
            </a:p>
          </p:txBody>
        </p:sp>
        <p:cxnSp>
          <p:nvCxnSpPr>
            <p:cNvPr id="103" name="AutoShape 65"/>
            <p:cNvCxnSpPr>
              <a:cxnSpLocks noChangeShapeType="1"/>
              <a:endCxn id="102" idx="0"/>
            </p:cNvCxnSpPr>
            <p:nvPr/>
          </p:nvCxnSpPr>
          <p:spPr bwMode="auto">
            <a:xfrm flipH="1">
              <a:off x="2472" y="2358"/>
              <a:ext cx="144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8" name="Group 64"/>
          <p:cNvGrpSpPr>
            <a:grpSpLocks/>
          </p:cNvGrpSpPr>
          <p:nvPr/>
        </p:nvGrpSpPr>
        <p:grpSpPr bwMode="auto">
          <a:xfrm>
            <a:off x="3733800" y="2743200"/>
            <a:ext cx="1485900" cy="609600"/>
            <a:chOff x="2304" y="1974"/>
            <a:chExt cx="936" cy="384"/>
          </a:xfrm>
        </p:grpSpPr>
        <p:sp>
          <p:nvSpPr>
            <p:cNvPr id="99" name="Text Box 30"/>
            <p:cNvSpPr txBox="1">
              <a:spLocks noChangeArrowheads="1"/>
            </p:cNvSpPr>
            <p:nvPr/>
          </p:nvSpPr>
          <p:spPr bwMode="auto">
            <a:xfrm>
              <a:off x="2304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</a:t>
              </a:r>
            </a:p>
          </p:txBody>
        </p:sp>
        <p:cxnSp>
          <p:nvCxnSpPr>
            <p:cNvPr id="100" name="AutoShape 63"/>
            <p:cNvCxnSpPr>
              <a:cxnSpLocks noChangeShapeType="1"/>
              <a:endCxn id="99" idx="0"/>
            </p:cNvCxnSpPr>
            <p:nvPr/>
          </p:nvCxnSpPr>
          <p:spPr bwMode="auto">
            <a:xfrm flipH="1">
              <a:off x="2616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5" name="Group 57"/>
          <p:cNvGrpSpPr>
            <a:grpSpLocks/>
          </p:cNvGrpSpPr>
          <p:nvPr/>
        </p:nvGrpSpPr>
        <p:grpSpPr bwMode="auto">
          <a:xfrm>
            <a:off x="3200400" y="2133600"/>
            <a:ext cx="2590800" cy="609600"/>
            <a:chOff x="2016" y="1590"/>
            <a:chExt cx="1632" cy="384"/>
          </a:xfrm>
        </p:grpSpPr>
        <p:sp>
          <p:nvSpPr>
            <p:cNvPr id="96" name="Text Box 29"/>
            <p:cNvSpPr txBox="1">
              <a:spLocks noChangeArrowheads="1"/>
            </p:cNvSpPr>
            <p:nvPr/>
          </p:nvSpPr>
          <p:spPr bwMode="auto">
            <a:xfrm>
              <a:off x="2832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39 12 27</a:t>
              </a:r>
            </a:p>
          </p:txBody>
        </p:sp>
        <p:cxnSp>
          <p:nvCxnSpPr>
            <p:cNvPr id="97" name="AutoShape 55"/>
            <p:cNvCxnSpPr>
              <a:cxnSpLocks noChangeShapeType="1"/>
              <a:endCxn id="96" idx="0"/>
            </p:cNvCxnSpPr>
            <p:nvPr/>
          </p:nvCxnSpPr>
          <p:spPr bwMode="auto">
            <a:xfrm>
              <a:off x="2016" y="1590"/>
              <a:ext cx="12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7" name="Group 62"/>
          <p:cNvGrpSpPr>
            <a:grpSpLocks/>
          </p:cNvGrpSpPr>
          <p:nvPr/>
        </p:nvGrpSpPr>
        <p:grpSpPr bwMode="auto">
          <a:xfrm>
            <a:off x="914400" y="3352800"/>
            <a:ext cx="1905000" cy="2047875"/>
            <a:chOff x="504" y="2358"/>
            <a:chExt cx="1200" cy="1290"/>
          </a:xfrm>
        </p:grpSpPr>
        <p:sp>
          <p:nvSpPr>
            <p:cNvPr id="88" name="Text Box 39"/>
            <p:cNvSpPr txBox="1">
              <a:spLocks noChangeArrowheads="1"/>
            </p:cNvSpPr>
            <p:nvPr/>
          </p:nvSpPr>
          <p:spPr bwMode="auto">
            <a:xfrm>
              <a:off x="720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16 27 38 </a:t>
              </a:r>
            </a:p>
          </p:txBody>
        </p:sp>
        <p:cxnSp>
          <p:nvCxnSpPr>
            <p:cNvPr id="89" name="AutoShape 60"/>
            <p:cNvCxnSpPr>
              <a:cxnSpLocks noChangeShapeType="1"/>
              <a:endCxn id="88" idx="0"/>
            </p:cNvCxnSpPr>
            <p:nvPr/>
          </p:nvCxnSpPr>
          <p:spPr bwMode="auto">
            <a:xfrm>
              <a:off x="504" y="326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61"/>
            <p:cNvCxnSpPr>
              <a:cxnSpLocks noChangeShapeType="1"/>
              <a:endCxn id="88" idx="0"/>
            </p:cNvCxnSpPr>
            <p:nvPr/>
          </p:nvCxnSpPr>
          <p:spPr bwMode="auto">
            <a:xfrm flipH="1">
              <a:off x="1128" y="2358"/>
              <a:ext cx="576" cy="9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4" name="Group 59"/>
          <p:cNvGrpSpPr>
            <a:grpSpLocks/>
          </p:cNvGrpSpPr>
          <p:nvPr/>
        </p:nvGrpSpPr>
        <p:grpSpPr bwMode="auto">
          <a:xfrm>
            <a:off x="1752600" y="2743200"/>
            <a:ext cx="1181100" cy="609600"/>
            <a:chOff x="1128" y="1974"/>
            <a:chExt cx="744" cy="384"/>
          </a:xfrm>
        </p:grpSpPr>
        <p:sp>
          <p:nvSpPr>
            <p:cNvPr id="85" name="Text Box 35"/>
            <p:cNvSpPr txBox="1">
              <a:spLocks noChangeArrowheads="1"/>
            </p:cNvSpPr>
            <p:nvPr/>
          </p:nvSpPr>
          <p:spPr bwMode="auto">
            <a:xfrm>
              <a:off x="1536" y="2064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86" name="AutoShape 58"/>
            <p:cNvCxnSpPr>
              <a:cxnSpLocks noChangeShapeType="1"/>
              <a:endCxn id="85" idx="0"/>
            </p:cNvCxnSpPr>
            <p:nvPr/>
          </p:nvCxnSpPr>
          <p:spPr bwMode="auto">
            <a:xfrm>
              <a:off x="1128" y="1974"/>
              <a:ext cx="576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80" name="Group 54"/>
          <p:cNvGrpSpPr>
            <a:grpSpLocks/>
          </p:cNvGrpSpPr>
          <p:nvPr/>
        </p:nvGrpSpPr>
        <p:grpSpPr bwMode="auto">
          <a:xfrm>
            <a:off x="304800" y="4038600"/>
            <a:ext cx="990600" cy="752475"/>
            <a:chOff x="192" y="2790"/>
            <a:chExt cx="624" cy="474"/>
          </a:xfrm>
        </p:grpSpPr>
        <p:sp>
          <p:nvSpPr>
            <p:cNvPr id="81" name="Text Box 38"/>
            <p:cNvSpPr txBox="1">
              <a:spLocks noChangeArrowheads="1"/>
            </p:cNvSpPr>
            <p:nvPr/>
          </p:nvSpPr>
          <p:spPr bwMode="auto">
            <a:xfrm>
              <a:off x="192" y="2970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16 38</a:t>
              </a:r>
            </a:p>
          </p:txBody>
        </p:sp>
        <p:cxnSp>
          <p:nvCxnSpPr>
            <p:cNvPr id="82" name="AutoShape 52"/>
            <p:cNvCxnSpPr>
              <a:cxnSpLocks noChangeShapeType="1"/>
              <a:endCxn id="81" idx="0"/>
            </p:cNvCxnSpPr>
            <p:nvPr/>
          </p:nvCxnSpPr>
          <p:spPr bwMode="auto">
            <a:xfrm>
              <a:off x="312" y="2790"/>
              <a:ext cx="19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3" name="AutoShape 53"/>
            <p:cNvCxnSpPr>
              <a:cxnSpLocks noChangeShapeType="1"/>
              <a:endCxn id="81" idx="0"/>
            </p:cNvCxnSpPr>
            <p:nvPr/>
          </p:nvCxnSpPr>
          <p:spPr bwMode="auto">
            <a:xfrm flipH="1">
              <a:off x="504" y="2790"/>
              <a:ext cx="31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4" name="Group 48"/>
          <p:cNvGrpSpPr>
            <a:grpSpLocks/>
          </p:cNvGrpSpPr>
          <p:nvPr/>
        </p:nvGrpSpPr>
        <p:grpSpPr bwMode="auto">
          <a:xfrm>
            <a:off x="190500" y="3352800"/>
            <a:ext cx="571500" cy="685800"/>
            <a:chOff x="144" y="2358"/>
            <a:chExt cx="360" cy="432"/>
          </a:xfrm>
        </p:grpSpPr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14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</a:t>
              </a:r>
            </a:p>
          </p:txBody>
        </p:sp>
        <p:cxnSp>
          <p:nvCxnSpPr>
            <p:cNvPr id="76" name="AutoShape 47"/>
            <p:cNvCxnSpPr>
              <a:cxnSpLocks noChangeShapeType="1"/>
              <a:endCxn id="75" idx="0"/>
            </p:cNvCxnSpPr>
            <p:nvPr/>
          </p:nvCxnSpPr>
          <p:spPr bwMode="auto">
            <a:xfrm flipH="1">
              <a:off x="312" y="2358"/>
              <a:ext cx="19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7" name="Group 50"/>
          <p:cNvGrpSpPr>
            <a:grpSpLocks/>
          </p:cNvGrpSpPr>
          <p:nvPr/>
        </p:nvGrpSpPr>
        <p:grpSpPr bwMode="auto">
          <a:xfrm>
            <a:off x="762000" y="3352800"/>
            <a:ext cx="800100" cy="685800"/>
            <a:chOff x="504" y="2358"/>
            <a:chExt cx="504" cy="432"/>
          </a:xfrm>
        </p:grpSpPr>
        <p:sp>
          <p:nvSpPr>
            <p:cNvPr id="78" name="Text Box 37"/>
            <p:cNvSpPr txBox="1">
              <a:spLocks noChangeArrowheads="1"/>
            </p:cNvSpPr>
            <p:nvPr/>
          </p:nvSpPr>
          <p:spPr bwMode="auto">
            <a:xfrm>
              <a:off x="624" y="2496"/>
              <a:ext cx="38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</a:t>
              </a:r>
            </a:p>
          </p:txBody>
        </p:sp>
        <p:cxnSp>
          <p:nvCxnSpPr>
            <p:cNvPr id="79" name="AutoShape 49"/>
            <p:cNvCxnSpPr>
              <a:cxnSpLocks noChangeShapeType="1"/>
              <a:endCxn id="78" idx="0"/>
            </p:cNvCxnSpPr>
            <p:nvPr/>
          </p:nvCxnSpPr>
          <p:spPr bwMode="auto">
            <a:xfrm>
              <a:off x="504" y="2358"/>
              <a:ext cx="31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71" name="Group 46"/>
          <p:cNvGrpSpPr>
            <a:grpSpLocks/>
          </p:cNvGrpSpPr>
          <p:nvPr/>
        </p:nvGrpSpPr>
        <p:grpSpPr bwMode="auto">
          <a:xfrm>
            <a:off x="304800" y="2743200"/>
            <a:ext cx="1485900" cy="609600"/>
            <a:chOff x="192" y="1974"/>
            <a:chExt cx="936" cy="384"/>
          </a:xfrm>
        </p:grpSpPr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192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</a:t>
              </a:r>
            </a:p>
          </p:txBody>
        </p:sp>
        <p:cxnSp>
          <p:nvCxnSpPr>
            <p:cNvPr id="73" name="AutoShape 45"/>
            <p:cNvCxnSpPr>
              <a:cxnSpLocks noChangeShapeType="1"/>
              <a:endCxn id="72" idx="0"/>
            </p:cNvCxnSpPr>
            <p:nvPr/>
          </p:nvCxnSpPr>
          <p:spPr bwMode="auto">
            <a:xfrm flipH="1">
              <a:off x="504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68" name="Group 44"/>
          <p:cNvGrpSpPr>
            <a:grpSpLocks/>
          </p:cNvGrpSpPr>
          <p:nvPr/>
        </p:nvGrpSpPr>
        <p:grpSpPr bwMode="auto">
          <a:xfrm>
            <a:off x="990600" y="2133600"/>
            <a:ext cx="2095500" cy="619125"/>
            <a:chOff x="720" y="1584"/>
            <a:chExt cx="1320" cy="390"/>
          </a:xfrm>
        </p:grpSpPr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720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38 16 27</a:t>
              </a:r>
            </a:p>
          </p:txBody>
        </p:sp>
        <p:cxnSp>
          <p:nvCxnSpPr>
            <p:cNvPr id="70" name="AutoShape 43"/>
            <p:cNvCxnSpPr>
              <a:cxnSpLocks noChangeShapeType="1"/>
            </p:cNvCxnSpPr>
            <p:nvPr/>
          </p:nvCxnSpPr>
          <p:spPr bwMode="auto">
            <a:xfrm flipH="1">
              <a:off x="1152" y="1584"/>
              <a:ext cx="888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Merge Sort of a 6-element Array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35</a:t>
            </a:fld>
            <a:endParaRPr lang="en-US" sz="1600" dirty="0"/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5410200" y="914400"/>
            <a:ext cx="3505200" cy="10341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(a,mid+1,j);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993300"/>
                </a:solidFill>
                <a:latin typeface="Lucida Console" pitchFamily="49" charset="0"/>
                <a:ea typeface="PMingLiU" pitchFamily="18" charset="-120"/>
              </a:rPr>
              <a:t>merge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(a,i,mid,j);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2057400" y="1676400"/>
            <a:ext cx="2590800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38 16 27 39 12 27</a:t>
            </a:r>
          </a:p>
        </p:txBody>
      </p:sp>
      <p:grpSp>
        <p:nvGrpSpPr>
          <p:cNvPr id="104" name="Group 68"/>
          <p:cNvGrpSpPr>
            <a:grpSpLocks/>
          </p:cNvGrpSpPr>
          <p:nvPr/>
        </p:nvGrpSpPr>
        <p:grpSpPr bwMode="auto">
          <a:xfrm>
            <a:off x="4267200" y="3352800"/>
            <a:ext cx="723900" cy="685800"/>
            <a:chOff x="2616" y="2358"/>
            <a:chExt cx="456" cy="432"/>
          </a:xfrm>
        </p:grpSpPr>
        <p:sp>
          <p:nvSpPr>
            <p:cNvPr id="105" name="Text Box 33"/>
            <p:cNvSpPr txBox="1">
              <a:spLocks noChangeArrowheads="1"/>
            </p:cNvSpPr>
            <p:nvPr/>
          </p:nvSpPr>
          <p:spPr bwMode="auto">
            <a:xfrm>
              <a:off x="2736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06" name="AutoShape 67"/>
            <p:cNvCxnSpPr>
              <a:cxnSpLocks noChangeShapeType="1"/>
              <a:endCxn id="105" idx="0"/>
            </p:cNvCxnSpPr>
            <p:nvPr/>
          </p:nvCxnSpPr>
          <p:spPr bwMode="auto">
            <a:xfrm>
              <a:off x="2616" y="2358"/>
              <a:ext cx="288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7" name="Group 71"/>
          <p:cNvGrpSpPr>
            <a:grpSpLocks/>
          </p:cNvGrpSpPr>
          <p:nvPr/>
        </p:nvGrpSpPr>
        <p:grpSpPr bwMode="auto">
          <a:xfrm>
            <a:off x="3733800" y="4038600"/>
            <a:ext cx="990600" cy="762000"/>
            <a:chOff x="2352" y="2790"/>
            <a:chExt cx="624" cy="480"/>
          </a:xfrm>
        </p:grpSpPr>
        <p:sp>
          <p:nvSpPr>
            <p:cNvPr id="108" name="Text Box 42"/>
            <p:cNvSpPr txBox="1">
              <a:spLocks noChangeArrowheads="1"/>
            </p:cNvSpPr>
            <p:nvPr/>
          </p:nvSpPr>
          <p:spPr bwMode="auto">
            <a:xfrm>
              <a:off x="2352" y="2976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12 39 </a:t>
              </a:r>
            </a:p>
          </p:txBody>
        </p:sp>
        <p:cxnSp>
          <p:nvCxnSpPr>
            <p:cNvPr id="109" name="AutoShape 69"/>
            <p:cNvCxnSpPr>
              <a:cxnSpLocks noChangeShapeType="1"/>
              <a:endCxn id="108" idx="0"/>
            </p:cNvCxnSpPr>
            <p:nvPr/>
          </p:nvCxnSpPr>
          <p:spPr bwMode="auto">
            <a:xfrm>
              <a:off x="2472" y="2790"/>
              <a:ext cx="192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0" name="AutoShape 70"/>
            <p:cNvCxnSpPr>
              <a:cxnSpLocks noChangeShapeType="1"/>
              <a:endCxn id="108" idx="0"/>
            </p:cNvCxnSpPr>
            <p:nvPr/>
          </p:nvCxnSpPr>
          <p:spPr bwMode="auto">
            <a:xfrm flipH="1">
              <a:off x="2664" y="2790"/>
              <a:ext cx="240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5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2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1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9"/>
          <p:cNvGrpSpPr>
            <a:grpSpLocks/>
          </p:cNvGrpSpPr>
          <p:nvPr/>
        </p:nvGrpSpPr>
        <p:grpSpPr bwMode="auto">
          <a:xfrm>
            <a:off x="1828800" y="5410200"/>
            <a:ext cx="3352800" cy="762000"/>
            <a:chOff x="1128" y="3648"/>
            <a:chExt cx="2112" cy="480"/>
          </a:xfrm>
        </p:grpSpPr>
        <p:sp>
          <p:nvSpPr>
            <p:cNvPr id="119" name="Text Box 40"/>
            <p:cNvSpPr txBox="1">
              <a:spLocks noChangeArrowheads="1"/>
            </p:cNvSpPr>
            <p:nvPr/>
          </p:nvSpPr>
          <p:spPr bwMode="auto">
            <a:xfrm>
              <a:off x="1536" y="3834"/>
              <a:ext cx="1632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12 16 27 27 38 39 </a:t>
              </a:r>
            </a:p>
          </p:txBody>
        </p:sp>
        <p:cxnSp>
          <p:nvCxnSpPr>
            <p:cNvPr id="120" name="AutoShape 77"/>
            <p:cNvCxnSpPr>
              <a:cxnSpLocks noChangeShapeType="1"/>
              <a:endCxn id="119" idx="0"/>
            </p:cNvCxnSpPr>
            <p:nvPr/>
          </p:nvCxnSpPr>
          <p:spPr bwMode="auto">
            <a:xfrm>
              <a:off x="1128" y="3648"/>
              <a:ext cx="1224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21" name="AutoShape 78"/>
            <p:cNvCxnSpPr>
              <a:cxnSpLocks noChangeShapeType="1"/>
              <a:endCxn id="119" idx="0"/>
            </p:cNvCxnSpPr>
            <p:nvPr/>
          </p:nvCxnSpPr>
          <p:spPr bwMode="auto">
            <a:xfrm flipH="1">
              <a:off x="2352" y="3648"/>
              <a:ext cx="888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3" name="Group 76"/>
          <p:cNvGrpSpPr>
            <a:grpSpLocks/>
          </p:cNvGrpSpPr>
          <p:nvPr/>
        </p:nvGrpSpPr>
        <p:grpSpPr bwMode="auto">
          <a:xfrm>
            <a:off x="4191000" y="3352800"/>
            <a:ext cx="1828800" cy="2057400"/>
            <a:chOff x="2664" y="2352"/>
            <a:chExt cx="1152" cy="1296"/>
          </a:xfrm>
        </p:grpSpPr>
        <p:sp>
          <p:nvSpPr>
            <p:cNvPr id="115" name="Text Box 41"/>
            <p:cNvSpPr txBox="1">
              <a:spLocks noChangeArrowheads="1"/>
            </p:cNvSpPr>
            <p:nvPr/>
          </p:nvSpPr>
          <p:spPr bwMode="auto">
            <a:xfrm>
              <a:off x="2832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12 27 39 </a:t>
              </a:r>
            </a:p>
          </p:txBody>
        </p:sp>
        <p:cxnSp>
          <p:nvCxnSpPr>
            <p:cNvPr id="116" name="AutoShape 74"/>
            <p:cNvCxnSpPr>
              <a:cxnSpLocks noChangeShapeType="1"/>
              <a:endCxn id="115" idx="0"/>
            </p:cNvCxnSpPr>
            <p:nvPr/>
          </p:nvCxnSpPr>
          <p:spPr bwMode="auto">
            <a:xfrm>
              <a:off x="2664" y="3270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7" name="AutoShape 75"/>
            <p:cNvCxnSpPr>
              <a:cxnSpLocks noChangeShapeType="1"/>
              <a:endCxn id="115" idx="0"/>
            </p:cNvCxnSpPr>
            <p:nvPr/>
          </p:nvCxnSpPr>
          <p:spPr bwMode="auto">
            <a:xfrm flipH="1">
              <a:off x="3240" y="2352"/>
              <a:ext cx="576" cy="1002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4" name="Group 73"/>
          <p:cNvGrpSpPr>
            <a:grpSpLocks/>
          </p:cNvGrpSpPr>
          <p:nvPr/>
        </p:nvGrpSpPr>
        <p:grpSpPr bwMode="auto">
          <a:xfrm>
            <a:off x="5105400" y="2743200"/>
            <a:ext cx="1181100" cy="600075"/>
            <a:chOff x="3240" y="1974"/>
            <a:chExt cx="744" cy="378"/>
          </a:xfrm>
        </p:grpSpPr>
        <p:sp>
          <p:nvSpPr>
            <p:cNvPr id="112" name="Text Box 31"/>
            <p:cNvSpPr txBox="1">
              <a:spLocks noChangeArrowheads="1"/>
            </p:cNvSpPr>
            <p:nvPr/>
          </p:nvSpPr>
          <p:spPr bwMode="auto">
            <a:xfrm>
              <a:off x="3648" y="2058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113" name="AutoShape 72"/>
            <p:cNvCxnSpPr>
              <a:cxnSpLocks noChangeShapeType="1"/>
              <a:endCxn id="112" idx="0"/>
            </p:cNvCxnSpPr>
            <p:nvPr/>
          </p:nvCxnSpPr>
          <p:spPr bwMode="auto">
            <a:xfrm>
              <a:off x="3240" y="1974"/>
              <a:ext cx="576" cy="84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5" name="Group 66"/>
          <p:cNvGrpSpPr>
            <a:grpSpLocks/>
          </p:cNvGrpSpPr>
          <p:nvPr/>
        </p:nvGrpSpPr>
        <p:grpSpPr bwMode="auto">
          <a:xfrm>
            <a:off x="3505200" y="3352800"/>
            <a:ext cx="533400" cy="685800"/>
            <a:chOff x="2304" y="2358"/>
            <a:chExt cx="336" cy="432"/>
          </a:xfrm>
        </p:grpSpPr>
        <p:sp>
          <p:nvSpPr>
            <p:cNvPr id="102" name="Text Box 32"/>
            <p:cNvSpPr txBox="1">
              <a:spLocks noChangeArrowheads="1"/>
            </p:cNvSpPr>
            <p:nvPr/>
          </p:nvSpPr>
          <p:spPr bwMode="auto">
            <a:xfrm>
              <a:off x="230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</a:t>
              </a:r>
            </a:p>
          </p:txBody>
        </p:sp>
        <p:cxnSp>
          <p:nvCxnSpPr>
            <p:cNvPr id="103" name="AutoShape 65"/>
            <p:cNvCxnSpPr>
              <a:cxnSpLocks noChangeShapeType="1"/>
              <a:endCxn id="102" idx="0"/>
            </p:cNvCxnSpPr>
            <p:nvPr/>
          </p:nvCxnSpPr>
          <p:spPr bwMode="auto">
            <a:xfrm flipH="1">
              <a:off x="2472" y="2358"/>
              <a:ext cx="144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9" name="Group 64"/>
          <p:cNvGrpSpPr>
            <a:grpSpLocks/>
          </p:cNvGrpSpPr>
          <p:nvPr/>
        </p:nvGrpSpPr>
        <p:grpSpPr bwMode="auto">
          <a:xfrm>
            <a:off x="3733800" y="2743200"/>
            <a:ext cx="1485900" cy="609600"/>
            <a:chOff x="2304" y="1974"/>
            <a:chExt cx="936" cy="384"/>
          </a:xfrm>
        </p:grpSpPr>
        <p:sp>
          <p:nvSpPr>
            <p:cNvPr id="99" name="Text Box 30"/>
            <p:cNvSpPr txBox="1">
              <a:spLocks noChangeArrowheads="1"/>
            </p:cNvSpPr>
            <p:nvPr/>
          </p:nvSpPr>
          <p:spPr bwMode="auto">
            <a:xfrm>
              <a:off x="2304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</a:t>
              </a:r>
            </a:p>
          </p:txBody>
        </p:sp>
        <p:cxnSp>
          <p:nvCxnSpPr>
            <p:cNvPr id="100" name="AutoShape 63"/>
            <p:cNvCxnSpPr>
              <a:cxnSpLocks noChangeShapeType="1"/>
              <a:endCxn id="99" idx="0"/>
            </p:cNvCxnSpPr>
            <p:nvPr/>
          </p:nvCxnSpPr>
          <p:spPr bwMode="auto">
            <a:xfrm flipH="1">
              <a:off x="2616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3200400" y="2133600"/>
            <a:ext cx="2590800" cy="609600"/>
            <a:chOff x="2016" y="1590"/>
            <a:chExt cx="1632" cy="384"/>
          </a:xfrm>
        </p:grpSpPr>
        <p:sp>
          <p:nvSpPr>
            <p:cNvPr id="96" name="Text Box 29"/>
            <p:cNvSpPr txBox="1">
              <a:spLocks noChangeArrowheads="1"/>
            </p:cNvSpPr>
            <p:nvPr/>
          </p:nvSpPr>
          <p:spPr bwMode="auto">
            <a:xfrm>
              <a:off x="2832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39 12 27</a:t>
              </a:r>
            </a:p>
          </p:txBody>
        </p:sp>
        <p:cxnSp>
          <p:nvCxnSpPr>
            <p:cNvPr id="97" name="AutoShape 55"/>
            <p:cNvCxnSpPr>
              <a:cxnSpLocks noChangeShapeType="1"/>
              <a:endCxn id="96" idx="0"/>
            </p:cNvCxnSpPr>
            <p:nvPr/>
          </p:nvCxnSpPr>
          <p:spPr bwMode="auto">
            <a:xfrm>
              <a:off x="2016" y="1590"/>
              <a:ext cx="12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1" name="Group 62"/>
          <p:cNvGrpSpPr>
            <a:grpSpLocks/>
          </p:cNvGrpSpPr>
          <p:nvPr/>
        </p:nvGrpSpPr>
        <p:grpSpPr bwMode="auto">
          <a:xfrm>
            <a:off x="914400" y="3352800"/>
            <a:ext cx="1905000" cy="2047875"/>
            <a:chOff x="504" y="2358"/>
            <a:chExt cx="1200" cy="1290"/>
          </a:xfrm>
        </p:grpSpPr>
        <p:sp>
          <p:nvSpPr>
            <p:cNvPr id="88" name="Text Box 39"/>
            <p:cNvSpPr txBox="1">
              <a:spLocks noChangeArrowheads="1"/>
            </p:cNvSpPr>
            <p:nvPr/>
          </p:nvSpPr>
          <p:spPr bwMode="auto">
            <a:xfrm>
              <a:off x="720" y="3354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16 27 38 </a:t>
              </a:r>
            </a:p>
          </p:txBody>
        </p:sp>
        <p:cxnSp>
          <p:nvCxnSpPr>
            <p:cNvPr id="89" name="AutoShape 60"/>
            <p:cNvCxnSpPr>
              <a:cxnSpLocks noChangeShapeType="1"/>
              <a:endCxn id="88" idx="0"/>
            </p:cNvCxnSpPr>
            <p:nvPr/>
          </p:nvCxnSpPr>
          <p:spPr bwMode="auto">
            <a:xfrm>
              <a:off x="504" y="326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0" name="AutoShape 61"/>
            <p:cNvCxnSpPr>
              <a:cxnSpLocks noChangeShapeType="1"/>
              <a:endCxn id="88" idx="0"/>
            </p:cNvCxnSpPr>
            <p:nvPr/>
          </p:nvCxnSpPr>
          <p:spPr bwMode="auto">
            <a:xfrm flipH="1">
              <a:off x="1128" y="2358"/>
              <a:ext cx="576" cy="99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1752600" y="2743200"/>
            <a:ext cx="1181100" cy="609600"/>
            <a:chOff x="1128" y="1974"/>
            <a:chExt cx="744" cy="384"/>
          </a:xfrm>
        </p:grpSpPr>
        <p:sp>
          <p:nvSpPr>
            <p:cNvPr id="85" name="Text Box 35"/>
            <p:cNvSpPr txBox="1">
              <a:spLocks noChangeArrowheads="1"/>
            </p:cNvSpPr>
            <p:nvPr/>
          </p:nvSpPr>
          <p:spPr bwMode="auto">
            <a:xfrm>
              <a:off x="1536" y="2064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27</a:t>
              </a:r>
            </a:p>
          </p:txBody>
        </p:sp>
        <p:cxnSp>
          <p:nvCxnSpPr>
            <p:cNvPr id="86" name="AutoShape 58"/>
            <p:cNvCxnSpPr>
              <a:cxnSpLocks noChangeShapeType="1"/>
              <a:endCxn id="85" idx="0"/>
            </p:cNvCxnSpPr>
            <p:nvPr/>
          </p:nvCxnSpPr>
          <p:spPr bwMode="auto">
            <a:xfrm>
              <a:off x="1128" y="1974"/>
              <a:ext cx="576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3" name="Group 54"/>
          <p:cNvGrpSpPr>
            <a:grpSpLocks/>
          </p:cNvGrpSpPr>
          <p:nvPr/>
        </p:nvGrpSpPr>
        <p:grpSpPr bwMode="auto">
          <a:xfrm>
            <a:off x="304800" y="4038600"/>
            <a:ext cx="990600" cy="752475"/>
            <a:chOff x="192" y="2790"/>
            <a:chExt cx="624" cy="474"/>
          </a:xfrm>
        </p:grpSpPr>
        <p:sp>
          <p:nvSpPr>
            <p:cNvPr id="81" name="Text Box 38"/>
            <p:cNvSpPr txBox="1">
              <a:spLocks noChangeArrowheads="1"/>
            </p:cNvSpPr>
            <p:nvPr/>
          </p:nvSpPr>
          <p:spPr bwMode="auto">
            <a:xfrm>
              <a:off x="192" y="2970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16 38</a:t>
              </a:r>
            </a:p>
          </p:txBody>
        </p:sp>
        <p:cxnSp>
          <p:nvCxnSpPr>
            <p:cNvPr id="82" name="AutoShape 52"/>
            <p:cNvCxnSpPr>
              <a:cxnSpLocks noChangeShapeType="1"/>
              <a:endCxn id="81" idx="0"/>
            </p:cNvCxnSpPr>
            <p:nvPr/>
          </p:nvCxnSpPr>
          <p:spPr bwMode="auto">
            <a:xfrm>
              <a:off x="312" y="2790"/>
              <a:ext cx="19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3" name="AutoShape 53"/>
            <p:cNvCxnSpPr>
              <a:cxnSpLocks noChangeShapeType="1"/>
              <a:endCxn id="81" idx="0"/>
            </p:cNvCxnSpPr>
            <p:nvPr/>
          </p:nvCxnSpPr>
          <p:spPr bwMode="auto">
            <a:xfrm flipH="1">
              <a:off x="504" y="2790"/>
              <a:ext cx="312" cy="18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4" name="Group 48"/>
          <p:cNvGrpSpPr>
            <a:grpSpLocks/>
          </p:cNvGrpSpPr>
          <p:nvPr/>
        </p:nvGrpSpPr>
        <p:grpSpPr bwMode="auto">
          <a:xfrm>
            <a:off x="190500" y="3352800"/>
            <a:ext cx="571500" cy="685800"/>
            <a:chOff x="144" y="2358"/>
            <a:chExt cx="360" cy="432"/>
          </a:xfrm>
        </p:grpSpPr>
        <p:sp>
          <p:nvSpPr>
            <p:cNvPr id="75" name="Text Box 36"/>
            <p:cNvSpPr txBox="1">
              <a:spLocks noChangeArrowheads="1"/>
            </p:cNvSpPr>
            <p:nvPr/>
          </p:nvSpPr>
          <p:spPr bwMode="auto">
            <a:xfrm>
              <a:off x="144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</a:t>
              </a:r>
            </a:p>
          </p:txBody>
        </p:sp>
        <p:cxnSp>
          <p:nvCxnSpPr>
            <p:cNvPr id="76" name="AutoShape 47"/>
            <p:cNvCxnSpPr>
              <a:cxnSpLocks noChangeShapeType="1"/>
              <a:endCxn id="75" idx="0"/>
            </p:cNvCxnSpPr>
            <p:nvPr/>
          </p:nvCxnSpPr>
          <p:spPr bwMode="auto">
            <a:xfrm flipH="1">
              <a:off x="312" y="2358"/>
              <a:ext cx="19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5" name="Group 50"/>
          <p:cNvGrpSpPr>
            <a:grpSpLocks/>
          </p:cNvGrpSpPr>
          <p:nvPr/>
        </p:nvGrpSpPr>
        <p:grpSpPr bwMode="auto">
          <a:xfrm>
            <a:off x="762000" y="3352800"/>
            <a:ext cx="800100" cy="685800"/>
            <a:chOff x="504" y="2358"/>
            <a:chExt cx="504" cy="432"/>
          </a:xfrm>
        </p:grpSpPr>
        <p:sp>
          <p:nvSpPr>
            <p:cNvPr id="78" name="Text Box 37"/>
            <p:cNvSpPr txBox="1">
              <a:spLocks noChangeArrowheads="1"/>
            </p:cNvSpPr>
            <p:nvPr/>
          </p:nvSpPr>
          <p:spPr bwMode="auto">
            <a:xfrm>
              <a:off x="624" y="2496"/>
              <a:ext cx="38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16</a:t>
              </a:r>
            </a:p>
          </p:txBody>
        </p:sp>
        <p:cxnSp>
          <p:nvCxnSpPr>
            <p:cNvPr id="79" name="AutoShape 49"/>
            <p:cNvCxnSpPr>
              <a:cxnSpLocks noChangeShapeType="1"/>
              <a:endCxn id="78" idx="0"/>
            </p:cNvCxnSpPr>
            <p:nvPr/>
          </p:nvCxnSpPr>
          <p:spPr bwMode="auto">
            <a:xfrm>
              <a:off x="504" y="2358"/>
              <a:ext cx="312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6" name="Group 46"/>
          <p:cNvGrpSpPr>
            <a:grpSpLocks/>
          </p:cNvGrpSpPr>
          <p:nvPr/>
        </p:nvGrpSpPr>
        <p:grpSpPr bwMode="auto">
          <a:xfrm>
            <a:off x="304800" y="2743200"/>
            <a:ext cx="1485900" cy="609600"/>
            <a:chOff x="192" y="1974"/>
            <a:chExt cx="936" cy="384"/>
          </a:xfrm>
        </p:grpSpPr>
        <p:sp>
          <p:nvSpPr>
            <p:cNvPr id="72" name="Text Box 34"/>
            <p:cNvSpPr txBox="1">
              <a:spLocks noChangeArrowheads="1"/>
            </p:cNvSpPr>
            <p:nvPr/>
          </p:nvSpPr>
          <p:spPr bwMode="auto">
            <a:xfrm>
              <a:off x="192" y="2064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</a:t>
              </a:r>
            </a:p>
          </p:txBody>
        </p:sp>
        <p:cxnSp>
          <p:nvCxnSpPr>
            <p:cNvPr id="73" name="AutoShape 45"/>
            <p:cNvCxnSpPr>
              <a:cxnSpLocks noChangeShapeType="1"/>
              <a:endCxn id="72" idx="0"/>
            </p:cNvCxnSpPr>
            <p:nvPr/>
          </p:nvCxnSpPr>
          <p:spPr bwMode="auto">
            <a:xfrm flipH="1">
              <a:off x="504" y="1974"/>
              <a:ext cx="624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7" name="Group 44"/>
          <p:cNvGrpSpPr>
            <a:grpSpLocks/>
          </p:cNvGrpSpPr>
          <p:nvPr/>
        </p:nvGrpSpPr>
        <p:grpSpPr bwMode="auto">
          <a:xfrm>
            <a:off x="990600" y="2133600"/>
            <a:ext cx="2095500" cy="619125"/>
            <a:chOff x="720" y="1584"/>
            <a:chExt cx="1320" cy="390"/>
          </a:xfrm>
        </p:grpSpPr>
        <p:sp>
          <p:nvSpPr>
            <p:cNvPr id="69" name="Text Box 28"/>
            <p:cNvSpPr txBox="1">
              <a:spLocks noChangeArrowheads="1"/>
            </p:cNvSpPr>
            <p:nvPr/>
          </p:nvSpPr>
          <p:spPr bwMode="auto">
            <a:xfrm>
              <a:off x="720" y="1680"/>
              <a:ext cx="81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38 16 27</a:t>
              </a:r>
            </a:p>
          </p:txBody>
        </p:sp>
        <p:cxnSp>
          <p:nvCxnSpPr>
            <p:cNvPr id="70" name="AutoShape 43"/>
            <p:cNvCxnSpPr>
              <a:cxnSpLocks noChangeShapeType="1"/>
            </p:cNvCxnSpPr>
            <p:nvPr/>
          </p:nvCxnSpPr>
          <p:spPr bwMode="auto">
            <a:xfrm flipH="1">
              <a:off x="1152" y="1584"/>
              <a:ext cx="888" cy="9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Merge Sort of a 6-element Array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36</a:t>
            </a:fld>
            <a:endParaRPr lang="en-US" sz="1600" dirty="0"/>
          </a:p>
        </p:txBody>
      </p:sp>
      <p:sp>
        <p:nvSpPr>
          <p:cNvPr id="8" name="Text Box 26"/>
          <p:cNvSpPr txBox="1">
            <a:spLocks noChangeArrowheads="1"/>
          </p:cNvSpPr>
          <p:nvPr/>
        </p:nvSpPr>
        <p:spPr bwMode="auto">
          <a:xfrm>
            <a:off x="5410200" y="914400"/>
            <a:ext cx="3505200" cy="103412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(a,mid+1,j);</a:t>
            </a:r>
          </a:p>
          <a:p>
            <a:pPr>
              <a:spcBef>
                <a:spcPct val="20000"/>
              </a:spcBef>
            </a:pPr>
            <a:r>
              <a:rPr lang="en-US" altLang="zh-TW" dirty="0">
                <a:solidFill>
                  <a:srgbClr val="993300"/>
                </a:solidFill>
                <a:latin typeface="Lucida Console" pitchFamily="49" charset="0"/>
                <a:ea typeface="PMingLiU" pitchFamily="18" charset="-120"/>
              </a:rPr>
              <a:t>merge</a:t>
            </a:r>
            <a:r>
              <a:rPr lang="en-US" altLang="zh-TW" dirty="0">
                <a:latin typeface="Lucida Console" pitchFamily="49" charset="0"/>
                <a:ea typeface="PMingLiU" pitchFamily="18" charset="-120"/>
              </a:rPr>
              <a:t>(a,i,mid,j);</a:t>
            </a:r>
            <a:endParaRPr lang="en-US" dirty="0">
              <a:latin typeface="Times New Roman" pitchFamily="18" charset="0"/>
            </a:endParaRPr>
          </a:p>
        </p:txBody>
      </p:sp>
      <p:sp>
        <p:nvSpPr>
          <p:cNvPr id="67" name="Text Box 27"/>
          <p:cNvSpPr txBox="1">
            <a:spLocks noChangeArrowheads="1"/>
          </p:cNvSpPr>
          <p:nvPr/>
        </p:nvSpPr>
        <p:spPr bwMode="auto">
          <a:xfrm>
            <a:off x="2057400" y="1676400"/>
            <a:ext cx="2590800" cy="466725"/>
          </a:xfrm>
          <a:prstGeom prst="rec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imes New Roman" pitchFamily="18" charset="0"/>
              </a:rPr>
              <a:t>38 16 27 39 12 27</a:t>
            </a:r>
          </a:p>
        </p:txBody>
      </p:sp>
      <p:grpSp>
        <p:nvGrpSpPr>
          <p:cNvPr id="18" name="Group 68"/>
          <p:cNvGrpSpPr>
            <a:grpSpLocks/>
          </p:cNvGrpSpPr>
          <p:nvPr/>
        </p:nvGrpSpPr>
        <p:grpSpPr bwMode="auto">
          <a:xfrm>
            <a:off x="4267200" y="3352800"/>
            <a:ext cx="723900" cy="685800"/>
            <a:chOff x="2616" y="2358"/>
            <a:chExt cx="456" cy="432"/>
          </a:xfrm>
        </p:grpSpPr>
        <p:sp>
          <p:nvSpPr>
            <p:cNvPr id="105" name="Text Box 33"/>
            <p:cNvSpPr txBox="1">
              <a:spLocks noChangeArrowheads="1"/>
            </p:cNvSpPr>
            <p:nvPr/>
          </p:nvSpPr>
          <p:spPr bwMode="auto">
            <a:xfrm>
              <a:off x="2736" y="2496"/>
              <a:ext cx="336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</a:t>
              </a:r>
            </a:p>
          </p:txBody>
        </p:sp>
        <p:cxnSp>
          <p:nvCxnSpPr>
            <p:cNvPr id="106" name="AutoShape 67"/>
            <p:cNvCxnSpPr>
              <a:cxnSpLocks noChangeShapeType="1"/>
              <a:endCxn id="105" idx="0"/>
            </p:cNvCxnSpPr>
            <p:nvPr/>
          </p:nvCxnSpPr>
          <p:spPr bwMode="auto">
            <a:xfrm>
              <a:off x="2616" y="2358"/>
              <a:ext cx="288" cy="138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grpSp>
        <p:nvGrpSpPr>
          <p:cNvPr id="19" name="Group 71"/>
          <p:cNvGrpSpPr>
            <a:grpSpLocks/>
          </p:cNvGrpSpPr>
          <p:nvPr/>
        </p:nvGrpSpPr>
        <p:grpSpPr bwMode="auto">
          <a:xfrm>
            <a:off x="3733800" y="4038600"/>
            <a:ext cx="990600" cy="762000"/>
            <a:chOff x="2352" y="2790"/>
            <a:chExt cx="624" cy="480"/>
          </a:xfrm>
        </p:grpSpPr>
        <p:sp>
          <p:nvSpPr>
            <p:cNvPr id="108" name="Text Box 42"/>
            <p:cNvSpPr txBox="1">
              <a:spLocks noChangeArrowheads="1"/>
            </p:cNvSpPr>
            <p:nvPr/>
          </p:nvSpPr>
          <p:spPr bwMode="auto">
            <a:xfrm>
              <a:off x="2352" y="2976"/>
              <a:ext cx="624" cy="29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Times New Roman" pitchFamily="18" charset="0"/>
                </a:rPr>
                <a:t>12 39 </a:t>
              </a:r>
            </a:p>
          </p:txBody>
        </p:sp>
        <p:cxnSp>
          <p:nvCxnSpPr>
            <p:cNvPr id="109" name="AutoShape 69"/>
            <p:cNvCxnSpPr>
              <a:cxnSpLocks noChangeShapeType="1"/>
              <a:endCxn id="108" idx="0"/>
            </p:cNvCxnSpPr>
            <p:nvPr/>
          </p:nvCxnSpPr>
          <p:spPr bwMode="auto">
            <a:xfrm>
              <a:off x="2472" y="2790"/>
              <a:ext cx="192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0" name="AutoShape 70"/>
            <p:cNvCxnSpPr>
              <a:cxnSpLocks noChangeShapeType="1"/>
              <a:endCxn id="108" idx="0"/>
            </p:cNvCxnSpPr>
            <p:nvPr/>
          </p:nvCxnSpPr>
          <p:spPr bwMode="auto">
            <a:xfrm flipH="1">
              <a:off x="2664" y="2790"/>
              <a:ext cx="240" cy="186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58" name="Line 4"/>
          <p:cNvSpPr>
            <a:spLocks noChangeShapeType="1"/>
          </p:cNvSpPr>
          <p:nvPr/>
        </p:nvSpPr>
        <p:spPr bwMode="auto">
          <a:xfrm>
            <a:off x="228600" y="4191000"/>
            <a:ext cx="8686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SG" dirty="0"/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6613525" y="2325688"/>
            <a:ext cx="2117725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" charset="0"/>
              </a:rPr>
              <a:t>Divide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phase:</a:t>
            </a:r>
          </a:p>
          <a:p>
            <a:r>
              <a:rPr lang="en-US" sz="2000" dirty="0">
                <a:solidFill>
                  <a:srgbClr val="C00000"/>
                </a:solidFill>
                <a:latin typeface="Arial" charset="0"/>
              </a:rPr>
              <a:t>Recursive</a:t>
            </a:r>
            <a:r>
              <a:rPr lang="en-US" sz="2000" dirty="0">
                <a:latin typeface="Arial" charset="0"/>
              </a:rPr>
              <a:t> call to </a:t>
            </a:r>
          </a:p>
          <a:p>
            <a:r>
              <a:rPr lang="en-US" sz="2000" dirty="0" err="1">
                <a:latin typeface="Arial" charset="0"/>
              </a:rPr>
              <a:t>mergeSort</a:t>
            </a:r>
            <a:endParaRPr lang="en-US" sz="2000" dirty="0">
              <a:latin typeface="Arial" charset="0"/>
            </a:endParaRPr>
          </a:p>
        </p:txBody>
      </p:sp>
      <p:sp>
        <p:nvSpPr>
          <p:cNvPr id="60" name="Text Box 6"/>
          <p:cNvSpPr txBox="1">
            <a:spLocks noChangeArrowheads="1"/>
          </p:cNvSpPr>
          <p:nvPr/>
        </p:nvSpPr>
        <p:spPr bwMode="auto">
          <a:xfrm>
            <a:off x="6553200" y="4572000"/>
            <a:ext cx="2362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rial" charset="0"/>
              </a:rPr>
              <a:t>Conquer</a:t>
            </a:r>
            <a:r>
              <a:rPr lang="en-US" sz="24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400" dirty="0">
                <a:latin typeface="Arial" charset="0"/>
              </a:rPr>
              <a:t>phase:</a:t>
            </a:r>
          </a:p>
          <a:p>
            <a:r>
              <a:rPr lang="en-US" sz="2000" dirty="0">
                <a:solidFill>
                  <a:srgbClr val="C00000"/>
                </a:solidFill>
                <a:latin typeface="Arial" charset="0"/>
              </a:rPr>
              <a:t>Merge</a:t>
            </a:r>
            <a:r>
              <a:rPr lang="en-US" sz="2000" dirty="0">
                <a:latin typeface="Arial" charset="0"/>
              </a:rPr>
              <a:t> steps</a:t>
            </a:r>
          </a:p>
          <a:p>
            <a:r>
              <a:rPr lang="en-US" sz="2000" dirty="0">
                <a:solidFill>
                  <a:srgbClr val="0000FF"/>
                </a:solidFill>
                <a:latin typeface="Arial" charset="0"/>
              </a:rPr>
              <a:t>The sorting is done here</a:t>
            </a:r>
          </a:p>
        </p:txBody>
      </p:sp>
      <p:sp>
        <p:nvSpPr>
          <p:cNvPr id="6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/>
      <p:bldP spid="6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200" dirty="0">
                <a:latin typeface="Britannic Bold" panose="020B0903060703020204" pitchFamily="34" charset="0"/>
              </a:rPr>
              <a:t>How to Merge 2 Sorted Subarrays?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37</a:t>
            </a:fld>
            <a:endParaRPr lang="en-US" sz="1600" dirty="0"/>
          </a:p>
        </p:txBody>
      </p:sp>
      <p:graphicFrame>
        <p:nvGraphicFramePr>
          <p:cNvPr id="61" name="Group 3"/>
          <p:cNvGraphicFramePr>
            <a:graphicFrameLocks noGrp="1"/>
          </p:cNvGraphicFramePr>
          <p:nvPr/>
        </p:nvGraphicFramePr>
        <p:xfrm>
          <a:off x="6172200" y="1981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6096000" y="13716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ea typeface="PMingLiU" pitchFamily="18" charset="-120"/>
              </a:rPr>
              <a:t>a[3..5]</a:t>
            </a:r>
          </a:p>
        </p:txBody>
      </p:sp>
      <p:sp>
        <p:nvSpPr>
          <p:cNvPr id="63" name="Text Box 14"/>
          <p:cNvSpPr txBox="1">
            <a:spLocks noChangeArrowheads="1"/>
          </p:cNvSpPr>
          <p:nvPr/>
        </p:nvSpPr>
        <p:spPr bwMode="auto">
          <a:xfrm>
            <a:off x="4495800" y="1371600"/>
            <a:ext cx="10969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ea typeface="PMingLiU" pitchFamily="18" charset="-120"/>
              </a:rPr>
              <a:t>a[0..2]</a:t>
            </a:r>
          </a:p>
        </p:txBody>
      </p:sp>
      <p:sp>
        <p:nvSpPr>
          <p:cNvPr id="64" name="Text Box 15"/>
          <p:cNvSpPr txBox="1">
            <a:spLocks noChangeArrowheads="1"/>
          </p:cNvSpPr>
          <p:nvPr/>
        </p:nvSpPr>
        <p:spPr bwMode="auto">
          <a:xfrm>
            <a:off x="2209800" y="1143000"/>
            <a:ext cx="121187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kumimoji="1" lang="en-US" altLang="zh-TW" sz="1600" dirty="0">
                <a:solidFill>
                  <a:srgbClr val="0000FF"/>
                </a:solidFill>
                <a:ea typeface="PMingLiU" pitchFamily="18" charset="-120"/>
              </a:rPr>
              <a:t>Temp array</a:t>
            </a:r>
          </a:p>
          <a:p>
            <a:pPr algn="ctr"/>
            <a:r>
              <a:rPr kumimoji="1" lang="en-US" altLang="zh-TW" sz="2400" dirty="0">
                <a:ea typeface="PMingLiU" pitchFamily="18" charset="-120"/>
              </a:rPr>
              <a:t>t[0..5]</a:t>
            </a:r>
          </a:p>
        </p:txBody>
      </p:sp>
      <p:graphicFrame>
        <p:nvGraphicFramePr>
          <p:cNvPr id="65" name="Group 16"/>
          <p:cNvGraphicFramePr>
            <a:graphicFrameLocks noGrp="1"/>
          </p:cNvGraphicFramePr>
          <p:nvPr/>
        </p:nvGraphicFramePr>
        <p:xfrm>
          <a:off x="6172200" y="26670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6" name="Group 26"/>
          <p:cNvGraphicFramePr>
            <a:graphicFrameLocks noGrp="1"/>
          </p:cNvGraphicFramePr>
          <p:nvPr/>
        </p:nvGraphicFramePr>
        <p:xfrm>
          <a:off x="6172200" y="33528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8" name="Group 36"/>
          <p:cNvGraphicFramePr>
            <a:graphicFrameLocks noGrp="1"/>
          </p:cNvGraphicFramePr>
          <p:nvPr/>
        </p:nvGraphicFramePr>
        <p:xfrm>
          <a:off x="6172200" y="40386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1" name="Group 46"/>
          <p:cNvGraphicFramePr>
            <a:graphicFrameLocks noGrp="1"/>
          </p:cNvGraphicFramePr>
          <p:nvPr/>
        </p:nvGraphicFramePr>
        <p:xfrm>
          <a:off x="6172200" y="47244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4" name="Group 56"/>
          <p:cNvGraphicFramePr>
            <a:graphicFrameLocks noGrp="1"/>
          </p:cNvGraphicFramePr>
          <p:nvPr/>
        </p:nvGraphicFramePr>
        <p:xfrm>
          <a:off x="6172200" y="5410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roup 66"/>
          <p:cNvGraphicFramePr>
            <a:graphicFrameLocks noGrp="1"/>
          </p:cNvGraphicFramePr>
          <p:nvPr/>
        </p:nvGraphicFramePr>
        <p:xfrm>
          <a:off x="4572000" y="1981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roup 76"/>
          <p:cNvGraphicFramePr>
            <a:graphicFrameLocks noGrp="1"/>
          </p:cNvGraphicFramePr>
          <p:nvPr/>
        </p:nvGraphicFramePr>
        <p:xfrm>
          <a:off x="4572000" y="33528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4" name="Group 86"/>
          <p:cNvGraphicFramePr>
            <a:graphicFrameLocks noGrp="1"/>
          </p:cNvGraphicFramePr>
          <p:nvPr/>
        </p:nvGraphicFramePr>
        <p:xfrm>
          <a:off x="4572000" y="26670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7" name="Group 96"/>
          <p:cNvGraphicFramePr>
            <a:graphicFrameLocks noGrp="1"/>
          </p:cNvGraphicFramePr>
          <p:nvPr/>
        </p:nvGraphicFramePr>
        <p:xfrm>
          <a:off x="4572000" y="40386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1" name="Group 222"/>
          <p:cNvGraphicFramePr>
            <a:graphicFrameLocks noGrp="1"/>
          </p:cNvGraphicFramePr>
          <p:nvPr/>
        </p:nvGraphicFramePr>
        <p:xfrm>
          <a:off x="4572000" y="47244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9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2" name="Group 116"/>
          <p:cNvGraphicFramePr>
            <a:graphicFrameLocks noGrp="1"/>
          </p:cNvGraphicFramePr>
          <p:nvPr/>
        </p:nvGraphicFramePr>
        <p:xfrm>
          <a:off x="4572000" y="5410200"/>
          <a:ext cx="990600" cy="518160"/>
        </p:xfrm>
        <a:graphic>
          <a:graphicData uri="http://schemas.openxmlformats.org/drawingml/2006/table">
            <a:tbl>
              <a:tblPr/>
              <a:tblGrid>
                <a:gridCol w="33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3" name="Group 126"/>
          <p:cNvGraphicFramePr>
            <a:graphicFrameLocks noGrp="1"/>
          </p:cNvGraphicFramePr>
          <p:nvPr/>
        </p:nvGraphicFramePr>
        <p:xfrm>
          <a:off x="1828800" y="19812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4" name="Group 142"/>
          <p:cNvGraphicFramePr>
            <a:graphicFrameLocks noGrp="1"/>
          </p:cNvGraphicFramePr>
          <p:nvPr/>
        </p:nvGraphicFramePr>
        <p:xfrm>
          <a:off x="1828800" y="26670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5" name="Group 158"/>
          <p:cNvGraphicFramePr>
            <a:graphicFrameLocks noGrp="1"/>
          </p:cNvGraphicFramePr>
          <p:nvPr/>
        </p:nvGraphicFramePr>
        <p:xfrm>
          <a:off x="1828800" y="33528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8" name="Group 174"/>
          <p:cNvGraphicFramePr>
            <a:graphicFrameLocks noGrp="1"/>
          </p:cNvGraphicFramePr>
          <p:nvPr/>
        </p:nvGraphicFramePr>
        <p:xfrm>
          <a:off x="1828800" y="40386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1" name="Group 190"/>
          <p:cNvGraphicFramePr>
            <a:graphicFrameLocks noGrp="1"/>
          </p:cNvGraphicFramePr>
          <p:nvPr/>
        </p:nvGraphicFramePr>
        <p:xfrm>
          <a:off x="1828800" y="47244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4" name="Group 206"/>
          <p:cNvGraphicFramePr>
            <a:graphicFrameLocks noGrp="1"/>
          </p:cNvGraphicFramePr>
          <p:nvPr/>
        </p:nvGraphicFramePr>
        <p:xfrm>
          <a:off x="1828800" y="5410200"/>
          <a:ext cx="2057400" cy="533400"/>
        </p:xfrm>
        <a:graphic>
          <a:graphicData uri="http://schemas.openxmlformats.org/drawingml/2006/table">
            <a:tbl>
              <a:tblPr/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Merge</a:t>
            </a:r>
            <a:r>
              <a:rPr lang="en-US" sz="3600" dirty="0">
                <a:latin typeface="Britannic Bold" panose="020B0903060703020204" pitchFamily="34" charset="0"/>
              </a:rPr>
              <a:t> Algorithm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38</a:t>
            </a:fld>
            <a:endParaRPr lang="en-US" sz="1600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458200" cy="47089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b="1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sz="2000" b="1" dirty="0">
                <a:solidFill>
                  <a:srgbClr val="0000FF"/>
                </a:solidFill>
                <a:latin typeface="Lucida Console" pitchFamily="49" charset="0"/>
              </a:rPr>
              <a:t>merge(int[] a, int i, int mid, int j)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 Merges the 2 sorted sub-arrays 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a[i..mid] 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and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	//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a[mid+1..j] 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into one sorted sub-array 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a[i..j]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endParaRPr lang="en-US" sz="2000" dirty="0"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int[] temp = new int[j-i+1];  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//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temp storage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int left = i, right = mid+1,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it </a:t>
            </a:r>
            <a:r>
              <a:rPr lang="en-US" sz="2000" dirty="0">
                <a:latin typeface="Lucida Console" pitchFamily="49" charset="0"/>
              </a:rPr>
              <a:t>= 0;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it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= next index to store merged item in temp[]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 </a:t>
            </a:r>
            <a:r>
              <a:rPr lang="en-US" sz="2000" b="1" dirty="0">
                <a:solidFill>
                  <a:srgbClr val="006600"/>
                </a:solidFill>
                <a:latin typeface="Lucida Console" pitchFamily="49" charset="0"/>
              </a:rPr>
              <a:t>Q: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 What are left and right?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endParaRPr lang="en-US" sz="2000" dirty="0">
              <a:solidFill>
                <a:schemeClr val="folHlink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while (left&lt;=</a:t>
            </a:r>
            <a:r>
              <a:rPr lang="en-US" sz="2000" dirty="0">
                <a:solidFill>
                  <a:srgbClr val="990033"/>
                </a:solidFill>
                <a:latin typeface="Lucida Console" pitchFamily="49" charset="0"/>
              </a:rPr>
              <a:t>mid </a:t>
            </a:r>
            <a:r>
              <a:rPr lang="en-US" sz="2000" dirty="0">
                <a:latin typeface="Lucida Console" pitchFamily="49" charset="0"/>
              </a:rPr>
              <a:t>&amp;&amp; right&lt;=</a:t>
            </a:r>
            <a:r>
              <a:rPr lang="en-US" sz="2000" dirty="0">
                <a:solidFill>
                  <a:srgbClr val="990033"/>
                </a:solidFill>
                <a:latin typeface="Lucida Console" pitchFamily="49" charset="0"/>
              </a:rPr>
              <a:t>j</a:t>
            </a:r>
            <a:r>
              <a:rPr lang="en-US" sz="2000" dirty="0">
                <a:latin typeface="Lucida Console" pitchFamily="49" charset="0"/>
              </a:rPr>
              <a:t>) </a:t>
            </a:r>
            <a:r>
              <a:rPr lang="en-US" dirty="0">
                <a:latin typeface="Lucida Console" pitchFamily="49" charset="0"/>
              </a:rPr>
              <a:t>{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// output the smaller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	if (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a[left] </a:t>
            </a:r>
            <a:r>
              <a:rPr lang="en-US" sz="2000" dirty="0">
                <a:solidFill>
                  <a:srgbClr val="FF0000"/>
                </a:solidFill>
                <a:latin typeface="Lucida Console" pitchFamily="49" charset="0"/>
              </a:rPr>
              <a:t>&lt;=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 a[right]</a:t>
            </a:r>
            <a:r>
              <a:rPr lang="en-US" sz="2000" dirty="0">
                <a:latin typeface="Lucida Console" pitchFamily="49" charset="0"/>
              </a:rPr>
              <a:t>)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		temp[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>
                <a:latin typeface="Lucida Console" pitchFamily="49" charset="0"/>
              </a:rPr>
              <a:t>++] = a[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left</a:t>
            </a:r>
            <a:r>
              <a:rPr lang="en-US" sz="2000" dirty="0">
                <a:latin typeface="Lucida Console" pitchFamily="49" charset="0"/>
              </a:rPr>
              <a:t>++];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	else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		temp[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>
                <a:latin typeface="Lucida Console" pitchFamily="49" charset="0"/>
              </a:rPr>
              <a:t>++] = a[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right</a:t>
            </a:r>
            <a:r>
              <a:rPr lang="en-US" sz="2000" dirty="0">
                <a:latin typeface="Lucida Console" pitchFamily="49" charset="0"/>
              </a:rPr>
              <a:t>++];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Lucida Console" pitchFamily="49" charset="0"/>
              </a:rPr>
              <a:t>	}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Merge</a:t>
            </a:r>
            <a:r>
              <a:rPr lang="en-US" sz="3600" dirty="0">
                <a:latin typeface="Britannic Bold" panose="020B0903060703020204" pitchFamily="34" charset="0"/>
              </a:rPr>
              <a:t> Algorithm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39</a:t>
            </a:fld>
            <a:endParaRPr lang="en-US" sz="1600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1295400"/>
            <a:ext cx="8458200" cy="317009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660033"/>
                </a:solidFill>
                <a:latin typeface="Lucida Console" pitchFamily="49" charset="0"/>
              </a:rPr>
              <a:t>Copy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the remaining elements into temp.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Q: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A50021"/>
                </a:solidFill>
                <a:latin typeface="Lucida Console" pitchFamily="49" charset="0"/>
              </a:rPr>
              <a:t>Why?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	while (left&lt;=mid) temp[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>
                <a:latin typeface="Lucida Console" pitchFamily="49" charset="0"/>
              </a:rPr>
              <a:t>++] = a[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left</a:t>
            </a:r>
            <a:r>
              <a:rPr lang="en-US" sz="2000" dirty="0">
                <a:latin typeface="Lucida Console" pitchFamily="49" charset="0"/>
              </a:rPr>
              <a:t>++];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	while (right&lt;=j)  temp[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it</a:t>
            </a:r>
            <a:r>
              <a:rPr lang="en-US" sz="2000" dirty="0">
                <a:latin typeface="Lucida Console" pitchFamily="49" charset="0"/>
              </a:rPr>
              <a:t>++] = a[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right</a:t>
            </a:r>
            <a:r>
              <a:rPr lang="en-US" sz="2000" dirty="0">
                <a:latin typeface="Lucida Console" pitchFamily="49" charset="0"/>
              </a:rPr>
              <a:t>++];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 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Q: Will both the above while statements be executed?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endParaRPr lang="en-US" sz="2000" b="1" dirty="0">
              <a:solidFill>
                <a:srgbClr val="A50021"/>
              </a:solidFill>
              <a:latin typeface="Lucida Console" pitchFamily="49" charset="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solidFill>
                  <a:schemeClr val="accent2"/>
                </a:solidFill>
                <a:latin typeface="Lucida Console" pitchFamily="49" charset="0"/>
              </a:rPr>
              <a:t>	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//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660033"/>
                </a:solidFill>
                <a:latin typeface="Lucida Console" pitchFamily="49" charset="0"/>
              </a:rPr>
              <a:t>Copy</a:t>
            </a:r>
            <a:r>
              <a:rPr lang="en-US" sz="2000" dirty="0">
                <a:solidFill>
                  <a:srgbClr val="008000"/>
                </a:solidFill>
                <a:latin typeface="Lucida Console" pitchFamily="49" charset="0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the result in temp back into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solidFill>
                  <a:srgbClr val="006600"/>
                </a:solidFill>
                <a:latin typeface="Lucida Console" pitchFamily="49" charset="0"/>
              </a:rPr>
              <a:t>	// the original array a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	for (int k = 0; k &lt; temp.length; k++)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		a[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i+k</a:t>
            </a:r>
            <a:r>
              <a:rPr lang="en-US" sz="2000" dirty="0">
                <a:latin typeface="Lucida Console" pitchFamily="49" charset="0"/>
              </a:rPr>
              <a:t>] = temp[</a:t>
            </a:r>
            <a:r>
              <a:rPr lang="en-US" sz="2000" dirty="0">
                <a:solidFill>
                  <a:srgbClr val="C00000"/>
                </a:solidFill>
                <a:latin typeface="Lucida Console" pitchFamily="49" charset="0"/>
              </a:rPr>
              <a:t>k</a:t>
            </a:r>
            <a:r>
              <a:rPr lang="en-US" sz="2000" dirty="0">
                <a:latin typeface="Lucida Console" pitchFamily="49" charset="0"/>
              </a:rPr>
              <a:t>];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</a:tabLst>
            </a:pPr>
            <a:r>
              <a:rPr lang="en-US" sz="2000" dirty="0">
                <a:latin typeface="Lucida Console" pitchFamily="49" charset="0"/>
              </a:rPr>
              <a:t>}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Recording of modifications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/>
              <a:t>Course website </a:t>
            </a:r>
            <a:r>
              <a:rPr lang="en-US" dirty="0"/>
              <a:t>address is changed to </a:t>
            </a:r>
            <a:r>
              <a:rPr lang="en-US" dirty="0">
                <a:hlinkClick r:id="rId2"/>
              </a:rPr>
              <a:t>http://sakai.it.tdt.edu.vn</a:t>
            </a:r>
            <a:endParaRPr lang="en-US" dirty="0"/>
          </a:p>
          <a:p>
            <a:pPr algn="just"/>
            <a:r>
              <a:rPr lang="en-US" dirty="0"/>
              <a:t>Course codes cs1010, cs1020, cs2010 are placed by 501042, 501043, 502043 respectively.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/>
              <a:pPr/>
              <a:t>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8745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Analysis of Merge Sort (1/3)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40</a:t>
            </a:fld>
            <a:endParaRPr lang="en-US" sz="16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305800" cy="2514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In Merge Sort, the bulk of work is done in the </a:t>
            </a:r>
            <a:r>
              <a:rPr lang="en-US" sz="2400" dirty="0">
                <a:solidFill>
                  <a:srgbClr val="0000FF"/>
                </a:solidFill>
              </a:rPr>
              <a:t>Merge</a:t>
            </a:r>
            <a:r>
              <a:rPr lang="en-US" sz="2400" dirty="0"/>
              <a:t> step </a:t>
            </a:r>
            <a:r>
              <a:rPr lang="en-US" sz="2400" dirty="0">
                <a:solidFill>
                  <a:srgbClr val="C00000"/>
                </a:solidFill>
              </a:rPr>
              <a:t>merge</a:t>
            </a:r>
            <a:r>
              <a:rPr lang="en-US" sz="2400" dirty="0"/>
              <a:t>(a, i, mid, j)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sz="2400" dirty="0"/>
              <a:t>Total number of items = k = j – i + 1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Number of comparisons </a:t>
            </a:r>
            <a:r>
              <a:rPr lang="en-US" sz="2000" dirty="0">
                <a:sym typeface="Symbol"/>
              </a:rPr>
              <a:t> k – 1 </a:t>
            </a:r>
            <a:r>
              <a:rPr lang="en-US" sz="2000" dirty="0">
                <a:solidFill>
                  <a:srgbClr val="0000FF"/>
                </a:solidFill>
                <a:sym typeface="Symbol"/>
              </a:rPr>
              <a:t>(Q: Why not = k – 1?)</a:t>
            </a:r>
            <a:endParaRPr lang="en-US" sz="1600" dirty="0">
              <a:solidFill>
                <a:srgbClr val="0000FF"/>
              </a:solidFill>
            </a:endParaRPr>
          </a:p>
          <a:p>
            <a:pPr lvl="1">
              <a:spcBef>
                <a:spcPts val="600"/>
              </a:spcBef>
            </a:pPr>
            <a:r>
              <a:rPr lang="en-US" sz="2000" dirty="0"/>
              <a:t>Number of moves from original array to temp array = k</a:t>
            </a:r>
          </a:p>
          <a:p>
            <a:pPr lvl="1">
              <a:spcBef>
                <a:spcPts val="600"/>
              </a:spcBef>
            </a:pPr>
            <a:r>
              <a:rPr lang="en-US" sz="2000" dirty="0"/>
              <a:t>Number of moves from temp array to original array = k</a:t>
            </a:r>
            <a:endParaRPr lang="en-US" sz="16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572000" y="3657600"/>
            <a:ext cx="4343400" cy="18158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b="1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sz="1400" b="1" dirty="0">
                <a:solidFill>
                  <a:srgbClr val="0000FF"/>
                </a:solidFill>
                <a:latin typeface="Lucida Console" pitchFamily="49" charset="0"/>
              </a:rPr>
              <a:t>mergeSort(int[] a, int i, int j) </a:t>
            </a:r>
            <a:r>
              <a:rPr lang="en-US" sz="1400" dirty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	if (i &lt; j) { 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		int mid = (i+j)/2;  </a:t>
            </a:r>
            <a:endParaRPr lang="en-US" altLang="zh-TW" sz="1400" dirty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		</a:t>
            </a:r>
            <a:r>
              <a:rPr lang="en-US" altLang="zh-TW" sz="1400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(a, i, </a:t>
            </a:r>
            <a:r>
              <a:rPr lang="en-US" altLang="zh-TW" sz="1400" dirty="0">
                <a:solidFill>
                  <a:srgbClr val="FF0000"/>
                </a:solidFill>
                <a:latin typeface="Lucida Console" pitchFamily="49" charset="0"/>
                <a:ea typeface="PMingLiU" pitchFamily="18" charset="-120"/>
              </a:rPr>
              <a:t>mid</a:t>
            </a: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); </a:t>
            </a:r>
            <a:endParaRPr lang="en-US" altLang="zh-TW" sz="1400" dirty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		</a:t>
            </a:r>
            <a:r>
              <a:rPr lang="en-US" altLang="zh-TW" sz="1400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mergeSort</a:t>
            </a: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(a, </a:t>
            </a:r>
            <a:r>
              <a:rPr lang="en-US" altLang="zh-TW" sz="1400" dirty="0">
                <a:solidFill>
                  <a:srgbClr val="FF0000"/>
                </a:solidFill>
                <a:latin typeface="Lucida Console" pitchFamily="49" charset="0"/>
                <a:ea typeface="PMingLiU" pitchFamily="18" charset="-120"/>
              </a:rPr>
              <a:t>mid</a:t>
            </a:r>
            <a:r>
              <a:rPr lang="en-US" altLang="zh-TW" sz="1400" dirty="0">
                <a:solidFill>
                  <a:srgbClr val="CC00CC"/>
                </a:solidFill>
                <a:latin typeface="Lucida Console" pitchFamily="49" charset="0"/>
                <a:ea typeface="PMingLiU" pitchFamily="18" charset="-120"/>
              </a:rPr>
              <a:t>+1</a:t>
            </a: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, j);	</a:t>
            </a:r>
            <a:endParaRPr lang="en-US" altLang="zh-TW" sz="1400" dirty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solidFill>
                  <a:srgbClr val="993300"/>
                </a:solidFill>
                <a:latin typeface="Lucida Console" pitchFamily="49" charset="0"/>
                <a:ea typeface="PMingLiU" pitchFamily="18" charset="-120"/>
              </a:rPr>
              <a:t>		merge</a:t>
            </a: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(a,i,mid,j);</a:t>
            </a:r>
            <a:endParaRPr lang="en-US" altLang="zh-TW" sz="1400" dirty="0">
              <a:solidFill>
                <a:srgbClr val="008000"/>
              </a:solidFill>
              <a:latin typeface="Lucida Console" pitchFamily="49" charset="0"/>
              <a:ea typeface="PMingLiU" pitchFamily="18" charset="-120"/>
            </a:endParaRP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1400" dirty="0">
                <a:latin typeface="Lucida Console" pitchFamily="49" charset="0"/>
                <a:ea typeface="PMingLiU" pitchFamily="18" charset="-12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1400" dirty="0">
                <a:latin typeface="Lucida Console" pitchFamily="49" charset="0"/>
              </a:rPr>
              <a:t>}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3581400"/>
            <a:ext cx="41148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total, number of operations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 3k – 1 =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Symbol"/>
              </a:rPr>
              <a:t>O(k)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>
                <a:tab pos="3941763" algn="l"/>
              </a:tabLst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How many times is merge() called?</a:t>
            </a:r>
          </a:p>
        </p:txBody>
      </p:sp>
      <p:sp>
        <p:nvSpPr>
          <p:cNvPr id="10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allAtOnce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Analysis of Merge Sort (2/3)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41</a:t>
            </a:fld>
            <a:endParaRPr lang="en-US" sz="1600" dirty="0"/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4800600" y="1371600"/>
            <a:ext cx="363538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ea typeface="PMingLiU" pitchFamily="18" charset="-120"/>
              </a:rPr>
              <a:t>n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152400" y="1295400"/>
            <a:ext cx="25146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0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n</a:t>
            </a:r>
            <a:r>
              <a:rPr kumimoji="1" lang="en-US" altLang="zh-TW" sz="1600" dirty="0">
                <a:ea typeface="PMingLiU" pitchFamily="18" charset="-120"/>
              </a:rPr>
              <a:t> items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152400" y="2057400"/>
            <a:ext cx="30480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1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2 calls to 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n/2</a:t>
            </a:r>
            <a:r>
              <a:rPr kumimoji="1" lang="en-US" altLang="zh-TW" sz="1600" dirty="0">
                <a:ea typeface="PMingLiU" pitchFamily="18" charset="-120"/>
              </a:rPr>
              <a:t> items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52400" y="2971800"/>
            <a:ext cx="2971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2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4 calls to 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n/2</a:t>
            </a:r>
            <a:r>
              <a:rPr kumimoji="1" lang="en-US" altLang="zh-TW" sz="1600" b="1" baseline="36000" dirty="0">
                <a:solidFill>
                  <a:srgbClr val="C00000"/>
                </a:solidFill>
                <a:ea typeface="PMingLiU" pitchFamily="18" charset="-120"/>
              </a:rPr>
              <a:t>2</a:t>
            </a:r>
            <a:r>
              <a:rPr kumimoji="1" lang="en-US" altLang="zh-TW" sz="1600" dirty="0">
                <a:ea typeface="PMingLiU" pitchFamily="18" charset="-120"/>
              </a:rPr>
              <a:t> items</a:t>
            </a:r>
          </a:p>
        </p:txBody>
      </p:sp>
      <p:grpSp>
        <p:nvGrpSpPr>
          <p:cNvPr id="15" name="Group 40"/>
          <p:cNvGrpSpPr>
            <a:grpSpLocks/>
          </p:cNvGrpSpPr>
          <p:nvPr/>
        </p:nvGrpSpPr>
        <p:grpSpPr bwMode="auto">
          <a:xfrm>
            <a:off x="3657600" y="1600200"/>
            <a:ext cx="2627313" cy="1000125"/>
            <a:chOff x="2256" y="1440"/>
            <a:chExt cx="1655" cy="630"/>
          </a:xfrm>
        </p:grpSpPr>
        <p:sp>
          <p:nvSpPr>
            <p:cNvPr id="17" name="Text Box 4"/>
            <p:cNvSpPr txBox="1">
              <a:spLocks noChangeArrowheads="1"/>
            </p:cNvSpPr>
            <p:nvPr/>
          </p:nvSpPr>
          <p:spPr bwMode="auto">
            <a:xfrm>
              <a:off x="2256" y="1776"/>
              <a:ext cx="40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</a:p>
          </p:txBody>
        </p:sp>
        <p:sp>
          <p:nvSpPr>
            <p:cNvPr id="18" name="Text Box 5"/>
            <p:cNvSpPr txBox="1">
              <a:spLocks noChangeArrowheads="1"/>
            </p:cNvSpPr>
            <p:nvPr/>
          </p:nvSpPr>
          <p:spPr bwMode="auto">
            <a:xfrm>
              <a:off x="3504" y="1776"/>
              <a:ext cx="40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</a:p>
          </p:txBody>
        </p:sp>
        <p:sp>
          <p:nvSpPr>
            <p:cNvPr id="19" name="Line 13"/>
            <p:cNvSpPr>
              <a:spLocks noChangeShapeType="1"/>
            </p:cNvSpPr>
            <p:nvPr/>
          </p:nvSpPr>
          <p:spPr bwMode="auto">
            <a:xfrm flipH="1">
              <a:off x="2448" y="144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0" name="Line 14"/>
            <p:cNvSpPr>
              <a:spLocks noChangeShapeType="1"/>
            </p:cNvSpPr>
            <p:nvPr/>
          </p:nvSpPr>
          <p:spPr bwMode="auto">
            <a:xfrm>
              <a:off x="3216" y="1440"/>
              <a:ext cx="528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grpSp>
        <p:nvGrpSpPr>
          <p:cNvPr id="21" name="Group 41"/>
          <p:cNvGrpSpPr>
            <a:grpSpLocks/>
          </p:cNvGrpSpPr>
          <p:nvPr/>
        </p:nvGrpSpPr>
        <p:grpSpPr bwMode="auto">
          <a:xfrm>
            <a:off x="3124200" y="2590802"/>
            <a:ext cx="3775075" cy="919163"/>
            <a:chOff x="1920" y="2064"/>
            <a:chExt cx="2378" cy="579"/>
          </a:xfrm>
        </p:grpSpPr>
        <p:sp>
          <p:nvSpPr>
            <p:cNvPr id="22" name="Text Box 6"/>
            <p:cNvSpPr txBox="1">
              <a:spLocks noChangeArrowheads="1"/>
            </p:cNvSpPr>
            <p:nvPr/>
          </p:nvSpPr>
          <p:spPr bwMode="auto">
            <a:xfrm>
              <a:off x="2592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3" name="Text Box 7"/>
            <p:cNvSpPr txBox="1">
              <a:spLocks noChangeArrowheads="1"/>
            </p:cNvSpPr>
            <p:nvPr/>
          </p:nvSpPr>
          <p:spPr bwMode="auto">
            <a:xfrm>
              <a:off x="1920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4" name="Text Box 8"/>
            <p:cNvSpPr txBox="1">
              <a:spLocks noChangeArrowheads="1"/>
            </p:cNvSpPr>
            <p:nvPr/>
          </p:nvSpPr>
          <p:spPr bwMode="auto">
            <a:xfrm>
              <a:off x="3168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5" name="Text Box 9"/>
            <p:cNvSpPr txBox="1">
              <a:spLocks noChangeArrowheads="1"/>
            </p:cNvSpPr>
            <p:nvPr/>
          </p:nvSpPr>
          <p:spPr bwMode="auto">
            <a:xfrm>
              <a:off x="3840" y="2352"/>
              <a:ext cx="458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n/2</a:t>
              </a:r>
              <a:r>
                <a:rPr kumimoji="1" lang="en-US" altLang="zh-TW" sz="2400" baseline="36000" dirty="0">
                  <a:ea typeface="PMingLiU" pitchFamily="18" charset="-120"/>
                </a:rPr>
                <a:t>2</a:t>
              </a:r>
            </a:p>
          </p:txBody>
        </p:sp>
        <p:sp>
          <p:nvSpPr>
            <p:cNvPr id="26" name="Line 15"/>
            <p:cNvSpPr>
              <a:spLocks noChangeShapeType="1"/>
            </p:cNvSpPr>
            <p:nvPr/>
          </p:nvSpPr>
          <p:spPr bwMode="auto">
            <a:xfrm flipH="1">
              <a:off x="2160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7" name="Line 16"/>
            <p:cNvSpPr>
              <a:spLocks noChangeShapeType="1"/>
            </p:cNvSpPr>
            <p:nvPr/>
          </p:nvSpPr>
          <p:spPr bwMode="auto">
            <a:xfrm>
              <a:off x="2496" y="2064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8" name="Line 17"/>
            <p:cNvSpPr>
              <a:spLocks noChangeShapeType="1"/>
            </p:cNvSpPr>
            <p:nvPr/>
          </p:nvSpPr>
          <p:spPr bwMode="auto">
            <a:xfrm flipH="1">
              <a:off x="3408" y="2064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9" name="Line 18"/>
            <p:cNvSpPr>
              <a:spLocks noChangeShapeType="1"/>
            </p:cNvSpPr>
            <p:nvPr/>
          </p:nvSpPr>
          <p:spPr bwMode="auto">
            <a:xfrm>
              <a:off x="3792" y="2064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sp>
        <p:nvSpPr>
          <p:cNvPr id="30" name="Text Box 19"/>
          <p:cNvSpPr txBox="1">
            <a:spLocks noChangeArrowheads="1"/>
          </p:cNvSpPr>
          <p:nvPr/>
        </p:nvSpPr>
        <p:spPr bwMode="auto">
          <a:xfrm>
            <a:off x="4800600" y="3581400"/>
            <a:ext cx="5492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kumimoji="1" lang="en-US" altLang="zh-TW" sz="2400" dirty="0">
                <a:latin typeface="Times New Roman" pitchFamily="18" charset="0"/>
                <a:ea typeface="PMingLiU" pitchFamily="18" charset="-120"/>
              </a:rPr>
              <a:t>…</a:t>
            </a:r>
            <a:endParaRPr kumimoji="1" lang="en-US" altLang="zh-TW" sz="2400" dirty="0">
              <a:ea typeface="PMingLiU" pitchFamily="18" charset="-120"/>
            </a:endParaRPr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152400" y="4419600"/>
            <a:ext cx="29718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(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log n</a:t>
            </a:r>
            <a:r>
              <a:rPr kumimoji="1" lang="en-US" altLang="zh-TW" sz="1600" dirty="0">
                <a:ea typeface="PMingLiU" pitchFamily="18" charset="-120"/>
              </a:rPr>
              <a:t>):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n calls to Mergesort </a:t>
            </a:r>
            <a:r>
              <a:rPr kumimoji="1" lang="en-US" altLang="zh-TW" sz="1600" b="1" dirty="0">
                <a:solidFill>
                  <a:srgbClr val="C00000"/>
                </a:solidFill>
                <a:ea typeface="PMingLiU" pitchFamily="18" charset="-120"/>
              </a:rPr>
              <a:t>1</a:t>
            </a:r>
            <a:r>
              <a:rPr kumimoji="1" lang="en-US" altLang="zh-TW" sz="1600" dirty="0">
                <a:ea typeface="PMingLiU" pitchFamily="18" charset="-120"/>
              </a:rPr>
              <a:t> item</a:t>
            </a:r>
          </a:p>
        </p:txBody>
      </p:sp>
      <p:sp>
        <p:nvSpPr>
          <p:cNvPr id="32" name="Text Box 31"/>
          <p:cNvSpPr txBox="1">
            <a:spLocks noChangeArrowheads="1"/>
          </p:cNvSpPr>
          <p:nvPr/>
        </p:nvSpPr>
        <p:spPr bwMode="auto">
          <a:xfrm>
            <a:off x="7086600" y="2057400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1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1 calls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sp>
        <p:nvSpPr>
          <p:cNvPr id="33" name="Text Box 32"/>
          <p:cNvSpPr txBox="1">
            <a:spLocks noChangeArrowheads="1"/>
          </p:cNvSpPr>
          <p:nvPr/>
        </p:nvSpPr>
        <p:spPr bwMode="auto">
          <a:xfrm>
            <a:off x="7086600" y="2971800"/>
            <a:ext cx="1752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2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2 calls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sp>
        <p:nvSpPr>
          <p:cNvPr id="34" name="Text Box 33"/>
          <p:cNvSpPr txBox="1">
            <a:spLocks noChangeArrowheads="1"/>
          </p:cNvSpPr>
          <p:nvPr/>
        </p:nvSpPr>
        <p:spPr bwMode="auto">
          <a:xfrm>
            <a:off x="7391400" y="4114800"/>
            <a:ext cx="160020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(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log n</a:t>
            </a:r>
            <a:r>
              <a:rPr kumimoji="1" lang="en-US" altLang="zh-TW" sz="1600" dirty="0">
                <a:ea typeface="PMingLiU" pitchFamily="18" charset="-120"/>
              </a:rPr>
              <a:t>): </a:t>
            </a:r>
          </a:p>
          <a:p>
            <a:r>
              <a:rPr kumimoji="1" lang="en-US" altLang="zh-TW" sz="1600" b="1" dirty="0">
                <a:ea typeface="PMingLiU" pitchFamily="18" charset="-120"/>
              </a:rPr>
              <a:t>2</a:t>
            </a:r>
            <a:r>
              <a:rPr kumimoji="1" lang="en-US" altLang="zh-TW" sz="1600" b="1" baseline="36000" dirty="0">
                <a:solidFill>
                  <a:srgbClr val="C00000"/>
                </a:solidFill>
                <a:ea typeface="PMingLiU" pitchFamily="18" charset="-120"/>
              </a:rPr>
              <a:t>(log n) -1</a:t>
            </a:r>
            <a:r>
              <a:rPr kumimoji="1" lang="en-US" altLang="zh-TW" sz="1600" dirty="0">
                <a:ea typeface="PMingLiU" pitchFamily="18" charset="-120"/>
              </a:rPr>
              <a:t>(= n/2) calls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grpSp>
        <p:nvGrpSpPr>
          <p:cNvPr id="35" name="Group 45"/>
          <p:cNvGrpSpPr>
            <a:grpSpLocks/>
          </p:cNvGrpSpPr>
          <p:nvPr/>
        </p:nvGrpSpPr>
        <p:grpSpPr bwMode="auto">
          <a:xfrm>
            <a:off x="2667000" y="3962400"/>
            <a:ext cx="4551363" cy="1000125"/>
            <a:chOff x="1632" y="2928"/>
            <a:chExt cx="2867" cy="630"/>
          </a:xfrm>
        </p:grpSpPr>
        <p:sp>
          <p:nvSpPr>
            <p:cNvPr id="36" name="Text Box 46"/>
            <p:cNvSpPr txBox="1">
              <a:spLocks noChangeArrowheads="1"/>
            </p:cNvSpPr>
            <p:nvPr/>
          </p:nvSpPr>
          <p:spPr bwMode="auto">
            <a:xfrm>
              <a:off x="1632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7" name="Text Box 47"/>
            <p:cNvSpPr txBox="1">
              <a:spLocks noChangeArrowheads="1"/>
            </p:cNvSpPr>
            <p:nvPr/>
          </p:nvSpPr>
          <p:spPr bwMode="auto">
            <a:xfrm>
              <a:off x="1920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8" name="Text Box 48"/>
            <p:cNvSpPr txBox="1">
              <a:spLocks noChangeArrowheads="1"/>
            </p:cNvSpPr>
            <p:nvPr/>
          </p:nvSpPr>
          <p:spPr bwMode="auto">
            <a:xfrm>
              <a:off x="3984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9" name="Text Box 49"/>
            <p:cNvSpPr txBox="1">
              <a:spLocks noChangeArrowheads="1"/>
            </p:cNvSpPr>
            <p:nvPr/>
          </p:nvSpPr>
          <p:spPr bwMode="auto">
            <a:xfrm>
              <a:off x="2256" y="3216"/>
              <a:ext cx="165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latin typeface="Times New Roman" pitchFamily="18" charset="0"/>
                  <a:ea typeface="PMingLiU" pitchFamily="18" charset="-120"/>
                </a:rPr>
                <a:t>……………………</a:t>
              </a:r>
              <a:endParaRPr kumimoji="1" lang="en-US" altLang="zh-TW" sz="2400" dirty="0">
                <a:ea typeface="PMingLiU" pitchFamily="18" charset="-120"/>
              </a:endParaRPr>
            </a:p>
          </p:txBody>
        </p:sp>
        <p:sp>
          <p:nvSpPr>
            <p:cNvPr id="40" name="Text Box 50"/>
            <p:cNvSpPr txBox="1">
              <a:spLocks noChangeArrowheads="1"/>
            </p:cNvSpPr>
            <p:nvPr/>
          </p:nvSpPr>
          <p:spPr bwMode="auto">
            <a:xfrm>
              <a:off x="4272" y="3264"/>
              <a:ext cx="227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41" name="Line 51"/>
            <p:cNvSpPr>
              <a:spLocks noChangeShapeType="1"/>
            </p:cNvSpPr>
            <p:nvPr/>
          </p:nvSpPr>
          <p:spPr bwMode="auto">
            <a:xfrm flipH="1">
              <a:off x="4080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42" name="Line 52"/>
            <p:cNvSpPr>
              <a:spLocks noChangeShapeType="1"/>
            </p:cNvSpPr>
            <p:nvPr/>
          </p:nvSpPr>
          <p:spPr bwMode="auto">
            <a:xfrm>
              <a:off x="4224" y="2976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43" name="Line 53"/>
            <p:cNvSpPr>
              <a:spLocks noChangeShapeType="1"/>
            </p:cNvSpPr>
            <p:nvPr/>
          </p:nvSpPr>
          <p:spPr bwMode="auto">
            <a:xfrm flipH="1">
              <a:off x="1728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44" name="Line 54"/>
            <p:cNvSpPr>
              <a:spLocks noChangeShapeType="1"/>
            </p:cNvSpPr>
            <p:nvPr/>
          </p:nvSpPr>
          <p:spPr bwMode="auto">
            <a:xfrm>
              <a:off x="1872" y="2928"/>
              <a:ext cx="14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sp>
        <p:nvSpPr>
          <p:cNvPr id="45" name="Text Box 30"/>
          <p:cNvSpPr txBox="1">
            <a:spLocks noChangeArrowheads="1"/>
          </p:cNvSpPr>
          <p:nvPr/>
        </p:nvSpPr>
        <p:spPr bwMode="auto">
          <a:xfrm>
            <a:off x="7086600" y="1295400"/>
            <a:ext cx="16002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kumimoji="1" lang="en-US" altLang="zh-TW" sz="1600" dirty="0">
                <a:ea typeface="PMingLiU" pitchFamily="18" charset="-120"/>
              </a:rPr>
              <a:t>Level </a:t>
            </a:r>
            <a:r>
              <a:rPr kumimoji="1" lang="en-US" altLang="zh-TW" sz="1600" b="1" dirty="0">
                <a:solidFill>
                  <a:srgbClr val="0000FF"/>
                </a:solidFill>
                <a:ea typeface="PMingLiU" pitchFamily="18" charset="-120"/>
              </a:rPr>
              <a:t>0</a:t>
            </a:r>
            <a:r>
              <a:rPr kumimoji="1" lang="en-US" altLang="zh-TW" sz="1600" dirty="0">
                <a:ea typeface="PMingLiU" pitchFamily="18" charset="-120"/>
              </a:rPr>
              <a:t>: </a:t>
            </a:r>
          </a:p>
          <a:p>
            <a:r>
              <a:rPr kumimoji="1" lang="en-US" altLang="zh-TW" sz="1600" dirty="0">
                <a:ea typeface="PMingLiU" pitchFamily="18" charset="-120"/>
              </a:rPr>
              <a:t>0 call to </a:t>
            </a:r>
            <a:r>
              <a:rPr kumimoji="1" lang="en-US" altLang="zh-TW" sz="1600" dirty="0">
                <a:solidFill>
                  <a:srgbClr val="008000"/>
                </a:solidFill>
                <a:ea typeface="PMingLiU" pitchFamily="18" charset="-120"/>
              </a:rPr>
              <a:t>Merge</a:t>
            </a:r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1371600" y="5181600"/>
            <a:ext cx="6034344" cy="775597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000" dirty="0">
                <a:latin typeface="Arial" charset="0"/>
              </a:rPr>
              <a:t>Let </a:t>
            </a:r>
            <a:r>
              <a:rPr lang="en-US" sz="2000" dirty="0">
                <a:solidFill>
                  <a:srgbClr val="C00000"/>
                </a:solidFill>
                <a:latin typeface="Arial" charset="0"/>
              </a:rPr>
              <a:t>k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 </a:t>
            </a:r>
            <a:r>
              <a:rPr lang="en-US" sz="2000" dirty="0">
                <a:latin typeface="Arial" charset="0"/>
              </a:rPr>
              <a:t>be the maximum level, ie. Mergesort 1 item. </a:t>
            </a:r>
          </a:p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400" dirty="0">
                <a:latin typeface="Arial" charset="0"/>
              </a:rPr>
              <a:t>n/(2</a:t>
            </a:r>
            <a:r>
              <a:rPr lang="en-US" sz="2400" baseline="36000" dirty="0">
                <a:latin typeface="Arial" charset="0"/>
              </a:rPr>
              <a:t>k</a:t>
            </a:r>
            <a:r>
              <a:rPr lang="en-US" sz="2400" dirty="0">
                <a:latin typeface="Arial" charset="0"/>
              </a:rPr>
              <a:t> ) = 1      </a:t>
            </a:r>
            <a:r>
              <a:rPr lang="en-US" sz="2400" dirty="0">
                <a:latin typeface="Arial" charset="0"/>
                <a:sym typeface="Wingdings" pitchFamily="2" charset="2"/>
              </a:rPr>
              <a:t></a:t>
            </a:r>
            <a:r>
              <a:rPr lang="en-US" sz="2400" dirty="0">
                <a:latin typeface="Arial" charset="0"/>
              </a:rPr>
              <a:t>    n = 2</a:t>
            </a:r>
            <a:r>
              <a:rPr lang="en-US" sz="2400" baseline="36000" dirty="0">
                <a:latin typeface="Arial" charset="0"/>
              </a:rPr>
              <a:t>k</a:t>
            </a:r>
            <a:r>
              <a:rPr lang="en-US" sz="2400" dirty="0">
                <a:latin typeface="Arial" charset="0"/>
              </a:rPr>
              <a:t>     </a:t>
            </a:r>
            <a:r>
              <a:rPr lang="en-US" sz="2400" dirty="0">
                <a:latin typeface="Arial" charset="0"/>
                <a:sym typeface="Wingdings" pitchFamily="2" charset="2"/>
              </a:rPr>
              <a:t></a:t>
            </a:r>
            <a:r>
              <a:rPr lang="en-US" sz="2400" dirty="0">
                <a:latin typeface="Arial" charset="0"/>
              </a:rPr>
              <a:t>    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k = log n</a:t>
            </a:r>
          </a:p>
        </p:txBody>
      </p:sp>
      <p:sp>
        <p:nvSpPr>
          <p:cNvPr id="4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30" grpId="0"/>
      <p:bldP spid="31" grpId="0"/>
      <p:bldP spid="32" grpId="0"/>
      <p:bldP spid="33" grpId="0"/>
      <p:bldP spid="34" grpId="0"/>
      <p:bldP spid="45" grpId="0"/>
      <p:bldP spid="4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Analysis of Merge Sort (3/3)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42</a:t>
            </a:fld>
            <a:endParaRPr lang="en-US" sz="1600" dirty="0"/>
          </a:p>
        </p:txBody>
      </p:sp>
      <p:sp>
        <p:nvSpPr>
          <p:cNvPr id="47" name="Rectangle 3"/>
          <p:cNvSpPr txBox="1">
            <a:spLocks noChangeArrowheads="1"/>
          </p:cNvSpPr>
          <p:nvPr/>
        </p:nvSpPr>
        <p:spPr bwMode="auto">
          <a:xfrm>
            <a:off x="457200" y="1219200"/>
            <a:ext cx="800100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0: 0 call to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1: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call to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items each,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2: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calls to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items each, 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3: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calls to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3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items each, </a:t>
            </a:r>
            <a:b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</a:b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3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charset="0"/>
                <a:ea typeface="PMingLiU" pitchFamily="18" charset="-120"/>
                <a:cs typeface="+mn-cs"/>
              </a:rPr>
              <a:t>…</a:t>
            </a:r>
            <a:endParaRPr kumimoji="0" lang="en-US" altLang="zh-TW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PMingLiU" pitchFamily="18" charset="-120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Level 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log n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): 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(log n)-1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(=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calls to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with n/2</a:t>
            </a:r>
            <a:r>
              <a:rPr kumimoji="0" lang="en-US" altLang="zh-TW" sz="2400" b="0" i="0" u="none" strike="noStrike" kern="0" cap="none" spc="0" normalizeH="0" baseline="36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log n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(=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item each,</a:t>
            </a:r>
          </a:p>
          <a:p>
            <a:pPr marL="342900" lvl="0" indent="-342900">
              <a:spcBef>
                <a:spcPts val="600"/>
              </a:spcBef>
              <a:buClr>
                <a:schemeClr val="accent1"/>
              </a:buClr>
              <a:buSzPct val="65000"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	O(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n/2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lang="en-US" altLang="zh-TW" sz="2400" kern="0" dirty="0">
                <a:ea typeface="PMingLiU" pitchFamily="18" charset="-120"/>
                <a:sym typeface="Symbol"/>
              </a:rPr>
              <a:t>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2 x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1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 =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time</a:t>
            </a:r>
          </a:p>
          <a:p>
            <a:pPr marL="342900" marR="0" lvl="0" indent="-342900" algn="l" defTabSz="914400" rtl="0" eaLnBrk="1" fontAlgn="base" latinLnBrk="0" hangingPunct="1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In total, running time = (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log n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)*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99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O(n)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=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O(n log n)</a:t>
            </a:r>
          </a:p>
        </p:txBody>
      </p:sp>
      <p:sp>
        <p:nvSpPr>
          <p:cNvPr id="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4 </a:t>
            </a:r>
            <a:r>
              <a:rPr lang="en-US" sz="3600" dirty="0">
                <a:latin typeface="Britannic Bold" panose="020B0903060703020204" pitchFamily="34" charset="0"/>
              </a:rPr>
              <a:t>Drawbacks of Merge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43</a:t>
            </a:fld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Implementation</a:t>
            </a:r>
            <a:r>
              <a:rPr kumimoji="0" lang="en-US" sz="32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of merge() is not straightforward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3200" kern="0" baseline="0" dirty="0">
                <a:latin typeface="+mn-lt"/>
                <a:cs typeface="+mn-cs"/>
              </a:rPr>
              <a:t>Requires </a:t>
            </a:r>
            <a:r>
              <a:rPr lang="en-US" sz="3200" kern="0" baseline="0" dirty="0">
                <a:solidFill>
                  <a:srgbClr val="C00000"/>
                </a:solidFill>
                <a:latin typeface="+mn-lt"/>
                <a:cs typeface="+mn-cs"/>
              </a:rPr>
              <a:t>additional temporary arrays </a:t>
            </a:r>
            <a:r>
              <a:rPr lang="en-US" sz="3200" kern="0" baseline="0" dirty="0">
                <a:latin typeface="+mn-lt"/>
                <a:cs typeface="+mn-cs"/>
              </a:rPr>
              <a:t>and to copy the merged sets stored in the temporary</a:t>
            </a:r>
            <a:r>
              <a:rPr lang="en-US" sz="3200" kern="0" dirty="0">
                <a:latin typeface="+mn-lt"/>
                <a:cs typeface="+mn-cs"/>
              </a:rPr>
              <a:t> arrays to the original array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Hence, 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additional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space complexity = O(n)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5</a:t>
            </a:r>
            <a:r>
              <a:rPr lang="en-US" sz="4400" dirty="0">
                <a:latin typeface="Britannic Bold" panose="020B0903060703020204" pitchFamily="34" charset="0"/>
              </a:rPr>
              <a:t> Quick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Idea of Quick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534400" cy="3581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600" dirty="0"/>
              <a:t>Quick Sort is a </a:t>
            </a:r>
            <a:r>
              <a:rPr lang="en-US" sz="2600" dirty="0">
                <a:solidFill>
                  <a:srgbClr val="0000FF"/>
                </a:solidFill>
              </a:rPr>
              <a:t>divide-and-conquer</a:t>
            </a:r>
            <a:r>
              <a:rPr lang="en-US" sz="2600" dirty="0"/>
              <a:t> algorithm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rgbClr val="C00000"/>
                </a:solidFill>
              </a:rPr>
              <a:t>Divide Step: </a:t>
            </a:r>
            <a:r>
              <a:rPr lang="en-US" sz="2600" dirty="0"/>
              <a:t>Choose a </a:t>
            </a:r>
            <a:r>
              <a:rPr lang="en-US" sz="2600" dirty="0">
                <a:solidFill>
                  <a:srgbClr val="C00000"/>
                </a:solidFill>
              </a:rPr>
              <a:t>pivot</a:t>
            </a:r>
            <a:r>
              <a:rPr lang="en-US" sz="2600" dirty="0"/>
              <a:t> item </a:t>
            </a:r>
            <a:r>
              <a:rPr lang="en-US" sz="2600" dirty="0">
                <a:solidFill>
                  <a:srgbClr val="0000FF"/>
                </a:solidFill>
              </a:rPr>
              <a:t>p</a:t>
            </a:r>
            <a:r>
              <a:rPr lang="en-US" sz="2600" dirty="0"/>
              <a:t> and partition the items of a[i..j] into </a:t>
            </a:r>
            <a:r>
              <a:rPr lang="en-US" sz="2600" dirty="0">
                <a:solidFill>
                  <a:srgbClr val="C00000"/>
                </a:solidFill>
              </a:rPr>
              <a:t>2 parts </a:t>
            </a:r>
            <a:r>
              <a:rPr lang="en-US" sz="2600" dirty="0"/>
              <a:t>so that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Items in the first part are &lt;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, and</a:t>
            </a:r>
          </a:p>
          <a:p>
            <a:pPr lvl="1">
              <a:spcBef>
                <a:spcPts val="0"/>
              </a:spcBef>
            </a:pPr>
            <a:r>
              <a:rPr lang="en-US" sz="2400" dirty="0"/>
              <a:t>Items in the second part are </a:t>
            </a:r>
            <a:r>
              <a:rPr lang="en-US" sz="2400" dirty="0">
                <a:sym typeface="Symbol"/>
              </a:rPr>
              <a:t>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.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rgbClr val="C00000"/>
                </a:solidFill>
              </a:rPr>
              <a:t>Recursively </a:t>
            </a:r>
            <a:r>
              <a:rPr lang="en-US" sz="2600" dirty="0"/>
              <a:t>sort the 2 parts</a:t>
            </a:r>
          </a:p>
          <a:p>
            <a:pPr>
              <a:spcBef>
                <a:spcPts val="600"/>
              </a:spcBef>
            </a:pPr>
            <a:r>
              <a:rPr lang="en-US" sz="2600" dirty="0">
                <a:solidFill>
                  <a:srgbClr val="C00000"/>
                </a:solidFill>
              </a:rPr>
              <a:t>Conquer Step: </a:t>
            </a:r>
            <a:r>
              <a:rPr lang="en-US" sz="2600" dirty="0"/>
              <a:t>Do nothing! No merging is needed.</a:t>
            </a:r>
          </a:p>
          <a:p>
            <a:pPr>
              <a:spcBef>
                <a:spcPts val="600"/>
              </a:spcBef>
            </a:pPr>
            <a:r>
              <a:rPr lang="en-US" sz="2600" dirty="0"/>
              <a:t>What are the base cases?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45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57200" y="4495800"/>
            <a:ext cx="80772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900113" marR="0" lvl="0" indent="-900113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660033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Note:	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Merge Sort spends most of the time in conquer step but very little time in divide step.</a:t>
            </a:r>
          </a:p>
          <a:p>
            <a:pPr marL="539750" marR="0" lvl="0" indent="-539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Q: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	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How about Quick Sort?</a:t>
            </a:r>
          </a:p>
          <a:p>
            <a:pPr marL="539750" marR="0" lvl="0" indent="-53975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Q: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	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Is it similar to the Recursion lecture notes on finding the K</a:t>
            </a:r>
            <a:r>
              <a:rPr kumimoji="0" lang="en-US" altLang="zh-TW" sz="2400" b="0" i="0" u="none" strike="noStrike" kern="0" cap="none" spc="0" normalizeH="0" baseline="30000" noProof="0" dirty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th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33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smallest element?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Example of Quick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46</a:t>
            </a:fld>
            <a:endParaRPr lang="en-US" sz="1600" dirty="0"/>
          </a:p>
        </p:txBody>
      </p:sp>
      <p:graphicFrame>
        <p:nvGraphicFramePr>
          <p:cNvPr id="39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485768"/>
              </p:ext>
            </p:extLst>
          </p:nvPr>
        </p:nvGraphicFramePr>
        <p:xfrm>
          <a:off x="3737132" y="1600200"/>
          <a:ext cx="4191000" cy="51816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Text Box 19"/>
          <p:cNvSpPr txBox="1">
            <a:spLocks noChangeArrowheads="1"/>
          </p:cNvSpPr>
          <p:nvPr/>
        </p:nvSpPr>
        <p:spPr bwMode="auto">
          <a:xfrm>
            <a:off x="3737132" y="12192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C00000"/>
                </a:solidFill>
                <a:ea typeface="PMingLiU" pitchFamily="18" charset="-120"/>
              </a:rPr>
              <a:t>Pivot</a:t>
            </a:r>
          </a:p>
        </p:txBody>
      </p:sp>
      <p:graphicFrame>
        <p:nvGraphicFramePr>
          <p:cNvPr id="41" name="Group 20"/>
          <p:cNvGraphicFramePr>
            <a:graphicFrameLocks noGrp="1"/>
          </p:cNvGraphicFramePr>
          <p:nvPr/>
        </p:nvGraphicFramePr>
        <p:xfrm>
          <a:off x="3505200" y="2514600"/>
          <a:ext cx="13716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roup 28"/>
          <p:cNvGraphicFramePr>
            <a:graphicFrameLocks noGrp="1"/>
          </p:cNvGraphicFramePr>
          <p:nvPr/>
        </p:nvGraphicFramePr>
        <p:xfrm>
          <a:off x="5181600" y="2514600"/>
          <a:ext cx="685800" cy="533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3" name="Group 34"/>
          <p:cNvGraphicFramePr>
            <a:graphicFrameLocks noGrp="1"/>
          </p:cNvGraphicFramePr>
          <p:nvPr/>
        </p:nvGraphicFramePr>
        <p:xfrm>
          <a:off x="6172200" y="2514600"/>
          <a:ext cx="1981200" cy="518160"/>
        </p:xfrm>
        <a:graphic>
          <a:graphicData uri="http://schemas.openxmlformats.org/drawingml/2006/table">
            <a:tbl>
              <a:tblPr/>
              <a:tblGrid>
                <a:gridCol w="6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39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4" name="Text Box 44"/>
          <p:cNvSpPr txBox="1">
            <a:spLocks noChangeArrowheads="1"/>
          </p:cNvSpPr>
          <p:nvPr/>
        </p:nvSpPr>
        <p:spPr bwMode="auto">
          <a:xfrm>
            <a:off x="5181600" y="21336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C00000"/>
                </a:solidFill>
                <a:ea typeface="PMingLiU" pitchFamily="18" charset="-120"/>
              </a:rPr>
              <a:t>Pivot</a:t>
            </a:r>
          </a:p>
        </p:txBody>
      </p:sp>
      <p:graphicFrame>
        <p:nvGraphicFramePr>
          <p:cNvPr id="45" name="Group 45"/>
          <p:cNvGraphicFramePr>
            <a:graphicFrameLocks noGrp="1"/>
          </p:cNvGraphicFramePr>
          <p:nvPr/>
        </p:nvGraphicFramePr>
        <p:xfrm>
          <a:off x="3810000" y="4114800"/>
          <a:ext cx="4191000" cy="518160"/>
        </p:xfrm>
        <a:graphic>
          <a:graphicData uri="http://schemas.openxmlformats.org/drawingml/2006/table">
            <a:tbl>
              <a:tblPr/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98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Text Box 61"/>
          <p:cNvSpPr txBox="1">
            <a:spLocks noChangeArrowheads="1"/>
          </p:cNvSpPr>
          <p:nvPr/>
        </p:nvSpPr>
        <p:spPr bwMode="auto">
          <a:xfrm>
            <a:off x="5181600" y="3733800"/>
            <a:ext cx="7553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000" dirty="0">
                <a:solidFill>
                  <a:srgbClr val="C00000"/>
                </a:solidFill>
                <a:ea typeface="PMingLiU" pitchFamily="18" charset="-120"/>
              </a:rPr>
              <a:t>Pivot</a:t>
            </a:r>
          </a:p>
        </p:txBody>
      </p:sp>
      <p:sp>
        <p:nvSpPr>
          <p:cNvPr id="47" name="Text Box 62"/>
          <p:cNvSpPr txBox="1">
            <a:spLocks noChangeArrowheads="1"/>
          </p:cNvSpPr>
          <p:nvPr/>
        </p:nvSpPr>
        <p:spPr bwMode="auto">
          <a:xfrm>
            <a:off x="609600" y="2286000"/>
            <a:ext cx="28352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Partition</a:t>
            </a:r>
            <a:r>
              <a:rPr kumimoji="1" lang="en-US" altLang="zh-TW" sz="2400" dirty="0">
                <a:solidFill>
                  <a:srgbClr val="0000FF"/>
                </a:solidFill>
                <a:ea typeface="PMingLiU" pitchFamily="18" charset="-120"/>
              </a:rPr>
              <a:t> a[] about the pivot 27</a:t>
            </a:r>
          </a:p>
        </p:txBody>
      </p:sp>
      <p:sp>
        <p:nvSpPr>
          <p:cNvPr id="48" name="Text Box 63"/>
          <p:cNvSpPr txBox="1">
            <a:spLocks noChangeArrowheads="1"/>
          </p:cNvSpPr>
          <p:nvPr/>
        </p:nvSpPr>
        <p:spPr bwMode="auto">
          <a:xfrm>
            <a:off x="669925" y="3843338"/>
            <a:ext cx="2759075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Recursively</a:t>
            </a:r>
            <a:r>
              <a:rPr kumimoji="1" lang="en-US" altLang="zh-TW" sz="2400" dirty="0">
                <a:solidFill>
                  <a:srgbClr val="0000FF"/>
                </a:solidFill>
                <a:ea typeface="PMingLiU" pitchFamily="18" charset="-120"/>
              </a:rPr>
              <a:t> sort the two parts</a:t>
            </a:r>
          </a:p>
        </p:txBody>
      </p:sp>
      <p:grpSp>
        <p:nvGrpSpPr>
          <p:cNvPr id="49" name="Group 74"/>
          <p:cNvGrpSpPr>
            <a:grpSpLocks/>
          </p:cNvGrpSpPr>
          <p:nvPr/>
        </p:nvGrpSpPr>
        <p:grpSpPr bwMode="auto">
          <a:xfrm>
            <a:off x="3505200" y="3048000"/>
            <a:ext cx="4648200" cy="1066800"/>
            <a:chOff x="2064" y="2016"/>
            <a:chExt cx="2928" cy="672"/>
          </a:xfrm>
        </p:grpSpPr>
        <p:sp>
          <p:nvSpPr>
            <p:cNvPr id="50" name="Line 64"/>
            <p:cNvSpPr>
              <a:spLocks noChangeShapeType="1"/>
            </p:cNvSpPr>
            <p:nvPr/>
          </p:nvSpPr>
          <p:spPr bwMode="auto">
            <a:xfrm>
              <a:off x="2064" y="2016"/>
              <a:ext cx="19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51" name="Line 65"/>
            <p:cNvSpPr>
              <a:spLocks noChangeShapeType="1"/>
            </p:cNvSpPr>
            <p:nvPr/>
          </p:nvSpPr>
          <p:spPr bwMode="auto">
            <a:xfrm>
              <a:off x="2928" y="2016"/>
              <a:ext cx="192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52" name="Line 66"/>
            <p:cNvSpPr>
              <a:spLocks noChangeShapeType="1"/>
            </p:cNvSpPr>
            <p:nvPr/>
          </p:nvSpPr>
          <p:spPr bwMode="auto">
            <a:xfrm flipH="1">
              <a:off x="3600" y="2016"/>
              <a:ext cx="144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53" name="Line 67"/>
            <p:cNvSpPr>
              <a:spLocks noChangeShapeType="1"/>
            </p:cNvSpPr>
            <p:nvPr/>
          </p:nvSpPr>
          <p:spPr bwMode="auto">
            <a:xfrm flipH="1">
              <a:off x="4896" y="2016"/>
              <a:ext cx="96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</p:grpSp>
      <p:sp>
        <p:nvSpPr>
          <p:cNvPr id="54" name="Text Box 78"/>
          <p:cNvSpPr txBox="1">
            <a:spLocks noChangeArrowheads="1"/>
          </p:cNvSpPr>
          <p:nvPr/>
        </p:nvSpPr>
        <p:spPr bwMode="auto">
          <a:xfrm>
            <a:off x="228600" y="1676400"/>
            <a:ext cx="33698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dirty="0"/>
              <a:t>Choose the </a:t>
            </a:r>
            <a:r>
              <a:rPr lang="en-US" sz="2000" b="1" dirty="0">
                <a:solidFill>
                  <a:srgbClr val="C00000"/>
                </a:solidFill>
              </a:rPr>
              <a:t>1</a:t>
            </a:r>
            <a:r>
              <a:rPr lang="en-US" sz="2000" b="1" baseline="30000" dirty="0">
                <a:solidFill>
                  <a:srgbClr val="C00000"/>
                </a:solidFill>
              </a:rPr>
              <a:t>st</a:t>
            </a:r>
            <a:r>
              <a:rPr lang="en-US" sz="2000" dirty="0"/>
              <a:t> item as </a:t>
            </a:r>
            <a:r>
              <a:rPr lang="en-US" sz="2000" dirty="0">
                <a:solidFill>
                  <a:srgbClr val="C00000"/>
                </a:solidFill>
              </a:rPr>
              <a:t>pivot</a:t>
            </a:r>
          </a:p>
        </p:txBody>
      </p:sp>
      <p:grpSp>
        <p:nvGrpSpPr>
          <p:cNvPr id="55" name="Group 73"/>
          <p:cNvGrpSpPr>
            <a:grpSpLocks/>
          </p:cNvGrpSpPr>
          <p:nvPr/>
        </p:nvGrpSpPr>
        <p:grpSpPr bwMode="auto">
          <a:xfrm>
            <a:off x="4114800" y="4724400"/>
            <a:ext cx="4395788" cy="1625600"/>
            <a:chOff x="2544" y="3072"/>
            <a:chExt cx="2769" cy="1024"/>
          </a:xfrm>
        </p:grpSpPr>
        <p:sp>
          <p:nvSpPr>
            <p:cNvPr id="56" name="Text Box 68"/>
            <p:cNvSpPr txBox="1">
              <a:spLocks noChangeArrowheads="1"/>
            </p:cNvSpPr>
            <p:nvPr/>
          </p:nvSpPr>
          <p:spPr bwMode="auto">
            <a:xfrm>
              <a:off x="2544" y="3456"/>
              <a:ext cx="2769" cy="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latin typeface="Arial" charset="0"/>
                </a:rPr>
                <a:t>Note that after the partition, </a:t>
              </a:r>
            </a:p>
            <a:p>
              <a:r>
                <a:rPr lang="en-US" sz="2000" dirty="0">
                  <a:latin typeface="Arial" charset="0"/>
                </a:rPr>
                <a:t>the pivot is moved to its </a:t>
              </a:r>
              <a:r>
                <a:rPr lang="en-US" sz="2000" dirty="0">
                  <a:solidFill>
                    <a:srgbClr val="C00000"/>
                  </a:solidFill>
                  <a:latin typeface="Arial" charset="0"/>
                </a:rPr>
                <a:t>final position</a:t>
              </a:r>
              <a:r>
                <a:rPr lang="en-US" sz="2000" dirty="0">
                  <a:latin typeface="Arial" charset="0"/>
                </a:rPr>
                <a:t>!</a:t>
              </a:r>
            </a:p>
            <a:p>
              <a:r>
                <a:rPr lang="en-US" sz="2000" b="1" dirty="0">
                  <a:solidFill>
                    <a:srgbClr val="CC0000"/>
                  </a:solidFill>
                  <a:latin typeface="Arial" charset="0"/>
                </a:rPr>
                <a:t>No</a:t>
              </a:r>
              <a:r>
                <a:rPr lang="en-US" sz="2000" dirty="0">
                  <a:latin typeface="Arial" charset="0"/>
                </a:rPr>
                <a:t> merge phase is needed.</a:t>
              </a:r>
            </a:p>
          </p:txBody>
        </p:sp>
        <p:sp>
          <p:nvSpPr>
            <p:cNvPr id="57" name="Line 69"/>
            <p:cNvSpPr>
              <a:spLocks noChangeShapeType="1"/>
            </p:cNvSpPr>
            <p:nvPr/>
          </p:nvSpPr>
          <p:spPr bwMode="auto">
            <a:xfrm flipH="1" flipV="1">
              <a:off x="3360" y="3072"/>
              <a:ext cx="432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2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6" grpId="0"/>
      <p:bldP spid="47" grpId="0"/>
      <p:bldP spid="4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Code of Quick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47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685800" y="1295400"/>
            <a:ext cx="8077200" cy="2743200"/>
            <a:chOff x="685800" y="1295400"/>
            <a:chExt cx="8077200" cy="2743200"/>
          </a:xfrm>
        </p:grpSpPr>
        <p:sp>
          <p:nvSpPr>
            <p:cNvPr id="16" name="Rectangle 3"/>
            <p:cNvSpPr txBox="1">
              <a:spLocks noChangeArrowheads="1"/>
            </p:cNvSpPr>
            <p:nvPr/>
          </p:nvSpPr>
          <p:spPr bwMode="auto">
            <a:xfrm>
              <a:off x="685800" y="1295400"/>
              <a:ext cx="8077200" cy="2554545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spAutoFit/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b="1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... </a:t>
              </a:r>
              <a:r>
                <a:rPr lang="en-US" sz="2000" b="1" dirty="0">
                  <a:solidFill>
                    <a:srgbClr val="0000FF"/>
                  </a:solidFill>
                  <a:latin typeface="Lucida Console" pitchFamily="49" charset="0"/>
                </a:rPr>
                <a:t>quickSort(int[] a, int i, int j) </a:t>
              </a:r>
              <a:r>
                <a:rPr lang="en-US" sz="2000" dirty="0">
                  <a:solidFill>
                    <a:srgbClr val="0000FF"/>
                  </a:solidFill>
                  <a:latin typeface="Lucida Console" pitchFamily="49" charset="0"/>
                </a:rPr>
                <a:t>{</a:t>
              </a:r>
              <a:endParaRPr lang="en-US" altLang="zh-TW" sz="2000" b="1" dirty="0"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if (i &lt; j) {  // </a:t>
              </a:r>
              <a:r>
                <a:rPr lang="en-US" altLang="zh-TW" sz="2000" b="1" dirty="0">
                  <a:solidFill>
                    <a:srgbClr val="A50021"/>
                  </a:solidFill>
                  <a:latin typeface="Lucida Console" pitchFamily="49" charset="0"/>
                  <a:ea typeface="PMingLiU" pitchFamily="18" charset="-120"/>
                </a:rPr>
                <a:t>Q: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 What if i &gt;= j?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int pivotIdx = partition(a, i, j);</a:t>
              </a:r>
              <a:endPara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quickSort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(a, i, pivotIdx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-1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);</a:t>
              </a:r>
              <a:endPara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>
                  <a:solidFill>
                    <a:srgbClr val="0000FF"/>
                  </a:solidFill>
                  <a:latin typeface="Lucida Console" pitchFamily="49" charset="0"/>
                  <a:ea typeface="PMingLiU" pitchFamily="18" charset="-120"/>
                </a:rPr>
                <a:t>quickSort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(a, pivotIdx</a:t>
              </a:r>
              <a:r>
                <a:rPr lang="en-US" altLang="zh-TW" sz="2000" dirty="0">
                  <a:solidFill>
                    <a:srgbClr val="C00000"/>
                  </a:solidFill>
                  <a:latin typeface="Lucida Console" pitchFamily="49" charset="0"/>
                  <a:ea typeface="PMingLiU" pitchFamily="18" charset="-120"/>
                </a:rPr>
                <a:t>+1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, j);	</a:t>
              </a:r>
              <a:endPara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solidFill>
                    <a:srgbClr val="993300"/>
                  </a:solidFill>
                  <a:latin typeface="Lucida Console" pitchFamily="49" charset="0"/>
                  <a:ea typeface="PMingLiU" pitchFamily="18" charset="-120"/>
                </a:rPr>
                <a:t>		</a:t>
              </a:r>
              <a:r>
                <a:rPr lang="en-US" altLang="zh-TW" sz="2000" dirty="0">
                  <a:solidFill>
                    <a:srgbClr val="008000"/>
                  </a:solidFill>
                  <a:latin typeface="Lucida Console" pitchFamily="49" charset="0"/>
                  <a:ea typeface="PMingLiU" pitchFamily="18" charset="-120"/>
                </a:rPr>
                <a:t>// No conquer part! Why?</a:t>
              </a: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altLang="zh-TW" sz="2000" dirty="0">
                  <a:latin typeface="Lucida Console" pitchFamily="49" charset="0"/>
                  <a:ea typeface="PMingLiU" pitchFamily="18" charset="-120"/>
                </a:rPr>
                <a:t>	}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900113" algn="l"/>
                  <a:tab pos="1169988" algn="l"/>
                  <a:tab pos="1438275" algn="l"/>
                </a:tabLst>
              </a:pPr>
              <a:r>
                <a:rPr lang="en-US" sz="2000" dirty="0">
                  <a:latin typeface="Lucida Console" pitchFamily="49" charset="0"/>
                </a:rPr>
                <a:t>}</a:t>
              </a: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705600" y="3657600"/>
              <a:ext cx="17526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QuickSort.java</a:t>
              </a:r>
            </a:p>
          </p:txBody>
        </p:sp>
      </p:grp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Partition</a:t>
            </a:r>
            <a:r>
              <a:rPr lang="en-US" sz="3600" dirty="0">
                <a:latin typeface="Britannic Bold" panose="020B0903060703020204" pitchFamily="34" charset="0"/>
              </a:rPr>
              <a:t> algorithm idea (1/4)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657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To partition a[i..j], we choose a[i] as the </a:t>
            </a:r>
            <a:r>
              <a:rPr lang="en-US" sz="2800" dirty="0">
                <a:solidFill>
                  <a:srgbClr val="C00000"/>
                </a:solidFill>
              </a:rPr>
              <a:t>pivot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6600"/>
                </a:solidFill>
              </a:rPr>
              <a:t>Why choose a[i]? Are there other choices?</a:t>
            </a:r>
          </a:p>
          <a:p>
            <a:pPr>
              <a:spcBef>
                <a:spcPts val="600"/>
              </a:spcBef>
            </a:pPr>
            <a:r>
              <a:rPr lang="en-US" sz="2800" dirty="0"/>
              <a:t>The remaining items (i.e. a[i+1..j]) are divided into 3 regions:</a:t>
            </a:r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C00000"/>
                </a:solidFill>
              </a:rPr>
              <a:t>S1 </a:t>
            </a:r>
            <a:r>
              <a:rPr lang="en-US" sz="2400" dirty="0"/>
              <a:t>= a[i+1..m] where items &lt;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660066"/>
                </a:solidFill>
              </a:rPr>
              <a:t>S2</a:t>
            </a:r>
            <a:r>
              <a:rPr lang="en-US" sz="2400" dirty="0">
                <a:solidFill>
                  <a:srgbClr val="7030A0"/>
                </a:solidFill>
              </a:rPr>
              <a:t> </a:t>
            </a:r>
            <a:r>
              <a:rPr lang="en-US" sz="2400" dirty="0"/>
              <a:t>= a[m+1..k-1] where item </a:t>
            </a:r>
            <a:r>
              <a:rPr lang="en-US" sz="2400" dirty="0">
                <a:sym typeface="Symbol"/>
              </a:rPr>
              <a:t>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endParaRPr lang="en-US" sz="2400" dirty="0"/>
          </a:p>
          <a:p>
            <a:pPr lvl="1">
              <a:spcBef>
                <a:spcPts val="600"/>
              </a:spcBef>
            </a:pPr>
            <a:r>
              <a:rPr lang="en-US" sz="2400" dirty="0">
                <a:solidFill>
                  <a:srgbClr val="006600"/>
                </a:solidFill>
              </a:rPr>
              <a:t>Unknown</a:t>
            </a:r>
            <a:r>
              <a:rPr lang="en-US" sz="2400" dirty="0"/>
              <a:t> (unprocessed) = a[k..j], where items are yet to be assigned to S1 or S2.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48</a:t>
            </a:fld>
            <a:endParaRPr lang="en-US" sz="1600" dirty="0"/>
          </a:p>
        </p:txBody>
      </p:sp>
      <p:grpSp>
        <p:nvGrpSpPr>
          <p:cNvPr id="9" name="Group 31"/>
          <p:cNvGrpSpPr>
            <a:grpSpLocks/>
          </p:cNvGrpSpPr>
          <p:nvPr/>
        </p:nvGrpSpPr>
        <p:grpSpPr bwMode="auto">
          <a:xfrm>
            <a:off x="1600200" y="4876800"/>
            <a:ext cx="6137275" cy="1581150"/>
            <a:chOff x="1008" y="2892"/>
            <a:chExt cx="3866" cy="996"/>
          </a:xfrm>
        </p:grpSpPr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888" y="2892"/>
              <a:ext cx="9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ea typeface="PMingLiU" pitchFamily="18" charset="-120"/>
                </a:rPr>
                <a:t>?</a:t>
              </a:r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688" y="2892"/>
              <a:ext cx="120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ea typeface="PMingLiU" pitchFamily="18" charset="-120"/>
                  <a:sym typeface="Symbol" pitchFamily="18" charset="2"/>
                </a:rPr>
                <a:t></a:t>
              </a:r>
              <a:r>
                <a:rPr lang="en-US" altLang="zh-TW" sz="2800" dirty="0">
                  <a:solidFill>
                    <a:srgbClr val="FF0000"/>
                  </a:solidFill>
                  <a:ea typeface="PMingLiU" pitchFamily="18" charset="-120"/>
                  <a:sym typeface="Symbol" pitchFamily="18" charset="2"/>
                </a:rPr>
                <a:t> </a:t>
              </a:r>
              <a:r>
                <a:rPr lang="en-US" altLang="zh-TW" sz="2800" dirty="0">
                  <a:solidFill>
                    <a:srgbClr val="0000FF"/>
                  </a:solidFill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296" y="2892"/>
              <a:ext cx="13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ea typeface="PMingLiU" pitchFamily="18" charset="-120"/>
                </a:rPr>
                <a:t>&lt; </a:t>
              </a:r>
              <a:r>
                <a:rPr lang="en-US" altLang="zh-TW" sz="2800" dirty="0">
                  <a:solidFill>
                    <a:srgbClr val="0000FF"/>
                  </a:solidFill>
                  <a:ea typeface="PMingLiU" pitchFamily="18" charset="-120"/>
                </a:rPr>
                <a:t>p</a:t>
              </a: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1008" y="2892"/>
              <a:ext cx="2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TW" sz="2800" dirty="0">
                  <a:solidFill>
                    <a:srgbClr val="0000FF"/>
                  </a:solidFill>
                  <a:ea typeface="PMingLiU" pitchFamily="18" charset="-120"/>
                </a:rPr>
                <a:t>p</a:t>
              </a:r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1008" y="2892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008" y="326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008" y="289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296" y="289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2688" y="289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3888" y="289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4848" y="289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1" name="Text Box 16"/>
            <p:cNvSpPr txBox="1">
              <a:spLocks noChangeArrowheads="1"/>
            </p:cNvSpPr>
            <p:nvPr/>
          </p:nvSpPr>
          <p:spPr bwMode="auto">
            <a:xfrm>
              <a:off x="1046" y="3249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22" name="Text Box 17"/>
            <p:cNvSpPr txBox="1">
              <a:spLocks noChangeArrowheads="1"/>
            </p:cNvSpPr>
            <p:nvPr/>
          </p:nvSpPr>
          <p:spPr bwMode="auto">
            <a:xfrm>
              <a:off x="2448" y="3276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23" name="Text Box 18"/>
            <p:cNvSpPr txBox="1">
              <a:spLocks noChangeArrowheads="1"/>
            </p:cNvSpPr>
            <p:nvPr/>
          </p:nvSpPr>
          <p:spPr bwMode="auto">
            <a:xfrm>
              <a:off x="3888" y="32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24" name="Text Box 19"/>
            <p:cNvSpPr txBox="1">
              <a:spLocks noChangeArrowheads="1"/>
            </p:cNvSpPr>
            <p:nvPr/>
          </p:nvSpPr>
          <p:spPr bwMode="auto">
            <a:xfrm>
              <a:off x="4704" y="3276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25" name="Text Box 23"/>
            <p:cNvSpPr txBox="1">
              <a:spLocks noChangeArrowheads="1"/>
            </p:cNvSpPr>
            <p:nvPr/>
          </p:nvSpPr>
          <p:spPr bwMode="auto">
            <a:xfrm>
              <a:off x="1766" y="3638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  <a:latin typeface="Arial" charset="0"/>
                </a:rPr>
                <a:t>S1</a:t>
              </a:r>
            </a:p>
          </p:txBody>
        </p:sp>
        <p:sp>
          <p:nvSpPr>
            <p:cNvPr id="26" name="Text Box 24"/>
            <p:cNvSpPr txBox="1">
              <a:spLocks noChangeArrowheads="1"/>
            </p:cNvSpPr>
            <p:nvPr/>
          </p:nvSpPr>
          <p:spPr bwMode="auto">
            <a:xfrm>
              <a:off x="3158" y="3638"/>
              <a:ext cx="31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660066"/>
                  </a:solidFill>
                  <a:latin typeface="Arial" charset="0"/>
                </a:rPr>
                <a:t>S2</a:t>
              </a:r>
            </a:p>
          </p:txBody>
        </p:sp>
        <p:sp>
          <p:nvSpPr>
            <p:cNvPr id="27" name="Text Box 25"/>
            <p:cNvSpPr txBox="1">
              <a:spLocks noChangeArrowheads="1"/>
            </p:cNvSpPr>
            <p:nvPr/>
          </p:nvSpPr>
          <p:spPr bwMode="auto">
            <a:xfrm>
              <a:off x="3974" y="3638"/>
              <a:ext cx="78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 dirty="0">
                  <a:solidFill>
                    <a:srgbClr val="006600"/>
                  </a:solidFill>
                  <a:latin typeface="Arial" charset="0"/>
                </a:rPr>
                <a:t>Unknown</a:t>
              </a:r>
            </a:p>
          </p:txBody>
        </p:sp>
        <p:sp>
          <p:nvSpPr>
            <p:cNvPr id="28" name="AutoShape 27"/>
            <p:cNvSpPr>
              <a:spLocks/>
            </p:cNvSpPr>
            <p:nvPr/>
          </p:nvSpPr>
          <p:spPr bwMode="auto">
            <a:xfrm rot="-5400000">
              <a:off x="1934" y="2894"/>
              <a:ext cx="144" cy="1344"/>
            </a:xfrm>
            <a:prstGeom prst="leftBrace">
              <a:avLst>
                <a:gd name="adj1" fmla="val 7777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dirty="0"/>
            </a:p>
          </p:txBody>
        </p:sp>
        <p:sp>
          <p:nvSpPr>
            <p:cNvPr id="29" name="AutoShape 28"/>
            <p:cNvSpPr>
              <a:spLocks/>
            </p:cNvSpPr>
            <p:nvPr/>
          </p:nvSpPr>
          <p:spPr bwMode="auto">
            <a:xfrm rot="-5400000">
              <a:off x="3230" y="2990"/>
              <a:ext cx="144" cy="1152"/>
            </a:xfrm>
            <a:prstGeom prst="leftBrace">
              <a:avLst>
                <a:gd name="adj1" fmla="val 666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dirty="0"/>
            </a:p>
          </p:txBody>
        </p:sp>
        <p:sp>
          <p:nvSpPr>
            <p:cNvPr id="30" name="AutoShape 29"/>
            <p:cNvSpPr>
              <a:spLocks/>
            </p:cNvSpPr>
            <p:nvPr/>
          </p:nvSpPr>
          <p:spPr bwMode="auto">
            <a:xfrm rot="-5400000">
              <a:off x="4286" y="3086"/>
              <a:ext cx="144" cy="960"/>
            </a:xfrm>
            <a:prstGeom prst="leftBrace">
              <a:avLst>
                <a:gd name="adj1" fmla="val 5555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en-US" dirty="0"/>
            </a:p>
          </p:txBody>
        </p:sp>
      </p:grpSp>
      <p:sp>
        <p:nvSpPr>
          <p:cNvPr id="3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0" grpId="0" uiExpand="1" build="allAtOnc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Partition</a:t>
            </a:r>
            <a:r>
              <a:rPr lang="en-US" sz="3600" dirty="0">
                <a:latin typeface="Britannic Bold" panose="020B0903060703020204" pitchFamily="34" charset="0"/>
              </a:rPr>
              <a:t> algorithm idea (2/4)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962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Initially, regions </a:t>
            </a:r>
            <a:r>
              <a:rPr lang="en-US" sz="2800" dirty="0">
                <a:solidFill>
                  <a:srgbClr val="C00000"/>
                </a:solidFill>
              </a:rPr>
              <a:t>S1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660066"/>
                </a:solidFill>
              </a:rPr>
              <a:t>S2</a:t>
            </a:r>
            <a:r>
              <a:rPr lang="en-US" sz="2800" dirty="0"/>
              <a:t> are empty. All items excluding 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dirty="0"/>
              <a:t> are in the </a:t>
            </a:r>
            <a:r>
              <a:rPr lang="en-US" sz="2800" dirty="0">
                <a:solidFill>
                  <a:srgbClr val="006600"/>
                </a:solidFill>
              </a:rPr>
              <a:t>unknown</a:t>
            </a:r>
            <a:r>
              <a:rPr lang="en-US" sz="2800" dirty="0"/>
              <a:t> region.</a:t>
            </a:r>
            <a:endParaRPr lang="en-US" sz="2400" dirty="0">
              <a:solidFill>
                <a:srgbClr val="0066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/>
              <a:t>Then, for each item a[k] </a:t>
            </a:r>
            <a:r>
              <a:rPr lang="en-US" sz="2000" dirty="0"/>
              <a:t>(for k=i+1 to j)</a:t>
            </a:r>
            <a:r>
              <a:rPr lang="en-US" sz="2800" dirty="0"/>
              <a:t> in the </a:t>
            </a:r>
            <a:r>
              <a:rPr lang="en-US" sz="2800" dirty="0">
                <a:solidFill>
                  <a:srgbClr val="006600"/>
                </a:solidFill>
              </a:rPr>
              <a:t>unknown</a:t>
            </a:r>
            <a:r>
              <a:rPr lang="en-US" sz="2800" dirty="0"/>
              <a:t> region, compare a[k] with </a:t>
            </a:r>
            <a:r>
              <a:rPr lang="en-US" sz="2800" dirty="0">
                <a:solidFill>
                  <a:srgbClr val="0000FF"/>
                </a:solidFill>
              </a:rPr>
              <a:t>p</a:t>
            </a:r>
            <a:r>
              <a:rPr lang="en-US" sz="2800" dirty="0"/>
              <a:t>: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If a[k] </a:t>
            </a:r>
            <a:r>
              <a:rPr lang="en-US" sz="2400" dirty="0">
                <a:sym typeface="Symbol"/>
              </a:rPr>
              <a:t>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00FF"/>
                </a:solidFill>
              </a:rPr>
              <a:t>p</a:t>
            </a:r>
            <a:r>
              <a:rPr lang="en-US" sz="2400" dirty="0"/>
              <a:t>, put a[k] into </a:t>
            </a:r>
            <a:r>
              <a:rPr lang="en-US" sz="2400" dirty="0">
                <a:solidFill>
                  <a:srgbClr val="660066"/>
                </a:solidFill>
              </a:rPr>
              <a:t>S2</a:t>
            </a:r>
            <a:r>
              <a:rPr lang="en-US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Otherwise, put a[k] into </a:t>
            </a:r>
            <a:r>
              <a:rPr lang="en-US" sz="2400" dirty="0">
                <a:solidFill>
                  <a:srgbClr val="C00000"/>
                </a:solidFill>
              </a:rPr>
              <a:t>S1</a:t>
            </a:r>
            <a:r>
              <a:rPr lang="en-US" sz="2400" dirty="0"/>
              <a:t>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Q: How about if we change </a:t>
            </a:r>
            <a:r>
              <a:rPr lang="en-US" sz="2800" dirty="0">
                <a:sym typeface="Symbol"/>
              </a:rPr>
              <a:t> to &gt; in the condition part?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49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99FF">
              <a:alpha val="25098"/>
            </a:srgbClr>
          </a:solidFill>
        </p:spPr>
        <p:txBody>
          <a:bodyPr/>
          <a:lstStyle/>
          <a:p>
            <a:r>
              <a:rPr lang="en-US" sz="4000">
                <a:solidFill>
                  <a:srgbClr val="003399"/>
                </a:solidFill>
                <a:latin typeface="Britannic Bold" panose="020B0903060703020204" pitchFamily="34" charset="0"/>
              </a:rPr>
              <a:t>Objectives</a:t>
            </a:r>
            <a:endParaRPr lang="en-US" sz="4000" dirty="0">
              <a:solidFill>
                <a:srgbClr val="003399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4023161442"/>
              </p:ext>
            </p:extLst>
          </p:nvPr>
        </p:nvGraphicFramePr>
        <p:xfrm>
          <a:off x="1038387" y="1288512"/>
          <a:ext cx="7330698" cy="48074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>
            <a:spLocks noGrp="1"/>
          </p:cNvSpPr>
          <p:nvPr>
            <p:ph type="ftr" sz="quarter" idx="4294967295"/>
          </p:nvPr>
        </p:nvSpPr>
        <p:spPr>
          <a:xfrm>
            <a:off x="533400" y="6553200"/>
            <a:ext cx="2057400" cy="152400"/>
          </a:xfrm>
        </p:spPr>
        <p:txBody>
          <a:bodyPr/>
          <a:lstStyle/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  <p:extLst>
      <p:ext uri="{BB962C8B-B14F-4D97-AF65-F5344CB8AC3E}">
        <p14:creationId xmlns:p14="http://schemas.microsoft.com/office/powerpoint/2010/main" val="17671168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Partition</a:t>
            </a:r>
            <a:r>
              <a:rPr lang="en-US" sz="3600" dirty="0">
                <a:latin typeface="Britannic Bold" panose="020B0903060703020204" pitchFamily="34" charset="0"/>
              </a:rPr>
              <a:t> algorithm idea (3/4)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60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Case 1: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50</a:t>
            </a:fld>
            <a:endParaRPr lang="en-US" sz="1600" dirty="0"/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304800" y="2438400"/>
            <a:ext cx="2514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If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CC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a[k] =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y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  <a:sym typeface="Symbol" pitchFamily="18" charset="2"/>
              </a:rPr>
              <a:t>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  <a:sym typeface="Symbol" pitchFamily="18" charset="2"/>
              </a:rPr>
              <a:t> 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p</a:t>
            </a:r>
            <a:r>
              <a:rPr kumimoji="0" lang="en-US" altLang="zh-TW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,</a:t>
            </a:r>
          </a:p>
        </p:txBody>
      </p:sp>
      <p:sp>
        <p:nvSpPr>
          <p:cNvPr id="50" name="Text Box 40"/>
          <p:cNvSpPr txBox="1">
            <a:spLocks noChangeArrowheads="1"/>
          </p:cNvSpPr>
          <p:nvPr/>
        </p:nvSpPr>
        <p:spPr bwMode="auto">
          <a:xfrm>
            <a:off x="381000" y="4267200"/>
            <a:ext cx="181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Increment</a:t>
            </a:r>
            <a:r>
              <a:rPr kumimoji="1" lang="en-US" altLang="zh-TW" sz="2400" dirty="0">
                <a:solidFill>
                  <a:srgbClr val="CC6600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C00000"/>
                </a:solidFill>
                <a:ea typeface="PMingLiU" pitchFamily="18" charset="-120"/>
              </a:rPr>
              <a:t>k</a:t>
            </a:r>
          </a:p>
        </p:txBody>
      </p:sp>
      <p:grpSp>
        <p:nvGrpSpPr>
          <p:cNvPr id="51" name="Group 46"/>
          <p:cNvGrpSpPr>
            <a:grpSpLocks/>
          </p:cNvGrpSpPr>
          <p:nvPr/>
        </p:nvGrpSpPr>
        <p:grpSpPr bwMode="auto">
          <a:xfrm>
            <a:off x="2819400" y="1981200"/>
            <a:ext cx="6137275" cy="1447800"/>
            <a:chOff x="1776" y="1344"/>
            <a:chExt cx="3866" cy="912"/>
          </a:xfrm>
        </p:grpSpPr>
        <p:grpSp>
          <p:nvGrpSpPr>
            <p:cNvPr id="52" name="Group 45"/>
            <p:cNvGrpSpPr>
              <a:grpSpLocks/>
            </p:cNvGrpSpPr>
            <p:nvPr/>
          </p:nvGrpSpPr>
          <p:grpSpPr bwMode="auto">
            <a:xfrm>
              <a:off x="1776" y="1632"/>
              <a:ext cx="3840" cy="368"/>
              <a:chOff x="1776" y="1632"/>
              <a:chExt cx="3840" cy="368"/>
            </a:xfrm>
          </p:grpSpPr>
          <p:sp>
            <p:nvSpPr>
              <p:cNvPr id="61" name="Rectangle 5"/>
              <p:cNvSpPr>
                <a:spLocks noChangeArrowheads="1"/>
              </p:cNvSpPr>
              <p:nvPr/>
            </p:nvSpPr>
            <p:spPr bwMode="auto">
              <a:xfrm>
                <a:off x="4656" y="1632"/>
                <a:ext cx="96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FF3300"/>
                    </a:solidFill>
                    <a:ea typeface="PMingLiU" pitchFamily="18" charset="-120"/>
                  </a:rPr>
                  <a:t>?</a:t>
                </a:r>
              </a:p>
            </p:txBody>
          </p:sp>
          <p:sp>
            <p:nvSpPr>
              <p:cNvPr id="62" name="Rectangle 6"/>
              <p:cNvSpPr>
                <a:spLocks noChangeArrowheads="1"/>
              </p:cNvSpPr>
              <p:nvPr/>
            </p:nvSpPr>
            <p:spPr bwMode="auto">
              <a:xfrm>
                <a:off x="3456" y="1632"/>
                <a:ext cx="1200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  <a:sym typeface="Symbol" pitchFamily="18" charset="2"/>
                  </a:rPr>
                  <a:t> 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  <a:sym typeface="Symbol" pitchFamily="18" charset="2"/>
                  </a:rPr>
                  <a:t>p</a:t>
                </a:r>
              </a:p>
            </p:txBody>
          </p:sp>
          <p:sp>
            <p:nvSpPr>
              <p:cNvPr id="63" name="Rectangle 7"/>
              <p:cNvSpPr>
                <a:spLocks noChangeArrowheads="1"/>
              </p:cNvSpPr>
              <p:nvPr/>
            </p:nvSpPr>
            <p:spPr bwMode="auto">
              <a:xfrm>
                <a:off x="2064" y="1632"/>
                <a:ext cx="1392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</a:rPr>
                  <a:t>&lt;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64" name="Rectangle 8"/>
              <p:cNvSpPr>
                <a:spLocks noChangeArrowheads="1"/>
              </p:cNvSpPr>
              <p:nvPr/>
            </p:nvSpPr>
            <p:spPr bwMode="auto">
              <a:xfrm>
                <a:off x="1776" y="1632"/>
                <a:ext cx="288" cy="3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65" name="Line 9"/>
              <p:cNvSpPr>
                <a:spLocks noChangeShapeType="1"/>
              </p:cNvSpPr>
              <p:nvPr/>
            </p:nvSpPr>
            <p:spPr bwMode="auto">
              <a:xfrm>
                <a:off x="1776" y="1632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6" name="Line 10"/>
              <p:cNvSpPr>
                <a:spLocks noChangeShapeType="1"/>
              </p:cNvSpPr>
              <p:nvPr/>
            </p:nvSpPr>
            <p:spPr bwMode="auto">
              <a:xfrm>
                <a:off x="1776" y="2000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7" name="Line 11"/>
              <p:cNvSpPr>
                <a:spLocks noChangeShapeType="1"/>
              </p:cNvSpPr>
              <p:nvPr/>
            </p:nvSpPr>
            <p:spPr bwMode="auto">
              <a:xfrm>
                <a:off x="1776" y="1632"/>
                <a:ext cx="0" cy="3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8" name="Line 12"/>
              <p:cNvSpPr>
                <a:spLocks noChangeShapeType="1"/>
              </p:cNvSpPr>
              <p:nvPr/>
            </p:nvSpPr>
            <p:spPr bwMode="auto">
              <a:xfrm>
                <a:off x="2064" y="1632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69" name="Line 13"/>
              <p:cNvSpPr>
                <a:spLocks noChangeShapeType="1"/>
              </p:cNvSpPr>
              <p:nvPr/>
            </p:nvSpPr>
            <p:spPr bwMode="auto">
              <a:xfrm>
                <a:off x="3456" y="1632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70" name="Line 14"/>
              <p:cNvSpPr>
                <a:spLocks noChangeShapeType="1"/>
              </p:cNvSpPr>
              <p:nvPr/>
            </p:nvSpPr>
            <p:spPr bwMode="auto">
              <a:xfrm>
                <a:off x="4656" y="1632"/>
                <a:ext cx="0" cy="36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71" name="Line 15"/>
              <p:cNvSpPr>
                <a:spLocks noChangeShapeType="1"/>
              </p:cNvSpPr>
              <p:nvPr/>
            </p:nvSpPr>
            <p:spPr bwMode="auto">
              <a:xfrm>
                <a:off x="5616" y="1632"/>
                <a:ext cx="0" cy="368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</p:grpSp>
        <p:sp>
          <p:nvSpPr>
            <p:cNvPr id="53" name="Text Box 16"/>
            <p:cNvSpPr txBox="1">
              <a:spLocks noChangeArrowheads="1"/>
            </p:cNvSpPr>
            <p:nvPr/>
          </p:nvSpPr>
          <p:spPr bwMode="auto">
            <a:xfrm>
              <a:off x="1814" y="1941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54" name="Text Box 17"/>
            <p:cNvSpPr txBox="1">
              <a:spLocks noChangeArrowheads="1"/>
            </p:cNvSpPr>
            <p:nvPr/>
          </p:nvSpPr>
          <p:spPr bwMode="auto">
            <a:xfrm>
              <a:off x="3216" y="1967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55" name="Text Box 18"/>
            <p:cNvSpPr txBox="1">
              <a:spLocks noChangeArrowheads="1"/>
            </p:cNvSpPr>
            <p:nvPr/>
          </p:nvSpPr>
          <p:spPr bwMode="auto">
            <a:xfrm>
              <a:off x="4656" y="196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56" name="Text Box 19"/>
            <p:cNvSpPr txBox="1">
              <a:spLocks noChangeArrowheads="1"/>
            </p:cNvSpPr>
            <p:nvPr/>
          </p:nvSpPr>
          <p:spPr bwMode="auto">
            <a:xfrm>
              <a:off x="5472" y="1968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57" name="Text Box 20"/>
            <p:cNvSpPr txBox="1">
              <a:spLocks noChangeArrowheads="1"/>
            </p:cNvSpPr>
            <p:nvPr/>
          </p:nvSpPr>
          <p:spPr bwMode="auto">
            <a:xfrm>
              <a:off x="3456" y="1632"/>
              <a:ext cx="21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x</a:t>
              </a:r>
            </a:p>
          </p:txBody>
        </p:sp>
        <p:sp>
          <p:nvSpPr>
            <p:cNvPr id="58" name="Text Box 21"/>
            <p:cNvSpPr txBox="1">
              <a:spLocks noChangeArrowheads="1"/>
            </p:cNvSpPr>
            <p:nvPr/>
          </p:nvSpPr>
          <p:spPr bwMode="auto">
            <a:xfrm>
              <a:off x="4656" y="16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0080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59" name="Text Box 41"/>
            <p:cNvSpPr txBox="1">
              <a:spLocks noChangeArrowheads="1"/>
            </p:cNvSpPr>
            <p:nvPr/>
          </p:nvSpPr>
          <p:spPr bwMode="auto">
            <a:xfrm>
              <a:off x="2640" y="1344"/>
              <a:ext cx="3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C00000"/>
                  </a:solidFill>
                  <a:ea typeface="PMingLiU" pitchFamily="18" charset="-120"/>
                </a:rPr>
                <a:t>S1</a:t>
              </a:r>
            </a:p>
          </p:txBody>
        </p:sp>
        <p:sp>
          <p:nvSpPr>
            <p:cNvPr id="60" name="Text Box 42"/>
            <p:cNvSpPr txBox="1">
              <a:spLocks noChangeArrowheads="1"/>
            </p:cNvSpPr>
            <p:nvPr/>
          </p:nvSpPr>
          <p:spPr bwMode="auto">
            <a:xfrm>
              <a:off x="3888" y="1344"/>
              <a:ext cx="3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660066"/>
                  </a:solidFill>
                  <a:ea typeface="PMingLiU" pitchFamily="18" charset="-120"/>
                </a:rPr>
                <a:t>S2</a:t>
              </a:r>
            </a:p>
          </p:txBody>
        </p:sp>
      </p:grpSp>
      <p:sp>
        <p:nvSpPr>
          <p:cNvPr id="72" name="Text Box 48"/>
          <p:cNvSpPr txBox="1">
            <a:spLocks noChangeArrowheads="1"/>
          </p:cNvSpPr>
          <p:nvPr/>
        </p:nvSpPr>
        <p:spPr bwMode="auto">
          <a:xfrm>
            <a:off x="4175125" y="3160713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dirty="0"/>
          </a:p>
        </p:txBody>
      </p:sp>
      <p:grpSp>
        <p:nvGrpSpPr>
          <p:cNvPr id="75" name="Group 74"/>
          <p:cNvGrpSpPr/>
          <p:nvPr/>
        </p:nvGrpSpPr>
        <p:grpSpPr>
          <a:xfrm>
            <a:off x="2819400" y="3657600"/>
            <a:ext cx="6137275" cy="1447800"/>
            <a:chOff x="2819400" y="3657600"/>
            <a:chExt cx="6137275" cy="1447800"/>
          </a:xfrm>
        </p:grpSpPr>
        <p:grpSp>
          <p:nvGrpSpPr>
            <p:cNvPr id="32" name="Group 47"/>
            <p:cNvGrpSpPr>
              <a:grpSpLocks/>
            </p:cNvGrpSpPr>
            <p:nvPr/>
          </p:nvGrpSpPr>
          <p:grpSpPr bwMode="auto">
            <a:xfrm>
              <a:off x="2819400" y="4191000"/>
              <a:ext cx="6137275" cy="914400"/>
              <a:chOff x="1776" y="2304"/>
              <a:chExt cx="3866" cy="576"/>
            </a:xfrm>
          </p:grpSpPr>
          <p:sp>
            <p:nvSpPr>
              <p:cNvPr id="33" name="Rectangle 23"/>
              <p:cNvSpPr>
                <a:spLocks noChangeArrowheads="1"/>
              </p:cNvSpPr>
              <p:nvPr/>
            </p:nvSpPr>
            <p:spPr bwMode="auto">
              <a:xfrm>
                <a:off x="4896" y="2304"/>
                <a:ext cx="72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FF3300"/>
                    </a:solidFill>
                    <a:ea typeface="PMingLiU" pitchFamily="18" charset="-120"/>
                  </a:rPr>
                  <a:t>?</a:t>
                </a:r>
              </a:p>
            </p:txBody>
          </p:sp>
          <p:sp>
            <p:nvSpPr>
              <p:cNvPr id="34" name="Rectangle 24"/>
              <p:cNvSpPr>
                <a:spLocks noChangeArrowheads="1"/>
              </p:cNvSpPr>
              <p:nvPr/>
            </p:nvSpPr>
            <p:spPr bwMode="auto">
              <a:xfrm>
                <a:off x="3456" y="2304"/>
                <a:ext cx="1440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  <a:sym typeface="Symbol" pitchFamily="18" charset="2"/>
                  </a:rPr>
                  <a:t> 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  <a:sym typeface="Symbol" pitchFamily="18" charset="2"/>
                  </a:rPr>
                  <a:t>p</a:t>
                </a:r>
              </a:p>
            </p:txBody>
          </p:sp>
          <p:sp>
            <p:nvSpPr>
              <p:cNvPr id="35" name="Rectangle 25"/>
              <p:cNvSpPr>
                <a:spLocks noChangeArrowheads="1"/>
              </p:cNvSpPr>
              <p:nvPr/>
            </p:nvSpPr>
            <p:spPr bwMode="auto">
              <a:xfrm>
                <a:off x="2064" y="2304"/>
                <a:ext cx="1392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ea typeface="PMingLiU" pitchFamily="18" charset="-120"/>
                  </a:rPr>
                  <a:t>&lt;</a:t>
                </a: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36" name="Rectangle 26"/>
              <p:cNvSpPr>
                <a:spLocks noChangeArrowheads="1"/>
              </p:cNvSpPr>
              <p:nvPr/>
            </p:nvSpPr>
            <p:spPr bwMode="auto">
              <a:xfrm>
                <a:off x="1776" y="2304"/>
                <a:ext cx="288" cy="33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None/>
                </a:pPr>
                <a:r>
                  <a:rPr lang="en-US" altLang="zh-TW" sz="2800" dirty="0">
                    <a:solidFill>
                      <a:srgbClr val="0000FF"/>
                    </a:solidFill>
                    <a:ea typeface="PMingLiU" pitchFamily="18" charset="-120"/>
                  </a:rPr>
                  <a:t>p</a:t>
                </a:r>
              </a:p>
            </p:txBody>
          </p:sp>
          <p:sp>
            <p:nvSpPr>
              <p:cNvPr id="37" name="Line 27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38" name="Line 28"/>
              <p:cNvSpPr>
                <a:spLocks noChangeShapeType="1"/>
              </p:cNvSpPr>
              <p:nvPr/>
            </p:nvSpPr>
            <p:spPr bwMode="auto">
              <a:xfrm>
                <a:off x="1776" y="2640"/>
                <a:ext cx="3840" cy="0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39" name="Line 29"/>
              <p:cNvSpPr>
                <a:spLocks noChangeShapeType="1"/>
              </p:cNvSpPr>
              <p:nvPr/>
            </p:nvSpPr>
            <p:spPr bwMode="auto">
              <a:xfrm>
                <a:off x="1776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0" name="Line 30"/>
              <p:cNvSpPr>
                <a:spLocks noChangeShapeType="1"/>
              </p:cNvSpPr>
              <p:nvPr/>
            </p:nvSpPr>
            <p:spPr bwMode="auto">
              <a:xfrm>
                <a:off x="2064" y="23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1" name="Line 31"/>
              <p:cNvSpPr>
                <a:spLocks noChangeShapeType="1"/>
              </p:cNvSpPr>
              <p:nvPr/>
            </p:nvSpPr>
            <p:spPr bwMode="auto">
              <a:xfrm>
                <a:off x="3456" y="23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2" name="Line 32"/>
              <p:cNvSpPr>
                <a:spLocks noChangeShapeType="1"/>
              </p:cNvSpPr>
              <p:nvPr/>
            </p:nvSpPr>
            <p:spPr bwMode="auto">
              <a:xfrm>
                <a:off x="4896" y="2304"/>
                <a:ext cx="0" cy="33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3" name="Line 33"/>
              <p:cNvSpPr>
                <a:spLocks noChangeShapeType="1"/>
              </p:cNvSpPr>
              <p:nvPr/>
            </p:nvSpPr>
            <p:spPr bwMode="auto">
              <a:xfrm>
                <a:off x="5616" y="2304"/>
                <a:ext cx="0" cy="336"/>
              </a:xfrm>
              <a:prstGeom prst="line">
                <a:avLst/>
              </a:prstGeom>
              <a:noFill/>
              <a:ln w="28575" cap="sq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SG" dirty="0"/>
              </a:p>
            </p:txBody>
          </p:sp>
          <p:sp>
            <p:nvSpPr>
              <p:cNvPr id="44" name="Text Box 34"/>
              <p:cNvSpPr txBox="1">
                <a:spLocks noChangeArrowheads="1"/>
              </p:cNvSpPr>
              <p:nvPr/>
            </p:nvSpPr>
            <p:spPr bwMode="auto">
              <a:xfrm>
                <a:off x="1824" y="2592"/>
                <a:ext cx="16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i</a:t>
                </a:r>
              </a:p>
            </p:txBody>
          </p:sp>
          <p:sp>
            <p:nvSpPr>
              <p:cNvPr id="45" name="Text Box 35"/>
              <p:cNvSpPr txBox="1">
                <a:spLocks noChangeArrowheads="1"/>
              </p:cNvSpPr>
              <p:nvPr/>
            </p:nvSpPr>
            <p:spPr bwMode="auto">
              <a:xfrm>
                <a:off x="3216" y="2591"/>
                <a:ext cx="277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m</a:t>
                </a:r>
              </a:p>
            </p:txBody>
          </p:sp>
          <p:sp>
            <p:nvSpPr>
              <p:cNvPr id="46" name="Text Box 36"/>
              <p:cNvSpPr txBox="1">
                <a:spLocks noChangeArrowheads="1"/>
              </p:cNvSpPr>
              <p:nvPr/>
            </p:nvSpPr>
            <p:spPr bwMode="auto">
              <a:xfrm>
                <a:off x="4848" y="259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C00000"/>
                    </a:solidFill>
                    <a:ea typeface="PMingLiU" pitchFamily="18" charset="-120"/>
                  </a:rPr>
                  <a:t>k</a:t>
                </a:r>
              </a:p>
            </p:txBody>
          </p:sp>
          <p:sp>
            <p:nvSpPr>
              <p:cNvPr id="47" name="Text Box 37"/>
              <p:cNvSpPr txBox="1">
                <a:spLocks noChangeArrowheads="1"/>
              </p:cNvSpPr>
              <p:nvPr/>
            </p:nvSpPr>
            <p:spPr bwMode="auto">
              <a:xfrm>
                <a:off x="5472" y="2592"/>
                <a:ext cx="17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j</a:t>
                </a:r>
              </a:p>
            </p:txBody>
          </p:sp>
          <p:sp>
            <p:nvSpPr>
              <p:cNvPr id="48" name="Text Box 38"/>
              <p:cNvSpPr txBox="1">
                <a:spLocks noChangeArrowheads="1"/>
              </p:cNvSpPr>
              <p:nvPr/>
            </p:nvSpPr>
            <p:spPr bwMode="auto">
              <a:xfrm>
                <a:off x="3456" y="2304"/>
                <a:ext cx="21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ea typeface="PMingLiU" pitchFamily="18" charset="-120"/>
                  </a:rPr>
                  <a:t>x</a:t>
                </a:r>
              </a:p>
            </p:txBody>
          </p:sp>
          <p:sp>
            <p:nvSpPr>
              <p:cNvPr id="49" name="Text Box 39"/>
              <p:cNvSpPr txBox="1">
                <a:spLocks noChangeArrowheads="1"/>
              </p:cNvSpPr>
              <p:nvPr/>
            </p:nvSpPr>
            <p:spPr bwMode="auto">
              <a:xfrm>
                <a:off x="4656" y="2304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kumimoji="1" lang="en-US" altLang="zh-TW" sz="2400" dirty="0">
                    <a:solidFill>
                      <a:srgbClr val="008000"/>
                    </a:solidFill>
                    <a:ea typeface="PMingLiU" pitchFamily="18" charset="-120"/>
                  </a:rPr>
                  <a:t>y</a:t>
                </a:r>
              </a:p>
            </p:txBody>
          </p:sp>
        </p:grpSp>
        <p:sp>
          <p:nvSpPr>
            <p:cNvPr id="73" name="Rectangle 48"/>
            <p:cNvSpPr>
              <a:spLocks noChangeArrowheads="1"/>
            </p:cNvSpPr>
            <p:nvPr/>
          </p:nvSpPr>
          <p:spPr bwMode="auto">
            <a:xfrm>
              <a:off x="4191000" y="3657600"/>
              <a:ext cx="5613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C00000"/>
                  </a:solidFill>
                  <a:ea typeface="PMingLiU" pitchFamily="18" charset="-120"/>
                </a:rPr>
                <a:t>S1</a:t>
              </a:r>
              <a:endParaRPr kumimoji="1" lang="en-US" sz="2400" dirty="0">
                <a:solidFill>
                  <a:srgbClr val="C00000"/>
                </a:solidFill>
              </a:endParaRPr>
            </a:p>
          </p:txBody>
        </p:sp>
        <p:sp>
          <p:nvSpPr>
            <p:cNvPr id="74" name="Rectangle 49"/>
            <p:cNvSpPr>
              <a:spLocks noChangeArrowheads="1"/>
            </p:cNvSpPr>
            <p:nvPr/>
          </p:nvSpPr>
          <p:spPr bwMode="auto">
            <a:xfrm>
              <a:off x="6248400" y="3657600"/>
              <a:ext cx="56137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660066"/>
                  </a:solidFill>
                  <a:ea typeface="PMingLiU" pitchFamily="18" charset="-120"/>
                </a:rPr>
                <a:t>S2</a:t>
              </a:r>
              <a:endParaRPr kumimoji="1" lang="en-US" sz="2400" dirty="0">
                <a:solidFill>
                  <a:srgbClr val="660066"/>
                </a:solidFill>
              </a:endParaRPr>
            </a:p>
          </p:txBody>
        </p:sp>
      </p:grpSp>
      <p:sp>
        <p:nvSpPr>
          <p:cNvPr id="7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Partition</a:t>
            </a:r>
            <a:r>
              <a:rPr lang="en-US" sz="3600" dirty="0">
                <a:latin typeface="Britannic Bold" panose="020B0903060703020204" pitchFamily="34" charset="0"/>
              </a:rPr>
              <a:t> algorithm idea (4/4)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6096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/>
              <a:t>Case 2: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51</a:t>
            </a:fld>
            <a:endParaRPr lang="en-US" sz="1600" dirty="0"/>
          </a:p>
        </p:txBody>
      </p:sp>
      <p:sp>
        <p:nvSpPr>
          <p:cNvPr id="51" name="Rectangle 3"/>
          <p:cNvSpPr txBox="1">
            <a:spLocks noChangeArrowheads="1"/>
          </p:cNvSpPr>
          <p:nvPr/>
        </p:nvSpPr>
        <p:spPr bwMode="auto">
          <a:xfrm>
            <a:off x="415925" y="1752600"/>
            <a:ext cx="202247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If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a[k]=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y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&lt;</a:t>
            </a:r>
            <a:r>
              <a:rPr kumimoji="0" lang="en-US" altLang="zh-TW" sz="2400" b="1" i="0" u="none" strike="noStrike" kern="0" cap="none" spc="0" normalizeH="0" baseline="0" noProof="0" dirty="0">
                <a:ln>
                  <a:noFill/>
                </a:ln>
                <a:solidFill>
                  <a:schemeClr val="folHlink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 </a:t>
            </a:r>
            <a:r>
              <a:rPr kumimoji="0" lang="en-US" altLang="zh-TW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PMingLiU" pitchFamily="18" charset="-120"/>
                <a:cs typeface="+mn-cs"/>
              </a:rPr>
              <a:t>p</a:t>
            </a:r>
          </a:p>
        </p:txBody>
      </p:sp>
      <p:grpSp>
        <p:nvGrpSpPr>
          <p:cNvPr id="52" name="Group 82"/>
          <p:cNvGrpSpPr>
            <a:grpSpLocks/>
          </p:cNvGrpSpPr>
          <p:nvPr/>
        </p:nvGrpSpPr>
        <p:grpSpPr bwMode="auto">
          <a:xfrm>
            <a:off x="2555875" y="3048000"/>
            <a:ext cx="6137275" cy="914400"/>
            <a:chOff x="1798" y="1824"/>
            <a:chExt cx="3866" cy="576"/>
          </a:xfrm>
        </p:grpSpPr>
        <p:sp>
          <p:nvSpPr>
            <p:cNvPr id="75" name="Rectangle 23"/>
            <p:cNvSpPr>
              <a:spLocks noChangeArrowheads="1"/>
            </p:cNvSpPr>
            <p:nvPr/>
          </p:nvSpPr>
          <p:spPr bwMode="auto">
            <a:xfrm>
              <a:off x="4678" y="1824"/>
              <a:ext cx="9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76" name="Rectangle 24"/>
            <p:cNvSpPr>
              <a:spLocks noChangeArrowheads="1"/>
            </p:cNvSpPr>
            <p:nvPr/>
          </p:nvSpPr>
          <p:spPr bwMode="auto">
            <a:xfrm>
              <a:off x="3670" y="1824"/>
              <a:ext cx="100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77" name="Rectangle 25"/>
            <p:cNvSpPr>
              <a:spLocks noChangeArrowheads="1"/>
            </p:cNvSpPr>
            <p:nvPr/>
          </p:nvSpPr>
          <p:spPr bwMode="auto">
            <a:xfrm>
              <a:off x="2086" y="1824"/>
              <a:ext cx="15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78" name="Rectangle 26"/>
            <p:cNvSpPr>
              <a:spLocks noChangeArrowheads="1"/>
            </p:cNvSpPr>
            <p:nvPr/>
          </p:nvSpPr>
          <p:spPr bwMode="auto">
            <a:xfrm>
              <a:off x="1798" y="1824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79" name="Line 27"/>
            <p:cNvSpPr>
              <a:spLocks noChangeShapeType="1"/>
            </p:cNvSpPr>
            <p:nvPr/>
          </p:nvSpPr>
          <p:spPr bwMode="auto">
            <a:xfrm>
              <a:off x="1798" y="1824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0" name="Line 28"/>
            <p:cNvSpPr>
              <a:spLocks noChangeShapeType="1"/>
            </p:cNvSpPr>
            <p:nvPr/>
          </p:nvSpPr>
          <p:spPr bwMode="auto">
            <a:xfrm>
              <a:off x="1798" y="216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1" name="Line 29"/>
            <p:cNvSpPr>
              <a:spLocks noChangeShapeType="1"/>
            </p:cNvSpPr>
            <p:nvPr/>
          </p:nvSpPr>
          <p:spPr bwMode="auto">
            <a:xfrm>
              <a:off x="1798" y="182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2" name="Line 30"/>
            <p:cNvSpPr>
              <a:spLocks noChangeShapeType="1"/>
            </p:cNvSpPr>
            <p:nvPr/>
          </p:nvSpPr>
          <p:spPr bwMode="auto">
            <a:xfrm>
              <a:off x="2086" y="18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3" name="Line 31"/>
            <p:cNvSpPr>
              <a:spLocks noChangeShapeType="1"/>
            </p:cNvSpPr>
            <p:nvPr/>
          </p:nvSpPr>
          <p:spPr bwMode="auto">
            <a:xfrm>
              <a:off x="3670" y="18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4" name="Line 32"/>
            <p:cNvSpPr>
              <a:spLocks noChangeShapeType="1"/>
            </p:cNvSpPr>
            <p:nvPr/>
          </p:nvSpPr>
          <p:spPr bwMode="auto">
            <a:xfrm>
              <a:off x="4678" y="182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5" name="Line 33"/>
            <p:cNvSpPr>
              <a:spLocks noChangeShapeType="1"/>
            </p:cNvSpPr>
            <p:nvPr/>
          </p:nvSpPr>
          <p:spPr bwMode="auto">
            <a:xfrm>
              <a:off x="5638" y="182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86" name="Text Box 34"/>
            <p:cNvSpPr txBox="1">
              <a:spLocks noChangeArrowheads="1"/>
            </p:cNvSpPr>
            <p:nvPr/>
          </p:nvSpPr>
          <p:spPr bwMode="auto">
            <a:xfrm>
              <a:off x="1846" y="2112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87" name="Text Box 35"/>
            <p:cNvSpPr txBox="1">
              <a:spLocks noChangeArrowheads="1"/>
            </p:cNvSpPr>
            <p:nvPr/>
          </p:nvSpPr>
          <p:spPr bwMode="auto">
            <a:xfrm>
              <a:off x="3430" y="2111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A50021"/>
                  </a:solidFill>
                  <a:ea typeface="PMingLiU" pitchFamily="18" charset="-120"/>
                </a:rPr>
                <a:t>m</a:t>
              </a:r>
            </a:p>
          </p:txBody>
        </p:sp>
        <p:sp>
          <p:nvSpPr>
            <p:cNvPr id="88" name="Text Box 36"/>
            <p:cNvSpPr txBox="1">
              <a:spLocks noChangeArrowheads="1"/>
            </p:cNvSpPr>
            <p:nvPr/>
          </p:nvSpPr>
          <p:spPr bwMode="auto">
            <a:xfrm>
              <a:off x="4678" y="211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89" name="Text Box 37"/>
            <p:cNvSpPr txBox="1">
              <a:spLocks noChangeArrowheads="1"/>
            </p:cNvSpPr>
            <p:nvPr/>
          </p:nvSpPr>
          <p:spPr bwMode="auto">
            <a:xfrm>
              <a:off x="5494" y="2112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90" name="Text Box 38"/>
            <p:cNvSpPr txBox="1">
              <a:spLocks noChangeArrowheads="1"/>
            </p:cNvSpPr>
            <p:nvPr/>
          </p:nvSpPr>
          <p:spPr bwMode="auto">
            <a:xfrm>
              <a:off x="3430" y="1824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  <p:sp>
          <p:nvSpPr>
            <p:cNvPr id="91" name="Text Box 39"/>
            <p:cNvSpPr txBox="1">
              <a:spLocks noChangeArrowheads="1"/>
            </p:cNvSpPr>
            <p:nvPr/>
          </p:nvSpPr>
          <p:spPr bwMode="auto">
            <a:xfrm>
              <a:off x="4678" y="1824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</p:grpSp>
      <p:sp>
        <p:nvSpPr>
          <p:cNvPr id="92" name="Text Box 40"/>
          <p:cNvSpPr txBox="1">
            <a:spLocks noChangeArrowheads="1"/>
          </p:cNvSpPr>
          <p:nvPr/>
        </p:nvSpPr>
        <p:spPr bwMode="auto">
          <a:xfrm>
            <a:off x="415925" y="3048000"/>
            <a:ext cx="1917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Increment</a:t>
            </a:r>
            <a:r>
              <a:rPr kumimoji="1" lang="en-US" altLang="zh-TW" sz="2400" dirty="0">
                <a:solidFill>
                  <a:srgbClr val="FF33CC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m</a:t>
            </a:r>
          </a:p>
        </p:txBody>
      </p:sp>
      <p:grpSp>
        <p:nvGrpSpPr>
          <p:cNvPr id="93" name="Group 83"/>
          <p:cNvGrpSpPr>
            <a:grpSpLocks/>
          </p:cNvGrpSpPr>
          <p:nvPr/>
        </p:nvGrpSpPr>
        <p:grpSpPr bwMode="auto">
          <a:xfrm>
            <a:off x="2555875" y="4267200"/>
            <a:ext cx="6137275" cy="914400"/>
            <a:chOff x="1798" y="2544"/>
            <a:chExt cx="3866" cy="576"/>
          </a:xfrm>
        </p:grpSpPr>
        <p:sp>
          <p:nvSpPr>
            <p:cNvPr id="94" name="Rectangle 42"/>
            <p:cNvSpPr>
              <a:spLocks noChangeArrowheads="1"/>
            </p:cNvSpPr>
            <p:nvPr/>
          </p:nvSpPr>
          <p:spPr bwMode="auto">
            <a:xfrm>
              <a:off x="4678" y="2544"/>
              <a:ext cx="96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95" name="Rectangle 43"/>
            <p:cNvSpPr>
              <a:spLocks noChangeArrowheads="1"/>
            </p:cNvSpPr>
            <p:nvPr/>
          </p:nvSpPr>
          <p:spPr bwMode="auto">
            <a:xfrm>
              <a:off x="3670" y="2544"/>
              <a:ext cx="100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96" name="Rectangle 44"/>
            <p:cNvSpPr>
              <a:spLocks noChangeArrowheads="1"/>
            </p:cNvSpPr>
            <p:nvPr/>
          </p:nvSpPr>
          <p:spPr bwMode="auto">
            <a:xfrm>
              <a:off x="2086" y="2544"/>
              <a:ext cx="15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97" name="Rectangle 45"/>
            <p:cNvSpPr>
              <a:spLocks noChangeArrowheads="1"/>
            </p:cNvSpPr>
            <p:nvPr/>
          </p:nvSpPr>
          <p:spPr bwMode="auto">
            <a:xfrm>
              <a:off x="1798" y="2544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98" name="Line 46"/>
            <p:cNvSpPr>
              <a:spLocks noChangeShapeType="1"/>
            </p:cNvSpPr>
            <p:nvPr/>
          </p:nvSpPr>
          <p:spPr bwMode="auto">
            <a:xfrm>
              <a:off x="1798" y="2544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99" name="Line 47"/>
            <p:cNvSpPr>
              <a:spLocks noChangeShapeType="1"/>
            </p:cNvSpPr>
            <p:nvPr/>
          </p:nvSpPr>
          <p:spPr bwMode="auto">
            <a:xfrm>
              <a:off x="1798" y="288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0" name="Line 48"/>
            <p:cNvSpPr>
              <a:spLocks noChangeShapeType="1"/>
            </p:cNvSpPr>
            <p:nvPr/>
          </p:nvSpPr>
          <p:spPr bwMode="auto">
            <a:xfrm>
              <a:off x="1798" y="254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1" name="Line 49"/>
            <p:cNvSpPr>
              <a:spLocks noChangeShapeType="1"/>
            </p:cNvSpPr>
            <p:nvPr/>
          </p:nvSpPr>
          <p:spPr bwMode="auto">
            <a:xfrm>
              <a:off x="2086" y="25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2" name="Line 50"/>
            <p:cNvSpPr>
              <a:spLocks noChangeShapeType="1"/>
            </p:cNvSpPr>
            <p:nvPr/>
          </p:nvSpPr>
          <p:spPr bwMode="auto">
            <a:xfrm>
              <a:off x="3670" y="25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3" name="Line 51"/>
            <p:cNvSpPr>
              <a:spLocks noChangeShapeType="1"/>
            </p:cNvSpPr>
            <p:nvPr/>
          </p:nvSpPr>
          <p:spPr bwMode="auto">
            <a:xfrm>
              <a:off x="4678" y="2544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4" name="Line 52"/>
            <p:cNvSpPr>
              <a:spLocks noChangeShapeType="1"/>
            </p:cNvSpPr>
            <p:nvPr/>
          </p:nvSpPr>
          <p:spPr bwMode="auto">
            <a:xfrm>
              <a:off x="5638" y="2544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05" name="Text Box 53"/>
            <p:cNvSpPr txBox="1">
              <a:spLocks noChangeArrowheads="1"/>
            </p:cNvSpPr>
            <p:nvPr/>
          </p:nvSpPr>
          <p:spPr bwMode="auto">
            <a:xfrm>
              <a:off x="1846" y="2832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106" name="Text Box 54"/>
            <p:cNvSpPr txBox="1">
              <a:spLocks noChangeArrowheads="1"/>
            </p:cNvSpPr>
            <p:nvPr/>
          </p:nvSpPr>
          <p:spPr bwMode="auto">
            <a:xfrm>
              <a:off x="3430" y="2831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107" name="Text Box 55"/>
            <p:cNvSpPr txBox="1">
              <a:spLocks noChangeArrowheads="1"/>
            </p:cNvSpPr>
            <p:nvPr/>
          </p:nvSpPr>
          <p:spPr bwMode="auto">
            <a:xfrm>
              <a:off x="4678" y="283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108" name="Text Box 56"/>
            <p:cNvSpPr txBox="1">
              <a:spLocks noChangeArrowheads="1"/>
            </p:cNvSpPr>
            <p:nvPr/>
          </p:nvSpPr>
          <p:spPr bwMode="auto">
            <a:xfrm>
              <a:off x="5494" y="2832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109" name="Text Box 57"/>
            <p:cNvSpPr txBox="1">
              <a:spLocks noChangeArrowheads="1"/>
            </p:cNvSpPr>
            <p:nvPr/>
          </p:nvSpPr>
          <p:spPr bwMode="auto">
            <a:xfrm>
              <a:off x="3430" y="2544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110" name="Text Box 58"/>
            <p:cNvSpPr txBox="1">
              <a:spLocks noChangeArrowheads="1"/>
            </p:cNvSpPr>
            <p:nvPr/>
          </p:nvSpPr>
          <p:spPr bwMode="auto">
            <a:xfrm>
              <a:off x="4678" y="2544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</p:grpSp>
      <p:sp>
        <p:nvSpPr>
          <p:cNvPr id="111" name="Text Box 59"/>
          <p:cNvSpPr txBox="1">
            <a:spLocks noChangeArrowheads="1"/>
          </p:cNvSpPr>
          <p:nvPr/>
        </p:nvSpPr>
        <p:spPr bwMode="auto">
          <a:xfrm>
            <a:off x="415925" y="4419600"/>
            <a:ext cx="20329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Swap</a:t>
            </a:r>
            <a:r>
              <a:rPr kumimoji="1" lang="en-US" altLang="zh-TW" sz="2400" dirty="0">
                <a:solidFill>
                  <a:schemeClr val="accent2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660066"/>
                </a:solidFill>
                <a:ea typeface="PMingLiU" pitchFamily="18" charset="-120"/>
              </a:rPr>
              <a:t>x</a:t>
            </a:r>
            <a:r>
              <a:rPr kumimoji="1" lang="en-US" altLang="zh-TW" sz="2400" dirty="0">
                <a:solidFill>
                  <a:schemeClr val="accent2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ea typeface="PMingLiU" pitchFamily="18" charset="-120"/>
              </a:rPr>
              <a:t>and </a:t>
            </a:r>
            <a:r>
              <a:rPr kumimoji="1" lang="en-US" altLang="zh-TW" sz="2400" dirty="0">
                <a:solidFill>
                  <a:srgbClr val="006600"/>
                </a:solidFill>
                <a:ea typeface="PMingLiU" pitchFamily="18" charset="-120"/>
              </a:rPr>
              <a:t>y</a:t>
            </a:r>
          </a:p>
        </p:txBody>
      </p:sp>
      <p:grpSp>
        <p:nvGrpSpPr>
          <p:cNvPr id="112" name="Group 84"/>
          <p:cNvGrpSpPr>
            <a:grpSpLocks/>
          </p:cNvGrpSpPr>
          <p:nvPr/>
        </p:nvGrpSpPr>
        <p:grpSpPr bwMode="auto">
          <a:xfrm>
            <a:off x="2555875" y="5486400"/>
            <a:ext cx="6137275" cy="990600"/>
            <a:chOff x="1798" y="3216"/>
            <a:chExt cx="3866" cy="624"/>
          </a:xfrm>
        </p:grpSpPr>
        <p:sp>
          <p:nvSpPr>
            <p:cNvPr id="113" name="Rectangle 61"/>
            <p:cNvSpPr>
              <a:spLocks noChangeArrowheads="1"/>
            </p:cNvSpPr>
            <p:nvPr/>
          </p:nvSpPr>
          <p:spPr bwMode="auto">
            <a:xfrm>
              <a:off x="4870" y="3216"/>
              <a:ext cx="76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114" name="Rectangle 62"/>
            <p:cNvSpPr>
              <a:spLocks noChangeArrowheads="1"/>
            </p:cNvSpPr>
            <p:nvPr/>
          </p:nvSpPr>
          <p:spPr bwMode="auto">
            <a:xfrm>
              <a:off x="3670" y="3216"/>
              <a:ext cx="1200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115" name="Rectangle 63"/>
            <p:cNvSpPr>
              <a:spLocks noChangeArrowheads="1"/>
            </p:cNvSpPr>
            <p:nvPr/>
          </p:nvSpPr>
          <p:spPr bwMode="auto">
            <a:xfrm>
              <a:off x="2086" y="3216"/>
              <a:ext cx="1584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16" name="Rectangle 64"/>
            <p:cNvSpPr>
              <a:spLocks noChangeArrowheads="1"/>
            </p:cNvSpPr>
            <p:nvPr/>
          </p:nvSpPr>
          <p:spPr bwMode="auto">
            <a:xfrm>
              <a:off x="1798" y="3216"/>
              <a:ext cx="288" cy="3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17" name="Line 65"/>
            <p:cNvSpPr>
              <a:spLocks noChangeShapeType="1"/>
            </p:cNvSpPr>
            <p:nvPr/>
          </p:nvSpPr>
          <p:spPr bwMode="auto">
            <a:xfrm>
              <a:off x="1798" y="3216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18" name="Line 66"/>
            <p:cNvSpPr>
              <a:spLocks noChangeShapeType="1"/>
            </p:cNvSpPr>
            <p:nvPr/>
          </p:nvSpPr>
          <p:spPr bwMode="auto">
            <a:xfrm>
              <a:off x="1798" y="3552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19" name="Line 67"/>
            <p:cNvSpPr>
              <a:spLocks noChangeShapeType="1"/>
            </p:cNvSpPr>
            <p:nvPr/>
          </p:nvSpPr>
          <p:spPr bwMode="auto">
            <a:xfrm>
              <a:off x="1798" y="321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0" name="Line 68"/>
            <p:cNvSpPr>
              <a:spLocks noChangeShapeType="1"/>
            </p:cNvSpPr>
            <p:nvPr/>
          </p:nvSpPr>
          <p:spPr bwMode="auto">
            <a:xfrm>
              <a:off x="2086" y="32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1" name="Line 69"/>
            <p:cNvSpPr>
              <a:spLocks noChangeShapeType="1"/>
            </p:cNvSpPr>
            <p:nvPr/>
          </p:nvSpPr>
          <p:spPr bwMode="auto">
            <a:xfrm>
              <a:off x="3670" y="32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2" name="Line 70"/>
            <p:cNvSpPr>
              <a:spLocks noChangeShapeType="1"/>
            </p:cNvSpPr>
            <p:nvPr/>
          </p:nvSpPr>
          <p:spPr bwMode="auto">
            <a:xfrm>
              <a:off x="4870" y="3216"/>
              <a:ext cx="0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3" name="Line 71"/>
            <p:cNvSpPr>
              <a:spLocks noChangeShapeType="1"/>
            </p:cNvSpPr>
            <p:nvPr/>
          </p:nvSpPr>
          <p:spPr bwMode="auto">
            <a:xfrm>
              <a:off x="5638" y="3216"/>
              <a:ext cx="0" cy="33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24" name="Text Box 72"/>
            <p:cNvSpPr txBox="1">
              <a:spLocks noChangeArrowheads="1"/>
            </p:cNvSpPr>
            <p:nvPr/>
          </p:nvSpPr>
          <p:spPr bwMode="auto">
            <a:xfrm>
              <a:off x="1836" y="3525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125" name="Text Box 73"/>
            <p:cNvSpPr txBox="1">
              <a:spLocks noChangeArrowheads="1"/>
            </p:cNvSpPr>
            <p:nvPr/>
          </p:nvSpPr>
          <p:spPr bwMode="auto">
            <a:xfrm>
              <a:off x="3430" y="3551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126" name="Text Box 74"/>
            <p:cNvSpPr txBox="1">
              <a:spLocks noChangeArrowheads="1"/>
            </p:cNvSpPr>
            <p:nvPr/>
          </p:nvSpPr>
          <p:spPr bwMode="auto">
            <a:xfrm>
              <a:off x="4870" y="355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A50021"/>
                  </a:solidFill>
                  <a:ea typeface="PMingLiU" pitchFamily="18" charset="-120"/>
                </a:rPr>
                <a:t>k</a:t>
              </a:r>
            </a:p>
          </p:txBody>
        </p:sp>
        <p:sp>
          <p:nvSpPr>
            <p:cNvPr id="127" name="Text Box 75"/>
            <p:cNvSpPr txBox="1">
              <a:spLocks noChangeArrowheads="1"/>
            </p:cNvSpPr>
            <p:nvPr/>
          </p:nvSpPr>
          <p:spPr bwMode="auto">
            <a:xfrm>
              <a:off x="5494" y="3552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128" name="Text Box 76"/>
            <p:cNvSpPr txBox="1">
              <a:spLocks noChangeArrowheads="1"/>
            </p:cNvSpPr>
            <p:nvPr/>
          </p:nvSpPr>
          <p:spPr bwMode="auto">
            <a:xfrm>
              <a:off x="3430" y="3216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129" name="Text Box 77"/>
            <p:cNvSpPr txBox="1">
              <a:spLocks noChangeArrowheads="1"/>
            </p:cNvSpPr>
            <p:nvPr/>
          </p:nvSpPr>
          <p:spPr bwMode="auto">
            <a:xfrm>
              <a:off x="4678" y="3216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</p:grpSp>
      <p:sp>
        <p:nvSpPr>
          <p:cNvPr id="130" name="Text Box 78"/>
          <p:cNvSpPr txBox="1">
            <a:spLocks noChangeArrowheads="1"/>
          </p:cNvSpPr>
          <p:nvPr/>
        </p:nvSpPr>
        <p:spPr bwMode="auto">
          <a:xfrm>
            <a:off x="415925" y="5562600"/>
            <a:ext cx="18145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kumimoji="1" lang="en-US" altLang="zh-TW" sz="2400" dirty="0">
                <a:solidFill>
                  <a:srgbClr val="FF0000"/>
                </a:solidFill>
                <a:ea typeface="PMingLiU" pitchFamily="18" charset="-120"/>
              </a:rPr>
              <a:t>Increment</a:t>
            </a:r>
            <a:r>
              <a:rPr kumimoji="1" lang="en-US" altLang="zh-TW" sz="2400" dirty="0">
                <a:solidFill>
                  <a:srgbClr val="FF33CC"/>
                </a:solidFill>
                <a:ea typeface="PMingLiU" pitchFamily="18" charset="-120"/>
              </a:rPr>
              <a:t> </a:t>
            </a:r>
            <a:r>
              <a:rPr kumimoji="1" lang="en-US" altLang="zh-TW" sz="2400" dirty="0">
                <a:solidFill>
                  <a:srgbClr val="A50021"/>
                </a:solidFill>
                <a:ea typeface="PMingLiU" pitchFamily="18" charset="-120"/>
              </a:rPr>
              <a:t>k</a:t>
            </a:r>
          </a:p>
        </p:txBody>
      </p:sp>
      <p:grpSp>
        <p:nvGrpSpPr>
          <p:cNvPr id="131" name="Group 81"/>
          <p:cNvGrpSpPr>
            <a:grpSpLocks/>
          </p:cNvGrpSpPr>
          <p:nvPr/>
        </p:nvGrpSpPr>
        <p:grpSpPr bwMode="auto">
          <a:xfrm>
            <a:off x="2555875" y="1295400"/>
            <a:ext cx="6137275" cy="1447800"/>
            <a:chOff x="1798" y="864"/>
            <a:chExt cx="3866" cy="912"/>
          </a:xfrm>
        </p:grpSpPr>
        <p:sp>
          <p:nvSpPr>
            <p:cNvPr id="132" name="Rectangle 5"/>
            <p:cNvSpPr>
              <a:spLocks noChangeArrowheads="1"/>
            </p:cNvSpPr>
            <p:nvPr/>
          </p:nvSpPr>
          <p:spPr bwMode="auto">
            <a:xfrm>
              <a:off x="4678" y="1152"/>
              <a:ext cx="96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?</a:t>
              </a:r>
            </a:p>
          </p:txBody>
        </p:sp>
        <p:sp>
          <p:nvSpPr>
            <p:cNvPr id="133" name="Rectangle 6"/>
            <p:cNvSpPr>
              <a:spLocks noChangeArrowheads="1"/>
            </p:cNvSpPr>
            <p:nvPr/>
          </p:nvSpPr>
          <p:spPr bwMode="auto">
            <a:xfrm>
              <a:off x="3478" y="1152"/>
              <a:ext cx="1200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  <a:sym typeface="Symbol" pitchFamily="18" charset="2"/>
                </a:rPr>
                <a:t> 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  <a:sym typeface="Symbol" pitchFamily="18" charset="2"/>
                </a:rPr>
                <a:t>p</a:t>
              </a:r>
            </a:p>
          </p:txBody>
        </p:sp>
        <p:sp>
          <p:nvSpPr>
            <p:cNvPr id="134" name="Rectangle 7"/>
            <p:cNvSpPr>
              <a:spLocks noChangeArrowheads="1"/>
            </p:cNvSpPr>
            <p:nvPr/>
          </p:nvSpPr>
          <p:spPr bwMode="auto">
            <a:xfrm>
              <a:off x="2086" y="1152"/>
              <a:ext cx="1392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latin typeface="Arial" charset="0"/>
                  <a:ea typeface="PMingLiU" pitchFamily="18" charset="-120"/>
                </a:rPr>
                <a:t>&lt;</a:t>
              </a: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35" name="Rectangle 8"/>
            <p:cNvSpPr>
              <a:spLocks noChangeArrowheads="1"/>
            </p:cNvSpPr>
            <p:nvPr/>
          </p:nvSpPr>
          <p:spPr bwMode="auto">
            <a:xfrm>
              <a:off x="1798" y="1152"/>
              <a:ext cx="288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>
                <a:spcBef>
                  <a:spcPct val="20000"/>
                </a:spcBef>
              </a:pPr>
              <a:r>
                <a:rPr lang="en-US" altLang="zh-TW" sz="2800" dirty="0">
                  <a:solidFill>
                    <a:srgbClr val="0000FF"/>
                  </a:solidFill>
                  <a:latin typeface="Arial" charset="0"/>
                  <a:ea typeface="PMingLiU" pitchFamily="18" charset="-120"/>
                </a:rPr>
                <a:t>p</a:t>
              </a:r>
            </a:p>
          </p:txBody>
        </p:sp>
        <p:sp>
          <p:nvSpPr>
            <p:cNvPr id="136" name="Line 9"/>
            <p:cNvSpPr>
              <a:spLocks noChangeShapeType="1"/>
            </p:cNvSpPr>
            <p:nvPr/>
          </p:nvSpPr>
          <p:spPr bwMode="auto">
            <a:xfrm>
              <a:off x="1798" y="1152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37" name="Line 10"/>
            <p:cNvSpPr>
              <a:spLocks noChangeShapeType="1"/>
            </p:cNvSpPr>
            <p:nvPr/>
          </p:nvSpPr>
          <p:spPr bwMode="auto">
            <a:xfrm>
              <a:off x="1798" y="1520"/>
              <a:ext cx="3840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38" name="Line 11"/>
            <p:cNvSpPr>
              <a:spLocks noChangeShapeType="1"/>
            </p:cNvSpPr>
            <p:nvPr/>
          </p:nvSpPr>
          <p:spPr bwMode="auto">
            <a:xfrm>
              <a:off x="1798" y="115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39" name="Line 12"/>
            <p:cNvSpPr>
              <a:spLocks noChangeShapeType="1"/>
            </p:cNvSpPr>
            <p:nvPr/>
          </p:nvSpPr>
          <p:spPr bwMode="auto">
            <a:xfrm>
              <a:off x="2086" y="115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0" name="Line 13"/>
            <p:cNvSpPr>
              <a:spLocks noChangeShapeType="1"/>
            </p:cNvSpPr>
            <p:nvPr/>
          </p:nvSpPr>
          <p:spPr bwMode="auto">
            <a:xfrm>
              <a:off x="3478" y="115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1" name="Line 14"/>
            <p:cNvSpPr>
              <a:spLocks noChangeShapeType="1"/>
            </p:cNvSpPr>
            <p:nvPr/>
          </p:nvSpPr>
          <p:spPr bwMode="auto">
            <a:xfrm>
              <a:off x="4678" y="1152"/>
              <a:ext cx="0" cy="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2" name="Line 15"/>
            <p:cNvSpPr>
              <a:spLocks noChangeShapeType="1"/>
            </p:cNvSpPr>
            <p:nvPr/>
          </p:nvSpPr>
          <p:spPr bwMode="auto">
            <a:xfrm>
              <a:off x="5638" y="1152"/>
              <a:ext cx="0" cy="368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43" name="Text Box 16"/>
            <p:cNvSpPr txBox="1">
              <a:spLocks noChangeArrowheads="1"/>
            </p:cNvSpPr>
            <p:nvPr/>
          </p:nvSpPr>
          <p:spPr bwMode="auto">
            <a:xfrm>
              <a:off x="1836" y="1461"/>
              <a:ext cx="16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i</a:t>
              </a:r>
            </a:p>
          </p:txBody>
        </p:sp>
        <p:sp>
          <p:nvSpPr>
            <p:cNvPr id="144" name="Text Box 17"/>
            <p:cNvSpPr txBox="1">
              <a:spLocks noChangeArrowheads="1"/>
            </p:cNvSpPr>
            <p:nvPr/>
          </p:nvSpPr>
          <p:spPr bwMode="auto">
            <a:xfrm>
              <a:off x="3238" y="1487"/>
              <a:ext cx="27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m</a:t>
              </a:r>
            </a:p>
          </p:txBody>
        </p:sp>
        <p:sp>
          <p:nvSpPr>
            <p:cNvPr id="145" name="Text Box 18"/>
            <p:cNvSpPr txBox="1">
              <a:spLocks noChangeArrowheads="1"/>
            </p:cNvSpPr>
            <p:nvPr/>
          </p:nvSpPr>
          <p:spPr bwMode="auto">
            <a:xfrm>
              <a:off x="4678" y="148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k</a:t>
              </a:r>
            </a:p>
          </p:txBody>
        </p:sp>
        <p:sp>
          <p:nvSpPr>
            <p:cNvPr id="146" name="Text Box 19"/>
            <p:cNvSpPr txBox="1">
              <a:spLocks noChangeArrowheads="1"/>
            </p:cNvSpPr>
            <p:nvPr/>
          </p:nvSpPr>
          <p:spPr bwMode="auto">
            <a:xfrm>
              <a:off x="5494" y="1488"/>
              <a:ext cx="17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ea typeface="PMingLiU" pitchFamily="18" charset="-120"/>
                </a:rPr>
                <a:t>j</a:t>
              </a:r>
            </a:p>
          </p:txBody>
        </p:sp>
        <p:sp>
          <p:nvSpPr>
            <p:cNvPr id="147" name="Text Box 20"/>
            <p:cNvSpPr txBox="1">
              <a:spLocks noChangeArrowheads="1"/>
            </p:cNvSpPr>
            <p:nvPr/>
          </p:nvSpPr>
          <p:spPr bwMode="auto">
            <a:xfrm>
              <a:off x="3478" y="1152"/>
              <a:ext cx="2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660066"/>
                  </a:solidFill>
                  <a:ea typeface="PMingLiU" pitchFamily="18" charset="-120"/>
                </a:rPr>
                <a:t>x</a:t>
              </a:r>
            </a:p>
          </p:txBody>
        </p:sp>
        <p:sp>
          <p:nvSpPr>
            <p:cNvPr id="148" name="Text Box 21"/>
            <p:cNvSpPr txBox="1">
              <a:spLocks noChangeArrowheads="1"/>
            </p:cNvSpPr>
            <p:nvPr/>
          </p:nvSpPr>
          <p:spPr bwMode="auto">
            <a:xfrm>
              <a:off x="4678" y="1152"/>
              <a:ext cx="227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b="1" dirty="0">
                  <a:solidFill>
                    <a:srgbClr val="006600"/>
                  </a:solidFill>
                  <a:ea typeface="PMingLiU" pitchFamily="18" charset="-120"/>
                </a:rPr>
                <a:t>y</a:t>
              </a:r>
            </a:p>
          </p:txBody>
        </p:sp>
        <p:sp>
          <p:nvSpPr>
            <p:cNvPr id="149" name="Text Box 79"/>
            <p:cNvSpPr txBox="1">
              <a:spLocks noChangeArrowheads="1"/>
            </p:cNvSpPr>
            <p:nvPr/>
          </p:nvSpPr>
          <p:spPr bwMode="auto">
            <a:xfrm>
              <a:off x="2662" y="864"/>
              <a:ext cx="3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CC3300"/>
                  </a:solidFill>
                  <a:ea typeface="PMingLiU" pitchFamily="18" charset="-120"/>
                </a:rPr>
                <a:t>S1</a:t>
              </a:r>
            </a:p>
          </p:txBody>
        </p:sp>
        <p:sp>
          <p:nvSpPr>
            <p:cNvPr id="150" name="Text Box 80"/>
            <p:cNvSpPr txBox="1">
              <a:spLocks noChangeArrowheads="1"/>
            </p:cNvSpPr>
            <p:nvPr/>
          </p:nvSpPr>
          <p:spPr bwMode="auto">
            <a:xfrm>
              <a:off x="3910" y="864"/>
              <a:ext cx="354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kumimoji="1" lang="en-US" altLang="zh-TW" sz="2400" dirty="0">
                  <a:solidFill>
                    <a:srgbClr val="660066"/>
                  </a:solidFill>
                  <a:ea typeface="PMingLiU" pitchFamily="18" charset="-120"/>
                </a:rPr>
                <a:t>S2</a:t>
              </a:r>
            </a:p>
          </p:txBody>
        </p:sp>
      </p:grpSp>
      <p:sp>
        <p:nvSpPr>
          <p:cNvPr id="15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/>
      <p:bldP spid="111" grpId="0"/>
      <p:bldP spid="130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3600" dirty="0">
                <a:latin typeface="Britannic Bold" panose="020B0903060703020204" pitchFamily="34" charset="0"/>
              </a:rPr>
              <a:t>Code of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Partition</a:t>
            </a:r>
            <a:r>
              <a:rPr lang="en-US" sz="3600" dirty="0">
                <a:latin typeface="Britannic Bold" panose="020B0903060703020204" pitchFamily="34" charset="0"/>
              </a:rPr>
              <a:t> Algorithm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52</a:t>
            </a:fld>
            <a:endParaRPr lang="en-US" sz="1600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381000" y="1066800"/>
            <a:ext cx="8458200" cy="4339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b="1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... </a:t>
            </a:r>
            <a:r>
              <a:rPr lang="en-US" altLang="zh-TW" sz="2000" b="1" dirty="0">
                <a:solidFill>
                  <a:srgbClr val="0000FF"/>
                </a:solidFill>
                <a:latin typeface="Lucida Console" pitchFamily="49" charset="0"/>
              </a:rPr>
              <a:t>partition</a:t>
            </a:r>
            <a:r>
              <a:rPr lang="en-US" sz="2000" b="1" dirty="0">
                <a:solidFill>
                  <a:srgbClr val="0000FF"/>
                </a:solidFill>
                <a:latin typeface="Lucida Console" pitchFamily="49" charset="0"/>
              </a:rPr>
              <a:t>(int[] a, int i, int j)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{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partition data items in a[i..j]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int </a:t>
            </a:r>
            <a:r>
              <a:rPr lang="en-US" altLang="zh-TW" sz="2000" dirty="0">
                <a:solidFill>
                  <a:srgbClr val="A50021"/>
                </a:solidFill>
                <a:latin typeface="Lucida Console" pitchFamily="49" charset="0"/>
                <a:ea typeface="PMingLiU" pitchFamily="18" charset="-120"/>
              </a:rPr>
              <a:t>p</a:t>
            </a: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 = a[i];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p is the pivot, the </a:t>
            </a:r>
            <a:r>
              <a:rPr lang="en-US" altLang="zh-TW" sz="2000" dirty="0">
                <a:solidFill>
                  <a:srgbClr val="CC0000"/>
                </a:solidFill>
                <a:latin typeface="Lucida Console" pitchFamily="49" charset="0"/>
                <a:ea typeface="PMingLiU" pitchFamily="18" charset="-120"/>
              </a:rPr>
              <a:t>i</a:t>
            </a:r>
            <a:r>
              <a:rPr lang="en-US" altLang="zh-TW" sz="2000" baseline="30000" dirty="0">
                <a:solidFill>
                  <a:srgbClr val="CC0000"/>
                </a:solidFill>
                <a:latin typeface="Lucida Console" pitchFamily="49" charset="0"/>
                <a:ea typeface="PMingLiU" pitchFamily="18" charset="-120"/>
              </a:rPr>
              <a:t>th</a:t>
            </a:r>
            <a:r>
              <a: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item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int m = i;	   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Initially S1 and S2 are empty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for (int k=i+1; k&lt;=j; k++) {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</a:t>
            </a:r>
            <a:r>
              <a:rPr lang="en-US" altLang="zh-TW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process unknown region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	if (a[k] &lt; p) { 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</a:t>
            </a:r>
            <a:r>
              <a:rPr lang="en-US" altLang="zh-TW" sz="2000" dirty="0">
                <a:solidFill>
                  <a:srgbClr val="A50021"/>
                </a:solidFill>
                <a:latin typeface="Lucida Console" pitchFamily="49" charset="0"/>
                <a:ea typeface="PMingLiU" pitchFamily="18" charset="-120"/>
              </a:rPr>
              <a:t>case 2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: put a[k] to S1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		m++;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		</a:t>
            </a:r>
            <a:r>
              <a:rPr lang="en-US" altLang="zh-TW" sz="2000" dirty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swap</a:t>
            </a: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(a,k,m);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	} else {	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</a:t>
            </a:r>
            <a:r>
              <a: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A50021"/>
                </a:solidFill>
                <a:latin typeface="Lucida Console" pitchFamily="49" charset="0"/>
                <a:ea typeface="PMingLiU" pitchFamily="18" charset="-120"/>
              </a:rPr>
              <a:t>case 1:</a:t>
            </a:r>
            <a:r>
              <a: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put a[k] to S2. Do nothing!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	}  </a:t>
            </a:r>
            <a:r>
              <a:rPr lang="en-US" altLang="zh-TW" sz="16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else part should be removed</a:t>
            </a:r>
            <a:r>
              <a:rPr lang="en-US" altLang="zh-TW" sz="16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since it is empty</a:t>
            </a:r>
            <a:r>
              <a:rPr lang="en-US" altLang="zh-TW" sz="1600" dirty="0">
                <a:latin typeface="Lucida Console" pitchFamily="49" charset="0"/>
                <a:ea typeface="PMingLiU" pitchFamily="18" charset="-120"/>
              </a:rPr>
              <a:t> 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}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	</a:t>
            </a:r>
            <a:r>
              <a:rPr lang="en-US" altLang="zh-TW" sz="2000" dirty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swap</a:t>
            </a:r>
            <a:r>
              <a:rPr lang="en-US" altLang="zh-TW" sz="2000" dirty="0">
                <a:latin typeface="Lucida Console" pitchFamily="49" charset="0"/>
                <a:ea typeface="PMingLiU" pitchFamily="18" charset="-120"/>
              </a:rPr>
              <a:t>(a,i,m);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 put the pivot at the right place</a:t>
            </a:r>
          </a:p>
          <a:p>
            <a:pPr eaLnBrk="1" hangingPunct="1"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solidFill>
                  <a:srgbClr val="FF3300"/>
                </a:solidFill>
                <a:latin typeface="Lucida Console" pitchFamily="49" charset="0"/>
                <a:ea typeface="PMingLiU" pitchFamily="18" charset="-120"/>
              </a:rPr>
              <a:t>	</a:t>
            </a:r>
            <a:r>
              <a:rPr lang="en-US" altLang="zh-TW" sz="2000" dirty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return m;   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//</a:t>
            </a:r>
            <a:r>
              <a: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C00000"/>
                </a:solidFill>
                <a:latin typeface="Lucida Console" pitchFamily="49" charset="0"/>
                <a:ea typeface="PMingLiU" pitchFamily="18" charset="-120"/>
              </a:rPr>
              <a:t>m</a:t>
            </a:r>
            <a:r>
              <a:rPr lang="en-US" altLang="zh-TW" sz="2000" dirty="0">
                <a:solidFill>
                  <a:srgbClr val="008000"/>
                </a:solidFill>
                <a:latin typeface="Lucida Console" pitchFamily="49" charset="0"/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6600"/>
                </a:solidFill>
                <a:latin typeface="Lucida Console" pitchFamily="49" charset="0"/>
                <a:ea typeface="PMingLiU" pitchFamily="18" charset="-120"/>
              </a:rPr>
              <a:t>is the pivot’s final position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altLang="zh-TW" sz="2000" dirty="0">
                <a:solidFill>
                  <a:schemeClr val="tx1"/>
                </a:solidFill>
                <a:latin typeface="Lucida Console" pitchFamily="49" charset="0"/>
                <a:ea typeface="PMingLiU" pitchFamily="18" charset="-120"/>
              </a:rPr>
              <a:t>}</a:t>
            </a:r>
            <a:endParaRPr lang="en-US" sz="2000" dirty="0">
              <a:solidFill>
                <a:schemeClr val="tx1"/>
              </a:solidFill>
              <a:latin typeface="Lucida Console" pitchFamily="49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5410200"/>
            <a:ext cx="8305800" cy="8382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400" dirty="0"/>
              <a:t>As there is only one ‘for’ loop and the size of the array is n = j – i + 1, so the complexity for partition() is </a:t>
            </a:r>
            <a:r>
              <a:rPr lang="en-US" sz="2400" dirty="0">
                <a:solidFill>
                  <a:srgbClr val="C00000"/>
                </a:solidFill>
              </a:rPr>
              <a:t>O(n)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5 Partition </a:t>
            </a:r>
            <a:r>
              <a:rPr lang="en-US" sz="3600" dirty="0">
                <a:latin typeface="Britannic Bold" panose="020B0903060703020204" pitchFamily="34" charset="0"/>
              </a:rPr>
              <a:t>Algorithm: Example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53</a:t>
            </a:fld>
            <a:endParaRPr lang="en-US" sz="1600" dirty="0"/>
          </a:p>
        </p:txBody>
      </p:sp>
      <p:graphicFrame>
        <p:nvGraphicFramePr>
          <p:cNvPr id="1045" name="Object 8"/>
          <p:cNvGraphicFramePr>
            <a:graphicFrameLocks noChangeAspect="1"/>
          </p:cNvGraphicFramePr>
          <p:nvPr/>
        </p:nvGraphicFramePr>
        <p:xfrm>
          <a:off x="444500" y="928687"/>
          <a:ext cx="3841750" cy="115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3" name="點陣圖影像" r:id="rId4" imgW="2629267" imgH="657317" progId="PBrush">
                  <p:embed/>
                </p:oleObj>
              </mc:Choice>
              <mc:Fallback>
                <p:oleObj name="點陣圖影像" r:id="rId4" imgW="2629267" imgH="657317" progId="PBrush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500" y="928687"/>
                        <a:ext cx="3841750" cy="1158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9"/>
          <p:cNvGraphicFramePr>
            <a:graphicFrameLocks noChangeAspect="1"/>
          </p:cNvGraphicFramePr>
          <p:nvPr/>
        </p:nvGraphicFramePr>
        <p:xfrm>
          <a:off x="533400" y="2222500"/>
          <a:ext cx="3752850" cy="1484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4" name="點陣圖影像" r:id="rId6" imgW="2591162" imgH="847843" progId="PBrush">
                  <p:embed/>
                </p:oleObj>
              </mc:Choice>
              <mc:Fallback>
                <p:oleObj name="點陣圖影像" r:id="rId6" imgW="2591162" imgH="847843" progId="PBrush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222500"/>
                        <a:ext cx="3752850" cy="1484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533400" y="3733800"/>
          <a:ext cx="3752850" cy="1103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5" name="點陣圖影像" r:id="rId8" imgW="2580952" imgH="628571" progId="PBrush">
                  <p:embed/>
                </p:oleObj>
              </mc:Choice>
              <mc:Fallback>
                <p:oleObj name="點陣圖影像" r:id="rId8" imgW="2580952" imgH="628571" progId="PBrush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733800"/>
                        <a:ext cx="3752850" cy="1103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48" name="Picture 2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490538" y="5053012"/>
            <a:ext cx="3763962" cy="1092200"/>
          </a:xfrm>
          <a:prstGeom prst="rect">
            <a:avLst/>
          </a:prstGeom>
          <a:noFill/>
        </p:spPr>
      </p:pic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724400" y="1447800"/>
            <a:ext cx="4165600" cy="1563688"/>
          </a:xfrm>
          <a:prstGeom prst="rect">
            <a:avLst/>
          </a:prstGeom>
          <a:noFill/>
        </p:spPr>
      </p:pic>
      <p:pic>
        <p:nvPicPr>
          <p:cNvPr id="1050" name="Picture 26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724400" y="3281363"/>
            <a:ext cx="3673475" cy="1065212"/>
          </a:xfrm>
          <a:prstGeom prst="rect">
            <a:avLst/>
          </a:prstGeom>
          <a:noFill/>
        </p:spPr>
      </p:pic>
      <p:pic>
        <p:nvPicPr>
          <p:cNvPr id="1051" name="Picture 27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724400" y="4683125"/>
            <a:ext cx="3719513" cy="1079500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/>
        </p:nvSpPr>
        <p:spPr>
          <a:xfrm>
            <a:off x="381000" y="60960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Same value, no need to swap them.</a:t>
            </a:r>
            <a:endParaRPr lang="en-SG" b="1" dirty="0">
              <a:solidFill>
                <a:srgbClr val="0000FF"/>
              </a:solidFill>
            </a:endParaRPr>
          </a:p>
        </p:txBody>
      </p:sp>
      <p:sp>
        <p:nvSpPr>
          <p:cNvPr id="15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458200" cy="9144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2800" dirty="0">
                <a:latin typeface="Britannic Bold" panose="020B0903060703020204" pitchFamily="34" charset="0"/>
              </a:rPr>
              <a:t>Analysis of Quick Sort: Worst Case (1/2)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54</a:t>
            </a:fld>
            <a:endParaRPr lang="en-US" sz="1600" dirty="0"/>
          </a:p>
        </p:txBody>
      </p:sp>
      <p:sp>
        <p:nvSpPr>
          <p:cNvPr id="46" name="Rectangle 39"/>
          <p:cNvSpPr>
            <a:spLocks noChangeArrowheads="1"/>
          </p:cNvSpPr>
          <p:nvPr/>
        </p:nvSpPr>
        <p:spPr bwMode="auto">
          <a:xfrm>
            <a:off x="685800" y="1066800"/>
            <a:ext cx="6250750" cy="480131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Arial" charset="0"/>
              </a:rPr>
              <a:t>When a[0..n-1] is in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increasing order</a:t>
            </a:r>
            <a:r>
              <a:rPr lang="en-US" sz="2800" dirty="0">
                <a:latin typeface="Arial" charset="0"/>
              </a:rPr>
              <a:t>: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</p:txBody>
      </p:sp>
      <p:graphicFrame>
        <p:nvGraphicFramePr>
          <p:cNvPr id="47" name="Group 27"/>
          <p:cNvGraphicFramePr>
            <a:graphicFrameLocks noGrp="1"/>
          </p:cNvGraphicFramePr>
          <p:nvPr>
            <p:ph sz="half" idx="4294967295"/>
          </p:nvPr>
        </p:nvGraphicFramePr>
        <p:xfrm>
          <a:off x="2514600" y="1752600"/>
          <a:ext cx="3810000" cy="685800"/>
        </p:xfrm>
        <a:graphic>
          <a:graphicData uri="http://schemas.openxmlformats.org/drawingml/2006/table">
            <a:tbl>
              <a:tblPr/>
              <a:tblGrid>
                <a:gridCol w="76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696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8" name="Line 42"/>
          <p:cNvSpPr>
            <a:spLocks noChangeShapeType="1"/>
          </p:cNvSpPr>
          <p:nvPr/>
        </p:nvSpPr>
        <p:spPr bwMode="auto">
          <a:xfrm>
            <a:off x="3276600" y="1524000"/>
            <a:ext cx="0" cy="12954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SG" dirty="0"/>
          </a:p>
        </p:txBody>
      </p:sp>
      <p:sp>
        <p:nvSpPr>
          <p:cNvPr id="49" name="AutoShape 44"/>
          <p:cNvSpPr>
            <a:spLocks/>
          </p:cNvSpPr>
          <p:nvPr/>
        </p:nvSpPr>
        <p:spPr bwMode="auto">
          <a:xfrm>
            <a:off x="1524000" y="2819400"/>
            <a:ext cx="914400" cy="609600"/>
          </a:xfrm>
          <a:prstGeom prst="borderCallout1">
            <a:avLst>
              <a:gd name="adj1" fmla="val 18750"/>
              <a:gd name="adj2" fmla="val 108333"/>
              <a:gd name="adj3" fmla="val -56250"/>
              <a:gd name="adj4" fmla="val 1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2400" dirty="0">
                <a:latin typeface="Arial" charset="0"/>
              </a:rPr>
              <a:t>p</a:t>
            </a:r>
          </a:p>
        </p:txBody>
      </p:sp>
      <p:sp>
        <p:nvSpPr>
          <p:cNvPr id="50" name="AutoShape 45"/>
          <p:cNvSpPr>
            <a:spLocks/>
          </p:cNvSpPr>
          <p:nvPr/>
        </p:nvSpPr>
        <p:spPr bwMode="auto">
          <a:xfrm rot="16200000">
            <a:off x="4686300" y="1257300"/>
            <a:ext cx="381000" cy="2895600"/>
          </a:xfrm>
          <a:prstGeom prst="leftBrace">
            <a:avLst>
              <a:gd name="adj1" fmla="val 69802"/>
              <a:gd name="adj2" fmla="val 50000"/>
            </a:avLst>
          </a:prstGeom>
          <a:noFill/>
          <a:ln w="38100">
            <a:solidFill>
              <a:srgbClr val="FF0000"/>
            </a:solidFill>
            <a:round/>
            <a:headEnd/>
            <a:tailEnd/>
          </a:ln>
        </p:spPr>
        <p:txBody>
          <a:bodyPr vert="eaVert" wrap="none" anchor="ctr"/>
          <a:lstStyle/>
          <a:p>
            <a:endParaRPr lang="en-US" dirty="0"/>
          </a:p>
        </p:txBody>
      </p:sp>
      <p:sp>
        <p:nvSpPr>
          <p:cNvPr id="51" name="AutoShape 46"/>
          <p:cNvSpPr>
            <a:spLocks/>
          </p:cNvSpPr>
          <p:nvPr/>
        </p:nvSpPr>
        <p:spPr bwMode="auto">
          <a:xfrm>
            <a:off x="6400800" y="2743200"/>
            <a:ext cx="914400" cy="609600"/>
          </a:xfrm>
          <a:prstGeom prst="borderCallout1">
            <a:avLst>
              <a:gd name="adj1" fmla="val 18750"/>
              <a:gd name="adj2" fmla="val -8333"/>
              <a:gd name="adj3" fmla="val 25000"/>
              <a:gd name="adj4" fmla="val -158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2400" dirty="0">
                <a:latin typeface="Arial" charset="0"/>
              </a:rPr>
              <a:t>S</a:t>
            </a:r>
            <a:r>
              <a:rPr lang="en-US" sz="2400" baseline="-25000" dirty="0">
                <a:latin typeface="Arial" charset="0"/>
              </a:rPr>
              <a:t>2</a:t>
            </a:r>
            <a:endParaRPr lang="en-US" sz="2400" dirty="0">
              <a:latin typeface="Arial" charset="0"/>
            </a:endParaRPr>
          </a:p>
        </p:txBody>
      </p:sp>
      <p:sp>
        <p:nvSpPr>
          <p:cNvPr id="52" name="AutoShape 47"/>
          <p:cNvSpPr>
            <a:spLocks/>
          </p:cNvSpPr>
          <p:nvPr/>
        </p:nvSpPr>
        <p:spPr bwMode="auto">
          <a:xfrm>
            <a:off x="3886200" y="3429000"/>
            <a:ext cx="2133600" cy="609600"/>
          </a:xfrm>
          <a:prstGeom prst="borderCallout1">
            <a:avLst>
              <a:gd name="adj1" fmla="val 18750"/>
              <a:gd name="adj2" fmla="val -3569"/>
              <a:gd name="adj3" fmla="val -100000"/>
              <a:gd name="adj4" fmla="val -28569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/>
          <a:lstStyle/>
          <a:p>
            <a:pPr algn="ctr"/>
            <a:r>
              <a:rPr lang="en-US" sz="2400" dirty="0">
                <a:latin typeface="Arial" charset="0"/>
              </a:rPr>
              <a:t>S</a:t>
            </a:r>
            <a:r>
              <a:rPr lang="en-US" sz="2400" baseline="-25000" dirty="0">
                <a:latin typeface="Arial" charset="0"/>
              </a:rPr>
              <a:t>1</a:t>
            </a:r>
            <a:r>
              <a:rPr lang="en-US" sz="2400" dirty="0">
                <a:latin typeface="Arial" charset="0"/>
              </a:rPr>
              <a:t> is empty</a:t>
            </a:r>
          </a:p>
        </p:txBody>
      </p:sp>
      <p:sp>
        <p:nvSpPr>
          <p:cNvPr id="53" name="Text Box 48"/>
          <p:cNvSpPr txBox="1">
            <a:spLocks noChangeArrowheads="1"/>
          </p:cNvSpPr>
          <p:nvPr/>
        </p:nvSpPr>
        <p:spPr bwMode="auto">
          <a:xfrm>
            <a:off x="685800" y="4191000"/>
            <a:ext cx="7315200" cy="1554272"/>
          </a:xfrm>
          <a:prstGeom prst="rect">
            <a:avLst/>
          </a:prstGeom>
          <a:solidFill>
            <a:srgbClr val="CCFFFF">
              <a:alpha val="52940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ts val="600"/>
              </a:spcBef>
            </a:pPr>
            <a:r>
              <a:rPr lang="en-US" sz="2000" dirty="0">
                <a:latin typeface="Arial" charset="0"/>
              </a:rPr>
              <a:t>What is the index returned by partition()?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Arial" charset="0"/>
              </a:rPr>
              <a:t>swap(a,i,m) will swap the pivot with itself!</a:t>
            </a:r>
          </a:p>
          <a:p>
            <a:pPr>
              <a:spcBef>
                <a:spcPts val="600"/>
              </a:spcBef>
            </a:pPr>
            <a:r>
              <a:rPr lang="en-US" sz="2000" dirty="0">
                <a:latin typeface="Arial" charset="0"/>
              </a:rPr>
              <a:t>The left partition (S1) is 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empty</a:t>
            </a:r>
            <a:r>
              <a:rPr lang="en-US" sz="2000" dirty="0">
                <a:latin typeface="Arial" charset="0"/>
              </a:rPr>
              <a:t> and</a:t>
            </a:r>
          </a:p>
          <a:p>
            <a:pPr>
              <a:spcBef>
                <a:spcPts val="600"/>
              </a:spcBef>
            </a:pPr>
            <a:r>
              <a:rPr lang="en-US" sz="2000" dirty="0"/>
              <a:t>T</a:t>
            </a:r>
            <a:r>
              <a:rPr lang="en-US" sz="2000" dirty="0">
                <a:latin typeface="Arial" charset="0"/>
              </a:rPr>
              <a:t>he right partition (S2) is the rest excluding the pivot.</a:t>
            </a:r>
          </a:p>
        </p:txBody>
      </p:sp>
      <p:sp>
        <p:nvSpPr>
          <p:cNvPr id="54" name="Rectangle 39"/>
          <p:cNvSpPr>
            <a:spLocks noChangeArrowheads="1"/>
          </p:cNvSpPr>
          <p:nvPr/>
        </p:nvSpPr>
        <p:spPr bwMode="auto">
          <a:xfrm>
            <a:off x="914400" y="5867400"/>
            <a:ext cx="6750887" cy="480131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marL="185738" lvl="1">
              <a:lnSpc>
                <a:spcPct val="90000"/>
              </a:lnSpc>
              <a:spcBef>
                <a:spcPct val="20000"/>
              </a:spcBef>
            </a:pPr>
            <a:r>
              <a:rPr lang="en-US" sz="2800" dirty="0">
                <a:latin typeface="Arial" charset="0"/>
              </a:rPr>
              <a:t>What if the array is in </a:t>
            </a:r>
            <a:r>
              <a:rPr lang="en-US" sz="2800" dirty="0">
                <a:solidFill>
                  <a:srgbClr val="0000FF"/>
                </a:solidFill>
                <a:latin typeface="Arial" charset="0"/>
              </a:rPr>
              <a:t>decreasing order</a:t>
            </a:r>
            <a:r>
              <a:rPr lang="en-US" sz="2800" dirty="0">
                <a:latin typeface="Arial" charset="0"/>
              </a:rPr>
              <a:t>?</a:t>
            </a:r>
            <a:endParaRPr lang="en-US" sz="2800" dirty="0">
              <a:solidFill>
                <a:srgbClr val="FF0000"/>
              </a:solidFill>
              <a:latin typeface="Arial" charset="0"/>
            </a:endParaRPr>
          </a:p>
        </p:txBody>
      </p:sp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uiExpand="1" build="p" animBg="1"/>
      <p:bldP spid="5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382000" cy="9144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2800" dirty="0">
                <a:latin typeface="Britannic Bold" panose="020B0903060703020204" pitchFamily="34" charset="0"/>
              </a:rPr>
              <a:t>Analysis of Quick Sort: Worst Case (2/2)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55</a:t>
            </a:fld>
            <a:endParaRPr lang="en-US" sz="1600" dirty="0"/>
          </a:p>
        </p:txBody>
      </p:sp>
      <p:grpSp>
        <p:nvGrpSpPr>
          <p:cNvPr id="14" name="Group 4"/>
          <p:cNvGrpSpPr>
            <a:grpSpLocks/>
          </p:cNvGrpSpPr>
          <p:nvPr/>
        </p:nvGrpSpPr>
        <p:grpSpPr bwMode="auto">
          <a:xfrm>
            <a:off x="685800" y="1371600"/>
            <a:ext cx="4953000" cy="3581400"/>
            <a:chOff x="288" y="1104"/>
            <a:chExt cx="3120" cy="2256"/>
          </a:xfrm>
        </p:grpSpPr>
        <p:sp>
          <p:nvSpPr>
            <p:cNvPr id="15" name="Line 5"/>
            <p:cNvSpPr>
              <a:spLocks noChangeShapeType="1"/>
            </p:cNvSpPr>
            <p:nvPr/>
          </p:nvSpPr>
          <p:spPr bwMode="auto">
            <a:xfrm flipV="1">
              <a:off x="2832" y="1200"/>
              <a:ext cx="0" cy="76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6" name="Line 6"/>
            <p:cNvSpPr>
              <a:spLocks noChangeShapeType="1"/>
            </p:cNvSpPr>
            <p:nvPr/>
          </p:nvSpPr>
          <p:spPr bwMode="auto">
            <a:xfrm>
              <a:off x="2832" y="2784"/>
              <a:ext cx="0" cy="57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17" name="Text Box 7"/>
            <p:cNvSpPr txBox="1">
              <a:spLocks noChangeArrowheads="1"/>
            </p:cNvSpPr>
            <p:nvPr/>
          </p:nvSpPr>
          <p:spPr bwMode="auto">
            <a:xfrm>
              <a:off x="2496" y="2016"/>
              <a:ext cx="91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Total no. of levels = n</a:t>
              </a:r>
            </a:p>
          </p:txBody>
        </p:sp>
        <p:sp>
          <p:nvSpPr>
            <p:cNvPr id="18" name="Text Box 8"/>
            <p:cNvSpPr txBox="1">
              <a:spLocks noChangeArrowheads="1"/>
            </p:cNvSpPr>
            <p:nvPr/>
          </p:nvSpPr>
          <p:spPr bwMode="auto">
            <a:xfrm>
              <a:off x="864" y="1104"/>
              <a:ext cx="288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n</a:t>
              </a:r>
            </a:p>
          </p:txBody>
        </p:sp>
        <p:sp>
          <p:nvSpPr>
            <p:cNvPr id="19" name="Line 9"/>
            <p:cNvSpPr>
              <a:spLocks noChangeShapeType="1"/>
            </p:cNvSpPr>
            <p:nvPr/>
          </p:nvSpPr>
          <p:spPr bwMode="auto">
            <a:xfrm flipH="1">
              <a:off x="576" y="1392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960" y="1392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1" name="Text Box 11"/>
            <p:cNvSpPr txBox="1">
              <a:spLocks noChangeArrowheads="1"/>
            </p:cNvSpPr>
            <p:nvPr/>
          </p:nvSpPr>
          <p:spPr bwMode="auto">
            <a:xfrm>
              <a:off x="288" y="158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22" name="Text Box 12"/>
            <p:cNvSpPr txBox="1">
              <a:spLocks noChangeArrowheads="1"/>
            </p:cNvSpPr>
            <p:nvPr/>
          </p:nvSpPr>
          <p:spPr bwMode="auto">
            <a:xfrm>
              <a:off x="1152" y="158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n-1</a:t>
              </a:r>
            </a:p>
          </p:txBody>
        </p:sp>
        <p:sp>
          <p:nvSpPr>
            <p:cNvPr id="23" name="Line 13"/>
            <p:cNvSpPr>
              <a:spLocks noChangeShapeType="1"/>
            </p:cNvSpPr>
            <p:nvPr/>
          </p:nvSpPr>
          <p:spPr bwMode="auto">
            <a:xfrm flipH="1">
              <a:off x="1056" y="1920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440" y="1920"/>
              <a:ext cx="384" cy="192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960" y="2112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26" name="Text Box 16"/>
            <p:cNvSpPr txBox="1">
              <a:spLocks noChangeArrowheads="1"/>
            </p:cNvSpPr>
            <p:nvPr/>
          </p:nvSpPr>
          <p:spPr bwMode="auto">
            <a:xfrm>
              <a:off x="1632" y="2112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n-2</a:t>
              </a:r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 flipH="1">
              <a:off x="1536" y="2736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1872" y="2736"/>
              <a:ext cx="33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endParaRPr lang="en-SG" dirty="0"/>
            </a:p>
          </p:txBody>
        </p:sp>
        <p:sp>
          <p:nvSpPr>
            <p:cNvPr id="29" name="Text Box 19"/>
            <p:cNvSpPr txBox="1">
              <a:spLocks noChangeArrowheads="1"/>
            </p:cNvSpPr>
            <p:nvPr/>
          </p:nvSpPr>
          <p:spPr bwMode="auto">
            <a:xfrm>
              <a:off x="1344" y="302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0" name="Text Box 20"/>
            <p:cNvSpPr txBox="1">
              <a:spLocks noChangeArrowheads="1"/>
            </p:cNvSpPr>
            <p:nvPr/>
          </p:nvSpPr>
          <p:spPr bwMode="auto">
            <a:xfrm>
              <a:off x="2112" y="3024"/>
              <a:ext cx="432" cy="294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TW" sz="2400" dirty="0">
                  <a:ea typeface="PMingLiU" pitchFamily="18" charset="-120"/>
                </a:rPr>
                <a:t>1</a:t>
              </a:r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1577" y="2467"/>
              <a:ext cx="346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eaVert" wrap="none">
              <a:spAutoFit/>
            </a:bodyPr>
            <a:lstStyle/>
            <a:p>
              <a:r>
                <a:rPr kumimoji="1" lang="en-US" altLang="zh-TW" sz="2400" dirty="0">
                  <a:solidFill>
                    <a:schemeClr val="folHlink"/>
                  </a:solidFill>
                  <a:latin typeface="Times New Roman" pitchFamily="18" charset="0"/>
                  <a:ea typeface="PMingLiU" pitchFamily="18" charset="-120"/>
                </a:rPr>
                <a:t>……</a:t>
              </a:r>
              <a:endParaRPr kumimoji="1" lang="en-US" altLang="zh-TW" sz="2400" dirty="0">
                <a:solidFill>
                  <a:schemeClr val="folHlink"/>
                </a:solidFill>
                <a:ea typeface="PMingLiU" pitchFamily="18" charset="-120"/>
              </a:endParaRPr>
            </a:p>
          </p:txBody>
        </p:sp>
      </p:grpSp>
      <p:sp>
        <p:nvSpPr>
          <p:cNvPr id="32" name="Text Box 22"/>
          <p:cNvSpPr txBox="1">
            <a:spLocks noChangeArrowheads="1"/>
          </p:cNvSpPr>
          <p:nvPr/>
        </p:nvSpPr>
        <p:spPr bwMode="auto">
          <a:xfrm>
            <a:off x="5181600" y="3886200"/>
            <a:ext cx="3505200" cy="2308324"/>
          </a:xfrm>
          <a:prstGeom prst="rect">
            <a:avLst/>
          </a:prstGeom>
          <a:solidFill>
            <a:srgbClr val="CCFFCC"/>
          </a:solidFill>
          <a:ln>
            <a:headEnd/>
            <a:tailEnd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latin typeface="Arial" charset="0"/>
                <a:ea typeface="PMingLiU" pitchFamily="18" charset="-120"/>
              </a:rPr>
              <a:t>As each partition takes linear time, the algorithm in its worst case has n </a:t>
            </a:r>
            <a:r>
              <a:rPr lang="en-US" sz="2400" dirty="0">
                <a:ea typeface="PMingLiU" pitchFamily="18" charset="-120"/>
              </a:rPr>
              <a:t>levels and hence it </a:t>
            </a:r>
            <a:r>
              <a:rPr lang="en-US" sz="2400" dirty="0">
                <a:latin typeface="Arial" charset="0"/>
                <a:ea typeface="PMingLiU" pitchFamily="18" charset="-120"/>
              </a:rPr>
              <a:t>takes time n+(n-1)+...+1 = 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O(n</a:t>
            </a:r>
            <a:r>
              <a:rPr lang="en-US" sz="2400" baseline="300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2</a:t>
            </a:r>
            <a:r>
              <a:rPr lang="en-US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)</a:t>
            </a:r>
          </a:p>
        </p:txBody>
      </p:sp>
      <p:grpSp>
        <p:nvGrpSpPr>
          <p:cNvPr id="33" name="Group 36"/>
          <p:cNvGrpSpPr>
            <a:grpSpLocks/>
          </p:cNvGrpSpPr>
          <p:nvPr/>
        </p:nvGrpSpPr>
        <p:grpSpPr bwMode="auto">
          <a:xfrm>
            <a:off x="685800" y="2590800"/>
            <a:ext cx="3352800" cy="3133725"/>
            <a:chOff x="240" y="1872"/>
            <a:chExt cx="2112" cy="1974"/>
          </a:xfrm>
        </p:grpSpPr>
        <p:sp>
          <p:nvSpPr>
            <p:cNvPr id="34" name="Text Box 32"/>
            <p:cNvSpPr txBox="1">
              <a:spLocks noChangeArrowheads="1"/>
            </p:cNvSpPr>
            <p:nvPr/>
          </p:nvSpPr>
          <p:spPr bwMode="auto">
            <a:xfrm>
              <a:off x="240" y="3552"/>
              <a:ext cx="2112" cy="294"/>
            </a:xfrm>
            <a:prstGeom prst="rect">
              <a:avLst/>
            </a:prstGeom>
            <a:solidFill>
              <a:srgbClr val="FF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2400" dirty="0">
                  <a:latin typeface="Arial" charset="0"/>
                </a:rPr>
                <a:t>contains the pivot only!</a:t>
              </a:r>
            </a:p>
          </p:txBody>
        </p:sp>
        <p:sp>
          <p:nvSpPr>
            <p:cNvPr id="35" name="Line 33"/>
            <p:cNvSpPr>
              <a:spLocks noChangeShapeType="1"/>
            </p:cNvSpPr>
            <p:nvPr/>
          </p:nvSpPr>
          <p:spPr bwMode="auto">
            <a:xfrm flipV="1">
              <a:off x="432" y="1872"/>
              <a:ext cx="0" cy="168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36" name="Line 34"/>
            <p:cNvSpPr>
              <a:spLocks noChangeShapeType="1"/>
            </p:cNvSpPr>
            <p:nvPr/>
          </p:nvSpPr>
          <p:spPr bwMode="auto">
            <a:xfrm flipV="1">
              <a:off x="1104" y="2400"/>
              <a:ext cx="0" cy="115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  <p:sp>
          <p:nvSpPr>
            <p:cNvPr id="37" name="Line 35"/>
            <p:cNvSpPr>
              <a:spLocks noChangeShapeType="1"/>
            </p:cNvSpPr>
            <p:nvPr/>
          </p:nvSpPr>
          <p:spPr bwMode="auto">
            <a:xfrm flipV="1">
              <a:off x="1488" y="3312"/>
              <a:ext cx="0" cy="24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SG" dirty="0"/>
            </a:p>
          </p:txBody>
        </p:sp>
      </p:grpSp>
      <p:sp>
        <p:nvSpPr>
          <p:cNvPr id="38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9144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5 </a:t>
            </a:r>
            <a:r>
              <a:rPr lang="en-US" sz="2800" dirty="0">
                <a:latin typeface="Britannic Bold" panose="020B0903060703020204" pitchFamily="34" charset="0"/>
              </a:rPr>
              <a:t>Analysis of Quick Sort: Best/Average case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96240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sz="2800" dirty="0">
                <a:solidFill>
                  <a:srgbClr val="C00000"/>
                </a:solidFill>
              </a:rPr>
              <a:t>Best case </a:t>
            </a:r>
            <a:r>
              <a:rPr lang="en-US" sz="2800" dirty="0"/>
              <a:t>occurs when partition always splits the array into </a:t>
            </a:r>
            <a:r>
              <a:rPr lang="en-US" sz="2800" dirty="0">
                <a:solidFill>
                  <a:srgbClr val="0000FF"/>
                </a:solidFill>
              </a:rPr>
              <a:t>2 equal halves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Depth of recursion is </a:t>
            </a:r>
            <a:r>
              <a:rPr lang="en-US" sz="2400" dirty="0">
                <a:solidFill>
                  <a:srgbClr val="C00000"/>
                </a:solidFill>
              </a:rPr>
              <a:t>log n</a:t>
            </a:r>
            <a:r>
              <a:rPr lang="en-US" sz="2400" dirty="0"/>
              <a:t>.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Each level takes </a:t>
            </a:r>
            <a:r>
              <a:rPr lang="en-US" sz="2400" dirty="0">
                <a:solidFill>
                  <a:srgbClr val="C00000"/>
                </a:solidFill>
              </a:rPr>
              <a:t>n</a:t>
            </a:r>
            <a:r>
              <a:rPr lang="en-US" sz="2400" dirty="0"/>
              <a:t> or fewer comparisons, so the time complexity is </a:t>
            </a:r>
            <a:r>
              <a:rPr lang="en-US" sz="2400" dirty="0">
                <a:solidFill>
                  <a:srgbClr val="C00000"/>
                </a:solidFill>
              </a:rPr>
              <a:t>O(n log n)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In practice, worst case is rare, and on the average, we get some good splits and some bad ones</a:t>
            </a:r>
          </a:p>
          <a:p>
            <a:pPr>
              <a:spcBef>
                <a:spcPts val="1200"/>
              </a:spcBef>
            </a:pPr>
            <a:r>
              <a:rPr lang="en-US" sz="2800" dirty="0">
                <a:solidFill>
                  <a:srgbClr val="C00000"/>
                </a:solidFill>
              </a:rPr>
              <a:t>Average time </a:t>
            </a:r>
            <a:r>
              <a:rPr lang="en-US" sz="2800" dirty="0"/>
              <a:t>is </a:t>
            </a:r>
            <a:r>
              <a:rPr lang="en-US" sz="2800" dirty="0">
                <a:solidFill>
                  <a:srgbClr val="C00000"/>
                </a:solidFill>
              </a:rPr>
              <a:t>O(n log n)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56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6</a:t>
            </a:r>
            <a:r>
              <a:rPr lang="en-US" sz="4400" dirty="0">
                <a:latin typeface="Britannic Bold" panose="020B0903060703020204" pitchFamily="34" charset="0"/>
              </a:rPr>
              <a:t> Radix Sort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>
                <a:latin typeface="Britannic Bold" panose="020B0903060703020204" pitchFamily="34" charset="0"/>
              </a:rPr>
              <a:t>Idea of Radix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Treats each data to be sorted as a </a:t>
            </a:r>
            <a:r>
              <a:rPr lang="en-US" sz="2800" dirty="0">
                <a:solidFill>
                  <a:srgbClr val="A50021"/>
                </a:solidFill>
              </a:rPr>
              <a:t>character string.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It is not using comparison, i.e., </a:t>
            </a:r>
            <a:r>
              <a:rPr lang="en-US" sz="2800" b="1" dirty="0">
                <a:solidFill>
                  <a:srgbClr val="C00000"/>
                </a:solidFill>
              </a:rPr>
              <a:t>no</a:t>
            </a:r>
            <a:r>
              <a:rPr lang="en-US" sz="2800" dirty="0">
                <a:solidFill>
                  <a:srgbClr val="C00000"/>
                </a:solidFill>
              </a:rPr>
              <a:t> comparison </a:t>
            </a:r>
            <a:r>
              <a:rPr lang="en-US" sz="2800" dirty="0"/>
              <a:t>among the data is needed.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Hence it is a </a:t>
            </a:r>
            <a:r>
              <a:rPr lang="en-US" sz="2800" dirty="0">
                <a:solidFill>
                  <a:srgbClr val="0000FF"/>
                </a:solidFill>
              </a:rPr>
              <a:t>non-comparison based sort </a:t>
            </a:r>
            <a:r>
              <a:rPr lang="en-US" sz="2400" dirty="0"/>
              <a:t>(the preceding sorting algorithms are called comparison based sorts)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In each iteration, organize the data into groups according to the </a:t>
            </a:r>
            <a:r>
              <a:rPr lang="en-US" sz="2800" dirty="0">
                <a:solidFill>
                  <a:srgbClr val="C00000"/>
                </a:solidFill>
              </a:rPr>
              <a:t>next</a:t>
            </a:r>
            <a:r>
              <a:rPr lang="en-US" sz="2800" dirty="0">
                <a:solidFill>
                  <a:srgbClr val="993300"/>
                </a:solidFill>
              </a:rPr>
              <a:t> </a:t>
            </a:r>
            <a:r>
              <a:rPr lang="en-US" sz="2800" dirty="0"/>
              <a:t>character in each data.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58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3600" dirty="0">
                <a:latin typeface="Britannic Bold" panose="020B0903060703020204" pitchFamily="34" charset="0"/>
              </a:rPr>
              <a:t>Radix Sort of Eight Integers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59</a:t>
            </a:fld>
            <a:endParaRPr lang="en-US" sz="1600" dirty="0"/>
          </a:p>
        </p:txBody>
      </p:sp>
      <p:pic>
        <p:nvPicPr>
          <p:cNvPr id="24" name="Picture 3"/>
          <p:cNvPicPr>
            <a:picLocks noGrp="1" noChangeAspect="1" noChangeArrowheads="1"/>
          </p:cNvPicPr>
          <p:nvPr>
            <p:ph idx="4294967295"/>
          </p:nvPr>
        </p:nvPicPr>
        <p:blipFill>
          <a:blip r:embed="rId3" cstate="print"/>
          <a:srcRect b="92537"/>
          <a:stretch>
            <a:fillRect/>
          </a:stretch>
        </p:blipFill>
        <p:spPr>
          <a:xfrm>
            <a:off x="381000" y="1219200"/>
            <a:ext cx="8459537" cy="381000"/>
          </a:xfrm>
          <a:noFill/>
        </p:spPr>
      </p:pic>
      <p:pic>
        <p:nvPicPr>
          <p:cNvPr id="25" name="Picture 4"/>
          <p:cNvPicPr>
            <a:picLocks noChangeAspect="1" noChangeArrowheads="1"/>
          </p:cNvPicPr>
          <p:nvPr/>
        </p:nvPicPr>
        <p:blipFill>
          <a:blip r:embed="rId3" cstate="print"/>
          <a:srcRect l="-885" t="10448" b="80597"/>
          <a:stretch>
            <a:fillRect/>
          </a:stretch>
        </p:blipFill>
        <p:spPr bwMode="auto">
          <a:xfrm>
            <a:off x="304800" y="16002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3" cstate="print"/>
          <a:srcRect l="-885" t="22388" b="68657"/>
          <a:stretch>
            <a:fillRect/>
          </a:stretch>
        </p:blipFill>
        <p:spPr bwMode="auto">
          <a:xfrm>
            <a:off x="304800" y="2057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6"/>
          <p:cNvPicPr>
            <a:picLocks noChangeAspect="1" noChangeArrowheads="1"/>
          </p:cNvPicPr>
          <p:nvPr/>
        </p:nvPicPr>
        <p:blipFill>
          <a:blip r:embed="rId3" cstate="print"/>
          <a:srcRect l="-885" t="34328" b="56717"/>
          <a:stretch>
            <a:fillRect/>
          </a:stretch>
        </p:blipFill>
        <p:spPr bwMode="auto">
          <a:xfrm>
            <a:off x="304800" y="2514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" name="Picture 7"/>
          <p:cNvPicPr>
            <a:picLocks noChangeAspect="1" noChangeArrowheads="1"/>
          </p:cNvPicPr>
          <p:nvPr/>
        </p:nvPicPr>
        <p:blipFill>
          <a:blip r:embed="rId3" cstate="print"/>
          <a:srcRect l="-885" t="46268" b="46269"/>
          <a:stretch>
            <a:fillRect/>
          </a:stretch>
        </p:blipFill>
        <p:spPr bwMode="auto">
          <a:xfrm>
            <a:off x="304800" y="29718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" name="Picture 8"/>
          <p:cNvPicPr>
            <a:picLocks noChangeAspect="1" noChangeArrowheads="1"/>
          </p:cNvPicPr>
          <p:nvPr/>
        </p:nvPicPr>
        <p:blipFill>
          <a:blip r:embed="rId3" cstate="print"/>
          <a:srcRect l="-885" t="58208" b="34329"/>
          <a:stretch>
            <a:fillRect/>
          </a:stretch>
        </p:blipFill>
        <p:spPr bwMode="auto">
          <a:xfrm>
            <a:off x="304800" y="3429000"/>
            <a:ext cx="8534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" name="Picture 9"/>
          <p:cNvPicPr>
            <a:picLocks noChangeAspect="1" noChangeArrowheads="1"/>
          </p:cNvPicPr>
          <p:nvPr/>
        </p:nvPicPr>
        <p:blipFill>
          <a:blip r:embed="rId3" cstate="print"/>
          <a:srcRect l="-1770" t="70148" b="22389"/>
          <a:stretch>
            <a:fillRect/>
          </a:stretch>
        </p:blipFill>
        <p:spPr bwMode="auto">
          <a:xfrm>
            <a:off x="228600" y="3886200"/>
            <a:ext cx="8609263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" name="Picture 10"/>
          <p:cNvPicPr>
            <a:picLocks noChangeAspect="1" noChangeArrowheads="1"/>
          </p:cNvPicPr>
          <p:nvPr/>
        </p:nvPicPr>
        <p:blipFill>
          <a:blip r:embed="rId3" cstate="print"/>
          <a:srcRect l="-885" t="80595" b="10449"/>
          <a:stretch>
            <a:fillRect/>
          </a:stretch>
        </p:blipFill>
        <p:spPr bwMode="auto">
          <a:xfrm>
            <a:off x="304800" y="43434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2" name="Picture 11"/>
          <p:cNvPicPr>
            <a:picLocks noChangeAspect="1" noChangeArrowheads="1"/>
          </p:cNvPicPr>
          <p:nvPr/>
        </p:nvPicPr>
        <p:blipFill>
          <a:blip r:embed="rId3" cstate="print"/>
          <a:srcRect l="-885" t="91045"/>
          <a:stretch>
            <a:fillRect/>
          </a:stretch>
        </p:blipFill>
        <p:spPr bwMode="auto">
          <a:xfrm>
            <a:off x="304800" y="48006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40000"/>
            </a:srgbClr>
          </a:solidFill>
        </p:spPr>
        <p:txBody>
          <a:bodyPr/>
          <a:lstStyle/>
          <a:p>
            <a:r>
              <a:rPr lang="en-US" sz="4000" dirty="0">
                <a:latin typeface="Britannic Bold" panose="020B0903060703020204" pitchFamily="34" charset="0"/>
              </a:rPr>
              <a:t>References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84BA89-CC61-4F67-A868-148EFD8CC251}" type="slidenum">
              <a:rPr lang="en-US" sz="1600" smtClean="0"/>
              <a:pPr/>
              <a:t>6</a:t>
            </a:fld>
            <a:endParaRPr lang="en-US" sz="1600" dirty="0"/>
          </a:p>
        </p:txBody>
      </p:sp>
      <p:graphicFrame>
        <p:nvGraphicFramePr>
          <p:cNvPr id="9" name="Diagram 8"/>
          <p:cNvGraphicFramePr/>
          <p:nvPr>
            <p:extLst>
              <p:ext uri="{D42A27DB-BD31-4B8C-83A1-F6EECF244321}">
                <p14:modId xmlns:p14="http://schemas.microsoft.com/office/powerpoint/2010/main" val="872064374"/>
              </p:ext>
            </p:extLst>
          </p:nvPr>
        </p:nvGraphicFramePr>
        <p:xfrm>
          <a:off x="533400" y="1371600"/>
          <a:ext cx="7924800" cy="4622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  <p:extLst>
      <p:ext uri="{BB962C8B-B14F-4D97-AF65-F5344CB8AC3E}">
        <p14:creationId xmlns:p14="http://schemas.microsoft.com/office/powerpoint/2010/main" val="38067729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6 </a:t>
            </a:r>
            <a:r>
              <a:rPr lang="en-US" sz="2800" dirty="0">
                <a:latin typeface="Britannic Bold" panose="020B0903060703020204" pitchFamily="34" charset="0"/>
              </a:rPr>
              <a:t>Pseudocode and Analysis of Radix Sort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60</a:t>
            </a:fld>
            <a:endParaRPr lang="en-US" sz="1600" dirty="0"/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685800" y="1066800"/>
            <a:ext cx="8077200" cy="409342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1" hangingPunct="1">
              <a:spcBef>
                <a:spcPts val="0"/>
              </a:spcBef>
              <a:buFont typeface="Wingdings" pitchFamily="2" charset="2"/>
              <a:buNone/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b="1" dirty="0">
                <a:solidFill>
                  <a:srgbClr val="0000FF"/>
                </a:solidFill>
                <a:latin typeface="Lucida Console" pitchFamily="49" charset="0"/>
                <a:ea typeface="PMingLiU" pitchFamily="18" charset="-120"/>
              </a:rPr>
              <a:t>radix</a:t>
            </a:r>
            <a:r>
              <a:rPr lang="en-US" sz="2000" b="1" dirty="0">
                <a:solidFill>
                  <a:srgbClr val="0000FF"/>
                </a:solidFill>
                <a:latin typeface="Lucida Console" pitchFamily="49" charset="0"/>
              </a:rPr>
              <a:t>Sort(int[] array, int n, int d) </a:t>
            </a:r>
            <a:r>
              <a:rPr lang="en-US" sz="2000" dirty="0">
                <a:solidFill>
                  <a:srgbClr val="0000FF"/>
                </a:solidFill>
                <a:latin typeface="Lucida Console" pitchFamily="49" charset="0"/>
              </a:rPr>
              <a:t>{</a:t>
            </a:r>
            <a:endParaRPr lang="en-US" altLang="zh-TW" sz="2000" b="1" dirty="0">
              <a:latin typeface="Lucida Console" pitchFamily="49" charset="0"/>
              <a:ea typeface="PMingLiU" pitchFamily="18" charset="-12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solidFill>
                  <a:srgbClr val="008000"/>
                </a:solidFill>
                <a:latin typeface="Arial" charset="0"/>
              </a:rPr>
              <a:t>	// Sorts </a:t>
            </a:r>
            <a:r>
              <a:rPr lang="en-US" sz="2000" dirty="0">
                <a:solidFill>
                  <a:srgbClr val="A50021"/>
                </a:solidFill>
                <a:latin typeface="Arial" charset="0"/>
              </a:rPr>
              <a:t>n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d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-digit numeric strings in the array.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for (</a:t>
            </a:r>
            <a:r>
              <a:rPr lang="en-US" sz="2000" dirty="0">
                <a:solidFill>
                  <a:srgbClr val="FF3300"/>
                </a:solidFill>
                <a:latin typeface="Arial" charset="0"/>
              </a:rPr>
              <a:t>j 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dirty="0">
                <a:solidFill>
                  <a:srgbClr val="FF3300"/>
                </a:solidFill>
                <a:latin typeface="Arial" charset="0"/>
              </a:rPr>
              <a:t>d</a:t>
            </a:r>
            <a:r>
              <a:rPr lang="en-US" sz="2000" dirty="0">
                <a:latin typeface="Arial" charset="0"/>
              </a:rPr>
              <a:t> down to 1) { </a:t>
            </a:r>
            <a:r>
              <a:rPr lang="en-US" sz="2000" b="1" dirty="0">
                <a:latin typeface="Arial" charset="0"/>
              </a:rPr>
              <a:t>  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// for digits in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last 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position to </a:t>
            </a:r>
            <a:r>
              <a:rPr lang="en-US" sz="2000" dirty="0">
                <a:solidFill>
                  <a:srgbClr val="FF0000"/>
                </a:solidFill>
                <a:latin typeface="Arial" charset="0"/>
              </a:rPr>
              <a:t>1</a:t>
            </a:r>
            <a:r>
              <a:rPr lang="en-US" sz="2000" baseline="30000" dirty="0">
                <a:solidFill>
                  <a:srgbClr val="FF0000"/>
                </a:solidFill>
                <a:latin typeface="Arial" charset="0"/>
              </a:rPr>
              <a:t>st</a:t>
            </a:r>
            <a:r>
              <a:rPr lang="en-US" sz="2000" dirty="0">
                <a:solidFill>
                  <a:srgbClr val="008000"/>
                </a:solidFill>
                <a:latin typeface="Arial" charset="0"/>
              </a:rPr>
              <a:t> position</a:t>
            </a:r>
            <a:endParaRPr lang="en-US" sz="2000" dirty="0">
              <a:latin typeface="Arial" charset="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	initialize 10 groups (queues) to empty    //</a:t>
            </a:r>
            <a:r>
              <a:rPr lang="en-US" sz="2000" b="1" dirty="0">
                <a:latin typeface="Arial" charset="0"/>
              </a:rPr>
              <a:t> </a:t>
            </a:r>
            <a:r>
              <a:rPr lang="en-US" sz="2000" b="1" dirty="0">
                <a:solidFill>
                  <a:srgbClr val="CC0000"/>
                </a:solidFill>
                <a:latin typeface="Arial" charset="0"/>
              </a:rPr>
              <a:t>Q</a:t>
            </a:r>
            <a:r>
              <a:rPr lang="en-US" sz="2000" dirty="0">
                <a:solidFill>
                  <a:srgbClr val="CC0000"/>
                </a:solidFill>
                <a:latin typeface="Arial" charset="0"/>
              </a:rPr>
              <a:t>:</a:t>
            </a:r>
            <a:r>
              <a:rPr lang="en-US" sz="2000" dirty="0">
                <a:latin typeface="Arial" charset="0"/>
              </a:rPr>
              <a:t> why </a:t>
            </a:r>
            <a:r>
              <a:rPr lang="en-US" sz="2000" dirty="0">
                <a:solidFill>
                  <a:srgbClr val="CC0000"/>
                </a:solidFill>
                <a:latin typeface="Arial" charset="0"/>
              </a:rPr>
              <a:t>10</a:t>
            </a:r>
            <a:r>
              <a:rPr lang="en-US" sz="2000" dirty="0">
                <a:latin typeface="Arial" charset="0"/>
              </a:rPr>
              <a:t> groups?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endParaRPr lang="en-US" sz="2000" b="1" dirty="0">
              <a:latin typeface="Arial" charset="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	for (i=0 through n-1) {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solidFill>
                  <a:srgbClr val="990033"/>
                </a:solidFill>
                <a:latin typeface="Arial" charset="0"/>
              </a:rPr>
              <a:t>			k </a:t>
            </a:r>
            <a:r>
              <a:rPr lang="en-US" sz="2000" dirty="0">
                <a:latin typeface="Arial" charset="0"/>
              </a:rPr>
              <a:t>= </a:t>
            </a:r>
            <a:r>
              <a:rPr lang="en-US" sz="2000" dirty="0">
                <a:solidFill>
                  <a:srgbClr val="FF3300"/>
                </a:solidFill>
                <a:latin typeface="Arial" charset="0"/>
              </a:rPr>
              <a:t>j</a:t>
            </a:r>
            <a:r>
              <a:rPr lang="en-US" sz="2000" baseline="30000" dirty="0">
                <a:solidFill>
                  <a:srgbClr val="FF3300"/>
                </a:solidFill>
                <a:latin typeface="Arial" charset="0"/>
              </a:rPr>
              <a:t>th</a:t>
            </a:r>
            <a:r>
              <a:rPr lang="en-US" sz="2000" dirty="0">
                <a:solidFill>
                  <a:srgbClr val="FF3300"/>
                </a:solidFill>
                <a:latin typeface="Arial" charset="0"/>
              </a:rPr>
              <a:t> digit</a:t>
            </a:r>
            <a:r>
              <a:rPr lang="en-US" sz="2000" dirty="0">
                <a:latin typeface="Arial" charset="0"/>
              </a:rPr>
              <a:t> of array[i]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		place array[i] at the end of group </a:t>
            </a:r>
            <a:r>
              <a:rPr lang="en-US" sz="2000" dirty="0">
                <a:solidFill>
                  <a:srgbClr val="990033"/>
                </a:solidFill>
                <a:latin typeface="Arial" charset="0"/>
              </a:rPr>
              <a:t>k</a:t>
            </a:r>
            <a:endParaRPr lang="en-US" sz="2000" dirty="0">
              <a:latin typeface="Arial" charset="0"/>
            </a:endParaRP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 		}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	Replace array with all items in group 0, followed by all items 		in group 1, and so on.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	}</a:t>
            </a:r>
          </a:p>
          <a:p>
            <a:pPr>
              <a:spcBef>
                <a:spcPts val="0"/>
              </a:spcBef>
              <a:tabLst>
                <a:tab pos="269875" algn="l"/>
                <a:tab pos="539750" algn="l"/>
                <a:tab pos="900113" algn="l"/>
                <a:tab pos="1169988" algn="l"/>
                <a:tab pos="1438275" algn="l"/>
              </a:tabLst>
            </a:pPr>
            <a:r>
              <a:rPr lang="en-US" sz="2000" dirty="0">
                <a:latin typeface="Arial" charset="0"/>
              </a:rPr>
              <a:t>}</a:t>
            </a:r>
          </a:p>
        </p:txBody>
      </p:sp>
      <p:sp>
        <p:nvSpPr>
          <p:cNvPr id="8" name="Rectangle 39"/>
          <p:cNvSpPr>
            <a:spLocks noChangeArrowheads="1"/>
          </p:cNvSpPr>
          <p:nvPr/>
        </p:nvSpPr>
        <p:spPr bwMode="auto">
          <a:xfrm>
            <a:off x="2362200" y="4648200"/>
            <a:ext cx="6248400" cy="156966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</a:pPr>
            <a:r>
              <a:rPr lang="en-US" sz="2400" dirty="0">
                <a:latin typeface="Arial" charset="0"/>
              </a:rPr>
              <a:t>Complexity </a:t>
            </a:r>
            <a:r>
              <a:rPr lang="en-US" sz="2400">
                <a:latin typeface="Arial" charset="0"/>
              </a:rPr>
              <a:t>is O(</a:t>
            </a:r>
            <a:r>
              <a:rPr lang="en-US" sz="2400">
                <a:solidFill>
                  <a:srgbClr val="0000FF"/>
                </a:solidFill>
                <a:latin typeface="Arial" charset="0"/>
              </a:rPr>
              <a:t>d</a:t>
            </a:r>
            <a:r>
              <a:rPr lang="en-US" sz="2400">
                <a:latin typeface="Times New Roman"/>
                <a:cs typeface="Times New Roman"/>
              </a:rPr>
              <a:t>×</a:t>
            </a:r>
            <a:r>
              <a:rPr lang="en-US" sz="2400">
                <a:latin typeface="Arial" charset="0"/>
              </a:rPr>
              <a:t>n</a:t>
            </a:r>
            <a:r>
              <a:rPr lang="en-US" sz="2400" dirty="0">
                <a:latin typeface="Arial" charset="0"/>
              </a:rPr>
              <a:t>) where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d</a:t>
            </a:r>
            <a:r>
              <a:rPr lang="en-US" sz="2400" dirty="0">
                <a:latin typeface="Arial" charset="0"/>
              </a:rPr>
              <a:t> is the maximum number of digits of the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n</a:t>
            </a:r>
            <a:r>
              <a:rPr lang="en-US" sz="2400" dirty="0">
                <a:latin typeface="Arial" charset="0"/>
              </a:rPr>
              <a:t> numeric strings in the array. Since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d</a:t>
            </a:r>
            <a:r>
              <a:rPr lang="en-US" sz="2400" dirty="0">
                <a:latin typeface="Arial" charset="0"/>
              </a:rPr>
              <a:t> is </a:t>
            </a:r>
            <a:r>
              <a:rPr lang="en-US" sz="2400" dirty="0">
                <a:solidFill>
                  <a:srgbClr val="990033"/>
                </a:solidFill>
                <a:latin typeface="Arial" charset="0"/>
              </a:rPr>
              <a:t>fixed</a:t>
            </a:r>
            <a:r>
              <a:rPr lang="en-US" sz="2400" dirty="0">
                <a:latin typeface="Arial" charset="0"/>
              </a:rPr>
              <a:t> or </a:t>
            </a:r>
            <a:r>
              <a:rPr lang="en-US" sz="2400" dirty="0">
                <a:solidFill>
                  <a:srgbClr val="990033"/>
                </a:solidFill>
                <a:latin typeface="Arial" charset="0"/>
              </a:rPr>
              <a:t>bounded</a:t>
            </a:r>
            <a:r>
              <a:rPr lang="en-US" sz="2400" dirty="0">
                <a:latin typeface="Arial" charset="0"/>
              </a:rPr>
              <a:t>, so the complexity is 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O(n)</a:t>
            </a:r>
            <a:r>
              <a:rPr lang="en-US" sz="2400" dirty="0">
                <a:latin typeface="Arial" charset="0"/>
              </a:rPr>
              <a:t>.</a:t>
            </a:r>
          </a:p>
        </p:txBody>
      </p:sp>
      <p:sp>
        <p:nvSpPr>
          <p:cNvPr id="9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marL="536575" indent="-536575" eaLnBrk="1" hangingPunct="1">
              <a:tabLst>
                <a:tab pos="536575" algn="l"/>
              </a:tabLst>
            </a:pPr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7</a:t>
            </a:r>
            <a:r>
              <a:rPr lang="en-US" sz="4400" dirty="0">
                <a:latin typeface="Britannic Bold" panose="020B0903060703020204" pitchFamily="34" charset="0"/>
              </a:rPr>
              <a:t>	Comparison of Sorting Algorithms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In-place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181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A sorting algorithm is said to be an </a:t>
            </a:r>
            <a:r>
              <a:rPr lang="en-US" sz="2800" dirty="0">
                <a:solidFill>
                  <a:srgbClr val="C00000"/>
                </a:solidFill>
              </a:rPr>
              <a:t>in-place</a:t>
            </a:r>
            <a:r>
              <a:rPr lang="en-US" sz="2800" dirty="0"/>
              <a:t> sort if it requires only a </a:t>
            </a:r>
            <a:r>
              <a:rPr lang="en-US" sz="2800" dirty="0">
                <a:solidFill>
                  <a:srgbClr val="0000FF"/>
                </a:solidFill>
              </a:rPr>
              <a:t>constant amount, i.e. O(1), of extra space</a:t>
            </a:r>
            <a:r>
              <a:rPr lang="en-US" sz="2800" dirty="0"/>
              <a:t> during the sorting process.</a:t>
            </a:r>
            <a:endParaRPr lang="en-US" sz="2800" dirty="0">
              <a:solidFill>
                <a:srgbClr val="A5002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/>
              <a:t>Merge Sort is </a:t>
            </a:r>
            <a:r>
              <a:rPr lang="en-US" sz="2800" u="sng" dirty="0"/>
              <a:t>not</a:t>
            </a:r>
            <a:r>
              <a:rPr lang="en-US" sz="2800" dirty="0"/>
              <a:t> in-place. Why?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How about Quick Sort and Radix Sort?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62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Stable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5334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A sorting algorithm is </a:t>
            </a:r>
            <a:r>
              <a:rPr lang="en-US" sz="2800" dirty="0">
                <a:solidFill>
                  <a:srgbClr val="C00000"/>
                </a:solidFill>
              </a:rPr>
              <a:t>stable</a:t>
            </a:r>
            <a:r>
              <a:rPr lang="en-US" sz="2800" dirty="0"/>
              <a:t> if the </a:t>
            </a:r>
            <a:r>
              <a:rPr lang="en-US" sz="2800" dirty="0">
                <a:solidFill>
                  <a:srgbClr val="0000FF"/>
                </a:solidFill>
              </a:rPr>
              <a:t>relative order of elements with the same key value is preserved</a:t>
            </a:r>
            <a:r>
              <a:rPr lang="en-US" sz="2800" dirty="0"/>
              <a:t> by the algorithm.</a:t>
            </a:r>
            <a:endParaRPr lang="en-US" sz="2800" dirty="0">
              <a:solidFill>
                <a:srgbClr val="A50021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800" dirty="0"/>
              <a:t>Example 1 – An application of stable sort: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Assume that names have been sorted in alphabetical order.</a:t>
            </a:r>
          </a:p>
          <a:p>
            <a:pPr lvl="1">
              <a:spcBef>
                <a:spcPts val="600"/>
              </a:spcBef>
            </a:pPr>
            <a:r>
              <a:rPr lang="en-US" sz="2400" dirty="0"/>
              <a:t>Now, if this list is sorted again by tutorial group number, a </a:t>
            </a:r>
            <a:r>
              <a:rPr lang="en-US" sz="2400" dirty="0">
                <a:solidFill>
                  <a:srgbClr val="C00000"/>
                </a:solidFill>
              </a:rPr>
              <a:t>stable sort </a:t>
            </a:r>
            <a:r>
              <a:rPr lang="en-US" sz="2400" dirty="0"/>
              <a:t>algorithm would ensure that all students in the same tutorial groups still appear in alphabetical order of their names.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Quick Sort and Selection Sort are </a:t>
            </a:r>
            <a:r>
              <a:rPr lang="en-US" sz="2800" u="sng" dirty="0"/>
              <a:t>not</a:t>
            </a:r>
            <a:r>
              <a:rPr lang="en-US" sz="2800" dirty="0"/>
              <a:t> stable. (Why?)</a:t>
            </a:r>
          </a:p>
          <a:p>
            <a:pPr lvl="1">
              <a:spcBef>
                <a:spcPts val="600"/>
              </a:spcBef>
            </a:pPr>
            <a:endParaRPr lang="en-US" sz="2400" dirty="0"/>
          </a:p>
          <a:p>
            <a:pPr lvl="1"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63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Non-Stable Sort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609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Example 2 – Quick Sort and Selection Sort are not stable:</a:t>
            </a:r>
          </a:p>
          <a:p>
            <a:pPr lvl="1">
              <a:spcBef>
                <a:spcPts val="1200"/>
              </a:spcBef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64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81000" y="1752600"/>
            <a:ext cx="8534400" cy="1981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dirty="0">
                <a:solidFill>
                  <a:srgbClr val="0000FF"/>
                </a:solidFill>
                <a:ea typeface="PMingLiU" pitchFamily="18" charset="-120"/>
              </a:rPr>
              <a:t>Quick sort:</a:t>
            </a:r>
          </a:p>
          <a:p>
            <a:r>
              <a:rPr lang="en-US" altLang="zh-TW" sz="2400" b="1" dirty="0">
                <a:ea typeface="PMingLiU" pitchFamily="18" charset="-120"/>
              </a:rPr>
              <a:t>1285</a:t>
            </a:r>
            <a:r>
              <a:rPr lang="en-US" altLang="zh-TW" sz="2400" dirty="0"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ea typeface="PMingLiU" pitchFamily="18" charset="-120"/>
              </a:rPr>
              <a:t> 150 4746 602 </a:t>
            </a:r>
            <a:r>
              <a:rPr lang="en-US" altLang="zh-TW" sz="2400" u="sng" dirty="0">
                <a:solidFill>
                  <a:srgbClr val="0000FF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solidFill>
                  <a:srgbClr val="0000FF"/>
                </a:solidFill>
                <a:ea typeface="PMingLiU" pitchFamily="18" charset="-120"/>
              </a:rPr>
              <a:t> </a:t>
            </a:r>
            <a:r>
              <a:rPr lang="en-US" altLang="zh-TW" sz="2400" dirty="0">
                <a:ea typeface="PMingLiU" pitchFamily="18" charset="-120"/>
              </a:rPr>
              <a:t>8356      </a:t>
            </a:r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// pivot in bold</a:t>
            </a:r>
            <a:endParaRPr lang="en-US" altLang="zh-TW" sz="2000" b="1" dirty="0">
              <a:solidFill>
                <a:srgbClr val="006600"/>
              </a:solidFill>
              <a:ea typeface="PMingLiU" pitchFamily="18" charset="-120"/>
            </a:endParaRPr>
          </a:p>
          <a:p>
            <a:r>
              <a:rPr lang="en-US" altLang="zh-TW" sz="2400" b="1" dirty="0">
                <a:ea typeface="PMingLiU" pitchFamily="18" charset="-120"/>
              </a:rPr>
              <a:t>1285</a:t>
            </a:r>
            <a:r>
              <a:rPr lang="en-US" altLang="zh-TW" sz="2400" dirty="0">
                <a:ea typeface="PMingLiU" pitchFamily="18" charset="-120"/>
              </a:rPr>
              <a:t> (</a:t>
            </a:r>
            <a:r>
              <a:rPr lang="en-US" altLang="zh-TW" sz="2400" dirty="0">
                <a:solidFill>
                  <a:srgbClr val="C00000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ea typeface="PMingLiU" pitchFamily="18" charset="-120"/>
              </a:rPr>
              <a:t> 150 602 </a:t>
            </a:r>
            <a:r>
              <a:rPr lang="en-US" altLang="zh-TW" sz="2400" u="sng" dirty="0">
                <a:solidFill>
                  <a:srgbClr val="0000FF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ea typeface="PMingLiU" pitchFamily="18" charset="-120"/>
              </a:rPr>
              <a:t>) (4746 8356)</a:t>
            </a:r>
          </a:p>
          <a:p>
            <a:r>
              <a:rPr lang="en-US" altLang="zh-TW" sz="2400" u="sng" dirty="0">
                <a:solidFill>
                  <a:srgbClr val="0000FF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ea typeface="PMingLiU" pitchFamily="18" charset="-120"/>
              </a:rPr>
              <a:t>5</a:t>
            </a:r>
            <a:r>
              <a:rPr lang="en-US" altLang="zh-TW" sz="2400" dirty="0">
                <a:ea typeface="PMingLiU" pitchFamily="18" charset="-120"/>
              </a:rPr>
              <a:t> 150 602 </a:t>
            </a:r>
            <a:r>
              <a:rPr lang="en-US" altLang="zh-TW" sz="2400" b="1" dirty="0">
                <a:ea typeface="PMingLiU" pitchFamily="18" charset="-120"/>
              </a:rPr>
              <a:t>1285</a:t>
            </a:r>
            <a:r>
              <a:rPr lang="en-US" altLang="zh-TW" sz="2400" dirty="0">
                <a:ea typeface="PMingLiU" pitchFamily="18" charset="-120"/>
              </a:rPr>
              <a:t> 4746 8356 </a:t>
            </a:r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//pivot </a:t>
            </a:r>
            <a:r>
              <a:rPr lang="en-US" altLang="zh-TW" sz="2000" dirty="0">
                <a:solidFill>
                  <a:srgbClr val="C00000"/>
                </a:solidFill>
                <a:ea typeface="PMingLiU" pitchFamily="18" charset="-120"/>
              </a:rPr>
              <a:t>swapped</a:t>
            </a:r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 with the last one in S1</a:t>
            </a:r>
          </a:p>
          <a:p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// the </a:t>
            </a:r>
            <a:r>
              <a:rPr lang="en-US" altLang="zh-TW" sz="2000" b="1" dirty="0">
                <a:solidFill>
                  <a:srgbClr val="660066"/>
                </a:solidFill>
                <a:ea typeface="PMingLiU" pitchFamily="18" charset="-120"/>
              </a:rPr>
              <a:t>2 5’s</a:t>
            </a:r>
            <a:r>
              <a:rPr lang="en-US" altLang="zh-TW" sz="2000" dirty="0">
                <a:solidFill>
                  <a:srgbClr val="660066"/>
                </a:solidFill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are in different order of the initial list 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0" y="3962400"/>
            <a:ext cx="8534400" cy="2362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zh-TW" sz="2800" dirty="0">
                <a:solidFill>
                  <a:srgbClr val="0000FF"/>
                </a:solidFill>
                <a:ea typeface="PMingLiU" pitchFamily="18" charset="-120"/>
              </a:rPr>
              <a:t>Selection sort: </a:t>
            </a:r>
            <a:r>
              <a:rPr lang="en-US" altLang="zh-TW" sz="2000" dirty="0">
                <a:solidFill>
                  <a:schemeClr val="tx1"/>
                </a:solidFill>
                <a:ea typeface="PMingLiU" pitchFamily="18" charset="-120"/>
              </a:rPr>
              <a:t>select the largest element and </a:t>
            </a:r>
            <a:r>
              <a:rPr lang="en-US" altLang="zh-TW" sz="2000" dirty="0">
                <a:solidFill>
                  <a:srgbClr val="C00000"/>
                </a:solidFill>
                <a:ea typeface="PMingLiU" pitchFamily="18" charset="-120"/>
              </a:rPr>
              <a:t>swap</a:t>
            </a:r>
            <a:r>
              <a:rPr lang="en-US" altLang="zh-TW" sz="2000" dirty="0">
                <a:solidFill>
                  <a:schemeClr val="tx1"/>
                </a:solidFill>
                <a:ea typeface="PMingLiU" pitchFamily="18" charset="-120"/>
              </a:rPr>
              <a:t> with the last one</a:t>
            </a:r>
          </a:p>
          <a:p>
            <a:r>
              <a:rPr lang="en-US" altLang="zh-TW" sz="2400" dirty="0">
                <a:latin typeface="Arial" charset="0"/>
                <a:ea typeface="PMingLiU" pitchFamily="18" charset="-120"/>
              </a:rPr>
              <a:t>1285 </a:t>
            </a:r>
            <a:r>
              <a:rPr lang="en-US" altLang="zh-TW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008000"/>
                </a:solidFill>
                <a:latin typeface="Arial" charset="0"/>
                <a:ea typeface="PMingLiU" pitchFamily="18" charset="-120"/>
              </a:rPr>
              <a:t>4746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602 </a:t>
            </a:r>
            <a:r>
              <a:rPr lang="en-US" altLang="zh-TW" sz="2400" u="sng" dirty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(8356)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Arial" charset="0"/>
                <a:ea typeface="PMingLiU" pitchFamily="18" charset="-120"/>
              </a:rPr>
              <a:t>1285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u="sng" dirty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602 (4746 8356)</a:t>
            </a:r>
          </a:p>
          <a:p>
            <a:r>
              <a:rPr lang="en-US" altLang="zh-TW" sz="2400" dirty="0">
                <a:solidFill>
                  <a:srgbClr val="008000"/>
                </a:solidFill>
                <a:latin typeface="Arial" charset="0"/>
                <a:ea typeface="PMingLiU" pitchFamily="18" charset="-120"/>
              </a:rPr>
              <a:t>602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u="sng" dirty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(1285 4746 8356)</a:t>
            </a:r>
          </a:p>
          <a:p>
            <a:r>
              <a:rPr lang="en-US" altLang="zh-TW" sz="2400" u="sng" dirty="0">
                <a:solidFill>
                  <a:srgbClr val="0000FF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</a:t>
            </a:r>
            <a:r>
              <a:rPr lang="en-US" altLang="zh-TW" sz="2400" dirty="0">
                <a:solidFill>
                  <a:srgbClr val="C00000"/>
                </a:solidFill>
                <a:latin typeface="Arial" charset="0"/>
                <a:ea typeface="PMingLiU" pitchFamily="18" charset="-120"/>
              </a:rPr>
              <a:t>5</a:t>
            </a:r>
            <a:r>
              <a:rPr lang="en-US" altLang="zh-TW" sz="2400" dirty="0">
                <a:latin typeface="Arial" charset="0"/>
                <a:ea typeface="PMingLiU" pitchFamily="18" charset="-120"/>
              </a:rPr>
              <a:t> (602 1285 4746 8356)</a:t>
            </a:r>
            <a:r>
              <a:rPr lang="en-US" altLang="zh-TW" sz="2000" dirty="0">
                <a:ea typeface="PMingLiU" pitchFamily="18" charset="-120"/>
              </a:rPr>
              <a:t> </a:t>
            </a:r>
          </a:p>
          <a:p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// the </a:t>
            </a:r>
            <a:r>
              <a:rPr lang="en-US" altLang="zh-TW" sz="2000" b="1" dirty="0">
                <a:solidFill>
                  <a:srgbClr val="CC00CC"/>
                </a:solidFill>
                <a:ea typeface="PMingLiU" pitchFamily="18" charset="-120"/>
              </a:rPr>
              <a:t>2 5’s</a:t>
            </a:r>
            <a:r>
              <a:rPr lang="en-US" altLang="zh-TW" sz="2000" dirty="0">
                <a:ea typeface="PMingLiU" pitchFamily="18" charset="-120"/>
              </a:rPr>
              <a:t> </a:t>
            </a:r>
            <a:r>
              <a:rPr lang="en-US" altLang="zh-TW" sz="2000" dirty="0">
                <a:solidFill>
                  <a:srgbClr val="006600"/>
                </a:solidFill>
                <a:ea typeface="PMingLiU" pitchFamily="18" charset="-120"/>
              </a:rPr>
              <a:t>are in different order of the initial list </a:t>
            </a:r>
          </a:p>
        </p:txBody>
      </p: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9" grpId="0" build="allAtOnce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7 </a:t>
            </a:r>
            <a:r>
              <a:rPr lang="en-US" sz="3600" dirty="0">
                <a:latin typeface="Britannic Bold" panose="020B0903060703020204" pitchFamily="34" charset="0"/>
              </a:rPr>
              <a:t>Summary of Sorting Algorithms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65</a:t>
            </a:fld>
            <a:endParaRPr lang="en-US" sz="1600" dirty="0"/>
          </a:p>
        </p:txBody>
      </p:sp>
      <p:graphicFrame>
        <p:nvGraphicFramePr>
          <p:cNvPr id="11" name="Group 74"/>
          <p:cNvGraphicFramePr>
            <a:graphicFrameLocks noGrp="1"/>
          </p:cNvGraphicFramePr>
          <p:nvPr>
            <p:ph idx="4294967295"/>
          </p:nvPr>
        </p:nvGraphicFramePr>
        <p:xfrm>
          <a:off x="838200" y="1066800"/>
          <a:ext cx="7772400" cy="4346561"/>
        </p:xfrm>
        <a:graphic>
          <a:graphicData uri="http://schemas.openxmlformats.org/drawingml/2006/table">
            <a:tbl>
              <a:tblPr/>
              <a:tblGrid>
                <a:gridCol w="19612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0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54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7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527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155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cs typeface="Arial" charset="0"/>
                      </a:endParaRP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Worst Case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Best Case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In-place?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Stable?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4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Selection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5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Insertion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Bubble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574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Bubble Sort 2 </a:t>
                      </a: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(improved with flag)</a:t>
                      </a:r>
                      <a:endParaRPr kumimoji="0" lang="en-US" altLang="zh-TW" sz="19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Tahoma" pitchFamily="34" charset="0"/>
                        <a:ea typeface="PMingLiU" pitchFamily="18" charset="-120"/>
                        <a:cs typeface="Arial" charset="0"/>
                      </a:endParaRP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25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Merge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 log 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 log 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97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Radix Sort   </a:t>
                      </a:r>
                      <a:r>
                        <a:rPr kumimoji="0" lang="en-US" altLang="zh-TW" sz="11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(non-comparison based)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975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Quick Sort</a:t>
                      </a:r>
                    </a:p>
                  </a:txBody>
                  <a:tcPr marL="87167" marR="87167" marT="43584" marB="435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</a:t>
                      </a:r>
                      <a:r>
                        <a:rPr kumimoji="0" lang="en-US" altLang="zh-TW" sz="1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2</a:t>
                      </a: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O(n log n)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Yes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TW" sz="19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00"/>
                          </a:solidFill>
                          <a:effectLst/>
                          <a:latin typeface="Tahoma" pitchFamily="34" charset="0"/>
                          <a:ea typeface="PMingLiU" pitchFamily="18" charset="-120"/>
                          <a:cs typeface="Arial" charset="0"/>
                        </a:rPr>
                        <a:t>No</a:t>
                      </a:r>
                    </a:p>
                  </a:txBody>
                  <a:tcPr marL="87167" marR="87167" marT="43584" marB="435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2" name="Text Box 75"/>
          <p:cNvSpPr txBox="1">
            <a:spLocks noChangeArrowheads="1"/>
          </p:cNvSpPr>
          <p:nvPr/>
        </p:nvSpPr>
        <p:spPr bwMode="auto">
          <a:xfrm>
            <a:off x="457200" y="5562600"/>
            <a:ext cx="8229600" cy="707886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901700" algn="l"/>
              </a:tabLst>
            </a:pPr>
            <a:r>
              <a:rPr lang="en-US" sz="2000" b="1" dirty="0"/>
              <a:t>Notes:</a:t>
            </a:r>
            <a:r>
              <a:rPr lang="en-US" sz="2000" dirty="0"/>
              <a:t>	1. </a:t>
            </a:r>
            <a:r>
              <a:rPr lang="en-US" sz="2000" b="1" dirty="0">
                <a:solidFill>
                  <a:srgbClr val="A50021"/>
                </a:solidFill>
              </a:rPr>
              <a:t>O(n)</a:t>
            </a:r>
            <a:r>
              <a:rPr lang="en-US" sz="2000" dirty="0"/>
              <a:t> for Radix Sort is due to non-comparison based sorting.</a:t>
            </a:r>
          </a:p>
          <a:p>
            <a:pPr>
              <a:tabLst>
                <a:tab pos="901700" algn="l"/>
              </a:tabLst>
            </a:pPr>
            <a:r>
              <a:rPr lang="en-US" sz="2000" dirty="0"/>
              <a:t> 	2.</a:t>
            </a:r>
            <a:r>
              <a:rPr lang="en-US" sz="2000" b="1" dirty="0">
                <a:solidFill>
                  <a:srgbClr val="C00000"/>
                </a:solidFill>
              </a:rPr>
              <a:t> O(n log n) </a:t>
            </a:r>
            <a:r>
              <a:rPr lang="en-US" sz="2000" dirty="0"/>
              <a:t>is the </a:t>
            </a:r>
            <a:r>
              <a:rPr lang="en-US" sz="2000" u="sng" dirty="0">
                <a:solidFill>
                  <a:srgbClr val="C00000"/>
                </a:solidFill>
              </a:rPr>
              <a:t>best possible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for comparison based sorting. 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848600" cy="1752600"/>
          </a:xfrm>
        </p:spPr>
        <p:txBody>
          <a:bodyPr/>
          <a:lstStyle/>
          <a:p>
            <a:pPr eaLnBrk="1" hangingPunct="1"/>
            <a:r>
              <a:rPr lang="en-US" sz="4400" dirty="0">
                <a:solidFill>
                  <a:srgbClr val="C00000"/>
                </a:solidFill>
                <a:latin typeface="Britannic Bold" panose="020B0903060703020204" pitchFamily="34" charset="0"/>
              </a:rPr>
              <a:t>8</a:t>
            </a:r>
            <a:r>
              <a:rPr lang="en-US" sz="4400" dirty="0">
                <a:latin typeface="Britannic Bold" panose="020B0903060703020204" pitchFamily="34" charset="0"/>
              </a:rPr>
              <a:t> Use of Java Sort Methods</a:t>
            </a:r>
          </a:p>
        </p:txBody>
      </p:sp>
      <p:sp>
        <p:nvSpPr>
          <p:cNvPr id="337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200" dirty="0">
                <a:latin typeface="Britannic Bold" panose="020B0903060703020204" pitchFamily="34" charset="0"/>
              </a:rPr>
              <a:t>Java Sort Methods (in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Arrays</a:t>
            </a:r>
            <a:r>
              <a:rPr lang="en-US" sz="3200" dirty="0">
                <a:latin typeface="Britannic Bold" panose="020B0903060703020204" pitchFamily="34" charset="0"/>
              </a:rPr>
              <a:t> class)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67</a:t>
            </a:fld>
            <a:endParaRPr lang="en-US" sz="1600"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228600" y="1219200"/>
            <a:ext cx="8763000" cy="502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kumimoji="0" lang="en-US" sz="1800" b="1" i="0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(byte[]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(byte[]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char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(double[]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float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(int[]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(int[]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long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Object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lang="en-US" kern="0" dirty="0">
                <a:solidFill>
                  <a:srgbClr val="C00000"/>
                </a:solidFill>
              </a:rPr>
              <a:t>Object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[] a, int fromIndex, int toIndex)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(short[] a)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 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(short[] a, int fromIndex, int toIndex)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&lt;T&gt;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(T[] a,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Comparator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&lt;? super T&gt; c) </a:t>
            </a:r>
          </a:p>
          <a:p>
            <a:pPr marL="342900" lvl="0" indent="-342900">
              <a:lnSpc>
                <a:spcPct val="80000"/>
              </a:lnSpc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static 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&lt;T&gt;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void </a:t>
            </a:r>
            <a:r>
              <a:rPr lang="en-US" b="1" kern="0" dirty="0">
                <a:solidFill>
                  <a:srgbClr val="C00000"/>
                </a:solidFill>
              </a:rPr>
              <a:t>sort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(T[] a, int fromIndex, int toIndex, </a:t>
            </a:r>
            <a:r>
              <a:rPr lang="en-US" kern="0" dirty="0">
                <a:solidFill>
                  <a:srgbClr val="C00000"/>
                </a:solidFill>
              </a:rPr>
              <a:t>Comparator</a:t>
            </a: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&lt;? super T&gt; c) 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To use </a:t>
            </a:r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sort( ) </a:t>
            </a:r>
            <a:r>
              <a:rPr lang="en-US" sz="3600" dirty="0">
                <a:latin typeface="Britannic Bold" panose="020B0903060703020204" pitchFamily="34" charset="0"/>
              </a:rPr>
              <a:t>in Arrays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30480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800" dirty="0"/>
              <a:t>The entities to be sorted must be stored in an </a:t>
            </a:r>
            <a:r>
              <a:rPr lang="en-US" sz="2800" dirty="0">
                <a:solidFill>
                  <a:srgbClr val="C00000"/>
                </a:solidFill>
              </a:rPr>
              <a:t>array</a:t>
            </a:r>
            <a:r>
              <a:rPr lang="en-US" sz="2800" dirty="0"/>
              <a:t> first.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If they are stored in a </a:t>
            </a:r>
            <a:r>
              <a:rPr lang="en-US" sz="2800" dirty="0">
                <a:solidFill>
                  <a:srgbClr val="0000FF"/>
                </a:solidFill>
              </a:rPr>
              <a:t>list</a:t>
            </a:r>
            <a:r>
              <a:rPr lang="en-US" sz="2800" dirty="0"/>
              <a:t>, then we have to use </a:t>
            </a:r>
            <a:r>
              <a:rPr lang="en-US" sz="2800" dirty="0">
                <a:solidFill>
                  <a:srgbClr val="C00000"/>
                </a:solidFill>
              </a:rPr>
              <a:t>Collections.sort()</a:t>
            </a:r>
          </a:p>
          <a:p>
            <a:pPr>
              <a:spcBef>
                <a:spcPts val="1200"/>
              </a:spcBef>
            </a:pPr>
            <a:r>
              <a:rPr lang="en-US" sz="2800" dirty="0"/>
              <a:t>If the data to be sorted are not primitive, then </a:t>
            </a:r>
            <a:r>
              <a:rPr lang="en-US" sz="2800" dirty="0">
                <a:solidFill>
                  <a:srgbClr val="C00000"/>
                </a:solidFill>
              </a:rPr>
              <a:t>Comparator</a:t>
            </a:r>
            <a:r>
              <a:rPr lang="en-US" sz="2800" dirty="0"/>
              <a:t> must be defined and used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68</a:t>
            </a:fld>
            <a:endParaRPr lang="en-US" sz="1600" dirty="0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33400" y="4419600"/>
            <a:ext cx="7924800" cy="156966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660066"/>
                </a:solidFill>
              </a:rPr>
              <a:t>Note: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CC0000"/>
                </a:solidFill>
              </a:rPr>
              <a:t>Collections</a:t>
            </a:r>
            <a:r>
              <a:rPr lang="en-US" sz="2400" dirty="0"/>
              <a:t> is a Java public class and </a:t>
            </a:r>
            <a:r>
              <a:rPr lang="en-US" sz="2400" dirty="0">
                <a:solidFill>
                  <a:srgbClr val="C00000"/>
                </a:solidFill>
              </a:rPr>
              <a:t>Comparator</a:t>
            </a:r>
            <a:r>
              <a:rPr lang="en-US" sz="2400" dirty="0"/>
              <a:t> is a public interface. Comparators can be passed to a sort method (such as Collections.sort()) to allow precise control over the sort order. 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2800" dirty="0">
                <a:latin typeface="Britannic Bold" panose="020B0903060703020204" pitchFamily="34" charset="0"/>
              </a:rPr>
              <a:t>Simple program using </a:t>
            </a:r>
            <a:r>
              <a:rPr lang="en-US" sz="2800" dirty="0">
                <a:solidFill>
                  <a:srgbClr val="C00000"/>
                </a:solidFill>
                <a:latin typeface="Britannic Bold" panose="020B0903060703020204" pitchFamily="34" charset="0"/>
              </a:rPr>
              <a:t>Collections.sort()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69</a:t>
            </a:fld>
            <a:endParaRPr lang="en-US" sz="160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657600"/>
            <a:ext cx="8534400" cy="175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Run the program: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java Sort We walk the line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What is the output?</a:t>
            </a: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609600" y="5562600"/>
            <a:ext cx="7924800" cy="707886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60066"/>
                </a:solidFill>
              </a:rPr>
              <a:t>Note: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C00000"/>
                </a:solidFill>
              </a:rPr>
              <a:t>Arrays</a:t>
            </a:r>
            <a:r>
              <a:rPr lang="en-US" sz="2000" dirty="0"/>
              <a:t> is a Java public class and </a:t>
            </a:r>
            <a:r>
              <a:rPr lang="en-US" sz="2000" dirty="0">
                <a:solidFill>
                  <a:srgbClr val="0000FF"/>
                </a:solidFill>
              </a:rPr>
              <a:t>asList() </a:t>
            </a:r>
            <a:r>
              <a:rPr lang="en-US" sz="2000" dirty="0"/>
              <a:t>is a method of </a:t>
            </a:r>
            <a:r>
              <a:rPr lang="en-US" sz="2000" dirty="0">
                <a:solidFill>
                  <a:srgbClr val="C00000"/>
                </a:solidFill>
              </a:rPr>
              <a:t>Arrays </a:t>
            </a:r>
            <a:r>
              <a:rPr lang="en-US" sz="2000" dirty="0"/>
              <a:t>which returns a fixed-size list backed by the specified array. 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33400" y="1066800"/>
            <a:ext cx="7808912" cy="2667000"/>
            <a:chOff x="533400" y="1066800"/>
            <a:chExt cx="7808912" cy="26670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7808912" cy="2514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import java.util.*;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public class Sort {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public static void main(String args[]) {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	List&lt;String&gt; list = 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Arrays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asList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(args);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hlink"/>
                  </a:solidFill>
                  <a:effectLst/>
                  <a:uLnTx/>
                  <a:uFillTx/>
                  <a:latin typeface="Lucida Console" pitchFamily="49" charset="0"/>
                </a:rPr>
                <a:t>		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Collections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sort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(list);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	System.out.println(list);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}	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0" y="3352800"/>
              <a:ext cx="1295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Sort.java</a:t>
              </a:r>
            </a:p>
          </p:txBody>
        </p:sp>
      </p:grpSp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Programs used in this lecture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r>
              <a:rPr lang="en-US" sz="2800" dirty="0">
                <a:solidFill>
                  <a:srgbClr val="0000FF"/>
                </a:solidFill>
              </a:rPr>
              <a:t>SelectionSort.java</a:t>
            </a:r>
          </a:p>
          <a:p>
            <a:r>
              <a:rPr lang="en-US" sz="2800" dirty="0">
                <a:solidFill>
                  <a:srgbClr val="C00000"/>
                </a:solidFill>
              </a:rPr>
              <a:t>BubbleSort.java, BubbleSortImproved.java</a:t>
            </a:r>
          </a:p>
          <a:p>
            <a:r>
              <a:rPr lang="en-US" sz="2800" dirty="0">
                <a:solidFill>
                  <a:srgbClr val="0000FF"/>
                </a:solidFill>
              </a:rPr>
              <a:t>InsertionSort.java</a:t>
            </a:r>
          </a:p>
          <a:p>
            <a:r>
              <a:rPr lang="en-US" sz="2800" dirty="0">
                <a:solidFill>
                  <a:srgbClr val="C00000"/>
                </a:solidFill>
              </a:rPr>
              <a:t>MergeSort.java</a:t>
            </a:r>
          </a:p>
          <a:p>
            <a:r>
              <a:rPr lang="en-US" sz="2800" dirty="0">
                <a:solidFill>
                  <a:srgbClr val="0000FF"/>
                </a:solidFill>
              </a:rPr>
              <a:t>QuickSort.java</a:t>
            </a:r>
          </a:p>
          <a:p>
            <a:r>
              <a:rPr lang="en-US" sz="2800" dirty="0">
                <a:solidFill>
                  <a:srgbClr val="C00000"/>
                </a:solidFill>
              </a:rPr>
              <a:t>Sort.java, Sort2.java</a:t>
            </a:r>
          </a:p>
          <a:p>
            <a:r>
              <a:rPr lang="en-US" sz="2800" dirty="0">
                <a:solidFill>
                  <a:srgbClr val="0000FF"/>
                </a:solidFill>
              </a:rPr>
              <a:t>Person.java, AgeComparator.java, NameComparator.java, TestComparator.java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200" dirty="0">
                <a:latin typeface="Britannic Bold" panose="020B0903060703020204" pitchFamily="34" charset="0"/>
              </a:rPr>
              <a:t>Another solution using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Arrays.sort()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70</a:t>
            </a:fld>
            <a:endParaRPr lang="en-US" sz="1600" dirty="0"/>
          </a:p>
        </p:txBody>
      </p:sp>
      <p:sp>
        <p:nvSpPr>
          <p:cNvPr id="12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3657600"/>
            <a:ext cx="8534400" cy="17526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Run the program:</a:t>
            </a:r>
          </a:p>
          <a:p>
            <a:pPr lvl="1">
              <a:spcBef>
                <a:spcPts val="600"/>
              </a:spcBef>
              <a:buNone/>
            </a:pPr>
            <a:r>
              <a:rPr lang="en-US" sz="2000" dirty="0"/>
              <a:t>	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java Sort2 We walk the line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What is the output?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33400" y="1066800"/>
            <a:ext cx="7808912" cy="2667000"/>
            <a:chOff x="533400" y="1066800"/>
            <a:chExt cx="7808912" cy="26670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7808912" cy="2514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import java.util.*;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public class Sort2 {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public static void main(String args[]) {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hlink"/>
                  </a:solidFill>
                  <a:effectLst/>
                  <a:uLnTx/>
                  <a:uFillTx/>
                  <a:latin typeface="Lucida Console" pitchFamily="49" charset="0"/>
                </a:rPr>
                <a:t>		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Lucida Console" pitchFamily="49" charset="0"/>
                </a:rPr>
                <a:t>Arrays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.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Lucida Console" pitchFamily="49" charset="0"/>
                </a:rPr>
                <a:t>sort</a:t>
              </a: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(args); </a:t>
              </a:r>
            </a:p>
            <a:p>
              <a:pPr marL="0" marR="0" lvl="2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	System.out.println(Arrays.toString(args)); </a:t>
              </a:r>
            </a:p>
            <a:p>
              <a:pPr marL="0" marR="0" lvl="1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60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	}	 </a:t>
              </a:r>
            </a:p>
            <a:p>
              <a:pPr marR="0" lvl="0" algn="l" defTabSz="914400" rtl="0" eaLnBrk="1" fontAlgn="base" latinLnBrk="0" hangingPunct="1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} 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858000" y="3352800"/>
              <a:ext cx="1295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Sort2.java</a:t>
              </a:r>
            </a:p>
          </p:txBody>
        </p:sp>
      </p:grp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Example: class Person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71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066800"/>
            <a:ext cx="7808912" cy="4648200"/>
            <a:chOff x="533400" y="1066800"/>
            <a:chExt cx="7808912" cy="46482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7808912" cy="441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R="0" lvl="0" algn="l" defTabSz="914400" rtl="0" eaLnBrk="1" fontAlgn="base" latinLnBrk="0" hangingPunct="1">
                <a:spcBef>
                  <a:spcPts val="0"/>
                </a:spcBef>
                <a:spcAft>
                  <a:spcPct val="0"/>
                </a:spcAft>
                <a:buClr>
                  <a:schemeClr val="accent1"/>
                </a:buClr>
                <a:buSzPct val="65000"/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Lucida Console" pitchFamily="49" charset="0"/>
                </a:rPr>
                <a:t>class Person { 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private String name;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private int age;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>
                <a:latin typeface="Lucida Console" pitchFamily="49" charset="0"/>
              </a:endParaRP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Person(String name, int age) {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this.name = name;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this.age = age;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String getName() { return name; } 	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int getAge() { return age; } 		</a:t>
              </a:r>
              <a:endParaRPr lang="en-US" sz="2000" dirty="0">
                <a:solidFill>
                  <a:srgbClr val="CC3300"/>
                </a:solidFill>
                <a:latin typeface="Lucida Console" pitchFamily="49" charset="0"/>
              </a:endParaRP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String </a:t>
              </a:r>
              <a:r>
                <a:rPr lang="en-US" sz="2000" dirty="0">
                  <a:solidFill>
                    <a:schemeClr val="tx1"/>
                  </a:solidFill>
                  <a:latin typeface="Lucida Console" pitchFamily="49" charset="0"/>
                </a:rPr>
                <a:t>toString</a:t>
              </a:r>
              <a:r>
                <a:rPr lang="en-US" sz="2000" dirty="0">
                  <a:latin typeface="Lucida Console" pitchFamily="49" charset="0"/>
                </a:rPr>
                <a:t>() { 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return name + " - " + age;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 </a:t>
              </a:r>
            </a:p>
            <a:p>
              <a:pPr eaLnBrk="1" hangingPunct="1">
                <a:spcBef>
                  <a:spcPts val="0"/>
                </a:spcBef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}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400800" y="5334000"/>
              <a:ext cx="1676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Person.java</a:t>
              </a:r>
            </a:p>
          </p:txBody>
        </p:sp>
      </p:grp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Comparator:</a:t>
            </a:r>
            <a:r>
              <a:rPr lang="en-US" sz="3600" dirty="0">
                <a:latin typeface="Britannic Bold" panose="020B0903060703020204" pitchFamily="34" charset="0"/>
              </a:rPr>
              <a:t> AgeComparator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72</a:t>
            </a:fld>
            <a:endParaRPr lang="en-US" sz="16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1066800"/>
            <a:ext cx="8153400" cy="4572000"/>
            <a:chOff x="533400" y="1066800"/>
            <a:chExt cx="8153400" cy="45720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8153400" cy="441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import java.util.Comparator;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class 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AgeComparator</a:t>
              </a:r>
              <a:r>
                <a:rPr lang="en-US" sz="2000" dirty="0">
                  <a:solidFill>
                    <a:srgbClr val="CC0000"/>
                  </a:solidFill>
                  <a:latin typeface="Lucida Console" pitchFamily="49" charset="0"/>
                </a:rPr>
                <a:t> </a:t>
              </a:r>
              <a:r>
                <a:rPr lang="en-US" sz="2000" dirty="0">
                  <a:latin typeface="Lucida Console" pitchFamily="49" charset="0"/>
                </a:rPr>
                <a:t>implements </a:t>
              </a:r>
              <a:r>
                <a:rPr lang="en-US" sz="2000" dirty="0">
                  <a:solidFill>
                    <a:srgbClr val="333399"/>
                  </a:solidFill>
                  <a:latin typeface="Lucida Console" pitchFamily="49" charset="0"/>
                </a:rPr>
                <a:t>Comparator</a:t>
              </a:r>
              <a:r>
                <a:rPr lang="en-US" sz="2000" dirty="0">
                  <a:latin typeface="Lucida Console" pitchFamily="49" charset="0"/>
                </a:rPr>
                <a:t>&lt;Person&gt;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int 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compare</a:t>
              </a:r>
              <a:r>
                <a:rPr lang="en-US" sz="2000" dirty="0">
                  <a:latin typeface="Lucida Console" pitchFamily="49" charset="0"/>
                </a:rPr>
                <a:t>(Person p1, Person p2)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Returns the difference: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		// if positive, age of p1 is greater than p2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		// if zero, the ages are equal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		// if negative, age of p1 is less than p2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return p1.getAge() - p2.getAge();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boolean </a:t>
              </a:r>
              <a:r>
                <a:rPr lang="en-US" sz="2000" dirty="0">
                  <a:solidFill>
                    <a:srgbClr val="CC0000"/>
                  </a:solidFill>
                  <a:latin typeface="Lucida Console" pitchFamily="49" charset="0"/>
                </a:rPr>
                <a:t>equals</a:t>
              </a:r>
              <a:r>
                <a:rPr lang="en-US" sz="2000" dirty="0">
                  <a:latin typeface="Lucida Console" pitchFamily="49" charset="0"/>
                </a:rPr>
                <a:t>(Object obj)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Simply checks to see if we have the same object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return this == obj;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} </a:t>
              </a:r>
              <a:r>
                <a:rPr lang="en-US" sz="2000" dirty="0">
                  <a:solidFill>
                    <a:srgbClr val="006600"/>
                  </a:solidFill>
                  <a:latin typeface="Lucida Console" pitchFamily="49" charset="0"/>
                </a:rPr>
                <a:t>// end AgeComparator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5257800"/>
              <a:ext cx="2438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AgeComparator.java</a:t>
              </a:r>
            </a:p>
          </p:txBody>
        </p:sp>
      </p:grp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09600" y="5791200"/>
            <a:ext cx="7848600" cy="64135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dirty="0">
                <a:solidFill>
                  <a:srgbClr val="660066"/>
                </a:solidFill>
              </a:rPr>
              <a:t>Note:</a:t>
            </a:r>
            <a:r>
              <a:rPr lang="en-US" dirty="0"/>
              <a:t> </a:t>
            </a:r>
            <a:r>
              <a:rPr lang="en-US" dirty="0">
                <a:solidFill>
                  <a:srgbClr val="CC0000"/>
                </a:solidFill>
              </a:rPr>
              <a:t>compare()</a:t>
            </a:r>
            <a:r>
              <a:rPr lang="en-US" dirty="0"/>
              <a:t> and </a:t>
            </a:r>
            <a:r>
              <a:rPr lang="en-US" dirty="0">
                <a:solidFill>
                  <a:srgbClr val="CC0000"/>
                </a:solidFill>
              </a:rPr>
              <a:t>equals()</a:t>
            </a:r>
            <a:r>
              <a:rPr lang="en-US" dirty="0"/>
              <a:t> are two methods of the interface </a:t>
            </a:r>
            <a:r>
              <a:rPr lang="en-US" dirty="0">
                <a:solidFill>
                  <a:srgbClr val="C00000"/>
                </a:solidFill>
              </a:rPr>
              <a:t>Comparator</a:t>
            </a:r>
            <a:r>
              <a:rPr lang="en-US" dirty="0"/>
              <a:t>. Need to implement them.</a:t>
            </a:r>
          </a:p>
        </p:txBody>
      </p:sp>
      <p:sp>
        <p:nvSpPr>
          <p:cNvPr id="12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Comparator:</a:t>
            </a:r>
            <a:r>
              <a:rPr lang="en-US" sz="3600" dirty="0">
                <a:latin typeface="Britannic Bold" panose="020B0903060703020204" pitchFamily="34" charset="0"/>
              </a:rPr>
              <a:t> NameComparator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73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066800"/>
            <a:ext cx="8153400" cy="4267200"/>
            <a:chOff x="533400" y="1066800"/>
            <a:chExt cx="8153400" cy="42672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8153400" cy="4038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import java.util.Comparator;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class 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NameComparator </a:t>
              </a:r>
              <a:r>
                <a:rPr lang="en-US" sz="2000" dirty="0">
                  <a:latin typeface="Lucida Console" pitchFamily="49" charset="0"/>
                </a:rPr>
                <a:t>implements </a:t>
              </a:r>
              <a:r>
                <a:rPr lang="en-US" sz="2000" dirty="0">
                  <a:solidFill>
                    <a:srgbClr val="333399"/>
                  </a:solidFill>
                  <a:latin typeface="Lucida Console" pitchFamily="49" charset="0"/>
                </a:rPr>
                <a:t>Comparator</a:t>
              </a:r>
              <a:r>
                <a:rPr lang="en-US" sz="2000" dirty="0">
                  <a:latin typeface="Lucida Console" pitchFamily="49" charset="0"/>
                </a:rPr>
                <a:t>&lt;Person&gt;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int </a:t>
              </a:r>
              <a:r>
                <a:rPr lang="en-US" sz="2000" dirty="0">
                  <a:solidFill>
                    <a:srgbClr val="CC0000"/>
                  </a:solidFill>
                  <a:latin typeface="Lucida Console" pitchFamily="49" charset="0"/>
                </a:rPr>
                <a:t>compare</a:t>
              </a:r>
              <a:r>
                <a:rPr lang="en-US" sz="2000" dirty="0">
                  <a:latin typeface="Lucida Console" pitchFamily="49" charset="0"/>
                </a:rPr>
                <a:t>(Person p1, Person p2)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Compares its two arguments for order by name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return p1.getName().compareTo(p2.getName());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sz="2000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public boolean </a:t>
              </a:r>
              <a:r>
                <a:rPr lang="en-US" sz="2000" dirty="0">
                  <a:solidFill>
                    <a:srgbClr val="C00000"/>
                  </a:solidFill>
                  <a:latin typeface="Lucida Console" pitchFamily="49" charset="0"/>
                </a:rPr>
                <a:t>equals</a:t>
              </a:r>
              <a:r>
                <a:rPr lang="en-US" sz="2000" dirty="0">
                  <a:latin typeface="Lucida Console" pitchFamily="49" charset="0"/>
                </a:rPr>
                <a:t>(Object obj)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1600" dirty="0">
                  <a:latin typeface="Lucida Console" pitchFamily="49" charset="0"/>
                </a:rPr>
                <a:t>		</a:t>
              </a:r>
              <a:r>
                <a:rPr lang="en-US" sz="1600" dirty="0">
                  <a:solidFill>
                    <a:srgbClr val="006600"/>
                  </a:solidFill>
                  <a:latin typeface="Lucida Console" pitchFamily="49" charset="0"/>
                </a:rPr>
                <a:t>// Simply checks to see if we have the same object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	return this == obj;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	}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sz="2000" dirty="0">
                  <a:latin typeface="Lucida Console" pitchFamily="49" charset="0"/>
                </a:rPr>
                <a:t>} </a:t>
              </a:r>
              <a:r>
                <a:rPr lang="en-US" sz="2000" dirty="0">
                  <a:solidFill>
                    <a:srgbClr val="006600"/>
                  </a:solidFill>
                  <a:latin typeface="Lucida Console" pitchFamily="49" charset="0"/>
                </a:rPr>
                <a:t>// end NameComparator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943600" y="4953000"/>
              <a:ext cx="2438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NameComparator.java</a:t>
              </a:r>
            </a:p>
          </p:txBody>
        </p:sp>
      </p:grp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TestComparator (1/3)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74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533400" y="1066800"/>
            <a:ext cx="8153400" cy="4572000"/>
            <a:chOff x="533400" y="1066800"/>
            <a:chExt cx="8153400" cy="45720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533400" y="1066800"/>
              <a:ext cx="8153400" cy="43434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import java.util.*;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 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public class 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TestComparator</a:t>
              </a:r>
              <a:r>
                <a:rPr lang="en-US" dirty="0">
                  <a:latin typeface="Lucida Console" pitchFamily="49" charset="0"/>
                </a:rPr>
                <a:t> {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public static void main(String args[]) {</a:t>
              </a:r>
              <a:endParaRPr lang="en-US" dirty="0">
                <a:solidFill>
                  <a:schemeClr val="folHlink"/>
                </a:solidFill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chemeClr val="folHlink"/>
                  </a:solidFill>
                  <a:latin typeface="Lucida Console" pitchFamily="49" charset="0"/>
                </a:rPr>
                <a:t>		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NameComparator</a:t>
              </a:r>
              <a:r>
                <a:rPr lang="en-US" dirty="0">
                  <a:latin typeface="Lucida Console" pitchFamily="49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Lucida Console" pitchFamily="49" charset="0"/>
                </a:rPr>
                <a:t>nameComp</a:t>
              </a:r>
              <a:r>
                <a:rPr lang="en-US" dirty="0">
                  <a:latin typeface="Lucida Console" pitchFamily="49" charset="0"/>
                </a:rPr>
                <a:t> = </a:t>
              </a:r>
              <a:r>
                <a:rPr lang="en-US" dirty="0">
                  <a:solidFill>
                    <a:schemeClr val="tx1"/>
                  </a:solidFill>
                  <a:latin typeface="Lucida Console" pitchFamily="49" charset="0"/>
                </a:rPr>
                <a:t>new</a:t>
              </a:r>
              <a:r>
                <a:rPr lang="en-US" dirty="0">
                  <a:latin typeface="Lucida Console" pitchFamily="49" charset="0"/>
                </a:rPr>
                <a:t> NameComparator();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chemeClr val="folHlink"/>
                  </a:solidFill>
                  <a:latin typeface="Lucida Console" pitchFamily="49" charset="0"/>
                </a:rPr>
                <a:t>		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AgeComparator</a:t>
              </a:r>
              <a:r>
                <a:rPr lang="en-US" dirty="0">
                  <a:latin typeface="Lucida Console" pitchFamily="49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Lucida Console" pitchFamily="49" charset="0"/>
                </a:rPr>
                <a:t>ageComp</a:t>
              </a:r>
              <a:r>
                <a:rPr lang="en-US" dirty="0">
                  <a:solidFill>
                    <a:srgbClr val="336600"/>
                  </a:solidFill>
                  <a:latin typeface="Lucida Console" pitchFamily="49" charset="0"/>
                </a:rPr>
                <a:t> </a:t>
              </a:r>
              <a:r>
                <a:rPr lang="en-US" dirty="0">
                  <a:latin typeface="Lucida Console" pitchFamily="49" charset="0"/>
                </a:rPr>
                <a:t>= </a:t>
              </a:r>
              <a:r>
                <a:rPr lang="en-US" dirty="0">
                  <a:solidFill>
                    <a:schemeClr val="tx1"/>
                  </a:solidFill>
                  <a:latin typeface="Lucida Console" pitchFamily="49" charset="0"/>
                </a:rPr>
                <a:t>new</a:t>
              </a:r>
              <a:r>
                <a:rPr lang="en-US" dirty="0">
                  <a:latin typeface="Lucida Console" pitchFamily="49" charset="0"/>
                </a:rPr>
                <a:t> AgeComparator();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Person[] p = new Person[5];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p[0] = new Person("Michael", 15);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p[1] = new Person("Mimi", 9);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p[2] = new Person("Sarah", 12);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p[3] = new Person("Andrew", 15);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p[4] = new Person("Mark", 12); 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List&lt;Person&gt; list = 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Arrays.asList</a:t>
              </a:r>
              <a:r>
                <a:rPr lang="en-US" dirty="0">
                  <a:latin typeface="Lucida Console" pitchFamily="49" charset="0"/>
                </a:rPr>
                <a:t>(p);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96000" y="5257800"/>
              <a:ext cx="2438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TestComparator.java</a:t>
              </a:r>
            </a:p>
          </p:txBody>
        </p:sp>
      </p:grp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TestComparator (2/3)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75</a:t>
            </a:fld>
            <a:endParaRPr lang="en-US" sz="1600" dirty="0"/>
          </a:p>
        </p:txBody>
      </p:sp>
      <p:grpSp>
        <p:nvGrpSpPr>
          <p:cNvPr id="8" name="Group 7"/>
          <p:cNvGrpSpPr/>
          <p:nvPr/>
        </p:nvGrpSpPr>
        <p:grpSpPr>
          <a:xfrm>
            <a:off x="228600" y="1066800"/>
            <a:ext cx="8763000" cy="4876800"/>
            <a:chOff x="228600" y="1066800"/>
            <a:chExt cx="8763000" cy="4876800"/>
          </a:xfrm>
        </p:grpSpPr>
        <p:sp>
          <p:nvSpPr>
            <p:cNvPr id="10" name="Rectangle 3"/>
            <p:cNvSpPr txBox="1">
              <a:spLocks noChangeArrowheads="1"/>
            </p:cNvSpPr>
            <p:nvPr/>
          </p:nvSpPr>
          <p:spPr bwMode="auto">
            <a:xfrm>
              <a:off x="228600" y="1066800"/>
              <a:ext cx="8763000" cy="4648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System.out.println("Sorting by age:");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rgbClr val="CC0000"/>
                  </a:solidFill>
                  <a:latin typeface="Lucida Console" pitchFamily="49" charset="0"/>
                </a:rPr>
                <a:t>		Collections.sort</a:t>
              </a:r>
              <a:r>
                <a:rPr lang="en-US" dirty="0">
                  <a:latin typeface="Lucida Console" pitchFamily="49" charset="0"/>
                </a:rPr>
                <a:t>(list, </a:t>
              </a:r>
              <a:r>
                <a:rPr lang="en-US" dirty="0">
                  <a:solidFill>
                    <a:srgbClr val="C00000"/>
                  </a:solidFill>
                  <a:latin typeface="Lucida Console" pitchFamily="49" charset="0"/>
                </a:rPr>
                <a:t>ageComp</a:t>
              </a:r>
              <a:r>
                <a:rPr lang="en-US" dirty="0">
                  <a:latin typeface="Lucida Console" pitchFamily="49" charset="0"/>
                </a:rPr>
                <a:t>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System.out.println(list + "\n");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List&lt;Person&gt; </a:t>
              </a:r>
              <a:r>
                <a:rPr lang="en-US" dirty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>
                  <a:solidFill>
                    <a:srgbClr val="336600"/>
                  </a:solidFill>
                  <a:latin typeface="Lucida Console" pitchFamily="49" charset="0"/>
                </a:rPr>
                <a:t> </a:t>
              </a:r>
              <a:r>
                <a:rPr lang="en-US" dirty="0">
                  <a:latin typeface="Lucida Console" pitchFamily="49" charset="0"/>
                </a:rPr>
                <a:t>= </a:t>
              </a:r>
              <a:r>
                <a:rPr lang="en-US" dirty="0">
                  <a:solidFill>
                    <a:srgbClr val="0000FF"/>
                  </a:solidFill>
                  <a:latin typeface="Lucida Console" pitchFamily="49" charset="0"/>
                </a:rPr>
                <a:t>Arrays.asList</a:t>
              </a:r>
              <a:r>
                <a:rPr lang="en-US" dirty="0">
                  <a:latin typeface="Lucida Console" pitchFamily="49" charset="0"/>
                </a:rPr>
                <a:t>(p);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System.out.println("Sorting by name:");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rgbClr val="CC0000"/>
                  </a:solidFill>
                  <a:latin typeface="Lucida Console" pitchFamily="49" charset="0"/>
                </a:rPr>
                <a:t>		Collections.sort</a:t>
              </a:r>
              <a:r>
                <a:rPr lang="en-US" dirty="0">
                  <a:latin typeface="Lucida Console" pitchFamily="49" charset="0"/>
                </a:rPr>
                <a:t>(</a:t>
              </a:r>
              <a:r>
                <a:rPr lang="en-US" dirty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>
                  <a:latin typeface="Lucida Console" pitchFamily="49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Lucida Console" pitchFamily="49" charset="0"/>
                </a:rPr>
                <a:t>nameComp</a:t>
              </a:r>
              <a:r>
                <a:rPr lang="en-US" dirty="0">
                  <a:latin typeface="Lucida Console" pitchFamily="49" charset="0"/>
                </a:rPr>
                <a:t>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System.out.println(</a:t>
              </a:r>
              <a:r>
                <a:rPr lang="en-US" dirty="0">
                  <a:solidFill>
                    <a:srgbClr val="7030A0"/>
                  </a:solidFill>
                  <a:latin typeface="Lucida Console" pitchFamily="49" charset="0"/>
                </a:rPr>
                <a:t>list2</a:t>
              </a:r>
              <a:r>
                <a:rPr lang="en-US" dirty="0">
                  <a:latin typeface="Lucida Console" pitchFamily="49" charset="0"/>
                </a:rPr>
                <a:t> + "\n");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	System.out.println("Now sort by age, then sort by name:");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rgbClr val="CC0000"/>
                  </a:solidFill>
                  <a:latin typeface="Lucida Console" pitchFamily="49" charset="0"/>
                </a:rPr>
                <a:t>		Collections.sort</a:t>
              </a:r>
              <a:r>
                <a:rPr lang="en-US" dirty="0">
                  <a:latin typeface="Lucida Console" pitchFamily="49" charset="0"/>
                </a:rPr>
                <a:t>(</a:t>
              </a:r>
              <a:r>
                <a:rPr lang="en-US" dirty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>
                  <a:latin typeface="Lucida Console" pitchFamily="49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Lucida Console" pitchFamily="49" charset="0"/>
                </a:rPr>
                <a:t>ageComp</a:t>
              </a:r>
              <a:r>
                <a:rPr lang="en-US" dirty="0">
                  <a:latin typeface="Lucida Console" pitchFamily="49" charset="0"/>
                </a:rPr>
                <a:t>);  </a:t>
              </a:r>
              <a:r>
                <a:rPr lang="en-US" dirty="0">
                  <a:solidFill>
                    <a:srgbClr val="006600"/>
                  </a:solidFill>
                  <a:latin typeface="Lucida Console" pitchFamily="49" charset="0"/>
                </a:rPr>
                <a:t>// list2 is already sorted by name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solidFill>
                    <a:srgbClr val="008000"/>
                  </a:solidFill>
                  <a:latin typeface="Lucida Console" pitchFamily="49" charset="0"/>
                </a:rPr>
                <a:t>		</a:t>
              </a:r>
              <a:r>
                <a:rPr lang="en-US" dirty="0">
                  <a:latin typeface="Lucida Console" pitchFamily="49" charset="0"/>
                </a:rPr>
                <a:t>System.out.println(</a:t>
              </a:r>
              <a:r>
                <a:rPr lang="en-US" dirty="0">
                  <a:solidFill>
                    <a:srgbClr val="6600CC"/>
                  </a:solidFill>
                  <a:latin typeface="Lucida Console" pitchFamily="49" charset="0"/>
                </a:rPr>
                <a:t>list2</a:t>
              </a:r>
              <a:r>
                <a:rPr lang="en-US" dirty="0">
                  <a:latin typeface="Lucida Console" pitchFamily="49" charset="0"/>
                </a:rPr>
                <a:t>);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r>
                <a:rPr lang="en-US" dirty="0">
                  <a:latin typeface="Lucida Console" pitchFamily="49" charset="0"/>
                </a:rPr>
                <a:t>	} // end main</a:t>
              </a:r>
            </a:p>
            <a:p>
              <a:pPr eaLnBrk="1" hangingPunct="1">
                <a:buFont typeface="Wingdings" pitchFamily="2" charset="2"/>
                <a:buNone/>
                <a:tabLst>
                  <a:tab pos="269875" algn="l"/>
                  <a:tab pos="539750" algn="l"/>
                  <a:tab pos="809625" algn="l"/>
                  <a:tab pos="1079500" algn="l"/>
                </a:tabLst>
              </a:pPr>
              <a:endParaRPr lang="en-US" dirty="0">
                <a:latin typeface="Lucida Console" pitchFamily="49" charset="0"/>
              </a:endParaRPr>
            </a:p>
            <a:p>
              <a:pPr eaLnBrk="1" hangingPunct="1">
                <a:buFont typeface="Wingdings" pitchFamily="2" charset="2"/>
                <a:buNone/>
              </a:pPr>
              <a:r>
                <a:rPr lang="en-US" dirty="0">
                  <a:latin typeface="Lucida Console" pitchFamily="49" charset="0"/>
                </a:rPr>
                <a:t>} // end TestComparator</a:t>
              </a: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019800" y="5562600"/>
              <a:ext cx="2438400" cy="3810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cs typeface="Courier New" pitchFamily="49" charset="0"/>
                </a:rPr>
                <a:t>TestComparator.java</a:t>
              </a:r>
            </a:p>
          </p:txBody>
        </p:sp>
      </p:grpSp>
      <p:sp>
        <p:nvSpPr>
          <p:cNvPr id="11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z="36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600" dirty="0">
                <a:latin typeface="Britannic Bold" panose="020B0903060703020204" pitchFamily="34" charset="0"/>
              </a:rPr>
              <a:t>TestComparator (3/3)</a:t>
            </a:r>
            <a:endParaRPr lang="en-US" sz="3600" dirty="0">
              <a:solidFill>
                <a:srgbClr val="C00000"/>
              </a:solidFill>
              <a:latin typeface="Britannic Bold" panose="020B0903060703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76</a:t>
            </a:fld>
            <a:endParaRPr lang="en-US" sz="16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2400" y="1219200"/>
            <a:ext cx="8610600" cy="32004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kern="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j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Courier New" pitchFamily="49" charset="0"/>
              </a:rPr>
              <a:t>ava TestComparator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lang="en-US" kern="0" dirty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Lucida Console" pitchFamily="49" charset="0"/>
                <a:cs typeface="Courier New" pitchFamily="49" charset="0"/>
              </a:rPr>
              <a:t>Sorting by age: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kern="0" dirty="0">
                <a:solidFill>
                  <a:schemeClr val="tx1"/>
                </a:solidFill>
                <a:latin typeface="Lucida Console" pitchFamily="49" charset="0"/>
                <a:cs typeface="Courier New" pitchFamily="49" charset="0"/>
              </a:rPr>
              <a:t>[Mimi – 9, Sarah – 12, Mark – 12, Michael – 15, Andrew – 15]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lvl="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65000"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lang="en-US" kern="0" dirty="0">
              <a:solidFill>
                <a:schemeClr val="tx1"/>
              </a:solidFill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52400" y="6400800"/>
            <a:ext cx="304800" cy="2031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534400" cy="8382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8 </a:t>
            </a:r>
            <a:r>
              <a:rPr lang="en-US" sz="3200" dirty="0">
                <a:latin typeface="Britannic Bold" panose="020B0903060703020204" pitchFamily="34" charset="0"/>
              </a:rPr>
              <a:t>Another solution using </a:t>
            </a:r>
            <a:r>
              <a:rPr lang="en-US" sz="3200" dirty="0">
                <a:solidFill>
                  <a:srgbClr val="C00000"/>
                </a:solidFill>
                <a:latin typeface="Britannic Bold" panose="020B0903060703020204" pitchFamily="34" charset="0"/>
              </a:rPr>
              <a:t>Arrays.sort( 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77</a:t>
            </a:fld>
            <a:endParaRPr lang="en-US" sz="16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457200" y="10668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 can replace</a:t>
            </a:r>
            <a:r>
              <a:rPr kumimoji="0" lang="en-US" sz="28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the statements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066800" y="1752600"/>
            <a:ext cx="7239000" cy="1219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r>
              <a:rPr lang="en-US" dirty="0">
                <a:latin typeface="Lucida Console" pitchFamily="49" charset="0"/>
              </a:rPr>
              <a:t>List&lt;Person&gt; list = Arrays.asList(p);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latin typeface="Lucida Console" pitchFamily="49" charset="0"/>
              </a:rPr>
              <a:t>System.out.println("Sorting by age:");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Collections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.</a:t>
            </a:r>
            <a:r>
              <a:rPr lang="en-US" dirty="0">
                <a:solidFill>
                  <a:srgbClr val="C00000"/>
                </a:solidFill>
                <a:latin typeface="Lucida Console" pitchFamily="49" charset="0"/>
              </a:rPr>
              <a:t>sort</a:t>
            </a:r>
            <a:r>
              <a:rPr lang="en-US" dirty="0">
                <a:latin typeface="Lucida Console" pitchFamily="49" charset="0"/>
              </a:rPr>
              <a:t>(list, ageComp);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latin typeface="Lucida Console" pitchFamily="49" charset="0"/>
              </a:rPr>
              <a:t>System.out.println(list + "\n");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57200" y="3124200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65000"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457200" y="3886200"/>
            <a:ext cx="8382000" cy="1066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latin typeface="Lucida Console" pitchFamily="49" charset="0"/>
              </a:rPr>
              <a:t>System.out.println("Sorting by age using Arrays.sort():");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Arrays</a:t>
            </a:r>
            <a:r>
              <a:rPr lang="en-US" dirty="0">
                <a:solidFill>
                  <a:schemeClr val="tx1"/>
                </a:solidFill>
                <a:latin typeface="Lucida Console" pitchFamily="49" charset="0"/>
              </a:rPr>
              <a:t>.</a:t>
            </a:r>
            <a:r>
              <a:rPr lang="en-US" dirty="0">
                <a:solidFill>
                  <a:srgbClr val="C00000"/>
                </a:solidFill>
                <a:latin typeface="Lucida Console" pitchFamily="49" charset="0"/>
              </a:rPr>
              <a:t>sort</a:t>
            </a:r>
            <a:r>
              <a:rPr lang="en-US" dirty="0">
                <a:latin typeface="Lucida Console" pitchFamily="49" charset="0"/>
              </a:rPr>
              <a:t>(p, ageComp);</a:t>
            </a:r>
          </a:p>
          <a:p>
            <a:pPr>
              <a:tabLst>
                <a:tab pos="269875" algn="l"/>
                <a:tab pos="539750" algn="l"/>
                <a:tab pos="809625" algn="l"/>
                <a:tab pos="1079500" algn="l"/>
              </a:tabLst>
            </a:pPr>
            <a:r>
              <a:rPr lang="en-US" dirty="0">
                <a:latin typeface="Lucida Console" pitchFamily="49" charset="0"/>
              </a:rPr>
              <a:t>System.out.println(</a:t>
            </a:r>
            <a:r>
              <a:rPr lang="en-US" dirty="0">
                <a:solidFill>
                  <a:srgbClr val="006600"/>
                </a:solidFill>
                <a:latin typeface="Lucida Console" pitchFamily="49" charset="0"/>
              </a:rPr>
              <a:t>Arrays</a:t>
            </a:r>
            <a:r>
              <a:rPr lang="en-US" dirty="0">
                <a:latin typeface="Lucida Console" pitchFamily="49" charset="0"/>
              </a:rPr>
              <a:t>.</a:t>
            </a:r>
            <a:r>
              <a:rPr lang="en-US" dirty="0">
                <a:solidFill>
                  <a:srgbClr val="C00000"/>
                </a:solidFill>
                <a:latin typeface="Lucida Console" pitchFamily="49" charset="0"/>
              </a:rPr>
              <a:t>toString</a:t>
            </a:r>
            <a:r>
              <a:rPr lang="en-US" dirty="0">
                <a:latin typeface="Lucida Console" pitchFamily="49" charset="0"/>
              </a:rPr>
              <a:t>(p) + "\n");</a:t>
            </a: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  <a:p>
            <a:pPr marR="0" lvl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None/>
              <a:tabLst>
                <a:tab pos="269875" algn="l"/>
                <a:tab pos="539750" algn="l"/>
                <a:tab pos="809625" algn="l"/>
                <a:tab pos="1079500" algn="l"/>
              </a:tabLst>
              <a:defRPr/>
            </a:pP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Lucida Console" pitchFamily="49" charset="0"/>
              <a:cs typeface="Courier New" pitchFamily="49" charset="0"/>
            </a:endParaRPr>
          </a:p>
        </p:txBody>
      </p:sp>
      <p:sp>
        <p:nvSpPr>
          <p:cNvPr id="13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Summary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8534400" cy="4876800"/>
          </a:xfrm>
        </p:spPr>
        <p:txBody>
          <a:bodyPr/>
          <a:lstStyle/>
          <a:p>
            <a:pPr>
              <a:spcBef>
                <a:spcPts val="1200"/>
              </a:spcBef>
            </a:pPr>
            <a:r>
              <a:rPr lang="en-US" sz="2400" dirty="0"/>
              <a:t>We have introduced and analysed some classic sorting algorithms.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Merge Sort and Quick Sort are in general faster than Selection Sort, Bubble Sort and Insertion Sort.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The sorting algorithms discussed here are comparison based sorts, except for Radix Sort which is non-comparison based.</a:t>
            </a:r>
            <a:endParaRPr lang="en-US" sz="2400" dirty="0">
              <a:solidFill>
                <a:srgbClr val="C0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sz="2400" dirty="0">
                <a:solidFill>
                  <a:srgbClr val="C00000"/>
                </a:solidFill>
              </a:rPr>
              <a:t>O(n log n) </a:t>
            </a:r>
            <a:r>
              <a:rPr lang="en-US" sz="2400" dirty="0"/>
              <a:t>is the best possible worst-case running time for comparison based sorting algorithms.</a:t>
            </a:r>
          </a:p>
          <a:p>
            <a:pPr>
              <a:spcBef>
                <a:spcPts val="1200"/>
              </a:spcBef>
            </a:pPr>
            <a:r>
              <a:rPr lang="en-US" sz="2400" dirty="0"/>
              <a:t>There exist Java methods to perform sorting.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78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Links on Sorting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38862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663300"/>
                </a:solidFill>
                <a:latin typeface="Arial" charset="0"/>
                <a:hlinkClick r:id="rId3"/>
              </a:rPr>
              <a:t>http://visualgo.net</a:t>
            </a:r>
            <a:r>
              <a:rPr lang="en-US" sz="2400" dirty="0">
                <a:solidFill>
                  <a:srgbClr val="663300"/>
                </a:solidFill>
                <a:latin typeface="Arial" charset="0"/>
              </a:rPr>
              <a:t> </a:t>
            </a:r>
            <a:r>
              <a:rPr lang="en-US" sz="2400" dirty="0">
                <a:solidFill>
                  <a:srgbClr val="663300"/>
                </a:solidFill>
                <a:latin typeface="Arial" charset="0"/>
                <a:sym typeface="Wingdings" panose="05000000000000000000" pitchFamily="2" charset="2"/>
              </a:rPr>
              <a:t> </a:t>
            </a:r>
            <a:r>
              <a:rPr lang="en-US" sz="2400" dirty="0">
                <a:solidFill>
                  <a:srgbClr val="663300"/>
                </a:solidFill>
                <a:latin typeface="Arial" charset="0"/>
                <a:sym typeface="Wingdings" panose="05000000000000000000" pitchFamily="2" charset="2"/>
                <a:hlinkClick r:id="rId4"/>
              </a:rPr>
              <a:t>http://visualgo.net/sorting.html</a:t>
            </a:r>
            <a:endParaRPr lang="en-US" sz="2400" dirty="0">
              <a:solidFill>
                <a:srgbClr val="663300"/>
              </a:solidFill>
              <a:latin typeface="Arial" charset="0"/>
              <a:hlinkClick r:id="rId5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663300"/>
                </a:solidFill>
                <a:latin typeface="Arial" charset="0"/>
                <a:hlinkClick r:id="rId5"/>
              </a:rPr>
              <a:t>http://www.cs.ubc.ca/spider/harrison/Java/sorting-demo.html</a:t>
            </a:r>
            <a:endParaRPr lang="en-US" sz="2400" dirty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663300"/>
                </a:solidFill>
                <a:latin typeface="Arial" charset="0"/>
                <a:hlinkClick r:id="rId6"/>
              </a:rPr>
              <a:t>http://max.cs.kzoo.edu/~abrady/java/sorting/</a:t>
            </a:r>
            <a:endParaRPr lang="en-US" sz="2400" dirty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latin typeface="Arial" charset="0"/>
                <a:hlinkClick r:id="rId7"/>
              </a:rPr>
              <a:t>http://www.sorting-algorithms.com/</a:t>
            </a:r>
            <a:endParaRPr lang="en-US" sz="2400" dirty="0"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663300"/>
                </a:solidFill>
                <a:latin typeface="Arial" charset="0"/>
                <a:hlinkClick r:id="rId8"/>
              </a:rPr>
              <a:t>http://en.wikipedia.org/wiki/Sort_algorithm</a:t>
            </a:r>
            <a:endParaRPr lang="en-US" sz="2400" dirty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200" dirty="0">
                <a:solidFill>
                  <a:srgbClr val="663300"/>
                </a:solidFill>
                <a:latin typeface="Arial" charset="0"/>
                <a:hlinkClick r:id="rId9"/>
              </a:rPr>
              <a:t>http://search.msn.com/results.aspx?q=sort+algorithm&amp;FORM=SMCRT</a:t>
            </a:r>
            <a:endParaRPr lang="en-US" sz="2200" dirty="0">
              <a:solidFill>
                <a:srgbClr val="663300"/>
              </a:solidFill>
              <a:latin typeface="Arial" charset="0"/>
            </a:endParaRP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663300"/>
                </a:solidFill>
                <a:latin typeface="Arial" charset="0"/>
              </a:rPr>
              <a:t>and others (please google)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79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Why Study Sorting?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sz="2800" dirty="0"/>
              <a:t>When an input is sorted by some </a:t>
            </a:r>
            <a:r>
              <a:rPr lang="en-US" sz="2800" dirty="0">
                <a:solidFill>
                  <a:srgbClr val="C00000"/>
                </a:solidFill>
              </a:rPr>
              <a:t>sort key</a:t>
            </a:r>
            <a:r>
              <a:rPr lang="en-US" sz="2800" dirty="0"/>
              <a:t>, many problems become easy (eg. searching, min, max, k</a:t>
            </a:r>
            <a:r>
              <a:rPr lang="en-US" sz="2800" baseline="30000" dirty="0"/>
              <a:t>th</a:t>
            </a:r>
            <a:r>
              <a:rPr lang="en-US" sz="2800" dirty="0"/>
              <a:t> smallest, etc.)</a:t>
            </a:r>
          </a:p>
          <a:p>
            <a:pPr lvl="1">
              <a:buNone/>
            </a:pPr>
            <a:r>
              <a:rPr lang="en-US" sz="2000" dirty="0">
                <a:solidFill>
                  <a:srgbClr val="0000FF"/>
                </a:solidFill>
              </a:rPr>
              <a:t>	</a:t>
            </a:r>
            <a:r>
              <a:rPr lang="en-US" sz="2400" dirty="0">
                <a:solidFill>
                  <a:srgbClr val="0000FF"/>
                </a:solidFill>
              </a:rPr>
              <a:t>Q: What is a sort key? </a:t>
            </a:r>
          </a:p>
          <a:p>
            <a:pPr>
              <a:spcBef>
                <a:spcPts val="1200"/>
              </a:spcBef>
              <a:spcAft>
                <a:spcPts val="0"/>
              </a:spcAft>
            </a:pPr>
            <a:r>
              <a:rPr lang="en-US" sz="2800" dirty="0"/>
              <a:t>Sorting has a variety of interesting algorithmic solutions, which embody many ideas: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latin typeface="Arial" charset="0"/>
              </a:rPr>
              <a:t>Internal</a:t>
            </a:r>
            <a:r>
              <a:rPr lang="en-US" sz="2400" dirty="0">
                <a:latin typeface="Arial" charset="0"/>
              </a:rPr>
              <a:t> sort vs 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external</a:t>
            </a:r>
            <a:r>
              <a:rPr lang="en-US" sz="2400" dirty="0">
                <a:latin typeface="Arial" charset="0"/>
              </a:rPr>
              <a:t> sort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Iterative</a:t>
            </a:r>
            <a:r>
              <a:rPr lang="en-US" sz="2400" dirty="0">
                <a:latin typeface="Arial" charset="0"/>
              </a:rPr>
              <a:t> vs </a:t>
            </a:r>
            <a:r>
              <a:rPr lang="en-US" sz="2400" dirty="0">
                <a:solidFill>
                  <a:srgbClr val="0000FF"/>
                </a:solidFill>
                <a:latin typeface="Arial" charset="0"/>
              </a:rPr>
              <a:t>recursive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latin typeface="Arial" charset="0"/>
              </a:rPr>
              <a:t>Comparison</a:t>
            </a:r>
            <a:r>
              <a:rPr lang="en-US" sz="2400" dirty="0">
                <a:latin typeface="Arial" charset="0"/>
              </a:rPr>
              <a:t> vs </a:t>
            </a:r>
            <a:r>
              <a:rPr lang="en-US" sz="2400" dirty="0">
                <a:solidFill>
                  <a:srgbClr val="C00000"/>
                </a:solidFill>
                <a:latin typeface="Arial" charset="0"/>
              </a:rPr>
              <a:t>non-comparison </a:t>
            </a:r>
            <a:r>
              <a:rPr lang="en-US" sz="2400" dirty="0">
                <a:latin typeface="Arial" charset="0"/>
              </a:rPr>
              <a:t>based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0000FF"/>
                </a:solidFill>
                <a:latin typeface="Arial" charset="0"/>
              </a:rPr>
              <a:t>Divide-and-conquer</a:t>
            </a:r>
          </a:p>
          <a:p>
            <a:pPr lvl="1"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olidFill>
                  <a:srgbClr val="C00000"/>
                </a:solidFill>
                <a:latin typeface="Arial" charset="0"/>
              </a:rPr>
              <a:t>Best/worst/average</a:t>
            </a:r>
            <a:r>
              <a:rPr lang="en-US" sz="2400" dirty="0">
                <a:latin typeface="Arial" charset="0"/>
              </a:rPr>
              <a:t> case bounds</a:t>
            </a:r>
            <a:endParaRPr lang="en-US" sz="24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8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286000"/>
            <a:ext cx="8229600" cy="685800"/>
          </a:xfrm>
        </p:spPr>
        <p:txBody>
          <a:bodyPr>
            <a:noAutofit/>
          </a:bodyPr>
          <a:lstStyle/>
          <a:p>
            <a:pPr algn="ctr">
              <a:buNone/>
            </a:pPr>
            <a:r>
              <a:rPr lang="en-US" sz="4400" dirty="0"/>
              <a:t>End of file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mtClean="0"/>
              <a:pPr>
                <a:defRPr/>
              </a:pPr>
              <a:t>81</a:t>
            </a:fld>
            <a:br>
              <a:rPr lang="en-US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919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  <a:solidFill>
            <a:srgbClr val="FFCCFF">
              <a:alpha val="50196"/>
            </a:srgbClr>
          </a:solidFill>
        </p:spPr>
        <p:txBody>
          <a:bodyPr/>
          <a:lstStyle/>
          <a:p>
            <a:r>
              <a:rPr lang="en-US" sz="3600" dirty="0">
                <a:latin typeface="Britannic Bold" panose="020B0903060703020204" pitchFamily="34" charset="0"/>
              </a:rPr>
              <a:t>Sorting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/>
          <a:lstStyle/>
          <a:p>
            <a:r>
              <a:rPr lang="en-US" sz="2800" dirty="0"/>
              <a:t>Uniqueness testing</a:t>
            </a:r>
          </a:p>
          <a:p>
            <a:r>
              <a:rPr lang="en-US" sz="2800" dirty="0"/>
              <a:t>Deleting duplicates</a:t>
            </a:r>
          </a:p>
          <a:p>
            <a:r>
              <a:rPr lang="en-US" sz="2800" dirty="0"/>
              <a:t>Frequency counting</a:t>
            </a:r>
          </a:p>
          <a:p>
            <a:r>
              <a:rPr lang="en-US" sz="2800" dirty="0"/>
              <a:t>Set intersection/union/difference</a:t>
            </a:r>
          </a:p>
          <a:p>
            <a:r>
              <a:rPr lang="en-US" sz="2800" dirty="0"/>
              <a:t>Efficient searching</a:t>
            </a:r>
          </a:p>
          <a:p>
            <a:r>
              <a:rPr lang="en-US" sz="2800" dirty="0"/>
              <a:t>Dictionary</a:t>
            </a:r>
          </a:p>
          <a:p>
            <a:r>
              <a:rPr lang="en-US" sz="2800" dirty="0"/>
              <a:t>Telephone/street directory</a:t>
            </a:r>
          </a:p>
          <a:p>
            <a:r>
              <a:rPr lang="en-US" sz="2800" dirty="0"/>
              <a:t>Index of book</a:t>
            </a:r>
          </a:p>
          <a:p>
            <a:r>
              <a:rPr lang="en-US" sz="2800" dirty="0"/>
              <a:t>Author index of conference proceedings</a:t>
            </a:r>
          </a:p>
          <a:p>
            <a:r>
              <a:rPr lang="en-US" sz="2800" dirty="0"/>
              <a:t>etc.</a:t>
            </a:r>
          </a:p>
          <a:p>
            <a:endParaRPr lang="en-US" sz="28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54A2F9D0-0111-4C85-A5D2-98D05839D6A6}" type="slidenum">
              <a:rPr lang="en-US" sz="1600" smtClean="0"/>
              <a:pPr>
                <a:defRPr/>
              </a:pPr>
              <a:t>9</a:t>
            </a:fld>
            <a:endParaRPr lang="en-US" sz="1600" dirty="0"/>
          </a:p>
        </p:txBody>
      </p:sp>
      <p:sp>
        <p:nvSpPr>
          <p:cNvPr id="7" name="Footer Placeholder 6"/>
          <p:cNvSpPr txBox="1">
            <a:spLocks/>
          </p:cNvSpPr>
          <p:nvPr/>
        </p:nvSpPr>
        <p:spPr bwMode="auto">
          <a:xfrm>
            <a:off x="533400" y="6553200"/>
            <a:ext cx="2057400" cy="1524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2"/>
                </a:solidFill>
                <a:latin typeface="Arial Black" pitchFamily="34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>
              <a:defRPr/>
            </a:pPr>
            <a:r>
              <a:rPr lang="en-US" dirty="0"/>
              <a:t>[501043 Lecture 12: Sorting]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L1 - Basic of C++">
  <a:themeElements>
    <a:clrScheme name="L1 - Basic of C++ 9">
      <a:dk1>
        <a:srgbClr val="000000"/>
      </a:dk1>
      <a:lt1>
        <a:srgbClr val="FFFFFF"/>
      </a:lt1>
      <a:dk2>
        <a:srgbClr val="003399"/>
      </a:dk2>
      <a:lt2>
        <a:srgbClr val="666699"/>
      </a:lt2>
      <a:accent1>
        <a:srgbClr val="009999"/>
      </a:accent1>
      <a:accent2>
        <a:srgbClr val="4C6D4E"/>
      </a:accent2>
      <a:accent3>
        <a:srgbClr val="FFFFFF"/>
      </a:accent3>
      <a:accent4>
        <a:srgbClr val="000000"/>
      </a:accent4>
      <a:accent5>
        <a:srgbClr val="AACACA"/>
      </a:accent5>
      <a:accent6>
        <a:srgbClr val="446246"/>
      </a:accent6>
      <a:hlink>
        <a:srgbClr val="4C6D80"/>
      </a:hlink>
      <a:folHlink>
        <a:srgbClr val="B2B2B2"/>
      </a:folHlink>
    </a:clrScheme>
    <a:fontScheme name="L1 - Basic of C++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1 - Basic of C++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1 - Basic of C++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1 - Basic of C++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Edge-CS1102c</Template>
  <TotalTime>27584</TotalTime>
  <Words>7436</Words>
  <Application>Microsoft Macintosh PowerPoint</Application>
  <PresentationFormat>On-screen Show (4:3)</PresentationFormat>
  <Paragraphs>1209</Paragraphs>
  <Slides>81</Slides>
  <Notes>77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93" baseType="lpstr">
      <vt:lpstr>Arial</vt:lpstr>
      <vt:lpstr>Arial Black</vt:lpstr>
      <vt:lpstr>Britannic Bold</vt:lpstr>
      <vt:lpstr>Courier New</vt:lpstr>
      <vt:lpstr>Garamond</vt:lpstr>
      <vt:lpstr>Lucida Console</vt:lpstr>
      <vt:lpstr>Tahoma</vt:lpstr>
      <vt:lpstr>Times New Roman</vt:lpstr>
      <vt:lpstr>Wingdings</vt:lpstr>
      <vt:lpstr>1_L1 - Basic of C++</vt:lpstr>
      <vt:lpstr>2_L1 - Basic of C++</vt:lpstr>
      <vt:lpstr>點陣圖影像</vt:lpstr>
      <vt:lpstr>Data Structures and Algorithms</vt:lpstr>
      <vt:lpstr>Acknowledgement</vt:lpstr>
      <vt:lpstr>Policies for students</vt:lpstr>
      <vt:lpstr>Recording of modifications</vt:lpstr>
      <vt:lpstr>Objectives</vt:lpstr>
      <vt:lpstr>References</vt:lpstr>
      <vt:lpstr>Programs used in this lecture</vt:lpstr>
      <vt:lpstr>Why Study Sorting?</vt:lpstr>
      <vt:lpstr>Sorting applications</vt:lpstr>
      <vt:lpstr>Outline</vt:lpstr>
      <vt:lpstr>1 Selection Sort</vt:lpstr>
      <vt:lpstr>1 Idea of Selection Sort</vt:lpstr>
      <vt:lpstr>1 Selection Sort of 5 integers</vt:lpstr>
      <vt:lpstr>1 Code of Selection Sort</vt:lpstr>
      <vt:lpstr>1 Analysis of Selection Sort</vt:lpstr>
      <vt:lpstr>2 Bubble Sort</vt:lpstr>
      <vt:lpstr>2 Idea of Bubble Sort</vt:lpstr>
      <vt:lpstr>2 Example of Bubble Sort</vt:lpstr>
      <vt:lpstr>2 Code of Bubble Sort</vt:lpstr>
      <vt:lpstr>2 Analysis of Bubble Sort</vt:lpstr>
      <vt:lpstr>2 Bubble Sort is inefficient</vt:lpstr>
      <vt:lpstr>2 Code of Bubble Sort (Improved version)</vt:lpstr>
      <vt:lpstr>2 Analysis of Bubble Sort (Improved version)</vt:lpstr>
      <vt:lpstr>3 Insertion Sort</vt:lpstr>
      <vt:lpstr>3 Idea of Insertion Sort</vt:lpstr>
      <vt:lpstr>3 Example of Insertion Sort</vt:lpstr>
      <vt:lpstr>3 Code of Insertion Sort</vt:lpstr>
      <vt:lpstr>3 Analysis of Insertion Sort</vt:lpstr>
      <vt:lpstr>4 Merge Sort</vt:lpstr>
      <vt:lpstr>4 Idea of Merge Sort (1/3)</vt:lpstr>
      <vt:lpstr>4 Idea of Merge Sort (2/3)</vt:lpstr>
      <vt:lpstr>4 Idea of Merge Sort (3/3)</vt:lpstr>
      <vt:lpstr>4 Example of Merge Sort</vt:lpstr>
      <vt:lpstr>4 Code of Merge Sort</vt:lpstr>
      <vt:lpstr>4 Merge Sort of a 6-element Array (1/2)</vt:lpstr>
      <vt:lpstr>4 Merge Sort of a 6-element Array (2/2)</vt:lpstr>
      <vt:lpstr>4 How to Merge 2 Sorted Subarrays?</vt:lpstr>
      <vt:lpstr>4 Merge Algorithm (1/2)</vt:lpstr>
      <vt:lpstr>4 Merge Algorithm (2/2)</vt:lpstr>
      <vt:lpstr>4 Analysis of Merge Sort (1/3)</vt:lpstr>
      <vt:lpstr>4 Analysis of Merge Sort (2/3)</vt:lpstr>
      <vt:lpstr>4 Analysis of Merge Sort (3/3)</vt:lpstr>
      <vt:lpstr>4 Drawbacks of Merge Sort</vt:lpstr>
      <vt:lpstr>5 Quick Sort</vt:lpstr>
      <vt:lpstr>5 Idea of Quick Sort</vt:lpstr>
      <vt:lpstr>5 Example of Quick Sort</vt:lpstr>
      <vt:lpstr>5 Code of Quick Sort</vt:lpstr>
      <vt:lpstr>5 Partition algorithm idea (1/4)</vt:lpstr>
      <vt:lpstr>5 Partition algorithm idea (2/4)</vt:lpstr>
      <vt:lpstr>5 Partition algorithm idea (3/4)</vt:lpstr>
      <vt:lpstr>5 Partition algorithm idea (4/4)</vt:lpstr>
      <vt:lpstr>5 Code of Partition Algorithm</vt:lpstr>
      <vt:lpstr>5 Partition Algorithm: Example</vt:lpstr>
      <vt:lpstr>5 Analysis of Quick Sort: Worst Case (1/2)</vt:lpstr>
      <vt:lpstr>5 Analysis of Quick Sort: Worst Case (2/2)</vt:lpstr>
      <vt:lpstr>5 Analysis of Quick Sort: Best/Average case</vt:lpstr>
      <vt:lpstr>6 Radix Sort</vt:lpstr>
      <vt:lpstr>6 Idea of Radix Sort</vt:lpstr>
      <vt:lpstr>6 Radix Sort of Eight Integers</vt:lpstr>
      <vt:lpstr>6 Pseudocode and Analysis of Radix Sort</vt:lpstr>
      <vt:lpstr>7 Comparison of Sorting Algorithms</vt:lpstr>
      <vt:lpstr>7 In-place Sort</vt:lpstr>
      <vt:lpstr>7 Stable Sort</vt:lpstr>
      <vt:lpstr>7 Non-Stable Sort</vt:lpstr>
      <vt:lpstr>7 Summary of Sorting Algorithms</vt:lpstr>
      <vt:lpstr>8 Use of Java Sort Methods</vt:lpstr>
      <vt:lpstr>8 Java Sort Methods (in Arrays class)</vt:lpstr>
      <vt:lpstr>8 To use sort( ) in Arrays</vt:lpstr>
      <vt:lpstr>8 Simple program using Collections.sort()</vt:lpstr>
      <vt:lpstr>8 Another solution using Arrays.sort()</vt:lpstr>
      <vt:lpstr>8 Example: class Person</vt:lpstr>
      <vt:lpstr>8 Comparator: AgeComparator</vt:lpstr>
      <vt:lpstr>8 Comparator: NameComparator</vt:lpstr>
      <vt:lpstr>8 TestComparator (1/3)</vt:lpstr>
      <vt:lpstr>8 TestComparator (2/3)</vt:lpstr>
      <vt:lpstr>8 TestComparator (3/3)</vt:lpstr>
      <vt:lpstr>8 Another solution using Arrays.sort( )</vt:lpstr>
      <vt:lpstr>Summary</vt:lpstr>
      <vt:lpstr>Links on Sorting Algorithms</vt:lpstr>
      <vt:lpstr>PowerPoint Presentation</vt:lpstr>
      <vt:lpstr>PowerPoint Presentation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Aaron Tan</dc:creator>
  <cp:lastModifiedBy>Microsoft Office User</cp:lastModifiedBy>
  <cp:revision>2790</cp:revision>
  <dcterms:created xsi:type="dcterms:W3CDTF">2005-08-26T05:24:28Z</dcterms:created>
  <dcterms:modified xsi:type="dcterms:W3CDTF">2020-07-31T04:19:54Z</dcterms:modified>
</cp:coreProperties>
</file>