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84"/>
  </p:notesMasterIdLst>
  <p:handoutMasterIdLst>
    <p:handoutMasterId r:id="rId85"/>
  </p:handoutMasterIdLst>
  <p:sldIdLst>
    <p:sldId id="1135" r:id="rId3"/>
    <p:sldId id="1136" r:id="rId4"/>
    <p:sldId id="1137" r:id="rId5"/>
    <p:sldId id="1138" r:id="rId6"/>
    <p:sldId id="1130" r:id="rId7"/>
    <p:sldId id="1131" r:id="rId8"/>
    <p:sldId id="692" r:id="rId9"/>
    <p:sldId id="1129" r:id="rId10"/>
    <p:sldId id="1048" r:id="rId11"/>
    <p:sldId id="820" r:id="rId12"/>
    <p:sldId id="956" r:id="rId13"/>
    <p:sldId id="1001" r:id="rId14"/>
    <p:sldId id="1002" r:id="rId15"/>
    <p:sldId id="1076" r:id="rId16"/>
    <p:sldId id="1077" r:id="rId17"/>
    <p:sldId id="1078" r:id="rId18"/>
    <p:sldId id="1004" r:id="rId19"/>
    <p:sldId id="929" r:id="rId20"/>
    <p:sldId id="1008" r:id="rId21"/>
    <p:sldId id="1009" r:id="rId22"/>
    <p:sldId id="1079" r:id="rId23"/>
    <p:sldId id="1080" r:id="rId24"/>
    <p:sldId id="1010" r:id="rId25"/>
    <p:sldId id="1011" r:id="rId26"/>
    <p:sldId id="1012" r:id="rId27"/>
    <p:sldId id="1081" r:id="rId28"/>
    <p:sldId id="1082" r:id="rId29"/>
    <p:sldId id="1083" r:id="rId30"/>
    <p:sldId id="1084" r:id="rId31"/>
    <p:sldId id="1085" r:id="rId32"/>
    <p:sldId id="1087" r:id="rId33"/>
    <p:sldId id="1086" r:id="rId34"/>
    <p:sldId id="1088" r:id="rId35"/>
    <p:sldId id="1089" r:id="rId36"/>
    <p:sldId id="1090" r:id="rId37"/>
    <p:sldId id="1016" r:id="rId38"/>
    <p:sldId id="1017" r:id="rId39"/>
    <p:sldId id="1091" r:id="rId40"/>
    <p:sldId id="1092" r:id="rId41"/>
    <p:sldId id="1093" r:id="rId42"/>
    <p:sldId id="1094" r:id="rId43"/>
    <p:sldId id="1095" r:id="rId44"/>
    <p:sldId id="1097" r:id="rId45"/>
    <p:sldId id="1114" r:id="rId46"/>
    <p:sldId id="1099" r:id="rId47"/>
    <p:sldId id="1100" r:id="rId48"/>
    <p:sldId id="1101" r:id="rId49"/>
    <p:sldId id="1102" r:id="rId50"/>
    <p:sldId id="1103" r:id="rId51"/>
    <p:sldId id="1104" r:id="rId52"/>
    <p:sldId id="1105" r:id="rId53"/>
    <p:sldId id="1106" r:id="rId54"/>
    <p:sldId id="1107" r:id="rId55"/>
    <p:sldId id="1108" r:id="rId56"/>
    <p:sldId id="1109" r:id="rId57"/>
    <p:sldId id="1110" r:id="rId58"/>
    <p:sldId id="1111" r:id="rId59"/>
    <p:sldId id="1112" r:id="rId60"/>
    <p:sldId id="1113" r:id="rId61"/>
    <p:sldId id="1098" r:id="rId62"/>
    <p:sldId id="1115" r:id="rId63"/>
    <p:sldId id="1116" r:id="rId64"/>
    <p:sldId id="1117" r:id="rId65"/>
    <p:sldId id="1118" r:id="rId66"/>
    <p:sldId id="1119" r:id="rId67"/>
    <p:sldId id="1120" r:id="rId68"/>
    <p:sldId id="1121" r:id="rId69"/>
    <p:sldId id="1122" r:id="rId70"/>
    <p:sldId id="1123" r:id="rId71"/>
    <p:sldId id="1124" r:id="rId72"/>
    <p:sldId id="1125" r:id="rId73"/>
    <p:sldId id="1023" r:id="rId74"/>
    <p:sldId id="1126" r:id="rId75"/>
    <p:sldId id="1024" r:id="rId76"/>
    <p:sldId id="1033" r:id="rId77"/>
    <p:sldId id="1132" r:id="rId78"/>
    <p:sldId id="1133" r:id="rId79"/>
    <p:sldId id="1134" r:id="rId80"/>
    <p:sldId id="1066" r:id="rId81"/>
    <p:sldId id="685" r:id="rId82"/>
    <p:sldId id="1139" r:id="rId83"/>
  </p:sldIdLst>
  <p:sldSz cx="9144000" cy="6858000" type="screen4x3"/>
  <p:notesSz cx="6797675" cy="9926638"/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FFCC"/>
    <a:srgbClr val="FFCCFF"/>
    <a:srgbClr val="663300"/>
    <a:srgbClr val="006600"/>
    <a:srgbClr val="CCFFCC"/>
    <a:srgbClr val="FFCC99"/>
    <a:srgbClr val="9933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86199" autoAdjust="0"/>
  </p:normalViewPr>
  <p:slideViewPr>
    <p:cSldViewPr>
      <p:cViewPr varScale="1">
        <p:scale>
          <a:sx n="98" d="100"/>
          <a:sy n="98" d="100"/>
        </p:scale>
        <p:origin x="2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126"/>
    </p:cViewPr>
  </p:sorterViewPr>
  <p:notesViewPr>
    <p:cSldViewPr>
      <p:cViewPr varScale="1">
        <p:scale>
          <a:sx n="64" d="100"/>
          <a:sy n="64" d="100"/>
        </p:scale>
        <p:origin x="-1806" y="-12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visualgo.net/" TargetMode="External"/><Relationship Id="rId1" Type="http://schemas.openxmlformats.org/officeDocument/2006/relationships/hyperlink" Target="http://sakai.it.tdt.edu.vn/" TargetMode="External"/><Relationship Id="rId4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sakai.it.tdt.edu.vn/" TargetMode="External"/><Relationship Id="rId2" Type="http://schemas.openxmlformats.org/officeDocument/2006/relationships/image" Target="../media/image2.jpeg"/><Relationship Id="rId1" Type="http://schemas.openxmlformats.org/officeDocument/2006/relationships/hyperlink" Target="http://visualgo.net/" TargetMode="External"/><Relationship Id="rId4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GB" sz="2400" dirty="0"/>
            <a:t>To understand how </a:t>
          </a:r>
          <a:r>
            <a:rPr lang="en-GB" sz="2400" b="1" dirty="0"/>
            <a:t>hashing</a:t>
          </a:r>
          <a:r>
            <a:rPr lang="en-GB" sz="2400" dirty="0"/>
            <a:t> is used to accelerate table lookup</a:t>
          </a:r>
          <a:endParaRPr lang="en-US" sz="2400" dirty="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study the issue of </a:t>
          </a:r>
          <a:r>
            <a:rPr lang="en-GB" sz="2400" b="1" dirty="0"/>
            <a:t>collision</a:t>
          </a:r>
          <a:r>
            <a:rPr lang="en-GB" sz="2400" dirty="0"/>
            <a:t> and techniques to resolve it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2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2" custLinFactNeighborY="-10078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2" custScaleY="146145" custLinFactNeighborX="-21" custLinFactNeighborY="-3067">
        <dgm:presLayoutVars>
          <dgm:bulletEnabled val="1"/>
        </dgm:presLayoutVars>
      </dgm:prSet>
      <dgm:spPr/>
    </dgm:pt>
  </dgm:ptLst>
  <dgm:cxnLst>
    <dgm:cxn modelId="{3D0A9C29-7C1B-42D1-81C6-C83499FCE07F}" type="presOf" srcId="{DEBD6EF9-2804-423B-9DF9-F21060D61466}" destId="{17946CE0-4F59-49F2-83C9-45D73974197A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F878D06D-1FA3-4020-9C64-FBF1BBBF40A9}" type="presOf" srcId="{7ADA11EA-323B-4707-895B-4B9D16876644}" destId="{9243B227-0C0E-4439-B08B-C48187B71ED3}" srcOrd="0" destOrd="0" presId="urn:microsoft.com/office/officeart/2005/8/layout/chevron2"/>
    <dgm:cxn modelId="{B7F1DA81-9878-4D70-A635-A3C68C17E094}" type="presOf" srcId="{7ED2F955-2120-4923-9611-8AAF93F827CA}" destId="{232EAE4B-1ED0-4687-9A33-90AF17948ACD}" srcOrd="0" destOrd="0" presId="urn:microsoft.com/office/officeart/2005/8/layout/chevron2"/>
    <dgm:cxn modelId="{E665AACE-35B7-487C-B066-924CB93FCA39}" type="presOf" srcId="{9CE06BC0-032E-4149-919B-24D09572F737}" destId="{E26FD5B1-3991-4CE2-874F-8C2F1F1A42F2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E00E3DF7-4EC0-4251-BA3F-C215F1D6A17A}" type="presOf" srcId="{7DF50EEE-E66E-402D-A97F-C4566E2DA512}" destId="{F8B2D4D0-CC62-4E1F-8BFF-8FB3F6AE7A97}" srcOrd="0" destOrd="0" presId="urn:microsoft.com/office/officeart/2005/8/layout/chevron2"/>
    <dgm:cxn modelId="{5D2BA64B-E612-4690-B36F-FEABA62F5C9F}" type="presParOf" srcId="{9243B227-0C0E-4439-B08B-C48187B71ED3}" destId="{62BFFFC2-E5EE-4620-B112-2FC0CAD81860}" srcOrd="0" destOrd="0" presId="urn:microsoft.com/office/officeart/2005/8/layout/chevron2"/>
    <dgm:cxn modelId="{51C56923-183E-414C-93C3-42CC8291632A}" type="presParOf" srcId="{62BFFFC2-E5EE-4620-B112-2FC0CAD81860}" destId="{232EAE4B-1ED0-4687-9A33-90AF17948ACD}" srcOrd="0" destOrd="0" presId="urn:microsoft.com/office/officeart/2005/8/layout/chevron2"/>
    <dgm:cxn modelId="{335401AD-6757-48E1-A525-8B5A11050E56}" type="presParOf" srcId="{62BFFFC2-E5EE-4620-B112-2FC0CAD81860}" destId="{17946CE0-4F59-49F2-83C9-45D73974197A}" srcOrd="1" destOrd="0" presId="urn:microsoft.com/office/officeart/2005/8/layout/chevron2"/>
    <dgm:cxn modelId="{A6AC84F5-CA0B-48C8-8FC0-DE06B38A73D7}" type="presParOf" srcId="{9243B227-0C0E-4439-B08B-C48187B71ED3}" destId="{8C2FAFCB-21D8-4CC0-ABA1-F5FEEEA196E9}" srcOrd="1" destOrd="0" presId="urn:microsoft.com/office/officeart/2005/8/layout/chevron2"/>
    <dgm:cxn modelId="{C69F6891-F9A9-45CB-ADB2-9704C6180BB0}" type="presParOf" srcId="{9243B227-0C0E-4439-B08B-C48187B71ED3}" destId="{66F64149-FCE0-42B2-BF46-BBEE3094C0DB}" srcOrd="2" destOrd="0" presId="urn:microsoft.com/office/officeart/2005/8/layout/chevron2"/>
    <dgm:cxn modelId="{0B2A28C6-1E75-4B44-84FC-D6E75FC7C327}" type="presParOf" srcId="{66F64149-FCE0-42B2-BF46-BBEE3094C0DB}" destId="{E26FD5B1-3991-4CE2-874F-8C2F1F1A42F2}" srcOrd="0" destOrd="0" presId="urn:microsoft.com/office/officeart/2005/8/layout/chevron2"/>
    <dgm:cxn modelId="{E8CF671F-2E74-4159-B916-614272827876}" type="presParOf" srcId="{66F64149-FCE0-42B2-BF46-BBEE3094C0DB}" destId="{F8B2D4D0-CC62-4E1F-8BFF-8FB3F6AE7A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13</a:t>
          </a:r>
          <a:r>
            <a:rPr lang="en-US" sz="2400" baseline="0" dirty="0">
              <a:solidFill>
                <a:schemeClr val="tx1"/>
              </a:solidFill>
            </a:rPr>
            <a:t>, section 13.2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761 to 787.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IT-TDT Sakai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dirty="0">
              <a:solidFill>
                <a:schemeClr val="tx1"/>
              </a:solidFill>
            </a:rPr>
            <a:t>501043 website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>
              <a:solidFill>
                <a:schemeClr val="tx1"/>
              </a:solidFill>
              <a:hlinkClick xmlns:r="http://schemas.openxmlformats.org/officeDocument/2006/relationships" r:id="rId1"/>
            </a:rPr>
            <a:t>http://sakai.it.tdt.edu.vn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BEF4A94F-418E-4587-9BD2-9B89915587A7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aseline="0" dirty="0" err="1">
              <a:solidFill>
                <a:schemeClr val="tx1"/>
              </a:solidFill>
              <a:latin typeface="+mn-lt"/>
            </a:rPr>
            <a:t>Visualgo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: </a:t>
          </a:r>
          <a:r>
            <a:rPr lang="en-US" sz="2400" baseline="0" dirty="0">
              <a:solidFill>
                <a:schemeClr val="tx1"/>
              </a:solidFill>
              <a:latin typeface="+mn-lt"/>
              <a:hlinkClick xmlns:r="http://schemas.openxmlformats.org/officeDocument/2006/relationships" r:id="rId2"/>
            </a:rPr>
            <a:t>http://visualgo.net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 </a:t>
          </a:r>
        </a:p>
      </dgm:t>
    </dgm:pt>
    <dgm:pt modelId="{65C6AD1E-085B-4A6D-B1A0-414CFCB80ACE}" type="parTrans" cxnId="{02975594-729D-469C-85D8-9253BD9B286F}">
      <dgm:prSet/>
      <dgm:spPr/>
      <dgm:t>
        <a:bodyPr/>
        <a:lstStyle/>
        <a:p>
          <a:endParaRPr lang="en-SG"/>
        </a:p>
      </dgm:t>
    </dgm:pt>
    <dgm:pt modelId="{D02C1229-AFF2-41E2-BCAA-1486BC666AD5}" type="sibTrans" cxnId="{02975594-729D-469C-85D8-9253BD9B286F}">
      <dgm:prSet/>
      <dgm:spPr/>
      <dgm:t>
        <a:bodyPr/>
        <a:lstStyle/>
        <a:p>
          <a:endParaRPr lang="en-SG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</dgm:pt>
  </dgm:ptLst>
  <dgm:cxnLst>
    <dgm:cxn modelId="{AB42AC0E-4EE1-49CB-84FC-960F06ED098F}" type="presOf" srcId="{C862E928-676D-428E-8E83-FEAED208C0F7}" destId="{92EE76E5-3762-43F0-B701-FDC1B9155319}" srcOrd="0" destOrd="0" presId="urn:microsoft.com/office/officeart/2005/8/layout/vList3#1"/>
    <dgm:cxn modelId="{A38A491D-B140-4EB7-887C-7FDAC768E0CB}" type="presOf" srcId="{C5CEBEED-CFB9-42A5-B5AD-5846D62AC459}" destId="{691D3C5E-B9A5-48E5-96D2-C74E4BC7C021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461F738F-484D-4725-8604-71443106A34C}" type="presOf" srcId="{0FE90267-9BC7-4679-8942-5FF3A3AB06ED}" destId="{691D3C5E-B9A5-48E5-96D2-C74E4BC7C021}" srcOrd="0" destOrd="0" presId="urn:microsoft.com/office/officeart/2005/8/layout/vList3#1"/>
    <dgm:cxn modelId="{02975594-729D-469C-85D8-9253BD9B286F}" srcId="{0FE90267-9BC7-4679-8942-5FF3A3AB06ED}" destId="{BEF4A94F-418E-4587-9BD2-9B89915587A7}" srcOrd="1" destOrd="0" parTransId="{65C6AD1E-085B-4A6D-B1A0-414CFCB80ACE}" sibTransId="{D02C1229-AFF2-41E2-BCAA-1486BC666AD5}"/>
    <dgm:cxn modelId="{BD9F15A4-4374-4F0B-A848-3F5307443E4C}" type="presOf" srcId="{6D3F791B-D2DD-426C-ACEF-4A7F889FA29F}" destId="{1CF88B78-4801-4BFE-9764-C472D8A97954}" srcOrd="0" destOrd="1" presId="urn:microsoft.com/office/officeart/2005/8/layout/vList3#1"/>
    <dgm:cxn modelId="{F88115A9-8130-4BBE-8502-13096AFDC805}" type="presOf" srcId="{BEF4A94F-418E-4587-9BD2-9B89915587A7}" destId="{691D3C5E-B9A5-48E5-96D2-C74E4BC7C021}" srcOrd="0" destOrd="2" presId="urn:microsoft.com/office/officeart/2005/8/layout/vList3#1"/>
    <dgm:cxn modelId="{766D92D8-2611-4856-ACB5-CF1CDD8E1600}" type="presOf" srcId="{15A46DDB-42AA-4BBF-AE75-5C9F19A8EE95}" destId="{1CF88B78-4801-4BFE-9764-C472D8A97954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85AC267F-7F42-43FC-BEC7-FEFABF56E742}" type="presParOf" srcId="{92EE76E5-3762-43F0-B701-FDC1B9155319}" destId="{BB6723CE-ADD8-4F40-BBA2-A73E76036D91}" srcOrd="0" destOrd="0" presId="urn:microsoft.com/office/officeart/2005/8/layout/vList3#1"/>
    <dgm:cxn modelId="{A0B11E19-9720-41D6-8BA1-7C0CD8FE0D11}" type="presParOf" srcId="{BB6723CE-ADD8-4F40-BBA2-A73E76036D91}" destId="{E9C254D0-7C86-4675-AC1B-555179EDDE6F}" srcOrd="0" destOrd="0" presId="urn:microsoft.com/office/officeart/2005/8/layout/vList3#1"/>
    <dgm:cxn modelId="{E49A3BA9-A7D7-4BC6-AE3B-5B676B0A899A}" type="presParOf" srcId="{BB6723CE-ADD8-4F40-BBA2-A73E76036D91}" destId="{691D3C5E-B9A5-48E5-96D2-C74E4BC7C021}" srcOrd="1" destOrd="0" presId="urn:microsoft.com/office/officeart/2005/8/layout/vList3#1"/>
    <dgm:cxn modelId="{DCD89E80-B9B3-4584-9BEE-42190E777CE3}" type="presParOf" srcId="{92EE76E5-3762-43F0-B701-FDC1B9155319}" destId="{13220A11-ED16-4A41-B09D-38EEF3B5F949}" srcOrd="1" destOrd="0" presId="urn:microsoft.com/office/officeart/2005/8/layout/vList3#1"/>
    <dgm:cxn modelId="{8F0E5003-B2BB-48F9-AC9B-FDC22934B329}" type="presParOf" srcId="{92EE76E5-3762-43F0-B701-FDC1B9155319}" destId="{432ED7D5-1CA3-470E-B9D4-49E90AF170FE}" srcOrd="2" destOrd="0" presId="urn:microsoft.com/office/officeart/2005/8/layout/vList3#1"/>
    <dgm:cxn modelId="{135A8326-AF4E-4D0B-9476-0948238840E5}" type="presParOf" srcId="{432ED7D5-1CA3-470E-B9D4-49E90AF170FE}" destId="{71E86C86-047A-4D09-AAD2-F51B4E8AD96C}" srcOrd="0" destOrd="0" presId="urn:microsoft.com/office/officeart/2005/8/layout/vList3#1"/>
    <dgm:cxn modelId="{F7205F76-569D-457E-B5CF-977B780ADE1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237950" y="439527"/>
          <a:ext cx="1586337" cy="1110435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</a:t>
          </a:r>
        </a:p>
      </dsp:txBody>
      <dsp:txXfrm rot="-5400000">
        <a:off x="2" y="756794"/>
        <a:ext cx="1110435" cy="475902"/>
      </dsp:txXfrm>
    </dsp:sp>
    <dsp:sp modelId="{17946CE0-4F59-49F2-83C9-45D73974197A}">
      <dsp:nvSpPr>
        <dsp:cNvPr id="0" name=""/>
        <dsp:cNvSpPr/>
      </dsp:nvSpPr>
      <dsp:spPr>
        <a:xfrm rot="5400000">
          <a:off x="3503892" y="-2392994"/>
          <a:ext cx="1433348" cy="6220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understand how </a:t>
          </a:r>
          <a:r>
            <a:rPr lang="en-GB" sz="2400" b="1" kern="1200" dirty="0"/>
            <a:t>hashing</a:t>
          </a:r>
          <a:r>
            <a:rPr lang="en-GB" sz="2400" kern="1200" dirty="0"/>
            <a:t> is used to accelerate table lookup</a:t>
          </a:r>
          <a:endParaRPr lang="en-US" sz="2400" kern="1200" dirty="0"/>
        </a:p>
      </dsp:txBody>
      <dsp:txXfrm rot="-5400000">
        <a:off x="1110435" y="70433"/>
        <a:ext cx="6150292" cy="1293408"/>
      </dsp:txXfrm>
    </dsp:sp>
    <dsp:sp modelId="{E26FD5B1-3991-4CE2-874F-8C2F1F1A42F2}">
      <dsp:nvSpPr>
        <dsp:cNvPr id="0" name=""/>
        <dsp:cNvSpPr/>
      </dsp:nvSpPr>
      <dsp:spPr>
        <a:xfrm rot="5400000">
          <a:off x="-237950" y="1850967"/>
          <a:ext cx="1586337" cy="1110435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</a:t>
          </a:r>
        </a:p>
      </dsp:txBody>
      <dsp:txXfrm rot="-5400000">
        <a:off x="2" y="2168234"/>
        <a:ext cx="1110435" cy="475902"/>
      </dsp:txXfrm>
    </dsp:sp>
    <dsp:sp modelId="{F8B2D4D0-CC62-4E1F-8BFF-8FB3F6AE7A97}">
      <dsp:nvSpPr>
        <dsp:cNvPr id="0" name=""/>
        <dsp:cNvSpPr/>
      </dsp:nvSpPr>
      <dsp:spPr>
        <a:xfrm rot="5400000">
          <a:off x="3465796" y="-853307"/>
          <a:ext cx="1506928" cy="6220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study the issue of </a:t>
          </a:r>
          <a:r>
            <a:rPr lang="en-GB" sz="2400" b="1" kern="1200" dirty="0"/>
            <a:t>collision</a:t>
          </a:r>
          <a:r>
            <a:rPr lang="en-GB" sz="2400" kern="1200" dirty="0"/>
            <a:t> and techniques to resolve it</a:t>
          </a:r>
          <a:endParaRPr lang="en-US" sz="2400" kern="1200" dirty="0"/>
        </a:p>
      </dsp:txBody>
      <dsp:txXfrm rot="-5400000">
        <a:off x="1109129" y="1576922"/>
        <a:ext cx="6146700" cy="135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13</a:t>
          </a:r>
          <a:r>
            <a:rPr lang="en-US" sz="2400" kern="1200" baseline="0" dirty="0">
              <a:solidFill>
                <a:schemeClr val="tx1"/>
              </a:solidFill>
            </a:rPr>
            <a:t>, section 13.2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761 to 787.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baseline="0" dirty="0" err="1">
              <a:solidFill>
                <a:schemeClr val="tx1"/>
              </a:solidFill>
              <a:latin typeface="+mn-lt"/>
            </a:rPr>
            <a:t>Visualgo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: </a:t>
          </a:r>
          <a:r>
            <a:rPr lang="en-US" sz="2400" kern="1200" baseline="0" dirty="0">
              <a:solidFill>
                <a:schemeClr val="tx1"/>
              </a:solidFill>
              <a:latin typeface="+mn-lt"/>
              <a:hlinkClick xmlns:r="http://schemas.openxmlformats.org/officeDocument/2006/relationships" r:id="rId1"/>
            </a:rPr>
            <a:t>http://visualgo.net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 </a:t>
          </a: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IT-TDT Sakai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schemeClr val="tx1"/>
              </a:solidFill>
            </a:rPr>
            <a:t>501043 website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  <a:hlinkClick xmlns:r="http://schemas.openxmlformats.org/officeDocument/2006/relationships" r:id="rId3"/>
            </a:rPr>
            <a:t>http://sakai.it.tdt.edu.vn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6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66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21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5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Dense: dày,</a:t>
            </a:r>
            <a:r>
              <a:rPr lang="en-SG" baseline="0"/>
              <a:t> đặc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8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0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49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6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4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8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scatter:</a:t>
            </a:r>
            <a:r>
              <a:rPr lang="en-SG" baseline="0"/>
              <a:t> sự phân tán</a:t>
            </a:r>
          </a:p>
          <a:p>
            <a:r>
              <a:rPr lang="en-SG" baseline="0"/>
              <a:t>Evenly: đều, ngang nhau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49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1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5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17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5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9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2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4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37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2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3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0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99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49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Probing: tìm</a:t>
            </a:r>
            <a:r>
              <a:rPr lang="en-SG" baseline="0"/>
              <a:t> kiếm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90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1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0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9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7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4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755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819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724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643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60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120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745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9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0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63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60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6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/>
              <a:t>Occupied:</a:t>
            </a:r>
            <a:r>
              <a:rPr lang="en-SG" baseline="0"/>
              <a:t> chiếm đóng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523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35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952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1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/>
              <a:t>Consecutive: liền</a:t>
            </a:r>
            <a:r>
              <a:rPr lang="en-US" baseline="0"/>
              <a:t>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48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6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040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49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84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28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17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18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1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89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0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58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421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15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42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97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249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09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859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1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4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9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6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4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13: Hashing]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94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mmunications_of_the_ACM" TargetMode="External"/><Relationship Id="rId3" Type="http://schemas.openxmlformats.org/officeDocument/2006/relationships/hyperlink" Target="http://en.wikipedia.org/wiki/Modular_arithmetic" TargetMode="External"/><Relationship Id="rId7" Type="http://schemas.openxmlformats.org/officeDocument/2006/relationships/hyperlink" Target="http://en.wikipedia.org/wiki/Robert_Morris_(cryptographer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BM" TargetMode="External"/><Relationship Id="rId5" Type="http://schemas.openxmlformats.org/officeDocument/2006/relationships/hyperlink" Target="http://en.wikipedia.org/wiki/Hans_Peter_Luhn" TargetMode="External"/><Relationship Id="rId4" Type="http://schemas.openxmlformats.org/officeDocument/2006/relationships/hyperlink" Target="http://en.wikipedia.org/wiki/Donald_Knuth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it.tdt.edu.vn/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lang/Cloneable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2se/1.5.0/docs/api/java/io/Serializable.html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Hashing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For efficient look-up in a table</a:t>
            </a:r>
          </a:p>
        </p:txBody>
      </p:sp>
    </p:spTree>
    <p:extLst>
      <p:ext uri="{BB962C8B-B14F-4D97-AF65-F5344CB8AC3E}">
        <p14:creationId xmlns:p14="http://schemas.microsoft.com/office/powerpoint/2010/main" val="6102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Direct Addressing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A simplified version of hash 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Retrieval: </a:t>
            </a:r>
            <a:r>
              <a:rPr lang="en-GB" sz="3200" dirty="0">
                <a:solidFill>
                  <a:srgbClr val="C00000"/>
                </a:solidFill>
              </a:rPr>
              <a:t>find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Find the bus route of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>
              <a:spcBef>
                <a:spcPts val="1800"/>
              </a:spcBef>
            </a:pPr>
            <a:r>
              <a:rPr lang="en-GB" sz="3200" dirty="0"/>
              <a:t>Insertion: </a:t>
            </a:r>
            <a:r>
              <a:rPr lang="en-GB" sz="3200" dirty="0">
                <a:solidFill>
                  <a:srgbClr val="C00000"/>
                </a:solidFill>
              </a:rPr>
              <a:t>insert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Introduce a new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>
              <a:spcBef>
                <a:spcPts val="1800"/>
              </a:spcBef>
            </a:pPr>
            <a:r>
              <a:rPr lang="en-GB" sz="3200" dirty="0"/>
              <a:t>Deletion: </a:t>
            </a:r>
            <a:r>
              <a:rPr lang="en-GB" sz="3200" dirty="0">
                <a:solidFill>
                  <a:srgbClr val="C00000"/>
                </a:solidFill>
              </a:rPr>
              <a:t>delete</a:t>
            </a:r>
            <a:r>
              <a:rPr lang="en-GB" sz="3200" dirty="0"/>
              <a:t>(</a:t>
            </a:r>
            <a:r>
              <a:rPr lang="en-GB" sz="3200" i="1" dirty="0" err="1"/>
              <a:t>num</a:t>
            </a:r>
            <a:r>
              <a:rPr lang="en-GB" sz="3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Remove bus service number </a:t>
            </a:r>
            <a:r>
              <a:rPr lang="en-GB" sz="2800" i="1" dirty="0" err="1"/>
              <a:t>num</a:t>
            </a:r>
            <a:endParaRPr lang="en-GB" sz="2800" i="1" dirty="0"/>
          </a:p>
          <a:p>
            <a:pPr lvl="1">
              <a:spcBef>
                <a:spcPts val="600"/>
              </a:spcBef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SBS Transit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838200" y="1447800"/>
            <a:ext cx="4376519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Assume that bus numbers are </a:t>
            </a:r>
          </a:p>
          <a:p>
            <a:r>
              <a:rPr lang="en-US" sz="2400" dirty="0"/>
              <a:t>integers between 0 and 999</a:t>
            </a:r>
            <a:r>
              <a:rPr lang="en-US" sz="2400" b="1" dirty="0"/>
              <a:t>, </a:t>
            </a:r>
          </a:p>
          <a:p>
            <a:r>
              <a:rPr lang="en-US" sz="2400" dirty="0"/>
              <a:t>we can create an array with </a:t>
            </a:r>
          </a:p>
          <a:p>
            <a:r>
              <a:rPr lang="en-US" sz="2400" dirty="0"/>
              <a:t>1000 Boolean values.</a:t>
            </a:r>
            <a:r>
              <a:rPr lang="en-US" sz="2400" b="1" dirty="0"/>
              <a:t> 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838200" y="3276600"/>
            <a:ext cx="403347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If bus </a:t>
            </a:r>
            <a:r>
              <a:rPr lang="en-US" sz="2400" dirty="0">
                <a:solidFill>
                  <a:srgbClr val="0033CC"/>
                </a:solidFill>
              </a:rPr>
              <a:t>service </a:t>
            </a:r>
            <a:r>
              <a:rPr lang="en-US" sz="2400" i="1" dirty="0" err="1">
                <a:solidFill>
                  <a:srgbClr val="A50021"/>
                </a:solidFill>
              </a:rPr>
              <a:t>num</a:t>
            </a:r>
            <a:r>
              <a:rPr lang="en-US" sz="2400" dirty="0"/>
              <a:t> exists, </a:t>
            </a:r>
          </a:p>
          <a:p>
            <a:r>
              <a:rPr lang="en-US" sz="2400" dirty="0"/>
              <a:t>just set </a:t>
            </a:r>
            <a:r>
              <a:rPr lang="en-US" sz="2400" dirty="0">
                <a:solidFill>
                  <a:srgbClr val="0033CC"/>
                </a:solidFill>
              </a:rPr>
              <a:t>position </a:t>
            </a:r>
            <a:r>
              <a:rPr lang="en-US" sz="2400" i="1" dirty="0" err="1">
                <a:solidFill>
                  <a:srgbClr val="A50021"/>
                </a:solidFill>
              </a:rPr>
              <a:t>num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true.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257800" y="1498600"/>
            <a:ext cx="1981200" cy="4292600"/>
            <a:chOff x="5257800" y="1498600"/>
            <a:chExt cx="1981200" cy="429260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true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false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false</a:t>
              </a:r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Direct Addressing Table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533400" y="1447800"/>
            <a:ext cx="3505200" cy="39395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ts val="1200"/>
              </a:spcBef>
            </a:pPr>
            <a:r>
              <a:rPr lang="en-US" sz="2400" dirty="0"/>
              <a:t>If we want to maintain </a:t>
            </a:r>
            <a:r>
              <a:rPr lang="en-US" sz="2400" dirty="0">
                <a:solidFill>
                  <a:srgbClr val="A50021"/>
                </a:solidFill>
              </a:rPr>
              <a:t>additional data</a:t>
            </a:r>
            <a:r>
              <a:rPr lang="en-US" sz="2400" dirty="0"/>
              <a:t> about a bus, use an array of 1000 slots, each can </a:t>
            </a:r>
            <a:r>
              <a:rPr lang="en-US" sz="2400" b="1" dirty="0">
                <a:solidFill>
                  <a:srgbClr val="009900"/>
                </a:solidFill>
              </a:rPr>
              <a:t>reference</a:t>
            </a:r>
            <a:r>
              <a:rPr lang="en-US" sz="2400" dirty="0"/>
              <a:t> to an object which contains the details of the bus route.</a:t>
            </a:r>
          </a:p>
          <a:p>
            <a:pPr marL="6350" lvl="4" eaLnBrk="1" hangingPunct="1">
              <a:spcBef>
                <a:spcPts val="1200"/>
              </a:spcBef>
            </a:pPr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You may want to store the key values, i.e. bus numbers, also.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1600200"/>
            <a:ext cx="4038600" cy="4292600"/>
            <a:chOff x="3962400" y="1600200"/>
            <a:chExt cx="4038600" cy="4292600"/>
          </a:xfrm>
        </p:grpSpPr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6705600" y="28956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data_2</a:t>
              </a:r>
            </a:p>
          </p:txBody>
        </p:sp>
        <p:cxnSp>
          <p:nvCxnSpPr>
            <p:cNvPr id="27" name="AutoShape 40"/>
            <p:cNvCxnSpPr>
              <a:cxnSpLocks noChangeShapeType="1"/>
              <a:stCxn id="36" idx="3"/>
              <a:endCxn id="25" idx="2"/>
            </p:cNvCxnSpPr>
            <p:nvPr/>
          </p:nvCxnSpPr>
          <p:spPr bwMode="auto">
            <a:xfrm>
              <a:off x="5943600" y="3124200"/>
              <a:ext cx="762000" cy="10820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3962400" y="1600200"/>
              <a:ext cx="1981200" cy="4292600"/>
              <a:chOff x="5257800" y="1498600"/>
              <a:chExt cx="1981200" cy="4292600"/>
            </a:xfrm>
          </p:grpSpPr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6172200" y="3276600"/>
                <a:ext cx="1066800" cy="12954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:</a:t>
                </a:r>
              </a:p>
              <a:p>
                <a:pPr algn="ctr"/>
                <a:r>
                  <a:rPr lang="en-US" b="1"/>
                  <a:t>:</a:t>
                </a: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6172200" y="1498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6172200" y="45720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5715000" y="1651000"/>
                <a:ext cx="1841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1800" b="1"/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5257800" y="4662488"/>
                <a:ext cx="8382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998</a:t>
                </a:r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6172200" y="2717800"/>
                <a:ext cx="1066800" cy="6096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true</a:t>
                </a: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5562600" y="27320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6172200" y="21082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/>
                  <a:t>false</a:t>
                </a:r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5562600" y="1512888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0</a:t>
                </a:r>
              </a:p>
            </p:txBody>
          </p:sp>
          <p:sp>
            <p:nvSpPr>
              <p:cNvPr id="40" name="Text Box 20"/>
              <p:cNvSpPr txBox="1">
                <a:spLocks noChangeArrowheads="1"/>
              </p:cNvSpPr>
              <p:nvPr/>
            </p:nvSpPr>
            <p:spPr bwMode="auto">
              <a:xfrm>
                <a:off x="5562600" y="2108200"/>
                <a:ext cx="533400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400" dirty="0"/>
                  <a:t>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5259387" y="5257800"/>
                <a:ext cx="836613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999</a:t>
                </a:r>
              </a:p>
            </p:txBody>
          </p:sp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1066800" cy="60960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/>
                  <a:t>false</a:t>
                </a:r>
              </a:p>
            </p:txBody>
          </p:sp>
        </p:grp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6705600" y="4572000"/>
              <a:ext cx="1295400" cy="67360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data_998</a:t>
              </a:r>
            </a:p>
          </p:txBody>
        </p:sp>
        <p:cxnSp>
          <p:nvCxnSpPr>
            <p:cNvPr id="52" name="AutoShape 40"/>
            <p:cNvCxnSpPr>
              <a:cxnSpLocks noChangeShapeType="1"/>
              <a:stCxn id="33" idx="3"/>
              <a:endCxn id="50" idx="2"/>
            </p:cNvCxnSpPr>
            <p:nvPr/>
          </p:nvCxnSpPr>
          <p:spPr bwMode="auto">
            <a:xfrm flipV="1">
              <a:off x="5943600" y="4908804"/>
              <a:ext cx="762000" cy="695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Direct Addressing Table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1066800" y="1524000"/>
            <a:ext cx="3505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6350" lvl="4" eaLnBrk="1" hangingPunct="1">
              <a:spcBef>
                <a:spcPct val="30000"/>
              </a:spcBef>
            </a:pPr>
            <a:r>
              <a:rPr lang="en-US" sz="2400" dirty="0"/>
              <a:t>Alternatively, we can store the data </a:t>
            </a:r>
            <a:r>
              <a:rPr lang="en-US" sz="2400" b="1" dirty="0">
                <a:solidFill>
                  <a:srgbClr val="009900"/>
                </a:solidFill>
              </a:rPr>
              <a:t>directly in the table slots</a:t>
            </a:r>
            <a:r>
              <a:rPr lang="en-US" sz="2400" dirty="0"/>
              <a:t> also.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5181600" y="1600200"/>
            <a:ext cx="1981200" cy="4292600"/>
            <a:chOff x="5257800" y="1498600"/>
            <a:chExt cx="1981200" cy="4292600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172200" y="3276600"/>
              <a:ext cx="1066800" cy="12954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:</a:t>
              </a:r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172200" y="1498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data_998</a:t>
              </a: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5715000" y="1651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5257800" y="4662488"/>
              <a:ext cx="838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998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6172200" y="271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/>
                <a:t>data_2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5562600" y="27320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6172200" y="21082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5562600" y="15128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562600" y="2108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5259387" y="5257800"/>
              <a:ext cx="83661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/>
                <a:t>999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6172200" y="51816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800100" y="3276799"/>
            <a:ext cx="43053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49263" lvl="4" indent="-442913" eaLnBrk="1" hangingPunct="1">
              <a:spcBef>
                <a:spcPct val="30000"/>
              </a:spcBef>
              <a:tabLst>
                <a:tab pos="449263" algn="l"/>
              </a:tabLst>
            </a:pPr>
            <a:r>
              <a:rPr lang="en-US" sz="2400" b="1" dirty="0">
                <a:solidFill>
                  <a:srgbClr val="A50021"/>
                </a:solidFill>
              </a:rPr>
              <a:t>Q</a:t>
            </a:r>
            <a:r>
              <a:rPr lang="en-US" sz="2400" dirty="0">
                <a:solidFill>
                  <a:srgbClr val="A50021"/>
                </a:solidFill>
              </a:rPr>
              <a:t>:</a:t>
            </a:r>
            <a:r>
              <a:rPr lang="en-US" sz="2400" dirty="0"/>
              <a:t> 	What are the advantages and disadvantages of these 2 approaches?</a:t>
            </a:r>
          </a:p>
        </p:txBody>
      </p: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>
                <a:latin typeface="Britannic Bold" pitchFamily="34" charset="0"/>
              </a:rPr>
              <a:t>Direct Addressing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data  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– the table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a[key]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a[key]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200" dirty="0">
                <a:latin typeface="Britannic Bold" pitchFamily="34" charset="0"/>
              </a:rPr>
              <a:t>Direct Addressing Table: Restrictions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Keys must be </a:t>
            </a:r>
            <a:r>
              <a:rPr lang="en-GB" sz="3200" dirty="0">
                <a:solidFill>
                  <a:srgbClr val="FF0000"/>
                </a:solidFill>
              </a:rPr>
              <a:t>non-negative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C00000"/>
                </a:solidFill>
              </a:rPr>
              <a:t>integer values</a:t>
            </a:r>
          </a:p>
          <a:p>
            <a:pPr lvl="1">
              <a:spcBef>
                <a:spcPts val="600"/>
              </a:spcBef>
            </a:pPr>
            <a:r>
              <a:rPr lang="en-GB" sz="2800" dirty="0"/>
              <a:t>What happens for key values 151A and NR10?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Range of keys must be </a:t>
            </a:r>
            <a:r>
              <a:rPr lang="en-GB" sz="3200" dirty="0">
                <a:solidFill>
                  <a:srgbClr val="C00000"/>
                </a:solidFill>
              </a:rPr>
              <a:t>small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Keys must be </a:t>
            </a:r>
            <a:r>
              <a:rPr lang="en-GB" sz="3200" dirty="0">
                <a:solidFill>
                  <a:srgbClr val="C00000"/>
                </a:solidFill>
              </a:rPr>
              <a:t>dense</a:t>
            </a:r>
            <a:r>
              <a:rPr lang="en-GB" sz="3200" dirty="0"/>
              <a:t>, i.e. not many gaps in the key values.</a:t>
            </a:r>
          </a:p>
          <a:p>
            <a:pPr>
              <a:spcBef>
                <a:spcPts val="1800"/>
              </a:spcBef>
            </a:pPr>
            <a:r>
              <a:rPr lang="en-GB" sz="3200" dirty="0"/>
              <a:t>How to overcome these restrictions?</a:t>
            </a:r>
          </a:p>
          <a:p>
            <a:pPr lvl="1">
              <a:spcBef>
                <a:spcPts val="600"/>
              </a:spcBef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>
                <a:latin typeface="Britannic Bold" pitchFamily="34" charset="0"/>
              </a:rPr>
              <a:t> Hash Table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Hash Table is a 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generalization</a:t>
            </a:r>
            <a:r>
              <a:rPr lang="en-US" sz="3200" dirty="0">
                <a:latin typeface="Calibri" pitchFamily="34" charset="0"/>
              </a:rPr>
              <a:t> of direct addressing table, to remove the latter’s restrictions.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Origins of the term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Hash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term "hash" </a:t>
            </a:r>
            <a:r>
              <a:rPr lang="en-US" sz="2400" dirty="0"/>
              <a:t>comes by way of analogy with its standard meaning in the physical world, to "</a:t>
            </a:r>
            <a:r>
              <a:rPr lang="en-US" sz="2400" dirty="0">
                <a:solidFill>
                  <a:srgbClr val="CC0000"/>
                </a:solidFill>
              </a:rPr>
              <a:t>chop and mix</a:t>
            </a:r>
            <a:r>
              <a:rPr lang="en-US" sz="2400" dirty="0"/>
              <a:t>".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Indeed, typical hash functions, like the </a:t>
            </a:r>
            <a:r>
              <a:rPr lang="en-US" sz="2400" b="1" dirty="0">
                <a:hlinkClick r:id="rId3" tooltip="Modular arithmetic"/>
              </a:rPr>
              <a:t>mod</a:t>
            </a:r>
            <a:r>
              <a:rPr lang="en-US" sz="2400" dirty="0"/>
              <a:t> operation, “chop” the input domain into many sub-domains that get “mixed” into the output range. 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hlinkClick r:id="rId4" tooltip="Donald Knuth"/>
              </a:rPr>
              <a:t>Donald Knuth</a:t>
            </a:r>
            <a:r>
              <a:rPr lang="en-US" sz="2400" dirty="0"/>
              <a:t> notes that </a:t>
            </a:r>
            <a:r>
              <a:rPr lang="en-US" sz="2400" dirty="0">
                <a:hlinkClick r:id="rId5" tooltip="Hans Peter Luhn"/>
              </a:rPr>
              <a:t>Hans Peter </a:t>
            </a:r>
            <a:r>
              <a:rPr lang="en-US" sz="2400" dirty="0" err="1">
                <a:hlinkClick r:id="rId5" tooltip="Hans Peter Luhn"/>
              </a:rPr>
              <a:t>Luhn</a:t>
            </a:r>
            <a:r>
              <a:rPr lang="en-US" sz="2400" dirty="0"/>
              <a:t> of </a:t>
            </a:r>
            <a:r>
              <a:rPr lang="en-US" sz="2400" dirty="0">
                <a:hlinkClick r:id="rId6" tooltip="IBM"/>
              </a:rPr>
              <a:t>IBM</a:t>
            </a:r>
            <a:r>
              <a:rPr lang="en-US" sz="2400" dirty="0"/>
              <a:t> appears to have been the first to use the concept, in a memo dated January 1953, and that </a:t>
            </a:r>
            <a:r>
              <a:rPr lang="en-US" sz="2400" dirty="0">
                <a:hlinkClick r:id="rId7" tooltip="Robert Morris (cryptographer)"/>
              </a:rPr>
              <a:t>Robert Morris</a:t>
            </a:r>
            <a:r>
              <a:rPr lang="en-US" sz="2400" dirty="0"/>
              <a:t> used the term in a survey paper in </a:t>
            </a:r>
            <a:r>
              <a:rPr lang="en-US" sz="2400" dirty="0">
                <a:hlinkClick r:id="rId8" tooltip="Communications of the ACM"/>
              </a:rPr>
              <a:t>CACM</a:t>
            </a:r>
            <a:r>
              <a:rPr lang="en-US" sz="2400" dirty="0"/>
              <a:t> which elevated the term from technical jargon to formal terminology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Ideas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/>
              <a:t>Map </a:t>
            </a:r>
            <a:r>
              <a:rPr lang="en-US" sz="3200" dirty="0">
                <a:solidFill>
                  <a:srgbClr val="0000FF"/>
                </a:solidFill>
              </a:rPr>
              <a:t>large</a:t>
            </a:r>
            <a:r>
              <a:rPr lang="en-US" sz="3200" dirty="0"/>
              <a:t> integers to </a:t>
            </a:r>
            <a:r>
              <a:rPr lang="en-US" sz="3200" dirty="0">
                <a:solidFill>
                  <a:srgbClr val="0000FF"/>
                </a:solidFill>
              </a:rPr>
              <a:t>smaller</a:t>
            </a:r>
            <a:r>
              <a:rPr lang="en-US" sz="3200" dirty="0"/>
              <a:t> integers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Map </a:t>
            </a:r>
            <a:r>
              <a:rPr lang="en-US" sz="3200" dirty="0">
                <a:solidFill>
                  <a:srgbClr val="0000FF"/>
                </a:solidFill>
              </a:rPr>
              <a:t>non-integer</a:t>
            </a:r>
            <a:r>
              <a:rPr lang="en-US" sz="3200" dirty="0"/>
              <a:t> keys to </a:t>
            </a:r>
            <a:r>
              <a:rPr lang="en-US" sz="3200" dirty="0">
                <a:solidFill>
                  <a:srgbClr val="0000FF"/>
                </a:solidFill>
              </a:rPr>
              <a:t>integers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0480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+mn-lt"/>
              </a:rPr>
              <a:t>HASHING</a:t>
            </a:r>
            <a:endParaRPr lang="en-SG" sz="5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8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431925" y="1674167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66752378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447800" y="3352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68744483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10000" y="1902767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572000" y="1905000"/>
            <a:ext cx="762000" cy="396875"/>
            <a:chOff x="4572000" y="1905000"/>
            <a:chExt cx="762000" cy="396875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685800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17</a:t>
              </a:r>
            </a:p>
          </p:txBody>
        </p:sp>
        <p:cxnSp>
          <p:nvCxnSpPr>
            <p:cNvPr id="25" name="AutoShape 23"/>
            <p:cNvCxnSpPr>
              <a:cxnSpLocks noChangeShapeType="1"/>
              <a:stCxn id="24" idx="6"/>
            </p:cNvCxnSpPr>
            <p:nvPr/>
          </p:nvCxnSpPr>
          <p:spPr bwMode="auto">
            <a:xfrm>
              <a:off x="4572000" y="2283767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cxnSp>
        <p:nvCxnSpPr>
          <p:cNvPr id="26" name="AutoShape 24"/>
          <p:cNvCxnSpPr>
            <a:cxnSpLocks noChangeShapeType="1"/>
            <a:stCxn id="22" idx="3"/>
            <a:endCxn id="24" idx="2"/>
          </p:cNvCxnSpPr>
          <p:nvPr/>
        </p:nvCxnSpPr>
        <p:spPr bwMode="auto">
          <a:xfrm>
            <a:off x="2988761" y="1905000"/>
            <a:ext cx="821239" cy="3787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810000" y="36576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8" name="AutoShape 26"/>
          <p:cNvCxnSpPr>
            <a:cxnSpLocks noChangeShapeType="1"/>
            <a:stCxn id="23" idx="3"/>
            <a:endCxn id="27" idx="2"/>
          </p:cNvCxnSpPr>
          <p:nvPr/>
        </p:nvCxnSpPr>
        <p:spPr bwMode="auto">
          <a:xfrm>
            <a:off x="3004636" y="3583633"/>
            <a:ext cx="805364" cy="45496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4572000" y="4038600"/>
            <a:ext cx="685800" cy="781110"/>
            <a:chOff x="4572000" y="4038600"/>
            <a:chExt cx="685800" cy="781110"/>
          </a:xfrm>
        </p:grpSpPr>
        <p:cxnSp>
          <p:nvCxnSpPr>
            <p:cNvPr id="29" name="AutoShape 27"/>
            <p:cNvCxnSpPr>
              <a:cxnSpLocks noChangeShapeType="1"/>
              <a:stCxn id="27" idx="6"/>
            </p:cNvCxnSpPr>
            <p:nvPr/>
          </p:nvCxnSpPr>
          <p:spPr bwMode="auto">
            <a:xfrm>
              <a:off x="4572000" y="4038600"/>
              <a:ext cx="685800" cy="45720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572000" y="4419600"/>
              <a:ext cx="61266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974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914400" y="4724400"/>
            <a:ext cx="285366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dirty="0">
                <a:solidFill>
                  <a:srgbClr val="0033CC"/>
                </a:solidFill>
              </a:rPr>
              <a:t> is a hash function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914400" y="5334000"/>
            <a:ext cx="3444875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we must store the key values.  </a:t>
            </a:r>
            <a:r>
              <a:rPr lang="en-US" sz="2400" dirty="0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Table: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85800" y="1600201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data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function </a:t>
            </a:r>
            <a:r>
              <a:rPr lang="en-US" sz="2000" kern="0" dirty="0">
                <a:latin typeface="+mn-lt"/>
                <a:cs typeface="+mn-cs"/>
              </a:rPr>
              <a:t>and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a[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(key)]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24400" y="3581400"/>
            <a:ext cx="3810000" cy="138499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 type="non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However, this does </a:t>
            </a:r>
            <a:r>
              <a:rPr lang="en-US" sz="2800" b="1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work for </a:t>
            </a:r>
            <a:r>
              <a:rPr lang="en-US" sz="2800" b="1" dirty="0">
                <a:solidFill>
                  <a:srgbClr val="CC0000"/>
                </a:solidFill>
              </a:rPr>
              <a:t>all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cases! (Why?)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5257800" y="1295400"/>
            <a:ext cx="1066800" cy="4267200"/>
            <a:chOff x="5257800" y="1295400"/>
            <a:chExt cx="1066800" cy="42672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  <a:p>
              <a:pPr algn="ctr"/>
              <a:r>
                <a:rPr lang="en-US" b="1"/>
                <a:t>: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257800" y="1295400"/>
              <a:ext cx="1066800" cy="6096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Hash Table: Collision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800600" y="1447800"/>
            <a:ext cx="184150" cy="3667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 sz="1800" b="1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828800" y="3733800"/>
            <a:ext cx="1556836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67774385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886200" y="3581400"/>
            <a:ext cx="762000" cy="762000"/>
          </a:xfrm>
          <a:prstGeom prst="ellipse">
            <a:avLst/>
          </a:prstGeom>
          <a:solidFill>
            <a:srgbClr val="CCFF99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5" name="AutoShape 23"/>
          <p:cNvCxnSpPr>
            <a:cxnSpLocks noChangeShapeType="1"/>
            <a:stCxn id="24" idx="6"/>
            <a:endCxn id="15" idx="1"/>
          </p:cNvCxnSpPr>
          <p:nvPr/>
        </p:nvCxnSpPr>
        <p:spPr bwMode="auto">
          <a:xfrm flipV="1">
            <a:off x="4648200" y="2209800"/>
            <a:ext cx="6096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6" name="AutoShape 24"/>
          <p:cNvCxnSpPr>
            <a:cxnSpLocks noChangeShapeType="1"/>
            <a:endCxn id="24" idx="2"/>
          </p:cNvCxnSpPr>
          <p:nvPr/>
        </p:nvCxnSpPr>
        <p:spPr bwMode="auto">
          <a:xfrm>
            <a:off x="3352800" y="3962400"/>
            <a:ext cx="533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5" name="Group 58"/>
          <p:cNvGrpSpPr/>
          <p:nvPr/>
        </p:nvGrpSpPr>
        <p:grpSpPr>
          <a:xfrm>
            <a:off x="5257800" y="4114800"/>
            <a:ext cx="3429000" cy="914400"/>
            <a:chOff x="5257800" y="4114800"/>
            <a:chExt cx="3429000" cy="9144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010400" y="4114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68744483,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3"/>
              <a:endCxn id="19" idx="2"/>
            </p:cNvCxnSpPr>
            <p:nvPr/>
          </p:nvCxnSpPr>
          <p:spPr bwMode="auto">
            <a:xfrm>
              <a:off x="6324600" y="4495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57800" y="4191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5257800" y="1828800"/>
            <a:ext cx="3429000" cy="914400"/>
            <a:chOff x="5257800" y="1828800"/>
            <a:chExt cx="3429000" cy="9144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7010400" y="1828800"/>
              <a:ext cx="1676400" cy="9144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/>
                <a:t>66752378,</a:t>
              </a:r>
            </a:p>
            <a:p>
              <a:pPr algn="ctr"/>
              <a:r>
                <a:rPr lang="en-US" sz="2000" b="1" dirty="0">
                  <a:solidFill>
                    <a:srgbClr val="A50021"/>
                  </a:solidFill>
                </a:rPr>
                <a:t>data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5" idx="3"/>
              <a:endCxn id="18" idx="2"/>
            </p:cNvCxnSpPr>
            <p:nvPr/>
          </p:nvCxnSpPr>
          <p:spPr bwMode="auto">
            <a:xfrm>
              <a:off x="6324600" y="2209800"/>
              <a:ext cx="6858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57800" y="1905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81000" y="4800600"/>
            <a:ext cx="4588345" cy="138499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This is called a “</a:t>
            </a:r>
            <a:r>
              <a:rPr lang="en-US" sz="2800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”, when two keys have the </a:t>
            </a:r>
            <a:r>
              <a:rPr lang="en-US" sz="2800" u="sng" dirty="0"/>
              <a:t>same hash value</a:t>
            </a:r>
            <a:r>
              <a:rPr lang="en-US" sz="2800" dirty="0"/>
              <a:t>.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381000" y="1219200"/>
            <a:ext cx="4572000" cy="209288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A hash function does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guarantee that two different keys go into </a:t>
            </a:r>
            <a:r>
              <a:rPr lang="en-US" sz="2000" b="1" dirty="0">
                <a:solidFill>
                  <a:srgbClr val="009900"/>
                </a:solidFill>
              </a:rPr>
              <a:t>different</a:t>
            </a:r>
            <a:r>
              <a:rPr lang="en-US" sz="2000" dirty="0">
                <a:solidFill>
                  <a:srgbClr val="009900"/>
                </a:solidFill>
              </a:rPr>
              <a:t> slots</a:t>
            </a:r>
            <a:r>
              <a:rPr lang="en-US" sz="2000" dirty="0"/>
              <a:t>!  It is usually a </a:t>
            </a:r>
            <a:r>
              <a:rPr lang="en-US" sz="2000" b="1" dirty="0">
                <a:solidFill>
                  <a:srgbClr val="0000FF"/>
                </a:solidFill>
              </a:rPr>
              <a:t>many-to-one</a:t>
            </a:r>
            <a:r>
              <a:rPr lang="en-US" sz="2000" dirty="0"/>
              <a:t> mapping and not one-to-one.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A50021"/>
                </a:solidFill>
              </a:rPr>
              <a:t>E.g.</a:t>
            </a:r>
            <a:r>
              <a:rPr lang="en-US" sz="2000" dirty="0"/>
              <a:t> 67774385 hashes to the same location of 66752378.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 </a:t>
            </a:r>
            <a:r>
              <a:rPr lang="en-US" sz="3600" dirty="0">
                <a:latin typeface="Britannic Bold" pitchFamily="34" charset="0"/>
              </a:rPr>
              <a:t>Two Important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3600" dirty="0"/>
              <a:t>How to </a:t>
            </a:r>
            <a:r>
              <a:rPr lang="en-US" sz="3600" dirty="0">
                <a:solidFill>
                  <a:srgbClr val="C00000"/>
                </a:solidFill>
              </a:rPr>
              <a:t>hash</a:t>
            </a:r>
            <a:r>
              <a:rPr lang="en-US" sz="3600" dirty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How to </a:t>
            </a:r>
            <a:r>
              <a:rPr lang="en-US" sz="3600" dirty="0">
                <a:solidFill>
                  <a:srgbClr val="C00000"/>
                </a:solidFill>
              </a:rPr>
              <a:t>resolve collisions</a:t>
            </a:r>
            <a:r>
              <a:rPr lang="en-US" sz="3600" dirty="0"/>
              <a:t>?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These are important issues that can affect the efficiency of hashing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Criteria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Good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33CC"/>
                </a:solidFill>
              </a:rPr>
              <a:t>Fast</a:t>
            </a:r>
            <a:r>
              <a:rPr lang="en-US" sz="3200" dirty="0"/>
              <a:t> to compute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Scatter keys </a:t>
            </a:r>
            <a:r>
              <a:rPr lang="en-US" sz="3200" dirty="0">
                <a:solidFill>
                  <a:srgbClr val="0033CC"/>
                </a:solidFill>
              </a:rPr>
              <a:t>evenly</a:t>
            </a:r>
            <a:r>
              <a:rPr lang="en-US" sz="3200" dirty="0"/>
              <a:t> throughout the hash table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CC"/>
                </a:solidFill>
              </a:rPr>
              <a:t>Less collisions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Need </a:t>
            </a:r>
            <a:r>
              <a:rPr lang="en-US" sz="3200" dirty="0">
                <a:solidFill>
                  <a:srgbClr val="0000CC"/>
                </a:solidFill>
              </a:rPr>
              <a:t>less slots</a:t>
            </a:r>
            <a:r>
              <a:rPr lang="en-US" sz="3200" dirty="0"/>
              <a:t> (space)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Example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Bad</a:t>
            </a:r>
            <a:r>
              <a:rPr lang="en-US" sz="3600" dirty="0">
                <a:latin typeface="Britannic Bold" pitchFamily="34" charset="0"/>
              </a:rPr>
              <a:t> Hash Function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/>
              <a:t>Select Digits – </a:t>
            </a:r>
            <a:r>
              <a:rPr lang="en-US" sz="2400" dirty="0"/>
              <a:t>e.g. choose the </a:t>
            </a:r>
            <a:r>
              <a:rPr lang="en-US" sz="2400" dirty="0">
                <a:solidFill>
                  <a:srgbClr val="A50021"/>
                </a:solidFill>
              </a:rPr>
              <a:t>4</a:t>
            </a:r>
            <a:r>
              <a:rPr lang="en-US" sz="2400" baseline="30000" dirty="0">
                <a:solidFill>
                  <a:srgbClr val="A50021"/>
                </a:solidFill>
              </a:rPr>
              <a:t>th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A50021"/>
                </a:solidFill>
              </a:rPr>
              <a:t>8</a:t>
            </a:r>
            <a:r>
              <a:rPr lang="en-US" sz="2400" baseline="30000" dirty="0">
                <a:solidFill>
                  <a:srgbClr val="A50021"/>
                </a:solidFill>
              </a:rPr>
              <a:t>th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/>
              <a:t>digits of a phone number</a:t>
            </a:r>
          </a:p>
          <a:p>
            <a:pPr lvl="1"/>
            <a:r>
              <a:rPr lang="en-US" dirty="0"/>
              <a:t>hash(677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437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) = 58</a:t>
            </a:r>
          </a:p>
          <a:p>
            <a:pPr lvl="1"/>
            <a:r>
              <a:rPr lang="en-US" dirty="0"/>
              <a:t>hash(634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782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) = 90</a:t>
            </a:r>
          </a:p>
          <a:p>
            <a:pPr>
              <a:spcBef>
                <a:spcPts val="1800"/>
              </a:spcBef>
            </a:pPr>
            <a:r>
              <a:rPr lang="en-US" dirty="0"/>
              <a:t>What happen when you hash Singapore’s house phone numbers by selecting the </a:t>
            </a:r>
            <a:r>
              <a:rPr lang="en-US" dirty="0">
                <a:solidFill>
                  <a:srgbClr val="0000FF"/>
                </a:solidFill>
              </a:rPr>
              <a:t>first three digits</a:t>
            </a:r>
            <a:r>
              <a:rPr lang="en-US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Perfect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Perfect hash function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9900"/>
                </a:solidFill>
              </a:rPr>
              <a:t>one-to-one</a:t>
            </a:r>
            <a:r>
              <a:rPr lang="en-US" sz="2400" dirty="0">
                <a:solidFill>
                  <a:srgbClr val="009900"/>
                </a:solidFill>
              </a:rPr>
              <a:t> mapping</a:t>
            </a:r>
            <a:r>
              <a:rPr lang="en-US" sz="2400" dirty="0"/>
              <a:t> between keys and hash values. So </a:t>
            </a:r>
            <a:r>
              <a:rPr lang="en-US" sz="2400" dirty="0">
                <a:solidFill>
                  <a:srgbClr val="0000FF"/>
                </a:solidFill>
              </a:rPr>
              <a:t>no collision</a:t>
            </a:r>
            <a:r>
              <a:rPr lang="en-US" sz="2400" dirty="0"/>
              <a:t> occurs.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Possible if </a:t>
            </a:r>
            <a:r>
              <a:rPr lang="en-US" sz="2400" dirty="0">
                <a:solidFill>
                  <a:srgbClr val="0000CC"/>
                </a:solidFill>
              </a:rPr>
              <a:t>all keys are </a:t>
            </a:r>
            <a:r>
              <a:rPr lang="en-US" sz="2400" dirty="0">
                <a:solidFill>
                  <a:srgbClr val="FF0000"/>
                </a:solidFill>
              </a:rPr>
              <a:t>known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660033"/>
                </a:solidFill>
              </a:rPr>
              <a:t>Applications: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compiler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interpreter</a:t>
            </a:r>
            <a:r>
              <a:rPr lang="en-US" sz="2400" dirty="0"/>
              <a:t> search for reserved words; shell interpreter searches for built-in commands.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33CC"/>
                </a:solidFill>
              </a:rPr>
              <a:t>GNU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A50021"/>
                </a:solidFill>
              </a:rPr>
              <a:t>gperf</a:t>
            </a:r>
            <a:r>
              <a:rPr lang="en-US" sz="2400" dirty="0"/>
              <a:t> is a freely available perfect hash function generator written in C++ that automatically constructs perfect functions (a C++ program) from a user supplied list of keywords.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Minimal </a:t>
            </a:r>
            <a:r>
              <a:rPr lang="en-US" sz="2400" dirty="0">
                <a:solidFill>
                  <a:srgbClr val="0000CC"/>
                </a:solidFill>
              </a:rPr>
              <a:t>perfect hash function</a:t>
            </a:r>
            <a:r>
              <a:rPr lang="en-US" sz="2400" dirty="0"/>
              <a:t>: The table size is the same as the number of keywords supplied.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Uniform</a:t>
            </a:r>
            <a:r>
              <a:rPr lang="en-US" sz="3600" dirty="0">
                <a:latin typeface="Britannic Bold" pitchFamily="34" charset="0"/>
              </a:rPr>
              <a:t> Hash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362200"/>
          </a:xfrm>
        </p:spPr>
        <p:txBody>
          <a:bodyPr/>
          <a:lstStyle/>
          <a:p>
            <a:r>
              <a:rPr lang="en-US" sz="2800" dirty="0"/>
              <a:t>Distributes keys </a:t>
            </a:r>
            <a:r>
              <a:rPr lang="en-US" sz="2800" dirty="0">
                <a:solidFill>
                  <a:srgbClr val="FF0000"/>
                </a:solidFill>
              </a:rPr>
              <a:t>evenly </a:t>
            </a:r>
            <a:r>
              <a:rPr lang="en-US" sz="2800" dirty="0"/>
              <a:t>in the hash table</a:t>
            </a:r>
          </a:p>
          <a:p>
            <a:r>
              <a:rPr lang="en-US" sz="2800" u="sng" dirty="0">
                <a:solidFill>
                  <a:srgbClr val="A50021"/>
                </a:solidFill>
              </a:rPr>
              <a:t>Example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/>
              <a:t>k</a:t>
            </a:r>
            <a:r>
              <a:rPr lang="en-US" sz="2400" dirty="0"/>
              <a:t> integers are </a:t>
            </a:r>
            <a:r>
              <a:rPr lang="en-US" sz="2400" dirty="0">
                <a:solidFill>
                  <a:srgbClr val="FF0000"/>
                </a:solidFill>
              </a:rPr>
              <a:t>uniformly</a:t>
            </a:r>
            <a:r>
              <a:rPr lang="en-US" sz="2400" dirty="0"/>
              <a:t> distributed among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-1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we can map the values to a hash table of size </a:t>
            </a:r>
            <a:r>
              <a:rPr lang="en-US" sz="2400" b="1" i="1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using the hash function below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898167"/>
              </p:ext>
            </p:extLst>
          </p:nvPr>
        </p:nvGraphicFramePr>
        <p:xfrm>
          <a:off x="2057400" y="3798421"/>
          <a:ext cx="23622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7" name="Equation" r:id="rId4" imgW="1015920" imgH="660240" progId="Equation.3">
                  <p:embed/>
                </p:oleObj>
              </mc:Choice>
              <mc:Fallback>
                <p:oleObj name="Equation" r:id="rId4" imgW="101592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98421"/>
                        <a:ext cx="2362200" cy="1352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027971" y="3505200"/>
            <a:ext cx="2971800" cy="19389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/>
              <a:t>k </a:t>
            </a:r>
            <a:r>
              <a:rPr lang="en-US" sz="2000" dirty="0"/>
              <a:t>is the key value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[ ]: close interval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( ): open interval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Hence, 0 ≤ </a:t>
            </a:r>
            <a:r>
              <a:rPr lang="en-US" sz="2000" i="1" dirty="0">
                <a:sym typeface="Symbol" panose="05050102010706020507" pitchFamily="18" charset="2"/>
              </a:rPr>
              <a:t>k</a:t>
            </a:r>
            <a:r>
              <a:rPr lang="en-US" sz="2000" dirty="0">
                <a:sym typeface="Symbol" panose="05050102010706020507" pitchFamily="18" charset="2"/>
              </a:rPr>
              <a:t> &lt; </a:t>
            </a:r>
            <a:r>
              <a:rPr lang="en-US" sz="2000" i="1" dirty="0">
                <a:sym typeface="Symbol" panose="05050102010706020507" pitchFamily="18" charset="2"/>
              </a:rPr>
              <a:t>X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ym typeface="Symbol" panose="05050102010706020507" pitchFamily="18" charset="2"/>
              </a:rPr>
              <a:t>  is </a:t>
            </a:r>
            <a:r>
              <a:rPr lang="en-US" sz="2000" dirty="0"/>
              <a:t>the </a:t>
            </a:r>
            <a:r>
              <a:rPr lang="en-US" sz="2000" i="1" dirty="0">
                <a:solidFill>
                  <a:srgbClr val="0033CC"/>
                </a:solidFill>
              </a:rPr>
              <a:t>floor </a:t>
            </a:r>
            <a:r>
              <a:rPr lang="en-US" sz="2000" dirty="0"/>
              <a:t>function </a:t>
            </a:r>
            <a:endParaRPr lang="en-US" sz="2000" i="1" dirty="0">
              <a:solidFill>
                <a:srgbClr val="0033CC"/>
              </a:solidFill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Division</a:t>
            </a:r>
            <a:r>
              <a:rPr lang="en-US" sz="3600" dirty="0">
                <a:latin typeface="Britannic Bold" pitchFamily="34" charset="0"/>
              </a:rPr>
              <a:t> method (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mod</a:t>
            </a:r>
            <a:r>
              <a:rPr lang="en-US" sz="3600" dirty="0">
                <a:latin typeface="Britannic Bold" pitchFamily="34" charset="0"/>
              </a:rPr>
              <a:t> operator</a:t>
            </a:r>
            <a:r>
              <a:rPr lang="en-US" dirty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Map into a hash table of </a:t>
            </a:r>
            <a:r>
              <a:rPr lang="en-US" sz="2800" b="1" i="1" dirty="0">
                <a:solidFill>
                  <a:srgbClr val="0000FF"/>
                </a:solidFill>
              </a:rPr>
              <a:t>m</a:t>
            </a:r>
            <a:r>
              <a:rPr lang="en-US" sz="2800" dirty="0"/>
              <a:t> slots.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2800" dirty="0"/>
              <a:t>Use the </a:t>
            </a:r>
            <a:r>
              <a:rPr lang="en-US" sz="2800" dirty="0">
                <a:solidFill>
                  <a:srgbClr val="FF0000"/>
                </a:solidFill>
              </a:rPr>
              <a:t>modulo</a:t>
            </a:r>
            <a:r>
              <a:rPr lang="en-US" sz="2800" dirty="0"/>
              <a:t> operator (</a:t>
            </a:r>
            <a:r>
              <a:rPr lang="en-US" sz="2800" b="1" dirty="0">
                <a:solidFill>
                  <a:srgbClr val="FF0000"/>
                </a:solidFill>
              </a:rPr>
              <a:t>%</a:t>
            </a:r>
            <a:r>
              <a:rPr lang="en-US" sz="2800" dirty="0"/>
              <a:t> in Java) to map an integer to a value between 0 and </a:t>
            </a:r>
            <a:r>
              <a:rPr lang="en-US" sz="2800" i="1" dirty="0"/>
              <a:t>m</a:t>
            </a:r>
            <a:r>
              <a:rPr lang="en-US" sz="2800" dirty="0"/>
              <a:t>-1.</a:t>
            </a:r>
          </a:p>
          <a:p>
            <a:pPr>
              <a:spcBef>
                <a:spcPts val="1200"/>
              </a:spcBef>
            </a:pP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mod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  <a:r>
              <a:rPr lang="en-US" sz="2800" dirty="0"/>
              <a:t> = remainder of </a:t>
            </a:r>
            <a:r>
              <a:rPr lang="en-US" sz="2800" i="1" dirty="0"/>
              <a:t>n</a:t>
            </a:r>
            <a:r>
              <a:rPr lang="en-US" sz="2800" dirty="0"/>
              <a:t> divided by </a:t>
            </a:r>
            <a:r>
              <a:rPr lang="en-US" sz="2800" i="1" dirty="0"/>
              <a:t>m</a:t>
            </a:r>
            <a:r>
              <a:rPr lang="en-US" sz="2800" dirty="0"/>
              <a:t>, where </a:t>
            </a:r>
            <a:r>
              <a:rPr lang="en-US" sz="2800" i="1" dirty="0"/>
              <a:t>n</a:t>
            </a:r>
            <a:r>
              <a:rPr lang="en-US" sz="2800" dirty="0"/>
              <a:t> and </a:t>
            </a:r>
            <a:r>
              <a:rPr lang="en-US" sz="2800" i="1" dirty="0"/>
              <a:t>m</a:t>
            </a:r>
            <a:r>
              <a:rPr lang="en-US" sz="2800" dirty="0"/>
              <a:t> are positive integers.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2000" y="5029200"/>
            <a:ext cx="4384534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most popular method.</a:t>
            </a:r>
          </a:p>
        </p:txBody>
      </p: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1981200" y="3810000"/>
            <a:ext cx="4953000" cy="1006475"/>
            <a:chOff x="1248" y="2552"/>
            <a:chExt cx="3120" cy="634"/>
          </a:xfrm>
        </p:grpSpPr>
        <p:sp>
          <p:nvSpPr>
            <p:cNvPr id="14" name="AutoShape 8"/>
            <p:cNvSpPr>
              <a:spLocks noChangeAspect="1" noChangeArrowheads="1" noTextEdit="1"/>
            </p:cNvSpPr>
            <p:nvPr/>
          </p:nvSpPr>
          <p:spPr bwMode="auto">
            <a:xfrm>
              <a:off x="1248" y="2592"/>
              <a:ext cx="312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62" y="2603"/>
              <a:ext cx="32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161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dirty="0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325" y="2603"/>
              <a:ext cx="19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315" y="2603"/>
              <a:ext cx="8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488" y="2603"/>
              <a:ext cx="37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FF0000"/>
                  </a:solidFill>
                  <a:latin typeface="Times New Roman" pitchFamily="18" charset="0"/>
                </a:rPr>
                <a:t>%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62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165" y="2603"/>
              <a:ext cx="149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813" y="2552"/>
              <a:ext cx="246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2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How to pick </a:t>
            </a:r>
            <a:r>
              <a:rPr lang="en-US" sz="3600" i="1" dirty="0">
                <a:solidFill>
                  <a:srgbClr val="C00000"/>
                </a:solidFill>
                <a:latin typeface="Britannic Bold" pitchFamily="34" charset="0"/>
              </a:rPr>
              <a:t>m</a:t>
            </a:r>
            <a:r>
              <a:rPr lang="en-US" sz="3600" dirty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3200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choice of </a:t>
            </a:r>
            <a:r>
              <a:rPr lang="en-US" sz="2800" i="1" dirty="0"/>
              <a:t>m</a:t>
            </a:r>
            <a:r>
              <a:rPr lang="en-US" sz="2800" dirty="0"/>
              <a:t> (or </a:t>
            </a:r>
            <a:r>
              <a:rPr lang="en-US" sz="2800" dirty="0">
                <a:solidFill>
                  <a:srgbClr val="0033CC"/>
                </a:solidFill>
              </a:rPr>
              <a:t>hash table size</a:t>
            </a:r>
            <a:r>
              <a:rPr lang="en-US" sz="2800" dirty="0"/>
              <a:t>) is important. If </a:t>
            </a:r>
            <a:r>
              <a:rPr lang="en-US" sz="2800" i="1" dirty="0">
                <a:solidFill>
                  <a:srgbClr val="A50021"/>
                </a:solidFill>
              </a:rPr>
              <a:t>m</a:t>
            </a:r>
            <a:r>
              <a:rPr lang="en-US" sz="2800" dirty="0"/>
              <a:t> is power of two, say </a:t>
            </a:r>
            <a:r>
              <a:rPr lang="en-US" sz="2800" dirty="0">
                <a:solidFill>
                  <a:srgbClr val="A50021"/>
                </a:solidFill>
              </a:rPr>
              <a:t>2</a:t>
            </a:r>
            <a:r>
              <a:rPr lang="en-US" sz="2800" i="1" baseline="50000" dirty="0">
                <a:solidFill>
                  <a:srgbClr val="A50021"/>
                </a:solidFill>
              </a:rPr>
              <a:t>n</a:t>
            </a:r>
            <a:r>
              <a:rPr lang="en-US" sz="2800" dirty="0"/>
              <a:t>, then key modulo of </a:t>
            </a:r>
            <a:r>
              <a:rPr lang="en-US" sz="2800" i="1" dirty="0"/>
              <a:t>m</a:t>
            </a:r>
            <a:r>
              <a:rPr lang="en-US" sz="2800" dirty="0"/>
              <a:t> is the same as extracting the last </a:t>
            </a:r>
            <a:r>
              <a:rPr lang="en-US" sz="2800" i="1" dirty="0"/>
              <a:t>n</a:t>
            </a:r>
            <a:r>
              <a:rPr lang="en-US" sz="2800" dirty="0"/>
              <a:t> bits of the key.</a:t>
            </a:r>
            <a:endParaRPr lang="en-US" sz="1400" dirty="0"/>
          </a:p>
          <a:p>
            <a:pPr>
              <a:spcBef>
                <a:spcPts val="1200"/>
              </a:spcBef>
            </a:pPr>
            <a:r>
              <a:rPr lang="en-US" sz="2800" dirty="0"/>
              <a:t>If </a:t>
            </a:r>
            <a:r>
              <a:rPr lang="en-US" sz="2800" i="1" dirty="0">
                <a:solidFill>
                  <a:srgbClr val="A50021"/>
                </a:solidFill>
              </a:rPr>
              <a:t>m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A50021"/>
                </a:solidFill>
              </a:rPr>
              <a:t>10</a:t>
            </a:r>
            <a:r>
              <a:rPr lang="en-US" sz="2800" i="1" baseline="50000" dirty="0">
                <a:solidFill>
                  <a:srgbClr val="A50021"/>
                </a:solidFill>
              </a:rPr>
              <a:t>n</a:t>
            </a:r>
            <a:r>
              <a:rPr lang="en-US" sz="2800" dirty="0"/>
              <a:t>, then our hash values is the last </a:t>
            </a:r>
            <a:r>
              <a:rPr lang="en-US" sz="2800" i="1" dirty="0"/>
              <a:t>n</a:t>
            </a:r>
            <a:r>
              <a:rPr lang="en-US" sz="2800" dirty="0"/>
              <a:t> digit of keys.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Both are no good.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4196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of thumb:</a:t>
            </a:r>
          </a:p>
          <a:p>
            <a:pPr marL="669925" lvl="1" indent="-325438">
              <a:spcBef>
                <a:spcPts val="12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Pick a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prime number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close to a power of two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be </a:t>
            </a:r>
            <a:r>
              <a:rPr lang="en-US" sz="2400" i="1" kern="0" dirty="0">
                <a:solidFill>
                  <a:srgbClr val="C00000"/>
                </a:solidFill>
              </a:rPr>
              <a:t>m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Multiplication</a:t>
            </a:r>
            <a:r>
              <a:rPr lang="en-US" sz="3600" dirty="0">
                <a:latin typeface="Britannic Bold" pitchFamily="34" charset="0"/>
              </a:rPr>
              <a:t>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2133600"/>
          </a:xfrm>
        </p:spPr>
        <p:txBody>
          <a:bodyPr/>
          <a:lstStyle/>
          <a:p>
            <a:pPr marL="449263" indent="-449263">
              <a:buNone/>
            </a:pPr>
            <a:r>
              <a:rPr lang="en-US" sz="2800" dirty="0"/>
              <a:t>1.	Multiply by a constant real number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CC"/>
                </a:solidFill>
              </a:rPr>
              <a:t>between 0 and 1</a:t>
            </a:r>
          </a:p>
          <a:p>
            <a:pPr marL="449263" indent="-449263">
              <a:buNone/>
            </a:pPr>
            <a:r>
              <a:rPr lang="en-US" sz="2800" dirty="0"/>
              <a:t>2.	Extract the fractional part</a:t>
            </a:r>
          </a:p>
          <a:p>
            <a:pPr marL="449263" indent="-449263">
              <a:buNone/>
            </a:pPr>
            <a:r>
              <a:rPr lang="en-US" sz="2800" dirty="0"/>
              <a:t>3.	Multiply by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/>
              <a:t>, the hash table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914400" y="3200400"/>
            <a:ext cx="6992938" cy="1130300"/>
            <a:chOff x="864" y="2072"/>
            <a:chExt cx="4405" cy="761"/>
          </a:xfrm>
        </p:grpSpPr>
        <p:sp>
          <p:nvSpPr>
            <p:cNvPr id="9" name="AutoShape 9"/>
            <p:cNvSpPr>
              <a:spLocks noChangeAspect="1" noChangeArrowheads="1" noTextEdit="1"/>
            </p:cNvSpPr>
            <p:nvPr/>
          </p:nvSpPr>
          <p:spPr bwMode="auto">
            <a:xfrm>
              <a:off x="864" y="2208"/>
              <a:ext cx="417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9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561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 dirty="0">
                  <a:solidFill>
                    <a:srgbClr val="000000"/>
                  </a:solidFill>
                  <a:latin typeface="Symbol" pitchFamily="18" charset="2"/>
                </a:rPr>
                <a:t>û</a:t>
              </a:r>
              <a:endParaRPr lang="en-US" b="1" dirty="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073" y="2072"/>
              <a:ext cx="181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717" y="2072"/>
              <a:ext cx="317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800">
                  <a:solidFill>
                    <a:srgbClr val="000000"/>
                  </a:solidFill>
                  <a:latin typeface="Symbol" pitchFamily="18" charset="2"/>
                </a:rPr>
                <a:t> )</a:t>
              </a:r>
              <a:endParaRPr lang="en-US" b="1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633" y="2197"/>
              <a:ext cx="190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ë</a:t>
              </a:r>
              <a:endParaRPr lang="en-US" b="1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831" y="2197"/>
              <a:ext cx="438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200">
                  <a:solidFill>
                    <a:srgbClr val="000000"/>
                  </a:solidFill>
                  <a:latin typeface="Symbol" pitchFamily="18" charset="2"/>
                </a:rPr>
                <a:t> û </a:t>
              </a:r>
              <a:endParaRPr lang="en-US" b="1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30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201" y="2253"/>
              <a:ext cx="4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sz="5100" b="1" dirty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72" y="2253"/>
              <a:ext cx="49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FF"/>
                  </a:solidFill>
                  <a:latin typeface="Times New Roman" pitchFamily="18" charset="0"/>
                </a:rPr>
                <a:t>m</a:t>
              </a:r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b="1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857" y="2253"/>
              <a:ext cx="18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lang="en-US" b="1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912" y="2256"/>
              <a:ext cx="77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i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endParaRPr lang="en-US" b="1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689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b="1" dirty="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306" y="2206"/>
              <a:ext cx="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075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5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b="1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09" y="2253"/>
              <a:ext cx="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10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b="1" dirty="0"/>
            </a:p>
          </p:txBody>
        </p: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85800" y="4724400"/>
            <a:ext cx="7315200" cy="126188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reciprocal of the </a:t>
            </a:r>
            <a:r>
              <a:rPr lang="en-US" sz="2400" dirty="0">
                <a:solidFill>
                  <a:srgbClr val="A50021"/>
                </a:solidFill>
              </a:rPr>
              <a:t>golden ratio</a:t>
            </a:r>
            <a:r>
              <a:rPr lang="en-US" sz="2400" dirty="0"/>
              <a:t>   </a:t>
            </a:r>
          </a:p>
          <a:p>
            <a:r>
              <a:rPr lang="en-US" sz="2400" dirty="0"/>
              <a:t>   = (</a:t>
            </a:r>
            <a:r>
              <a:rPr lang="en-US" sz="2400" dirty="0" err="1"/>
              <a:t>sqrt</a:t>
            </a:r>
            <a:r>
              <a:rPr lang="en-US" sz="2400" dirty="0"/>
              <a:t>(5) - 1)/2 = 0.618033  seems to be a good choice for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dirty="0"/>
              <a:t> </a:t>
            </a:r>
            <a:r>
              <a:rPr lang="en-US" sz="2400" dirty="0"/>
              <a:t>(recommended by Knuth).</a:t>
            </a:r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An example hash function for strings: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199"/>
            <a:ext cx="8229600" cy="3825875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  </a:t>
            </a: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s is a string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sum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 c in s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sum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+=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 values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all characters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	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is the hash table size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/>
              <a:t>}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:</a:t>
            </a:r>
            <a:r>
              <a:rPr lang="en-US" sz="3600" dirty="0">
                <a:solidFill>
                  <a:srgbClr val="0000FF"/>
                </a:solidFill>
                <a:latin typeface="Britannic Bold" pitchFamily="34" charset="0"/>
              </a:rPr>
              <a:t>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Examples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800" b="1" dirty="0"/>
              <a:t>hash(“Tan Ah </a:t>
            </a:r>
            <a:r>
              <a:rPr lang="en-US" sz="2800" b="1" dirty="0" err="1"/>
              <a:t>Teck</a:t>
            </a:r>
            <a:r>
              <a:rPr lang="en-US" sz="2800" b="1" dirty="0"/>
              <a:t>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19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(“T” + “a” + “n”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“A” + “h” + “ ”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“T” + “e” + “c” + “k”)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  </a:t>
            </a:r>
            <a:r>
              <a:rPr lang="en-US" sz="2800" dirty="0">
                <a:solidFill>
                  <a:srgbClr val="009900"/>
                </a:solidFill>
              </a:rPr>
              <a:t>// hash table size is 11</a:t>
            </a:r>
            <a:r>
              <a:rPr lang="en-US" sz="2800" dirty="0"/>
              <a:t> 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(84 + 97 + 110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65 + 104 + 32 +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/>
              <a:t>   84 + 101 + 99 + 107)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825 </a:t>
            </a:r>
            <a:r>
              <a:rPr lang="en-US" sz="2800" dirty="0">
                <a:solidFill>
                  <a:srgbClr val="0000FF"/>
                </a:solidFill>
              </a:rPr>
              <a:t>%</a:t>
            </a:r>
            <a:r>
              <a:rPr lang="en-US" sz="2800" dirty="0"/>
              <a:t> 11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dirty="0"/>
              <a:t>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: Examples 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All 3 strings below have the </a:t>
            </a:r>
            <a:r>
              <a:rPr lang="en-US" sz="2800" dirty="0">
                <a:solidFill>
                  <a:srgbClr val="C00000"/>
                </a:solidFill>
              </a:rPr>
              <a:t>same</a:t>
            </a:r>
            <a:r>
              <a:rPr lang="en-US" sz="2800" dirty="0">
                <a:solidFill>
                  <a:srgbClr val="0000FF"/>
                </a:solidFill>
              </a:rPr>
              <a:t> hash value</a:t>
            </a:r>
            <a:r>
              <a:rPr lang="en-US" sz="2800" dirty="0"/>
              <a:t>! Why?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Lee Chin Tan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Chen Le </a:t>
            </a:r>
            <a:r>
              <a:rPr lang="en-US" sz="2400" dirty="0" err="1"/>
              <a:t>Tian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Chan Tin Lee</a:t>
            </a:r>
          </a:p>
          <a:p>
            <a:pPr>
              <a:spcBef>
                <a:spcPts val="1800"/>
              </a:spcBef>
            </a:pPr>
            <a:r>
              <a:rPr lang="en-US" sz="2800" dirty="0">
                <a:solidFill>
                  <a:srgbClr val="C00000"/>
                </a:solidFill>
              </a:rPr>
              <a:t>Problem: </a:t>
            </a:r>
            <a:r>
              <a:rPr lang="en-US" sz="2800" dirty="0"/>
              <a:t>This hash function value does not depend on positions of characters! – Bad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 </a:t>
            </a:r>
            <a:r>
              <a:rPr lang="en-US" sz="3600" dirty="0">
                <a:latin typeface="Britannic Bold" pitchFamily="34" charset="0"/>
              </a:rPr>
              <a:t>Hashing of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strings </a:t>
            </a:r>
            <a:r>
              <a:rPr lang="en-US" sz="3600" dirty="0">
                <a:solidFill>
                  <a:srgbClr val="0033CC"/>
                </a:solidFill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2906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better hash function for strings is to “shift” the sum after each character, so that the positions of the characters affect the hash value.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550304"/>
            <a:ext cx="8077200" cy="2895600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hash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(s)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sum = 0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each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c in s {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sum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sum*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cs typeface="+mn-cs"/>
              </a:rPr>
              <a:t>31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+ c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}</a:t>
            </a:r>
          </a:p>
          <a:p>
            <a:pPr marL="11112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return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sum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%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m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 is the hash table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562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Java’s </a:t>
            </a:r>
            <a:r>
              <a:rPr lang="en-US" sz="2400" dirty="0" err="1"/>
              <a:t>String.hashCode</a:t>
            </a:r>
            <a:r>
              <a:rPr lang="en-US" sz="2400" dirty="0"/>
              <a:t>() uses *31 as well.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>
                <a:latin typeface="Britannic Bold" pitchFamily="34" charset="0"/>
              </a:rPr>
              <a:t> Collision Resolution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Probability of Collision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C0000"/>
                </a:solidFill>
              </a:rPr>
              <a:t>von Mises Paradox </a:t>
            </a:r>
            <a:r>
              <a:rPr lang="en-US" sz="2400" b="1" dirty="0">
                <a:solidFill>
                  <a:srgbClr val="3333FF"/>
                </a:solidFill>
              </a:rPr>
              <a:t>(The Birthday Paradox)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“How many people must be in a room before the probability that some </a:t>
            </a:r>
            <a:r>
              <a:rPr lang="en-US" sz="2400" dirty="0">
                <a:solidFill>
                  <a:srgbClr val="0033CC"/>
                </a:solidFill>
              </a:rPr>
              <a:t>share a birthday</a:t>
            </a:r>
            <a:r>
              <a:rPr lang="en-US" sz="2400" dirty="0"/>
              <a:t>, ignoring the year and leap days, becomes at least 50 percent?”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890684"/>
            <a:ext cx="8300885" cy="1452716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birthday for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32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56365"/>
              </p:ext>
            </p:extLst>
          </p:nvPr>
        </p:nvGraphicFramePr>
        <p:xfrm>
          <a:off x="1586681" y="3326452"/>
          <a:ext cx="55975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6" name="Equation" r:id="rId4" imgW="2171520" imgH="393480" progId="Equation.3">
                  <p:embed/>
                </p:oleObj>
              </mc:Choice>
              <mc:Fallback>
                <p:oleObj name="Equation" r:id="rId4" imgW="217152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681" y="3326452"/>
                        <a:ext cx="55975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4562167"/>
            <a:ext cx="8300885" cy="1794822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Probability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collisions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(same birthday) for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people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= 1 – Q(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0.507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Hence, you need only 23 people in the room!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Probability of Collision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This means that if there are </a:t>
            </a:r>
            <a:r>
              <a:rPr lang="en-US" sz="2800" dirty="0">
                <a:solidFill>
                  <a:srgbClr val="C00000"/>
                </a:solidFill>
              </a:rPr>
              <a:t>23</a:t>
            </a:r>
            <a:r>
              <a:rPr lang="en-US" sz="2800" dirty="0"/>
              <a:t> people in a room, the probability that some people share a birthday is </a:t>
            </a:r>
            <a:r>
              <a:rPr lang="en-US" sz="2800" dirty="0">
                <a:solidFill>
                  <a:srgbClr val="C00000"/>
                </a:solidFill>
              </a:rPr>
              <a:t>50.7%</a:t>
            </a:r>
            <a:r>
              <a:rPr lang="en-US" sz="2800" dirty="0"/>
              <a:t>!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the hashing context, if we insert </a:t>
            </a:r>
            <a:r>
              <a:rPr lang="en-US" sz="2800" dirty="0">
                <a:solidFill>
                  <a:srgbClr val="C00000"/>
                </a:solidFill>
              </a:rPr>
              <a:t>23</a:t>
            </a:r>
            <a:r>
              <a:rPr lang="en-US" sz="2800" dirty="0"/>
              <a:t> keys into a table with </a:t>
            </a:r>
            <a:r>
              <a:rPr lang="en-US" sz="2800" dirty="0">
                <a:solidFill>
                  <a:srgbClr val="C00000"/>
                </a:solidFill>
              </a:rPr>
              <a:t>365</a:t>
            </a:r>
            <a:r>
              <a:rPr lang="en-US" sz="2800" dirty="0"/>
              <a:t> slots, </a:t>
            </a:r>
            <a:r>
              <a:rPr lang="en-US" sz="2800" u="sng" dirty="0"/>
              <a:t>more than half of the time</a:t>
            </a:r>
            <a:r>
              <a:rPr lang="en-US" sz="2800" dirty="0"/>
              <a:t> we will get collisions! Such a result is counter-intuitive to many.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So, collision is very likely!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 </a:t>
            </a:r>
            <a:r>
              <a:rPr lang="en-US" sz="3600" dirty="0">
                <a:latin typeface="Britannic Bold" pitchFamily="34" charset="0"/>
              </a:rPr>
              <a:t>Collision Resolution Techniques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</a:rPr>
              <a:t>Separate Chaining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</a:rPr>
              <a:t>Linear Probing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</a:rPr>
              <a:t>Quadratic Probing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Course website address is changed to </a:t>
            </a:r>
            <a:r>
              <a:rPr lang="en-US" dirty="0">
                <a:hlinkClick r:id="rId2"/>
              </a:rPr>
              <a:t>http://sakai.it.tdt.edu.vn</a:t>
            </a:r>
            <a:endParaRPr lang="en-US" dirty="0"/>
          </a:p>
          <a:p>
            <a:pPr algn="just"/>
            <a:r>
              <a:rPr lang="en-US" dirty="0"/>
              <a:t>Course codes cs1010, cs1020, cs2010 are placed by 501042, 501043</a:t>
            </a:r>
            <a:r>
              <a:rPr lang="en-US"/>
              <a:t>, 502043 </a:t>
            </a:r>
            <a:r>
              <a:rPr lang="en-US" dirty="0"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Separate Chaining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" y="1295400"/>
            <a:ext cx="7010400" cy="4419600"/>
            <a:chOff x="457200" y="1295400"/>
            <a:chExt cx="7010400" cy="44196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4267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600200" y="1371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00200" y="5029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143000" y="15240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9144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57200" y="5029200"/>
              <a:ext cx="10668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m-1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810000" y="23622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k2,data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810000" y="1295400"/>
              <a:ext cx="1447800" cy="7620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k1,data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810000" y="4876800"/>
              <a:ext cx="14478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k3,data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600200" y="2514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057400" y="1676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057400" y="2819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133600" y="5334000"/>
              <a:ext cx="167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5943600" y="2362200"/>
              <a:ext cx="1524000" cy="838200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/>
                <a:t>k4,data</a:t>
              </a:r>
            </a:p>
          </p:txBody>
        </p:sp>
        <p:cxnSp>
          <p:nvCxnSpPr>
            <p:cNvPr id="23" name="AutoShape 18"/>
            <p:cNvCxnSpPr>
              <a:cxnSpLocks noChangeShapeType="1"/>
              <a:stCxn id="15" idx="6"/>
              <a:endCxn id="22" idx="2"/>
            </p:cNvCxnSpPr>
            <p:nvPr/>
          </p:nvCxnSpPr>
          <p:spPr bwMode="auto">
            <a:xfrm>
              <a:off x="5257800" y="2781300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971800" y="3276600"/>
            <a:ext cx="59436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most straight forward method.</a:t>
            </a:r>
          </a:p>
          <a:p>
            <a:r>
              <a:rPr lang="en-US" sz="2400" dirty="0"/>
              <a:t>Use a </a:t>
            </a:r>
            <a:r>
              <a:rPr lang="en-US" sz="2400" dirty="0">
                <a:solidFill>
                  <a:srgbClr val="FF0000"/>
                </a:solidFill>
              </a:rPr>
              <a:t>linked-list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to store the collided keys. Should we order the data in each linked list by their key values?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Hash operations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(key, data)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Insert data into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Takes O(1) time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Find key from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a[h(key)]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	Takes O(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) time, where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is length of the chain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800"/>
              </a:spcBef>
              <a:buClr>
                <a:schemeClr val="accent1"/>
              </a:buClr>
              <a:buSzPct val="65000"/>
              <a:defRPr/>
            </a:pPr>
            <a:r>
              <a:rPr lang="en-US" sz="2800" b="1" kern="0" dirty="0">
                <a:solidFill>
                  <a:srgbClr val="0000FF"/>
                </a:solidFill>
              </a:rPr>
              <a:t>delete</a:t>
            </a:r>
            <a:r>
              <a:rPr lang="en-US" sz="2800" b="1" kern="0" dirty="0"/>
              <a:t> (key)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000" kern="0" dirty="0"/>
              <a:t>	</a:t>
            </a:r>
            <a:r>
              <a:rPr lang="en-US" sz="2400" kern="0" dirty="0"/>
              <a:t>Delete data from the </a:t>
            </a:r>
            <a:r>
              <a:rPr lang="en-US" sz="2400" kern="0" dirty="0">
                <a:solidFill>
                  <a:srgbClr val="008000"/>
                </a:solidFill>
              </a:rPr>
              <a:t>list</a:t>
            </a:r>
            <a:r>
              <a:rPr lang="en-US" sz="2400" kern="0" dirty="0">
                <a:solidFill>
                  <a:srgbClr val="A50021"/>
                </a:solidFill>
              </a:rPr>
              <a:t> </a:t>
            </a:r>
            <a:r>
              <a:rPr lang="en-US" sz="2400" kern="0" dirty="0"/>
              <a:t>a[h(key)]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	Takes O(</a:t>
            </a:r>
            <a:r>
              <a:rPr lang="en-US" sz="2400" i="1" kern="0" dirty="0"/>
              <a:t>n</a:t>
            </a:r>
            <a:r>
              <a:rPr lang="en-US" sz="2400" kern="0" dirty="0"/>
              <a:t>) time, where </a:t>
            </a:r>
            <a:r>
              <a:rPr lang="en-US" sz="2400" i="1" kern="0" dirty="0"/>
              <a:t>n</a:t>
            </a:r>
            <a:r>
              <a:rPr lang="en-US" sz="2400" kern="0" dirty="0"/>
              <a:t> is length of the chain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4.1 Analysis: </a:t>
            </a:r>
            <a:r>
              <a:rPr lang="en-US" sz="3200" dirty="0">
                <a:latin typeface="Britannic Bold" pitchFamily="34" charset="0"/>
              </a:rPr>
              <a:t>Performance of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: number of keys in the hash table</a:t>
            </a:r>
          </a:p>
          <a:p>
            <a:pPr>
              <a:spcBef>
                <a:spcPts val="1200"/>
              </a:spcBef>
            </a:pP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: size of the hash tables – number of slots</a:t>
            </a:r>
          </a:p>
          <a:p>
            <a:pPr>
              <a:spcBef>
                <a:spcPts val="1200"/>
              </a:spcBef>
              <a:tabLst>
                <a:tab pos="1438275" algn="l"/>
              </a:tabLst>
            </a:pPr>
            <a:r>
              <a:rPr lang="en-US" sz="2800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sz="2800" dirty="0">
                <a:sym typeface="Symbol"/>
              </a:rPr>
              <a:t>: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load factor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>
                <a:sym typeface="Symbol"/>
              </a:rPr>
              <a:t>		 = </a:t>
            </a:r>
            <a:r>
              <a:rPr lang="en-US" sz="2800" i="1" dirty="0">
                <a:sym typeface="Symbol"/>
              </a:rPr>
              <a:t>n</a:t>
            </a:r>
            <a:r>
              <a:rPr lang="en-US" sz="2800" dirty="0">
                <a:sym typeface="Symbol"/>
              </a:rPr>
              <a:t>/</a:t>
            </a:r>
            <a:r>
              <a:rPr lang="en-US" sz="2800" i="1" dirty="0">
                <a:sym typeface="Symbol"/>
              </a:rPr>
              <a:t>m</a:t>
            </a:r>
          </a:p>
          <a:p>
            <a:pPr>
              <a:spcBef>
                <a:spcPts val="1200"/>
              </a:spcBef>
              <a:buNone/>
              <a:tabLst>
                <a:tab pos="1438275" algn="l"/>
              </a:tabLst>
            </a:pPr>
            <a:r>
              <a:rPr lang="en-US" sz="2800" dirty="0">
                <a:sym typeface="Symbol"/>
              </a:rPr>
              <a:t>	a measure of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how full </a:t>
            </a:r>
            <a:r>
              <a:rPr lang="en-US" sz="2800" dirty="0">
                <a:sym typeface="Symbol"/>
              </a:rPr>
              <a:t>the hash table is. If table size is the number of linked lists, then  is the average length of the linked lists.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Reconstructing Hash Table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To keep </a:t>
            </a:r>
            <a:r>
              <a:rPr lang="en-US" sz="2800" dirty="0">
                <a:sym typeface="Symbol" pitchFamily="18" charset="2"/>
              </a:rPr>
              <a:t></a:t>
            </a:r>
            <a:r>
              <a:rPr lang="en-US" sz="2800" dirty="0"/>
              <a:t> bounded, we may need to </a:t>
            </a:r>
            <a:r>
              <a:rPr lang="en-US" sz="2800" dirty="0">
                <a:solidFill>
                  <a:srgbClr val="C00000"/>
                </a:solidFill>
              </a:rPr>
              <a:t>reconstruct</a:t>
            </a:r>
            <a:r>
              <a:rPr lang="en-US" sz="2800" dirty="0"/>
              <a:t> the whole table when the load factor exceeds the bound.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Whenever the load factor exceeds the bound, we need to </a:t>
            </a:r>
            <a:r>
              <a:rPr lang="en-US" sz="2800" dirty="0">
                <a:solidFill>
                  <a:srgbClr val="0000FF"/>
                </a:solidFill>
              </a:rPr>
              <a:t>rehash</a:t>
            </a:r>
            <a:r>
              <a:rPr lang="en-US" sz="2800" dirty="0"/>
              <a:t> all keys into a </a:t>
            </a:r>
            <a:r>
              <a:rPr lang="en-US" sz="2800" dirty="0">
                <a:solidFill>
                  <a:srgbClr val="0000FF"/>
                </a:solidFill>
              </a:rPr>
              <a:t>bigger </a:t>
            </a:r>
            <a:r>
              <a:rPr lang="en-US" sz="2800" dirty="0"/>
              <a:t>table (increase </a:t>
            </a:r>
            <a:r>
              <a:rPr lang="en-US" sz="2800" i="1" dirty="0"/>
              <a:t>m</a:t>
            </a:r>
            <a:r>
              <a:rPr lang="en-US" sz="2800" dirty="0"/>
              <a:t> to reduce </a:t>
            </a:r>
            <a:r>
              <a:rPr lang="en-US" sz="2800" dirty="0">
                <a:sym typeface="Symbol" pitchFamily="18" charset="2"/>
              </a:rPr>
              <a:t></a:t>
            </a:r>
            <a:r>
              <a:rPr lang="en-US" sz="2800" dirty="0"/>
              <a:t>), say double the table size </a:t>
            </a:r>
            <a:r>
              <a:rPr lang="en-US" sz="2800" i="1" dirty="0"/>
              <a:t>m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9346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Separate chaining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104644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endParaRPr lang="en-US" sz="1800" b="1" dirty="0"/>
          </a:p>
          <a:p>
            <a:r>
              <a:rPr lang="en-US" sz="2000" dirty="0"/>
              <a:t>Here the table size m=7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971800"/>
            <a:ext cx="318734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Note: 7 is a prime number.</a:t>
            </a: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5715000" y="1676400"/>
            <a:ext cx="3048000" cy="30469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CC0000"/>
                </a:solidFill>
              </a:rPr>
              <a:t>linear probing</a:t>
            </a:r>
            <a:r>
              <a:rPr lang="en-US" sz="2400" dirty="0"/>
              <a:t>, when we get a </a:t>
            </a:r>
            <a:r>
              <a:rPr lang="en-US" sz="2400" dirty="0">
                <a:solidFill>
                  <a:srgbClr val="0033CC"/>
                </a:solidFill>
              </a:rPr>
              <a:t>collision</a:t>
            </a:r>
            <a:r>
              <a:rPr lang="en-US" sz="2400" dirty="0"/>
              <a:t>, we scan through the table looking for the </a:t>
            </a:r>
            <a:r>
              <a:rPr lang="en-US" sz="2400" dirty="0">
                <a:solidFill>
                  <a:srgbClr val="A50021"/>
                </a:solidFill>
              </a:rPr>
              <a:t>next empty slot</a:t>
            </a:r>
            <a:r>
              <a:rPr lang="en-US" sz="2400" dirty="0"/>
              <a:t> (wrapping around when we reach the last slot).</a:t>
            </a:r>
          </a:p>
        </p:txBody>
      </p:sp>
      <p:sp>
        <p:nvSpPr>
          <p:cNvPr id="4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18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334000" y="2362200"/>
            <a:ext cx="3536546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Collision </a:t>
            </a:r>
            <a:r>
              <a:rPr lang="en-US" sz="2400" dirty="0"/>
              <a:t>occurs! 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Look for </a:t>
            </a:r>
            <a:r>
              <a:rPr lang="en-US" sz="2400" dirty="0">
                <a:solidFill>
                  <a:srgbClr val="A50021"/>
                </a:solidFill>
              </a:rPr>
              <a:t>next empty slot.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26636" y="1738859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Collides with 21 (hash value 0). Look for </a:t>
            </a:r>
            <a:r>
              <a:rPr lang="en-US" sz="2400" dirty="0">
                <a:solidFill>
                  <a:srgbClr val="A50021"/>
                </a:solidFill>
              </a:rPr>
              <a:t>next empty slot.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hash(1) = 1 mod 7 = 1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5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  <p:bldP spid="5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hash(18) = 18 mod 7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57200" y="2895600"/>
            <a:ext cx="302999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hash(14) = 14 mod 7 = 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57200" y="33528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21 mod 7 = 0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30480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Collision, need to check </a:t>
            </a:r>
            <a:r>
              <a:rPr lang="en-US" sz="2400" dirty="0">
                <a:solidFill>
                  <a:srgbClr val="A50021"/>
                </a:solidFill>
              </a:rPr>
              <a:t>next 3 slots.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457200" y="3810000"/>
            <a:ext cx="270138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hash(1) = 1 mod 7 = 1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C0000"/>
                </a:solidFill>
              </a:rPr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1242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57200" y="4267200"/>
            <a:ext cx="2986715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35 mod 7 = 0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752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3" grpId="0" animBg="1"/>
      <p:bldP spid="54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3161442"/>
              </p:ext>
            </p:extLst>
          </p:nvPr>
        </p:nvGraphicFramePr>
        <p:xfrm>
          <a:off x="990600" y="1828800"/>
          <a:ext cx="7330698" cy="335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1767116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Found 35, after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 probes.</a:t>
            </a:r>
            <a:endParaRPr lang="en-US" sz="2400" dirty="0">
              <a:solidFill>
                <a:srgbClr val="A50021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105400" y="2438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1242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1752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hash(8)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8 NOT found.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C00000"/>
                </a:solidFill>
              </a:rPr>
              <a:t>5</a:t>
            </a:r>
            <a:r>
              <a:rPr lang="en-US" sz="2400" dirty="0"/>
              <a:t> probes!</a:t>
            </a:r>
          </a:p>
        </p:txBody>
      </p:sp>
      <p:sp>
        <p:nvSpPr>
          <p:cNvPr id="49" name="Freeform 48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3" name="Freeform 52"/>
          <p:cNvSpPr/>
          <p:nvPr/>
        </p:nvSpPr>
        <p:spPr>
          <a:xfrm>
            <a:off x="5105400" y="36576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 43"/>
          <p:cNvSpPr/>
          <p:nvPr/>
        </p:nvSpPr>
        <p:spPr>
          <a:xfrm>
            <a:off x="5105400" y="4343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3" grpId="0" animBg="1"/>
      <p:bldP spid="55" grpId="0" animBg="1"/>
      <p:bldP spid="4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simply </a:t>
            </a:r>
            <a:r>
              <a:rPr lang="en-US" sz="2400" dirty="0">
                <a:solidFill>
                  <a:srgbClr val="0000FF"/>
                </a:solidFill>
              </a:rPr>
              <a:t>remove</a:t>
            </a:r>
            <a:r>
              <a:rPr lang="en-US" sz="2400" dirty="0"/>
              <a:t> a value, because it can affect </a:t>
            </a:r>
            <a:r>
              <a:rPr lang="en-US" sz="2400" dirty="0">
                <a:solidFill>
                  <a:srgbClr val="C00000"/>
                </a:solidFill>
              </a:rPr>
              <a:t>find()</a:t>
            </a:r>
            <a:r>
              <a:rPr lang="en-US" sz="2400" dirty="0"/>
              <a:t>!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simply </a:t>
            </a:r>
            <a:r>
              <a:rPr lang="en-US" sz="2400" dirty="0">
                <a:solidFill>
                  <a:srgbClr val="0000FF"/>
                </a:solidFill>
              </a:rPr>
              <a:t>remove</a:t>
            </a:r>
            <a:r>
              <a:rPr lang="en-US" sz="2400" dirty="0"/>
              <a:t> a value, because it can affect </a:t>
            </a:r>
            <a:r>
              <a:rPr lang="en-US" sz="2400" dirty="0">
                <a:solidFill>
                  <a:srgbClr val="C00000"/>
                </a:solidFill>
              </a:rPr>
              <a:t>find()</a:t>
            </a:r>
            <a:r>
              <a:rPr lang="en-US" sz="2400" dirty="0"/>
              <a:t>!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35 NOT found!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</a:rPr>
              <a:t>Incorrect!</a:t>
            </a: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457200" y="3352800"/>
            <a:ext cx="2743200" cy="1815882"/>
          </a:xfrm>
          <a:prstGeom prst="rect">
            <a:avLst/>
          </a:prstGeom>
          <a:solidFill>
            <a:srgbClr val="CCFFCC"/>
          </a:solidFill>
          <a:ln w="25400">
            <a:solidFill>
              <a:schemeClr val="accent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Hence for deletion, </a:t>
            </a:r>
            <a:r>
              <a:rPr lang="en-US" sz="2800" dirty="0">
                <a:solidFill>
                  <a:srgbClr val="C00000"/>
                </a:solidFill>
              </a:rPr>
              <a:t>cannot </a:t>
            </a:r>
            <a:r>
              <a:rPr lang="en-US" sz="2800" dirty="0"/>
              <a:t>simply remove the key value!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How to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</a:t>
            </a:r>
            <a:r>
              <a:rPr lang="en-US" sz="3600" dirty="0">
                <a:latin typeface="Britannic Bold" pitchFamily="34" charset="0"/>
              </a:rPr>
              <a:t>?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FF0000"/>
                </a:solidFill>
              </a:rPr>
              <a:t>Lazy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Deletion</a:t>
            </a:r>
          </a:p>
          <a:p>
            <a:pPr>
              <a:spcBef>
                <a:spcPts val="1200"/>
              </a:spcBef>
            </a:pPr>
            <a:r>
              <a:rPr lang="en-US" dirty="0"/>
              <a:t>Use</a:t>
            </a:r>
            <a:r>
              <a:rPr lang="en-US" dirty="0">
                <a:solidFill>
                  <a:srgbClr val="0033CC"/>
                </a:solidFill>
              </a:rPr>
              <a:t> three</a:t>
            </a:r>
            <a:r>
              <a:rPr lang="en-US" dirty="0"/>
              <a:t> different </a:t>
            </a:r>
            <a:r>
              <a:rPr lang="en-US" dirty="0">
                <a:solidFill>
                  <a:srgbClr val="0000FF"/>
                </a:solidFill>
              </a:rPr>
              <a:t>states </a:t>
            </a:r>
            <a:r>
              <a:rPr lang="en-US" dirty="0"/>
              <a:t>of a slot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Occupied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Occupied but mark as deleted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Empty </a:t>
            </a:r>
          </a:p>
          <a:p>
            <a:pPr>
              <a:spcBef>
                <a:spcPts val="1200"/>
              </a:spcBef>
            </a:pPr>
            <a:r>
              <a:rPr lang="en-US" dirty="0"/>
              <a:t>When a value is removed from linear probed hash table, we just </a:t>
            </a:r>
            <a:r>
              <a:rPr lang="en-US" dirty="0">
                <a:solidFill>
                  <a:srgbClr val="0033CC"/>
                </a:solidFill>
              </a:rPr>
              <a:t>mark</a:t>
            </a:r>
            <a:r>
              <a:rPr lang="en-US" dirty="0"/>
              <a:t> the status of the slot as “</a:t>
            </a:r>
            <a:r>
              <a:rPr lang="en-US" dirty="0">
                <a:solidFill>
                  <a:srgbClr val="CC0000"/>
                </a:solidFill>
              </a:rPr>
              <a:t>deleted</a:t>
            </a:r>
            <a:r>
              <a:rPr lang="en-US" dirty="0"/>
              <a:t>”, instead of emptying the slot.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594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Delete 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Slot 1 is occupied but now </a:t>
            </a:r>
            <a:r>
              <a:rPr lang="en-US" sz="2400" dirty="0">
                <a:solidFill>
                  <a:srgbClr val="C00000"/>
                </a:solidFill>
              </a:rPr>
              <a:t>marked as deleted</a:t>
            </a:r>
            <a:r>
              <a:rPr lang="en-US" sz="2400" dirty="0"/>
              <a:t>.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5" grpId="0" animBg="1"/>
      <p:bldP spid="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Find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55" name="Freeform 54"/>
          <p:cNvSpPr/>
          <p:nvPr/>
        </p:nvSpPr>
        <p:spPr>
          <a:xfrm>
            <a:off x="5105400" y="16764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791200" y="3505200"/>
            <a:ext cx="27432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Found 35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Now we can find 35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Freeform 49"/>
          <p:cNvSpPr/>
          <p:nvPr/>
        </p:nvSpPr>
        <p:spPr>
          <a:xfrm>
            <a:off x="5105400" y="29718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reeform 52"/>
          <p:cNvSpPr/>
          <p:nvPr/>
        </p:nvSpPr>
        <p:spPr>
          <a:xfrm>
            <a:off x="5105400" y="2286000"/>
            <a:ext cx="207364" cy="584616"/>
          </a:xfrm>
          <a:custGeom>
            <a:avLst/>
            <a:gdLst>
              <a:gd name="connsiteX0" fmla="*/ 0 w 149902"/>
              <a:gd name="connsiteY0" fmla="*/ 0 h 584616"/>
              <a:gd name="connsiteX1" fmla="*/ 149902 w 149902"/>
              <a:gd name="connsiteY1" fmla="*/ 269823 h 584616"/>
              <a:gd name="connsiteX2" fmla="*/ 0 w 149902"/>
              <a:gd name="connsiteY2" fmla="*/ 584616 h 5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2" h="584616">
                <a:moveTo>
                  <a:pt x="0" y="0"/>
                </a:moveTo>
                <a:cubicBezTo>
                  <a:pt x="74951" y="86193"/>
                  <a:pt x="149902" y="172387"/>
                  <a:pt x="149902" y="269823"/>
                </a:cubicBezTo>
                <a:cubicBezTo>
                  <a:pt x="149902" y="367259"/>
                  <a:pt x="74951" y="475937"/>
                  <a:pt x="0" y="584616"/>
                </a:cubicBezTo>
              </a:path>
            </a:pathLst>
          </a:custGeom>
          <a:ln w="28575">
            <a:solidFill>
              <a:srgbClr val="0066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 animBg="1"/>
      <p:bldP spid="44" grpId="0"/>
      <p:bldP spid="50" grpId="0" animBg="1"/>
      <p:bldP spid="5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>
                <a:latin typeface="Britannic Bold" pitchFamily="34" charset="0"/>
              </a:rPr>
              <a:t>(1/2)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hash(15)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378565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/>
              <a:t>Slot 1 is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We </a:t>
            </a:r>
            <a:r>
              <a:rPr lang="en-US" sz="2000" dirty="0">
                <a:solidFill>
                  <a:srgbClr val="C00000"/>
                </a:solidFill>
              </a:rPr>
              <a:t>continue to search </a:t>
            </a:r>
            <a:r>
              <a:rPr lang="en-US" sz="2000" dirty="0"/>
              <a:t>for 15, and found that 15 is not in the hash table (total 5 probes).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So, we insert this new value 15 into the slot that has been marked as deleted (i.e. slot 1).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15 </a:t>
            </a:r>
            <a:r>
              <a:rPr lang="en-US" sz="3600" dirty="0">
                <a:latin typeface="Britannic Bold" pitchFamily="34" charset="0"/>
              </a:rPr>
              <a:t>(2/2)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hash(15)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486400" y="1676401"/>
            <a:ext cx="3124200" cy="286232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000" dirty="0"/>
              <a:t>So, 15 is inserted into slot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, which was marked as deleted.</a:t>
            </a:r>
          </a:p>
          <a:p>
            <a:pPr eaLnBrk="1" hangingPunct="1">
              <a:spcBef>
                <a:spcPts val="0"/>
              </a:spcBef>
            </a:pP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>
                <a:solidFill>
                  <a:srgbClr val="006600"/>
                </a:solidFill>
              </a:rPr>
              <a:t>Note: </a:t>
            </a:r>
            <a:r>
              <a:rPr lang="en-US" sz="2000" dirty="0"/>
              <a:t>We should insert a new value in </a:t>
            </a:r>
            <a:r>
              <a:rPr lang="en-US" sz="2000" dirty="0">
                <a:solidFill>
                  <a:srgbClr val="C00000"/>
                </a:solidFill>
              </a:rPr>
              <a:t>first</a:t>
            </a:r>
            <a:r>
              <a:rPr lang="en-US" sz="2000" dirty="0"/>
              <a:t> available slot so that the find operation for this value will be the fastest.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4343400" y="2057400"/>
            <a:ext cx="53340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4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Problem </a:t>
            </a:r>
            <a:r>
              <a:rPr lang="en-US" sz="3600" dirty="0">
                <a:latin typeface="Britannic Bold" pitchFamily="34" charset="0"/>
              </a:rPr>
              <a:t>of Linear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5167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Linear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84187"/>
            <a:ext cx="2971800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It can create many </a:t>
            </a:r>
            <a:r>
              <a:rPr lang="en-US" sz="2400" b="1" dirty="0">
                <a:solidFill>
                  <a:srgbClr val="FF0000"/>
                </a:solidFill>
              </a:rPr>
              <a:t>consecutive occupied slots</a:t>
            </a:r>
            <a:r>
              <a:rPr lang="en-US" sz="2400" dirty="0"/>
              <a:t>, increasing the running time of find/insert/delete.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038600" y="26670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35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15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334000" y="1447800"/>
            <a:ext cx="2743200" cy="2971800"/>
            <a:chOff x="5334000" y="1447800"/>
            <a:chExt cx="2743200" cy="2971800"/>
          </a:xfrm>
        </p:grpSpPr>
        <p:sp>
          <p:nvSpPr>
            <p:cNvPr id="50" name="Right Brace 49"/>
            <p:cNvSpPr/>
            <p:nvPr/>
          </p:nvSpPr>
          <p:spPr>
            <a:xfrm>
              <a:off x="5334000" y="1447800"/>
              <a:ext cx="304800" cy="2971800"/>
            </a:xfrm>
            <a:prstGeom prst="rightBrac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5791200" y="2590800"/>
              <a:ext cx="2286000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/>
                <a:t>Consecutive occupied slots.</a:t>
              </a:r>
            </a:p>
          </p:txBody>
        </p:sp>
      </p:grp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381000" y="4191000"/>
            <a:ext cx="3124200" cy="95410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Primary Clustering</a:t>
            </a:r>
          </a:p>
        </p:txBody>
      </p:sp>
      <p:sp>
        <p:nvSpPr>
          <p:cNvPr id="4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51323491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914400" y="1295400"/>
            <a:ext cx="7467600" cy="34163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A50021"/>
                </a:solidFill>
              </a:rPr>
              <a:t>probe sequence</a:t>
            </a:r>
            <a:r>
              <a:rPr lang="en-US" sz="2800" dirty="0"/>
              <a:t> of this linear probing is: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Modified </a:t>
            </a:r>
            <a:r>
              <a:rPr lang="en-US" sz="3600" dirty="0">
                <a:latin typeface="Britannic Bold" pitchFamily="34" charset="0"/>
              </a:rPr>
              <a:t>Linear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/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6935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Q: </a:t>
            </a:r>
            <a:r>
              <a:rPr lang="en-US" sz="2400" dirty="0"/>
              <a:t>How to modify linear probing to </a:t>
            </a:r>
            <a:r>
              <a:rPr lang="en-US" sz="2400" dirty="0">
                <a:solidFill>
                  <a:srgbClr val="C00000"/>
                </a:solidFill>
              </a:rPr>
              <a:t>avoid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primary clustering</a:t>
            </a:r>
            <a:r>
              <a:rPr lang="en-US" sz="2400" dirty="0"/>
              <a:t>?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We can modify the </a:t>
            </a:r>
            <a:r>
              <a:rPr lang="en-US" sz="2800" dirty="0">
                <a:solidFill>
                  <a:srgbClr val="A50021"/>
                </a:solidFill>
              </a:rPr>
              <a:t>probe sequence</a:t>
            </a:r>
            <a:r>
              <a:rPr lang="en-US" sz="2800" dirty="0"/>
              <a:t> as follows: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b="1" dirty="0">
                <a:solidFill>
                  <a:srgbClr val="0066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b="1" dirty="0"/>
              <a:t>* </a:t>
            </a:r>
            <a:r>
              <a:rPr lang="en-US" sz="3200" b="1" i="1" dirty="0">
                <a:solidFill>
                  <a:srgbClr val="006600"/>
                </a:solidFill>
              </a:rPr>
              <a:t>d</a:t>
            </a:r>
            <a:r>
              <a:rPr lang="en-US" sz="3200" b="1" dirty="0">
                <a:solidFill>
                  <a:srgbClr val="0066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where </a:t>
            </a:r>
            <a:r>
              <a:rPr lang="en-US" sz="2400" i="1" dirty="0">
                <a:solidFill>
                  <a:srgbClr val="006600"/>
                </a:solidFill>
              </a:rPr>
              <a:t>d</a:t>
            </a:r>
            <a:r>
              <a:rPr lang="en-US" sz="2400" dirty="0"/>
              <a:t> is some constant integer &gt;1 and is co-prime to </a:t>
            </a:r>
            <a:r>
              <a:rPr lang="en-US" sz="2400" i="1" dirty="0">
                <a:solidFill>
                  <a:srgbClr val="0033CC"/>
                </a:solidFill>
              </a:rPr>
              <a:t>m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Note: Since </a:t>
            </a:r>
            <a:r>
              <a:rPr lang="en-US" sz="2400" i="1" dirty="0">
                <a:solidFill>
                  <a:srgbClr val="006600"/>
                </a:solidFill>
              </a:rPr>
              <a:t>d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33CC"/>
                </a:solidFill>
              </a:rPr>
              <a:t>m</a:t>
            </a:r>
            <a:r>
              <a:rPr lang="en-US" sz="2400" dirty="0"/>
              <a:t> are co-primes, the probe sequence </a:t>
            </a:r>
            <a:r>
              <a:rPr lang="en-US" sz="2400" dirty="0">
                <a:solidFill>
                  <a:srgbClr val="C00000"/>
                </a:solidFill>
              </a:rPr>
              <a:t>covers all </a:t>
            </a:r>
            <a:r>
              <a:rPr lang="en-US" sz="2400" dirty="0"/>
              <a:t>the slots in the hash table.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355481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A50021"/>
                </a:solidFill>
              </a:rPr>
              <a:t>quadratic probing</a:t>
            </a:r>
            <a:r>
              <a:rPr lang="en-US" sz="2800" dirty="0"/>
              <a:t>, the probe sequence is: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3200" dirty="0"/>
              <a:t>  hash(key)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4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dirty="0">
                <a:solidFill>
                  <a:srgbClr val="FF0000"/>
                </a:solidFill>
              </a:rPr>
              <a:t>9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		( hash(key) + </a:t>
            </a:r>
            <a:r>
              <a:rPr lang="en-US" sz="3200" b="1" i="1" dirty="0">
                <a:solidFill>
                  <a:srgbClr val="FF0000"/>
                </a:solidFill>
              </a:rPr>
              <a:t>k</a:t>
            </a:r>
            <a:r>
              <a:rPr lang="en-US" sz="3200" b="1" baseline="4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) % </a:t>
            </a:r>
            <a:r>
              <a:rPr lang="en-US" sz="3200" i="1" dirty="0"/>
              <a:t>m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4863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hash(3) = 3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Quadratic Probing: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676400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628972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hash(38) = 3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32766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38</a:t>
            </a: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35814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1"/>
          <p:cNvCxnSpPr>
            <a:cxnSpLocks noChangeShapeType="1"/>
          </p:cNvCxnSpPr>
          <p:nvPr/>
        </p:nvCxnSpPr>
        <p:spPr bwMode="auto">
          <a:xfrm>
            <a:off x="5105400" y="3581400"/>
            <a:ext cx="520700" cy="2057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9" name="AutoShape 25"/>
          <p:cNvCxnSpPr>
            <a:cxnSpLocks noChangeShapeType="1"/>
          </p:cNvCxnSpPr>
          <p:nvPr/>
        </p:nvCxnSpPr>
        <p:spPr bwMode="auto">
          <a:xfrm rot="5400000">
            <a:off x="5060950" y="1416050"/>
            <a:ext cx="381000" cy="2921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Theorem of Quadratic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800" dirty="0"/>
              <a:t>If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>
                <a:solidFill>
                  <a:srgbClr val="C00000"/>
                </a:solidFill>
              </a:rPr>
              <a:t> &lt; 0.5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C00000"/>
                </a:solidFill>
              </a:rPr>
              <a:t>prime</a:t>
            </a:r>
            <a:r>
              <a:rPr lang="en-US" sz="2800" dirty="0"/>
              <a:t>, then we can always find an empty slot.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   (</a:t>
            </a:r>
            <a:r>
              <a:rPr lang="en-US" sz="2800" i="1" dirty="0">
                <a:solidFill>
                  <a:srgbClr val="CC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the table size and </a:t>
            </a:r>
            <a:r>
              <a:rPr lang="en-US" sz="2800" dirty="0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800" dirty="0">
                <a:sym typeface="Symbol" pitchFamily="18" charset="2"/>
              </a:rPr>
              <a:t> is the </a:t>
            </a:r>
            <a:r>
              <a:rPr lang="en-US" sz="2800" dirty="0">
                <a:solidFill>
                  <a:srgbClr val="0033CC"/>
                </a:solidFill>
                <a:sym typeface="Symbol" pitchFamily="18" charset="2"/>
              </a:rPr>
              <a:t>load factor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Note: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800" dirty="0">
                <a:solidFill>
                  <a:srgbClr val="C00000"/>
                </a:solidFill>
              </a:rPr>
              <a:t> &lt; 0.5 </a:t>
            </a:r>
            <a:r>
              <a:rPr lang="en-US" sz="2800" dirty="0"/>
              <a:t>means the hash table is less than half full.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How can we be sure that quadratic probing </a:t>
            </a:r>
            <a:r>
              <a:rPr lang="en-US" sz="2800" dirty="0">
                <a:solidFill>
                  <a:srgbClr val="0000FF"/>
                </a:solidFill>
              </a:rPr>
              <a:t>always terminates</a:t>
            </a:r>
            <a:r>
              <a:rPr lang="en-US" sz="2800" dirty="0"/>
              <a:t>?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Insert 12 into the previous example, followed by 10. See what happen?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Problem of Quadratic Probing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373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Quadratic Probing</a:t>
            </a:r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If two keys have the </a:t>
            </a:r>
            <a:r>
              <a:rPr lang="en-US" sz="2800" dirty="0">
                <a:solidFill>
                  <a:srgbClr val="0033CC"/>
                </a:solidFill>
              </a:rPr>
              <a:t>same</a:t>
            </a:r>
            <a:r>
              <a:rPr lang="en-US" sz="2800" dirty="0"/>
              <a:t> initial position, their probe sequences are the </a:t>
            </a:r>
            <a:r>
              <a:rPr lang="en-US" sz="2800" dirty="0">
                <a:solidFill>
                  <a:srgbClr val="0033CC"/>
                </a:solidFill>
              </a:rPr>
              <a:t>same</a:t>
            </a:r>
            <a:r>
              <a:rPr lang="en-US" sz="2800" dirty="0"/>
              <a:t>.</a:t>
            </a:r>
            <a:endParaRPr lang="en-US" sz="1000" dirty="0"/>
          </a:p>
          <a:p>
            <a:pPr>
              <a:spcBef>
                <a:spcPts val="1800"/>
              </a:spcBef>
            </a:pPr>
            <a:r>
              <a:rPr lang="en-US" sz="2800" dirty="0"/>
              <a:t>This is called</a:t>
            </a:r>
            <a:r>
              <a:rPr lang="en-US" sz="2800" b="1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secondary clustering</a:t>
            </a:r>
            <a:r>
              <a:rPr lang="en-US" sz="2800" b="1" dirty="0"/>
              <a:t>.</a:t>
            </a:r>
            <a:endParaRPr lang="en-US" sz="1000" b="1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800" dirty="0"/>
              <a:t>But it is not as bad as linear probing.</a:t>
            </a:r>
            <a:endParaRPr lang="en-US" sz="4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4400" dirty="0">
                <a:latin typeface="Britannic Bold" pitchFamily="34" charset="0"/>
              </a:rPr>
              <a:t>Double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2904962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Collision resolution technique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400" y="1295400"/>
            <a:ext cx="8305800" cy="44719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800" dirty="0"/>
              <a:t>Use 2 hash functions: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3200" dirty="0"/>
              <a:t>hash(key)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1*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2*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( hash(key) + </a:t>
            </a:r>
            <a:r>
              <a:rPr lang="en-US" sz="3200" dirty="0">
                <a:solidFill>
                  <a:srgbClr val="FF0000"/>
                </a:solidFill>
              </a:rPr>
              <a:t>3*</a:t>
            </a:r>
            <a:r>
              <a:rPr lang="en-US" sz="3200" dirty="0">
                <a:solidFill>
                  <a:srgbClr val="0033CC"/>
                </a:solidFill>
              </a:rPr>
              <a:t>hash</a:t>
            </a:r>
            <a:r>
              <a:rPr lang="en-US" sz="3200" baseline="-25000" dirty="0">
                <a:solidFill>
                  <a:srgbClr val="0033CC"/>
                </a:solidFill>
              </a:rPr>
              <a:t>2</a:t>
            </a:r>
            <a:r>
              <a:rPr lang="en-US" sz="3200" dirty="0"/>
              <a:t>(key) ) % </a:t>
            </a:r>
            <a:r>
              <a:rPr lang="en-US" sz="3200" i="1" dirty="0"/>
              <a:t>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	            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33CC"/>
                </a:solidFill>
              </a:rPr>
              <a:t>hash</a:t>
            </a:r>
            <a:r>
              <a:rPr lang="en-US" sz="2800" baseline="-25000" dirty="0">
                <a:solidFill>
                  <a:srgbClr val="0033CC"/>
                </a:solidFill>
              </a:rPr>
              <a:t>2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called the </a:t>
            </a:r>
            <a:r>
              <a:rPr lang="en-US" sz="2800" dirty="0">
                <a:solidFill>
                  <a:srgbClr val="CC0000"/>
                </a:solidFill>
              </a:rPr>
              <a:t>secondary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hash function</a:t>
            </a:r>
            <a:r>
              <a:rPr lang="en-US" sz="2800" dirty="0"/>
              <a:t>, the number of slots to  jump each time a collision occurs.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</a:t>
            </a:r>
            <a:r>
              <a:rPr lang="en-US" sz="2400" b="1" i="1" dirty="0"/>
              <a:t> k </a:t>
            </a:r>
            <a:r>
              <a:rPr lang="en-US" sz="2400" b="1" dirty="0"/>
              <a:t>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hash(21) = 0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(21) = 1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21</a:t>
            </a:r>
          </a:p>
        </p:txBody>
      </p:sp>
      <p:cxnSp>
        <p:nvCxnSpPr>
          <p:cNvPr id="49" name="AutoShape 18"/>
          <p:cNvCxnSpPr>
            <a:cxnSpLocks noChangeShapeType="1"/>
          </p:cNvCxnSpPr>
          <p:nvPr/>
        </p:nvCxnSpPr>
        <p:spPr bwMode="auto">
          <a:xfrm>
            <a:off x="5181600" y="1752600"/>
            <a:ext cx="1588" cy="609600"/>
          </a:xfrm>
          <a:prstGeom prst="curvedConnector3">
            <a:avLst>
              <a:gd name="adj1" fmla="val 13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580882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hash(4) = 4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(4) = 4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47" name="AutoShape 20"/>
          <p:cNvCxnSpPr>
            <a:cxnSpLocks noChangeShapeType="1"/>
          </p:cNvCxnSpPr>
          <p:nvPr/>
        </p:nvCxnSpPr>
        <p:spPr bwMode="auto">
          <a:xfrm>
            <a:off x="5105400" y="4191000"/>
            <a:ext cx="520700" cy="15240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8" name="AutoShape 22"/>
          <p:cNvCxnSpPr>
            <a:cxnSpLocks noChangeShapeType="1"/>
          </p:cNvCxnSpPr>
          <p:nvPr/>
        </p:nvCxnSpPr>
        <p:spPr bwMode="auto">
          <a:xfrm rot="5400000">
            <a:off x="4870450" y="1682750"/>
            <a:ext cx="914400" cy="4445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50" name="AutoShape 23"/>
          <p:cNvCxnSpPr>
            <a:cxnSpLocks noChangeShapeType="1"/>
          </p:cNvCxnSpPr>
          <p:nvPr/>
        </p:nvCxnSpPr>
        <p:spPr bwMode="auto">
          <a:xfrm>
            <a:off x="5105400" y="2362200"/>
            <a:ext cx="1588" cy="2438400"/>
          </a:xfrm>
          <a:prstGeom prst="curvedConnector3">
            <a:avLst>
              <a:gd name="adj1" fmla="val 316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91200" y="1600200"/>
            <a:ext cx="2743200" cy="120032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/>
              <a:t>If we insert 4, the probe sequence is </a:t>
            </a:r>
            <a:r>
              <a:rPr lang="en-US" sz="2400" dirty="0">
                <a:solidFill>
                  <a:srgbClr val="C00000"/>
                </a:solidFill>
              </a:rPr>
              <a:t>4, 8, 12, …</a:t>
            </a:r>
            <a:endParaRPr lang="en-US" sz="2400" dirty="0"/>
          </a:p>
        </p:txBody>
      </p:sp>
      <p:sp>
        <p:nvSpPr>
          <p:cNvPr id="4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Direct Addressing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Hash Table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Hash Functions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Good/bad/perfect/uniform hash function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>
                <a:solidFill>
                  <a:srgbClr val="0000FF"/>
                </a:solidFill>
              </a:rPr>
              <a:t>Collision Resolution</a:t>
            </a:r>
            <a:endParaRPr lang="en-US" sz="2000" dirty="0">
              <a:solidFill>
                <a:srgbClr val="0000FF"/>
              </a:solidFill>
            </a:endParaRP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Separate Chaining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Linear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Quadratic Probing</a:t>
            </a:r>
          </a:p>
          <a:p>
            <a:pPr marL="895350" lvl="2" indent="-352425">
              <a:spcBef>
                <a:spcPts val="3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Double Hashing</a:t>
            </a:r>
          </a:p>
          <a:p>
            <a:pPr marL="542925" lvl="1" indent="-542925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US" sz="2400" dirty="0">
                <a:solidFill>
                  <a:srgbClr val="0000FF"/>
                </a:solidFill>
              </a:rPr>
              <a:t>Summary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>
                <a:solidFill>
                  <a:srgbClr val="0000FF"/>
                </a:solidFill>
              </a:rPr>
              <a:t>Java HashMap </a:t>
            </a:r>
            <a:r>
              <a:rPr lang="en-US" sz="2400" dirty="0">
                <a:solidFill>
                  <a:srgbClr val="0000FF"/>
                </a:solidFill>
              </a:rPr>
              <a:t>Class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Double Hashing: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Insert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3505200" y="1447800"/>
            <a:ext cx="1600200" cy="4267200"/>
            <a:chOff x="3505200" y="1447800"/>
            <a:chExt cx="1600200" cy="426720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841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 sz="1800" b="1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0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38600" y="1447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38600" y="2057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38600" y="26670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8600" y="32766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38600" y="38862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8600" y="44958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038600" y="5105400"/>
              <a:ext cx="1066800" cy="6096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505200" y="2057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1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505200" y="2681288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2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05200" y="38862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4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5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334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/>
                <a:t>6</a:t>
              </a:r>
            </a:p>
          </p:txBody>
        </p:sp>
      </p:grp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7200" y="1447800"/>
            <a:ext cx="2971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hash(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7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hash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(</a:t>
            </a:r>
            <a:r>
              <a:rPr lang="en-US" sz="2400" b="1" i="1" dirty="0"/>
              <a:t>k</a:t>
            </a:r>
            <a:r>
              <a:rPr lang="en-US" sz="2400" b="1" dirty="0"/>
              <a:t>) = </a:t>
            </a:r>
            <a:r>
              <a:rPr lang="en-US" sz="2400" b="1" i="1" dirty="0"/>
              <a:t>k</a:t>
            </a:r>
            <a:r>
              <a:rPr lang="en-US" sz="2400" b="1" dirty="0"/>
              <a:t> mod 5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57200" y="2438400"/>
            <a:ext cx="1723549" cy="70788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hash(35) = 0</a:t>
            </a:r>
          </a:p>
          <a:p>
            <a:r>
              <a:rPr lang="en-US" sz="2000" dirty="0"/>
              <a:t>hash</a:t>
            </a:r>
            <a:r>
              <a:rPr lang="en-US" sz="2000" baseline="-25000" dirty="0"/>
              <a:t>2</a:t>
            </a:r>
            <a:r>
              <a:rPr lang="en-US" sz="2000" dirty="0"/>
              <a:t>(35) = 0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4038600" y="38862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18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038600" y="1447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038600" y="20574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21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038600" y="4495800"/>
            <a:ext cx="1066800" cy="609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715000" y="1600200"/>
            <a:ext cx="3048000" cy="267765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But if we insert 35, the probe sequence is </a:t>
            </a:r>
            <a:r>
              <a:rPr lang="en-US" sz="2400" b="1" dirty="0">
                <a:solidFill>
                  <a:srgbClr val="FF0000"/>
                </a:solidFill>
              </a:rPr>
              <a:t>0, 0, 0,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What is wrong?</a:t>
            </a:r>
          </a:p>
          <a:p>
            <a:r>
              <a:rPr lang="en-US" sz="2400" dirty="0"/>
              <a:t>Since hash</a:t>
            </a:r>
            <a:r>
              <a:rPr lang="en-US" sz="2400" baseline="-25000" dirty="0"/>
              <a:t>2</a:t>
            </a:r>
            <a:r>
              <a:rPr lang="en-US" sz="2400" dirty="0"/>
              <a:t>(35)=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. 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Not acceptable!</a:t>
            </a:r>
          </a:p>
        </p:txBody>
      </p:sp>
      <p:cxnSp>
        <p:nvCxnSpPr>
          <p:cNvPr id="49" name="AutoShape 26"/>
          <p:cNvCxnSpPr>
            <a:cxnSpLocks noChangeShapeType="1"/>
          </p:cNvCxnSpPr>
          <p:nvPr/>
        </p:nvCxnSpPr>
        <p:spPr bwMode="auto">
          <a:xfrm flipH="1" flipV="1">
            <a:off x="4572000" y="1447800"/>
            <a:ext cx="546100" cy="317500"/>
          </a:xfrm>
          <a:prstGeom prst="curvedConnector4">
            <a:avLst>
              <a:gd name="adj1" fmla="val -39537"/>
              <a:gd name="adj2" fmla="val 168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Warning</a:t>
            </a:r>
            <a:endParaRPr lang="en-US" sz="36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640193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Double Hashing</a:t>
            </a: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sz="2800" b="1" dirty="0"/>
              <a:t>Secondary hash function must </a:t>
            </a:r>
            <a:r>
              <a:rPr lang="en-US" sz="2800" b="1" dirty="0">
                <a:solidFill>
                  <a:srgbClr val="CC0000"/>
                </a:solidFill>
              </a:rPr>
              <a:t>not</a:t>
            </a:r>
            <a:r>
              <a:rPr lang="en-US" sz="2800" b="1" dirty="0"/>
              <a:t> evaluate to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b="1" dirty="0"/>
              <a:t>!</a:t>
            </a:r>
            <a:endParaRPr lang="en-US" sz="1000" b="1" dirty="0"/>
          </a:p>
          <a:p>
            <a:pPr>
              <a:spcBef>
                <a:spcPts val="1200"/>
              </a:spcBef>
            </a:pPr>
            <a:r>
              <a:rPr lang="en-US" sz="2800" dirty="0"/>
              <a:t>To solve this problem, simply change hash</a:t>
            </a:r>
            <a:r>
              <a:rPr lang="en-US" sz="2800" baseline="-25000" dirty="0"/>
              <a:t>2</a:t>
            </a:r>
            <a:r>
              <a:rPr lang="en-US" sz="2800" dirty="0"/>
              <a:t>(key) in the above example to:</a:t>
            </a:r>
            <a:br>
              <a:rPr lang="en-US" sz="2800" dirty="0"/>
            </a:br>
            <a:endParaRPr lang="en-US" sz="1000" dirty="0"/>
          </a:p>
          <a:p>
            <a:pPr>
              <a:buNone/>
            </a:pPr>
            <a:r>
              <a:rPr lang="en-US" sz="2800" dirty="0"/>
              <a:t>           hash</a:t>
            </a:r>
            <a:r>
              <a:rPr lang="en-US" sz="2800" baseline="-25000" dirty="0"/>
              <a:t>2</a:t>
            </a:r>
            <a:r>
              <a:rPr lang="en-US" sz="2800" dirty="0"/>
              <a:t>(key) = </a:t>
            </a:r>
            <a:r>
              <a:rPr lang="en-US" sz="2800" dirty="0">
                <a:solidFill>
                  <a:srgbClr val="800000"/>
                </a:solidFill>
              </a:rPr>
              <a:t>5 – (key % 5)</a:t>
            </a:r>
          </a:p>
          <a:p>
            <a:pPr>
              <a:buNone/>
            </a:pPr>
            <a:r>
              <a:rPr lang="en-US" sz="2000" dirty="0">
                <a:solidFill>
                  <a:srgbClr val="0033CC"/>
                </a:solidFill>
              </a:rPr>
              <a:t>   </a:t>
            </a:r>
            <a:endParaRPr lang="en-US" sz="1000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Note</a:t>
            </a:r>
            <a:r>
              <a:rPr lang="en-US" sz="2400" dirty="0">
                <a:solidFill>
                  <a:srgbClr val="0033CC"/>
                </a:solidFill>
              </a:rPr>
              <a:t>:</a:t>
            </a:r>
            <a:r>
              <a:rPr lang="en-US" sz="2400" dirty="0"/>
              <a:t> 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/>
              <a:t>If hash</a:t>
            </a:r>
            <a:r>
              <a:rPr lang="en-US" sz="2400" baseline="-25000" dirty="0"/>
              <a:t>2</a:t>
            </a:r>
            <a:r>
              <a:rPr lang="en-US" sz="2400" dirty="0"/>
              <a:t>(k) = </a:t>
            </a:r>
            <a:r>
              <a:rPr lang="en-US" sz="2400" dirty="0">
                <a:solidFill>
                  <a:srgbClr val="A50021"/>
                </a:solidFill>
              </a:rPr>
              <a:t>1</a:t>
            </a:r>
            <a:r>
              <a:rPr lang="en-US" sz="2400" dirty="0"/>
              <a:t>, then it is the same as linear probing.</a:t>
            </a:r>
          </a:p>
          <a:p>
            <a:pPr marL="630238" indent="-269875">
              <a:buFont typeface="Wingdings" pitchFamily="2" charset="2"/>
              <a:buChar char="q"/>
            </a:pPr>
            <a:r>
              <a:rPr lang="en-US" sz="2400" dirty="0"/>
              <a:t>If hash</a:t>
            </a:r>
            <a:r>
              <a:rPr lang="en-US" sz="2400" baseline="-25000" dirty="0"/>
              <a:t>2</a:t>
            </a:r>
            <a:r>
              <a:rPr lang="en-US" sz="2400" dirty="0"/>
              <a:t>(k) = </a:t>
            </a:r>
            <a:r>
              <a:rPr lang="en-US" sz="2400" i="1" dirty="0"/>
              <a:t>d</a:t>
            </a:r>
            <a:r>
              <a:rPr lang="en-US" sz="2400" dirty="0"/>
              <a:t>, where </a:t>
            </a:r>
            <a:r>
              <a:rPr lang="en-US" sz="2400" i="1" dirty="0"/>
              <a:t>d</a:t>
            </a:r>
            <a:r>
              <a:rPr lang="en-US" sz="2400" dirty="0"/>
              <a:t> is a constant integer &gt; 1, then it is the same as modified linear probing.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pPr marL="801688" indent="-801688">
              <a:tabLst>
                <a:tab pos="801688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4.5	</a:t>
            </a:r>
            <a:r>
              <a:rPr lang="en-US" sz="3600" dirty="0">
                <a:latin typeface="Britannic Bold" pitchFamily="34" charset="0"/>
              </a:rPr>
              <a:t>Criteria of Good Collision Resolution Method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Minimize clustering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Always find</a:t>
            </a:r>
            <a:r>
              <a:rPr lang="en-US" sz="2800" dirty="0"/>
              <a:t> an empty slot if it exists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Give different probe sequences when 2 initial probes are the same </a:t>
            </a:r>
            <a:r>
              <a:rPr lang="en-US" sz="2400" dirty="0"/>
              <a:t>(i.e. </a:t>
            </a:r>
            <a:r>
              <a:rPr lang="en-US" sz="2400" dirty="0">
                <a:solidFill>
                  <a:srgbClr val="0000FF"/>
                </a:solidFill>
              </a:rPr>
              <a:t>no secondary clustering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Fast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ritannic Bold" pitchFamily="34" charset="0"/>
              </a:rPr>
              <a:t>ADT Table Operations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4114800"/>
            <a:ext cx="80772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</a:t>
            </a:r>
            <a:r>
              <a: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502043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Data Structures and Algorithms II.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58735"/>
              </p:ext>
            </p:extLst>
          </p:nvPr>
        </p:nvGraphicFramePr>
        <p:xfrm>
          <a:off x="761999" y="144780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 </a:t>
            </a:r>
            <a:r>
              <a:rPr lang="en-US" sz="3600" dirty="0">
                <a:latin typeface="Britannic Bold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How to hash? </a:t>
            </a:r>
            <a:r>
              <a:rPr lang="en-US" sz="2400" dirty="0"/>
              <a:t>Criteria for good hash functions?</a:t>
            </a:r>
          </a:p>
          <a:p>
            <a:pPr>
              <a:spcBef>
                <a:spcPts val="6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rgbClr val="C00000"/>
                </a:solidFill>
              </a:rPr>
              <a:t>resolve collision</a:t>
            </a:r>
            <a:r>
              <a:rPr lang="en-US" dirty="0"/>
              <a:t>?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Collision resolution techniques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separate chaining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linear probing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quadratic probing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double hashing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</a:rPr>
              <a:t>Problem on deletions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Primary</a:t>
            </a:r>
            <a:r>
              <a:rPr lang="en-US" dirty="0"/>
              <a:t> clustering and </a:t>
            </a:r>
            <a:r>
              <a:rPr lang="en-US" dirty="0">
                <a:solidFill>
                  <a:srgbClr val="C00000"/>
                </a:solidFill>
              </a:rPr>
              <a:t>secondary</a:t>
            </a:r>
            <a:r>
              <a:rPr lang="en-US" dirty="0"/>
              <a:t> clustering.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>
                <a:latin typeface="Britannic Bold" pitchFamily="34" charset="0"/>
              </a:rPr>
              <a:t> </a:t>
            </a:r>
            <a:r>
              <a:rPr lang="en-US" sz="4400">
                <a:latin typeface="Britannic Bold" pitchFamily="34" charset="0"/>
              </a:rPr>
              <a:t>Java HashMap </a:t>
            </a:r>
            <a:r>
              <a:rPr lang="en-US" sz="4400" dirty="0">
                <a:latin typeface="Britannic Bold" pitchFamily="34" charset="0"/>
              </a:rPr>
              <a:t>Class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>
                <a:latin typeface="Britannic Bold" pitchFamily="34" charset="0"/>
              </a:rPr>
              <a:t>Class HashMap </a:t>
            </a:r>
            <a:r>
              <a:rPr lang="en-US" sz="3600" dirty="0">
                <a:latin typeface="Britannic Bold" pitchFamily="34" charset="0"/>
              </a:rPr>
              <a:t>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534400" cy="3429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This class implements </a:t>
            </a:r>
            <a:r>
              <a:rPr lang="en-US" sz="2200"/>
              <a:t>a hash map, </a:t>
            </a:r>
            <a:r>
              <a:rPr lang="en-US" sz="2200" dirty="0"/>
              <a:t>which maps </a:t>
            </a:r>
            <a:r>
              <a:rPr lang="en-US" sz="2200" dirty="0">
                <a:solidFill>
                  <a:srgbClr val="FF0000"/>
                </a:solidFill>
              </a:rPr>
              <a:t>keys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FF0000"/>
                </a:solidFill>
              </a:rPr>
              <a:t>values</a:t>
            </a:r>
            <a:r>
              <a:rPr lang="en-US" sz="2200" dirty="0"/>
              <a:t>. Any non-null object can be used as a key or as a value.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b="1" dirty="0">
                <a:solidFill>
                  <a:srgbClr val="0033CC"/>
                </a:solidFill>
              </a:rPr>
              <a:t>e.g.</a:t>
            </a:r>
            <a:r>
              <a:rPr lang="en-US" sz="2000" dirty="0"/>
              <a:t> We can create a </a:t>
            </a:r>
            <a:r>
              <a:rPr lang="en-US" sz="2000"/>
              <a:t>hash map </a:t>
            </a:r>
            <a:r>
              <a:rPr lang="en-US" sz="2000" dirty="0"/>
              <a:t>that maps people names to their ages. It uses  the names as keys, and the ages as the values.</a:t>
            </a:r>
          </a:p>
          <a:p>
            <a:pPr>
              <a:spcBef>
                <a:spcPts val="600"/>
              </a:spcBef>
            </a:pPr>
            <a:r>
              <a:rPr lang="en-US" sz="2200"/>
              <a:t>The </a:t>
            </a:r>
            <a:r>
              <a:rPr lang="en-US" sz="2200">
                <a:solidFill>
                  <a:srgbClr val="0000CC"/>
                </a:solidFill>
              </a:rPr>
              <a:t>AbstractMap </a:t>
            </a:r>
            <a:r>
              <a:rPr lang="en-US" sz="2200"/>
              <a:t>is an abstract class that provides a skeletal implementation of the </a:t>
            </a:r>
            <a:r>
              <a:rPr lang="en-US" sz="2200">
                <a:solidFill>
                  <a:srgbClr val="0000FF"/>
                </a:solidFill>
              </a:rPr>
              <a:t>Map</a:t>
            </a:r>
            <a:r>
              <a:rPr lang="en-US" sz="2200"/>
              <a:t> interface. 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Generally, the default </a:t>
            </a:r>
            <a:r>
              <a:rPr lang="en-US" sz="2200" dirty="0">
                <a:solidFill>
                  <a:srgbClr val="CC0000"/>
                </a:solidFill>
              </a:rPr>
              <a:t>load factor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CC0000"/>
                </a:solidFill>
              </a:rPr>
              <a:t>0.75</a:t>
            </a:r>
            <a:r>
              <a:rPr lang="en-US" sz="2200" dirty="0"/>
              <a:t>) offers a good tradeoff between time and space costs.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The </a:t>
            </a:r>
            <a:r>
              <a:rPr lang="en-US" sz="2200"/>
              <a:t>default HashMap capacity is </a:t>
            </a:r>
            <a:r>
              <a:rPr lang="en-US" sz="2200">
                <a:solidFill>
                  <a:srgbClr val="A50021"/>
                </a:solidFill>
              </a:rPr>
              <a:t>16</a:t>
            </a:r>
            <a:r>
              <a:rPr lang="en-US" sz="2200"/>
              <a:t>.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19200"/>
            <a:ext cx="76962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HashMap&lt;K,V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2400" kern="0" noProof="0" dirty="0">
                <a:solidFill>
                  <a:schemeClr val="tx1"/>
                </a:solidFill>
              </a:rPr>
              <a:t>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extends AbstractMap&lt;K,V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179388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implements Map&lt;K,V&gt;,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tooltip="interface in java.lang"/>
              </a:rPr>
              <a:t>Cloneable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 tooltip="interface in java.io"/>
              </a:rPr>
              <a:t>Serializable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  <p:extLst>
      <p:ext uri="{BB962C8B-B14F-4D97-AF65-F5344CB8AC3E}">
        <p14:creationId xmlns:p14="http://schemas.microsoft.com/office/powerpoint/2010/main" val="21608185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FF"/>
                </a:solidFill>
              </a:rPr>
              <a:t>Constructors </a:t>
            </a:r>
            <a:r>
              <a:rPr lang="en-US" sz="2400" dirty="0"/>
              <a:t>summary </a:t>
            </a:r>
          </a:p>
          <a:p>
            <a:pPr lvl="1">
              <a:spcBef>
                <a:spcPts val="600"/>
              </a:spcBef>
              <a:tabLst>
                <a:tab pos="1074738" algn="l"/>
              </a:tabLst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() </a:t>
            </a:r>
            <a:endParaRPr lang="en-US" sz="2000" dirty="0">
              <a:solidFill>
                <a:srgbClr val="0000FF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a default initial capacity (</a:t>
            </a:r>
            <a:r>
              <a:rPr lang="en-US" sz="1800" dirty="0">
                <a:solidFill>
                  <a:srgbClr val="CC0000"/>
                </a:solidFill>
              </a:rPr>
              <a:t>16</a:t>
            </a:r>
            <a:r>
              <a:rPr lang="en-US" sz="1800" dirty="0"/>
              <a:t>) and the default load factor of </a:t>
            </a:r>
            <a:r>
              <a:rPr lang="en-US" sz="1800" dirty="0">
                <a:solidFill>
                  <a:srgbClr val="CC0000"/>
                </a:solidFill>
              </a:rPr>
              <a:t>0.75</a:t>
            </a:r>
            <a:r>
              <a:rPr lang="en-US" sz="1800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Lucida Console" pitchFamily="49" charset="0"/>
              </a:rPr>
              <a:t>initialCapacity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the specified initial capacity and the default load factor of </a:t>
            </a:r>
            <a:r>
              <a:rPr lang="en-US" sz="1800" dirty="0">
                <a:solidFill>
                  <a:srgbClr val="CC0000"/>
                </a:solidFill>
              </a:rPr>
              <a:t>0.75</a:t>
            </a:r>
            <a:r>
              <a:rPr lang="en-US" sz="1800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C00000"/>
                </a:solidFill>
                <a:latin typeface="Lucida Console" pitchFamily="49" charset="0"/>
              </a:rPr>
              <a:t>initialCapacity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, float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Lucida Console" pitchFamily="49" charset="0"/>
              </a:rPr>
              <a:t>loadFactor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an empty </a:t>
            </a:r>
            <a:r>
              <a:rPr lang="en-US" sz="1800" dirty="0" err="1"/>
              <a:t>HashMap</a:t>
            </a:r>
            <a:r>
              <a:rPr lang="en-US" sz="1800" dirty="0"/>
              <a:t> with the specified initial capacity and load factor. </a:t>
            </a:r>
          </a:p>
          <a:p>
            <a:pPr lvl="1">
              <a:spcBef>
                <a:spcPts val="1200"/>
              </a:spcBef>
            </a:pP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HashMap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(Map&lt;? extends K, ? extends V&gt; m)</a:t>
            </a:r>
          </a:p>
          <a:p>
            <a:pPr marL="989013" lvl="2" indent="0">
              <a:spcBef>
                <a:spcPts val="0"/>
              </a:spcBef>
              <a:buNone/>
            </a:pPr>
            <a:r>
              <a:rPr lang="en-US" sz="1800" dirty="0"/>
              <a:t>Constructs a new </a:t>
            </a:r>
            <a:r>
              <a:rPr lang="en-US" sz="1800" dirty="0" err="1"/>
              <a:t>HashMap</a:t>
            </a:r>
            <a:r>
              <a:rPr lang="en-US" sz="1800" dirty="0"/>
              <a:t> with the same mappings as the specified Map.</a:t>
            </a:r>
            <a:b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</a:br>
            <a:endParaRPr lang="en-US" sz="8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77</a:t>
            </a:fld>
            <a:endParaRPr lang="en-US"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kern="0" dirty="0">
                <a:latin typeface="Britannic Bold" pitchFamily="34" charset="0"/>
              </a:rPr>
              <a:t>Class </a:t>
            </a:r>
            <a:r>
              <a:rPr lang="en-US" sz="3600" kern="0" dirty="0" err="1">
                <a:latin typeface="Britannic Bold" pitchFamily="34" charset="0"/>
              </a:rPr>
              <a:t>HashMap</a:t>
            </a:r>
            <a:r>
              <a:rPr lang="en-US" sz="3600" kern="0" dirty="0">
                <a:latin typeface="Britannic Bold" pitchFamily="34" charset="0"/>
              </a:rPr>
              <a:t> &lt;K, V&gt;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6613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>
                <a:latin typeface="Britannic Bold" pitchFamily="34" charset="0"/>
              </a:rPr>
              <a:t>Class HashMap </a:t>
            </a:r>
            <a:r>
              <a:rPr lang="en-US" sz="3600" dirty="0">
                <a:latin typeface="Britannic Bold" pitchFamily="34" charset="0"/>
              </a:rPr>
              <a:t>&lt;K, V&gt;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46482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2800" dirty="0"/>
              <a:t>Some methods </a:t>
            </a:r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void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clear()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/>
              <a:t>          Removes all of the mappings from this map.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>
                <a:latin typeface="Lucida Console" pitchFamily="49" charset="0"/>
              </a:rPr>
              <a:t>boolean 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containsKey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/>
              <a:t>          Returns true if this map contains a mapping for the specified key.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 err="1">
                <a:latin typeface="Lucida Console" pitchFamily="49" charset="0"/>
              </a:rPr>
              <a:t>boolean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containsValue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value</a:t>
            </a:r>
            <a:r>
              <a:rPr lang="en-US" sz="2000" dirty="0">
                <a:latin typeface="Lucida Console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  <a:tabLst>
                <a:tab pos="3027363" algn="l"/>
              </a:tabLst>
            </a:pPr>
            <a:r>
              <a:rPr lang="en-US" sz="1800" dirty="0"/>
              <a:t>    Returns true if </a:t>
            </a:r>
            <a:r>
              <a:rPr lang="en-US" sz="1800"/>
              <a:t>this map maps one or more keys to the specified value.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636588" algn="l"/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get</a:t>
            </a:r>
            <a:r>
              <a:rPr lang="en-US" sz="2000" dirty="0">
                <a:latin typeface="Lucida Console" pitchFamily="49" charset="0"/>
              </a:rPr>
              <a:t>(Object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) </a:t>
            </a:r>
            <a:br>
              <a:rPr lang="en-US" sz="1800" dirty="0"/>
            </a:br>
            <a:r>
              <a:rPr lang="en-US" sz="1800" dirty="0"/>
              <a:t>    Returns the value to which the specified key </a:t>
            </a:r>
            <a:r>
              <a:rPr lang="en-US" sz="1800"/>
              <a:t>is mapped, or null if this map contains no mapping for the key.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2000" dirty="0">
                <a:latin typeface="Lucida Console" pitchFamily="49" charset="0"/>
              </a:rPr>
              <a:t>V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put</a:t>
            </a:r>
            <a:r>
              <a:rPr lang="en-US" sz="2000" dirty="0">
                <a:latin typeface="Lucida Console" pitchFamily="49" charset="0"/>
              </a:rPr>
              <a:t>(K</a:t>
            </a:r>
            <a:r>
              <a:rPr lang="en-US" sz="2000" dirty="0">
                <a:solidFill>
                  <a:srgbClr val="0033CC"/>
                </a:solidFill>
                <a:latin typeface="Lucida Console" pitchFamily="49" charset="0"/>
              </a:rPr>
              <a:t>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key</a:t>
            </a:r>
            <a:r>
              <a:rPr lang="en-US" sz="2000" dirty="0">
                <a:latin typeface="Lucida Console" pitchFamily="49" charset="0"/>
              </a:rPr>
              <a:t>, V 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value</a:t>
            </a:r>
            <a:r>
              <a:rPr lang="en-US" sz="2000" dirty="0">
                <a:latin typeface="Lucida Console" pitchFamily="49" charset="0"/>
              </a:rPr>
              <a:t>) </a:t>
            </a:r>
            <a:br>
              <a:rPr lang="en-US" sz="1800" dirty="0"/>
            </a:br>
            <a:r>
              <a:rPr lang="en-US" sz="1800" dirty="0"/>
              <a:t>   </a:t>
            </a:r>
            <a:r>
              <a:rPr lang="en-US" sz="1800"/>
              <a:t> Associates </a:t>
            </a:r>
            <a:r>
              <a:rPr lang="en-US" sz="1800" dirty="0"/>
              <a:t>the </a:t>
            </a:r>
            <a:r>
              <a:rPr lang="en-US" sz="1800"/>
              <a:t>specified value with the specified key </a:t>
            </a:r>
            <a:r>
              <a:rPr lang="en-US" sz="1800" dirty="0"/>
              <a:t>in </a:t>
            </a:r>
            <a:r>
              <a:rPr lang="en-US" sz="1800"/>
              <a:t>this map. </a:t>
            </a:r>
            <a:endParaRPr lang="en-US" sz="1800" dirty="0"/>
          </a:p>
          <a:p>
            <a:pPr>
              <a:spcBef>
                <a:spcPts val="600"/>
              </a:spcBef>
              <a:tabLst>
                <a:tab pos="3027363" algn="l"/>
              </a:tabLst>
            </a:pPr>
            <a:r>
              <a:rPr lang="en-US" sz="1800" b="1" dirty="0"/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5640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 </a:t>
            </a:r>
            <a:r>
              <a:rPr lang="en-US" sz="3600" dirty="0">
                <a:latin typeface="Britannic Bold" pitchFamily="34" charset="0"/>
              </a:rPr>
              <a:t>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114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A50021"/>
                </a:solidFill>
              </a:rPr>
              <a:t>Example:</a:t>
            </a:r>
            <a:r>
              <a:rPr lang="en-US" sz="2400" dirty="0"/>
              <a:t> Create </a:t>
            </a:r>
            <a:r>
              <a:rPr lang="en-US" sz="2400"/>
              <a:t>a hashmap </a:t>
            </a:r>
            <a:r>
              <a:rPr lang="en-US" sz="2400" dirty="0"/>
              <a:t>that maps people names to their ages. It uses </a:t>
            </a:r>
            <a:r>
              <a:rPr lang="en-US" sz="2400" dirty="0">
                <a:solidFill>
                  <a:srgbClr val="0000FF"/>
                </a:solidFill>
              </a:rPr>
              <a:t>names </a:t>
            </a:r>
            <a:r>
              <a:rPr lang="en-US" sz="2400" dirty="0"/>
              <a:t>as</a:t>
            </a:r>
            <a:r>
              <a:rPr lang="en-US" sz="2400" dirty="0">
                <a:solidFill>
                  <a:srgbClr val="0000FF"/>
                </a:solidFill>
              </a:rPr>
              <a:t> key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00FF"/>
                </a:solidFill>
              </a:rPr>
              <a:t>ages </a:t>
            </a:r>
            <a:r>
              <a:rPr lang="en-US" sz="2400" dirty="0"/>
              <a:t>as their</a:t>
            </a:r>
            <a:r>
              <a:rPr lang="en-US" sz="2400" dirty="0">
                <a:solidFill>
                  <a:srgbClr val="0000FF"/>
                </a:solidFill>
              </a:rPr>
              <a:t> values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79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5238093"/>
            <a:ext cx="548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output of the above code is: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Janet =&gt; 46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438400"/>
            <a:ext cx="8686800" cy="2781300"/>
            <a:chOff x="304800" y="2438400"/>
            <a:chExt cx="8686800" cy="2781300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8686800" cy="2590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HashMap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, Integer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&gt;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hm 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= 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new HashMap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&lt;String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</a:rPr>
                <a:t>, Integer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&gt;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placing items into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the hashmap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("Mike", 52);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put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("Jack", 46);</a:t>
              </a: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// retrieving item from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the hashmap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L="342900" marR="0" lvl="0" indent="-342900" algn="l" defTabSz="914400" rtl="0" eaLnBrk="1" fontAlgn="base" latinLnBrk="0" hangingPunct="1">
                <a:spcBef>
                  <a:spcPts val="2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System.out.println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("Janet =&gt; "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+ hm.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get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("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Janet"));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05600" y="48387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Calibri" panose="020F0502020204030204" pitchFamily="34" charset="0"/>
                  <a:cs typeface="Courier New" pitchFamily="49" charset="0"/>
                </a:rPr>
                <a:t>TestHash.java</a:t>
              </a:r>
              <a:endParaRPr lang="en-US" b="1" dirty="0">
                <a:latin typeface="Calibri" panose="020F0502020204030204" pitchFamily="34" charset="0"/>
                <a:cs typeface="Courier New" pitchFamily="49" charset="0"/>
              </a:endParaRPr>
            </a:p>
          </p:txBody>
        </p:sp>
      </p:grp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81000" y="152400"/>
            <a:ext cx="1813317" cy="338554"/>
          </a:xfrm>
          <a:prstGeom prst="rect">
            <a:avLst/>
          </a:prstGeom>
          <a:solidFill>
            <a:srgbClr val="FFCCFF">
              <a:alpha val="50196"/>
            </a:srgbClr>
          </a:solidFill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java.util.HaspMap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Britannic Bold" pitchFamily="34" charset="0"/>
              </a:rPr>
              <a:t>What is Hashing?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Hashing </a:t>
            </a:r>
            <a:r>
              <a:rPr lang="en-US" sz="2800" dirty="0"/>
              <a:t>is an algorithm (via a </a:t>
            </a:r>
            <a:r>
              <a:rPr lang="en-US" sz="2800" dirty="0">
                <a:solidFill>
                  <a:srgbClr val="C00000"/>
                </a:solidFill>
              </a:rPr>
              <a:t>hash function</a:t>
            </a:r>
            <a:r>
              <a:rPr lang="en-US" sz="2800" dirty="0"/>
              <a:t>) that maps large data sets of variable length, called </a:t>
            </a:r>
            <a:r>
              <a:rPr lang="en-US" sz="2800" i="1" dirty="0">
                <a:solidFill>
                  <a:srgbClr val="C00000"/>
                </a:solidFill>
              </a:rPr>
              <a:t>keys</a:t>
            </a:r>
            <a:r>
              <a:rPr lang="en-US" sz="2800" dirty="0"/>
              <a:t>, to smaller data sets of a fixed length.</a:t>
            </a:r>
            <a:endParaRPr lang="en-US" sz="2800" dirty="0">
              <a:solidFill>
                <a:srgbClr val="0000FF"/>
              </a:solidFill>
            </a:endParaRP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A hash table (or hash map) is a data structure that uses a hash function to efficiently map keys to values, for efficient search and retrieval.</a:t>
            </a:r>
          </a:p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/>
              <a:t>Widely used in many kinds of computer software, particularly for associative arrays, database indexing, caches, and sets.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9    1    20   5   101    66     15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81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ritannic Bold" pitchFamily="34" charset="0"/>
              </a:rPr>
              <a:t>ADT Table Operations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3682130"/>
            <a:ext cx="8077200" cy="7374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Balanced Binary Search Tree (BST) will be covered in 502043 Data Structures and Algorithms II.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322700"/>
              </p:ext>
            </p:extLst>
          </p:nvPr>
        </p:nvGraphicFramePr>
        <p:xfrm>
          <a:off x="761999" y="1015130"/>
          <a:ext cx="7162801" cy="2437766"/>
        </p:xfrm>
        <a:graphic>
          <a:graphicData uri="http://schemas.openxmlformats.org/drawingml/2006/table">
            <a:tbl>
              <a:tblPr/>
              <a:tblGrid>
                <a:gridCol w="189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Balanced BST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Retrieval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O(log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O(1)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avg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13: Hashing]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371600"/>
          </a:xfrm>
        </p:spPr>
        <p:txBody>
          <a:bodyPr/>
          <a:lstStyle/>
          <a:p>
            <a:pPr marL="542925" lvl="1" indent="-542925">
              <a:spcBef>
                <a:spcPts val="1200"/>
              </a:spcBef>
              <a:buClrTx/>
              <a:buSzPct val="120000"/>
              <a:buFont typeface="Wingdings" pitchFamily="2" charset="2"/>
              <a:buChar char="§"/>
            </a:pPr>
            <a:r>
              <a:rPr lang="en-US" sz="2800" dirty="0"/>
              <a:t>Hence, hash table supports the table ADT in constant time on average for the above operations. It has many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1020 Lecture Note #10:&amp;#x0D;&amp;#x0A;Hashing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Lecture Note #10: Hashing&amp;quot;&quot;/&gt;&lt;property id=&quot;20307&quot; value=&quot;691&quot;/&gt;&lt;/object&gt;&lt;object type=&quot;3&quot; unique_id=&quot;10005&quot;&gt;&lt;property id=&quot;20148&quot; value=&quot;5&quot;/&gt;&lt;property id=&quot;20300&quot; value=&quot;Slide 3 - &amp;quot;Outline&amp;quot;&quot;/&gt;&lt;property id=&quot;20307&quot; value=&quot;692&quot;/&gt;&lt;/object&gt;&lt;object type=&quot;3&quot; unique_id=&quot;10006&quot;&gt;&lt;property id=&quot;20148&quot; value=&quot;5&quot;/&gt;&lt;property id=&quot;20300&quot; value=&quot;Slide 4 - &amp;quot;What is Hashing?&amp;quot;&quot;/&gt;&lt;property id=&quot;20307&quot; value=&quot;1129&quot;/&gt;&lt;/object&gt;&lt;object type=&quot;3&quot; unique_id=&quot;10007&quot;&gt;&lt;property id=&quot;20148&quot; value=&quot;5&quot;/&gt;&lt;property id=&quot;20300&quot; value=&quot;Slide 5 - &amp;quot;ADT Table Operations&amp;quot;&quot;/&gt;&lt;property id=&quot;20307&quot; value=&quot;1048&quot;/&gt;&lt;/object&gt;&lt;object type=&quot;3&quot; unique_id=&quot;10008&quot;&gt;&lt;property id=&quot;20148&quot; value=&quot;5&quot;/&gt;&lt;property id=&quot;20300&quot; value=&quot;Slide 6 - &amp;quot;1 Direct Addressing Table&amp;quot;&quot;/&gt;&lt;property id=&quot;20307&quot; value=&quot;820&quot;/&gt;&lt;/object&gt;&lt;object type=&quot;3&quot; unique_id=&quot;10009&quot;&gt;&lt;property id=&quot;20148&quot; value=&quot;5&quot;/&gt;&lt;property id=&quot;20300&quot; value=&quot;Slide 7 - &amp;quot;1 SBS Transit Problem&amp;quot;&quot;/&gt;&lt;property id=&quot;20307&quot; value=&quot;956&quot;/&gt;&lt;/object&gt;&lt;object type=&quot;3&quot; unique_id=&quot;10010&quot;&gt;&lt;property id=&quot;20148&quot; value=&quot;5&quot;/&gt;&lt;property id=&quot;20300&quot; value=&quot;Slide 8 - &amp;quot;1 SBS Transit Problem&amp;quot;&quot;/&gt;&lt;property id=&quot;20307&quot; value=&quot;1001&quot;/&gt;&lt;/object&gt;&lt;object type=&quot;3&quot; unique_id=&quot;10011&quot;&gt;&lt;property id=&quot;20148&quot; value=&quot;5&quot;/&gt;&lt;property id=&quot;20300&quot; value=&quot;Slide 9 - &amp;quot;1 Direct Addressing Table (1/2)&amp;quot;&quot;/&gt;&lt;property id=&quot;20307&quot; value=&quot;1002&quot;/&gt;&lt;/object&gt;&lt;object type=&quot;3&quot; unique_id=&quot;10012&quot;&gt;&lt;property id=&quot;20148&quot; value=&quot;5&quot;/&gt;&lt;property id=&quot;20300&quot; value=&quot;Slide 10 - &amp;quot;1 Direct Addressing Table (2/2)&amp;quot;&quot;/&gt;&lt;property id=&quot;20307&quot; value=&quot;1076&quot;/&gt;&lt;/object&gt;&lt;object type=&quot;3&quot; unique_id=&quot;10013&quot;&gt;&lt;property id=&quot;20148&quot; value=&quot;5&quot;/&gt;&lt;property id=&quot;20300&quot; value=&quot;Slide 11 - &amp;quot;1 Direct Addressing Table: Operations&amp;quot;&quot;/&gt;&lt;property id=&quot;20307&quot; value=&quot;1077&quot;/&gt;&lt;/object&gt;&lt;object type=&quot;3&quot; unique_id=&quot;10014&quot;&gt;&lt;property id=&quot;20148&quot; value=&quot;5&quot;/&gt;&lt;property id=&quot;20300&quot; value=&quot;Slide 12 - &amp;quot;1 Direct Addressing Table: Restrictions&amp;quot;&quot;/&gt;&lt;property id=&quot;20307&quot; value=&quot;1078&quot;/&gt;&lt;/object&gt;&lt;object type=&quot;3&quot; unique_id=&quot;10015&quot;&gt;&lt;property id=&quot;20148&quot; value=&quot;5&quot;/&gt;&lt;property id=&quot;20300&quot; value=&quot;Slide 13 - &amp;quot;2 Hash Table&amp;quot;&quot;/&gt;&lt;property id=&quot;20307&quot; value=&quot;1004&quot;/&gt;&lt;/object&gt;&lt;object type=&quot;3&quot; unique_id=&quot;10016&quot;&gt;&lt;property id=&quot;20148&quot; value=&quot;5&quot;/&gt;&lt;property id=&quot;20300&quot; value=&quot;Slide 14 - &amp;quot;2 Origins of the term Hash&amp;quot;&quot;/&gt;&lt;property id=&quot;20307&quot; value=&quot;929&quot;/&gt;&lt;/object&gt;&lt;object type=&quot;3&quot; unique_id=&quot;10017&quot;&gt;&lt;property id=&quot;20148&quot; value=&quot;5&quot;/&gt;&lt;property id=&quot;20300&quot; value=&quot;Slide 15 - &amp;quot;2 Ideas&amp;quot;&quot;/&gt;&lt;property id=&quot;20307&quot; value=&quot;1008&quot;/&gt;&lt;/object&gt;&lt;object type=&quot;3&quot; unique_id=&quot;10018&quot;&gt;&lt;property id=&quot;20148&quot; value=&quot;5&quot;/&gt;&lt;property id=&quot;20300&quot; value=&quot;Slide 16 - &amp;quot;2 Hash Table&amp;quot;&quot;/&gt;&lt;property id=&quot;20307&quot; value=&quot;1009&quot;/&gt;&lt;/object&gt;&lt;object type=&quot;3&quot; unique_id=&quot;10019&quot;&gt;&lt;property id=&quot;20148&quot; value=&quot;5&quot;/&gt;&lt;property id=&quot;20300&quot; value=&quot;Slide 17 - &amp;quot;2 Hash Table: Operations&amp;quot;&quot;/&gt;&lt;property id=&quot;20307&quot; value=&quot;1079&quot;/&gt;&lt;/object&gt;&lt;object type=&quot;3&quot; unique_id=&quot;10020&quot;&gt;&lt;property id=&quot;20148&quot; value=&quot;5&quot;/&gt;&lt;property id=&quot;20300&quot; value=&quot;Slide 18 - &amp;quot;2 Hash Table: Collision&amp;quot;&quot;/&gt;&lt;property id=&quot;20307&quot; value=&quot;1080&quot;/&gt;&lt;/object&gt;&lt;object type=&quot;3&quot; unique_id=&quot;10021&quot;&gt;&lt;property id=&quot;20148&quot; value=&quot;5&quot;/&gt;&lt;property id=&quot;20300&quot; value=&quot;Slide 19 - &amp;quot;2 Two Important Issues&amp;quot;&quot;/&gt;&lt;property id=&quot;20307&quot; value=&quot;1010&quot;/&gt;&lt;/object&gt;&lt;object type=&quot;3&quot; unique_id=&quot;10022&quot;&gt;&lt;property id=&quot;20148&quot; value=&quot;5&quot;/&gt;&lt;property id=&quot;20300&quot; value=&quot;Slide 20 - &amp;quot;3 Hash Functions&amp;quot;&quot;/&gt;&lt;property id=&quot;20307&quot; value=&quot;1011&quot;/&gt;&lt;/object&gt;&lt;object type=&quot;3&quot; unique_id=&quot;10023&quot;&gt;&lt;property id=&quot;20148&quot; value=&quot;5&quot;/&gt;&lt;property id=&quot;20300&quot; value=&quot;Slide 21 - &amp;quot;3 Criteria of Good Hash Functions&amp;quot;&quot;/&gt;&lt;property id=&quot;20307&quot; value=&quot;1012&quot;/&gt;&lt;/object&gt;&lt;object type=&quot;3&quot; unique_id=&quot;10024&quot;&gt;&lt;property id=&quot;20148&quot; value=&quot;5&quot;/&gt;&lt;property id=&quot;20300&quot; value=&quot;Slide 22 - &amp;quot;3 Examples of Bad Hash Functions&amp;quot;&quot;/&gt;&lt;property id=&quot;20307&quot; value=&quot;1081&quot;/&gt;&lt;/object&gt;&lt;object type=&quot;3&quot; unique_id=&quot;10025&quot;&gt;&lt;property id=&quot;20148&quot; value=&quot;5&quot;/&gt;&lt;property id=&quot;20300&quot; value=&quot;Slide 23 - &amp;quot;3 Perfect Hash Functions&amp;quot;&quot;/&gt;&lt;property id=&quot;20307&quot; value=&quot;1082&quot;/&gt;&lt;/object&gt;&lt;object type=&quot;3&quot; unique_id=&quot;10026&quot;&gt;&lt;property id=&quot;20148&quot; value=&quot;5&quot;/&gt;&lt;property id=&quot;20300&quot; value=&quot;Slide 24 - &amp;quot;3 Uniform Hash Functions&amp;quot;&quot;/&gt;&lt;property id=&quot;20307&quot; value=&quot;1083&quot;/&gt;&lt;/object&gt;&lt;object type=&quot;3&quot; unique_id=&quot;10027&quot;&gt;&lt;property id=&quot;20148&quot; value=&quot;5&quot;/&gt;&lt;property id=&quot;20300&quot; value=&quot;Slide 25 - &amp;quot;3 Division method (mod operator)&amp;quot;&quot;/&gt;&lt;property id=&quot;20307&quot; value=&quot;1084&quot;/&gt;&lt;/object&gt;&lt;object type=&quot;3&quot; unique_id=&quot;10028&quot;&gt;&lt;property id=&quot;20148&quot; value=&quot;5&quot;/&gt;&lt;property id=&quot;20300&quot; value=&quot;Slide 26 - &amp;quot;3 How to pick m?&amp;quot;&quot;/&gt;&lt;property id=&quot;20307&quot; value=&quot;1085&quot;/&gt;&lt;/object&gt;&lt;object type=&quot;3&quot; unique_id=&quot;10029&quot;&gt;&lt;property id=&quot;20148&quot; value=&quot;5&quot;/&gt;&lt;property id=&quot;20300&quot; value=&quot;Slide 27 - &amp;quot;3 Multiplication method&amp;quot;&quot;/&gt;&lt;property id=&quot;20307&quot; value=&quot;1087&quot;/&gt;&lt;/object&gt;&lt;object type=&quot;3&quot; unique_id=&quot;10030&quot;&gt;&lt;property id=&quot;20148&quot; value=&quot;5&quot;/&gt;&lt;property id=&quot;20300&quot; value=&quot;Slide 28 - &amp;quot;3 Hashing of strings (1/4)&amp;quot;&quot;/&gt;&lt;property id=&quot;20307&quot; value=&quot;1086&quot;/&gt;&lt;/object&gt;&lt;object type=&quot;3&quot; unique_id=&quot;10031&quot;&gt;&lt;property id=&quot;20148&quot; value=&quot;5&quot;/&gt;&lt;property id=&quot;20300&quot; value=&quot;Slide 29 - &amp;quot;3 Hashing of strings: Examples (2/4)&amp;quot;&quot;/&gt;&lt;property id=&quot;20307&quot; value=&quot;1088&quot;/&gt;&lt;/object&gt;&lt;object type=&quot;3&quot; unique_id=&quot;10032&quot;&gt;&lt;property id=&quot;20148&quot; value=&quot;5&quot;/&gt;&lt;property id=&quot;20300&quot; value=&quot;Slide 30 - &amp;quot;3 Hashing of strings: Examples (3/4)&amp;quot;&quot;/&gt;&lt;property id=&quot;20307&quot; value=&quot;1089&quot;/&gt;&lt;/object&gt;&lt;object type=&quot;3&quot; unique_id=&quot;10033&quot;&gt;&lt;property id=&quot;20148&quot; value=&quot;5&quot;/&gt;&lt;property id=&quot;20300&quot; value=&quot;Slide 31 - &amp;quot;3 Hashing of strings (4/4)&amp;quot;&quot;/&gt;&lt;property id=&quot;20307&quot; value=&quot;1090&quot;/&gt;&lt;/object&gt;&lt;object type=&quot;3&quot; unique_id=&quot;10034&quot;&gt;&lt;property id=&quot;20148&quot; value=&quot;5&quot;/&gt;&lt;property id=&quot;20300&quot; value=&quot;Slide 32 - &amp;quot;4 Collision Resolution&amp;quot;&quot;/&gt;&lt;property id=&quot;20307&quot; value=&quot;1016&quot;/&gt;&lt;/object&gt;&lt;object type=&quot;3&quot; unique_id=&quot;10035&quot;&gt;&lt;property id=&quot;20148&quot; value=&quot;5&quot;/&gt;&lt;property id=&quot;20300&quot; value=&quot;Slide 33 - &amp;quot;4 Probability of Collision (1/2)&amp;quot;&quot;/&gt;&lt;property id=&quot;20307&quot; value=&quot;1017&quot;/&gt;&lt;/object&gt;&lt;object type=&quot;3&quot; unique_id=&quot;10036&quot;&gt;&lt;property id=&quot;20148&quot; value=&quot;5&quot;/&gt;&lt;property id=&quot;20300&quot; value=&quot;Slide 34 - &amp;quot;4 Probability of Collision (2/2)&amp;quot;&quot;/&gt;&lt;property id=&quot;20307&quot; value=&quot;1091&quot;/&gt;&lt;/object&gt;&lt;object type=&quot;3&quot; unique_id=&quot;10037&quot;&gt;&lt;property id=&quot;20148&quot; value=&quot;5&quot;/&gt;&lt;property id=&quot;20300&quot; value=&quot;Slide 35 - &amp;quot;4 Collision Resolution Techniques&amp;quot;&quot;/&gt;&lt;property id=&quot;20307&quot; value=&quot;1092&quot;/&gt;&lt;/object&gt;&lt;object type=&quot;3&quot; unique_id=&quot;10038&quot;&gt;&lt;property id=&quot;20148&quot; value=&quot;5&quot;/&gt;&lt;property id=&quot;20300&quot; value=&quot;Slide 36 - &amp;quot;4.1 Separate Chaining&amp;quot;&quot;/&gt;&lt;property id=&quot;20307&quot; value=&quot;1093&quot;/&gt;&lt;/object&gt;&lt;object type=&quot;3&quot; unique_id=&quot;10039&quot;&gt;&lt;property id=&quot;20148&quot; value=&quot;5&quot;/&gt;&lt;property id=&quot;20300&quot; value=&quot;Slide 37 - &amp;quot;4.1 Hash table&amp;quot;&quot;/&gt;&lt;property id=&quot;20307&quot; value=&quot;1094&quot;/&gt;&lt;/object&gt;&lt;object type=&quot;3&quot; unique_id=&quot;10040&quot;&gt;&lt;property id=&quot;20148&quot; value=&quot;5&quot;/&gt;&lt;property id=&quot;20300&quot; value=&quot;Slide 38 - &amp;quot;4.1 Analysis: Performance of Hash Table&amp;quot;&quot;/&gt;&lt;property id=&quot;20307&quot; value=&quot;1095&quot;/&gt;&lt;/object&gt;&lt;object type=&quot;3&quot; unique_id=&quot;10041&quot;&gt;&lt;property id=&quot;20148&quot; value=&quot;5&quot;/&gt;&lt;property id=&quot;20300&quot; value=&quot;Slide 39 - &amp;quot;4.1 Average Running Time&amp;quot;&quot;/&gt;&lt;property id=&quot;20307&quot; value=&quot;1096&quot;/&gt;&lt;/object&gt;&lt;object type=&quot;3&quot; unique_id=&quot;10042&quot;&gt;&lt;property id=&quot;20148&quot; value=&quot;5&quot;/&gt;&lt;property id=&quot;20300&quot; value=&quot;Slide 40 - &amp;quot;4.1 Reconstructing Hash Table&amp;quot;&quot;/&gt;&lt;property id=&quot;20307&quot; value=&quot;1097&quot;/&gt;&lt;/object&gt;&lt;object type=&quot;3&quot; unique_id=&quot;10043&quot;&gt;&lt;property id=&quot;20148&quot; value=&quot;5&quot;/&gt;&lt;property id=&quot;20300&quot; value=&quot;Slide 41 - &amp;quot;4.2 Linear Probing&amp;quot;&quot;/&gt;&lt;property id=&quot;20307&quot; value=&quot;1114&quot;/&gt;&lt;/object&gt;&lt;object type=&quot;3&quot; unique_id=&quot;10044&quot;&gt;&lt;property id=&quot;20148&quot; value=&quot;5&quot;/&gt;&lt;property id=&quot;20300&quot; value=&quot;Slide 42 - &amp;quot;4.2 Linear Probing: Insert 18&amp;quot;&quot;/&gt;&lt;property id=&quot;20307&quot; value=&quot;1099&quot;/&gt;&lt;/object&gt;&lt;object type=&quot;3&quot; unique_id=&quot;10045&quot;&gt;&lt;property id=&quot;20148&quot; value=&quot;5&quot;/&gt;&lt;property id=&quot;20300&quot; value=&quot;Slide 43 - &amp;quot;4.2 Linear Probing: Insert 14&amp;quot;&quot;/&gt;&lt;property id=&quot;20307&quot; value=&quot;1100&quot;/&gt;&lt;/object&gt;&lt;object type=&quot;3&quot; unique_id=&quot;10046&quot;&gt;&lt;property id=&quot;20148&quot; value=&quot;5&quot;/&gt;&lt;property id=&quot;20300&quot; value=&quot;Slide 44 - &amp;quot;4.2 Linear Probing: Insert 21&amp;quot;&quot;/&gt;&lt;property id=&quot;20307&quot; value=&quot;1101&quot;/&gt;&lt;/object&gt;&lt;object type=&quot;3&quot; unique_id=&quot;10047&quot;&gt;&lt;property id=&quot;20148&quot; value=&quot;5&quot;/&gt;&lt;property id=&quot;20300&quot; value=&quot;Slide 45 - &amp;quot;4.2 Linear Probing: Insert 1&amp;quot;&quot;/&gt;&lt;property id=&quot;20307&quot; value=&quot;1102&quot;/&gt;&lt;/object&gt;&lt;object type=&quot;3&quot; unique_id=&quot;10048&quot;&gt;&lt;property id=&quot;20148&quot; value=&quot;5&quot;/&gt;&lt;property id=&quot;20300&quot; value=&quot;Slide 46 - &amp;quot;4.2 Linear Probing: Insert 35&amp;quot;&quot;/&gt;&lt;property id=&quot;20307&quot; value=&quot;1103&quot;/&gt;&lt;/object&gt;&lt;object type=&quot;3&quot; unique_id=&quot;10049&quot;&gt;&lt;property id=&quot;20148&quot; value=&quot;5&quot;/&gt;&lt;property id=&quot;20300&quot; value=&quot;Slide 47 - &amp;quot;4.2 Linear Probing: Find 35&amp;quot;&quot;/&gt;&lt;property id=&quot;20307&quot; value=&quot;1104&quot;/&gt;&lt;/object&gt;&lt;object type=&quot;3&quot; unique_id=&quot;10050&quot;&gt;&lt;property id=&quot;20148&quot; value=&quot;5&quot;/&gt;&lt;property id=&quot;20300&quot; value=&quot;Slide 48 - &amp;quot;4.2 Linear Probing: Find 8&amp;quot;&quot;/&gt;&lt;property id=&quot;20307&quot; value=&quot;1105&quot;/&gt;&lt;/object&gt;&lt;object type=&quot;3&quot; unique_id=&quot;10051&quot;&gt;&lt;property id=&quot;20148&quot; value=&quot;5&quot;/&gt;&lt;property id=&quot;20300&quot; value=&quot;Slide 49 - &amp;quot;4.2 Linear Probing: Delete 21&amp;quot;&quot;/&gt;&lt;property id=&quot;20307&quot; value=&quot;1106&quot;/&gt;&lt;/object&gt;&lt;object type=&quot;3&quot; unique_id=&quot;10052&quot;&gt;&lt;property id=&quot;20148&quot; value=&quot;5&quot;/&gt;&lt;property id=&quot;20300&quot; value=&quot;Slide 50 - &amp;quot;4.2 Linear Probing: Find 35&amp;quot;&quot;/&gt;&lt;property id=&quot;20307&quot; value=&quot;1107&quot;/&gt;&lt;/object&gt;&lt;object type=&quot;3&quot; unique_id=&quot;10053&quot;&gt;&lt;property id=&quot;20148&quot; value=&quot;5&quot;/&gt;&lt;property id=&quot;20300&quot; value=&quot;Slide 51 - &amp;quot;4.2 How to delete?&amp;quot;&quot;/&gt;&lt;property id=&quot;20307&quot; value=&quot;1108&quot;/&gt;&lt;/object&gt;&lt;object type=&quot;3&quot; unique_id=&quot;10054&quot;&gt;&lt;property id=&quot;20148&quot; value=&quot;5&quot;/&gt;&lt;property id=&quot;20300&quot; value=&quot;Slide 52 - &amp;quot;4.2 Linear Probing: Delete 21&amp;quot;&quot;/&gt;&lt;property id=&quot;20307&quot; value=&quot;1109&quot;/&gt;&lt;/object&gt;&lt;object type=&quot;3&quot; unique_id=&quot;10055&quot;&gt;&lt;property id=&quot;20148&quot; value=&quot;5&quot;/&gt;&lt;property id=&quot;20300&quot; value=&quot;Slide 53 - &amp;quot;4.2 Linear Probing: Find 35&amp;quot;&quot;/&gt;&lt;property id=&quot;20307&quot; value=&quot;1110&quot;/&gt;&lt;/object&gt;&lt;object type=&quot;3&quot; unique_id=&quot;10056&quot;&gt;&lt;property id=&quot;20148&quot; value=&quot;5&quot;/&gt;&lt;property id=&quot;20300&quot; value=&quot;Slide 54 - &amp;quot;4.2 Linear Probing: Insert 15 (1/2)&amp;quot;&quot;/&gt;&lt;property id=&quot;20307&quot; value=&quot;1111&quot;/&gt;&lt;/object&gt;&lt;object type=&quot;3&quot; unique_id=&quot;10057&quot;&gt;&lt;property id=&quot;20148&quot; value=&quot;5&quot;/&gt;&lt;property id=&quot;20300&quot; value=&quot;Slide 55 - &amp;quot;4.2 Linear Probing: Insert 15 (2/2)&amp;quot;&quot;/&gt;&lt;property id=&quot;20307&quot; value=&quot;1112&quot;/&gt;&lt;/object&gt;&lt;object type=&quot;3&quot; unique_id=&quot;10058&quot;&gt;&lt;property id=&quot;20148&quot; value=&quot;5&quot;/&gt;&lt;property id=&quot;20300&quot; value=&quot;Slide 56 - &amp;quot;4.2 Problem of Linear Probing&amp;quot;&quot;/&gt;&lt;property id=&quot;20307&quot; value=&quot;1113&quot;/&gt;&lt;/object&gt;&lt;object type=&quot;3&quot; unique_id=&quot;10059&quot;&gt;&lt;property id=&quot;20148&quot; value=&quot;5&quot;/&gt;&lt;property id=&quot;20300&quot; value=&quot;Slide 57 - &amp;quot;4.2 Linear Probing&amp;quot;&quot;/&gt;&lt;property id=&quot;20307&quot; value=&quot;1098&quot;/&gt;&lt;/object&gt;&lt;object type=&quot;3&quot; unique_id=&quot;10060&quot;&gt;&lt;property id=&quot;20148&quot; value=&quot;5&quot;/&gt;&lt;property id=&quot;20300&quot; value=&quot;Slide 58 - &amp;quot;4.2 Modified Linear Probing&amp;quot;&quot;/&gt;&lt;property id=&quot;20307&quot; value=&quot;1115&quot;/&gt;&lt;/object&gt;&lt;object type=&quot;3&quot; unique_id=&quot;10061&quot;&gt;&lt;property id=&quot;20148&quot; value=&quot;5&quot;/&gt;&lt;property id=&quot;20300&quot; value=&quot;Slide 59 - &amp;quot;4.3 Quadratic Probing&amp;quot;&quot;/&gt;&lt;property id=&quot;20307&quot; value=&quot;1116&quot;/&gt;&lt;/object&gt;&lt;object type=&quot;3&quot; unique_id=&quot;10062&quot;&gt;&lt;property id=&quot;20148&quot; value=&quot;5&quot;/&gt;&lt;property id=&quot;20300&quot; value=&quot;Slide 60 - &amp;quot;4.3 Quadratic Probing: Insert 3&amp;quot;&quot;/&gt;&lt;property id=&quot;20307&quot; value=&quot;1117&quot;/&gt;&lt;/object&gt;&lt;object type=&quot;3&quot; unique_id=&quot;10063&quot;&gt;&lt;property id=&quot;20148&quot; value=&quot;5&quot;/&gt;&lt;property id=&quot;20300&quot; value=&quot;Slide 61 - &amp;quot;4.3 Quadratic Probing: Insert 38&amp;quot;&quot;/&gt;&lt;property id=&quot;20307&quot; value=&quot;1118&quot;/&gt;&lt;/object&gt;&lt;object type=&quot;3&quot; unique_id=&quot;10064&quot;&gt;&lt;property id=&quot;20148&quot; value=&quot;5&quot;/&gt;&lt;property id=&quot;20300&quot; value=&quot;Slide 62 - &amp;quot;4.3 Theorem of Quadratic Probing&amp;quot;&quot;/&gt;&lt;property id=&quot;20307&quot; value=&quot;1119&quot;/&gt;&lt;/object&gt;&lt;object type=&quot;3&quot; unique_id=&quot;10065&quot;&gt;&lt;property id=&quot;20148&quot; value=&quot;5&quot;/&gt;&lt;property id=&quot;20300&quot; value=&quot;Slide 63 - &amp;quot;4.3 Problem of Quadratic Probing&amp;quot;&quot;/&gt;&lt;property id=&quot;20307&quot; value=&quot;1120&quot;/&gt;&lt;/object&gt;&lt;object type=&quot;3&quot; unique_id=&quot;10066&quot;&gt;&lt;property id=&quot;20148&quot; value=&quot;5&quot;/&gt;&lt;property id=&quot;20300&quot; value=&quot;Slide 64 - &amp;quot;4.4 Double Hashing&amp;quot;&quot;/&gt;&lt;property id=&quot;20307&quot; value=&quot;1121&quot;/&gt;&lt;/object&gt;&lt;object type=&quot;3&quot; unique_id=&quot;10067&quot;&gt;&lt;property id=&quot;20148&quot; value=&quot;5&quot;/&gt;&lt;property id=&quot;20300&quot; value=&quot;Slide 65 - &amp;quot;4.4 Double Hashing: Insert 21&amp;quot;&quot;/&gt;&lt;property id=&quot;20307&quot; value=&quot;1122&quot;/&gt;&lt;/object&gt;&lt;object type=&quot;3&quot; unique_id=&quot;10068&quot;&gt;&lt;property id=&quot;20148&quot; value=&quot;5&quot;/&gt;&lt;property id=&quot;20300&quot; value=&quot;Slide 66 - &amp;quot;4.4 Double Hashing: Insert 4&amp;quot;&quot;/&gt;&lt;property id=&quot;20307&quot; value=&quot;1123&quot;/&gt;&lt;/object&gt;&lt;object type=&quot;3&quot; unique_id=&quot;10069&quot;&gt;&lt;property id=&quot;20148&quot; value=&quot;5&quot;/&gt;&lt;property id=&quot;20300&quot; value=&quot;Slide 67 - &amp;quot;4.4 Double Hashing: Insert 35&amp;quot;&quot;/&gt;&lt;property id=&quot;20307&quot; value=&quot;1124&quot;/&gt;&lt;/object&gt;&lt;object type=&quot;3&quot; unique_id=&quot;10070&quot;&gt;&lt;property id=&quot;20148&quot; value=&quot;5&quot;/&gt;&lt;property id=&quot;20300&quot; value=&quot;Slide 68 - &amp;quot;4.4 Warning&amp;quot;&quot;/&gt;&lt;property id=&quot;20307&quot; value=&quot;1125&quot;/&gt;&lt;/object&gt;&lt;object type=&quot;3&quot; unique_id=&quot;10071&quot;&gt;&lt;property id=&quot;20148&quot; value=&quot;5&quot;/&gt;&lt;property id=&quot;20300&quot; value=&quot;Slide 69 - &amp;quot;4.5 Criteria of Good Collision Resolution Method&amp;quot;&quot;/&gt;&lt;property id=&quot;20307&quot; value=&quot;1023&quot;/&gt;&lt;/object&gt;&lt;object type=&quot;3&quot; unique_id=&quot;10072&quot;&gt;&lt;property id=&quot;20148&quot; value=&quot;5&quot;/&gt;&lt;property id=&quot;20300&quot; value=&quot;Slide 70 - &amp;quot;ADT Table Operations&amp;quot;&quot;/&gt;&lt;property id=&quot;20307&quot; value=&quot;1126&quot;/&gt;&lt;/object&gt;&lt;object type=&quot;3&quot; unique_id=&quot;10073&quot;&gt;&lt;property id=&quot;20148&quot; value=&quot;5&quot;/&gt;&lt;property id=&quot;20300&quot; value=&quot;Slide 71 - &amp;quot;5 Summary&amp;quot;&quot;/&gt;&lt;property id=&quot;20307&quot; value=&quot;1024&quot;/&gt;&lt;/object&gt;&lt;object type=&quot;3&quot; unique_id=&quot;10074&quot;&gt;&lt;property id=&quot;20148&quot; value=&quot;5&quot;/&gt;&lt;property id=&quot;20300&quot; value=&quot;Slide 72 - &amp;quot;6 Java Hashtable Class&amp;quot;&quot;/&gt;&lt;property id=&quot;20307&quot; value=&quot;1033&quot;/&gt;&lt;/object&gt;&lt;object type=&quot;3&quot; unique_id=&quot;10075&quot;&gt;&lt;property id=&quot;20148&quot; value=&quot;5&quot;/&gt;&lt;property id=&quot;20300&quot; value=&quot;Slide 73 - &amp;quot;6 Class Hashtable &amp;lt;K, V&amp;gt;&amp;quot;&quot;/&gt;&lt;property id=&quot;20307&quot; value=&quot;1034&quot;/&gt;&lt;/object&gt;&lt;object type=&quot;3&quot; unique_id=&quot;10076&quot;&gt;&lt;property id=&quot;20148&quot; value=&quot;5&quot;/&gt;&lt;property id=&quot;20300&quot; value=&quot;Slide 74 - &amp;quot;6 Class Hashtable &amp;lt;K, V&amp;gt;&amp;quot;&quot;/&gt;&lt;property id=&quot;20307&quot; value=&quot;1127&quot;/&gt;&lt;/object&gt;&lt;object type=&quot;3&quot; unique_id=&quot;10077&quot;&gt;&lt;property id=&quot;20148&quot; value=&quot;5&quot;/&gt;&lt;property id=&quot;20300&quot; value=&quot;Slide 75 - &amp;quot;6 Class Hashtable &amp;lt;K, V&amp;gt;&amp;quot;&quot;/&gt;&lt;property id=&quot;20307&quot; value=&quot;1128&quot;/&gt;&lt;/object&gt;&lt;object type=&quot;3&quot; unique_id=&quot;10078&quot;&gt;&lt;property id=&quot;20148&quot; value=&quot;5&quot;/&gt;&lt;property id=&quot;20300&quot; value=&quot;Slide 76 - &amp;quot;6 Example&amp;quot;&quot;/&gt;&lt;property id=&quot;20307&quot; value=&quot;1066&quot;/&gt;&lt;/object&gt;&lt;object type=&quot;3&quot; unique_id=&quot;10079&quot;&gt;&lt;property id=&quot;20148&quot; value=&quot;5&quot;/&gt;&lt;property id=&quot;20300&quot; value=&quot;Slide 77&quot;/&gt;&lt;property id=&quot;20307&quot; value=&quot;685&quot;/&gt;&lt;/object&gt;&lt;/object&gt;&lt;object type=&quot;8&quot; unique_id=&quot;1015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28397</TotalTime>
  <Words>5364</Words>
  <Application>Microsoft Macintosh PowerPoint</Application>
  <PresentationFormat>On-screen Show (4:3)</PresentationFormat>
  <Paragraphs>1052</Paragraphs>
  <Slides>81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Arial</vt:lpstr>
      <vt:lpstr>Arial Black</vt:lpstr>
      <vt:lpstr>Britannic Bold</vt:lpstr>
      <vt:lpstr>Calibri</vt:lpstr>
      <vt:lpstr>Garamond</vt:lpstr>
      <vt:lpstr>Lucida Console</vt:lpstr>
      <vt:lpstr>Symbol</vt:lpstr>
      <vt:lpstr>Times New Roman</vt:lpstr>
      <vt:lpstr>Verdana</vt:lpstr>
      <vt:lpstr>Wingdings</vt:lpstr>
      <vt:lpstr>1_L1 - Basic of C++</vt:lpstr>
      <vt:lpstr>2_L1 - Basic of C++</vt:lpstr>
      <vt:lpstr>Equation</vt:lpstr>
      <vt:lpstr>Data Structures and Algorithms</vt:lpstr>
      <vt:lpstr>Acknowledgement</vt:lpstr>
      <vt:lpstr>Policies for students</vt:lpstr>
      <vt:lpstr>Recording of modifications</vt:lpstr>
      <vt:lpstr>Objectives</vt:lpstr>
      <vt:lpstr>References</vt:lpstr>
      <vt:lpstr>Outline</vt:lpstr>
      <vt:lpstr>What is Hashing?</vt:lpstr>
      <vt:lpstr>ADT Table Operations</vt:lpstr>
      <vt:lpstr>1 Direct Addressing Table</vt:lpstr>
      <vt:lpstr>1 SBS Transit Problem</vt:lpstr>
      <vt:lpstr>1 SBS Transit Problem</vt:lpstr>
      <vt:lpstr>1 Direct Addressing Table (1/2)</vt:lpstr>
      <vt:lpstr>1 Direct Addressing Table (2/2)</vt:lpstr>
      <vt:lpstr>1 Direct Addressing Table: Operations</vt:lpstr>
      <vt:lpstr>1 Direct Addressing Table: Restrictions</vt:lpstr>
      <vt:lpstr>2 Hash Table</vt:lpstr>
      <vt:lpstr>2 Origins of the term Hash</vt:lpstr>
      <vt:lpstr>2 Ideas</vt:lpstr>
      <vt:lpstr>2 Hash Table</vt:lpstr>
      <vt:lpstr>2 Hash Table: Operations</vt:lpstr>
      <vt:lpstr>2 Hash Table: Collision</vt:lpstr>
      <vt:lpstr>2 Two Important Issues</vt:lpstr>
      <vt:lpstr>3 Hash Functions</vt:lpstr>
      <vt:lpstr>3 Criteria of Good Hash Functions</vt:lpstr>
      <vt:lpstr>3 Example of Bad Hash Function</vt:lpstr>
      <vt:lpstr>3 Perfect Hash Functions</vt:lpstr>
      <vt:lpstr>3 Uniform Hash Functions</vt:lpstr>
      <vt:lpstr>3 Division method (mod operator)</vt:lpstr>
      <vt:lpstr>3 How to pick m?</vt:lpstr>
      <vt:lpstr>3 Multiplication method</vt:lpstr>
      <vt:lpstr>3 Hashing of strings (1/4)</vt:lpstr>
      <vt:lpstr>3 Hashing of strings: Examples (2/4)</vt:lpstr>
      <vt:lpstr>3 Hashing of strings: Examples (3/4)</vt:lpstr>
      <vt:lpstr>3 Hashing of strings (4/4)</vt:lpstr>
      <vt:lpstr>4 Collision Resolution</vt:lpstr>
      <vt:lpstr>4 Probability of Collision (1/2)</vt:lpstr>
      <vt:lpstr>4 Probability of Collision (2/2)</vt:lpstr>
      <vt:lpstr>4 Collision Resolution Techniques</vt:lpstr>
      <vt:lpstr>4.1 Separate Chaining</vt:lpstr>
      <vt:lpstr>4.1 Hash operations</vt:lpstr>
      <vt:lpstr>4.1 Analysis: Performance of Hash Table</vt:lpstr>
      <vt:lpstr>4.1 Reconstructing Hash Table</vt:lpstr>
      <vt:lpstr>4.2 Linear Probing</vt:lpstr>
      <vt:lpstr>4.2 Linear Probing: Insert 18</vt:lpstr>
      <vt:lpstr>4.2 Linear Probing: Insert 14</vt:lpstr>
      <vt:lpstr>4.2 Linear Probing: Insert 21</vt:lpstr>
      <vt:lpstr>4.2 Linear Probing: Insert 1</vt:lpstr>
      <vt:lpstr>4.2 Linear Probing: Insert 35</vt:lpstr>
      <vt:lpstr>4.2 Linear Probing: Find 35</vt:lpstr>
      <vt:lpstr>4.2 Linear Probing: Find 8</vt:lpstr>
      <vt:lpstr>4.2 Linear Probing: Delete 21</vt:lpstr>
      <vt:lpstr>4.2 Linear Probing: Find 35</vt:lpstr>
      <vt:lpstr>4.2 How to delete?</vt:lpstr>
      <vt:lpstr>4.2 Linear Probing: Delete 21</vt:lpstr>
      <vt:lpstr>4.2 Linear Probing: Find 35</vt:lpstr>
      <vt:lpstr>4.2 Linear Probing: Insert 15 (1/2)</vt:lpstr>
      <vt:lpstr>4.2 Linear Probing: Insert 15 (2/2)</vt:lpstr>
      <vt:lpstr>4.2 Problem of Linear Probing</vt:lpstr>
      <vt:lpstr>4.2 Linear Probing</vt:lpstr>
      <vt:lpstr>4.2 Modified Linear Probing</vt:lpstr>
      <vt:lpstr>4.3 Quadratic Probing</vt:lpstr>
      <vt:lpstr>4.3 Quadratic Probing: Insert 3</vt:lpstr>
      <vt:lpstr>4.3 Quadratic Probing: Insert 38</vt:lpstr>
      <vt:lpstr>4.3 Theorem of Quadratic Probing</vt:lpstr>
      <vt:lpstr>4.3 Problem of Quadratic Probing</vt:lpstr>
      <vt:lpstr>4.4 Double Hashing</vt:lpstr>
      <vt:lpstr>4.4 Double Hashing: Insert 21</vt:lpstr>
      <vt:lpstr>4.4 Double Hashing: Insert 4</vt:lpstr>
      <vt:lpstr>4.4 Double Hashing: Insert 35</vt:lpstr>
      <vt:lpstr>4.4 Warning</vt:lpstr>
      <vt:lpstr>4.5 Criteria of Good Collision Resolution Method</vt:lpstr>
      <vt:lpstr>ADT Table Operations</vt:lpstr>
      <vt:lpstr>5 Summary</vt:lpstr>
      <vt:lpstr>6 Java HashMap Class</vt:lpstr>
      <vt:lpstr>6 Class HashMap &lt;K, V&gt;</vt:lpstr>
      <vt:lpstr>PowerPoint Presentation</vt:lpstr>
      <vt:lpstr>6 Class HashMap &lt;K, V&gt;</vt:lpstr>
      <vt:lpstr>6 Example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Ling Tok Wang</dc:creator>
  <cp:lastModifiedBy>Microsoft Office User</cp:lastModifiedBy>
  <cp:revision>2954</cp:revision>
  <dcterms:created xsi:type="dcterms:W3CDTF">2005-08-26T05:24:28Z</dcterms:created>
  <dcterms:modified xsi:type="dcterms:W3CDTF">2020-07-31T04:20:17Z</dcterms:modified>
</cp:coreProperties>
</file>