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2"/>
  </p:notesMasterIdLst>
  <p:sldIdLst>
    <p:sldId id="291" r:id="rId3"/>
    <p:sldId id="292" r:id="rId4"/>
    <p:sldId id="293" r:id="rId5"/>
    <p:sldId id="29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95" d="100"/>
          <a:sy n="95" d="100"/>
        </p:scale>
        <p:origin x="1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A8533-201C-4FB0-98FE-1C63FE914CBE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0D4CB-8704-4515-A15B-15D8B1F5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8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0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50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53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1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6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76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31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715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9385" y="292099"/>
            <a:ext cx="8199628" cy="1494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764" y="1196085"/>
            <a:ext cx="8876870" cy="522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5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training.html?diff=Hard&amp;amp;n=20&amp;amp;tl=40&amp;amp;module=graphds,graphtraversal,mst,ss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sss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Finding Shortest Way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From Here to There, Part II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255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566" y="367792"/>
            <a:ext cx="37534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u="heavy" spc="-10" dirty="0">
                <a:latin typeface="Calibri"/>
                <a:cs typeface="Calibri"/>
              </a:rPr>
              <a:t>2</a:t>
            </a:r>
            <a:r>
              <a:rPr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119885"/>
            <a:ext cx="7334884" cy="513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is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unweighted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3536315" indent="-635">
              <a:lnSpc>
                <a:spcPct val="121800"/>
              </a:lnSpc>
            </a:pPr>
            <a:r>
              <a:rPr sz="3050" spc="10" dirty="0">
                <a:latin typeface="Calibri"/>
                <a:cs typeface="Calibri"/>
              </a:rPr>
              <a:t>This has been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discussed  </a:t>
            </a:r>
            <a:r>
              <a:rPr sz="3050" dirty="0">
                <a:latin typeface="Calibri"/>
                <a:cs typeface="Calibri"/>
              </a:rPr>
              <a:t>last </a:t>
            </a:r>
            <a:r>
              <a:rPr sz="3050" spc="5" dirty="0">
                <a:latin typeface="Calibri"/>
                <a:cs typeface="Calibri"/>
              </a:rPr>
              <a:t>week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3050" b="1" spc="10" dirty="0">
                <a:latin typeface="Calibri"/>
                <a:cs typeface="Calibri"/>
              </a:rPr>
              <a:t>Solution: </a:t>
            </a:r>
            <a:r>
              <a:rPr sz="3050" b="1" spc="5" dirty="0">
                <a:latin typeface="Calibri"/>
                <a:cs typeface="Calibri"/>
              </a:rPr>
              <a:t>O(V+E)</a:t>
            </a:r>
            <a:r>
              <a:rPr sz="3050" b="1" spc="-45" dirty="0">
                <a:latin typeface="Calibri"/>
                <a:cs typeface="Calibri"/>
              </a:rPr>
              <a:t> </a:t>
            </a:r>
            <a:r>
              <a:rPr sz="3050" b="1" spc="-5" dirty="0">
                <a:latin typeface="Calibri"/>
                <a:cs typeface="Calibri"/>
              </a:rPr>
              <a:t>BFS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5" dirty="0">
                <a:latin typeface="Calibri"/>
                <a:cs typeface="Calibri"/>
              </a:rPr>
              <a:t>Important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note:</a:t>
            </a:r>
            <a:endParaRPr sz="3050">
              <a:latin typeface="Calibri"/>
              <a:cs typeface="Calibri"/>
            </a:endParaRPr>
          </a:p>
          <a:p>
            <a:pPr marL="325755" indent="-31305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26390" algn="l"/>
              </a:tabLst>
            </a:pPr>
            <a:r>
              <a:rPr sz="2650" spc="-20" dirty="0">
                <a:latin typeface="Calibri"/>
                <a:cs typeface="Calibri"/>
              </a:rPr>
              <a:t>For </a:t>
            </a:r>
            <a:r>
              <a:rPr sz="2650" spc="-10" dirty="0">
                <a:latin typeface="Calibri"/>
                <a:cs typeface="Calibri"/>
              </a:rPr>
              <a:t>SSSP on </a:t>
            </a:r>
            <a:r>
              <a:rPr sz="2650" spc="-20" dirty="0">
                <a:latin typeface="Calibri"/>
                <a:cs typeface="Calibri"/>
              </a:rPr>
              <a:t>unweighted graph, 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i="1" u="heavy" spc="-10" dirty="0">
                <a:latin typeface="Calibri"/>
                <a:cs typeface="Calibri"/>
              </a:rPr>
              <a:t>only </a:t>
            </a:r>
            <a:r>
              <a:rPr sz="2650" spc="-10" dirty="0">
                <a:latin typeface="Calibri"/>
                <a:cs typeface="Calibri"/>
              </a:rPr>
              <a:t>use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BFS</a:t>
            </a:r>
            <a:endParaRPr sz="2650">
              <a:latin typeface="Calibri"/>
              <a:cs typeface="Calibri"/>
            </a:endParaRPr>
          </a:p>
          <a:p>
            <a:pPr marL="325755" indent="-31305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26390" algn="l"/>
              </a:tabLst>
            </a:pPr>
            <a:r>
              <a:rPr sz="2600" dirty="0">
                <a:latin typeface="Calibri"/>
                <a:cs typeface="Calibri"/>
              </a:rPr>
              <a:t>For </a:t>
            </a:r>
            <a:r>
              <a:rPr sz="2600" spc="15" dirty="0">
                <a:latin typeface="Calibri"/>
                <a:cs typeface="Calibri"/>
              </a:rPr>
              <a:t>SSSP on </a:t>
            </a:r>
            <a:r>
              <a:rPr sz="2600" spc="5" dirty="0">
                <a:latin typeface="Calibri"/>
                <a:cs typeface="Calibri"/>
              </a:rPr>
              <a:t>tree, </a:t>
            </a:r>
            <a:r>
              <a:rPr sz="2600" spc="10" dirty="0">
                <a:latin typeface="Calibri"/>
                <a:cs typeface="Calibri"/>
              </a:rPr>
              <a:t>we can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i="1" u="heavy" spc="15" dirty="0">
                <a:latin typeface="Calibri"/>
                <a:cs typeface="Calibri"/>
              </a:rPr>
              <a:t>either</a:t>
            </a:r>
            <a:r>
              <a:rPr sz="2600" i="1" u="heavy" spc="-1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DFS/BFS</a:t>
            </a:r>
            <a:endParaRPr sz="2600">
              <a:latin typeface="Calibri"/>
              <a:cs typeface="Calibri"/>
            </a:endParaRPr>
          </a:p>
          <a:p>
            <a:pPr marL="325755" indent="-31305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26390" algn="l"/>
              </a:tabLst>
            </a:pPr>
            <a:r>
              <a:rPr sz="2600" spc="-50" dirty="0">
                <a:latin typeface="Calibri"/>
                <a:cs typeface="Calibri"/>
              </a:rPr>
              <a:t>You </a:t>
            </a:r>
            <a:r>
              <a:rPr sz="2600" spc="10" dirty="0">
                <a:latin typeface="Calibri"/>
                <a:cs typeface="Calibri"/>
              </a:rPr>
              <a:t>can </a:t>
            </a:r>
            <a:r>
              <a:rPr sz="2600" spc="15" dirty="0">
                <a:latin typeface="Calibri"/>
                <a:cs typeface="Calibri"/>
              </a:rPr>
              <a:t>try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15" dirty="0">
                <a:latin typeface="Calibri"/>
                <a:cs typeface="Calibri"/>
              </a:rPr>
              <a:t>on PS5 </a:t>
            </a:r>
            <a:r>
              <a:rPr sz="2600" spc="10" dirty="0">
                <a:latin typeface="Calibri"/>
                <a:cs typeface="Calibri"/>
              </a:rPr>
              <a:t>Subtask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A+B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2297" y="114300"/>
            <a:ext cx="4626102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2168525">
              <a:lnSpc>
                <a:spcPct val="100000"/>
              </a:lnSpc>
            </a:pPr>
            <a:r>
              <a:rPr spc="-100" dirty="0"/>
              <a:t>Try </a:t>
            </a:r>
            <a:r>
              <a:rPr spc="-10" dirty="0"/>
              <a:t>in</a:t>
            </a:r>
            <a:r>
              <a:rPr spc="25" dirty="0"/>
              <a:t> </a:t>
            </a:r>
            <a:r>
              <a:rPr spc="-10" dirty="0"/>
              <a:t>VisuAlgo!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8039100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unweighted </a:t>
            </a:r>
            <a:r>
              <a:rPr sz="3050" spc="5" dirty="0">
                <a:latin typeface="Calibri"/>
                <a:cs typeface="Calibri"/>
              </a:rPr>
              <a:t>(i.e. all edge </a:t>
            </a:r>
            <a:r>
              <a:rPr sz="3050" dirty="0">
                <a:latin typeface="Calibri"/>
                <a:cs typeface="Calibri"/>
              </a:rPr>
              <a:t>weight </a:t>
            </a:r>
            <a:r>
              <a:rPr sz="3050" spc="10" dirty="0">
                <a:latin typeface="Calibri"/>
                <a:cs typeface="Calibri"/>
              </a:rPr>
              <a:t>=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1)</a:t>
            </a:r>
            <a:endParaRPr sz="3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2475"/>
              </a:spcBef>
            </a:pPr>
            <a:r>
              <a:rPr sz="3050" spc="-50" dirty="0">
                <a:latin typeface="Calibri"/>
                <a:cs typeface="Calibri"/>
              </a:rPr>
              <a:t>Try </a:t>
            </a:r>
            <a:r>
              <a:rPr sz="3050" spc="10" dirty="0">
                <a:latin typeface="Calibri"/>
                <a:cs typeface="Calibri"/>
              </a:rPr>
              <a:t>finding 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paths </a:t>
            </a:r>
            <a:r>
              <a:rPr sz="3050" dirty="0">
                <a:latin typeface="Calibri"/>
                <a:cs typeface="Calibri"/>
              </a:rPr>
              <a:t>from source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0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other </a:t>
            </a:r>
            <a:r>
              <a:rPr sz="3050" spc="5" dirty="0">
                <a:latin typeface="Calibri"/>
                <a:cs typeface="Calibri"/>
              </a:rPr>
              <a:t>vertices </a:t>
            </a:r>
            <a:r>
              <a:rPr sz="3050" spc="10" dirty="0">
                <a:latin typeface="Calibri"/>
                <a:cs typeface="Calibri"/>
              </a:rPr>
              <a:t>using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b="1" spc="-5" dirty="0">
                <a:latin typeface="Calibri"/>
                <a:cs typeface="Calibri"/>
              </a:rPr>
              <a:t>BFS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806" y="4008120"/>
            <a:ext cx="4626864" cy="275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0170" y="4008120"/>
            <a:ext cx="4743450" cy="2765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367030"/>
            <a:ext cx="37534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u="heavy" spc="-10" dirty="0">
                <a:latin typeface="Calibri"/>
                <a:cs typeface="Calibri"/>
              </a:rPr>
              <a:t>3</a:t>
            </a:r>
            <a:r>
              <a:rPr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25" y="1119123"/>
            <a:ext cx="8537575" cy="567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5" dirty="0">
                <a:latin typeface="Calibri"/>
                <a:cs typeface="Calibri"/>
              </a:rPr>
              <a:t>weighted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is </a:t>
            </a:r>
            <a:r>
              <a:rPr sz="3500" b="1" spc="-5" dirty="0">
                <a:latin typeface="Calibri"/>
                <a:cs typeface="Calibri"/>
              </a:rPr>
              <a:t>directed </a:t>
            </a:r>
            <a:r>
              <a:rPr sz="3500" spc="15" dirty="0">
                <a:latin typeface="Calibri"/>
                <a:cs typeface="Calibri"/>
              </a:rPr>
              <a:t>&amp; </a:t>
            </a:r>
            <a:r>
              <a:rPr sz="3500" b="1" dirty="0">
                <a:latin typeface="Calibri"/>
                <a:cs typeface="Calibri"/>
              </a:rPr>
              <a:t>acyclic</a:t>
            </a:r>
            <a:r>
              <a:rPr sz="3500" b="1" spc="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(DAG)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3050" dirty="0">
                <a:latin typeface="Calibri"/>
                <a:cs typeface="Calibri"/>
              </a:rPr>
              <a:t>Cycle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major issue in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SSSP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acyclic </a:t>
            </a:r>
            <a:r>
              <a:rPr sz="3050" spc="10" dirty="0">
                <a:latin typeface="Calibri"/>
                <a:cs typeface="Calibri"/>
              </a:rPr>
              <a:t>(has no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cycle),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20" dirty="0">
                <a:latin typeface="Calibri"/>
                <a:cs typeface="Calibri"/>
              </a:rPr>
              <a:t>“modify” </a:t>
            </a:r>
            <a:r>
              <a:rPr sz="3050" spc="10" dirty="0">
                <a:latin typeface="Calibri"/>
                <a:cs typeface="Calibri"/>
              </a:rPr>
              <a:t>the Bellman </a:t>
            </a:r>
            <a:r>
              <a:rPr sz="3050" spc="-35" dirty="0">
                <a:latin typeface="Calibri"/>
                <a:cs typeface="Calibri"/>
              </a:rPr>
              <a:t>Ford’s</a:t>
            </a:r>
            <a:r>
              <a:rPr sz="3050" spc="5" dirty="0">
                <a:latin typeface="Calibri"/>
                <a:cs typeface="Calibri"/>
              </a:rPr>
              <a:t> algorithm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by replacing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outermost 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>
                <a:latin typeface="Calibri"/>
                <a:cs typeface="Calibri"/>
              </a:rPr>
              <a:t>‐1 loop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just </a:t>
            </a:r>
            <a:r>
              <a:rPr sz="3050" b="1" spc="10" dirty="0">
                <a:latin typeface="Calibri"/>
                <a:cs typeface="Calibri"/>
              </a:rPr>
              <a:t>one</a:t>
            </a:r>
            <a:r>
              <a:rPr sz="3050" b="1" spc="5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pass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i.e.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only run the </a:t>
            </a:r>
            <a:r>
              <a:rPr sz="2650" spc="-20" dirty="0">
                <a:latin typeface="Calibri"/>
                <a:cs typeface="Calibri"/>
              </a:rPr>
              <a:t>relaxation </a:t>
            </a:r>
            <a:r>
              <a:rPr sz="2650" spc="-15" dirty="0">
                <a:latin typeface="Calibri"/>
                <a:cs typeface="Calibri"/>
              </a:rPr>
              <a:t>across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15" dirty="0">
                <a:latin typeface="Calibri"/>
                <a:cs typeface="Calibri"/>
              </a:rPr>
              <a:t>edges</a:t>
            </a:r>
            <a:r>
              <a:rPr sz="2650" spc="-10" dirty="0">
                <a:latin typeface="Calibri"/>
                <a:cs typeface="Calibri"/>
              </a:rPr>
              <a:t> once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50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But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10" dirty="0">
                <a:latin typeface="Calibri"/>
                <a:cs typeface="Calibri"/>
              </a:rPr>
              <a:t>topological </a:t>
            </a:r>
            <a:r>
              <a:rPr sz="2200" b="1" spc="-5" dirty="0">
                <a:latin typeface="Calibri"/>
                <a:cs typeface="Calibri"/>
              </a:rPr>
              <a:t>order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10" dirty="0">
                <a:latin typeface="Calibri"/>
                <a:cs typeface="Calibri"/>
              </a:rPr>
              <a:t>recall toposort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Lecture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06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Why </a:t>
            </a:r>
            <a:r>
              <a:rPr sz="3050" spc="5" dirty="0">
                <a:latin typeface="Calibri"/>
                <a:cs typeface="Calibri"/>
              </a:rPr>
              <a:t>it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works?</a:t>
            </a:r>
            <a:endParaRPr sz="3050">
              <a:latin typeface="Calibri"/>
              <a:cs typeface="Calibri"/>
            </a:endParaRPr>
          </a:p>
          <a:p>
            <a:pPr marL="389890" marR="1633220" indent="-377190">
              <a:lnSpc>
                <a:spcPct val="101499"/>
              </a:lnSpc>
              <a:spcBef>
                <a:spcPts val="66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More details </a:t>
            </a:r>
            <a:r>
              <a:rPr sz="2600" dirty="0">
                <a:latin typeface="Calibri"/>
                <a:cs typeface="Calibri"/>
              </a:rPr>
              <a:t>later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introductory lecture </a:t>
            </a:r>
            <a:r>
              <a:rPr sz="2600" spc="15" dirty="0">
                <a:latin typeface="Calibri"/>
                <a:cs typeface="Calibri"/>
              </a:rPr>
              <a:t>on  Dynamic </a:t>
            </a:r>
            <a:r>
              <a:rPr sz="2600" spc="5" dirty="0">
                <a:latin typeface="Calibri"/>
                <a:cs typeface="Calibri"/>
              </a:rPr>
              <a:t>Programming </a:t>
            </a:r>
            <a:r>
              <a:rPr sz="2600" dirty="0">
                <a:latin typeface="Calibri"/>
                <a:cs typeface="Calibri"/>
              </a:rPr>
              <a:t>(Week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10)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2166" rIns="0" bIns="0" rtlCol="0">
            <a:spAutoFit/>
          </a:bodyPr>
          <a:lstStyle/>
          <a:p>
            <a:pPr marL="1995805">
              <a:lnSpc>
                <a:spcPct val="100000"/>
              </a:lnSpc>
            </a:pPr>
            <a:r>
              <a:rPr sz="5250" spc="-95" dirty="0"/>
              <a:t>Try </a:t>
            </a:r>
            <a:r>
              <a:rPr sz="5250" spc="5" dirty="0"/>
              <a:t>in</a:t>
            </a:r>
            <a:r>
              <a:rPr sz="5250" spc="35" dirty="0"/>
              <a:t> </a:t>
            </a:r>
            <a:r>
              <a:rPr sz="5250" spc="5" dirty="0"/>
              <a:t>VisuAlgo!</a:t>
            </a:r>
            <a:endParaRPr sz="5250"/>
          </a:p>
        </p:txBody>
      </p:sp>
      <p:sp>
        <p:nvSpPr>
          <p:cNvPr id="3" name="object 3"/>
          <p:cNvSpPr txBox="1"/>
          <p:nvPr/>
        </p:nvSpPr>
        <p:spPr>
          <a:xfrm>
            <a:off x="591566" y="1868170"/>
            <a:ext cx="7426325" cy="214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20" dirty="0">
                <a:latin typeface="Calibri"/>
                <a:cs typeface="Calibri"/>
              </a:rPr>
              <a:t>Topological </a:t>
            </a:r>
            <a:r>
              <a:rPr sz="3050" spc="10" dirty="0">
                <a:latin typeface="Calibri"/>
                <a:cs typeface="Calibri"/>
              </a:rPr>
              <a:t>Sort of this </a:t>
            </a:r>
            <a:r>
              <a:rPr sz="3050" spc="-10" dirty="0">
                <a:latin typeface="Calibri"/>
                <a:cs typeface="Calibri"/>
              </a:rPr>
              <a:t>DAG </a:t>
            </a:r>
            <a:r>
              <a:rPr sz="3050" spc="5" dirty="0">
                <a:latin typeface="Calibri"/>
                <a:cs typeface="Calibri"/>
              </a:rPr>
              <a:t>is {0, </a:t>
            </a:r>
            <a:r>
              <a:rPr sz="3050" spc="10" dirty="0">
                <a:latin typeface="Calibri"/>
                <a:cs typeface="Calibri"/>
              </a:rPr>
              <a:t>2, 1, 3, 4,</a:t>
            </a:r>
            <a:r>
              <a:rPr sz="3050" spc="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5}</a:t>
            </a:r>
            <a:endParaRPr sz="3050">
              <a:latin typeface="Calibri"/>
              <a:cs typeface="Calibri"/>
            </a:endParaRPr>
          </a:p>
          <a:p>
            <a:pPr marL="389255" marR="1293495" indent="-376555">
              <a:lnSpc>
                <a:spcPct val="101200"/>
              </a:lnSpc>
              <a:spcBef>
                <a:spcPts val="61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Try </a:t>
            </a:r>
            <a:r>
              <a:rPr sz="2650" spc="-15" dirty="0">
                <a:latin typeface="Calibri"/>
                <a:cs typeface="Calibri"/>
              </a:rPr>
              <a:t>relaxing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outgoing edges </a:t>
            </a:r>
            <a:r>
              <a:rPr sz="2650" spc="-10" dirty="0">
                <a:latin typeface="Calibri"/>
                <a:cs typeface="Calibri"/>
              </a:rPr>
              <a:t>of vertices  </a:t>
            </a:r>
            <a:r>
              <a:rPr sz="2600" dirty="0">
                <a:latin typeface="Calibri"/>
                <a:cs typeface="Calibri"/>
              </a:rPr>
              <a:t>listed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topological order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above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just </a:t>
            </a:r>
            <a:r>
              <a:rPr sz="2200" dirty="0">
                <a:latin typeface="Calibri"/>
                <a:cs typeface="Calibri"/>
              </a:rPr>
              <a:t>one pass, all </a:t>
            </a:r>
            <a:r>
              <a:rPr sz="2200" spc="-5" dirty="0">
                <a:latin typeface="Calibri"/>
                <a:cs typeface="Calibri"/>
              </a:rPr>
              <a:t>vertices will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correct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dist[v]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5" dirty="0">
                <a:latin typeface="Calibri"/>
                <a:cs typeface="Calibri"/>
              </a:rPr>
              <a:t>(This </a:t>
            </a:r>
            <a:r>
              <a:rPr sz="1950" spc="10" dirty="0">
                <a:latin typeface="Calibri"/>
                <a:cs typeface="Calibri"/>
              </a:rPr>
              <a:t>will be </a:t>
            </a:r>
            <a:r>
              <a:rPr sz="1950" dirty="0">
                <a:latin typeface="Calibri"/>
                <a:cs typeface="Calibri"/>
              </a:rPr>
              <a:t>revisited </a:t>
            </a:r>
            <a:r>
              <a:rPr sz="1950" spc="10" dirty="0">
                <a:latin typeface="Calibri"/>
                <a:cs typeface="Calibri"/>
              </a:rPr>
              <a:t>in Lecture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10)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" y="4357877"/>
            <a:ext cx="4668011" cy="2827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3876" y="4357877"/>
            <a:ext cx="4693158" cy="2751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367030"/>
            <a:ext cx="4056379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u="heavy" spc="-5" dirty="0">
                <a:latin typeface="Calibri"/>
                <a:cs typeface="Calibri"/>
              </a:rPr>
              <a:t>4a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7" y="1119123"/>
            <a:ext cx="8999220" cy="553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has </a:t>
            </a:r>
            <a:r>
              <a:rPr sz="3500" b="1" spc="10" dirty="0">
                <a:latin typeface="Calibri"/>
                <a:cs typeface="Calibri"/>
              </a:rPr>
              <a:t>no </a:t>
            </a:r>
            <a:r>
              <a:rPr sz="3500" b="1" spc="-10" dirty="0">
                <a:latin typeface="Calibri"/>
                <a:cs typeface="Calibri"/>
              </a:rPr>
              <a:t>negative</a:t>
            </a:r>
            <a:r>
              <a:rPr sz="3500" b="1" dirty="0">
                <a:latin typeface="Calibri"/>
                <a:cs typeface="Calibri"/>
              </a:rPr>
              <a:t> </a:t>
            </a:r>
            <a:r>
              <a:rPr sz="3500" b="1" spc="-10" dirty="0">
                <a:latin typeface="Calibri"/>
                <a:cs typeface="Calibri"/>
              </a:rPr>
              <a:t>weight</a:t>
            </a:r>
            <a:endParaRPr sz="3500">
              <a:latin typeface="Calibri"/>
              <a:cs typeface="Calibri"/>
            </a:endParaRPr>
          </a:p>
          <a:p>
            <a:pPr marL="12700" marR="13970">
              <a:lnSpc>
                <a:spcPts val="2950"/>
              </a:lnSpc>
              <a:spcBef>
                <a:spcPts val="2870"/>
              </a:spcBef>
            </a:pPr>
            <a:r>
              <a:rPr sz="3050" b="1" spc="10" dirty="0">
                <a:latin typeface="Calibri"/>
                <a:cs typeface="Calibri"/>
              </a:rPr>
              <a:t>Bellman </a:t>
            </a:r>
            <a:r>
              <a:rPr sz="3050" b="1" spc="-35" dirty="0">
                <a:latin typeface="Calibri"/>
                <a:cs typeface="Calibri"/>
              </a:rPr>
              <a:t>Ford’s </a:t>
            </a:r>
            <a:r>
              <a:rPr sz="3050" b="1" spc="5" dirty="0">
                <a:latin typeface="Calibri"/>
                <a:cs typeface="Calibri"/>
              </a:rPr>
              <a:t>algorithm </a:t>
            </a:r>
            <a:r>
              <a:rPr sz="3050" dirty="0">
                <a:latin typeface="Calibri"/>
                <a:cs typeface="Calibri"/>
              </a:rPr>
              <a:t>works </a:t>
            </a:r>
            <a:r>
              <a:rPr sz="3050" spc="10" dirty="0">
                <a:latin typeface="Calibri"/>
                <a:cs typeface="Calibri"/>
              </a:rPr>
              <a:t>fine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all cases </a:t>
            </a:r>
            <a:r>
              <a:rPr sz="3050" spc="10" dirty="0">
                <a:latin typeface="Calibri"/>
                <a:cs typeface="Calibri"/>
              </a:rPr>
              <a:t>of SSSP  on </a:t>
            </a:r>
            <a:r>
              <a:rPr sz="3050" dirty="0">
                <a:latin typeface="Calibri"/>
                <a:cs typeface="Calibri"/>
              </a:rPr>
              <a:t>weighted graphs, </a:t>
            </a:r>
            <a:r>
              <a:rPr sz="3050" spc="10" dirty="0">
                <a:latin typeface="Calibri"/>
                <a:cs typeface="Calibri"/>
              </a:rPr>
              <a:t>but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runs in </a:t>
            </a:r>
            <a:r>
              <a:rPr sz="3050" b="1" spc="10" dirty="0">
                <a:latin typeface="Calibri"/>
                <a:cs typeface="Calibri"/>
              </a:rPr>
              <a:t>O(VE)</a:t>
            </a:r>
            <a:r>
              <a:rPr sz="3050" spc="10" dirty="0">
                <a:latin typeface="Calibri"/>
                <a:cs typeface="Calibri"/>
              </a:rPr>
              <a:t>… </a:t>
            </a:r>
            <a:r>
              <a:rPr sz="3050" spc="20" dirty="0">
                <a:latin typeface="Wingdings"/>
                <a:cs typeface="Wingdings"/>
              </a:rPr>
              <a:t></a:t>
            </a:r>
            <a:endParaRPr sz="3050">
              <a:latin typeface="Wingdings"/>
              <a:cs typeface="Wingdings"/>
            </a:endParaRPr>
          </a:p>
          <a:p>
            <a:pPr marL="389890" indent="-377190">
              <a:lnSpc>
                <a:spcPts val="3085"/>
              </a:lnSpc>
              <a:spcBef>
                <a:spcPts val="45"/>
              </a:spcBef>
              <a:buFont typeface="Arial"/>
              <a:buChar char="•"/>
              <a:tabLst>
                <a:tab pos="390525" algn="l"/>
              </a:tabLst>
            </a:pPr>
            <a:r>
              <a:rPr sz="2850" spc="-10" dirty="0">
                <a:latin typeface="Calibri"/>
                <a:cs typeface="Calibri"/>
              </a:rPr>
              <a:t>For </a:t>
            </a:r>
            <a:r>
              <a:rPr sz="2850" spc="5" dirty="0">
                <a:latin typeface="Calibri"/>
                <a:cs typeface="Calibri"/>
              </a:rPr>
              <a:t>a </a:t>
            </a:r>
            <a:r>
              <a:rPr sz="2850" b="1" spc="-5" dirty="0">
                <a:latin typeface="Calibri"/>
                <a:cs typeface="Calibri"/>
              </a:rPr>
              <a:t>“reasonably </a:t>
            </a:r>
            <a:r>
              <a:rPr sz="2850" b="1" spc="-10" dirty="0">
                <a:latin typeface="Calibri"/>
                <a:cs typeface="Calibri"/>
              </a:rPr>
              <a:t>sized” </a:t>
            </a:r>
            <a:r>
              <a:rPr sz="2850" spc="-10" dirty="0">
                <a:latin typeface="Calibri"/>
                <a:cs typeface="Calibri"/>
              </a:rPr>
              <a:t>weighted graphs</a:t>
            </a:r>
            <a:r>
              <a:rPr sz="2850" spc="7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with</a:t>
            </a:r>
            <a:endParaRPr sz="2850">
              <a:latin typeface="Calibri"/>
              <a:cs typeface="Calibri"/>
            </a:endParaRPr>
          </a:p>
          <a:p>
            <a:pPr marL="389890" marR="25400" indent="-635">
              <a:lnSpc>
                <a:spcPts val="2740"/>
              </a:lnSpc>
              <a:spcBef>
                <a:spcPts val="320"/>
              </a:spcBef>
            </a:pPr>
            <a:r>
              <a:rPr sz="2850" b="1" spc="5" dirty="0">
                <a:latin typeface="Calibri"/>
                <a:cs typeface="Calibri"/>
              </a:rPr>
              <a:t>V </a:t>
            </a:r>
            <a:r>
              <a:rPr sz="2850" spc="5" dirty="0">
                <a:latin typeface="Calibri"/>
                <a:cs typeface="Calibri"/>
              </a:rPr>
              <a:t>~ </a:t>
            </a:r>
            <a:r>
              <a:rPr sz="2850" dirty="0">
                <a:latin typeface="Calibri"/>
                <a:cs typeface="Calibri"/>
              </a:rPr>
              <a:t>1000 and </a:t>
            </a:r>
            <a:r>
              <a:rPr sz="2850" b="1" spc="5" dirty="0">
                <a:latin typeface="Calibri"/>
                <a:cs typeface="Calibri"/>
              </a:rPr>
              <a:t>E </a:t>
            </a:r>
            <a:r>
              <a:rPr sz="2850" spc="5" dirty="0">
                <a:latin typeface="Calibri"/>
                <a:cs typeface="Calibri"/>
              </a:rPr>
              <a:t>~ </a:t>
            </a:r>
            <a:r>
              <a:rPr sz="2850" dirty="0">
                <a:latin typeface="Calibri"/>
                <a:cs typeface="Calibri"/>
              </a:rPr>
              <a:t>100000 </a:t>
            </a:r>
            <a:r>
              <a:rPr sz="2850" spc="-10" dirty="0">
                <a:latin typeface="Calibri"/>
                <a:cs typeface="Calibri"/>
              </a:rPr>
              <a:t>(recall </a:t>
            </a:r>
            <a:r>
              <a:rPr sz="2850" spc="-5" dirty="0">
                <a:latin typeface="Calibri"/>
                <a:cs typeface="Calibri"/>
              </a:rPr>
              <a:t>that </a:t>
            </a:r>
            <a:r>
              <a:rPr sz="2850" b="1" spc="5" dirty="0">
                <a:latin typeface="Calibri"/>
                <a:cs typeface="Calibri"/>
              </a:rPr>
              <a:t>E </a:t>
            </a:r>
            <a:r>
              <a:rPr sz="2850" spc="5" dirty="0">
                <a:latin typeface="Calibri"/>
                <a:cs typeface="Calibri"/>
              </a:rPr>
              <a:t>= </a:t>
            </a:r>
            <a:r>
              <a:rPr sz="2850" dirty="0">
                <a:latin typeface="Calibri"/>
                <a:cs typeface="Calibri"/>
              </a:rPr>
              <a:t>O(</a:t>
            </a:r>
            <a:r>
              <a:rPr sz="2850" b="1" dirty="0">
                <a:latin typeface="Calibri"/>
                <a:cs typeface="Calibri"/>
              </a:rPr>
              <a:t>V</a:t>
            </a:r>
            <a:r>
              <a:rPr sz="2850" b="1" baseline="24853" dirty="0">
                <a:latin typeface="Calibri"/>
                <a:cs typeface="Calibri"/>
              </a:rPr>
              <a:t>2</a:t>
            </a:r>
            <a:r>
              <a:rPr sz="2850" dirty="0">
                <a:latin typeface="Calibri"/>
                <a:cs typeface="Calibri"/>
              </a:rPr>
              <a:t>) in </a:t>
            </a:r>
            <a:r>
              <a:rPr sz="2850" spc="5" dirty="0">
                <a:latin typeface="Calibri"/>
                <a:cs typeface="Calibri"/>
              </a:rPr>
              <a:t>a  </a:t>
            </a:r>
            <a:r>
              <a:rPr sz="2850" spc="-5" dirty="0">
                <a:latin typeface="Calibri"/>
                <a:cs typeface="Calibri"/>
              </a:rPr>
              <a:t>complete </a:t>
            </a:r>
            <a:r>
              <a:rPr sz="2850" dirty="0">
                <a:latin typeface="Calibri"/>
                <a:cs typeface="Calibri"/>
              </a:rPr>
              <a:t>simple </a:t>
            </a:r>
            <a:r>
              <a:rPr sz="2850" spc="-5" dirty="0">
                <a:latin typeface="Calibri"/>
                <a:cs typeface="Calibri"/>
              </a:rPr>
              <a:t>graph), </a:t>
            </a:r>
            <a:r>
              <a:rPr sz="2850" dirty="0">
                <a:latin typeface="Calibri"/>
                <a:cs typeface="Calibri"/>
              </a:rPr>
              <a:t>Bellman </a:t>
            </a:r>
            <a:r>
              <a:rPr sz="2850" spc="-40" dirty="0">
                <a:latin typeface="Calibri"/>
                <a:cs typeface="Calibri"/>
              </a:rPr>
              <a:t>Ford’s </a:t>
            </a:r>
            <a:r>
              <a:rPr sz="2850" dirty="0">
                <a:latin typeface="Calibri"/>
                <a:cs typeface="Calibri"/>
              </a:rPr>
              <a:t>is </a:t>
            </a:r>
            <a:r>
              <a:rPr sz="2850" spc="-5" dirty="0">
                <a:latin typeface="Calibri"/>
                <a:cs typeface="Calibri"/>
              </a:rPr>
              <a:t>(really)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b="1" spc="5" dirty="0">
                <a:latin typeface="Calibri"/>
                <a:cs typeface="Calibri"/>
              </a:rPr>
              <a:t>“slow”</a:t>
            </a:r>
            <a:r>
              <a:rPr sz="2850" spc="5" dirty="0">
                <a:latin typeface="Calibri"/>
                <a:cs typeface="Calibri"/>
              </a:rPr>
              <a:t>…</a:t>
            </a:r>
            <a:endParaRPr sz="2850">
              <a:latin typeface="Calibri"/>
              <a:cs typeface="Calibri"/>
            </a:endParaRPr>
          </a:p>
          <a:p>
            <a:pPr marL="12700" marR="5080" indent="-635">
              <a:lnSpc>
                <a:spcPts val="2950"/>
              </a:lnSpc>
              <a:spcBef>
                <a:spcPts val="2190"/>
              </a:spcBef>
            </a:pPr>
            <a:r>
              <a:rPr sz="3050" spc="-5" dirty="0">
                <a:latin typeface="Calibri"/>
                <a:cs typeface="Calibri"/>
              </a:rPr>
              <a:t>For </a:t>
            </a:r>
            <a:r>
              <a:rPr sz="3050" dirty="0">
                <a:latin typeface="Calibri"/>
                <a:cs typeface="Calibri"/>
              </a:rPr>
              <a:t>many practical </a:t>
            </a:r>
            <a:r>
              <a:rPr sz="3050" spc="5" dirty="0">
                <a:latin typeface="Calibri"/>
                <a:cs typeface="Calibri"/>
              </a:rPr>
              <a:t>cases, </a:t>
            </a:r>
            <a:r>
              <a:rPr sz="3050" spc="10" dirty="0">
                <a:latin typeface="Calibri"/>
                <a:cs typeface="Calibri"/>
              </a:rPr>
              <a:t>the SSSP </a:t>
            </a:r>
            <a:r>
              <a:rPr sz="3050" spc="5" dirty="0">
                <a:latin typeface="Calibri"/>
                <a:cs typeface="Calibri"/>
              </a:rPr>
              <a:t>problem is </a:t>
            </a:r>
            <a:r>
              <a:rPr sz="3050" dirty="0">
                <a:latin typeface="Calibri"/>
                <a:cs typeface="Calibri"/>
              </a:rPr>
              <a:t>performed  </a:t>
            </a:r>
            <a:r>
              <a:rPr sz="3050" spc="10" dirty="0">
                <a:latin typeface="Calibri"/>
                <a:cs typeface="Calibri"/>
              </a:rPr>
              <a:t>on a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where all its edges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dirty="0">
                <a:latin typeface="Calibri"/>
                <a:cs typeface="Calibri"/>
              </a:rPr>
              <a:t>non‐negative</a:t>
            </a:r>
            <a:r>
              <a:rPr sz="3050" b="1" spc="45" dirty="0">
                <a:latin typeface="Calibri"/>
                <a:cs typeface="Calibri"/>
              </a:rPr>
              <a:t> </a:t>
            </a:r>
            <a:r>
              <a:rPr sz="3050" b="1" spc="-5" dirty="0">
                <a:latin typeface="Calibri"/>
                <a:cs typeface="Calibri"/>
              </a:rPr>
              <a:t>weight</a:t>
            </a:r>
            <a:endParaRPr sz="3050">
              <a:latin typeface="Calibri"/>
              <a:cs typeface="Calibri"/>
            </a:endParaRPr>
          </a:p>
          <a:p>
            <a:pPr marL="389890" marR="1014094" indent="-377190">
              <a:lnSpc>
                <a:spcPct val="81200"/>
              </a:lnSpc>
              <a:spcBef>
                <a:spcPts val="63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Example: </a:t>
            </a:r>
            <a:r>
              <a:rPr sz="2650" spc="-40" dirty="0">
                <a:latin typeface="Calibri"/>
                <a:cs typeface="Calibri"/>
              </a:rPr>
              <a:t>Traveling </a:t>
            </a:r>
            <a:r>
              <a:rPr sz="2650" spc="-15" dirty="0">
                <a:latin typeface="Calibri"/>
                <a:cs typeface="Calibri"/>
              </a:rPr>
              <a:t>between </a:t>
            </a:r>
            <a:r>
              <a:rPr sz="2650" spc="-20" dirty="0">
                <a:latin typeface="Calibri"/>
                <a:cs typeface="Calibri"/>
              </a:rPr>
              <a:t>two </a:t>
            </a:r>
            <a:r>
              <a:rPr sz="2650" spc="-5" dirty="0">
                <a:latin typeface="Calibri"/>
                <a:cs typeface="Calibri"/>
              </a:rPr>
              <a:t>cities </a:t>
            </a:r>
            <a:r>
              <a:rPr sz="2650" spc="-10" dirty="0">
                <a:latin typeface="Calibri"/>
                <a:cs typeface="Calibri"/>
              </a:rPr>
              <a:t>on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map </a:t>
            </a:r>
            <a:r>
              <a:rPr sz="2650" spc="-15" dirty="0">
                <a:latin typeface="Calibri"/>
                <a:cs typeface="Calibri"/>
              </a:rPr>
              <a:t>(graph)  </a:t>
            </a:r>
            <a:r>
              <a:rPr sz="2600" spc="10" dirty="0">
                <a:latin typeface="Calibri"/>
                <a:cs typeface="Calibri"/>
              </a:rPr>
              <a:t>usually </a:t>
            </a:r>
            <a:r>
              <a:rPr sz="2600" spc="-10" dirty="0">
                <a:latin typeface="Calibri"/>
                <a:cs typeface="Calibri"/>
              </a:rPr>
              <a:t>takes </a:t>
            </a:r>
            <a:r>
              <a:rPr sz="2600" b="1" spc="10" dirty="0">
                <a:latin typeface="Calibri"/>
                <a:cs typeface="Calibri"/>
              </a:rPr>
              <a:t>positive </a:t>
            </a:r>
            <a:r>
              <a:rPr sz="2600" b="1" spc="15" dirty="0">
                <a:latin typeface="Calibri"/>
                <a:cs typeface="Calibri"/>
              </a:rPr>
              <a:t>amount </a:t>
            </a:r>
            <a:r>
              <a:rPr sz="2600" spc="10" dirty="0">
                <a:latin typeface="Calibri"/>
                <a:cs typeface="Calibri"/>
              </a:rPr>
              <a:t>of time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units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80"/>
              </a:lnSpc>
              <a:spcBef>
                <a:spcPts val="1465"/>
              </a:spcBef>
            </a:pPr>
            <a:r>
              <a:rPr sz="2850" spc="-25" dirty="0">
                <a:latin typeface="Calibri"/>
                <a:cs typeface="Calibri"/>
              </a:rPr>
              <a:t>Fortunately, </a:t>
            </a:r>
            <a:r>
              <a:rPr sz="2850" spc="-5" dirty="0">
                <a:latin typeface="Calibri"/>
                <a:cs typeface="Calibri"/>
              </a:rPr>
              <a:t>there </a:t>
            </a:r>
            <a:r>
              <a:rPr sz="2850" dirty="0">
                <a:latin typeface="Calibri"/>
                <a:cs typeface="Calibri"/>
              </a:rPr>
              <a:t>is </a:t>
            </a:r>
            <a:r>
              <a:rPr sz="2850" spc="5" dirty="0">
                <a:latin typeface="Calibri"/>
                <a:cs typeface="Calibri"/>
              </a:rPr>
              <a:t>a </a:t>
            </a:r>
            <a:r>
              <a:rPr sz="2850" i="1" spc="-15" dirty="0">
                <a:latin typeface="Calibri"/>
                <a:cs typeface="Calibri"/>
              </a:rPr>
              <a:t>faster </a:t>
            </a:r>
            <a:r>
              <a:rPr sz="2850" dirty="0">
                <a:latin typeface="Calibri"/>
                <a:cs typeface="Calibri"/>
              </a:rPr>
              <a:t>SSSP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algorithm</a:t>
            </a:r>
            <a:endParaRPr sz="2850">
              <a:latin typeface="Calibri"/>
              <a:cs typeface="Calibri"/>
            </a:endParaRPr>
          </a:p>
          <a:p>
            <a:pPr marL="12700">
              <a:lnSpc>
                <a:spcPts val="3080"/>
              </a:lnSpc>
            </a:pPr>
            <a:r>
              <a:rPr sz="2850" spc="-5" dirty="0">
                <a:latin typeface="Calibri"/>
                <a:cs typeface="Calibri"/>
              </a:rPr>
              <a:t>that exploits </a:t>
            </a:r>
            <a:r>
              <a:rPr sz="2850" dirty="0">
                <a:latin typeface="Calibri"/>
                <a:cs typeface="Calibri"/>
              </a:rPr>
              <a:t>this </a:t>
            </a:r>
            <a:r>
              <a:rPr sz="2850" spc="-5" dirty="0">
                <a:latin typeface="Calibri"/>
                <a:cs typeface="Calibri"/>
              </a:rPr>
              <a:t>property: </a:t>
            </a:r>
            <a:r>
              <a:rPr sz="2850" dirty="0">
                <a:latin typeface="Calibri"/>
                <a:cs typeface="Calibri"/>
              </a:rPr>
              <a:t>The </a:t>
            </a:r>
            <a:r>
              <a:rPr sz="2850" b="1" spc="-30" dirty="0">
                <a:latin typeface="Calibri"/>
                <a:cs typeface="Calibri"/>
              </a:rPr>
              <a:t>Dijkstra’s</a:t>
            </a:r>
            <a:r>
              <a:rPr sz="2850" b="1" spc="2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algorithm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5587365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‘original</a:t>
            </a:r>
            <a:r>
              <a:rPr sz="2200" spc="-7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version’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30" dirty="0">
                <a:latin typeface="Calibri"/>
                <a:cs typeface="Calibri"/>
              </a:rPr>
              <a:t>DIJKSTRA’S</a:t>
            </a:r>
            <a:r>
              <a:rPr sz="4400" b="1" spc="-10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1320" marR="5080" indent="-749935">
              <a:lnSpc>
                <a:spcPts val="5810"/>
              </a:lnSpc>
            </a:pPr>
            <a:r>
              <a:rPr spc="-45" dirty="0"/>
              <a:t>Key </a:t>
            </a:r>
            <a:r>
              <a:rPr spc="-5" dirty="0"/>
              <a:t>Ideas of </a:t>
            </a:r>
            <a:r>
              <a:rPr spc="-10" dirty="0">
                <a:solidFill>
                  <a:srgbClr val="FF0000"/>
                </a:solidFill>
              </a:rPr>
              <a:t>(the original)  </a:t>
            </a:r>
            <a:r>
              <a:rPr spc="-60" dirty="0"/>
              <a:t>Dijkstra’s</a:t>
            </a:r>
            <a:r>
              <a:rPr spc="-1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7503" y="172211"/>
            <a:ext cx="1331595" cy="332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650" b="1" spc="-15" dirty="0">
                <a:latin typeface="Calibri"/>
                <a:cs typeface="Calibri"/>
              </a:rPr>
              <a:t>ative)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32" y="2014473"/>
            <a:ext cx="8815705" cy="510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Formal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assumption: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For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b="1" spc="-15" dirty="0">
                <a:latin typeface="Calibri"/>
                <a:cs typeface="Calibri"/>
              </a:rPr>
              <a:t>edge(u, </a:t>
            </a:r>
            <a:r>
              <a:rPr sz="2650" b="1" spc="-10" dirty="0">
                <a:latin typeface="Calibri"/>
                <a:cs typeface="Calibri"/>
              </a:rPr>
              <a:t>v) </a:t>
            </a:r>
            <a:r>
              <a:rPr sz="2650" b="1" spc="-10" dirty="0">
                <a:latin typeface="Symbol"/>
                <a:cs typeface="Symbol"/>
              </a:rPr>
              <a:t></a:t>
            </a:r>
            <a:r>
              <a:rPr sz="2650" b="1" spc="-1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Calibri"/>
                <a:cs typeface="Calibri"/>
              </a:rPr>
              <a:t>E</a:t>
            </a:r>
            <a:r>
              <a:rPr sz="2650" spc="-5" dirty="0">
                <a:latin typeface="Calibri"/>
                <a:cs typeface="Calibri"/>
              </a:rPr>
              <a:t>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assume </a:t>
            </a:r>
            <a:r>
              <a:rPr sz="2650" b="1" spc="-10" dirty="0">
                <a:latin typeface="Calibri"/>
                <a:cs typeface="Calibri"/>
              </a:rPr>
              <a:t>w(u, v) ≥ </a:t>
            </a:r>
            <a:r>
              <a:rPr sz="2650" b="1" spc="-5" dirty="0">
                <a:latin typeface="Calibri"/>
                <a:cs typeface="Calibri"/>
              </a:rPr>
              <a:t>0</a:t>
            </a:r>
            <a:r>
              <a:rPr sz="2650" b="1" spc="-2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(non‐neg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sz="3050" spc="-10" dirty="0">
                <a:latin typeface="Calibri"/>
                <a:cs typeface="Calibri"/>
              </a:rPr>
              <a:t>Key </a:t>
            </a:r>
            <a:r>
              <a:rPr sz="3050" spc="5" dirty="0">
                <a:latin typeface="Calibri"/>
                <a:cs typeface="Calibri"/>
              </a:rPr>
              <a:t>ideas </a:t>
            </a:r>
            <a:r>
              <a:rPr sz="3050" spc="10" dirty="0">
                <a:latin typeface="Calibri"/>
                <a:cs typeface="Calibri"/>
              </a:rPr>
              <a:t>of (the </a:t>
            </a:r>
            <a:r>
              <a:rPr sz="3050" spc="5" dirty="0">
                <a:latin typeface="Calibri"/>
                <a:cs typeface="Calibri"/>
              </a:rPr>
              <a:t>original)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5" dirty="0">
                <a:latin typeface="Calibri"/>
                <a:cs typeface="Calibri"/>
              </a:rPr>
              <a:t>algorithm:</a:t>
            </a:r>
            <a:endParaRPr sz="3050">
              <a:latin typeface="Calibri"/>
              <a:cs typeface="Calibri"/>
            </a:endParaRPr>
          </a:p>
          <a:p>
            <a:pPr marL="389890" marR="187960" indent="-377190" algn="just">
              <a:lnSpc>
                <a:spcPct val="100699"/>
              </a:lnSpc>
              <a:spcBef>
                <a:spcPts val="68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Maintain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set </a:t>
            </a:r>
            <a:r>
              <a:rPr sz="2600" b="1" spc="10" dirty="0">
                <a:latin typeface="Calibri"/>
                <a:cs typeface="Calibri"/>
              </a:rPr>
              <a:t>S(olved) </a:t>
            </a:r>
            <a:r>
              <a:rPr sz="2600" spc="10" dirty="0">
                <a:latin typeface="Calibri"/>
                <a:cs typeface="Calibri"/>
              </a:rPr>
              <a:t>of vertices </a:t>
            </a:r>
            <a:r>
              <a:rPr sz="2600" spc="20" dirty="0">
                <a:latin typeface="Calibri"/>
                <a:cs typeface="Calibri"/>
              </a:rPr>
              <a:t>whose </a:t>
            </a:r>
            <a:r>
              <a:rPr sz="2600" b="1" spc="10" dirty="0">
                <a:latin typeface="Calibri"/>
                <a:cs typeface="Calibri"/>
              </a:rPr>
              <a:t>final </a:t>
            </a:r>
            <a:r>
              <a:rPr sz="2600" b="1" spc="5" dirty="0">
                <a:latin typeface="Calibri"/>
                <a:cs typeface="Calibri"/>
              </a:rPr>
              <a:t>shortest </a:t>
            </a:r>
            <a:r>
              <a:rPr sz="2600" b="1" spc="10" dirty="0">
                <a:latin typeface="Calibri"/>
                <a:cs typeface="Calibri"/>
              </a:rPr>
              <a:t>path  weights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spc="15" dirty="0">
                <a:latin typeface="Calibri"/>
                <a:cs typeface="Calibri"/>
              </a:rPr>
              <a:t>been </a:t>
            </a:r>
            <a:r>
              <a:rPr sz="2600" spc="10" dirty="0">
                <a:latin typeface="Calibri"/>
                <a:cs typeface="Calibri"/>
              </a:rPr>
              <a:t>determined, </a:t>
            </a:r>
            <a:r>
              <a:rPr sz="2600" spc="5" dirty="0">
                <a:latin typeface="Calibri"/>
                <a:cs typeface="Calibri"/>
              </a:rPr>
              <a:t>initially </a:t>
            </a:r>
            <a:r>
              <a:rPr sz="2600" b="1" spc="10" dirty="0">
                <a:latin typeface="Calibri"/>
                <a:cs typeface="Calibri"/>
              </a:rPr>
              <a:t>Solved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b="1" spc="10" dirty="0">
                <a:latin typeface="Calibri"/>
                <a:cs typeface="Calibri"/>
              </a:rPr>
              <a:t>{s(ource)}</a:t>
            </a:r>
            <a:r>
              <a:rPr sz="2600" spc="10" dirty="0">
                <a:latin typeface="Calibri"/>
                <a:cs typeface="Calibri"/>
              </a:rPr>
              <a:t>, 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source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s</a:t>
            </a:r>
            <a:r>
              <a:rPr sz="2650" b="1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only</a:t>
            </a:r>
            <a:endParaRPr sz="2650">
              <a:latin typeface="Calibri"/>
              <a:cs typeface="Calibri"/>
            </a:endParaRPr>
          </a:p>
          <a:p>
            <a:pPr marL="389255" marR="5080" indent="-376555">
              <a:lnSpc>
                <a:spcPct val="101200"/>
              </a:lnSpc>
              <a:spcBef>
                <a:spcPts val="58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Repeatedly </a:t>
            </a:r>
            <a:r>
              <a:rPr sz="2650" spc="-10" dirty="0">
                <a:latin typeface="Calibri"/>
                <a:cs typeface="Calibri"/>
              </a:rPr>
              <a:t>select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u </a:t>
            </a:r>
            <a:r>
              <a:rPr sz="2650" spc="-10" dirty="0">
                <a:latin typeface="Calibri"/>
                <a:cs typeface="Calibri"/>
              </a:rPr>
              <a:t>in {</a:t>
            </a:r>
            <a:r>
              <a:rPr sz="2650" b="1" spc="-10" dirty="0">
                <a:latin typeface="Calibri"/>
                <a:cs typeface="Calibri"/>
              </a:rPr>
              <a:t>V‐Solved</a:t>
            </a:r>
            <a:r>
              <a:rPr sz="2650" spc="-10" dirty="0">
                <a:latin typeface="Calibri"/>
                <a:cs typeface="Calibri"/>
              </a:rPr>
              <a:t>} with the min </a:t>
            </a:r>
            <a:r>
              <a:rPr sz="2650" spc="-20" dirty="0">
                <a:latin typeface="Calibri"/>
                <a:cs typeface="Calibri"/>
              </a:rPr>
              <a:t>shortest  </a:t>
            </a:r>
            <a:r>
              <a:rPr sz="2600" spc="5" dirty="0">
                <a:latin typeface="Calibri"/>
                <a:cs typeface="Calibri"/>
              </a:rPr>
              <a:t>path </a:t>
            </a:r>
            <a:r>
              <a:rPr sz="2600" i="1" spc="5" dirty="0">
                <a:latin typeface="Calibri"/>
                <a:cs typeface="Calibri"/>
              </a:rPr>
              <a:t>estimate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add </a:t>
            </a:r>
            <a:r>
              <a:rPr sz="2600" b="1" spc="20" dirty="0">
                <a:latin typeface="Calibri"/>
                <a:cs typeface="Calibri"/>
              </a:rPr>
              <a:t>u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b="1" spc="10" dirty="0">
                <a:latin typeface="Calibri"/>
                <a:cs typeface="Calibri"/>
              </a:rPr>
              <a:t>Solved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relax </a:t>
            </a:r>
            <a:r>
              <a:rPr sz="2600" spc="10" dirty="0">
                <a:latin typeface="Calibri"/>
                <a:cs typeface="Calibri"/>
              </a:rPr>
              <a:t>all edges </a:t>
            </a:r>
            <a:r>
              <a:rPr sz="2600" spc="15" dirty="0">
                <a:latin typeface="Calibri"/>
                <a:cs typeface="Calibri"/>
              </a:rPr>
              <a:t>out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b="1" spc="20" dirty="0">
                <a:latin typeface="Calibri"/>
                <a:cs typeface="Calibri"/>
              </a:rPr>
              <a:t>u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entails </a:t>
            </a:r>
            <a:r>
              <a:rPr sz="2200" dirty="0">
                <a:latin typeface="Calibri"/>
                <a:cs typeface="Calibri"/>
              </a:rPr>
              <a:t>the use of a kind of </a:t>
            </a:r>
            <a:r>
              <a:rPr sz="2200" b="1" spc="-5" dirty="0">
                <a:latin typeface="Calibri"/>
                <a:cs typeface="Calibri"/>
              </a:rPr>
              <a:t>“Priority </a:t>
            </a:r>
            <a:r>
              <a:rPr sz="2200" b="1" dirty="0">
                <a:latin typeface="Calibri"/>
                <a:cs typeface="Calibri"/>
              </a:rPr>
              <a:t>Queue”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b="1" dirty="0">
                <a:latin typeface="Calibri"/>
                <a:cs typeface="Calibri"/>
              </a:rPr>
              <a:t>Q: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Why?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choice of </a:t>
            </a:r>
            <a:r>
              <a:rPr sz="2200" spc="-15" dirty="0">
                <a:latin typeface="Calibri"/>
                <a:cs typeface="Calibri"/>
              </a:rPr>
              <a:t>relaxation </a:t>
            </a:r>
            <a:r>
              <a:rPr sz="2200" spc="-10" dirty="0">
                <a:latin typeface="Calibri"/>
                <a:cs typeface="Calibri"/>
              </a:rPr>
              <a:t>order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b="1" spc="-5" dirty="0">
                <a:latin typeface="Calibri"/>
                <a:cs typeface="Calibri"/>
              </a:rPr>
              <a:t>“greedy”</a:t>
            </a:r>
            <a:r>
              <a:rPr sz="2200" spc="-5" dirty="0">
                <a:latin typeface="Calibri"/>
                <a:cs typeface="Calibri"/>
              </a:rPr>
              <a:t>: Select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“best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far”</a:t>
            </a:r>
            <a:endParaRPr sz="220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1950" spc="10" dirty="0">
                <a:latin typeface="Calibri"/>
                <a:cs typeface="Calibri"/>
              </a:rPr>
              <a:t>But </a:t>
            </a:r>
            <a:r>
              <a:rPr sz="1950" spc="5" dirty="0">
                <a:latin typeface="Calibri"/>
                <a:cs typeface="Calibri"/>
              </a:rPr>
              <a:t>it eventually </a:t>
            </a:r>
            <a:r>
              <a:rPr sz="1950" spc="10" dirty="0">
                <a:latin typeface="Calibri"/>
                <a:cs typeface="Calibri"/>
              </a:rPr>
              <a:t>ends up with </a:t>
            </a:r>
            <a:r>
              <a:rPr sz="1950" spc="5" dirty="0">
                <a:latin typeface="Calibri"/>
                <a:cs typeface="Calibri"/>
              </a:rPr>
              <a:t>optimal result (see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proof</a:t>
            </a:r>
            <a:r>
              <a:rPr sz="1950" spc="1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later)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19" y="172211"/>
            <a:ext cx="1276350" cy="332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1014730">
              <a:lnSpc>
                <a:spcPct val="100000"/>
              </a:lnSpc>
            </a:pPr>
            <a:r>
              <a:rPr spc="-10" dirty="0"/>
              <a:t>SSSP: </a:t>
            </a:r>
            <a:r>
              <a:rPr spc="-60" dirty="0"/>
              <a:t>Dijkstra’s</a:t>
            </a:r>
            <a:r>
              <a:rPr spc="20" dirty="0"/>
              <a:t> </a:t>
            </a:r>
            <a:r>
              <a:rPr spc="-10" dirty="0"/>
              <a:t>(Original)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1405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Dijkstra’s </a:t>
            </a:r>
            <a:r>
              <a:rPr spc="5" dirty="0"/>
              <a:t>(Original)</a:t>
            </a:r>
            <a:r>
              <a:rPr spc="95" dirty="0"/>
              <a:t> </a:t>
            </a:r>
            <a:r>
              <a:rPr spc="5" dirty="0"/>
              <a:t>algorithm</a:t>
            </a: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i="1" u="heavy" spc="10" dirty="0">
                <a:latin typeface="Calibri"/>
                <a:cs typeface="Calibri"/>
              </a:rPr>
              <a:t>from various </a:t>
            </a:r>
            <a:r>
              <a:rPr i="1" u="heavy" spc="5" dirty="0">
                <a:latin typeface="Calibri"/>
                <a:cs typeface="Calibri"/>
              </a:rPr>
              <a:t>sources </a:t>
            </a:r>
            <a:r>
              <a:rPr spc="10" dirty="0"/>
              <a:t>on the sample </a:t>
            </a:r>
            <a:r>
              <a:rPr dirty="0"/>
              <a:t>Graph </a:t>
            </a:r>
            <a:r>
              <a:rPr spc="10" dirty="0"/>
              <a:t>(CP3 4.17)</a:t>
            </a:r>
          </a:p>
          <a:p>
            <a:pPr marL="1270" algn="ctr">
              <a:lnSpc>
                <a:spcPct val="100000"/>
              </a:lnSpc>
              <a:spcBef>
                <a:spcPts val="2510"/>
              </a:spcBef>
            </a:pP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below </a:t>
            </a:r>
            <a:r>
              <a:rPr spc="5" dirty="0"/>
              <a:t>shows </a:t>
            </a:r>
            <a:r>
              <a:rPr spc="10" dirty="0"/>
              <a:t>the </a:t>
            </a:r>
            <a:r>
              <a:rPr i="1" dirty="0">
                <a:latin typeface="Calibri"/>
                <a:cs typeface="Calibri"/>
              </a:rPr>
              <a:t>initial </a:t>
            </a:r>
            <a:r>
              <a:rPr i="1" spc="-10" dirty="0">
                <a:latin typeface="Calibri"/>
                <a:cs typeface="Calibri"/>
              </a:rPr>
              <a:t>stage</a:t>
            </a:r>
            <a:r>
              <a:rPr i="1" spc="35" dirty="0">
                <a:latin typeface="Calibri"/>
                <a:cs typeface="Calibri"/>
              </a:rPr>
              <a:t> </a:t>
            </a:r>
            <a:r>
              <a:rPr spc="10" dirty="0"/>
              <a:t>of</a:t>
            </a: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b="1" spc="-5" dirty="0">
                <a:latin typeface="Calibri"/>
                <a:cs typeface="Calibri"/>
              </a:rPr>
              <a:t>Dijkstra(0) </a:t>
            </a:r>
            <a:r>
              <a:rPr spc="10" dirty="0"/>
              <a:t>(the </a:t>
            </a:r>
            <a:r>
              <a:rPr spc="5" dirty="0"/>
              <a:t>original</a:t>
            </a:r>
            <a:r>
              <a:rPr spc="20" dirty="0"/>
              <a:t> </a:t>
            </a:r>
            <a:r>
              <a:rPr spc="5" dirty="0"/>
              <a:t>algorithm)</a:t>
            </a:r>
          </a:p>
        </p:txBody>
      </p:sp>
      <p:sp>
        <p:nvSpPr>
          <p:cNvPr id="4" name="object 4"/>
          <p:cNvSpPr/>
          <p:nvPr/>
        </p:nvSpPr>
        <p:spPr>
          <a:xfrm>
            <a:off x="380" y="4104132"/>
            <a:ext cx="10058018" cy="3553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08" y="434085"/>
            <a:ext cx="926973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Why </a:t>
            </a:r>
            <a:r>
              <a:rPr spc="-10" dirty="0"/>
              <a:t>This </a:t>
            </a:r>
            <a:r>
              <a:rPr spc="-20" dirty="0"/>
              <a:t>Greedy </a:t>
            </a:r>
            <a:r>
              <a:rPr spc="-35" dirty="0"/>
              <a:t>Strategy </a:t>
            </a:r>
            <a:r>
              <a:rPr spc="-50" dirty="0"/>
              <a:t>Works?</a:t>
            </a:r>
            <a:r>
              <a:rPr spc="12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600" spc="5" dirty="0"/>
              <a:t>i.e. </a:t>
            </a:r>
            <a:r>
              <a:rPr sz="2600" dirty="0"/>
              <a:t>why </a:t>
            </a:r>
            <a:r>
              <a:rPr sz="2600" spc="10" dirty="0"/>
              <a:t>is </a:t>
            </a:r>
            <a:r>
              <a:rPr sz="2600" spc="5" dirty="0"/>
              <a:t>it sufficient </a:t>
            </a:r>
            <a:r>
              <a:rPr sz="2600" dirty="0"/>
              <a:t>to </a:t>
            </a:r>
            <a:r>
              <a:rPr sz="2600" spc="10" dirty="0"/>
              <a:t>only </a:t>
            </a:r>
            <a:r>
              <a:rPr sz="2600" spc="5" dirty="0"/>
              <a:t>process </a:t>
            </a:r>
            <a:r>
              <a:rPr sz="2600" spc="15" dirty="0"/>
              <a:t>each </a:t>
            </a:r>
            <a:r>
              <a:rPr sz="2600" spc="-5" dirty="0"/>
              <a:t>vertex </a:t>
            </a:r>
            <a:r>
              <a:rPr sz="2600" dirty="0"/>
              <a:t>just</a:t>
            </a:r>
            <a:r>
              <a:rPr sz="2600" spc="50" dirty="0"/>
              <a:t> </a:t>
            </a:r>
            <a:r>
              <a:rPr sz="2600" spc="10" dirty="0"/>
              <a:t>once?</a:t>
            </a:r>
            <a:endParaRPr sz="26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774700" indent="-635">
              <a:lnSpc>
                <a:spcPct val="101000"/>
              </a:lnSpc>
            </a:pPr>
            <a:r>
              <a:rPr spc="10" dirty="0"/>
              <a:t>Loop </a:t>
            </a:r>
            <a:r>
              <a:rPr spc="-5" dirty="0"/>
              <a:t>invariant </a:t>
            </a:r>
            <a:r>
              <a:rPr spc="10" dirty="0"/>
              <a:t>= </a:t>
            </a:r>
            <a:r>
              <a:rPr i="1" spc="-5" dirty="0">
                <a:latin typeface="Calibri"/>
                <a:cs typeface="Calibri"/>
              </a:rPr>
              <a:t>Every </a:t>
            </a:r>
            <a:r>
              <a:rPr i="1" spc="5" dirty="0">
                <a:latin typeface="Calibri"/>
                <a:cs typeface="Calibri"/>
              </a:rPr>
              <a:t>vertices </a:t>
            </a:r>
            <a:r>
              <a:rPr i="1" spc="10" dirty="0">
                <a:latin typeface="Calibri"/>
                <a:cs typeface="Calibri"/>
              </a:rPr>
              <a:t>in </a:t>
            </a:r>
            <a:r>
              <a:rPr i="1" dirty="0">
                <a:latin typeface="Calibri"/>
                <a:cs typeface="Calibri"/>
              </a:rPr>
              <a:t>set </a:t>
            </a:r>
            <a:r>
              <a:rPr b="1" i="1" spc="10" dirty="0">
                <a:latin typeface="Calibri"/>
                <a:cs typeface="Calibri"/>
              </a:rPr>
              <a:t>Solved </a:t>
            </a:r>
            <a:r>
              <a:rPr i="1" spc="10" dirty="0">
                <a:latin typeface="Calibri"/>
                <a:cs typeface="Calibri"/>
              </a:rPr>
              <a:t>have  </a:t>
            </a:r>
            <a:r>
              <a:rPr i="1" spc="5" dirty="0">
                <a:latin typeface="Calibri"/>
                <a:cs typeface="Calibri"/>
              </a:rPr>
              <a:t>correct </a:t>
            </a:r>
            <a:r>
              <a:rPr i="1" dirty="0">
                <a:latin typeface="Calibri"/>
                <a:cs typeface="Calibri"/>
              </a:rPr>
              <a:t>shortest </a:t>
            </a:r>
            <a:r>
              <a:rPr i="1" spc="10" dirty="0">
                <a:latin typeface="Calibri"/>
                <a:cs typeface="Calibri"/>
              </a:rPr>
              <a:t>path </a:t>
            </a:r>
            <a:r>
              <a:rPr i="1" spc="-5" dirty="0">
                <a:latin typeface="Calibri"/>
                <a:cs typeface="Calibri"/>
              </a:rPr>
              <a:t>distance </a:t>
            </a:r>
            <a:r>
              <a:rPr i="1" spc="10" dirty="0">
                <a:latin typeface="Calibri"/>
                <a:cs typeface="Calibri"/>
              </a:rPr>
              <a:t>from</a:t>
            </a:r>
            <a:r>
              <a:rPr i="1" spc="15" dirty="0">
                <a:latin typeface="Calibri"/>
                <a:cs typeface="Calibri"/>
              </a:rPr>
              <a:t> </a:t>
            </a:r>
            <a:r>
              <a:rPr i="1" spc="5" dirty="0">
                <a:latin typeface="Calibri"/>
                <a:cs typeface="Calibri"/>
              </a:rPr>
              <a:t>source</a:t>
            </a:r>
          </a:p>
          <a:p>
            <a:pPr marL="389890" indent="-37719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0" dirty="0"/>
              <a:t>This is true </a:t>
            </a:r>
            <a:r>
              <a:rPr sz="2600" spc="-10" dirty="0"/>
              <a:t>initially, </a:t>
            </a:r>
            <a:r>
              <a:rPr sz="2600" b="1" spc="10" dirty="0">
                <a:latin typeface="Calibri"/>
                <a:cs typeface="Calibri"/>
              </a:rPr>
              <a:t>Solved </a:t>
            </a:r>
            <a:r>
              <a:rPr sz="2600" b="1" spc="20" dirty="0">
                <a:latin typeface="Calibri"/>
                <a:cs typeface="Calibri"/>
              </a:rPr>
              <a:t>= </a:t>
            </a:r>
            <a:r>
              <a:rPr sz="2600" b="1" spc="10" dirty="0">
                <a:latin typeface="Calibri"/>
                <a:cs typeface="Calibri"/>
              </a:rPr>
              <a:t>{s} </a:t>
            </a:r>
            <a:r>
              <a:rPr sz="2600" spc="20" dirty="0"/>
              <a:t>and </a:t>
            </a:r>
            <a:r>
              <a:rPr sz="2600" b="1" spc="10" dirty="0">
                <a:latin typeface="Calibri"/>
                <a:cs typeface="Calibri"/>
              </a:rPr>
              <a:t>dist[s] </a:t>
            </a:r>
            <a:r>
              <a:rPr sz="2600" b="1" spc="20" dirty="0">
                <a:latin typeface="Calibri"/>
                <a:cs typeface="Calibri"/>
              </a:rPr>
              <a:t>= </a:t>
            </a:r>
            <a:r>
              <a:rPr sz="2600" b="1" spc="10" dirty="0">
                <a:latin typeface="Symbol"/>
                <a:cs typeface="Symbol"/>
              </a:rPr>
              <a:t></a:t>
            </a:r>
            <a:r>
              <a:rPr sz="2600" b="1" spc="10" dirty="0">
                <a:latin typeface="Calibri"/>
                <a:cs typeface="Calibri"/>
              </a:rPr>
              <a:t>(s, s) </a:t>
            </a:r>
            <a:r>
              <a:rPr sz="2600" b="1" spc="20" dirty="0">
                <a:latin typeface="Calibri"/>
                <a:cs typeface="Calibri"/>
              </a:rPr>
              <a:t>=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spc="20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  <a:p>
            <a:pPr marL="829944" marR="1379855" indent="-314960">
              <a:lnSpc>
                <a:spcPts val="2620"/>
              </a:lnSpc>
              <a:spcBef>
                <a:spcPts val="66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i="1" spc="-5" dirty="0">
                <a:latin typeface="Calibri"/>
                <a:cs typeface="Calibri"/>
              </a:rPr>
              <a:t>FYI, </a:t>
            </a:r>
            <a:r>
              <a:rPr sz="2200" i="1" spc="-15" dirty="0">
                <a:latin typeface="Calibri"/>
                <a:cs typeface="Calibri"/>
              </a:rPr>
              <a:t>to </a:t>
            </a:r>
            <a:r>
              <a:rPr sz="2200" i="1" spc="-20" dirty="0">
                <a:latin typeface="Calibri"/>
                <a:cs typeface="Calibri"/>
              </a:rPr>
              <a:t>make </a:t>
            </a:r>
            <a:r>
              <a:rPr sz="2200" i="1" spc="-5" dirty="0">
                <a:latin typeface="Calibri"/>
                <a:cs typeface="Calibri"/>
              </a:rPr>
              <a:t>it </a:t>
            </a:r>
            <a:r>
              <a:rPr sz="2200" i="1" dirty="0">
                <a:latin typeface="Calibri"/>
                <a:cs typeface="Calibri"/>
              </a:rPr>
              <a:t>easier </a:t>
            </a:r>
            <a:r>
              <a:rPr sz="2200" i="1" spc="-15" dirty="0">
                <a:latin typeface="Calibri"/>
                <a:cs typeface="Calibri"/>
              </a:rPr>
              <a:t>to </a:t>
            </a:r>
            <a:r>
              <a:rPr sz="2200" i="1" spc="-10" dirty="0">
                <a:latin typeface="Calibri"/>
                <a:cs typeface="Calibri"/>
              </a:rPr>
              <a:t>vocalize </a:t>
            </a:r>
            <a:r>
              <a:rPr sz="2200" i="1" dirty="0">
                <a:latin typeface="Calibri"/>
                <a:cs typeface="Calibri"/>
              </a:rPr>
              <a:t>the variable S, d,</a:t>
            </a:r>
            <a:r>
              <a:rPr sz="2200" i="1" spc="-6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and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300" i="1" spc="-30" dirty="0">
                <a:latin typeface="Symbol"/>
                <a:cs typeface="Symbol"/>
              </a:rPr>
              <a:t></a:t>
            </a:r>
            <a:r>
              <a:rPr sz="2200" i="1" spc="-30" dirty="0">
                <a:latin typeface="Calibri"/>
                <a:cs typeface="Calibri"/>
              </a:rPr>
              <a:t>, </a:t>
            </a:r>
            <a:r>
              <a:rPr sz="2200" i="1" dirty="0">
                <a:latin typeface="Calibri"/>
                <a:cs typeface="Calibri"/>
              </a:rPr>
              <a:t> I </a:t>
            </a:r>
            <a:r>
              <a:rPr sz="2200" i="1" spc="-5" dirty="0">
                <a:latin typeface="Calibri"/>
                <a:cs typeface="Calibri"/>
              </a:rPr>
              <a:t>purposely </a:t>
            </a:r>
            <a:r>
              <a:rPr sz="2200" i="1" dirty="0">
                <a:latin typeface="Calibri"/>
                <a:cs typeface="Calibri"/>
              </a:rPr>
              <a:t>rename </a:t>
            </a:r>
            <a:r>
              <a:rPr sz="2200" i="1" spc="-5" dirty="0">
                <a:latin typeface="Calibri"/>
                <a:cs typeface="Calibri"/>
              </a:rPr>
              <a:t>it </a:t>
            </a:r>
            <a:r>
              <a:rPr sz="2200" i="1" spc="-15" dirty="0">
                <a:latin typeface="Calibri"/>
                <a:cs typeface="Calibri"/>
              </a:rPr>
              <a:t>to </a:t>
            </a:r>
            <a:r>
              <a:rPr sz="2200" i="1" spc="-20" dirty="0">
                <a:latin typeface="Calibri"/>
                <a:cs typeface="Calibri"/>
              </a:rPr>
              <a:t>‘S(olved)’, </a:t>
            </a:r>
            <a:r>
              <a:rPr sz="2200" i="1" spc="-30" dirty="0">
                <a:latin typeface="Calibri"/>
                <a:cs typeface="Calibri"/>
              </a:rPr>
              <a:t>‘dist(ance)’, </a:t>
            </a:r>
            <a:r>
              <a:rPr sz="2200" i="1" dirty="0">
                <a:latin typeface="Calibri"/>
                <a:cs typeface="Calibri"/>
              </a:rPr>
              <a:t>and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delta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25" dirty="0"/>
              <a:t>Dijkstra’s </a:t>
            </a:r>
            <a:r>
              <a:rPr spc="5" dirty="0"/>
              <a:t>algorithm </a:t>
            </a:r>
            <a:r>
              <a:rPr spc="-5" dirty="0"/>
              <a:t>iteratively </a:t>
            </a:r>
            <a:r>
              <a:rPr spc="10" dirty="0"/>
              <a:t>adds the </a:t>
            </a:r>
            <a:r>
              <a:rPr dirty="0"/>
              <a:t>next </a:t>
            </a:r>
            <a:r>
              <a:rPr spc="-10" dirty="0"/>
              <a:t>vertex</a:t>
            </a:r>
            <a:r>
              <a:rPr spc="15" dirty="0"/>
              <a:t> </a:t>
            </a:r>
            <a:r>
              <a:rPr b="1" spc="15" dirty="0">
                <a:latin typeface="Calibri"/>
                <a:cs typeface="Calibri"/>
              </a:rPr>
              <a:t>u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with the </a:t>
            </a:r>
            <a:r>
              <a:rPr spc="-5" dirty="0"/>
              <a:t>lowest </a:t>
            </a:r>
            <a:r>
              <a:rPr b="1" spc="5" dirty="0">
                <a:latin typeface="Calibri"/>
                <a:cs typeface="Calibri"/>
              </a:rPr>
              <a:t>dist[u] </a:t>
            </a:r>
            <a:r>
              <a:rPr spc="-5" dirty="0"/>
              <a:t>into </a:t>
            </a:r>
            <a:r>
              <a:rPr dirty="0"/>
              <a:t>set</a:t>
            </a:r>
            <a:r>
              <a:rPr spc="-10" dirty="0"/>
              <a:t> </a:t>
            </a:r>
            <a:r>
              <a:rPr b="1" spc="5" dirty="0">
                <a:latin typeface="Calibri"/>
                <a:cs typeface="Calibri"/>
              </a:rPr>
              <a:t>Solved</a:t>
            </a:r>
          </a:p>
          <a:p>
            <a:pPr marL="393700" indent="-3810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4335" algn="l"/>
              </a:tabLst>
            </a:pPr>
            <a:r>
              <a:rPr sz="2650" spc="-5" dirty="0"/>
              <a:t>Is </a:t>
            </a:r>
            <a:r>
              <a:rPr sz="2650" spc="-10" dirty="0"/>
              <a:t>the loop </a:t>
            </a:r>
            <a:r>
              <a:rPr sz="2650" spc="-20" dirty="0"/>
              <a:t>invariant </a:t>
            </a:r>
            <a:r>
              <a:rPr sz="2650" spc="-25" dirty="0"/>
              <a:t>always</a:t>
            </a:r>
            <a:r>
              <a:rPr sz="2650" spc="-45" dirty="0"/>
              <a:t> </a:t>
            </a:r>
            <a:r>
              <a:rPr sz="2650" spc="-15" dirty="0"/>
              <a:t>valid?</a:t>
            </a:r>
            <a:endParaRPr sz="2650"/>
          </a:p>
          <a:p>
            <a:pPr marL="393700" indent="-3810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94335" algn="l"/>
              </a:tabLst>
            </a:pPr>
            <a:r>
              <a:rPr sz="2600" spc="-5" dirty="0"/>
              <a:t>Let’s </a:t>
            </a:r>
            <a:r>
              <a:rPr sz="2600" spc="15" dirty="0"/>
              <a:t>see </a:t>
            </a:r>
            <a:r>
              <a:rPr sz="2600" spc="10" dirty="0"/>
              <a:t>the </a:t>
            </a:r>
            <a:r>
              <a:rPr sz="2600" spc="5" dirty="0"/>
              <a:t>next </a:t>
            </a:r>
            <a:r>
              <a:rPr sz="2600" spc="10" dirty="0"/>
              <a:t>short </a:t>
            </a:r>
            <a:r>
              <a:rPr sz="2600" spc="5" dirty="0"/>
              <a:t>proof</a:t>
            </a:r>
            <a:r>
              <a:rPr sz="2600" spc="-30" dirty="0"/>
              <a:t> </a:t>
            </a:r>
            <a:r>
              <a:rPr sz="2600" spc="-10" dirty="0"/>
              <a:t>first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3005" marR="5080" indent="-1170940">
              <a:lnSpc>
                <a:spcPts val="5810"/>
              </a:lnSpc>
            </a:pPr>
            <a:r>
              <a:rPr spc="-10" dirty="0"/>
              <a:t>Theorem: Subpaths </a:t>
            </a:r>
            <a:r>
              <a:rPr spc="-5" dirty="0"/>
              <a:t>of a shortest  </a:t>
            </a:r>
            <a:r>
              <a:rPr spc="-10" dirty="0"/>
              <a:t>path </a:t>
            </a:r>
            <a:r>
              <a:rPr spc="-5" dirty="0"/>
              <a:t>are shortest</a:t>
            </a:r>
            <a:r>
              <a:rPr spc="-25" dirty="0"/>
              <a:t> </a:t>
            </a:r>
            <a:r>
              <a:rPr spc="-10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94883"/>
            <a:ext cx="424878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b="1" spc="15" dirty="0">
                <a:latin typeface="Calibri"/>
                <a:cs typeface="Calibri"/>
              </a:rPr>
              <a:t>p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path:  Let </a:t>
            </a:r>
            <a:r>
              <a:rPr sz="3050" b="1" dirty="0">
                <a:latin typeface="Calibri"/>
                <a:cs typeface="Calibri"/>
              </a:rPr>
              <a:t>p</a:t>
            </a:r>
            <a:r>
              <a:rPr sz="3075" b="1" baseline="-20325" dirty="0">
                <a:latin typeface="Calibri"/>
                <a:cs typeface="Calibri"/>
              </a:rPr>
              <a:t>ij  </a:t>
            </a:r>
            <a:r>
              <a:rPr sz="3050" spc="10" dirty="0">
                <a:latin typeface="Calibri"/>
                <a:cs typeface="Calibri"/>
              </a:rPr>
              <a:t>be the </a:t>
            </a:r>
            <a:r>
              <a:rPr sz="3050" spc="5" dirty="0">
                <a:latin typeface="Calibri"/>
                <a:cs typeface="Calibri"/>
              </a:rPr>
              <a:t>subpath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24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p</a:t>
            </a:r>
            <a:r>
              <a:rPr sz="3050" spc="5" dirty="0">
                <a:latin typeface="Calibri"/>
                <a:cs typeface="Calibri"/>
              </a:rPr>
              <a:t>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81" y="3078988"/>
            <a:ext cx="5956935" cy="56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Then </a:t>
            </a:r>
            <a:r>
              <a:rPr sz="3050" b="1" dirty="0">
                <a:latin typeface="Calibri"/>
                <a:cs typeface="Calibri"/>
              </a:rPr>
              <a:t>p</a:t>
            </a:r>
            <a:r>
              <a:rPr sz="3075" b="1" baseline="-20325" dirty="0">
                <a:latin typeface="Calibri"/>
                <a:cs typeface="Calibri"/>
              </a:rPr>
              <a:t>ij 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(from </a:t>
            </a:r>
            <a:r>
              <a:rPr sz="3050" b="1" spc="5" dirty="0">
                <a:latin typeface="Calibri"/>
                <a:cs typeface="Calibri"/>
              </a:rPr>
              <a:t>i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204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j</a:t>
            </a:r>
            <a:r>
              <a:rPr sz="3050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12" y="3798328"/>
            <a:ext cx="366267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 </a:t>
            </a:r>
            <a:r>
              <a:rPr sz="3050" spc="5" dirty="0">
                <a:latin typeface="Calibri"/>
                <a:cs typeface="Calibri"/>
              </a:rPr>
              <a:t>by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contradiction: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4306316"/>
            <a:ext cx="872045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  <a:tab pos="5341620" algn="l"/>
                <a:tab pos="6896100" algn="l"/>
                <a:tab pos="8453755" algn="l"/>
              </a:tabLst>
            </a:pPr>
            <a:r>
              <a:rPr sz="2650" spc="-15" dirty="0">
                <a:latin typeface="Calibri"/>
                <a:cs typeface="Calibri"/>
              </a:rPr>
              <a:t>Le</a:t>
            </a:r>
            <a:r>
              <a:rPr sz="2650" spc="-5" dirty="0">
                <a:latin typeface="Calibri"/>
                <a:cs typeface="Calibri"/>
              </a:rPr>
              <a:t>t</a:t>
            </a:r>
            <a:r>
              <a:rPr sz="2650" spc="-10" dirty="0">
                <a:latin typeface="Calibri"/>
                <a:cs typeface="Calibri"/>
              </a:rPr>
              <a:t> th</a:t>
            </a:r>
            <a:r>
              <a:rPr sz="2650" spc="-5" dirty="0">
                <a:latin typeface="Calibri"/>
                <a:cs typeface="Calibri"/>
              </a:rPr>
              <a:t>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shor</a:t>
            </a:r>
            <a:r>
              <a:rPr sz="2650" spc="-40" dirty="0">
                <a:latin typeface="Calibri"/>
                <a:cs typeface="Calibri"/>
              </a:rPr>
              <a:t>t</a:t>
            </a:r>
            <a:r>
              <a:rPr sz="2650" spc="-5" dirty="0">
                <a:latin typeface="Calibri"/>
                <a:cs typeface="Calibri"/>
              </a:rPr>
              <a:t>e</a:t>
            </a:r>
            <a:r>
              <a:rPr sz="2650" spc="-40" dirty="0">
                <a:latin typeface="Calibri"/>
                <a:cs typeface="Calibri"/>
              </a:rPr>
              <a:t>s</a:t>
            </a:r>
            <a:r>
              <a:rPr sz="2650" spc="-5" dirty="0">
                <a:latin typeface="Calibri"/>
                <a:cs typeface="Calibri"/>
              </a:rPr>
              <a:t>t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</a:t>
            </a:r>
            <a:r>
              <a:rPr sz="2650" spc="-30" dirty="0">
                <a:latin typeface="Calibri"/>
                <a:cs typeface="Calibri"/>
              </a:rPr>
              <a:t>a</a:t>
            </a:r>
            <a:r>
              <a:rPr sz="2650" spc="-10" dirty="0">
                <a:latin typeface="Calibri"/>
                <a:cs typeface="Calibri"/>
              </a:rPr>
              <a:t>th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p </a:t>
            </a:r>
            <a:r>
              <a:rPr sz="2650" spc="-5" dirty="0">
                <a:latin typeface="Calibri"/>
                <a:cs typeface="Calibri"/>
              </a:rPr>
              <a:t>=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v</a:t>
            </a:r>
            <a:r>
              <a:rPr sz="2625" baseline="-20634" dirty="0">
                <a:latin typeface="Calibri"/>
                <a:cs typeface="Calibri"/>
              </a:rPr>
              <a:t>0	</a:t>
            </a:r>
            <a:r>
              <a:rPr sz="2650" spc="-5" dirty="0">
                <a:latin typeface="Calibri"/>
                <a:cs typeface="Calibri"/>
              </a:rPr>
              <a:t>v</a:t>
            </a:r>
            <a:r>
              <a:rPr sz="2625" baseline="-20634" dirty="0">
                <a:latin typeface="Calibri"/>
                <a:cs typeface="Calibri"/>
              </a:rPr>
              <a:t>i	</a:t>
            </a:r>
            <a:r>
              <a:rPr sz="2650" spc="-5" dirty="0">
                <a:latin typeface="Calibri"/>
                <a:cs typeface="Calibri"/>
              </a:rPr>
              <a:t>v</a:t>
            </a:r>
            <a:r>
              <a:rPr sz="2625" baseline="-20634" dirty="0">
                <a:latin typeface="Calibri"/>
                <a:cs typeface="Calibri"/>
              </a:rPr>
              <a:t>j	</a:t>
            </a:r>
            <a:r>
              <a:rPr sz="2650" spc="-5" dirty="0">
                <a:latin typeface="Calibri"/>
                <a:cs typeface="Calibri"/>
              </a:rPr>
              <a:t>v</a:t>
            </a:r>
            <a:r>
              <a:rPr sz="2625" baseline="-20634" dirty="0">
                <a:latin typeface="Calibri"/>
                <a:cs typeface="Calibri"/>
              </a:rPr>
              <a:t>k</a:t>
            </a:r>
            <a:endParaRPr sz="2625" baseline="-2063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653" y="2063750"/>
            <a:ext cx="2645410" cy="47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20" dirty="0">
                <a:latin typeface="Times New Roman"/>
                <a:cs typeface="Times New Roman"/>
              </a:rPr>
              <a:t>p</a:t>
            </a:r>
            <a:r>
              <a:rPr sz="2600" i="1" spc="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</a:t>
            </a:r>
            <a:r>
              <a:rPr sz="2600" i="1" spc="55" dirty="0">
                <a:latin typeface="Times New Roman"/>
                <a:cs typeface="Times New Roman"/>
              </a:rPr>
              <a:t>v</a:t>
            </a:r>
            <a:r>
              <a:rPr sz="2250" spc="82" baseline="-24074" dirty="0">
                <a:latin typeface="Times New Roman"/>
                <a:cs typeface="Times New Roman"/>
              </a:rPr>
              <a:t>0</a:t>
            </a:r>
            <a:r>
              <a:rPr sz="2250" spc="-277" baseline="-2407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v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spc="30" baseline="-24074" dirty="0">
                <a:latin typeface="Times New Roman"/>
                <a:cs typeface="Times New Roman"/>
              </a:rPr>
              <a:t>2</a:t>
            </a:r>
            <a:r>
              <a:rPr sz="2250" spc="-240" baseline="-24074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Arial"/>
                <a:cs typeface="Arial"/>
              </a:rPr>
              <a:t></a:t>
            </a:r>
            <a:r>
              <a:rPr sz="2600" spc="50" dirty="0">
                <a:latin typeface="Times New Roman"/>
                <a:cs typeface="Times New Roman"/>
              </a:rPr>
              <a:t>,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v</a:t>
            </a:r>
            <a:r>
              <a:rPr sz="2250" i="1" spc="30" baseline="-24074" dirty="0">
                <a:latin typeface="Times New Roman"/>
                <a:cs typeface="Times New Roman"/>
              </a:rPr>
              <a:t>k</a:t>
            </a:r>
            <a:r>
              <a:rPr sz="2250" i="1" spc="-7" baseline="-24074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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7937" y="2645155"/>
            <a:ext cx="30035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50"/>
              </a:lnSpc>
            </a:pPr>
            <a:r>
              <a:rPr sz="3975" i="1" spc="-30" baseline="13626" dirty="0">
                <a:latin typeface="Times New Roman"/>
                <a:cs typeface="Times New Roman"/>
              </a:rPr>
              <a:t>p</a:t>
            </a:r>
            <a:r>
              <a:rPr sz="1550" i="1" spc="-5" dirty="0">
                <a:latin typeface="Times New Roman"/>
                <a:cs typeface="Times New Roman"/>
              </a:rPr>
              <a:t>ij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4952" y="2561335"/>
            <a:ext cx="3814445" cy="47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1830" algn="l"/>
              </a:tabLst>
            </a:pP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</a:t>
            </a:r>
            <a:r>
              <a:rPr sz="2650" i="1" spc="10" dirty="0">
                <a:latin typeface="Times New Roman"/>
                <a:cs typeface="Times New Roman"/>
              </a:rPr>
              <a:t>v</a:t>
            </a:r>
            <a:r>
              <a:rPr sz="2325" i="1" spc="15" baseline="-23297" dirty="0">
                <a:latin typeface="Times New Roman"/>
                <a:cs typeface="Times New Roman"/>
              </a:rPr>
              <a:t>i </a:t>
            </a:r>
            <a:r>
              <a:rPr sz="2650" spc="-5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v</a:t>
            </a:r>
            <a:r>
              <a:rPr sz="2325" i="1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Symbol"/>
                <a:cs typeface="Symbol"/>
              </a:rPr>
              <a:t></a:t>
            </a:r>
            <a:r>
              <a:rPr sz="2325" baseline="-23297" dirty="0">
                <a:latin typeface="Times New Roman"/>
                <a:cs typeface="Times New Roman"/>
              </a:rPr>
              <a:t>1</a:t>
            </a:r>
            <a:r>
              <a:rPr sz="2325" spc="-315" baseline="-23297" dirty="0">
                <a:latin typeface="Times New Roman"/>
                <a:cs typeface="Times New Roman"/>
              </a:rPr>
              <a:t> </a:t>
            </a:r>
            <a:r>
              <a:rPr sz="2650" spc="45" dirty="0">
                <a:latin typeface="Times New Roman"/>
                <a:cs typeface="Times New Roman"/>
              </a:rPr>
              <a:t>,</a:t>
            </a:r>
            <a:r>
              <a:rPr sz="2650" spc="45" dirty="0">
                <a:latin typeface="Arial"/>
                <a:cs typeface="Arial"/>
              </a:rPr>
              <a:t></a:t>
            </a:r>
            <a:r>
              <a:rPr sz="2650" spc="45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v</a:t>
            </a:r>
            <a:r>
              <a:rPr sz="2650" i="1" spc="-280" dirty="0">
                <a:latin typeface="Times New Roman"/>
                <a:cs typeface="Times New Roman"/>
              </a:rPr>
              <a:t> </a:t>
            </a:r>
            <a:r>
              <a:rPr sz="2325" i="1" spc="-7" baseline="-23297" dirty="0">
                <a:latin typeface="Times New Roman"/>
                <a:cs typeface="Times New Roman"/>
              </a:rPr>
              <a:t>j</a:t>
            </a:r>
            <a:r>
              <a:rPr sz="2325" i="1" spc="75" baseline="-23297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Symbol"/>
                <a:cs typeface="Symbol"/>
              </a:rPr>
              <a:t></a:t>
            </a:r>
            <a:r>
              <a:rPr sz="2650" spc="20" dirty="0">
                <a:latin typeface="Times New Roman"/>
                <a:cs typeface="Times New Roman"/>
              </a:rPr>
              <a:t>,0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</a:t>
            </a:r>
            <a:r>
              <a:rPr sz="2650" spc="2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i</a:t>
            </a:r>
            <a:r>
              <a:rPr sz="2650" i="1" spc="15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</a:t>
            </a:r>
            <a:r>
              <a:rPr sz="2650" spc="-5" dirty="0">
                <a:latin typeface="Times New Roman"/>
                <a:cs typeface="Times New Roman"/>
              </a:rPr>
              <a:t>	</a:t>
            </a:r>
            <a:r>
              <a:rPr sz="2650" i="1" spc="-5" dirty="0">
                <a:latin typeface="Times New Roman"/>
                <a:cs typeface="Times New Roman"/>
              </a:rPr>
              <a:t>j </a:t>
            </a:r>
            <a:r>
              <a:rPr sz="2650" spc="-5" dirty="0">
                <a:latin typeface="Symbol"/>
                <a:cs typeface="Symbol"/>
              </a:rPr>
              <a:t></a:t>
            </a:r>
            <a:r>
              <a:rPr sz="2650" spc="-14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6791" y="4684014"/>
            <a:ext cx="1110615" cy="163830"/>
          </a:xfrm>
          <a:custGeom>
            <a:avLst/>
            <a:gdLst/>
            <a:ahLst/>
            <a:cxnLst/>
            <a:rect l="l" t="t" r="r" b="b"/>
            <a:pathLst>
              <a:path w="1110615" h="163829">
                <a:moveTo>
                  <a:pt x="82296" y="27431"/>
                </a:moveTo>
                <a:lnTo>
                  <a:pt x="3048" y="0"/>
                </a:lnTo>
                <a:lnTo>
                  <a:pt x="0" y="9906"/>
                </a:lnTo>
                <a:lnTo>
                  <a:pt x="79248" y="37337"/>
                </a:lnTo>
                <a:lnTo>
                  <a:pt x="82296" y="27431"/>
                </a:lnTo>
                <a:close/>
              </a:path>
              <a:path w="1110615" h="163829">
                <a:moveTo>
                  <a:pt x="191262" y="63245"/>
                </a:moveTo>
                <a:lnTo>
                  <a:pt x="163068" y="54101"/>
                </a:lnTo>
                <a:lnTo>
                  <a:pt x="123444" y="41148"/>
                </a:lnTo>
                <a:lnTo>
                  <a:pt x="112014" y="37337"/>
                </a:lnTo>
                <a:lnTo>
                  <a:pt x="108966" y="47243"/>
                </a:lnTo>
                <a:lnTo>
                  <a:pt x="120396" y="51053"/>
                </a:lnTo>
                <a:lnTo>
                  <a:pt x="160020" y="64007"/>
                </a:lnTo>
                <a:lnTo>
                  <a:pt x="188214" y="73151"/>
                </a:lnTo>
                <a:lnTo>
                  <a:pt x="191262" y="63245"/>
                </a:lnTo>
                <a:close/>
              </a:path>
              <a:path w="1110615" h="163829">
                <a:moveTo>
                  <a:pt x="301752" y="96773"/>
                </a:moveTo>
                <a:lnTo>
                  <a:pt x="281940" y="91439"/>
                </a:lnTo>
                <a:lnTo>
                  <a:pt x="242316" y="79247"/>
                </a:lnTo>
                <a:lnTo>
                  <a:pt x="221742" y="73151"/>
                </a:lnTo>
                <a:lnTo>
                  <a:pt x="218694" y="83057"/>
                </a:lnTo>
                <a:lnTo>
                  <a:pt x="239268" y="89915"/>
                </a:lnTo>
                <a:lnTo>
                  <a:pt x="278892" y="101346"/>
                </a:lnTo>
                <a:lnTo>
                  <a:pt x="298704" y="106679"/>
                </a:lnTo>
                <a:lnTo>
                  <a:pt x="301752" y="96773"/>
                </a:lnTo>
                <a:close/>
              </a:path>
              <a:path w="1110615" h="163829">
                <a:moveTo>
                  <a:pt x="413004" y="124967"/>
                </a:moveTo>
                <a:lnTo>
                  <a:pt x="397764" y="121919"/>
                </a:lnTo>
                <a:lnTo>
                  <a:pt x="359664" y="112775"/>
                </a:lnTo>
                <a:lnTo>
                  <a:pt x="332232" y="105155"/>
                </a:lnTo>
                <a:lnTo>
                  <a:pt x="329184" y="115061"/>
                </a:lnTo>
                <a:lnTo>
                  <a:pt x="356616" y="122681"/>
                </a:lnTo>
                <a:lnTo>
                  <a:pt x="394716" y="131826"/>
                </a:lnTo>
                <a:lnTo>
                  <a:pt x="410718" y="135635"/>
                </a:lnTo>
                <a:lnTo>
                  <a:pt x="413004" y="124967"/>
                </a:lnTo>
                <a:close/>
              </a:path>
              <a:path w="1110615" h="163829">
                <a:moveTo>
                  <a:pt x="525780" y="145542"/>
                </a:moveTo>
                <a:lnTo>
                  <a:pt x="509016" y="143255"/>
                </a:lnTo>
                <a:lnTo>
                  <a:pt x="454152" y="134111"/>
                </a:lnTo>
                <a:lnTo>
                  <a:pt x="443484" y="131826"/>
                </a:lnTo>
                <a:lnTo>
                  <a:pt x="441960" y="142494"/>
                </a:lnTo>
                <a:lnTo>
                  <a:pt x="451866" y="144017"/>
                </a:lnTo>
                <a:lnTo>
                  <a:pt x="470916" y="147827"/>
                </a:lnTo>
                <a:lnTo>
                  <a:pt x="507492" y="153923"/>
                </a:lnTo>
                <a:lnTo>
                  <a:pt x="524256" y="156210"/>
                </a:lnTo>
                <a:lnTo>
                  <a:pt x="525780" y="145542"/>
                </a:lnTo>
                <a:close/>
              </a:path>
              <a:path w="1110615" h="163829">
                <a:moveTo>
                  <a:pt x="640080" y="163829"/>
                </a:moveTo>
                <a:lnTo>
                  <a:pt x="640080" y="153161"/>
                </a:lnTo>
                <a:lnTo>
                  <a:pt x="614934" y="153128"/>
                </a:lnTo>
                <a:lnTo>
                  <a:pt x="598170" y="152399"/>
                </a:lnTo>
                <a:lnTo>
                  <a:pt x="580644" y="150875"/>
                </a:lnTo>
                <a:lnTo>
                  <a:pt x="563118" y="150113"/>
                </a:lnTo>
                <a:lnTo>
                  <a:pt x="557022" y="149351"/>
                </a:lnTo>
                <a:lnTo>
                  <a:pt x="556260" y="159257"/>
                </a:lnTo>
                <a:lnTo>
                  <a:pt x="561594" y="160019"/>
                </a:lnTo>
                <a:lnTo>
                  <a:pt x="580644" y="161610"/>
                </a:lnTo>
                <a:lnTo>
                  <a:pt x="597408" y="163067"/>
                </a:lnTo>
                <a:lnTo>
                  <a:pt x="615696" y="163101"/>
                </a:lnTo>
                <a:lnTo>
                  <a:pt x="632460" y="163829"/>
                </a:lnTo>
                <a:lnTo>
                  <a:pt x="640080" y="163829"/>
                </a:lnTo>
                <a:close/>
              </a:path>
              <a:path w="1110615" h="163829">
                <a:moveTo>
                  <a:pt x="755904" y="154685"/>
                </a:moveTo>
                <a:lnTo>
                  <a:pt x="754380" y="144017"/>
                </a:lnTo>
                <a:lnTo>
                  <a:pt x="748284" y="144779"/>
                </a:lnTo>
                <a:lnTo>
                  <a:pt x="732282" y="147065"/>
                </a:lnTo>
                <a:lnTo>
                  <a:pt x="715518" y="149351"/>
                </a:lnTo>
                <a:lnTo>
                  <a:pt x="699516" y="150875"/>
                </a:lnTo>
                <a:lnTo>
                  <a:pt x="682752" y="151637"/>
                </a:lnTo>
                <a:lnTo>
                  <a:pt x="671322" y="152399"/>
                </a:lnTo>
                <a:lnTo>
                  <a:pt x="672084" y="163067"/>
                </a:lnTo>
                <a:lnTo>
                  <a:pt x="683514" y="162305"/>
                </a:lnTo>
                <a:lnTo>
                  <a:pt x="717042" y="159257"/>
                </a:lnTo>
                <a:lnTo>
                  <a:pt x="733044" y="157733"/>
                </a:lnTo>
                <a:lnTo>
                  <a:pt x="749046" y="155447"/>
                </a:lnTo>
                <a:lnTo>
                  <a:pt x="755904" y="154685"/>
                </a:lnTo>
                <a:close/>
              </a:path>
              <a:path w="1110615" h="163829">
                <a:moveTo>
                  <a:pt x="868680" y="129539"/>
                </a:moveTo>
                <a:lnTo>
                  <a:pt x="866394" y="119633"/>
                </a:lnTo>
                <a:lnTo>
                  <a:pt x="842010" y="125729"/>
                </a:lnTo>
                <a:lnTo>
                  <a:pt x="810768" y="133349"/>
                </a:lnTo>
                <a:lnTo>
                  <a:pt x="784860" y="138683"/>
                </a:lnTo>
                <a:lnTo>
                  <a:pt x="787146" y="148589"/>
                </a:lnTo>
                <a:lnTo>
                  <a:pt x="813054" y="143255"/>
                </a:lnTo>
                <a:lnTo>
                  <a:pt x="844296" y="136397"/>
                </a:lnTo>
                <a:lnTo>
                  <a:pt x="868680" y="129539"/>
                </a:lnTo>
                <a:close/>
              </a:path>
              <a:path w="1110615" h="163829">
                <a:moveTo>
                  <a:pt x="978408" y="93725"/>
                </a:moveTo>
                <a:lnTo>
                  <a:pt x="975360" y="83819"/>
                </a:lnTo>
                <a:lnTo>
                  <a:pt x="962406" y="88391"/>
                </a:lnTo>
                <a:lnTo>
                  <a:pt x="932688" y="99059"/>
                </a:lnTo>
                <a:lnTo>
                  <a:pt x="902970" y="108965"/>
                </a:lnTo>
                <a:lnTo>
                  <a:pt x="896112" y="110489"/>
                </a:lnTo>
                <a:lnTo>
                  <a:pt x="899160" y="120395"/>
                </a:lnTo>
                <a:lnTo>
                  <a:pt x="906018" y="118871"/>
                </a:lnTo>
                <a:lnTo>
                  <a:pt x="935736" y="108965"/>
                </a:lnTo>
                <a:lnTo>
                  <a:pt x="965454" y="98297"/>
                </a:lnTo>
                <a:lnTo>
                  <a:pt x="978408" y="93725"/>
                </a:lnTo>
                <a:close/>
              </a:path>
              <a:path w="1110615" h="163829">
                <a:moveTo>
                  <a:pt x="1034665" y="72289"/>
                </a:moveTo>
                <a:lnTo>
                  <a:pt x="1030624" y="62476"/>
                </a:lnTo>
                <a:lnTo>
                  <a:pt x="1021080" y="66293"/>
                </a:lnTo>
                <a:lnTo>
                  <a:pt x="1004316" y="72389"/>
                </a:lnTo>
                <a:lnTo>
                  <a:pt x="1008126" y="82295"/>
                </a:lnTo>
                <a:lnTo>
                  <a:pt x="1024890" y="76199"/>
                </a:lnTo>
                <a:lnTo>
                  <a:pt x="1034665" y="72289"/>
                </a:lnTo>
                <a:close/>
              </a:path>
              <a:path w="1110615" h="163829">
                <a:moveTo>
                  <a:pt x="1110234" y="35813"/>
                </a:moveTo>
                <a:lnTo>
                  <a:pt x="1016508" y="28193"/>
                </a:lnTo>
                <a:lnTo>
                  <a:pt x="1030624" y="62476"/>
                </a:lnTo>
                <a:lnTo>
                  <a:pt x="1043940" y="57149"/>
                </a:lnTo>
                <a:lnTo>
                  <a:pt x="1047750" y="67055"/>
                </a:lnTo>
                <a:lnTo>
                  <a:pt x="1047750" y="104067"/>
                </a:lnTo>
                <a:lnTo>
                  <a:pt x="1048512" y="105917"/>
                </a:lnTo>
                <a:lnTo>
                  <a:pt x="1110234" y="35813"/>
                </a:lnTo>
                <a:close/>
              </a:path>
              <a:path w="1110615" h="163829">
                <a:moveTo>
                  <a:pt x="1047750" y="67055"/>
                </a:moveTo>
                <a:lnTo>
                  <a:pt x="1043940" y="57149"/>
                </a:lnTo>
                <a:lnTo>
                  <a:pt x="1030624" y="62476"/>
                </a:lnTo>
                <a:lnTo>
                  <a:pt x="1034665" y="72289"/>
                </a:lnTo>
                <a:lnTo>
                  <a:pt x="1047750" y="67055"/>
                </a:lnTo>
                <a:close/>
              </a:path>
              <a:path w="1110615" h="163829">
                <a:moveTo>
                  <a:pt x="1047750" y="104067"/>
                </a:moveTo>
                <a:lnTo>
                  <a:pt x="1047750" y="67055"/>
                </a:lnTo>
                <a:lnTo>
                  <a:pt x="1034665" y="72289"/>
                </a:lnTo>
                <a:lnTo>
                  <a:pt x="1047750" y="1040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55184" y="4092702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1678" y="4092702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5876" y="4082796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7009" y="4237735"/>
            <a:ext cx="339344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78939" algn="l"/>
                <a:tab pos="3263265" algn="l"/>
              </a:tabLst>
            </a:pPr>
            <a:r>
              <a:rPr sz="1300" spc="5" dirty="0">
                <a:latin typeface="Calibri"/>
                <a:cs typeface="Calibri"/>
              </a:rPr>
              <a:t>0i	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j	</a:t>
            </a:r>
            <a:r>
              <a:rPr sz="1950" spc="7" baseline="4273" dirty="0">
                <a:latin typeface="Calibri"/>
                <a:cs typeface="Calibri"/>
              </a:rPr>
              <a:t>jk</a:t>
            </a:r>
            <a:endParaRPr sz="1950" baseline="427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804" y="4795266"/>
            <a:ext cx="8547735" cy="249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30095" algn="r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p</a:t>
            </a:r>
            <a:r>
              <a:rPr sz="1950" spc="-7" baseline="-21367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j</a:t>
            </a:r>
            <a:r>
              <a:rPr sz="1950" spc="5" dirty="0">
                <a:latin typeface="Calibri"/>
                <a:cs typeface="Calibri"/>
              </a:rPr>
              <a:t>'</a:t>
            </a:r>
            <a:endParaRPr sz="1950">
              <a:latin typeface="Calibri"/>
              <a:cs typeface="Calibri"/>
            </a:endParaRPr>
          </a:p>
          <a:p>
            <a:pPr marL="389255" marR="5080" indent="-376555">
              <a:lnSpc>
                <a:spcPts val="2850"/>
              </a:lnSpc>
              <a:spcBef>
                <a:spcPts val="11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b="1" spc="-5" dirty="0">
                <a:latin typeface="Calibri"/>
                <a:cs typeface="Calibri"/>
              </a:rPr>
              <a:t>p</a:t>
            </a:r>
            <a:r>
              <a:rPr sz="2625" b="1" spc="-7" baseline="-20634" dirty="0">
                <a:latin typeface="Calibri"/>
                <a:cs typeface="Calibri"/>
              </a:rPr>
              <a:t>ij </a:t>
            </a:r>
            <a:r>
              <a:rPr sz="2650" spc="-10" dirty="0">
                <a:latin typeface="Calibri"/>
                <a:cs typeface="Calibri"/>
              </a:rPr>
              <a:t>is not the </a:t>
            </a:r>
            <a:r>
              <a:rPr sz="2650" spc="-20" dirty="0">
                <a:latin typeface="Calibri"/>
                <a:cs typeface="Calibri"/>
              </a:rPr>
              <a:t>shortest </a:t>
            </a:r>
            <a:r>
              <a:rPr sz="2650" spc="-15" dirty="0">
                <a:latin typeface="Calibri"/>
                <a:cs typeface="Calibri"/>
              </a:rPr>
              <a:t>path,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another </a:t>
            </a:r>
            <a:r>
              <a:rPr sz="2650" b="1" dirty="0">
                <a:latin typeface="Calibri"/>
                <a:cs typeface="Calibri"/>
              </a:rPr>
              <a:t>p</a:t>
            </a:r>
            <a:r>
              <a:rPr sz="2625" b="1" baseline="-20634" dirty="0">
                <a:latin typeface="Calibri"/>
                <a:cs typeface="Calibri"/>
              </a:rPr>
              <a:t>ij</a:t>
            </a:r>
            <a:r>
              <a:rPr sz="2650" b="1" dirty="0">
                <a:latin typeface="Calibri"/>
                <a:cs typeface="Calibri"/>
              </a:rPr>
              <a:t>’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is  </a:t>
            </a:r>
            <a:r>
              <a:rPr sz="2600" spc="5" dirty="0">
                <a:latin typeface="Calibri"/>
                <a:cs typeface="Calibri"/>
              </a:rPr>
              <a:t>shorter </a:t>
            </a:r>
            <a:r>
              <a:rPr sz="2600" spc="10" dirty="0">
                <a:latin typeface="Calibri"/>
                <a:cs typeface="Calibri"/>
              </a:rPr>
              <a:t>than </a:t>
            </a:r>
            <a:r>
              <a:rPr sz="2600" b="1" dirty="0">
                <a:latin typeface="Calibri"/>
                <a:cs typeface="Calibri"/>
              </a:rPr>
              <a:t>p</a:t>
            </a:r>
            <a:r>
              <a:rPr sz="2625" b="1" baseline="-20634" dirty="0">
                <a:latin typeface="Calibri"/>
                <a:cs typeface="Calibri"/>
              </a:rPr>
              <a:t>ij</a:t>
            </a:r>
            <a:r>
              <a:rPr sz="2650" dirty="0">
                <a:latin typeface="Calibri"/>
                <a:cs typeface="Calibri"/>
              </a:rPr>
              <a:t>. </a:t>
            </a: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10" dirty="0">
                <a:latin typeface="Calibri"/>
                <a:cs typeface="Calibri"/>
              </a:rPr>
              <a:t>then cut out </a:t>
            </a:r>
            <a:r>
              <a:rPr sz="2650" b="1" spc="-5" dirty="0">
                <a:latin typeface="Calibri"/>
                <a:cs typeface="Calibri"/>
              </a:rPr>
              <a:t>p</a:t>
            </a:r>
            <a:r>
              <a:rPr sz="2625" b="1" spc="-7" baseline="-20634" dirty="0">
                <a:latin typeface="Calibri"/>
                <a:cs typeface="Calibri"/>
              </a:rPr>
              <a:t>ij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15" dirty="0">
                <a:latin typeface="Calibri"/>
                <a:cs typeface="Calibri"/>
              </a:rPr>
              <a:t>replace </a:t>
            </a:r>
            <a:r>
              <a:rPr sz="2650" spc="-10" dirty="0">
                <a:latin typeface="Calibri"/>
                <a:cs typeface="Calibri"/>
              </a:rPr>
              <a:t>it with  </a:t>
            </a:r>
            <a:r>
              <a:rPr sz="2650" b="1" dirty="0">
                <a:latin typeface="Calibri"/>
                <a:cs typeface="Calibri"/>
              </a:rPr>
              <a:t>p</a:t>
            </a:r>
            <a:r>
              <a:rPr sz="2625" b="1" baseline="-20634" dirty="0">
                <a:latin typeface="Calibri"/>
                <a:cs typeface="Calibri"/>
              </a:rPr>
              <a:t>ij</a:t>
            </a:r>
            <a:r>
              <a:rPr sz="2650" b="1" dirty="0">
                <a:latin typeface="Calibri"/>
                <a:cs typeface="Calibri"/>
              </a:rPr>
              <a:t>’</a:t>
            </a:r>
            <a:r>
              <a:rPr sz="2650" dirty="0">
                <a:latin typeface="Calibri"/>
                <a:cs typeface="Calibri"/>
              </a:rPr>
              <a:t>, </a:t>
            </a:r>
            <a:r>
              <a:rPr sz="2650" spc="-5" dirty="0">
                <a:latin typeface="Calibri"/>
                <a:cs typeface="Calibri"/>
              </a:rPr>
              <a:t>which </a:t>
            </a:r>
            <a:r>
              <a:rPr sz="2650" spc="-15" dirty="0">
                <a:latin typeface="Calibri"/>
                <a:cs typeface="Calibri"/>
              </a:rPr>
              <a:t>result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shorter path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b="1" spc="-5" dirty="0">
                <a:latin typeface="Calibri"/>
                <a:cs typeface="Calibri"/>
              </a:rPr>
              <a:t>v</a:t>
            </a:r>
            <a:r>
              <a:rPr sz="2625" b="1" spc="-7" baseline="-20634" dirty="0">
                <a:latin typeface="Calibri"/>
                <a:cs typeface="Calibri"/>
              </a:rPr>
              <a:t>0 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21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v</a:t>
            </a:r>
            <a:r>
              <a:rPr sz="2625" b="1" spc="-7" baseline="-20634" dirty="0">
                <a:latin typeface="Calibri"/>
                <a:cs typeface="Calibri"/>
              </a:rPr>
              <a:t>k</a:t>
            </a:r>
            <a:endParaRPr sz="2625" baseline="-20634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b="1" spc="20" dirty="0">
                <a:latin typeface="Calibri"/>
                <a:cs typeface="Calibri"/>
              </a:rPr>
              <a:t>p </a:t>
            </a:r>
            <a:r>
              <a:rPr sz="2600" spc="10" dirty="0">
                <a:latin typeface="Calibri"/>
                <a:cs typeface="Calibri"/>
              </a:rPr>
              <a:t>is the </a:t>
            </a:r>
            <a:r>
              <a:rPr sz="2600" spc="5" dirty="0">
                <a:latin typeface="Calibri"/>
                <a:cs typeface="Calibri"/>
              </a:rPr>
              <a:t>shortest path from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0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v</a:t>
            </a:r>
            <a:r>
              <a:rPr sz="2625" spc="15" baseline="-20634" dirty="0">
                <a:latin typeface="Calibri"/>
                <a:cs typeface="Calibri"/>
              </a:rPr>
              <a:t>k </a:t>
            </a:r>
            <a:r>
              <a:rPr sz="2600" spc="35" dirty="0">
                <a:latin typeface="Wingdings"/>
                <a:cs typeface="Wingdings"/>
              </a:rPr>
              <a:t>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contradiction!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Thus </a:t>
            </a:r>
            <a:r>
              <a:rPr sz="2650" b="1" spc="-5" dirty="0">
                <a:latin typeface="Calibri"/>
                <a:cs typeface="Calibri"/>
              </a:rPr>
              <a:t>p</a:t>
            </a:r>
            <a:r>
              <a:rPr sz="2625" b="1" spc="-7" baseline="-20634" dirty="0">
                <a:latin typeface="Calibri"/>
                <a:cs typeface="Calibri"/>
              </a:rPr>
              <a:t>ij  </a:t>
            </a:r>
            <a:r>
              <a:rPr sz="2650" spc="-20" dirty="0">
                <a:latin typeface="Calibri"/>
                <a:cs typeface="Calibri"/>
              </a:rPr>
              <a:t>must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shortest </a:t>
            </a:r>
            <a:r>
              <a:rPr sz="2650" spc="-15" dirty="0">
                <a:latin typeface="Calibri"/>
                <a:cs typeface="Calibri"/>
              </a:rPr>
              <a:t>path between </a:t>
            </a:r>
            <a:r>
              <a:rPr sz="2650" b="1" spc="-5" dirty="0">
                <a:latin typeface="Calibri"/>
                <a:cs typeface="Calibri"/>
              </a:rPr>
              <a:t>i </a:t>
            </a:r>
            <a:r>
              <a:rPr sz="2650" spc="-10" dirty="0">
                <a:latin typeface="Calibri"/>
                <a:cs typeface="Calibri"/>
              </a:rPr>
              <a:t>and</a:t>
            </a:r>
            <a:r>
              <a:rPr sz="2650" spc="-13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j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2311" y="4376165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53" y="181796"/>
                </a:moveTo>
                <a:lnTo>
                  <a:pt x="919337" y="188029"/>
                </a:lnTo>
                <a:lnTo>
                  <a:pt x="906018" y="198881"/>
                </a:lnTo>
                <a:lnTo>
                  <a:pt x="869850" y="227034"/>
                </a:lnTo>
                <a:lnTo>
                  <a:pt x="830909" y="254084"/>
                </a:lnTo>
                <a:lnTo>
                  <a:pt x="789477" y="277269"/>
                </a:lnTo>
                <a:lnTo>
                  <a:pt x="745839" y="293825"/>
                </a:lnTo>
                <a:lnTo>
                  <a:pt x="700278" y="300989"/>
                </a:lnTo>
                <a:lnTo>
                  <a:pt x="690372" y="300227"/>
                </a:lnTo>
                <a:lnTo>
                  <a:pt x="681228" y="300227"/>
                </a:lnTo>
                <a:lnTo>
                  <a:pt x="639300" y="285040"/>
                </a:lnTo>
                <a:lnTo>
                  <a:pt x="600275" y="254369"/>
                </a:lnTo>
                <a:lnTo>
                  <a:pt x="565531" y="217290"/>
                </a:lnTo>
                <a:lnTo>
                  <a:pt x="536448" y="182879"/>
                </a:lnTo>
                <a:lnTo>
                  <a:pt x="495300" y="131825"/>
                </a:lnTo>
                <a:lnTo>
                  <a:pt x="485394" y="119633"/>
                </a:lnTo>
                <a:lnTo>
                  <a:pt x="439981" y="68769"/>
                </a:lnTo>
                <a:lnTo>
                  <a:pt x="402255" y="34004"/>
                </a:lnTo>
                <a:lnTo>
                  <a:pt x="359234" y="8907"/>
                </a:lnTo>
                <a:lnTo>
                  <a:pt x="308610" y="0"/>
                </a:lnTo>
                <a:lnTo>
                  <a:pt x="297180" y="0"/>
                </a:lnTo>
                <a:lnTo>
                  <a:pt x="236896" y="10222"/>
                </a:lnTo>
                <a:lnTo>
                  <a:pt x="189518" y="29044"/>
                </a:lnTo>
                <a:lnTo>
                  <a:pt x="144164" y="54336"/>
                </a:lnTo>
                <a:lnTo>
                  <a:pt x="101382" y="83210"/>
                </a:lnTo>
                <a:lnTo>
                  <a:pt x="61722" y="112775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499" y="109134"/>
                </a:lnTo>
                <a:lnTo>
                  <a:pt x="160967" y="80923"/>
                </a:lnTo>
                <a:lnTo>
                  <a:pt x="205170" y="56437"/>
                </a:lnTo>
                <a:lnTo>
                  <a:pt x="251338" y="38827"/>
                </a:lnTo>
                <a:lnTo>
                  <a:pt x="298704" y="31241"/>
                </a:lnTo>
                <a:lnTo>
                  <a:pt x="308610" y="31241"/>
                </a:lnTo>
                <a:lnTo>
                  <a:pt x="359084" y="43187"/>
                </a:lnTo>
                <a:lnTo>
                  <a:pt x="398092" y="71427"/>
                </a:lnTo>
                <a:lnTo>
                  <a:pt x="432745" y="106816"/>
                </a:lnTo>
                <a:lnTo>
                  <a:pt x="461009" y="139445"/>
                </a:lnTo>
                <a:lnTo>
                  <a:pt x="491490" y="177545"/>
                </a:lnTo>
                <a:lnTo>
                  <a:pt x="522731" y="215645"/>
                </a:lnTo>
                <a:lnTo>
                  <a:pt x="556941" y="254534"/>
                </a:lnTo>
                <a:lnTo>
                  <a:pt x="594693" y="291574"/>
                </a:lnTo>
                <a:lnTo>
                  <a:pt x="637803" y="319796"/>
                </a:lnTo>
                <a:lnTo>
                  <a:pt x="688086" y="332231"/>
                </a:lnTo>
                <a:lnTo>
                  <a:pt x="710184" y="332231"/>
                </a:lnTo>
                <a:lnTo>
                  <a:pt x="758314" y="323057"/>
                </a:lnTo>
                <a:lnTo>
                  <a:pt x="803764" y="305324"/>
                </a:lnTo>
                <a:lnTo>
                  <a:pt x="846714" y="281281"/>
                </a:lnTo>
                <a:lnTo>
                  <a:pt x="887343" y="253179"/>
                </a:lnTo>
                <a:lnTo>
                  <a:pt x="925830" y="223265"/>
                </a:lnTo>
                <a:lnTo>
                  <a:pt x="942399" y="209764"/>
                </a:lnTo>
                <a:lnTo>
                  <a:pt x="951653" y="181796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0391" y="176783"/>
                </a:lnTo>
                <a:lnTo>
                  <a:pt x="851916" y="185165"/>
                </a:lnTo>
                <a:lnTo>
                  <a:pt x="854202" y="193547"/>
                </a:lnTo>
                <a:lnTo>
                  <a:pt x="861822" y="198881"/>
                </a:lnTo>
                <a:lnTo>
                  <a:pt x="870966" y="197357"/>
                </a:lnTo>
                <a:lnTo>
                  <a:pt x="919337" y="188029"/>
                </a:lnTo>
                <a:lnTo>
                  <a:pt x="926591" y="182117"/>
                </a:lnTo>
                <a:lnTo>
                  <a:pt x="946404" y="164591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6404" y="164591"/>
                </a:lnTo>
                <a:lnTo>
                  <a:pt x="926496" y="182195"/>
                </a:lnTo>
                <a:lnTo>
                  <a:pt x="919337" y="188029"/>
                </a:lnTo>
                <a:lnTo>
                  <a:pt x="951653" y="181796"/>
                </a:lnTo>
                <a:lnTo>
                  <a:pt x="960119" y="156209"/>
                </a:lnTo>
                <a:lnTo>
                  <a:pt x="977646" y="176783"/>
                </a:lnTo>
                <a:lnTo>
                  <a:pt x="977646" y="179323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6978" y="188213"/>
                </a:lnTo>
                <a:lnTo>
                  <a:pt x="946404" y="206501"/>
                </a:lnTo>
                <a:lnTo>
                  <a:pt x="942399" y="209764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3356" y="281939"/>
                </a:lnTo>
                <a:lnTo>
                  <a:pt x="952500" y="278129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7646" y="179323"/>
                </a:moveTo>
                <a:lnTo>
                  <a:pt x="977646" y="176783"/>
                </a:lnTo>
                <a:lnTo>
                  <a:pt x="951653" y="181796"/>
                </a:lnTo>
                <a:lnTo>
                  <a:pt x="942399" y="209764"/>
                </a:lnTo>
                <a:lnTo>
                  <a:pt x="946404" y="206501"/>
                </a:lnTo>
                <a:lnTo>
                  <a:pt x="966978" y="188213"/>
                </a:lnTo>
                <a:lnTo>
                  <a:pt x="977646" y="179323"/>
                </a:lnTo>
                <a:close/>
              </a:path>
              <a:path w="998220" h="332739">
                <a:moveTo>
                  <a:pt x="977646" y="176783"/>
                </a:moveTo>
                <a:lnTo>
                  <a:pt x="960119" y="156209"/>
                </a:lnTo>
                <a:lnTo>
                  <a:pt x="951653" y="181796"/>
                </a:lnTo>
                <a:lnTo>
                  <a:pt x="977646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9558" y="4376165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858" y="181179"/>
                </a:moveTo>
                <a:lnTo>
                  <a:pt x="919899" y="187571"/>
                </a:lnTo>
                <a:lnTo>
                  <a:pt x="906018" y="198881"/>
                </a:lnTo>
                <a:lnTo>
                  <a:pt x="870191" y="226889"/>
                </a:lnTo>
                <a:lnTo>
                  <a:pt x="831064" y="254033"/>
                </a:lnTo>
                <a:lnTo>
                  <a:pt x="789276" y="277385"/>
                </a:lnTo>
                <a:lnTo>
                  <a:pt x="745467" y="294013"/>
                </a:lnTo>
                <a:lnTo>
                  <a:pt x="700278" y="300989"/>
                </a:lnTo>
                <a:lnTo>
                  <a:pt x="690372" y="300227"/>
                </a:lnTo>
                <a:lnTo>
                  <a:pt x="681990" y="300227"/>
                </a:lnTo>
                <a:lnTo>
                  <a:pt x="640569" y="285721"/>
                </a:lnTo>
                <a:lnTo>
                  <a:pt x="600837" y="254765"/>
                </a:lnTo>
                <a:lnTo>
                  <a:pt x="565486" y="217203"/>
                </a:lnTo>
                <a:lnTo>
                  <a:pt x="495300" y="131825"/>
                </a:lnTo>
                <a:lnTo>
                  <a:pt x="485394" y="119633"/>
                </a:lnTo>
                <a:lnTo>
                  <a:pt x="474726" y="106679"/>
                </a:lnTo>
                <a:lnTo>
                  <a:pt x="440724" y="68842"/>
                </a:lnTo>
                <a:lnTo>
                  <a:pt x="402464" y="33942"/>
                </a:lnTo>
                <a:lnTo>
                  <a:pt x="358806" y="8740"/>
                </a:lnTo>
                <a:lnTo>
                  <a:pt x="308610" y="0"/>
                </a:lnTo>
                <a:lnTo>
                  <a:pt x="297180" y="0"/>
                </a:lnTo>
                <a:lnTo>
                  <a:pt x="236973" y="10243"/>
                </a:lnTo>
                <a:lnTo>
                  <a:pt x="189556" y="29088"/>
                </a:lnTo>
                <a:lnTo>
                  <a:pt x="144125" y="54393"/>
                </a:lnTo>
                <a:lnTo>
                  <a:pt x="101305" y="83256"/>
                </a:lnTo>
                <a:lnTo>
                  <a:pt x="61722" y="112775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564" y="109091"/>
                </a:lnTo>
                <a:lnTo>
                  <a:pt x="160997" y="80895"/>
                </a:lnTo>
                <a:lnTo>
                  <a:pt x="205131" y="56447"/>
                </a:lnTo>
                <a:lnTo>
                  <a:pt x="251267" y="38858"/>
                </a:lnTo>
                <a:lnTo>
                  <a:pt x="298704" y="31241"/>
                </a:lnTo>
                <a:lnTo>
                  <a:pt x="308610" y="31241"/>
                </a:lnTo>
                <a:lnTo>
                  <a:pt x="359140" y="43141"/>
                </a:lnTo>
                <a:lnTo>
                  <a:pt x="398078" y="71351"/>
                </a:lnTo>
                <a:lnTo>
                  <a:pt x="432668" y="106749"/>
                </a:lnTo>
                <a:lnTo>
                  <a:pt x="471678" y="151637"/>
                </a:lnTo>
                <a:lnTo>
                  <a:pt x="491490" y="177545"/>
                </a:lnTo>
                <a:lnTo>
                  <a:pt x="522731" y="215645"/>
                </a:lnTo>
                <a:lnTo>
                  <a:pt x="556916" y="254533"/>
                </a:lnTo>
                <a:lnTo>
                  <a:pt x="594702" y="291522"/>
                </a:lnTo>
                <a:lnTo>
                  <a:pt x="637842" y="319719"/>
                </a:lnTo>
                <a:lnTo>
                  <a:pt x="688086" y="332231"/>
                </a:lnTo>
                <a:lnTo>
                  <a:pt x="710184" y="332231"/>
                </a:lnTo>
                <a:lnTo>
                  <a:pt x="758443" y="323011"/>
                </a:lnTo>
                <a:lnTo>
                  <a:pt x="803860" y="305322"/>
                </a:lnTo>
                <a:lnTo>
                  <a:pt x="846711" y="281347"/>
                </a:lnTo>
                <a:lnTo>
                  <a:pt x="887275" y="253268"/>
                </a:lnTo>
                <a:lnTo>
                  <a:pt x="925830" y="223265"/>
                </a:lnTo>
                <a:lnTo>
                  <a:pt x="942399" y="209764"/>
                </a:lnTo>
                <a:lnTo>
                  <a:pt x="951858" y="181179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115"/>
                </a:lnTo>
                <a:lnTo>
                  <a:pt x="856488" y="168401"/>
                </a:lnTo>
                <a:lnTo>
                  <a:pt x="850391" y="176783"/>
                </a:lnTo>
                <a:lnTo>
                  <a:pt x="852678" y="185165"/>
                </a:lnTo>
                <a:lnTo>
                  <a:pt x="854202" y="193547"/>
                </a:lnTo>
                <a:lnTo>
                  <a:pt x="862584" y="198881"/>
                </a:lnTo>
                <a:lnTo>
                  <a:pt x="870966" y="197357"/>
                </a:lnTo>
                <a:lnTo>
                  <a:pt x="919899" y="187571"/>
                </a:lnTo>
                <a:lnTo>
                  <a:pt x="926591" y="182117"/>
                </a:lnTo>
                <a:lnTo>
                  <a:pt x="947166" y="164591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7166" y="164591"/>
                </a:lnTo>
                <a:lnTo>
                  <a:pt x="926496" y="182195"/>
                </a:lnTo>
                <a:lnTo>
                  <a:pt x="919899" y="187571"/>
                </a:lnTo>
                <a:lnTo>
                  <a:pt x="951858" y="181179"/>
                </a:lnTo>
                <a:lnTo>
                  <a:pt x="960119" y="156209"/>
                </a:lnTo>
                <a:lnTo>
                  <a:pt x="977646" y="176021"/>
                </a:lnTo>
                <a:lnTo>
                  <a:pt x="977646" y="179323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6978" y="188213"/>
                </a:lnTo>
                <a:lnTo>
                  <a:pt x="946404" y="206501"/>
                </a:lnTo>
                <a:lnTo>
                  <a:pt x="942399" y="209764"/>
                </a:lnTo>
                <a:lnTo>
                  <a:pt x="925830" y="259841"/>
                </a:lnTo>
                <a:lnTo>
                  <a:pt x="924913" y="265723"/>
                </a:lnTo>
                <a:lnTo>
                  <a:pt x="926496" y="271462"/>
                </a:lnTo>
                <a:lnTo>
                  <a:pt x="930223" y="276344"/>
                </a:lnTo>
                <a:lnTo>
                  <a:pt x="935736" y="279653"/>
                </a:lnTo>
                <a:lnTo>
                  <a:pt x="943356" y="281939"/>
                </a:lnTo>
                <a:lnTo>
                  <a:pt x="952500" y="277367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7646" y="179323"/>
                </a:moveTo>
                <a:lnTo>
                  <a:pt x="977646" y="176021"/>
                </a:lnTo>
                <a:lnTo>
                  <a:pt x="951858" y="181179"/>
                </a:lnTo>
                <a:lnTo>
                  <a:pt x="942399" y="209764"/>
                </a:lnTo>
                <a:lnTo>
                  <a:pt x="946404" y="206501"/>
                </a:lnTo>
                <a:lnTo>
                  <a:pt x="966978" y="188213"/>
                </a:lnTo>
                <a:lnTo>
                  <a:pt x="977646" y="179323"/>
                </a:lnTo>
                <a:close/>
              </a:path>
              <a:path w="998220" h="332739">
                <a:moveTo>
                  <a:pt x="977646" y="176021"/>
                </a:moveTo>
                <a:lnTo>
                  <a:pt x="960119" y="156209"/>
                </a:lnTo>
                <a:lnTo>
                  <a:pt x="951858" y="181179"/>
                </a:lnTo>
                <a:lnTo>
                  <a:pt x="977646" y="17602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1856" y="4376165"/>
            <a:ext cx="998219" cy="332740"/>
          </a:xfrm>
          <a:custGeom>
            <a:avLst/>
            <a:gdLst/>
            <a:ahLst/>
            <a:cxnLst/>
            <a:rect l="l" t="t" r="r" b="b"/>
            <a:pathLst>
              <a:path w="998220" h="332739">
                <a:moveTo>
                  <a:pt x="951653" y="181796"/>
                </a:moveTo>
                <a:lnTo>
                  <a:pt x="919337" y="188029"/>
                </a:lnTo>
                <a:lnTo>
                  <a:pt x="906018" y="198881"/>
                </a:lnTo>
                <a:lnTo>
                  <a:pt x="869828" y="227024"/>
                </a:lnTo>
                <a:lnTo>
                  <a:pt x="830898" y="254101"/>
                </a:lnTo>
                <a:lnTo>
                  <a:pt x="789488" y="277317"/>
                </a:lnTo>
                <a:lnTo>
                  <a:pt x="745861" y="293878"/>
                </a:lnTo>
                <a:lnTo>
                  <a:pt x="700278" y="300989"/>
                </a:lnTo>
                <a:lnTo>
                  <a:pt x="690372" y="300227"/>
                </a:lnTo>
                <a:lnTo>
                  <a:pt x="681228" y="300227"/>
                </a:lnTo>
                <a:lnTo>
                  <a:pt x="639300" y="285040"/>
                </a:lnTo>
                <a:lnTo>
                  <a:pt x="600275" y="254369"/>
                </a:lnTo>
                <a:lnTo>
                  <a:pt x="565531" y="217290"/>
                </a:lnTo>
                <a:lnTo>
                  <a:pt x="536448" y="182879"/>
                </a:lnTo>
                <a:lnTo>
                  <a:pt x="495300" y="131825"/>
                </a:lnTo>
                <a:lnTo>
                  <a:pt x="485394" y="119633"/>
                </a:lnTo>
                <a:lnTo>
                  <a:pt x="439981" y="68769"/>
                </a:lnTo>
                <a:lnTo>
                  <a:pt x="402255" y="34004"/>
                </a:lnTo>
                <a:lnTo>
                  <a:pt x="359234" y="8907"/>
                </a:lnTo>
                <a:lnTo>
                  <a:pt x="308610" y="0"/>
                </a:lnTo>
                <a:lnTo>
                  <a:pt x="297180" y="0"/>
                </a:lnTo>
                <a:lnTo>
                  <a:pt x="237079" y="10173"/>
                </a:lnTo>
                <a:lnTo>
                  <a:pt x="189619" y="29049"/>
                </a:lnTo>
                <a:lnTo>
                  <a:pt x="144091" y="54422"/>
                </a:lnTo>
                <a:lnTo>
                  <a:pt x="101217" y="83321"/>
                </a:lnTo>
                <a:lnTo>
                  <a:pt x="61722" y="112775"/>
                </a:lnTo>
                <a:lnTo>
                  <a:pt x="0" y="163067"/>
                </a:lnTo>
                <a:lnTo>
                  <a:pt x="19812" y="187451"/>
                </a:lnTo>
                <a:lnTo>
                  <a:pt x="60960" y="153923"/>
                </a:lnTo>
                <a:lnTo>
                  <a:pt x="81534" y="137921"/>
                </a:lnTo>
                <a:lnTo>
                  <a:pt x="119499" y="109134"/>
                </a:lnTo>
                <a:lnTo>
                  <a:pt x="160967" y="80923"/>
                </a:lnTo>
                <a:lnTo>
                  <a:pt x="205170" y="56437"/>
                </a:lnTo>
                <a:lnTo>
                  <a:pt x="251338" y="38827"/>
                </a:lnTo>
                <a:lnTo>
                  <a:pt x="298704" y="31241"/>
                </a:lnTo>
                <a:lnTo>
                  <a:pt x="308610" y="31241"/>
                </a:lnTo>
                <a:lnTo>
                  <a:pt x="359084" y="43187"/>
                </a:lnTo>
                <a:lnTo>
                  <a:pt x="398092" y="71427"/>
                </a:lnTo>
                <a:lnTo>
                  <a:pt x="432745" y="106816"/>
                </a:lnTo>
                <a:lnTo>
                  <a:pt x="461009" y="139445"/>
                </a:lnTo>
                <a:lnTo>
                  <a:pt x="491490" y="177545"/>
                </a:lnTo>
                <a:lnTo>
                  <a:pt x="522731" y="215645"/>
                </a:lnTo>
                <a:lnTo>
                  <a:pt x="556941" y="254534"/>
                </a:lnTo>
                <a:lnTo>
                  <a:pt x="594693" y="291574"/>
                </a:lnTo>
                <a:lnTo>
                  <a:pt x="637803" y="319796"/>
                </a:lnTo>
                <a:lnTo>
                  <a:pt x="688086" y="332231"/>
                </a:lnTo>
                <a:lnTo>
                  <a:pt x="710184" y="332231"/>
                </a:lnTo>
                <a:lnTo>
                  <a:pt x="758314" y="323057"/>
                </a:lnTo>
                <a:lnTo>
                  <a:pt x="803764" y="305324"/>
                </a:lnTo>
                <a:lnTo>
                  <a:pt x="846714" y="281281"/>
                </a:lnTo>
                <a:lnTo>
                  <a:pt x="887343" y="253179"/>
                </a:lnTo>
                <a:lnTo>
                  <a:pt x="925830" y="223265"/>
                </a:lnTo>
                <a:lnTo>
                  <a:pt x="942399" y="209764"/>
                </a:lnTo>
                <a:lnTo>
                  <a:pt x="951653" y="181796"/>
                </a:lnTo>
                <a:close/>
              </a:path>
              <a:path w="998220" h="332739">
                <a:moveTo>
                  <a:pt x="998219" y="140207"/>
                </a:moveTo>
                <a:lnTo>
                  <a:pt x="864869" y="166877"/>
                </a:lnTo>
                <a:lnTo>
                  <a:pt x="856488" y="168401"/>
                </a:lnTo>
                <a:lnTo>
                  <a:pt x="850391" y="176783"/>
                </a:lnTo>
                <a:lnTo>
                  <a:pt x="851916" y="185165"/>
                </a:lnTo>
                <a:lnTo>
                  <a:pt x="854202" y="193547"/>
                </a:lnTo>
                <a:lnTo>
                  <a:pt x="861822" y="198881"/>
                </a:lnTo>
                <a:lnTo>
                  <a:pt x="870966" y="197357"/>
                </a:lnTo>
                <a:lnTo>
                  <a:pt x="919337" y="188029"/>
                </a:lnTo>
                <a:lnTo>
                  <a:pt x="926591" y="182117"/>
                </a:lnTo>
                <a:lnTo>
                  <a:pt x="946404" y="164591"/>
                </a:lnTo>
                <a:lnTo>
                  <a:pt x="964691" y="149351"/>
                </a:lnTo>
                <a:lnTo>
                  <a:pt x="985266" y="172973"/>
                </a:lnTo>
                <a:lnTo>
                  <a:pt x="985266" y="179532"/>
                </a:lnTo>
                <a:lnTo>
                  <a:pt x="998219" y="140207"/>
                </a:lnTo>
                <a:close/>
              </a:path>
              <a:path w="998220" h="332739">
                <a:moveTo>
                  <a:pt x="985266" y="172973"/>
                </a:moveTo>
                <a:lnTo>
                  <a:pt x="964691" y="149351"/>
                </a:lnTo>
                <a:lnTo>
                  <a:pt x="946404" y="164591"/>
                </a:lnTo>
                <a:lnTo>
                  <a:pt x="926496" y="182195"/>
                </a:lnTo>
                <a:lnTo>
                  <a:pt x="919337" y="188029"/>
                </a:lnTo>
                <a:lnTo>
                  <a:pt x="951653" y="181796"/>
                </a:lnTo>
                <a:lnTo>
                  <a:pt x="960119" y="156209"/>
                </a:lnTo>
                <a:lnTo>
                  <a:pt x="977646" y="176783"/>
                </a:lnTo>
                <a:lnTo>
                  <a:pt x="977646" y="179323"/>
                </a:lnTo>
                <a:lnTo>
                  <a:pt x="985266" y="172973"/>
                </a:lnTo>
                <a:close/>
              </a:path>
              <a:path w="998220" h="332739">
                <a:moveTo>
                  <a:pt x="985266" y="179532"/>
                </a:moveTo>
                <a:lnTo>
                  <a:pt x="985266" y="172973"/>
                </a:lnTo>
                <a:lnTo>
                  <a:pt x="966978" y="188213"/>
                </a:lnTo>
                <a:lnTo>
                  <a:pt x="946404" y="206501"/>
                </a:lnTo>
                <a:lnTo>
                  <a:pt x="942399" y="209764"/>
                </a:lnTo>
                <a:lnTo>
                  <a:pt x="925830" y="259841"/>
                </a:lnTo>
                <a:lnTo>
                  <a:pt x="924913" y="266045"/>
                </a:lnTo>
                <a:lnTo>
                  <a:pt x="926496" y="271748"/>
                </a:lnTo>
                <a:lnTo>
                  <a:pt x="930223" y="276451"/>
                </a:lnTo>
                <a:lnTo>
                  <a:pt x="935736" y="279653"/>
                </a:lnTo>
                <a:lnTo>
                  <a:pt x="943356" y="281939"/>
                </a:lnTo>
                <a:lnTo>
                  <a:pt x="952500" y="278129"/>
                </a:lnTo>
                <a:lnTo>
                  <a:pt x="955547" y="269747"/>
                </a:lnTo>
                <a:lnTo>
                  <a:pt x="985266" y="179532"/>
                </a:lnTo>
                <a:close/>
              </a:path>
              <a:path w="998220" h="332739">
                <a:moveTo>
                  <a:pt x="977646" y="179323"/>
                </a:moveTo>
                <a:lnTo>
                  <a:pt x="977646" y="176783"/>
                </a:lnTo>
                <a:lnTo>
                  <a:pt x="951653" y="181796"/>
                </a:lnTo>
                <a:lnTo>
                  <a:pt x="942399" y="209764"/>
                </a:lnTo>
                <a:lnTo>
                  <a:pt x="946404" y="206501"/>
                </a:lnTo>
                <a:lnTo>
                  <a:pt x="966978" y="188213"/>
                </a:lnTo>
                <a:lnTo>
                  <a:pt x="977646" y="179323"/>
                </a:lnTo>
                <a:close/>
              </a:path>
              <a:path w="998220" h="332739">
                <a:moveTo>
                  <a:pt x="977646" y="176783"/>
                </a:moveTo>
                <a:lnTo>
                  <a:pt x="960119" y="156209"/>
                </a:lnTo>
                <a:lnTo>
                  <a:pt x="951653" y="181796"/>
                </a:lnTo>
                <a:lnTo>
                  <a:pt x="977646" y="17678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08" y="434085"/>
            <a:ext cx="926973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Why </a:t>
            </a:r>
            <a:r>
              <a:rPr spc="-10" dirty="0"/>
              <a:t>This </a:t>
            </a:r>
            <a:r>
              <a:rPr spc="-20" dirty="0"/>
              <a:t>Greedy </a:t>
            </a:r>
            <a:r>
              <a:rPr spc="-35" dirty="0"/>
              <a:t>Strategy </a:t>
            </a:r>
            <a:r>
              <a:rPr spc="-50" dirty="0"/>
              <a:t>Works?</a:t>
            </a:r>
            <a:r>
              <a:rPr spc="12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196085"/>
            <a:ext cx="8531860" cy="569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i.e. </a:t>
            </a:r>
            <a:r>
              <a:rPr sz="2600" dirty="0">
                <a:latin typeface="Calibri"/>
                <a:cs typeface="Calibri"/>
              </a:rPr>
              <a:t>why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it sufficient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only </a:t>
            </a:r>
            <a:r>
              <a:rPr sz="2600" spc="5" dirty="0">
                <a:latin typeface="Calibri"/>
                <a:cs typeface="Calibri"/>
              </a:rPr>
              <a:t>process </a:t>
            </a:r>
            <a:r>
              <a:rPr sz="2600" spc="15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dirty="0">
                <a:latin typeface="Calibri"/>
                <a:cs typeface="Calibri"/>
              </a:rPr>
              <a:t>just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5" dirty="0">
                <a:latin typeface="Calibri"/>
                <a:cs typeface="Calibri"/>
              </a:rPr>
              <a:t>algorithm </a:t>
            </a:r>
            <a:r>
              <a:rPr sz="3050" spc="-5" dirty="0">
                <a:latin typeface="Calibri"/>
                <a:cs typeface="Calibri"/>
              </a:rPr>
              <a:t>iteratively </a:t>
            </a:r>
            <a:r>
              <a:rPr sz="3050" spc="10" dirty="0">
                <a:latin typeface="Calibri"/>
                <a:cs typeface="Calibri"/>
              </a:rPr>
              <a:t>adds the </a:t>
            </a:r>
            <a:r>
              <a:rPr sz="3050" dirty="0">
                <a:latin typeface="Calibri"/>
                <a:cs typeface="Calibri"/>
              </a:rPr>
              <a:t>next </a:t>
            </a:r>
            <a:r>
              <a:rPr sz="3050" spc="-10" dirty="0">
                <a:latin typeface="Calibri"/>
                <a:cs typeface="Calibri"/>
              </a:rPr>
              <a:t>vertex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u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with the </a:t>
            </a:r>
            <a:r>
              <a:rPr sz="3050" spc="-5" dirty="0">
                <a:latin typeface="Calibri"/>
                <a:cs typeface="Calibri"/>
              </a:rPr>
              <a:t>lowest </a:t>
            </a:r>
            <a:r>
              <a:rPr sz="3050" b="1" spc="5" dirty="0">
                <a:latin typeface="Calibri"/>
                <a:cs typeface="Calibri"/>
              </a:rPr>
              <a:t>dist[u] </a:t>
            </a:r>
            <a:r>
              <a:rPr sz="3050" spc="-5" dirty="0">
                <a:latin typeface="Calibri"/>
                <a:cs typeface="Calibri"/>
              </a:rPr>
              <a:t>into </a:t>
            </a:r>
            <a:r>
              <a:rPr sz="3050" dirty="0">
                <a:latin typeface="Calibri"/>
                <a:cs typeface="Calibri"/>
              </a:rPr>
              <a:t>set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Solved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What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know: </a:t>
            </a:r>
            <a:r>
              <a:rPr sz="2650" spc="-4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u </a:t>
            </a:r>
            <a:r>
              <a:rPr sz="2650" spc="-10" dirty="0">
                <a:latin typeface="Calibri"/>
                <a:cs typeface="Calibri"/>
              </a:rPr>
              <a:t>has the </a:t>
            </a:r>
            <a:r>
              <a:rPr sz="2650" spc="-20" dirty="0">
                <a:latin typeface="Calibri"/>
                <a:cs typeface="Calibri"/>
              </a:rPr>
              <a:t>lowest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dist[u]</a:t>
            </a:r>
            <a:endParaRPr sz="2650">
              <a:latin typeface="Calibri"/>
              <a:cs typeface="Calibri"/>
            </a:endParaRPr>
          </a:p>
          <a:p>
            <a:pPr marL="389890" marR="46355" indent="-377190">
              <a:lnSpc>
                <a:spcPct val="1006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0" dirty="0">
                <a:latin typeface="Calibri"/>
                <a:cs typeface="Calibri"/>
              </a:rPr>
              <a:t>It </a:t>
            </a:r>
            <a:r>
              <a:rPr sz="2600" spc="20" dirty="0">
                <a:latin typeface="Calibri"/>
                <a:cs typeface="Calibri"/>
              </a:rPr>
              <a:t>means </a:t>
            </a:r>
            <a:r>
              <a:rPr sz="2600" spc="5" dirty="0">
                <a:latin typeface="Calibri"/>
                <a:cs typeface="Calibri"/>
              </a:rPr>
              <a:t>that 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15" dirty="0">
                <a:latin typeface="Calibri"/>
                <a:cs typeface="Calibri"/>
              </a:rPr>
              <a:t>x </a:t>
            </a:r>
            <a:r>
              <a:rPr sz="2600" spc="10" dirty="0">
                <a:latin typeface="Calibri"/>
                <a:cs typeface="Calibri"/>
              </a:rPr>
              <a:t>already in </a:t>
            </a:r>
            <a:r>
              <a:rPr sz="2600" b="1" spc="10" dirty="0">
                <a:latin typeface="Calibri"/>
                <a:cs typeface="Calibri"/>
              </a:rPr>
              <a:t>Solved </a:t>
            </a:r>
            <a:r>
              <a:rPr sz="2600" spc="10" dirty="0">
                <a:latin typeface="Calibri"/>
                <a:cs typeface="Calibri"/>
              </a:rPr>
              <a:t>(hence  </a:t>
            </a:r>
            <a:r>
              <a:rPr sz="2650" b="1" spc="-10" dirty="0">
                <a:latin typeface="Calibri"/>
                <a:cs typeface="Calibri"/>
              </a:rPr>
              <a:t>dist[x] </a:t>
            </a:r>
            <a:r>
              <a:rPr sz="2650" b="1" spc="-5" dirty="0">
                <a:latin typeface="Calibri"/>
                <a:cs typeface="Calibri"/>
              </a:rPr>
              <a:t>= </a:t>
            </a:r>
            <a:r>
              <a:rPr sz="2650" b="1" spc="-5" dirty="0">
                <a:latin typeface="Symbol"/>
                <a:cs typeface="Symbol"/>
              </a:rPr>
              <a:t></a:t>
            </a:r>
            <a:r>
              <a:rPr sz="2650" b="1" spc="-5" dirty="0">
                <a:latin typeface="Calibri"/>
                <a:cs typeface="Calibri"/>
              </a:rPr>
              <a:t>(s, </a:t>
            </a:r>
            <a:r>
              <a:rPr sz="2650" b="1" spc="-10" dirty="0">
                <a:latin typeface="Calibri"/>
                <a:cs typeface="Calibri"/>
              </a:rPr>
              <a:t>x)</a:t>
            </a:r>
            <a:r>
              <a:rPr sz="2650" spc="-10" dirty="0">
                <a:latin typeface="Calibri"/>
                <a:cs typeface="Calibri"/>
              </a:rPr>
              <a:t>) </a:t>
            </a:r>
            <a:r>
              <a:rPr sz="2650" spc="-15" dirty="0">
                <a:latin typeface="Calibri"/>
                <a:cs typeface="Calibri"/>
              </a:rPr>
              <a:t>connected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u </a:t>
            </a:r>
            <a:r>
              <a:rPr sz="2650" spc="-5" dirty="0">
                <a:latin typeface="Calibri"/>
                <a:cs typeface="Calibri"/>
              </a:rPr>
              <a:t>via an </a:t>
            </a:r>
            <a:r>
              <a:rPr sz="2650" b="1" spc="-10" dirty="0">
                <a:latin typeface="Calibri"/>
                <a:cs typeface="Calibri"/>
              </a:rPr>
              <a:t>edge(x, </a:t>
            </a:r>
            <a:r>
              <a:rPr sz="2650" b="1" spc="-5" dirty="0">
                <a:latin typeface="Calibri"/>
                <a:cs typeface="Calibri"/>
              </a:rPr>
              <a:t>u) </a:t>
            </a:r>
            <a:r>
              <a:rPr sz="2650" spc="-10" dirty="0">
                <a:latin typeface="Calibri"/>
                <a:cs typeface="Calibri"/>
              </a:rPr>
              <a:t>and  </a:t>
            </a:r>
            <a:r>
              <a:rPr sz="2600" b="1" spc="10" dirty="0">
                <a:latin typeface="Calibri"/>
                <a:cs typeface="Calibri"/>
              </a:rPr>
              <a:t>weight(x, </a:t>
            </a:r>
            <a:r>
              <a:rPr sz="2600" b="1" spc="15" dirty="0">
                <a:latin typeface="Calibri"/>
                <a:cs typeface="Calibri"/>
              </a:rPr>
              <a:t>u) </a:t>
            </a:r>
            <a:r>
              <a:rPr sz="2600" spc="10" dirty="0">
                <a:latin typeface="Calibri"/>
                <a:cs typeface="Calibri"/>
              </a:rPr>
              <a:t>is the </a:t>
            </a:r>
            <a:r>
              <a:rPr sz="2600" spc="5" dirty="0">
                <a:latin typeface="Calibri"/>
                <a:cs typeface="Calibri"/>
              </a:rPr>
              <a:t>shortest </a:t>
            </a:r>
            <a:r>
              <a:rPr sz="2600" spc="-5" dirty="0">
                <a:latin typeface="Calibri"/>
                <a:cs typeface="Calibri"/>
              </a:rPr>
              <a:t>way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reach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20" dirty="0">
                <a:latin typeface="Calibri"/>
                <a:cs typeface="Calibri"/>
              </a:rPr>
              <a:t>u </a:t>
            </a:r>
            <a:r>
              <a:rPr sz="2600" spc="5" dirty="0">
                <a:latin typeface="Calibri"/>
                <a:cs typeface="Calibri"/>
              </a:rPr>
              <a:t>from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x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Then </a:t>
            </a:r>
            <a:r>
              <a:rPr sz="2600" b="1" spc="10" dirty="0">
                <a:latin typeface="Calibri"/>
                <a:cs typeface="Calibri"/>
              </a:rPr>
              <a:t>dist[u] </a:t>
            </a:r>
            <a:r>
              <a:rPr sz="2600" b="1" spc="20" dirty="0">
                <a:latin typeface="Calibri"/>
                <a:cs typeface="Calibri"/>
              </a:rPr>
              <a:t>= </a:t>
            </a:r>
            <a:r>
              <a:rPr sz="2600" b="1" spc="10" dirty="0">
                <a:latin typeface="Calibri"/>
                <a:cs typeface="Calibri"/>
              </a:rPr>
              <a:t>dist[x]+weight(x, </a:t>
            </a:r>
            <a:r>
              <a:rPr sz="2600" b="1" spc="15" dirty="0">
                <a:latin typeface="Calibri"/>
                <a:cs typeface="Calibri"/>
              </a:rPr>
              <a:t>u) </a:t>
            </a:r>
            <a:r>
              <a:rPr sz="2600" b="1" spc="20" dirty="0">
                <a:latin typeface="Calibri"/>
                <a:cs typeface="Calibri"/>
              </a:rPr>
              <a:t>= </a:t>
            </a:r>
            <a:r>
              <a:rPr sz="2650" b="1" spc="-5" dirty="0">
                <a:latin typeface="Symbol"/>
                <a:cs typeface="Symbol"/>
              </a:rPr>
              <a:t></a:t>
            </a:r>
            <a:r>
              <a:rPr sz="2650" b="1" spc="-5" dirty="0">
                <a:latin typeface="Calibri"/>
                <a:cs typeface="Calibri"/>
              </a:rPr>
              <a:t>(s, </a:t>
            </a:r>
            <a:r>
              <a:rPr sz="2650" b="1" spc="-10" dirty="0">
                <a:latin typeface="Calibri"/>
                <a:cs typeface="Calibri"/>
              </a:rPr>
              <a:t>x)+</a:t>
            </a:r>
            <a:r>
              <a:rPr sz="2650" b="1" spc="-10" dirty="0">
                <a:latin typeface="Symbol"/>
                <a:cs typeface="Symbol"/>
              </a:rPr>
              <a:t></a:t>
            </a:r>
            <a:r>
              <a:rPr sz="2650" b="1" spc="-10" dirty="0">
                <a:latin typeface="Calibri"/>
                <a:cs typeface="Calibri"/>
              </a:rPr>
              <a:t>(x, </a:t>
            </a:r>
            <a:r>
              <a:rPr sz="2650" b="1" spc="-5" dirty="0">
                <a:latin typeface="Calibri"/>
                <a:cs typeface="Calibri"/>
              </a:rPr>
              <a:t>u) = </a:t>
            </a:r>
            <a:r>
              <a:rPr sz="2650" b="1" spc="-5" dirty="0">
                <a:latin typeface="Symbol"/>
                <a:cs typeface="Symbol"/>
              </a:rPr>
              <a:t></a:t>
            </a:r>
            <a:r>
              <a:rPr sz="2650" b="1" spc="-5" dirty="0">
                <a:latin typeface="Calibri"/>
                <a:cs typeface="Calibri"/>
              </a:rPr>
              <a:t>(s,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u)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2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Recall: </a:t>
            </a:r>
            <a:r>
              <a:rPr sz="2200" spc="-5" dirty="0">
                <a:latin typeface="Calibri"/>
                <a:cs typeface="Calibri"/>
              </a:rPr>
              <a:t>Subpaths </a:t>
            </a:r>
            <a:r>
              <a:rPr sz="2200" dirty="0">
                <a:latin typeface="Calibri"/>
                <a:cs typeface="Calibri"/>
              </a:rPr>
              <a:t>of a </a:t>
            </a:r>
            <a:r>
              <a:rPr sz="2200" spc="-10" dirty="0">
                <a:latin typeface="Calibri"/>
                <a:cs typeface="Calibri"/>
              </a:rPr>
              <a:t>shortest </a:t>
            </a:r>
            <a:r>
              <a:rPr sz="2200" spc="-5" dirty="0">
                <a:latin typeface="Calibri"/>
                <a:cs typeface="Calibri"/>
              </a:rPr>
              <a:t>path </a:t>
            </a:r>
            <a:r>
              <a:rPr sz="2200" spc="-10" dirty="0">
                <a:latin typeface="Calibri"/>
                <a:cs typeface="Calibri"/>
              </a:rPr>
              <a:t>are shortest </a:t>
            </a:r>
            <a:r>
              <a:rPr sz="2200" spc="-5" dirty="0">
                <a:latin typeface="Calibri"/>
                <a:cs typeface="Calibri"/>
              </a:rPr>
              <a:t>paths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01625" indent="-635">
              <a:lnSpc>
                <a:spcPct val="101800"/>
              </a:lnSpc>
            </a:pPr>
            <a:r>
              <a:rPr sz="3050" spc="10" dirty="0">
                <a:latin typeface="Calibri"/>
                <a:cs typeface="Calibri"/>
              </a:rPr>
              <a:t>Thus, </a:t>
            </a: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spc="10" dirty="0">
                <a:latin typeface="Calibri"/>
                <a:cs typeface="Calibri"/>
              </a:rPr>
              <a:t>(the </a:t>
            </a:r>
            <a:r>
              <a:rPr sz="3050" spc="5" dirty="0">
                <a:latin typeface="Calibri"/>
                <a:cs typeface="Calibri"/>
              </a:rPr>
              <a:t>original)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5" dirty="0">
                <a:latin typeface="Calibri"/>
                <a:cs typeface="Calibri"/>
              </a:rPr>
              <a:t>algorithm  </a:t>
            </a:r>
            <a:r>
              <a:rPr sz="3050" dirty="0">
                <a:latin typeface="Calibri"/>
                <a:cs typeface="Calibri"/>
              </a:rPr>
              <a:t>terminates, 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5" dirty="0">
                <a:latin typeface="Calibri"/>
                <a:cs typeface="Calibri"/>
              </a:rPr>
              <a:t>dist[v] </a:t>
            </a:r>
            <a:r>
              <a:rPr sz="3050" b="1" spc="10" dirty="0">
                <a:latin typeface="Calibri"/>
                <a:cs typeface="Calibri"/>
              </a:rPr>
              <a:t>= </a:t>
            </a:r>
            <a:r>
              <a:rPr sz="3050" b="1" spc="5" dirty="0">
                <a:latin typeface="Symbol"/>
                <a:cs typeface="Symbol"/>
              </a:rPr>
              <a:t></a:t>
            </a:r>
            <a:r>
              <a:rPr sz="3050" b="1" spc="5" dirty="0">
                <a:latin typeface="Calibri"/>
                <a:cs typeface="Calibri"/>
              </a:rPr>
              <a:t>(s, </a:t>
            </a:r>
            <a:r>
              <a:rPr sz="3050" b="1" spc="10" dirty="0">
                <a:latin typeface="Calibri"/>
                <a:cs typeface="Calibri"/>
              </a:rPr>
              <a:t>v)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b="1" spc="10" dirty="0">
                <a:latin typeface="Calibri"/>
                <a:cs typeface="Calibri"/>
              </a:rPr>
              <a:t>v </a:t>
            </a:r>
            <a:r>
              <a:rPr sz="3050" spc="20" dirty="0">
                <a:latin typeface="Symbol"/>
                <a:cs typeface="Symbol"/>
              </a:rPr>
              <a:t>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Calibri"/>
                <a:cs typeface="Calibri"/>
              </a:rPr>
              <a:t>set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V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224154">
              <a:lnSpc>
                <a:spcPct val="100000"/>
              </a:lnSpc>
            </a:pPr>
            <a:r>
              <a:rPr spc="-10" dirty="0"/>
              <a:t>Original </a:t>
            </a:r>
            <a:r>
              <a:rPr spc="-60" dirty="0"/>
              <a:t>Dijkstra’s </a:t>
            </a:r>
            <a:r>
              <a:rPr spc="-5" dirty="0"/>
              <a:t>– </a:t>
            </a:r>
            <a:r>
              <a:rPr spc="-15" dirty="0"/>
              <a:t>Analysis</a:t>
            </a:r>
            <a:r>
              <a:rPr spc="14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03" y="1899336"/>
            <a:ext cx="8519795" cy="3446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3285" indent="-635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original </a:t>
            </a:r>
            <a:r>
              <a:rPr sz="3050" spc="-20" dirty="0">
                <a:latin typeface="Calibri"/>
                <a:cs typeface="Calibri"/>
              </a:rPr>
              <a:t>Dijkstra’s, </a:t>
            </a:r>
            <a:r>
              <a:rPr sz="3050" spc="10" dirty="0">
                <a:latin typeface="Calibri"/>
                <a:cs typeface="Calibri"/>
              </a:rPr>
              <a:t>each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only be  </a:t>
            </a:r>
            <a:r>
              <a:rPr sz="3050" spc="-10" dirty="0">
                <a:latin typeface="Calibri"/>
                <a:cs typeface="Calibri"/>
              </a:rPr>
              <a:t>extracted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priority queue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b="1" u="heavy" spc="10" dirty="0">
                <a:latin typeface="Calibri"/>
                <a:cs typeface="Calibri"/>
              </a:rPr>
              <a:t>once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there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b="1" spc="20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vertices, we will </a:t>
            </a:r>
            <a:r>
              <a:rPr sz="2600" spc="15" dirty="0">
                <a:latin typeface="Calibri"/>
                <a:cs typeface="Calibri"/>
              </a:rPr>
              <a:t>do </a:t>
            </a:r>
            <a:r>
              <a:rPr sz="2600" spc="10" dirty="0">
                <a:latin typeface="Calibri"/>
                <a:cs typeface="Calibri"/>
              </a:rPr>
              <a:t>this max O(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)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times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0400"/>
              </a:lnSpc>
              <a:spcBef>
                <a:spcPts val="62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Each extract </a:t>
            </a:r>
            <a:r>
              <a:rPr sz="2650" spc="-10" dirty="0">
                <a:latin typeface="Calibri"/>
                <a:cs typeface="Calibri"/>
              </a:rPr>
              <a:t>min runs in O(log 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) if </a:t>
            </a:r>
            <a:r>
              <a:rPr sz="2650" spc="-15" dirty="0">
                <a:latin typeface="Calibri"/>
                <a:cs typeface="Calibri"/>
              </a:rPr>
              <a:t>implemented </a:t>
            </a:r>
            <a:r>
              <a:rPr sz="2650" spc="-10" dirty="0">
                <a:latin typeface="Calibri"/>
                <a:cs typeface="Calibri"/>
              </a:rPr>
              <a:t>using  </a:t>
            </a:r>
            <a:r>
              <a:rPr sz="2650" b="1" spc="-5" dirty="0">
                <a:latin typeface="Calibri"/>
                <a:cs typeface="Calibri"/>
              </a:rPr>
              <a:t>binary </a:t>
            </a:r>
            <a:r>
              <a:rPr sz="2650" b="1" spc="-10" dirty="0">
                <a:latin typeface="Calibri"/>
                <a:cs typeface="Calibri"/>
              </a:rPr>
              <a:t>min </a:t>
            </a:r>
            <a:r>
              <a:rPr sz="2650" b="1" spc="-5" dirty="0">
                <a:latin typeface="Calibri"/>
                <a:cs typeface="Calibri"/>
              </a:rPr>
              <a:t>heap, </a:t>
            </a:r>
            <a:r>
              <a:rPr sz="2650" b="1" spc="-15" dirty="0">
                <a:latin typeface="Calibri"/>
                <a:cs typeface="Calibri"/>
              </a:rPr>
              <a:t>ExtractMin()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0" dirty="0">
                <a:latin typeface="Calibri"/>
                <a:cs typeface="Calibri"/>
              </a:rPr>
              <a:t>discussed in </a:t>
            </a:r>
            <a:r>
              <a:rPr sz="2650" spc="-15" dirty="0">
                <a:latin typeface="Calibri"/>
                <a:cs typeface="Calibri"/>
              </a:rPr>
              <a:t>Lecture </a:t>
            </a:r>
            <a:r>
              <a:rPr sz="2650" spc="-5" dirty="0">
                <a:latin typeface="Calibri"/>
                <a:cs typeface="Calibri"/>
              </a:rPr>
              <a:t>02 </a:t>
            </a:r>
            <a:r>
              <a:rPr sz="2650" spc="-10" dirty="0">
                <a:latin typeface="Calibri"/>
                <a:cs typeface="Calibri"/>
              </a:rPr>
              <a:t>or  </a:t>
            </a:r>
            <a:r>
              <a:rPr sz="2600" spc="10" dirty="0">
                <a:latin typeface="Calibri"/>
                <a:cs typeface="Calibri"/>
              </a:rPr>
              <a:t>using </a:t>
            </a:r>
            <a:r>
              <a:rPr sz="2600" b="1" spc="15" dirty="0">
                <a:latin typeface="Calibri"/>
                <a:cs typeface="Calibri"/>
              </a:rPr>
              <a:t>balanced </a:t>
            </a:r>
            <a:r>
              <a:rPr sz="2600" b="1" spc="-55" dirty="0">
                <a:latin typeface="Calibri"/>
                <a:cs typeface="Calibri"/>
              </a:rPr>
              <a:t>BST, </a:t>
            </a:r>
            <a:r>
              <a:rPr sz="2600" b="1" spc="10" dirty="0">
                <a:latin typeface="Calibri"/>
                <a:cs typeface="Calibri"/>
              </a:rPr>
              <a:t>findMin() </a:t>
            </a:r>
            <a:r>
              <a:rPr sz="2600" spc="15" dirty="0">
                <a:latin typeface="Calibri"/>
                <a:cs typeface="Calibri"/>
              </a:rPr>
              <a:t>as </a:t>
            </a:r>
            <a:r>
              <a:rPr sz="2600" spc="10" dirty="0">
                <a:latin typeface="Calibri"/>
                <a:cs typeface="Calibri"/>
              </a:rPr>
              <a:t>discussed in </a:t>
            </a:r>
            <a:r>
              <a:rPr sz="2600" spc="5" dirty="0">
                <a:latin typeface="Calibri"/>
                <a:cs typeface="Calibri"/>
              </a:rPr>
              <a:t>Lecture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03‐04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Therefore </a:t>
            </a:r>
            <a:r>
              <a:rPr sz="2600" spc="10" dirty="0">
                <a:latin typeface="Calibri"/>
                <a:cs typeface="Calibri"/>
              </a:rPr>
              <a:t>this part is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log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V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224154">
              <a:lnSpc>
                <a:spcPct val="100000"/>
              </a:lnSpc>
            </a:pPr>
            <a:r>
              <a:rPr spc="-10" dirty="0"/>
              <a:t>Original </a:t>
            </a:r>
            <a:r>
              <a:rPr spc="-60" dirty="0"/>
              <a:t>Dijkstra’s </a:t>
            </a:r>
            <a:r>
              <a:rPr spc="-5" dirty="0"/>
              <a:t>– </a:t>
            </a:r>
            <a:r>
              <a:rPr spc="-15" dirty="0"/>
              <a:t>Analysis</a:t>
            </a:r>
            <a:r>
              <a:rPr spc="14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70" y="1903984"/>
            <a:ext cx="8860790" cy="528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Every </a:t>
            </a:r>
            <a:r>
              <a:rPr sz="3050" spc="10" dirty="0">
                <a:latin typeface="Calibri"/>
                <a:cs typeface="Calibri"/>
              </a:rPr>
              <a:t>time 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processed,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5" dirty="0">
                <a:latin typeface="Calibri"/>
                <a:cs typeface="Calibri"/>
              </a:rPr>
              <a:t>relax </a:t>
            </a:r>
            <a:r>
              <a:rPr sz="3050" spc="5" dirty="0">
                <a:latin typeface="Calibri"/>
                <a:cs typeface="Calibri"/>
              </a:rPr>
              <a:t>its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neighbors</a:t>
            </a:r>
            <a:endParaRPr sz="3050">
              <a:latin typeface="Calibri"/>
              <a:cs typeface="Calibri"/>
            </a:endParaRPr>
          </a:p>
          <a:p>
            <a:pPr marL="389255" indent="-37655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total,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E</a:t>
            </a:r>
            <a:r>
              <a:rPr sz="2650" spc="-10" dirty="0">
                <a:latin typeface="Calibri"/>
                <a:cs typeface="Calibri"/>
              </a:rPr>
              <a:t>) </a:t>
            </a:r>
            <a:r>
              <a:rPr sz="2650" spc="-15" dirty="0">
                <a:latin typeface="Calibri"/>
                <a:cs typeface="Calibri"/>
              </a:rPr>
              <a:t>edges </a:t>
            </a:r>
            <a:r>
              <a:rPr sz="2650" spc="-20" dirty="0">
                <a:latin typeface="Calibri"/>
                <a:cs typeface="Calibri"/>
              </a:rPr>
              <a:t>are </a:t>
            </a:r>
            <a:r>
              <a:rPr sz="2650" spc="-15" dirty="0">
                <a:latin typeface="Calibri"/>
                <a:cs typeface="Calibri"/>
              </a:rPr>
              <a:t>processed</a:t>
            </a:r>
            <a:endParaRPr sz="2650">
              <a:latin typeface="Calibri"/>
              <a:cs typeface="Calibri"/>
            </a:endParaRPr>
          </a:p>
          <a:p>
            <a:pPr marL="389255" marR="5080" indent="-376555">
              <a:lnSpc>
                <a:spcPct val="100200"/>
              </a:lnSpc>
              <a:spcBef>
                <a:spcPts val="66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If by </a:t>
            </a:r>
            <a:r>
              <a:rPr sz="2600" spc="5" dirty="0">
                <a:latin typeface="Calibri"/>
                <a:cs typeface="Calibri"/>
              </a:rPr>
              <a:t>relaxing </a:t>
            </a:r>
            <a:r>
              <a:rPr sz="2600" spc="10" dirty="0">
                <a:latin typeface="Calibri"/>
                <a:cs typeface="Calibri"/>
              </a:rPr>
              <a:t>edge(</a:t>
            </a:r>
            <a:r>
              <a:rPr sz="2600" b="1" spc="10" dirty="0">
                <a:latin typeface="Calibri"/>
                <a:cs typeface="Calibri"/>
              </a:rPr>
              <a:t>u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), we </a:t>
            </a:r>
            <a:r>
              <a:rPr sz="2600" dirty="0">
                <a:latin typeface="Calibri"/>
                <a:cs typeface="Calibri"/>
              </a:rPr>
              <a:t>have to </a:t>
            </a:r>
            <a:r>
              <a:rPr sz="2600" spc="10" dirty="0">
                <a:latin typeface="Calibri"/>
                <a:cs typeface="Calibri"/>
              </a:rPr>
              <a:t>decrease </a:t>
            </a:r>
            <a:r>
              <a:rPr sz="2600" b="1" spc="10" dirty="0">
                <a:latin typeface="Calibri"/>
                <a:cs typeface="Calibri"/>
              </a:rPr>
              <a:t>dist[v]</a:t>
            </a:r>
            <a:r>
              <a:rPr sz="2600" spc="10" dirty="0">
                <a:latin typeface="Calibri"/>
                <a:cs typeface="Calibri"/>
              </a:rPr>
              <a:t>, we </a:t>
            </a:r>
            <a:r>
              <a:rPr sz="2600" spc="5" dirty="0">
                <a:latin typeface="Calibri"/>
                <a:cs typeface="Calibri"/>
              </a:rPr>
              <a:t>call  </a:t>
            </a:r>
            <a:r>
              <a:rPr sz="2650" spc="-10" dirty="0">
                <a:latin typeface="Calibri"/>
                <a:cs typeface="Calibri"/>
              </a:rPr>
              <a:t>the O(log 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) </a:t>
            </a:r>
            <a:r>
              <a:rPr sz="2650" b="1" spc="-20" dirty="0">
                <a:latin typeface="Calibri"/>
                <a:cs typeface="Calibri"/>
              </a:rPr>
              <a:t>DecreaseKey() </a:t>
            </a:r>
            <a:r>
              <a:rPr sz="2650" b="1" spc="-5" dirty="0">
                <a:latin typeface="Calibri"/>
                <a:cs typeface="Calibri"/>
              </a:rPr>
              <a:t>in binary </a:t>
            </a:r>
            <a:r>
              <a:rPr sz="2650" b="1" spc="-10" dirty="0">
                <a:latin typeface="Calibri"/>
                <a:cs typeface="Calibri"/>
              </a:rPr>
              <a:t>min heap </a:t>
            </a:r>
            <a:r>
              <a:rPr sz="2650" spc="-15" dirty="0">
                <a:latin typeface="Calibri"/>
                <a:cs typeface="Calibri"/>
              </a:rPr>
              <a:t>(harder </a:t>
            </a:r>
            <a:r>
              <a:rPr sz="2650" spc="-35" dirty="0">
                <a:latin typeface="Calibri"/>
                <a:cs typeface="Calibri"/>
              </a:rPr>
              <a:t>to  </a:t>
            </a:r>
            <a:r>
              <a:rPr sz="2650" spc="-15" dirty="0">
                <a:latin typeface="Calibri"/>
                <a:cs typeface="Calibri"/>
              </a:rPr>
              <a:t>implement) </a:t>
            </a:r>
            <a:r>
              <a:rPr sz="2650" spc="-10" dirty="0">
                <a:latin typeface="Calibri"/>
                <a:cs typeface="Calibri"/>
              </a:rPr>
              <a:t>or simply </a:t>
            </a:r>
            <a:r>
              <a:rPr sz="2650" b="1" spc="-15" dirty="0">
                <a:latin typeface="Calibri"/>
                <a:cs typeface="Calibri"/>
              </a:rPr>
              <a:t>delete </a:t>
            </a:r>
            <a:r>
              <a:rPr sz="2650" b="1" spc="-5" dirty="0">
                <a:latin typeface="Calibri"/>
                <a:cs typeface="Calibri"/>
              </a:rPr>
              <a:t>old </a:t>
            </a:r>
            <a:r>
              <a:rPr sz="2650" b="1" spc="-10" dirty="0">
                <a:latin typeface="Calibri"/>
                <a:cs typeface="Calibri"/>
              </a:rPr>
              <a:t>entry and </a:t>
            </a:r>
            <a:r>
              <a:rPr sz="2650" b="1" spc="-5" dirty="0">
                <a:latin typeface="Calibri"/>
                <a:cs typeface="Calibri"/>
              </a:rPr>
              <a:t>then </a:t>
            </a:r>
            <a:r>
              <a:rPr sz="2650" b="1" spc="-10" dirty="0">
                <a:latin typeface="Calibri"/>
                <a:cs typeface="Calibri"/>
              </a:rPr>
              <a:t>re‐insert </a:t>
            </a:r>
            <a:r>
              <a:rPr sz="2650" b="1" spc="-15" dirty="0">
                <a:latin typeface="Calibri"/>
                <a:cs typeface="Calibri"/>
              </a:rPr>
              <a:t>new  </a:t>
            </a:r>
            <a:r>
              <a:rPr sz="2600" b="1" spc="10" dirty="0">
                <a:latin typeface="Calibri"/>
                <a:cs typeface="Calibri"/>
              </a:rPr>
              <a:t>entry </a:t>
            </a:r>
            <a:r>
              <a:rPr sz="2600" b="1" spc="15" dirty="0">
                <a:latin typeface="Calibri"/>
                <a:cs typeface="Calibri"/>
              </a:rPr>
              <a:t>in balanced </a:t>
            </a:r>
            <a:r>
              <a:rPr sz="2600" b="1" spc="10" dirty="0">
                <a:latin typeface="Calibri"/>
                <a:cs typeface="Calibri"/>
              </a:rPr>
              <a:t>BST </a:t>
            </a:r>
            <a:r>
              <a:rPr sz="2600" spc="10" dirty="0">
                <a:latin typeface="Calibri"/>
                <a:cs typeface="Calibri"/>
              </a:rPr>
              <a:t>(which </a:t>
            </a:r>
            <a:r>
              <a:rPr sz="2600" spc="15" dirty="0">
                <a:latin typeface="Calibri"/>
                <a:cs typeface="Calibri"/>
              </a:rPr>
              <a:t>also </a:t>
            </a:r>
            <a:r>
              <a:rPr sz="2600" spc="10" dirty="0">
                <a:latin typeface="Calibri"/>
                <a:cs typeface="Calibri"/>
              </a:rPr>
              <a:t>runs in O(log 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), </a:t>
            </a: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5" dirty="0">
                <a:latin typeface="Calibri"/>
                <a:cs typeface="Calibri"/>
              </a:rPr>
              <a:t>is  </a:t>
            </a:r>
            <a:r>
              <a:rPr sz="2650" spc="-10" dirty="0">
                <a:latin typeface="Calibri"/>
                <a:cs typeface="Calibri"/>
              </a:rPr>
              <a:t>much </a:t>
            </a:r>
            <a:r>
              <a:rPr sz="2650" spc="-5" dirty="0">
                <a:latin typeface="Calibri"/>
                <a:cs typeface="Calibri"/>
              </a:rPr>
              <a:t>easier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implement)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550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PS: The </a:t>
            </a:r>
            <a:r>
              <a:rPr sz="2200" spc="-5" dirty="0">
                <a:latin typeface="Calibri"/>
                <a:cs typeface="Calibri"/>
              </a:rPr>
              <a:t>easiest </a:t>
            </a:r>
            <a:r>
              <a:rPr sz="2200" spc="-10" dirty="0">
                <a:latin typeface="Calibri"/>
                <a:cs typeface="Calibri"/>
              </a:rPr>
              <a:t>implementation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b="1" spc="-20" dirty="0">
                <a:latin typeface="Calibri"/>
                <a:cs typeface="Calibri"/>
              </a:rPr>
              <a:t>Java </a:t>
            </a:r>
            <a:r>
              <a:rPr sz="2200" b="1" spc="-25" dirty="0">
                <a:latin typeface="Calibri"/>
                <a:cs typeface="Calibri"/>
              </a:rPr>
              <a:t>TreeSet </a:t>
            </a:r>
            <a:r>
              <a:rPr sz="2200" dirty="0">
                <a:latin typeface="Calibri"/>
                <a:cs typeface="Calibri"/>
              </a:rPr>
              <a:t>as the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PQ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This part is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E </a:t>
            </a:r>
            <a:r>
              <a:rPr sz="2600" spc="10" dirty="0">
                <a:latin typeface="Calibri"/>
                <a:cs typeface="Calibri"/>
              </a:rPr>
              <a:t>log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V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711960">
              <a:lnSpc>
                <a:spcPts val="3170"/>
              </a:lnSpc>
            </a:pPr>
            <a:r>
              <a:rPr sz="2650" spc="-10" dirty="0">
                <a:latin typeface="Calibri"/>
                <a:cs typeface="Calibri"/>
              </a:rPr>
              <a:t>Thus in </a:t>
            </a:r>
            <a:r>
              <a:rPr sz="2650" spc="-20" dirty="0">
                <a:latin typeface="Calibri"/>
                <a:cs typeface="Calibri"/>
              </a:rPr>
              <a:t>overall, </a:t>
            </a:r>
            <a:r>
              <a:rPr sz="2650" spc="-35" dirty="0">
                <a:latin typeface="Calibri"/>
                <a:cs typeface="Calibri"/>
              </a:rPr>
              <a:t>Dijkstra’s </a:t>
            </a:r>
            <a:r>
              <a:rPr sz="2650" spc="-5" dirty="0">
                <a:latin typeface="Calibri"/>
                <a:cs typeface="Calibri"/>
              </a:rPr>
              <a:t>runs </a:t>
            </a:r>
            <a:r>
              <a:rPr sz="2650" spc="-10" dirty="0">
                <a:latin typeface="Calibri"/>
                <a:cs typeface="Calibri"/>
              </a:rPr>
              <a:t>in O(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V </a:t>
            </a:r>
            <a:r>
              <a:rPr sz="2650" spc="-5" dirty="0">
                <a:latin typeface="Calibri"/>
                <a:cs typeface="Calibri"/>
              </a:rPr>
              <a:t>+ </a:t>
            </a:r>
            <a:r>
              <a:rPr sz="2650" b="1" spc="-5" dirty="0">
                <a:latin typeface="Calibri"/>
                <a:cs typeface="Calibri"/>
              </a:rPr>
              <a:t>E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),  or </a:t>
            </a:r>
            <a:r>
              <a:rPr sz="2650" spc="-20" dirty="0">
                <a:latin typeface="Calibri"/>
                <a:cs typeface="Calibri"/>
              </a:rPr>
              <a:t>more </a:t>
            </a:r>
            <a:r>
              <a:rPr sz="2650" spc="-15" dirty="0">
                <a:latin typeface="Calibri"/>
                <a:cs typeface="Calibri"/>
              </a:rPr>
              <a:t>well </a:t>
            </a:r>
            <a:r>
              <a:rPr sz="2650" spc="-10" dirty="0">
                <a:latin typeface="Calibri"/>
                <a:cs typeface="Calibri"/>
              </a:rPr>
              <a:t>known </a:t>
            </a:r>
            <a:r>
              <a:rPr sz="2650" spc="-5" dirty="0">
                <a:latin typeface="Calibri"/>
                <a:cs typeface="Calibri"/>
              </a:rPr>
              <a:t>as an </a:t>
            </a:r>
            <a:r>
              <a:rPr sz="2650" b="1" spc="-10" dirty="0">
                <a:latin typeface="Calibri"/>
                <a:cs typeface="Calibri"/>
              </a:rPr>
              <a:t>O((V+E)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V)</a:t>
            </a:r>
            <a:r>
              <a:rPr sz="2650" b="1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algorithm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129278"/>
            <a:ext cx="10058018" cy="3528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1615440">
              <a:lnSpc>
                <a:spcPct val="100000"/>
              </a:lnSpc>
            </a:pPr>
            <a:r>
              <a:rPr spc="-45" dirty="0"/>
              <a:t>Wait… </a:t>
            </a:r>
            <a:r>
              <a:rPr spc="-35" dirty="0"/>
              <a:t>Let’s </a:t>
            </a:r>
            <a:r>
              <a:rPr dirty="0"/>
              <a:t>try</a:t>
            </a:r>
            <a:r>
              <a:rPr spc="40" dirty="0"/>
              <a:t> </a:t>
            </a:r>
            <a:r>
              <a:rPr spc="-5" dirty="0"/>
              <a:t>this!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6757" rIns="0" bIns="0" rtlCol="0">
            <a:spAutoFit/>
          </a:bodyPr>
          <a:lstStyle/>
          <a:p>
            <a:pPr marL="13970" marR="5080" algn="ctr">
              <a:lnSpc>
                <a:spcPct val="101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Dijkstra’s </a:t>
            </a:r>
            <a:r>
              <a:rPr spc="5" dirty="0"/>
              <a:t>(Original) algorithm  </a:t>
            </a:r>
            <a:r>
              <a:rPr dirty="0"/>
              <a:t>from source </a:t>
            </a:r>
            <a:r>
              <a:rPr spc="10" dirty="0"/>
              <a:t>= 0 on the sample </a:t>
            </a:r>
            <a:r>
              <a:rPr dirty="0"/>
              <a:t>Graph </a:t>
            </a:r>
            <a:r>
              <a:rPr spc="10" dirty="0"/>
              <a:t>(CP3</a:t>
            </a:r>
            <a:r>
              <a:rPr spc="45" dirty="0"/>
              <a:t> </a:t>
            </a:r>
            <a:r>
              <a:rPr spc="10" dirty="0"/>
              <a:t>4.18)</a:t>
            </a:r>
          </a:p>
          <a:p>
            <a:pPr marL="635" algn="ctr">
              <a:lnSpc>
                <a:spcPct val="100000"/>
              </a:lnSpc>
              <a:spcBef>
                <a:spcPts val="2510"/>
              </a:spcBef>
            </a:pPr>
            <a:r>
              <a:rPr spc="15" dirty="0"/>
              <a:t>Do </a:t>
            </a:r>
            <a:r>
              <a:rPr dirty="0"/>
              <a:t>you </a:t>
            </a:r>
            <a:r>
              <a:rPr spc="-5" dirty="0"/>
              <a:t>get </a:t>
            </a:r>
            <a:r>
              <a:rPr dirty="0"/>
              <a:t>correct </a:t>
            </a:r>
            <a:r>
              <a:rPr spc="5" dirty="0"/>
              <a:t>answer </a:t>
            </a:r>
            <a:r>
              <a:rPr spc="-5" dirty="0"/>
              <a:t>at </a:t>
            </a:r>
            <a:r>
              <a:rPr spc="-10" dirty="0"/>
              <a:t>vertex</a:t>
            </a:r>
            <a:r>
              <a:rPr spc="-35" dirty="0"/>
              <a:t> </a:t>
            </a:r>
            <a:r>
              <a:rPr spc="10" dirty="0"/>
              <a:t>4?</a:t>
            </a:r>
          </a:p>
        </p:txBody>
      </p:sp>
      <p:sp>
        <p:nvSpPr>
          <p:cNvPr id="5" name="object 5"/>
          <p:cNvSpPr/>
          <p:nvPr/>
        </p:nvSpPr>
        <p:spPr>
          <a:xfrm>
            <a:off x="5503926" y="3450335"/>
            <a:ext cx="1504950" cy="1971039"/>
          </a:xfrm>
          <a:custGeom>
            <a:avLst/>
            <a:gdLst/>
            <a:ahLst/>
            <a:cxnLst/>
            <a:rect l="l" t="t" r="r" b="b"/>
            <a:pathLst>
              <a:path w="1504950" h="1971039">
                <a:moveTo>
                  <a:pt x="1504949" y="78485"/>
                </a:moveTo>
                <a:lnTo>
                  <a:pt x="1399031" y="0"/>
                </a:lnTo>
                <a:lnTo>
                  <a:pt x="52577" y="1825752"/>
                </a:lnTo>
                <a:lnTo>
                  <a:pt x="0" y="1786889"/>
                </a:lnTo>
                <a:lnTo>
                  <a:pt x="27432" y="1970532"/>
                </a:lnTo>
                <a:lnTo>
                  <a:pt x="159258" y="1950921"/>
                </a:lnTo>
                <a:lnTo>
                  <a:pt x="159258" y="1903476"/>
                </a:lnTo>
                <a:lnTo>
                  <a:pt x="1504949" y="78485"/>
                </a:lnTo>
                <a:close/>
              </a:path>
              <a:path w="1504950" h="1971039">
                <a:moveTo>
                  <a:pt x="211836" y="1943100"/>
                </a:moveTo>
                <a:lnTo>
                  <a:pt x="159258" y="1903476"/>
                </a:lnTo>
                <a:lnTo>
                  <a:pt x="159258" y="1950921"/>
                </a:lnTo>
                <a:lnTo>
                  <a:pt x="211836" y="1943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4876" y="3430523"/>
            <a:ext cx="1543050" cy="2006600"/>
          </a:xfrm>
          <a:custGeom>
            <a:avLst/>
            <a:gdLst/>
            <a:ahLst/>
            <a:cxnLst/>
            <a:rect l="l" t="t" r="r" b="b"/>
            <a:pathLst>
              <a:path w="1543050" h="2006600">
                <a:moveTo>
                  <a:pt x="69102" y="1826134"/>
                </a:moveTo>
                <a:lnTo>
                  <a:pt x="0" y="1775460"/>
                </a:lnTo>
                <a:lnTo>
                  <a:pt x="10668" y="1845729"/>
                </a:lnTo>
                <a:lnTo>
                  <a:pt x="10668" y="1817370"/>
                </a:lnTo>
                <a:lnTo>
                  <a:pt x="32766" y="1804416"/>
                </a:lnTo>
                <a:lnTo>
                  <a:pt x="37656" y="1837289"/>
                </a:lnTo>
                <a:lnTo>
                  <a:pt x="60960" y="1854490"/>
                </a:lnTo>
                <a:lnTo>
                  <a:pt x="60960" y="1837182"/>
                </a:lnTo>
                <a:lnTo>
                  <a:pt x="69102" y="1826134"/>
                </a:lnTo>
                <a:close/>
              </a:path>
              <a:path w="1543050" h="2006600">
                <a:moveTo>
                  <a:pt x="37656" y="1837289"/>
                </a:moveTo>
                <a:lnTo>
                  <a:pt x="32766" y="1804416"/>
                </a:lnTo>
                <a:lnTo>
                  <a:pt x="10668" y="1817370"/>
                </a:lnTo>
                <a:lnTo>
                  <a:pt x="37656" y="1837289"/>
                </a:lnTo>
                <a:close/>
              </a:path>
              <a:path w="1543050" h="2006600">
                <a:moveTo>
                  <a:pt x="58092" y="1974666"/>
                </a:moveTo>
                <a:lnTo>
                  <a:pt x="37656" y="1837289"/>
                </a:lnTo>
                <a:lnTo>
                  <a:pt x="10668" y="1817370"/>
                </a:lnTo>
                <a:lnTo>
                  <a:pt x="10668" y="1845729"/>
                </a:lnTo>
                <a:lnTo>
                  <a:pt x="35052" y="2006346"/>
                </a:lnTo>
                <a:lnTo>
                  <a:pt x="44957" y="2004847"/>
                </a:lnTo>
                <a:lnTo>
                  <a:pt x="44958" y="1976628"/>
                </a:lnTo>
                <a:lnTo>
                  <a:pt x="58092" y="1974666"/>
                </a:lnTo>
                <a:close/>
              </a:path>
              <a:path w="1543050" h="2006600">
                <a:moveTo>
                  <a:pt x="60198" y="1988820"/>
                </a:moveTo>
                <a:lnTo>
                  <a:pt x="58092" y="1974666"/>
                </a:lnTo>
                <a:lnTo>
                  <a:pt x="44958" y="1976628"/>
                </a:lnTo>
                <a:lnTo>
                  <a:pt x="60198" y="1988820"/>
                </a:lnTo>
                <a:close/>
              </a:path>
              <a:path w="1543050" h="2006600">
                <a:moveTo>
                  <a:pt x="60198" y="2002541"/>
                </a:moveTo>
                <a:lnTo>
                  <a:pt x="60198" y="1988820"/>
                </a:lnTo>
                <a:lnTo>
                  <a:pt x="44958" y="1976628"/>
                </a:lnTo>
                <a:lnTo>
                  <a:pt x="44957" y="2004847"/>
                </a:lnTo>
                <a:lnTo>
                  <a:pt x="60198" y="2002541"/>
                </a:lnTo>
                <a:close/>
              </a:path>
              <a:path w="1543050" h="2006600">
                <a:moveTo>
                  <a:pt x="228600" y="1977059"/>
                </a:moveTo>
                <a:lnTo>
                  <a:pt x="228600" y="1949196"/>
                </a:lnTo>
                <a:lnTo>
                  <a:pt x="222504" y="1973580"/>
                </a:lnTo>
                <a:lnTo>
                  <a:pt x="196054" y="1954057"/>
                </a:lnTo>
                <a:lnTo>
                  <a:pt x="58092" y="1974666"/>
                </a:lnTo>
                <a:lnTo>
                  <a:pt x="60198" y="1988820"/>
                </a:lnTo>
                <a:lnTo>
                  <a:pt x="60198" y="2002541"/>
                </a:lnTo>
                <a:lnTo>
                  <a:pt x="228600" y="1977059"/>
                </a:lnTo>
                <a:close/>
              </a:path>
              <a:path w="1543050" h="2006600">
                <a:moveTo>
                  <a:pt x="80010" y="1834134"/>
                </a:moveTo>
                <a:lnTo>
                  <a:pt x="69102" y="1826134"/>
                </a:lnTo>
                <a:lnTo>
                  <a:pt x="60960" y="1837182"/>
                </a:lnTo>
                <a:lnTo>
                  <a:pt x="80010" y="1834134"/>
                </a:lnTo>
                <a:close/>
              </a:path>
              <a:path w="1543050" h="2006600">
                <a:moveTo>
                  <a:pt x="80009" y="1857379"/>
                </a:moveTo>
                <a:lnTo>
                  <a:pt x="80010" y="1834134"/>
                </a:lnTo>
                <a:lnTo>
                  <a:pt x="60960" y="1837182"/>
                </a:lnTo>
                <a:lnTo>
                  <a:pt x="60960" y="1854490"/>
                </a:lnTo>
                <a:lnTo>
                  <a:pt x="74676" y="1864614"/>
                </a:lnTo>
                <a:lnTo>
                  <a:pt x="80009" y="1857379"/>
                </a:lnTo>
                <a:close/>
              </a:path>
              <a:path w="1543050" h="2006600">
                <a:moveTo>
                  <a:pt x="1543049" y="95250"/>
                </a:moveTo>
                <a:lnTo>
                  <a:pt x="1415033" y="0"/>
                </a:lnTo>
                <a:lnTo>
                  <a:pt x="69102" y="1826134"/>
                </a:lnTo>
                <a:lnTo>
                  <a:pt x="80010" y="1834134"/>
                </a:lnTo>
                <a:lnTo>
                  <a:pt x="80009" y="1857379"/>
                </a:lnTo>
                <a:lnTo>
                  <a:pt x="1409699" y="54029"/>
                </a:lnTo>
                <a:lnTo>
                  <a:pt x="1409699" y="31242"/>
                </a:lnTo>
                <a:lnTo>
                  <a:pt x="1428749" y="28193"/>
                </a:lnTo>
                <a:lnTo>
                  <a:pt x="1428749" y="45221"/>
                </a:lnTo>
                <a:lnTo>
                  <a:pt x="1504525" y="100826"/>
                </a:lnTo>
                <a:lnTo>
                  <a:pt x="1512569" y="89916"/>
                </a:lnTo>
                <a:lnTo>
                  <a:pt x="1515617" y="108966"/>
                </a:lnTo>
                <a:lnTo>
                  <a:pt x="1515617" y="132453"/>
                </a:lnTo>
                <a:lnTo>
                  <a:pt x="1543049" y="95250"/>
                </a:lnTo>
                <a:close/>
              </a:path>
              <a:path w="1543050" h="2006600">
                <a:moveTo>
                  <a:pt x="1515617" y="132453"/>
                </a:moveTo>
                <a:lnTo>
                  <a:pt x="1515617" y="108966"/>
                </a:lnTo>
                <a:lnTo>
                  <a:pt x="1504525" y="100826"/>
                </a:lnTo>
                <a:lnTo>
                  <a:pt x="158496" y="1926336"/>
                </a:lnTo>
                <a:lnTo>
                  <a:pt x="185928" y="1946583"/>
                </a:lnTo>
                <a:lnTo>
                  <a:pt x="185928" y="1912620"/>
                </a:lnTo>
                <a:lnTo>
                  <a:pt x="197059" y="1920706"/>
                </a:lnTo>
                <a:lnTo>
                  <a:pt x="1515617" y="132453"/>
                </a:lnTo>
                <a:close/>
              </a:path>
              <a:path w="1543050" h="2006600">
                <a:moveTo>
                  <a:pt x="197059" y="1920706"/>
                </a:moveTo>
                <a:lnTo>
                  <a:pt x="185928" y="1912620"/>
                </a:lnTo>
                <a:lnTo>
                  <a:pt x="188976" y="1931670"/>
                </a:lnTo>
                <a:lnTo>
                  <a:pt x="197059" y="1920706"/>
                </a:lnTo>
                <a:close/>
              </a:path>
              <a:path w="1543050" h="2006600">
                <a:moveTo>
                  <a:pt x="266700" y="1971294"/>
                </a:moveTo>
                <a:lnTo>
                  <a:pt x="197059" y="1920706"/>
                </a:lnTo>
                <a:lnTo>
                  <a:pt x="188976" y="1931670"/>
                </a:lnTo>
                <a:lnTo>
                  <a:pt x="185928" y="1912620"/>
                </a:lnTo>
                <a:lnTo>
                  <a:pt x="185928" y="1946583"/>
                </a:lnTo>
                <a:lnTo>
                  <a:pt x="196054" y="1954057"/>
                </a:lnTo>
                <a:lnTo>
                  <a:pt x="228600" y="1949196"/>
                </a:lnTo>
                <a:lnTo>
                  <a:pt x="228600" y="1977059"/>
                </a:lnTo>
                <a:lnTo>
                  <a:pt x="266700" y="1971294"/>
                </a:lnTo>
                <a:close/>
              </a:path>
              <a:path w="1543050" h="2006600">
                <a:moveTo>
                  <a:pt x="228600" y="1949196"/>
                </a:moveTo>
                <a:lnTo>
                  <a:pt x="196054" y="1954057"/>
                </a:lnTo>
                <a:lnTo>
                  <a:pt x="222504" y="1973580"/>
                </a:lnTo>
                <a:lnTo>
                  <a:pt x="228600" y="1949196"/>
                </a:lnTo>
                <a:close/>
              </a:path>
              <a:path w="1543050" h="2006600">
                <a:moveTo>
                  <a:pt x="1428749" y="28193"/>
                </a:moveTo>
                <a:lnTo>
                  <a:pt x="1409699" y="31242"/>
                </a:lnTo>
                <a:lnTo>
                  <a:pt x="1420603" y="39242"/>
                </a:lnTo>
                <a:lnTo>
                  <a:pt x="1428749" y="28193"/>
                </a:lnTo>
                <a:close/>
              </a:path>
              <a:path w="1543050" h="2006600">
                <a:moveTo>
                  <a:pt x="1420603" y="39242"/>
                </a:moveTo>
                <a:lnTo>
                  <a:pt x="1409699" y="31242"/>
                </a:lnTo>
                <a:lnTo>
                  <a:pt x="1409699" y="54029"/>
                </a:lnTo>
                <a:lnTo>
                  <a:pt x="1420603" y="39242"/>
                </a:lnTo>
                <a:close/>
              </a:path>
              <a:path w="1543050" h="2006600">
                <a:moveTo>
                  <a:pt x="1428749" y="45221"/>
                </a:moveTo>
                <a:lnTo>
                  <a:pt x="1428749" y="28193"/>
                </a:lnTo>
                <a:lnTo>
                  <a:pt x="1420603" y="39242"/>
                </a:lnTo>
                <a:lnTo>
                  <a:pt x="1428749" y="45221"/>
                </a:lnTo>
                <a:close/>
              </a:path>
              <a:path w="1543050" h="2006600">
                <a:moveTo>
                  <a:pt x="1515617" y="108966"/>
                </a:moveTo>
                <a:lnTo>
                  <a:pt x="1512569" y="89916"/>
                </a:lnTo>
                <a:lnTo>
                  <a:pt x="1504525" y="100826"/>
                </a:lnTo>
                <a:lnTo>
                  <a:pt x="1515617" y="10896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145279"/>
            <a:ext cx="10058018" cy="3512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1586" y="334141"/>
            <a:ext cx="661670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9730">
              <a:lnSpc>
                <a:spcPct val="100699"/>
              </a:lnSpc>
            </a:pPr>
            <a:r>
              <a:rPr sz="4400" spc="-35" dirty="0"/>
              <a:t>Why </a:t>
            </a:r>
            <a:r>
              <a:rPr sz="4400" spc="-5" dirty="0"/>
              <a:t>This </a:t>
            </a:r>
            <a:r>
              <a:rPr sz="4400" spc="-15" dirty="0"/>
              <a:t>Greedy </a:t>
            </a:r>
            <a:r>
              <a:rPr sz="4400" spc="-25" dirty="0"/>
              <a:t>Strategy  </a:t>
            </a:r>
            <a:r>
              <a:rPr sz="4400" spc="-5" dirty="0"/>
              <a:t>Does Not </a:t>
            </a:r>
            <a:r>
              <a:rPr sz="4400" spc="-50" dirty="0"/>
              <a:t>Work </a:t>
            </a:r>
            <a:r>
              <a:rPr sz="4400" spc="-5" dirty="0"/>
              <a:t>This Time </a:t>
            </a:r>
            <a:r>
              <a:rPr sz="4400" spc="-5" dirty="0">
                <a:latin typeface="Wingdings"/>
                <a:cs typeface="Wingdings"/>
              </a:rPr>
              <a:t></a:t>
            </a:r>
            <a:r>
              <a:rPr sz="4400" spc="-5" dirty="0"/>
              <a:t>?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1930577"/>
            <a:ext cx="7846695" cy="189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presence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-5" dirty="0">
                <a:latin typeface="Calibri"/>
                <a:cs typeface="Calibri"/>
              </a:rPr>
              <a:t>negative‐weight </a:t>
            </a:r>
            <a:r>
              <a:rPr sz="3050" spc="5" dirty="0">
                <a:latin typeface="Calibri"/>
                <a:cs typeface="Calibri"/>
              </a:rPr>
              <a:t>edge can cause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vertices </a:t>
            </a:r>
            <a:r>
              <a:rPr sz="3050" dirty="0">
                <a:latin typeface="Calibri"/>
                <a:cs typeface="Calibri"/>
              </a:rPr>
              <a:t>“greedily” </a:t>
            </a:r>
            <a:r>
              <a:rPr sz="3050" spc="10" dirty="0">
                <a:latin typeface="Calibri"/>
                <a:cs typeface="Calibri"/>
              </a:rPr>
              <a:t>chosen </a:t>
            </a:r>
            <a:r>
              <a:rPr sz="3050" spc="-10" dirty="0">
                <a:latin typeface="Calibri"/>
                <a:cs typeface="Calibri"/>
              </a:rPr>
              <a:t>first </a:t>
            </a:r>
            <a:r>
              <a:rPr sz="3050" dirty="0">
                <a:latin typeface="Calibri"/>
                <a:cs typeface="Calibri"/>
              </a:rPr>
              <a:t>eventually </a:t>
            </a:r>
            <a:r>
              <a:rPr sz="3050" spc="10" dirty="0">
                <a:latin typeface="Calibri"/>
                <a:cs typeface="Calibri"/>
              </a:rPr>
              <a:t>not  the true </a:t>
            </a:r>
            <a:r>
              <a:rPr sz="3050" dirty="0">
                <a:latin typeface="Calibri"/>
                <a:cs typeface="Calibri"/>
              </a:rPr>
              <a:t>“closest”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source!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It </a:t>
            </a:r>
            <a:r>
              <a:rPr sz="2650" spc="-10" dirty="0">
                <a:latin typeface="Calibri"/>
                <a:cs typeface="Calibri"/>
              </a:rPr>
              <a:t>happens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3 </a:t>
            </a:r>
            <a:r>
              <a:rPr sz="2650" spc="-10" dirty="0">
                <a:latin typeface="Calibri"/>
                <a:cs typeface="Calibri"/>
              </a:rPr>
              <a:t>in this</a:t>
            </a:r>
            <a:r>
              <a:rPr sz="2650" spc="-25" dirty="0">
                <a:latin typeface="Calibri"/>
                <a:cs typeface="Calibri"/>
              </a:rPr>
              <a:t> example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4473" y="5945885"/>
            <a:ext cx="277495" cy="1108710"/>
          </a:xfrm>
          <a:custGeom>
            <a:avLst/>
            <a:gdLst/>
            <a:ahLst/>
            <a:cxnLst/>
            <a:rect l="l" t="t" r="r" b="b"/>
            <a:pathLst>
              <a:path w="277495" h="1108709">
                <a:moveTo>
                  <a:pt x="277368" y="138683"/>
                </a:moveTo>
                <a:lnTo>
                  <a:pt x="138684" y="0"/>
                </a:lnTo>
                <a:lnTo>
                  <a:pt x="0" y="138683"/>
                </a:lnTo>
                <a:lnTo>
                  <a:pt x="69342" y="138683"/>
                </a:lnTo>
                <a:lnTo>
                  <a:pt x="69342" y="1108709"/>
                </a:lnTo>
                <a:lnTo>
                  <a:pt x="208026" y="1108709"/>
                </a:lnTo>
                <a:lnTo>
                  <a:pt x="208026" y="138683"/>
                </a:lnTo>
                <a:lnTo>
                  <a:pt x="277368" y="13868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946" y="5926073"/>
            <a:ext cx="344805" cy="1143000"/>
          </a:xfrm>
          <a:custGeom>
            <a:avLst/>
            <a:gdLst/>
            <a:ahLst/>
            <a:cxnLst/>
            <a:rect l="l" t="t" r="r" b="b"/>
            <a:pathLst>
              <a:path w="344804" h="1143000">
                <a:moveTo>
                  <a:pt x="344424" y="172212"/>
                </a:moveTo>
                <a:lnTo>
                  <a:pt x="172212" y="0"/>
                </a:lnTo>
                <a:lnTo>
                  <a:pt x="0" y="172212"/>
                </a:lnTo>
                <a:lnTo>
                  <a:pt x="33528" y="172212"/>
                </a:lnTo>
                <a:lnTo>
                  <a:pt x="33528" y="144780"/>
                </a:lnTo>
                <a:lnTo>
                  <a:pt x="67055" y="144780"/>
                </a:lnTo>
                <a:lnTo>
                  <a:pt x="162306" y="49530"/>
                </a:lnTo>
                <a:lnTo>
                  <a:pt x="162306" y="29718"/>
                </a:lnTo>
                <a:lnTo>
                  <a:pt x="182118" y="29718"/>
                </a:lnTo>
                <a:lnTo>
                  <a:pt x="182118" y="49530"/>
                </a:lnTo>
                <a:lnTo>
                  <a:pt x="277367" y="144779"/>
                </a:lnTo>
                <a:lnTo>
                  <a:pt x="310896" y="144780"/>
                </a:lnTo>
                <a:lnTo>
                  <a:pt x="310896" y="172212"/>
                </a:lnTo>
                <a:lnTo>
                  <a:pt x="344424" y="172212"/>
                </a:lnTo>
                <a:close/>
              </a:path>
              <a:path w="344804" h="1143000">
                <a:moveTo>
                  <a:pt x="67055" y="144780"/>
                </a:moveTo>
                <a:lnTo>
                  <a:pt x="33528" y="144780"/>
                </a:lnTo>
                <a:lnTo>
                  <a:pt x="43434" y="168402"/>
                </a:lnTo>
                <a:lnTo>
                  <a:pt x="67055" y="144780"/>
                </a:lnTo>
                <a:close/>
              </a:path>
              <a:path w="344804" h="1143000">
                <a:moveTo>
                  <a:pt x="116586" y="1114806"/>
                </a:moveTo>
                <a:lnTo>
                  <a:pt x="116586" y="144780"/>
                </a:lnTo>
                <a:lnTo>
                  <a:pt x="67055" y="144780"/>
                </a:lnTo>
                <a:lnTo>
                  <a:pt x="43434" y="168402"/>
                </a:lnTo>
                <a:lnTo>
                  <a:pt x="33528" y="144780"/>
                </a:lnTo>
                <a:lnTo>
                  <a:pt x="33528" y="172212"/>
                </a:lnTo>
                <a:lnTo>
                  <a:pt x="88392" y="172212"/>
                </a:lnTo>
                <a:lnTo>
                  <a:pt x="88392" y="158496"/>
                </a:lnTo>
                <a:lnTo>
                  <a:pt x="102870" y="172212"/>
                </a:lnTo>
                <a:lnTo>
                  <a:pt x="102870" y="1114806"/>
                </a:lnTo>
                <a:lnTo>
                  <a:pt x="116586" y="1114806"/>
                </a:lnTo>
                <a:close/>
              </a:path>
              <a:path w="344804" h="1143000">
                <a:moveTo>
                  <a:pt x="102870" y="172212"/>
                </a:moveTo>
                <a:lnTo>
                  <a:pt x="88392" y="158496"/>
                </a:lnTo>
                <a:lnTo>
                  <a:pt x="88392" y="172212"/>
                </a:lnTo>
                <a:lnTo>
                  <a:pt x="102870" y="172212"/>
                </a:lnTo>
                <a:close/>
              </a:path>
              <a:path w="344804" h="1143000">
                <a:moveTo>
                  <a:pt x="116586" y="1143000"/>
                </a:moveTo>
                <a:lnTo>
                  <a:pt x="116586" y="1128522"/>
                </a:lnTo>
                <a:lnTo>
                  <a:pt x="102870" y="1114806"/>
                </a:lnTo>
                <a:lnTo>
                  <a:pt x="102870" y="172212"/>
                </a:lnTo>
                <a:lnTo>
                  <a:pt x="88392" y="172212"/>
                </a:lnTo>
                <a:lnTo>
                  <a:pt x="88392" y="1143000"/>
                </a:lnTo>
                <a:lnTo>
                  <a:pt x="116586" y="1143000"/>
                </a:lnTo>
                <a:close/>
              </a:path>
              <a:path w="344804" h="1143000">
                <a:moveTo>
                  <a:pt x="241554" y="1114806"/>
                </a:moveTo>
                <a:lnTo>
                  <a:pt x="102870" y="1114806"/>
                </a:lnTo>
                <a:lnTo>
                  <a:pt x="116586" y="1128522"/>
                </a:lnTo>
                <a:lnTo>
                  <a:pt x="116586" y="1143000"/>
                </a:lnTo>
                <a:lnTo>
                  <a:pt x="227076" y="1143000"/>
                </a:lnTo>
                <a:lnTo>
                  <a:pt x="227076" y="1128522"/>
                </a:lnTo>
                <a:lnTo>
                  <a:pt x="241554" y="1114806"/>
                </a:lnTo>
                <a:close/>
              </a:path>
              <a:path w="344804" h="1143000">
                <a:moveTo>
                  <a:pt x="182118" y="29718"/>
                </a:moveTo>
                <a:lnTo>
                  <a:pt x="162306" y="29718"/>
                </a:lnTo>
                <a:lnTo>
                  <a:pt x="172211" y="39624"/>
                </a:lnTo>
                <a:lnTo>
                  <a:pt x="182118" y="29718"/>
                </a:lnTo>
                <a:close/>
              </a:path>
              <a:path w="344804" h="1143000">
                <a:moveTo>
                  <a:pt x="172212" y="39624"/>
                </a:moveTo>
                <a:lnTo>
                  <a:pt x="162306" y="29718"/>
                </a:lnTo>
                <a:lnTo>
                  <a:pt x="162306" y="49530"/>
                </a:lnTo>
                <a:lnTo>
                  <a:pt x="172212" y="39624"/>
                </a:lnTo>
                <a:close/>
              </a:path>
              <a:path w="344804" h="1143000">
                <a:moveTo>
                  <a:pt x="182118" y="49530"/>
                </a:moveTo>
                <a:lnTo>
                  <a:pt x="182118" y="29718"/>
                </a:lnTo>
                <a:lnTo>
                  <a:pt x="172212" y="39624"/>
                </a:lnTo>
                <a:lnTo>
                  <a:pt x="182118" y="49530"/>
                </a:lnTo>
                <a:close/>
              </a:path>
              <a:path w="344804" h="1143000">
                <a:moveTo>
                  <a:pt x="310896" y="172212"/>
                </a:moveTo>
                <a:lnTo>
                  <a:pt x="310896" y="144780"/>
                </a:lnTo>
                <a:lnTo>
                  <a:pt x="300990" y="168402"/>
                </a:lnTo>
                <a:lnTo>
                  <a:pt x="277367" y="144780"/>
                </a:lnTo>
                <a:lnTo>
                  <a:pt x="227076" y="144780"/>
                </a:lnTo>
                <a:lnTo>
                  <a:pt x="227076" y="1114806"/>
                </a:lnTo>
                <a:lnTo>
                  <a:pt x="241554" y="1114806"/>
                </a:lnTo>
                <a:lnTo>
                  <a:pt x="241554" y="172212"/>
                </a:lnTo>
                <a:lnTo>
                  <a:pt x="255270" y="158496"/>
                </a:lnTo>
                <a:lnTo>
                  <a:pt x="255270" y="172212"/>
                </a:lnTo>
                <a:lnTo>
                  <a:pt x="310896" y="172212"/>
                </a:lnTo>
                <a:close/>
              </a:path>
              <a:path w="344804" h="1143000">
                <a:moveTo>
                  <a:pt x="255270" y="1143000"/>
                </a:moveTo>
                <a:lnTo>
                  <a:pt x="255270" y="172212"/>
                </a:lnTo>
                <a:lnTo>
                  <a:pt x="241554" y="172212"/>
                </a:lnTo>
                <a:lnTo>
                  <a:pt x="241554" y="1114806"/>
                </a:lnTo>
                <a:lnTo>
                  <a:pt x="227076" y="1128522"/>
                </a:lnTo>
                <a:lnTo>
                  <a:pt x="227076" y="1143000"/>
                </a:lnTo>
                <a:lnTo>
                  <a:pt x="255270" y="1143000"/>
                </a:lnTo>
                <a:close/>
              </a:path>
              <a:path w="344804" h="1143000">
                <a:moveTo>
                  <a:pt x="255270" y="172212"/>
                </a:moveTo>
                <a:lnTo>
                  <a:pt x="255270" y="158496"/>
                </a:lnTo>
                <a:lnTo>
                  <a:pt x="241554" y="172212"/>
                </a:lnTo>
                <a:lnTo>
                  <a:pt x="255270" y="172212"/>
                </a:lnTo>
                <a:close/>
              </a:path>
              <a:path w="344804" h="1143000">
                <a:moveTo>
                  <a:pt x="310896" y="144780"/>
                </a:moveTo>
                <a:lnTo>
                  <a:pt x="277367" y="144780"/>
                </a:lnTo>
                <a:lnTo>
                  <a:pt x="300990" y="168402"/>
                </a:lnTo>
                <a:lnTo>
                  <a:pt x="310896" y="1447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1391" y="7013447"/>
            <a:ext cx="188658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issue is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here…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5587365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The ‘modified’</a:t>
            </a:r>
            <a:r>
              <a:rPr sz="22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30" dirty="0">
                <a:latin typeface="Calibri"/>
                <a:cs typeface="Calibri"/>
              </a:rPr>
              <a:t>DIJKSTRA’S</a:t>
            </a:r>
            <a:r>
              <a:rPr sz="4400" b="1" spc="-10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ALGORITHM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367030"/>
            <a:ext cx="408305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u="heavy" spc="-10" dirty="0">
                <a:latin typeface="Calibri"/>
                <a:cs typeface="Calibri"/>
              </a:rPr>
              <a:t>4b</a:t>
            </a:r>
            <a:r>
              <a:rPr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19123"/>
            <a:ext cx="8985250" cy="229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has </a:t>
            </a:r>
            <a:r>
              <a:rPr sz="3500" b="1" spc="10" dirty="0">
                <a:latin typeface="Calibri"/>
                <a:cs typeface="Calibri"/>
              </a:rPr>
              <a:t>no </a:t>
            </a:r>
            <a:r>
              <a:rPr sz="3500" b="1" spc="-10" dirty="0">
                <a:latin typeface="Calibri"/>
                <a:cs typeface="Calibri"/>
              </a:rPr>
              <a:t>negative </a:t>
            </a:r>
            <a:r>
              <a:rPr sz="3500" b="1" spc="-5" dirty="0">
                <a:latin typeface="Calibri"/>
                <a:cs typeface="Calibri"/>
              </a:rPr>
              <a:t>weight</a:t>
            </a:r>
            <a:r>
              <a:rPr sz="3500" b="1" spc="15" dirty="0">
                <a:latin typeface="Calibri"/>
                <a:cs typeface="Calibri"/>
              </a:rPr>
              <a:t> </a:t>
            </a:r>
            <a:r>
              <a:rPr sz="3500" b="1" u="heavy" spc="-5" dirty="0">
                <a:latin typeface="Calibri"/>
                <a:cs typeface="Calibri"/>
              </a:rPr>
              <a:t>cycle</a:t>
            </a:r>
            <a:endParaRPr sz="350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  <a:spcBef>
                <a:spcPts val="2810"/>
              </a:spcBef>
            </a:pPr>
            <a:r>
              <a:rPr sz="3050" spc="-5" dirty="0">
                <a:latin typeface="Calibri"/>
                <a:cs typeface="Calibri"/>
              </a:rPr>
              <a:t>For </a:t>
            </a:r>
            <a:r>
              <a:rPr sz="3050" dirty="0">
                <a:latin typeface="Calibri"/>
                <a:cs typeface="Calibri"/>
              </a:rPr>
              <a:t>many practical </a:t>
            </a:r>
            <a:r>
              <a:rPr sz="3050" spc="5" dirty="0">
                <a:latin typeface="Calibri"/>
                <a:cs typeface="Calibri"/>
              </a:rPr>
              <a:t>cases, </a:t>
            </a:r>
            <a:r>
              <a:rPr sz="3050" spc="10" dirty="0">
                <a:latin typeface="Calibri"/>
                <a:cs typeface="Calibri"/>
              </a:rPr>
              <a:t>the SSSP </a:t>
            </a:r>
            <a:r>
              <a:rPr sz="3050" spc="5" dirty="0">
                <a:latin typeface="Calibri"/>
                <a:cs typeface="Calibri"/>
              </a:rPr>
              <a:t>problem is </a:t>
            </a:r>
            <a:r>
              <a:rPr sz="3050" dirty="0">
                <a:latin typeface="Calibri"/>
                <a:cs typeface="Calibri"/>
              </a:rPr>
              <a:t>performed  </a:t>
            </a:r>
            <a:r>
              <a:rPr sz="3050" spc="10" dirty="0">
                <a:latin typeface="Calibri"/>
                <a:cs typeface="Calibri"/>
              </a:rPr>
              <a:t>on a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where its edges </a:t>
            </a:r>
            <a:r>
              <a:rPr sz="3050" spc="-5" dirty="0">
                <a:latin typeface="Calibri"/>
                <a:cs typeface="Calibri"/>
              </a:rPr>
              <a:t>may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b="1" spc="-5" dirty="0">
                <a:latin typeface="Calibri"/>
                <a:cs typeface="Calibri"/>
              </a:rPr>
              <a:t>negative weight  </a:t>
            </a:r>
            <a:r>
              <a:rPr sz="3050" b="1" spc="10" dirty="0">
                <a:latin typeface="Calibri"/>
                <a:cs typeface="Calibri"/>
              </a:rPr>
              <a:t>but </a:t>
            </a:r>
            <a:r>
              <a:rPr sz="3050" b="1" spc="5" dirty="0">
                <a:latin typeface="Calibri"/>
                <a:cs typeface="Calibri"/>
              </a:rPr>
              <a:t>it </a:t>
            </a:r>
            <a:r>
              <a:rPr sz="3050" b="1" spc="10" dirty="0">
                <a:latin typeface="Calibri"/>
                <a:cs typeface="Calibri"/>
              </a:rPr>
              <a:t>has no </a:t>
            </a:r>
            <a:r>
              <a:rPr sz="3050" b="1" spc="-5" dirty="0">
                <a:latin typeface="Calibri"/>
                <a:cs typeface="Calibri"/>
              </a:rPr>
              <a:t>negative</a:t>
            </a:r>
            <a:r>
              <a:rPr sz="3050" b="1" spc="-2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cycle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496035"/>
            <a:ext cx="8924925" cy="365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255" marR="814705" indent="-376555">
              <a:lnSpc>
                <a:spcPct val="1012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15" dirty="0">
                <a:latin typeface="Calibri"/>
                <a:cs typeface="Calibri"/>
              </a:rPr>
              <a:t>Example: </a:t>
            </a:r>
            <a:r>
              <a:rPr sz="2650" spc="-40" dirty="0">
                <a:latin typeface="Calibri"/>
                <a:cs typeface="Calibri"/>
              </a:rPr>
              <a:t>Traveling </a:t>
            </a:r>
            <a:r>
              <a:rPr sz="2650" spc="-15" dirty="0">
                <a:latin typeface="Calibri"/>
                <a:cs typeface="Calibri"/>
              </a:rPr>
              <a:t>between </a:t>
            </a:r>
            <a:r>
              <a:rPr sz="2650" spc="-20" dirty="0">
                <a:latin typeface="Calibri"/>
                <a:cs typeface="Calibri"/>
              </a:rPr>
              <a:t>two </a:t>
            </a:r>
            <a:r>
              <a:rPr sz="2650" spc="-5" dirty="0">
                <a:latin typeface="Calibri"/>
                <a:cs typeface="Calibri"/>
              </a:rPr>
              <a:t>cities </a:t>
            </a:r>
            <a:r>
              <a:rPr sz="2650" spc="-10" dirty="0">
                <a:latin typeface="Calibri"/>
                <a:cs typeface="Calibri"/>
              </a:rPr>
              <a:t>on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map </a:t>
            </a:r>
            <a:r>
              <a:rPr sz="2650" spc="-15" dirty="0">
                <a:latin typeface="Calibri"/>
                <a:cs typeface="Calibri"/>
              </a:rPr>
              <a:t>(graph)  </a:t>
            </a:r>
            <a:r>
              <a:rPr sz="2600" spc="10" dirty="0">
                <a:latin typeface="Calibri"/>
                <a:cs typeface="Calibri"/>
              </a:rPr>
              <a:t>using </a:t>
            </a:r>
            <a:r>
              <a:rPr sz="2600" spc="15" dirty="0">
                <a:latin typeface="Calibri"/>
                <a:cs typeface="Calibri"/>
              </a:rPr>
              <a:t>electric </a:t>
            </a:r>
            <a:r>
              <a:rPr sz="2600" spc="5" dirty="0">
                <a:latin typeface="Calibri"/>
                <a:cs typeface="Calibri"/>
              </a:rPr>
              <a:t>car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dirty="0">
                <a:latin typeface="Calibri"/>
                <a:cs typeface="Calibri"/>
              </a:rPr>
              <a:t>battery to </a:t>
            </a:r>
            <a:r>
              <a:rPr sz="2600" spc="5" dirty="0">
                <a:latin typeface="Calibri"/>
                <a:cs typeface="Calibri"/>
              </a:rPr>
              <a:t>minimize </a:t>
            </a:r>
            <a:r>
              <a:rPr sz="2600" dirty="0">
                <a:latin typeface="Calibri"/>
                <a:cs typeface="Calibri"/>
              </a:rPr>
              <a:t>battery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usage: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spc="-2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(+) energy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battery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road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flat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go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uphill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recharge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battery </a:t>
            </a:r>
            <a:r>
              <a:rPr sz="2200" dirty="0">
                <a:latin typeface="Calibri"/>
                <a:cs typeface="Calibri"/>
              </a:rPr>
              <a:t>(i.e. </a:t>
            </a:r>
            <a:r>
              <a:rPr sz="2200" spc="-2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‐energy) 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road </a:t>
            </a:r>
            <a:r>
              <a:rPr sz="2200" spc="-5" dirty="0">
                <a:latin typeface="Calibri"/>
                <a:cs typeface="Calibri"/>
              </a:rPr>
              <a:t>goes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downhill</a:t>
            </a:r>
            <a:endParaRPr sz="2200">
              <a:latin typeface="Calibri"/>
              <a:cs typeface="Calibri"/>
            </a:endParaRPr>
          </a:p>
          <a:p>
            <a:pPr marL="829944" marR="55816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But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cannot </a:t>
            </a:r>
            <a:r>
              <a:rPr sz="2200" spc="-20" dirty="0">
                <a:latin typeface="Calibri"/>
                <a:cs typeface="Calibri"/>
              </a:rPr>
              <a:t>keep </a:t>
            </a:r>
            <a:r>
              <a:rPr sz="2200" spc="-10" dirty="0">
                <a:latin typeface="Calibri"/>
                <a:cs typeface="Calibri"/>
              </a:rPr>
              <a:t>cycling </a:t>
            </a:r>
            <a:r>
              <a:rPr sz="2200" spc="-5" dirty="0">
                <a:latin typeface="Calibri"/>
                <a:cs typeface="Calibri"/>
              </a:rPr>
              <a:t>around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recharge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battery </a:t>
            </a:r>
            <a:r>
              <a:rPr sz="2200" spc="-20" dirty="0">
                <a:latin typeface="Calibri"/>
                <a:cs typeface="Calibri"/>
              </a:rPr>
              <a:t>forever  </a:t>
            </a:r>
            <a:r>
              <a:rPr sz="2200" dirty="0">
                <a:latin typeface="Calibri"/>
                <a:cs typeface="Calibri"/>
              </a:rPr>
              <a:t>due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kinetic energy </a:t>
            </a:r>
            <a:r>
              <a:rPr sz="2200" dirty="0">
                <a:latin typeface="Calibri"/>
                <a:cs typeface="Calibri"/>
              </a:rPr>
              <a:t>loss,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1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another </a:t>
            </a:r>
            <a:r>
              <a:rPr sz="3050" spc="-5" dirty="0">
                <a:latin typeface="Calibri"/>
                <a:cs typeface="Calibri"/>
              </a:rPr>
              <a:t>version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5" dirty="0">
                <a:latin typeface="Calibri"/>
                <a:cs typeface="Calibri"/>
              </a:rPr>
              <a:t>algorithm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can  </a:t>
            </a:r>
            <a:r>
              <a:rPr sz="3050" spc="10" dirty="0">
                <a:latin typeface="Calibri"/>
                <a:cs typeface="Calibri"/>
              </a:rPr>
              <a:t>handle this </a:t>
            </a:r>
            <a:r>
              <a:rPr sz="3050" spc="5" dirty="0">
                <a:latin typeface="Calibri"/>
                <a:cs typeface="Calibri"/>
              </a:rPr>
              <a:t>case: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b="1" spc="5" dirty="0">
                <a:latin typeface="Calibri"/>
                <a:cs typeface="Calibri"/>
              </a:rPr>
              <a:t>Modified </a:t>
            </a:r>
            <a:r>
              <a:rPr sz="3050" b="1" spc="-25" dirty="0">
                <a:latin typeface="Calibri"/>
                <a:cs typeface="Calibri"/>
              </a:rPr>
              <a:t>Dijkstra’s</a:t>
            </a:r>
            <a:r>
              <a:rPr sz="3050" b="1" spc="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043" y="410464"/>
            <a:ext cx="8608060" cy="120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950" b="1" dirty="0">
                <a:latin typeface="Calibri"/>
                <a:cs typeface="Calibri"/>
              </a:rPr>
              <a:t>Modified </a:t>
            </a:r>
            <a:r>
              <a:rPr sz="3950" b="1" spc="-5" dirty="0">
                <a:latin typeface="Calibri"/>
                <a:cs typeface="Calibri"/>
              </a:rPr>
              <a:t>Implementation</a:t>
            </a:r>
            <a:r>
              <a:rPr sz="3950" b="1" spc="-3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(1)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3950" dirty="0"/>
              <a:t>of </a:t>
            </a:r>
            <a:r>
              <a:rPr sz="3950" spc="-40" dirty="0"/>
              <a:t>Dijkstra’s </a:t>
            </a:r>
            <a:r>
              <a:rPr sz="3950" spc="-5" dirty="0"/>
              <a:t>Algorithm </a:t>
            </a:r>
            <a:r>
              <a:rPr sz="3950" dirty="0"/>
              <a:t>(CP3, Section</a:t>
            </a:r>
            <a:r>
              <a:rPr sz="3950" spc="40" dirty="0"/>
              <a:t> </a:t>
            </a:r>
            <a:r>
              <a:rPr sz="3950" dirty="0"/>
              <a:t>4.4.3)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90770" y="2014473"/>
            <a:ext cx="8870315" cy="442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Formal </a:t>
            </a:r>
            <a:r>
              <a:rPr sz="3050" spc="10" dirty="0">
                <a:latin typeface="Calibri"/>
                <a:cs typeface="Calibri"/>
              </a:rPr>
              <a:t>assumption </a:t>
            </a:r>
            <a:r>
              <a:rPr sz="3050" spc="-15" dirty="0">
                <a:latin typeface="Calibri"/>
                <a:cs typeface="Calibri"/>
              </a:rPr>
              <a:t>(different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original</a:t>
            </a:r>
            <a:r>
              <a:rPr sz="3050" spc="10" dirty="0">
                <a:latin typeface="Calibri"/>
                <a:cs typeface="Calibri"/>
              </a:rPr>
              <a:t> one):</a:t>
            </a:r>
            <a:endParaRPr sz="3050">
              <a:latin typeface="Calibri"/>
              <a:cs typeface="Calibri"/>
            </a:endParaRPr>
          </a:p>
          <a:p>
            <a:pPr marL="389255" indent="-376555">
              <a:lnSpc>
                <a:spcPts val="3120"/>
              </a:lnSpc>
              <a:spcBef>
                <a:spcPts val="70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graph </a:t>
            </a:r>
            <a:r>
              <a:rPr sz="2600" spc="15" dirty="0">
                <a:latin typeface="Calibri"/>
                <a:cs typeface="Calibri"/>
              </a:rPr>
              <a:t>has </a:t>
            </a:r>
            <a:r>
              <a:rPr sz="2600" b="1" spc="20" dirty="0">
                <a:latin typeface="Calibri"/>
                <a:cs typeface="Calibri"/>
              </a:rPr>
              <a:t>no </a:t>
            </a:r>
            <a:r>
              <a:rPr sz="2600" b="1" dirty="0">
                <a:latin typeface="Calibri"/>
                <a:cs typeface="Calibri"/>
              </a:rPr>
              <a:t>negative </a:t>
            </a:r>
            <a:r>
              <a:rPr sz="2600" b="1" spc="10" dirty="0">
                <a:latin typeface="Calibri"/>
                <a:cs typeface="Calibri"/>
              </a:rPr>
              <a:t>weight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cycle</a:t>
            </a:r>
            <a:endParaRPr sz="2600">
              <a:latin typeface="Calibri"/>
              <a:cs typeface="Calibri"/>
            </a:endParaRPr>
          </a:p>
          <a:p>
            <a:pPr marL="389890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(but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20" dirty="0">
                <a:latin typeface="Calibri"/>
                <a:cs typeface="Calibri"/>
              </a:rPr>
              <a:t>negative </a:t>
            </a:r>
            <a:r>
              <a:rPr sz="2650" spc="-15" dirty="0">
                <a:latin typeface="Calibri"/>
                <a:cs typeface="Calibri"/>
              </a:rPr>
              <a:t>weight edges</a:t>
            </a:r>
            <a:r>
              <a:rPr sz="2650" spc="-5" dirty="0">
                <a:latin typeface="Calibri"/>
                <a:cs typeface="Calibri"/>
              </a:rPr>
              <a:t> :O)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Key</a:t>
            </a:r>
            <a:r>
              <a:rPr sz="3050" spc="-10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ideas: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ts val="3120"/>
              </a:lnSpc>
              <a:spcBef>
                <a:spcPts val="70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a </a:t>
            </a:r>
            <a:r>
              <a:rPr sz="2600" b="1" spc="10" dirty="0">
                <a:latin typeface="Calibri"/>
                <a:cs typeface="Calibri"/>
              </a:rPr>
              <a:t>built‐in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15" dirty="0">
                <a:latin typeface="Calibri"/>
                <a:cs typeface="Calibri"/>
              </a:rPr>
              <a:t>queue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b="1" spc="25" dirty="0">
                <a:latin typeface="Calibri"/>
                <a:cs typeface="Calibri"/>
              </a:rPr>
              <a:t>C++ </a:t>
            </a:r>
            <a:r>
              <a:rPr sz="2600" b="1" spc="-5" dirty="0">
                <a:latin typeface="Calibri"/>
                <a:cs typeface="Calibri"/>
              </a:rPr>
              <a:t>STL/Java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Collections</a:t>
            </a:r>
            <a:endParaRPr sz="260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</a:pPr>
            <a:r>
              <a:rPr sz="2650" spc="-20" dirty="0">
                <a:latin typeface="Calibri"/>
                <a:cs typeface="Calibri"/>
              </a:rPr>
              <a:t>to order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next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b="1" spc="-10" dirty="0">
                <a:latin typeface="Calibri"/>
                <a:cs typeface="Calibri"/>
              </a:rPr>
              <a:t>u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spc="-15" dirty="0">
                <a:latin typeface="Calibri"/>
                <a:cs typeface="Calibri"/>
              </a:rPr>
              <a:t>processed </a:t>
            </a:r>
            <a:r>
              <a:rPr sz="2650" spc="-10" dirty="0">
                <a:latin typeface="Calibri"/>
                <a:cs typeface="Calibri"/>
              </a:rPr>
              <a:t>based on its</a:t>
            </a:r>
            <a:r>
              <a:rPr sz="2650" spc="12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dist[u]</a:t>
            </a:r>
            <a:endParaRPr sz="26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  <a:spcBef>
                <a:spcPts val="615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20" dirty="0">
                <a:latin typeface="Calibri"/>
                <a:cs typeface="Calibri"/>
              </a:rPr>
              <a:t>information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25" dirty="0">
                <a:latin typeface="Calibri"/>
                <a:cs typeface="Calibri"/>
              </a:rPr>
              <a:t>stored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20" dirty="0">
                <a:latin typeface="Calibri"/>
                <a:cs typeface="Calibri"/>
              </a:rPr>
              <a:t>IntegerPair </a:t>
            </a:r>
            <a:r>
              <a:rPr sz="2650" b="1" spc="-10" dirty="0">
                <a:latin typeface="Calibri"/>
                <a:cs typeface="Calibri"/>
              </a:rPr>
              <a:t>(dist[u],</a:t>
            </a:r>
            <a:r>
              <a:rPr sz="2650" b="1" spc="37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u)</a:t>
            </a:r>
            <a:endParaRPr sz="2650">
              <a:latin typeface="Calibri"/>
              <a:cs typeface="Calibri"/>
            </a:endParaRPr>
          </a:p>
          <a:p>
            <a:pPr marL="389255" marR="5080" indent="-376555">
              <a:lnSpc>
                <a:spcPct val="101499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  <a:tab pos="7512684" algn="l"/>
              </a:tabLst>
            </a:pP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modification: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b="1" spc="10" dirty="0">
                <a:latin typeface="Calibri"/>
                <a:cs typeface="Calibri"/>
              </a:rPr>
              <a:t>“Lazy </a:t>
            </a:r>
            <a:r>
              <a:rPr sz="2600" b="1" spc="5" dirty="0">
                <a:latin typeface="Calibri"/>
                <a:cs typeface="Calibri"/>
              </a:rPr>
              <a:t>Data </a:t>
            </a:r>
            <a:r>
              <a:rPr sz="2600" b="1" spc="10" dirty="0">
                <a:latin typeface="Calibri"/>
                <a:cs typeface="Calibri"/>
              </a:rPr>
              <a:t>Structure” </a:t>
            </a:r>
            <a:r>
              <a:rPr sz="2600" spc="-5" dirty="0">
                <a:latin typeface="Calibri"/>
                <a:cs typeface="Calibri"/>
              </a:rPr>
              <a:t>strategy  </a:t>
            </a:r>
            <a:r>
              <a:rPr sz="2600" dirty="0">
                <a:latin typeface="Calibri"/>
                <a:cs typeface="Calibri"/>
              </a:rPr>
              <a:t>to avoid </a:t>
            </a:r>
            <a:r>
              <a:rPr sz="2600" spc="10" dirty="0">
                <a:latin typeface="Calibri"/>
                <a:cs typeface="Calibri"/>
              </a:rPr>
              <a:t>implementing </a:t>
            </a:r>
            <a:r>
              <a:rPr sz="2600" spc="5" dirty="0">
                <a:latin typeface="Calibri"/>
                <a:cs typeface="Calibri"/>
              </a:rPr>
              <a:t>“DecreaseKey()” 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C++/Java	</a:t>
            </a:r>
            <a:r>
              <a:rPr sz="2600" spc="20" dirty="0">
                <a:latin typeface="Calibri"/>
                <a:cs typeface="Calibri"/>
              </a:rPr>
              <a:t>PQ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library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043" y="410464"/>
            <a:ext cx="8608060" cy="120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950" b="1" dirty="0">
                <a:latin typeface="Calibri"/>
                <a:cs typeface="Calibri"/>
              </a:rPr>
              <a:t>Modified </a:t>
            </a:r>
            <a:r>
              <a:rPr sz="3950" b="1" spc="-5" dirty="0">
                <a:latin typeface="Calibri"/>
                <a:cs typeface="Calibri"/>
              </a:rPr>
              <a:t>Implementation</a:t>
            </a:r>
            <a:r>
              <a:rPr sz="3950" b="1" spc="-3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(2)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3950" dirty="0"/>
              <a:t>of </a:t>
            </a:r>
            <a:r>
              <a:rPr sz="3950" spc="-40" dirty="0"/>
              <a:t>Dijkstra’s </a:t>
            </a:r>
            <a:r>
              <a:rPr sz="3950" spc="-5" dirty="0"/>
              <a:t>Algorithm </a:t>
            </a:r>
            <a:r>
              <a:rPr sz="3950" dirty="0"/>
              <a:t>(CP3, Section</a:t>
            </a:r>
            <a:r>
              <a:rPr sz="3950" spc="40" dirty="0"/>
              <a:t> </a:t>
            </a:r>
            <a:r>
              <a:rPr sz="3950" dirty="0"/>
              <a:t>4.4.3)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90804" y="2014473"/>
            <a:ext cx="8943340" cy="487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Lazy </a:t>
            </a:r>
            <a:r>
              <a:rPr sz="3050" spc="10" dirty="0">
                <a:latin typeface="Calibri"/>
                <a:cs typeface="Calibri"/>
              </a:rPr>
              <a:t>DS: </a:t>
            </a:r>
            <a:r>
              <a:rPr sz="3050" spc="5" dirty="0">
                <a:latin typeface="Calibri"/>
                <a:cs typeface="Calibri"/>
              </a:rPr>
              <a:t>Get </a:t>
            </a:r>
            <a:r>
              <a:rPr sz="3050" spc="10" dirty="0">
                <a:latin typeface="Calibri"/>
                <a:cs typeface="Calibri"/>
              </a:rPr>
              <a:t>pair </a:t>
            </a:r>
            <a:r>
              <a:rPr sz="3050" b="1" spc="10" dirty="0">
                <a:latin typeface="Calibri"/>
                <a:cs typeface="Calibri"/>
              </a:rPr>
              <a:t>(d, </a:t>
            </a:r>
            <a:r>
              <a:rPr sz="3050" b="1" spc="5" dirty="0">
                <a:latin typeface="Calibri"/>
                <a:cs typeface="Calibri"/>
              </a:rPr>
              <a:t>u)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b="1" spc="-5" dirty="0">
                <a:latin typeface="Calibri"/>
                <a:cs typeface="Calibri"/>
              </a:rPr>
              <a:t>front </a:t>
            </a:r>
            <a:r>
              <a:rPr sz="3050" b="1" spc="10" dirty="0">
                <a:latin typeface="Calibri"/>
                <a:cs typeface="Calibri"/>
              </a:rPr>
              <a:t>of the priority queue PQ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with the </a:t>
            </a:r>
            <a:r>
              <a:rPr sz="3050" spc="15" dirty="0">
                <a:latin typeface="Calibri"/>
                <a:cs typeface="Calibri"/>
              </a:rPr>
              <a:t>minimum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i="1" dirty="0">
                <a:latin typeface="Calibri"/>
                <a:cs typeface="Calibri"/>
              </a:rPr>
              <a:t>estimate </a:t>
            </a:r>
            <a:r>
              <a:rPr sz="3050" b="1" i="1" spc="10" dirty="0">
                <a:latin typeface="Calibri"/>
                <a:cs typeface="Calibri"/>
              </a:rPr>
              <a:t>so</a:t>
            </a:r>
            <a:r>
              <a:rPr sz="3050" b="1" i="1" spc="-25" dirty="0">
                <a:latin typeface="Calibri"/>
                <a:cs typeface="Calibri"/>
              </a:rPr>
              <a:t> </a:t>
            </a:r>
            <a:r>
              <a:rPr sz="3050" b="1" i="1" dirty="0">
                <a:latin typeface="Calibri"/>
                <a:cs typeface="Calibri"/>
              </a:rPr>
              <a:t>far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ts val="3175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if 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b="1" spc="-5" dirty="0">
                <a:latin typeface="Calibri"/>
                <a:cs typeface="Calibri"/>
              </a:rPr>
              <a:t>= </a:t>
            </a:r>
            <a:r>
              <a:rPr sz="2650" b="1" spc="-10" dirty="0">
                <a:latin typeface="Calibri"/>
                <a:cs typeface="Calibri"/>
              </a:rPr>
              <a:t>dist[u]</a:t>
            </a:r>
            <a:r>
              <a:rPr sz="2650" spc="-10" dirty="0">
                <a:latin typeface="Calibri"/>
                <a:cs typeface="Calibri"/>
              </a:rPr>
              <a:t>, </a:t>
            </a:r>
            <a:r>
              <a:rPr sz="2650" spc="-20" dirty="0">
                <a:latin typeface="Calibri"/>
                <a:cs typeface="Calibri"/>
              </a:rPr>
              <a:t>we relax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15" dirty="0">
                <a:latin typeface="Calibri"/>
                <a:cs typeface="Calibri"/>
              </a:rPr>
              <a:t>edges </a:t>
            </a:r>
            <a:r>
              <a:rPr sz="2650" spc="-10" dirty="0">
                <a:latin typeface="Calibri"/>
                <a:cs typeface="Calibri"/>
              </a:rPr>
              <a:t>out of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u</a:t>
            </a:r>
            <a:r>
              <a:rPr sz="2650" spc="-10" dirty="0">
                <a:latin typeface="Calibri"/>
                <a:cs typeface="Calibri"/>
              </a:rPr>
              <a:t>,</a:t>
            </a:r>
            <a:endParaRPr sz="2650">
              <a:latin typeface="Calibri"/>
              <a:cs typeface="Calibri"/>
            </a:endParaRPr>
          </a:p>
          <a:p>
            <a:pPr marL="389255">
              <a:lnSpc>
                <a:spcPts val="3175"/>
              </a:lnSpc>
            </a:pPr>
            <a:r>
              <a:rPr sz="2650" spc="-5" dirty="0">
                <a:latin typeface="Calibri"/>
                <a:cs typeface="Calibri"/>
              </a:rPr>
              <a:t>else </a:t>
            </a:r>
            <a:r>
              <a:rPr sz="2650" spc="-10" dirty="0">
                <a:latin typeface="Calibri"/>
                <a:cs typeface="Calibri"/>
              </a:rPr>
              <a:t>if </a:t>
            </a:r>
            <a:r>
              <a:rPr sz="2650" b="1" spc="-10" dirty="0">
                <a:latin typeface="Calibri"/>
                <a:cs typeface="Calibri"/>
              </a:rPr>
              <a:t>d </a:t>
            </a:r>
            <a:r>
              <a:rPr sz="2650" b="1" spc="-5" dirty="0">
                <a:latin typeface="Calibri"/>
                <a:cs typeface="Calibri"/>
              </a:rPr>
              <a:t>&gt; </a:t>
            </a:r>
            <a:r>
              <a:rPr sz="2650" b="1" spc="-10" dirty="0">
                <a:latin typeface="Calibri"/>
                <a:cs typeface="Calibri"/>
              </a:rPr>
              <a:t>dist[u]</a:t>
            </a:r>
            <a:r>
              <a:rPr sz="2650" spc="-10" dirty="0">
                <a:latin typeface="Calibri"/>
                <a:cs typeface="Calibri"/>
              </a:rPr>
              <a:t>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5" dirty="0">
                <a:latin typeface="Calibri"/>
                <a:cs typeface="Calibri"/>
              </a:rPr>
              <a:t>delete </a:t>
            </a: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20" dirty="0">
                <a:latin typeface="Calibri"/>
                <a:cs typeface="Calibri"/>
              </a:rPr>
              <a:t>inferior </a:t>
            </a:r>
            <a:r>
              <a:rPr sz="2650" b="1" spc="-5" dirty="0">
                <a:latin typeface="Calibri"/>
                <a:cs typeface="Calibri"/>
              </a:rPr>
              <a:t>(d, u)</a:t>
            </a:r>
            <a:r>
              <a:rPr sz="2650" b="1" spc="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pair</a:t>
            </a:r>
            <a:endParaRPr sz="2650">
              <a:latin typeface="Calibri"/>
              <a:cs typeface="Calibri"/>
            </a:endParaRPr>
          </a:p>
          <a:p>
            <a:pPr marL="829944" marR="98425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See </a:t>
            </a:r>
            <a:r>
              <a:rPr sz="2200" spc="-5" dirty="0">
                <a:latin typeface="Calibri"/>
                <a:cs typeface="Calibri"/>
              </a:rPr>
              <a:t>below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understand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0" dirty="0">
                <a:latin typeface="Calibri"/>
                <a:cs typeface="Calibri"/>
              </a:rPr>
              <a:t>delete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wrong </a:t>
            </a:r>
            <a:r>
              <a:rPr sz="2200" b="1" dirty="0">
                <a:latin typeface="Calibri"/>
                <a:cs typeface="Calibri"/>
              </a:rPr>
              <a:t>(d, u) </a:t>
            </a:r>
            <a:r>
              <a:rPr sz="2200" spc="-5" dirty="0">
                <a:latin typeface="Calibri"/>
                <a:cs typeface="Calibri"/>
              </a:rPr>
              <a:t>pair  </a:t>
            </a:r>
            <a:r>
              <a:rPr sz="2200" spc="-20" dirty="0">
                <a:latin typeface="Calibri"/>
                <a:cs typeface="Calibri"/>
              </a:rPr>
              <a:t>immediately, </a:t>
            </a:r>
            <a:r>
              <a:rPr sz="2200" dirty="0">
                <a:latin typeface="Calibri"/>
                <a:cs typeface="Calibri"/>
              </a:rPr>
              <a:t>but </a:t>
            </a:r>
            <a:r>
              <a:rPr sz="2200" spc="-10" dirty="0">
                <a:latin typeface="Calibri"/>
                <a:cs typeface="Calibri"/>
              </a:rPr>
              <a:t>instead, we wait </a:t>
            </a:r>
            <a:r>
              <a:rPr sz="2200" spc="-5" dirty="0">
                <a:latin typeface="Calibri"/>
                <a:cs typeface="Calibri"/>
              </a:rPr>
              <a:t>until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last </a:t>
            </a:r>
            <a:r>
              <a:rPr sz="2200" dirty="0">
                <a:latin typeface="Calibri"/>
                <a:cs typeface="Calibri"/>
              </a:rPr>
              <a:t>possible </a:t>
            </a:r>
            <a:r>
              <a:rPr sz="2200" spc="-5" dirty="0">
                <a:latin typeface="Calibri"/>
                <a:cs typeface="Calibri"/>
              </a:rPr>
              <a:t>moment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(lazy)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b="1" spc="10" dirty="0">
                <a:latin typeface="Calibri"/>
                <a:cs typeface="Calibri"/>
              </a:rPr>
              <a:t>dist[v]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neighbor </a:t>
            </a:r>
            <a:r>
              <a:rPr sz="2600" b="1" spc="15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b="1" spc="20" dirty="0">
                <a:latin typeface="Calibri"/>
                <a:cs typeface="Calibri"/>
              </a:rPr>
              <a:t>u </a:t>
            </a:r>
            <a:r>
              <a:rPr sz="2600" i="1" spc="15" dirty="0">
                <a:latin typeface="Calibri"/>
                <a:cs typeface="Calibri"/>
              </a:rPr>
              <a:t>decreases</a:t>
            </a:r>
            <a:r>
              <a:rPr sz="2600" spc="15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enqueue </a:t>
            </a:r>
            <a:r>
              <a:rPr sz="2600" b="1" spc="10" dirty="0">
                <a:latin typeface="Calibri"/>
                <a:cs typeface="Calibri"/>
              </a:rPr>
              <a:t>(dist[v], v)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45"/>
              </a:spcBef>
            </a:pPr>
            <a:r>
              <a:rPr sz="2600" b="1" spc="20" dirty="0">
                <a:latin typeface="Calibri"/>
                <a:cs typeface="Calibri"/>
              </a:rPr>
              <a:t>PQ </a:t>
            </a:r>
            <a:r>
              <a:rPr sz="2600" spc="5" dirty="0">
                <a:latin typeface="Calibri"/>
                <a:cs typeface="Calibri"/>
              </a:rPr>
              <a:t>again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i="1" spc="10" dirty="0">
                <a:latin typeface="Calibri"/>
                <a:cs typeface="Calibri"/>
              </a:rPr>
              <a:t>future </a:t>
            </a:r>
            <a:r>
              <a:rPr sz="2600" i="1" spc="15" dirty="0">
                <a:latin typeface="Calibri"/>
                <a:cs typeface="Calibri"/>
              </a:rPr>
              <a:t>propagation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5" dirty="0">
                <a:latin typeface="Calibri"/>
                <a:cs typeface="Calibri"/>
              </a:rPr>
              <a:t>shortest path distance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</a:t>
            </a:r>
            <a:endParaRPr sz="2600">
              <a:latin typeface="Calibri"/>
              <a:cs typeface="Calibri"/>
            </a:endParaRPr>
          </a:p>
          <a:p>
            <a:pPr marL="829944" marR="384175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Here we </a:t>
            </a:r>
            <a:r>
              <a:rPr sz="2200" spc="-5" dirty="0">
                <a:latin typeface="Calibri"/>
                <a:cs typeface="Calibri"/>
              </a:rPr>
              <a:t>adopt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lazy </a:t>
            </a:r>
            <a:r>
              <a:rPr sz="2200" b="1" spc="-5" dirty="0">
                <a:latin typeface="Calibri"/>
                <a:cs typeface="Calibri"/>
              </a:rPr>
              <a:t>approach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delete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“wrong </a:t>
            </a:r>
            <a:r>
              <a:rPr sz="2200" b="1" dirty="0">
                <a:latin typeface="Calibri"/>
                <a:cs typeface="Calibri"/>
              </a:rPr>
              <a:t>(d, u) </a:t>
            </a:r>
            <a:r>
              <a:rPr sz="2200" spc="15" dirty="0">
                <a:latin typeface="Calibri"/>
                <a:cs typeface="Calibri"/>
              </a:rPr>
              <a:t>pair” 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point </a:t>
            </a:r>
            <a:r>
              <a:rPr sz="2200" dirty="0">
                <a:latin typeface="Calibri"/>
                <a:cs typeface="Calibri"/>
              </a:rPr>
              <a:t>of time. </a:t>
            </a:r>
            <a:r>
              <a:rPr sz="2200" b="1" dirty="0">
                <a:latin typeface="Calibri"/>
                <a:cs typeface="Calibri"/>
              </a:rPr>
              <a:t>Q: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Why?</a:t>
            </a:r>
            <a:endParaRPr sz="2200">
              <a:latin typeface="Calibri"/>
              <a:cs typeface="Calibri"/>
            </a:endParaRPr>
          </a:p>
          <a:p>
            <a:pPr marL="1270000" marR="614680" lvl="2" indent="-251460">
              <a:lnSpc>
                <a:spcPct val="101499"/>
              </a:lnSpc>
              <a:spcBef>
                <a:spcPts val="484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10" dirty="0">
                <a:latin typeface="Calibri"/>
                <a:cs typeface="Calibri"/>
              </a:rPr>
              <a:t>Because </a:t>
            </a:r>
            <a:r>
              <a:rPr sz="1950" dirty="0">
                <a:latin typeface="Calibri"/>
                <a:cs typeface="Calibri"/>
              </a:rPr>
              <a:t>C++/Java </a:t>
            </a:r>
            <a:r>
              <a:rPr sz="1950" spc="10" dirty="0">
                <a:latin typeface="Calibri"/>
                <a:cs typeface="Calibri"/>
              </a:rPr>
              <a:t>PriorityQueue (Binary Heap) does not </a:t>
            </a:r>
            <a:r>
              <a:rPr sz="1950" spc="-5" dirty="0">
                <a:latin typeface="Calibri"/>
                <a:cs typeface="Calibri"/>
              </a:rPr>
              <a:t>have feature 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5" dirty="0">
                <a:latin typeface="Calibri"/>
                <a:cs typeface="Calibri"/>
              </a:rPr>
              <a:t>efficiently search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5" dirty="0">
                <a:latin typeface="Calibri"/>
                <a:cs typeface="Calibri"/>
              </a:rPr>
              <a:t>certain entries other </a:t>
            </a:r>
            <a:r>
              <a:rPr sz="1950" spc="10" dirty="0">
                <a:latin typeface="Calibri"/>
                <a:cs typeface="Calibri"/>
              </a:rPr>
              <a:t>than the </a:t>
            </a:r>
            <a:r>
              <a:rPr sz="1950" spc="15" dirty="0">
                <a:latin typeface="Calibri"/>
                <a:cs typeface="Calibri"/>
              </a:rPr>
              <a:t>minimum</a:t>
            </a:r>
            <a:r>
              <a:rPr sz="1950" spc="1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one!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464820">
              <a:lnSpc>
                <a:spcPct val="100000"/>
              </a:lnSpc>
            </a:pPr>
            <a:r>
              <a:rPr u="heavy" spc="-5" dirty="0"/>
              <a:t>Modified </a:t>
            </a:r>
            <a:r>
              <a:rPr spc="-60" dirty="0"/>
              <a:t>Dijkstra’s</a:t>
            </a:r>
            <a:r>
              <a:rPr spc="-10" dirty="0"/>
              <a:t>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186943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initSSSP(s)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696209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PQ.enqueue((0,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5173" y="2696209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s))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8825" y="2696209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store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4572" y="2696209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pair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2696" y="269620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of (dist[u],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u)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8884" y="3098558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order: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5130" y="3098558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increasing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9000" y="309855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dist[u]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804" y="3098558"/>
            <a:ext cx="86360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while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80"/>
              </a:spcBef>
            </a:pPr>
            <a:r>
              <a:rPr sz="2200" spc="-5" dirty="0">
                <a:latin typeface="Courier New"/>
                <a:cs typeface="Courier New"/>
              </a:rPr>
              <a:t>(d,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6551" y="3098558"/>
            <a:ext cx="254000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PQ is not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empty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spc="-5" dirty="0">
                <a:latin typeface="Courier New"/>
                <a:cs typeface="Courier New"/>
              </a:rPr>
              <a:t>u)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1536" y="3507740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PQ.dequeue()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081" y="3903230"/>
            <a:ext cx="3042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 </a:t>
            </a:r>
            <a:r>
              <a:rPr sz="2200" dirty="0">
                <a:latin typeface="Courier New"/>
                <a:cs typeface="Courier New"/>
              </a:rPr>
              <a:t>d </a:t>
            </a:r>
            <a:r>
              <a:rPr sz="2200" spc="-5" dirty="0">
                <a:latin typeface="Courier New"/>
                <a:cs typeface="Courier New"/>
              </a:rPr>
              <a:t>== dist[u]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0816" y="3903230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lazy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1363" y="4305566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 each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vertex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3357" y="3836174"/>
            <a:ext cx="170243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764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important  </a:t>
            </a: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adjacent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87228" y="3836174"/>
            <a:ext cx="103187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check, 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6631" y="4707902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dist[v]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0502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&gt;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dist[u]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6748" y="4707902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weight(u,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28243" y="4707902"/>
            <a:ext cx="153479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can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05056" y="4707902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relax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1911" y="5110238"/>
            <a:ext cx="4886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dist[v]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dist[u]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weight(u,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60649" y="5110238"/>
            <a:ext cx="86423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v)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66905" y="511023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relax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1911" y="5512587"/>
            <a:ext cx="656335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PQ.enqueue((dist[v], v))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(re)enqueue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7292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854710">
              <a:lnSpc>
                <a:spcPct val="100000"/>
              </a:lnSpc>
            </a:pPr>
            <a:r>
              <a:rPr spc="-10" dirty="0"/>
              <a:t>SSSP: </a:t>
            </a:r>
            <a:r>
              <a:rPr spc="-60" dirty="0"/>
              <a:t>Dijkstra’s</a:t>
            </a:r>
            <a:r>
              <a:rPr spc="15" dirty="0"/>
              <a:t> </a:t>
            </a:r>
            <a:r>
              <a:rPr spc="-10" dirty="0"/>
              <a:t>(Modified)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1405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Dijkstra’s </a:t>
            </a:r>
            <a:r>
              <a:rPr spc="10" dirty="0"/>
              <a:t>(Modified)</a:t>
            </a:r>
            <a:r>
              <a:rPr spc="120" dirty="0"/>
              <a:t> </a:t>
            </a:r>
            <a:r>
              <a:rPr spc="5" dirty="0"/>
              <a:t>algorithm</a:t>
            </a: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i="1" u="heavy" spc="10" dirty="0">
                <a:latin typeface="Calibri"/>
                <a:cs typeface="Calibri"/>
              </a:rPr>
              <a:t>from various </a:t>
            </a:r>
            <a:r>
              <a:rPr i="1" u="heavy" spc="5" dirty="0">
                <a:latin typeface="Calibri"/>
                <a:cs typeface="Calibri"/>
              </a:rPr>
              <a:t>sources </a:t>
            </a:r>
            <a:r>
              <a:rPr spc="10" dirty="0"/>
              <a:t>on the sample </a:t>
            </a:r>
            <a:r>
              <a:rPr dirty="0"/>
              <a:t>Graph </a:t>
            </a:r>
            <a:r>
              <a:rPr spc="10" dirty="0"/>
              <a:t>(CP3 4.17)</a:t>
            </a:r>
          </a:p>
          <a:p>
            <a:pPr marL="635" algn="ctr">
              <a:lnSpc>
                <a:spcPct val="100000"/>
              </a:lnSpc>
              <a:spcBef>
                <a:spcPts val="2510"/>
              </a:spcBef>
            </a:pP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below </a:t>
            </a:r>
            <a:r>
              <a:rPr spc="5" dirty="0"/>
              <a:t>shows </a:t>
            </a:r>
            <a:r>
              <a:rPr spc="10" dirty="0"/>
              <a:t>the </a:t>
            </a:r>
            <a:r>
              <a:rPr i="1" dirty="0">
                <a:latin typeface="Calibri"/>
                <a:cs typeface="Calibri"/>
              </a:rPr>
              <a:t>initial </a:t>
            </a:r>
            <a:r>
              <a:rPr i="1" spc="-10" dirty="0">
                <a:latin typeface="Calibri"/>
                <a:cs typeface="Calibri"/>
              </a:rPr>
              <a:t>stage</a:t>
            </a:r>
            <a:r>
              <a:rPr i="1" spc="35" dirty="0">
                <a:latin typeface="Calibri"/>
                <a:cs typeface="Calibri"/>
              </a:rPr>
              <a:t> </a:t>
            </a:r>
            <a:r>
              <a:rPr spc="10" dirty="0"/>
              <a:t>of</a:t>
            </a:r>
          </a:p>
          <a:p>
            <a:pPr marL="0" algn="ctr">
              <a:lnSpc>
                <a:spcPct val="100000"/>
              </a:lnSpc>
              <a:spcBef>
                <a:spcPts val="35"/>
              </a:spcBef>
            </a:pPr>
            <a:r>
              <a:rPr b="1" spc="-5" dirty="0">
                <a:latin typeface="Calibri"/>
                <a:cs typeface="Calibri"/>
              </a:rPr>
              <a:t>Dijkstra(0) </a:t>
            </a:r>
            <a:r>
              <a:rPr spc="10" dirty="0"/>
              <a:t>(the modified</a:t>
            </a:r>
            <a:r>
              <a:rPr spc="-10" dirty="0"/>
              <a:t> </a:t>
            </a:r>
            <a:r>
              <a:rPr spc="5" dirty="0"/>
              <a:t>algorithm)</a:t>
            </a:r>
          </a:p>
        </p:txBody>
      </p:sp>
      <p:sp>
        <p:nvSpPr>
          <p:cNvPr id="4" name="object 4"/>
          <p:cNvSpPr/>
          <p:nvPr/>
        </p:nvSpPr>
        <p:spPr>
          <a:xfrm>
            <a:off x="380" y="4062222"/>
            <a:ext cx="10058018" cy="3595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Modified </a:t>
            </a:r>
            <a:r>
              <a:rPr spc="-60" dirty="0"/>
              <a:t>Dijkstra’s </a:t>
            </a:r>
            <a:r>
              <a:rPr spc="-5" dirty="0"/>
              <a:t>– </a:t>
            </a:r>
            <a:r>
              <a:rPr spc="-15" dirty="0"/>
              <a:t>Analysis</a:t>
            </a:r>
            <a:r>
              <a:rPr spc="9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25" y="1899336"/>
            <a:ext cx="9006205" cy="446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4170">
              <a:lnSpc>
                <a:spcPct val="101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b="1" spc="-10" dirty="0">
                <a:latin typeface="Calibri"/>
                <a:cs typeface="Calibri"/>
              </a:rPr>
              <a:t>prevent </a:t>
            </a:r>
            <a:r>
              <a:rPr sz="3050" spc="5" dirty="0">
                <a:latin typeface="Calibri"/>
                <a:cs typeface="Calibri"/>
              </a:rPr>
              <a:t>processed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dirty="0">
                <a:latin typeface="Calibri"/>
                <a:cs typeface="Calibri"/>
              </a:rPr>
              <a:t>re‐processed </a:t>
            </a:r>
            <a:r>
              <a:rPr sz="3050" spc="-5" dirty="0">
                <a:latin typeface="Calibri"/>
                <a:cs typeface="Calibri"/>
              </a:rPr>
              <a:t>again  </a:t>
            </a:r>
            <a:r>
              <a:rPr sz="3050" spc="5" dirty="0">
                <a:latin typeface="Calibri"/>
                <a:cs typeface="Calibri"/>
              </a:rPr>
              <a:t>if its </a:t>
            </a:r>
            <a:r>
              <a:rPr sz="3050" b="1" spc="15" dirty="0">
                <a:latin typeface="Calibri"/>
                <a:cs typeface="Calibri"/>
              </a:rPr>
              <a:t>d </a:t>
            </a:r>
            <a:r>
              <a:rPr sz="3050" b="1" spc="10" dirty="0">
                <a:latin typeface="Calibri"/>
                <a:cs typeface="Calibri"/>
              </a:rPr>
              <a:t>&gt;</a:t>
            </a:r>
            <a:r>
              <a:rPr sz="3050" b="1" spc="-7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dist[u]</a:t>
            </a:r>
            <a:endParaRPr sz="3050">
              <a:latin typeface="Calibri"/>
              <a:cs typeface="Calibri"/>
            </a:endParaRPr>
          </a:p>
          <a:p>
            <a:pPr marL="12700" marR="11430">
              <a:lnSpc>
                <a:spcPct val="101000"/>
              </a:lnSpc>
              <a:spcBef>
                <a:spcPts val="2475"/>
              </a:spcBef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no‐negative weight edge</a:t>
            </a:r>
            <a:r>
              <a:rPr sz="3050" dirty="0">
                <a:latin typeface="Calibri"/>
                <a:cs typeface="Calibri"/>
              </a:rPr>
              <a:t>, there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dirty="0">
                <a:latin typeface="Calibri"/>
                <a:cs typeface="Calibri"/>
              </a:rPr>
              <a:t>never </a:t>
            </a:r>
            <a:r>
              <a:rPr sz="3050" spc="10" dirty="0">
                <a:latin typeface="Calibri"/>
                <a:cs typeface="Calibri"/>
              </a:rPr>
              <a:t>be  another </a:t>
            </a:r>
            <a:r>
              <a:rPr sz="3050" spc="5" dirty="0">
                <a:latin typeface="Calibri"/>
                <a:cs typeface="Calibri"/>
              </a:rPr>
              <a:t>path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can decrease </a:t>
            </a:r>
            <a:r>
              <a:rPr sz="3050" b="1" spc="5" dirty="0">
                <a:latin typeface="Calibri"/>
                <a:cs typeface="Calibri"/>
              </a:rPr>
              <a:t>dist[u] </a:t>
            </a:r>
            <a:r>
              <a:rPr sz="3050" spc="10" dirty="0">
                <a:latin typeface="Calibri"/>
                <a:cs typeface="Calibri"/>
              </a:rPr>
              <a:t>once </a:t>
            </a:r>
            <a:r>
              <a:rPr sz="3050" b="1" spc="15" dirty="0">
                <a:latin typeface="Calibri"/>
                <a:cs typeface="Calibri"/>
              </a:rPr>
              <a:t>u </a:t>
            </a:r>
            <a:r>
              <a:rPr sz="3050" spc="5" dirty="0">
                <a:latin typeface="Calibri"/>
                <a:cs typeface="Calibri"/>
              </a:rPr>
              <a:t>is greedily  processed. </a:t>
            </a:r>
            <a:r>
              <a:rPr sz="3050" b="1" spc="10" dirty="0">
                <a:latin typeface="Calibri"/>
                <a:cs typeface="Calibri"/>
              </a:rPr>
              <a:t>Q: </a:t>
            </a:r>
            <a:r>
              <a:rPr sz="3050" b="1" dirty="0">
                <a:latin typeface="Calibri"/>
                <a:cs typeface="Calibri"/>
              </a:rPr>
              <a:t>Why? </a:t>
            </a:r>
            <a:r>
              <a:rPr sz="3050" b="1" spc="10" dirty="0">
                <a:latin typeface="Calibri"/>
                <a:cs typeface="Calibri"/>
              </a:rPr>
              <a:t>(PS: </a:t>
            </a:r>
            <a:r>
              <a:rPr sz="3050" b="1" dirty="0">
                <a:latin typeface="Calibri"/>
                <a:cs typeface="Calibri"/>
              </a:rPr>
              <a:t>we </a:t>
            </a:r>
            <a:r>
              <a:rPr sz="3050" b="1" spc="-10" dirty="0">
                <a:latin typeface="Calibri"/>
                <a:cs typeface="Calibri"/>
              </a:rPr>
              <a:t>have </a:t>
            </a:r>
            <a:r>
              <a:rPr sz="3050" b="1" spc="-5" dirty="0">
                <a:latin typeface="Calibri"/>
                <a:cs typeface="Calibri"/>
              </a:rPr>
              <a:t>just </a:t>
            </a:r>
            <a:r>
              <a:rPr sz="3050" b="1" spc="5" dirty="0">
                <a:latin typeface="Calibri"/>
                <a:cs typeface="Calibri"/>
              </a:rPr>
              <a:t>seen </a:t>
            </a:r>
            <a:r>
              <a:rPr sz="3050" b="1" spc="10" dirty="0">
                <a:latin typeface="Calibri"/>
                <a:cs typeface="Calibri"/>
              </a:rPr>
              <a:t>this</a:t>
            </a:r>
            <a:r>
              <a:rPr sz="3050" b="1" spc="12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case)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ct val="101200"/>
              </a:lnSpc>
              <a:spcBef>
                <a:spcPts val="62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Each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5" dirty="0">
                <a:latin typeface="Calibri"/>
                <a:cs typeface="Calibri"/>
              </a:rPr>
              <a:t>still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spc="-15" dirty="0">
                <a:latin typeface="Calibri"/>
                <a:cs typeface="Calibri"/>
              </a:rPr>
              <a:t>processed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5" dirty="0">
                <a:latin typeface="Calibri"/>
                <a:cs typeface="Calibri"/>
              </a:rPr>
              <a:t>PriorityQueue </a:t>
            </a:r>
            <a:r>
              <a:rPr sz="2650" spc="-10" dirty="0">
                <a:latin typeface="Calibri"/>
                <a:cs typeface="Calibri"/>
              </a:rPr>
              <a:t>once;  </a:t>
            </a:r>
            <a:r>
              <a:rPr sz="2600" spc="15" dirty="0">
                <a:latin typeface="Calibri"/>
                <a:cs typeface="Calibri"/>
              </a:rPr>
              <a:t>or </a:t>
            </a:r>
            <a:r>
              <a:rPr sz="2600" spc="10" dirty="0">
                <a:latin typeface="Calibri"/>
                <a:cs typeface="Calibri"/>
              </a:rPr>
              <a:t>all vertices </a:t>
            </a:r>
            <a:r>
              <a:rPr sz="2600" dirty="0">
                <a:latin typeface="Calibri"/>
                <a:cs typeface="Calibri"/>
              </a:rPr>
              <a:t>are still </a:t>
            </a:r>
            <a:r>
              <a:rPr sz="2600" spc="5" dirty="0">
                <a:latin typeface="Calibri"/>
                <a:cs typeface="Calibri"/>
              </a:rPr>
              <a:t>processed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b="1" spc="15" dirty="0">
                <a:latin typeface="Calibri"/>
                <a:cs typeface="Calibri"/>
              </a:rPr>
              <a:t>O(V)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times</a:t>
            </a:r>
            <a:endParaRPr sz="2600">
              <a:latin typeface="Calibri"/>
              <a:cs typeface="Calibri"/>
            </a:endParaRPr>
          </a:p>
          <a:p>
            <a:pPr marL="389890" marR="297815" indent="-377190">
              <a:lnSpc>
                <a:spcPts val="3170"/>
              </a:lnSpc>
              <a:spcBef>
                <a:spcPts val="74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Each extract </a:t>
            </a:r>
            <a:r>
              <a:rPr sz="2650" spc="-10" dirty="0">
                <a:latin typeface="Calibri"/>
                <a:cs typeface="Calibri"/>
              </a:rPr>
              <a:t>min </a:t>
            </a:r>
            <a:r>
              <a:rPr sz="2650" i="1" spc="-15" dirty="0">
                <a:latin typeface="Calibri"/>
                <a:cs typeface="Calibri"/>
              </a:rPr>
              <a:t>still </a:t>
            </a:r>
            <a:r>
              <a:rPr sz="2650" i="1" spc="-10" dirty="0">
                <a:latin typeface="Calibri"/>
                <a:cs typeface="Calibri"/>
              </a:rPr>
              <a:t>runs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b="1" spc="-5" dirty="0">
                <a:latin typeface="Calibri"/>
                <a:cs typeface="Calibri"/>
              </a:rPr>
              <a:t>O(log </a:t>
            </a:r>
            <a:r>
              <a:rPr sz="2650" b="1" spc="-10" dirty="0">
                <a:latin typeface="Calibri"/>
                <a:cs typeface="Calibri"/>
              </a:rPr>
              <a:t>V)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30" dirty="0">
                <a:latin typeface="Calibri"/>
                <a:cs typeface="Calibri"/>
              </a:rPr>
              <a:t>Java </a:t>
            </a:r>
            <a:r>
              <a:rPr sz="2650" spc="-5" dirty="0">
                <a:latin typeface="Calibri"/>
                <a:cs typeface="Calibri"/>
              </a:rPr>
              <a:t>PriorityQueue  </a:t>
            </a:r>
            <a:r>
              <a:rPr sz="2650" spc="-10" dirty="0">
                <a:latin typeface="Calibri"/>
                <a:cs typeface="Calibri"/>
              </a:rPr>
              <a:t>(essentially </a:t>
            </a:r>
            <a:r>
              <a:rPr sz="2650" spc="-5" dirty="0">
                <a:latin typeface="Calibri"/>
                <a:cs typeface="Calibri"/>
              </a:rPr>
              <a:t>a binary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724" y="6400914"/>
            <a:ext cx="8227059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025" marR="5080" indent="-314960">
              <a:lnSpc>
                <a:spcPct val="101499"/>
              </a:lnSpc>
              <a:tabLst>
                <a:tab pos="327025" algn="l"/>
              </a:tabLst>
            </a:pPr>
            <a:r>
              <a:rPr sz="1950" spc="15" dirty="0">
                <a:latin typeface="Arial"/>
                <a:cs typeface="Arial"/>
              </a:rPr>
              <a:t>–	</a:t>
            </a:r>
            <a:r>
              <a:rPr sz="1950" spc="10" dirty="0">
                <a:latin typeface="Calibri"/>
                <a:cs typeface="Calibri"/>
              </a:rPr>
              <a:t>PS: </a:t>
            </a:r>
            <a:r>
              <a:rPr sz="1950" spc="5" dirty="0">
                <a:latin typeface="Calibri"/>
                <a:cs typeface="Calibri"/>
              </a:rPr>
              <a:t>There can </a:t>
            </a:r>
            <a:r>
              <a:rPr sz="1950" spc="10" dirty="0">
                <a:latin typeface="Calibri"/>
                <a:cs typeface="Calibri"/>
              </a:rPr>
              <a:t>be more than one </a:t>
            </a:r>
            <a:r>
              <a:rPr sz="1950" spc="5" dirty="0">
                <a:latin typeface="Calibri"/>
                <a:cs typeface="Calibri"/>
              </a:rPr>
              <a:t>copies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15" dirty="0">
                <a:latin typeface="Calibri"/>
                <a:cs typeface="Calibri"/>
              </a:rPr>
              <a:t>u </a:t>
            </a:r>
            <a:r>
              <a:rPr sz="1950" spc="10" dirty="0">
                <a:latin typeface="Calibri"/>
                <a:cs typeface="Calibri"/>
              </a:rPr>
              <a:t>in the PriorityQueue, but</a:t>
            </a:r>
            <a:r>
              <a:rPr sz="1950" spc="1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this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will 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not </a:t>
            </a:r>
            <a:r>
              <a:rPr sz="1950" spc="-5" dirty="0">
                <a:latin typeface="Calibri"/>
                <a:cs typeface="Calibri"/>
              </a:rPr>
              <a:t>affect </a:t>
            </a:r>
            <a:r>
              <a:rPr sz="1950" spc="10" dirty="0">
                <a:latin typeface="Calibri"/>
                <a:cs typeface="Calibri"/>
              </a:rPr>
              <a:t>the O(log 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-10" dirty="0">
                <a:latin typeface="Calibri"/>
                <a:cs typeface="Calibri"/>
              </a:rPr>
              <a:t>complexity, </a:t>
            </a:r>
            <a:r>
              <a:rPr sz="1950" spc="10" dirty="0">
                <a:latin typeface="Calibri"/>
                <a:cs typeface="Calibri"/>
              </a:rPr>
              <a:t>see the </a:t>
            </a:r>
            <a:r>
              <a:rPr sz="1950" dirty="0">
                <a:latin typeface="Calibri"/>
                <a:cs typeface="Calibri"/>
              </a:rPr>
              <a:t>next</a:t>
            </a:r>
            <a:r>
              <a:rPr sz="1950" spc="9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slide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65405">
              <a:lnSpc>
                <a:spcPct val="100000"/>
              </a:lnSpc>
            </a:pPr>
            <a:r>
              <a:rPr spc="-5" dirty="0"/>
              <a:t>Modified </a:t>
            </a:r>
            <a:r>
              <a:rPr spc="-60" dirty="0"/>
              <a:t>Dijkstra’s </a:t>
            </a:r>
            <a:r>
              <a:rPr spc="-5" dirty="0"/>
              <a:t>– </a:t>
            </a:r>
            <a:r>
              <a:rPr spc="-15" dirty="0"/>
              <a:t>Analysis</a:t>
            </a:r>
            <a:r>
              <a:rPr spc="9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837295" cy="263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2110">
              <a:lnSpc>
                <a:spcPct val="101000"/>
              </a:lnSpc>
            </a:pPr>
            <a:r>
              <a:rPr sz="3050" spc="-10" dirty="0">
                <a:latin typeface="Calibri"/>
                <a:cs typeface="Calibri"/>
              </a:rPr>
              <a:t>Every </a:t>
            </a:r>
            <a:r>
              <a:rPr sz="3050" spc="10" dirty="0">
                <a:latin typeface="Calibri"/>
                <a:cs typeface="Calibri"/>
              </a:rPr>
              <a:t>time a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5" dirty="0">
                <a:latin typeface="Calibri"/>
                <a:cs typeface="Calibri"/>
              </a:rPr>
              <a:t>is processed,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try </a:t>
            </a:r>
            <a:r>
              <a:rPr sz="3050" spc="-5" dirty="0">
                <a:latin typeface="Calibri"/>
                <a:cs typeface="Calibri"/>
              </a:rPr>
              <a:t>to relax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dirty="0">
                <a:latin typeface="Calibri"/>
                <a:cs typeface="Calibri"/>
              </a:rPr>
              <a:t>its  </a:t>
            </a:r>
            <a:r>
              <a:rPr sz="3050" spc="5" dirty="0">
                <a:latin typeface="Calibri"/>
                <a:cs typeface="Calibri"/>
              </a:rPr>
              <a:t>neighbors,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spc="-5" dirty="0">
                <a:latin typeface="Calibri"/>
                <a:cs typeface="Calibri"/>
              </a:rPr>
              <a:t>total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10" dirty="0">
                <a:latin typeface="Calibri"/>
                <a:cs typeface="Calibri"/>
              </a:rPr>
              <a:t>O(</a:t>
            </a:r>
            <a:r>
              <a:rPr sz="3050" b="1" spc="10" dirty="0">
                <a:latin typeface="Calibri"/>
                <a:cs typeface="Calibri"/>
              </a:rPr>
              <a:t>E</a:t>
            </a:r>
            <a:r>
              <a:rPr sz="3050" spc="10" dirty="0">
                <a:latin typeface="Calibri"/>
                <a:cs typeface="Calibri"/>
              </a:rPr>
              <a:t>) </a:t>
            </a:r>
            <a:r>
              <a:rPr sz="3050" spc="5" dirty="0">
                <a:latin typeface="Calibri"/>
                <a:cs typeface="Calibri"/>
              </a:rPr>
              <a:t>edges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processed</a:t>
            </a:r>
            <a:endParaRPr sz="3050">
              <a:latin typeface="Calibri"/>
              <a:cs typeface="Calibri"/>
            </a:endParaRPr>
          </a:p>
          <a:p>
            <a:pPr marL="829944" marR="5080" indent="-314960" algn="just">
              <a:lnSpc>
                <a:spcPct val="101000"/>
              </a:lnSpc>
              <a:spcBef>
                <a:spcPts val="670"/>
              </a:spcBef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If </a:t>
            </a:r>
            <a:r>
              <a:rPr sz="2600" spc="5" dirty="0">
                <a:latin typeface="Calibri"/>
                <a:cs typeface="Calibri"/>
              </a:rPr>
              <a:t>relaxing </a:t>
            </a:r>
            <a:r>
              <a:rPr sz="2600" spc="10" dirty="0">
                <a:latin typeface="Calibri"/>
                <a:cs typeface="Calibri"/>
              </a:rPr>
              <a:t>edge(</a:t>
            </a:r>
            <a:r>
              <a:rPr sz="2600" b="1" spc="10" dirty="0">
                <a:latin typeface="Calibri"/>
                <a:cs typeface="Calibri"/>
              </a:rPr>
              <a:t>u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b="1" spc="10" dirty="0">
                <a:latin typeface="Calibri"/>
                <a:cs typeface="Calibri"/>
              </a:rPr>
              <a:t>v</a:t>
            </a:r>
            <a:r>
              <a:rPr sz="2600" spc="10" dirty="0">
                <a:latin typeface="Calibri"/>
                <a:cs typeface="Calibri"/>
              </a:rPr>
              <a:t>) decreases </a:t>
            </a:r>
            <a:r>
              <a:rPr sz="2600" b="1" spc="10" dirty="0">
                <a:latin typeface="Calibri"/>
                <a:cs typeface="Calibri"/>
              </a:rPr>
              <a:t>dist[v]</a:t>
            </a:r>
            <a:r>
              <a:rPr sz="2600" spc="10" dirty="0">
                <a:latin typeface="Calibri"/>
                <a:cs typeface="Calibri"/>
              </a:rPr>
              <a:t>, we re‐enqueue </a:t>
            </a:r>
            <a:r>
              <a:rPr sz="2600" spc="15" dirty="0">
                <a:latin typeface="Calibri"/>
                <a:cs typeface="Calibri"/>
              </a:rPr>
              <a:t>the  same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0" dirty="0">
                <a:latin typeface="Calibri"/>
                <a:cs typeface="Calibri"/>
              </a:rPr>
              <a:t>(with </a:t>
            </a:r>
            <a:r>
              <a:rPr sz="2600" dirty="0">
                <a:latin typeface="Calibri"/>
                <a:cs typeface="Calibri"/>
              </a:rPr>
              <a:t>better </a:t>
            </a:r>
            <a:r>
              <a:rPr sz="2600" spc="5" dirty="0">
                <a:latin typeface="Calibri"/>
                <a:cs typeface="Calibri"/>
              </a:rPr>
              <a:t>shortest path distance </a:t>
            </a:r>
            <a:r>
              <a:rPr sz="2600" spc="-5" dirty="0">
                <a:latin typeface="Calibri"/>
                <a:cs typeface="Calibri"/>
              </a:rPr>
              <a:t>info), </a:t>
            </a:r>
            <a:r>
              <a:rPr sz="2600" spc="10" dirty="0">
                <a:latin typeface="Calibri"/>
                <a:cs typeface="Calibri"/>
              </a:rPr>
              <a:t>then  </a:t>
            </a:r>
            <a:r>
              <a:rPr sz="2600" i="1" spc="5" dirty="0">
                <a:latin typeface="Calibri"/>
                <a:cs typeface="Calibri"/>
              </a:rPr>
              <a:t>duplicates </a:t>
            </a:r>
            <a:r>
              <a:rPr sz="2600" i="1" spc="20" dirty="0">
                <a:latin typeface="Calibri"/>
                <a:cs typeface="Calibri"/>
              </a:rPr>
              <a:t>may </a:t>
            </a:r>
            <a:r>
              <a:rPr sz="2600" i="1" spc="10" dirty="0">
                <a:latin typeface="Calibri"/>
                <a:cs typeface="Calibri"/>
              </a:rPr>
              <a:t>occur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previous </a:t>
            </a:r>
            <a:r>
              <a:rPr sz="2600" spc="15" dirty="0">
                <a:latin typeface="Calibri"/>
                <a:cs typeface="Calibri"/>
              </a:rPr>
              <a:t>check </a:t>
            </a:r>
            <a:r>
              <a:rPr sz="2600" spc="10" dirty="0">
                <a:latin typeface="Calibri"/>
                <a:cs typeface="Calibri"/>
              </a:rPr>
              <a:t>(see </a:t>
            </a:r>
            <a:r>
              <a:rPr sz="2600" spc="5" dirty="0">
                <a:latin typeface="Calibri"/>
                <a:cs typeface="Calibri"/>
              </a:rPr>
              <a:t>previous  </a:t>
            </a:r>
            <a:r>
              <a:rPr sz="2650" spc="-10" dirty="0">
                <a:latin typeface="Calibri"/>
                <a:cs typeface="Calibri"/>
              </a:rPr>
              <a:t>slide) </a:t>
            </a:r>
            <a:r>
              <a:rPr sz="2650" spc="-20" dirty="0">
                <a:latin typeface="Calibri"/>
                <a:cs typeface="Calibri"/>
              </a:rPr>
              <a:t>prevents </a:t>
            </a:r>
            <a:r>
              <a:rPr sz="2650" spc="-15" dirty="0">
                <a:latin typeface="Calibri"/>
                <a:cs typeface="Calibri"/>
              </a:rPr>
              <a:t>re‐processing </a:t>
            </a:r>
            <a:r>
              <a:rPr sz="2650" spc="-10" dirty="0">
                <a:latin typeface="Calibri"/>
                <a:cs typeface="Calibri"/>
              </a:rPr>
              <a:t>of this </a:t>
            </a:r>
            <a:r>
              <a:rPr sz="2650" spc="-20" dirty="0">
                <a:latin typeface="Calibri"/>
                <a:cs typeface="Calibri"/>
              </a:rPr>
              <a:t>inferior </a:t>
            </a:r>
            <a:r>
              <a:rPr sz="2650" spc="-10" dirty="0">
                <a:latin typeface="Calibri"/>
                <a:cs typeface="Calibri"/>
              </a:rPr>
              <a:t>(</a:t>
            </a:r>
            <a:r>
              <a:rPr sz="2650" b="1" spc="-10" dirty="0">
                <a:latin typeface="Calibri"/>
                <a:cs typeface="Calibri"/>
              </a:rPr>
              <a:t>dist[v]</a:t>
            </a:r>
            <a:r>
              <a:rPr sz="2650" spc="-10" dirty="0">
                <a:latin typeface="Calibri"/>
                <a:cs typeface="Calibri"/>
              </a:rPr>
              <a:t>, </a:t>
            </a:r>
            <a:r>
              <a:rPr sz="2650" b="1" spc="-10" dirty="0">
                <a:latin typeface="Calibri"/>
                <a:cs typeface="Calibri"/>
              </a:rPr>
              <a:t>v</a:t>
            </a:r>
            <a:r>
              <a:rPr sz="2650" spc="-10" dirty="0">
                <a:latin typeface="Calibri"/>
                <a:cs typeface="Calibri"/>
              </a:rPr>
              <a:t>)</a:t>
            </a:r>
            <a:r>
              <a:rPr sz="2650" spc="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pair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4604004"/>
            <a:ext cx="9181465" cy="249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0" indent="-25146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15" dirty="0">
                <a:latin typeface="Symbol"/>
                <a:cs typeface="Symbol"/>
              </a:rPr>
              <a:t>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Calibri"/>
                <a:cs typeface="Calibri"/>
              </a:rPr>
              <a:t>O(</a:t>
            </a:r>
            <a:r>
              <a:rPr sz="1950" b="1" spc="10" dirty="0">
                <a:latin typeface="Calibri"/>
                <a:cs typeface="Calibri"/>
              </a:rPr>
              <a:t>E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5" dirty="0">
                <a:latin typeface="Calibri"/>
                <a:cs typeface="Calibri"/>
              </a:rPr>
              <a:t>copies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inferior </a:t>
            </a:r>
            <a:r>
              <a:rPr sz="1950" spc="5" dirty="0">
                <a:latin typeface="Calibri"/>
                <a:cs typeface="Calibri"/>
              </a:rPr>
              <a:t>(</a:t>
            </a:r>
            <a:r>
              <a:rPr sz="1950" b="1" spc="5" dirty="0">
                <a:latin typeface="Calibri"/>
                <a:cs typeface="Calibri"/>
              </a:rPr>
              <a:t>dist[v]</a:t>
            </a:r>
            <a:r>
              <a:rPr sz="1950" spc="5" dirty="0">
                <a:latin typeface="Calibri"/>
                <a:cs typeface="Calibri"/>
              </a:rPr>
              <a:t>, </a:t>
            </a:r>
            <a:r>
              <a:rPr sz="1950" b="1" spc="5" dirty="0">
                <a:latin typeface="Calibri"/>
                <a:cs typeface="Calibri"/>
              </a:rPr>
              <a:t>v</a:t>
            </a:r>
            <a:r>
              <a:rPr sz="1950" spc="5" dirty="0">
                <a:latin typeface="Calibri"/>
                <a:cs typeface="Calibri"/>
              </a:rPr>
              <a:t>) pair </a:t>
            </a:r>
            <a:r>
              <a:rPr sz="1950" u="heavy" spc="5" dirty="0">
                <a:latin typeface="Calibri"/>
                <a:cs typeface="Calibri"/>
              </a:rPr>
              <a:t>if </a:t>
            </a:r>
            <a:r>
              <a:rPr sz="1950" u="heavy" spc="10" dirty="0">
                <a:latin typeface="Calibri"/>
                <a:cs typeface="Calibri"/>
              </a:rPr>
              <a:t>each </a:t>
            </a:r>
            <a:r>
              <a:rPr sz="1950" u="heavy" spc="5" dirty="0">
                <a:latin typeface="Calibri"/>
                <a:cs typeface="Calibri"/>
              </a:rPr>
              <a:t>edge causes </a:t>
            </a:r>
            <a:r>
              <a:rPr sz="1950" u="heavy" spc="10" dirty="0">
                <a:latin typeface="Calibri"/>
                <a:cs typeface="Calibri"/>
              </a:rPr>
              <a:t>a</a:t>
            </a:r>
            <a:r>
              <a:rPr sz="1950" u="heavy" spc="80" dirty="0">
                <a:latin typeface="Calibri"/>
                <a:cs typeface="Calibri"/>
              </a:rPr>
              <a:t> </a:t>
            </a:r>
            <a:r>
              <a:rPr sz="1950" u="heavy" dirty="0">
                <a:latin typeface="Calibri"/>
                <a:cs typeface="Calibri"/>
              </a:rPr>
              <a:t>relaxation</a:t>
            </a:r>
            <a:endParaRPr sz="1950">
              <a:latin typeface="Calibri"/>
              <a:cs typeface="Calibri"/>
            </a:endParaRPr>
          </a:p>
          <a:p>
            <a:pPr marL="829944" indent="-31432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20" dirty="0">
                <a:latin typeface="Calibri"/>
                <a:cs typeface="Calibri"/>
              </a:rPr>
              <a:t>Each </a:t>
            </a:r>
            <a:r>
              <a:rPr sz="2650" spc="-10" dirty="0">
                <a:latin typeface="Calibri"/>
                <a:cs typeface="Calibri"/>
              </a:rPr>
              <a:t>insert </a:t>
            </a:r>
            <a:r>
              <a:rPr sz="2650" i="1" spc="-15" dirty="0">
                <a:latin typeface="Calibri"/>
                <a:cs typeface="Calibri"/>
              </a:rPr>
              <a:t>still </a:t>
            </a:r>
            <a:r>
              <a:rPr sz="2650" i="1" spc="-10" dirty="0">
                <a:latin typeface="Calibri"/>
                <a:cs typeface="Calibri"/>
              </a:rPr>
              <a:t>runs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b="1" spc="-5" dirty="0">
                <a:latin typeface="Calibri"/>
                <a:cs typeface="Calibri"/>
              </a:rPr>
              <a:t>O(log </a:t>
            </a:r>
            <a:r>
              <a:rPr sz="2650" b="1" spc="-10" dirty="0">
                <a:latin typeface="Calibri"/>
                <a:cs typeface="Calibri"/>
              </a:rPr>
              <a:t>V)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5" dirty="0">
                <a:latin typeface="Calibri"/>
                <a:cs typeface="Calibri"/>
              </a:rPr>
              <a:t>PriorityQueue/Binary</a:t>
            </a:r>
            <a:r>
              <a:rPr sz="2650" spc="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</a:t>
            </a:r>
            <a:endParaRPr sz="2650">
              <a:latin typeface="Calibri"/>
              <a:cs typeface="Calibri"/>
            </a:endParaRPr>
          </a:p>
          <a:p>
            <a:pPr marL="1270000" marR="222250" lvl="1" indent="-251460">
              <a:lnSpc>
                <a:spcPct val="101499"/>
              </a:lnSpc>
              <a:spcBef>
                <a:spcPts val="51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5" dirty="0">
                <a:latin typeface="Calibri"/>
                <a:cs typeface="Calibri"/>
              </a:rPr>
              <a:t>is because although there can </a:t>
            </a:r>
            <a:r>
              <a:rPr sz="1950" spc="10" dirty="0">
                <a:latin typeface="Calibri"/>
                <a:cs typeface="Calibri"/>
              </a:rPr>
              <a:t>be </a:t>
            </a:r>
            <a:r>
              <a:rPr sz="1950" dirty="0">
                <a:latin typeface="Calibri"/>
                <a:cs typeface="Calibri"/>
              </a:rPr>
              <a:t>at </a:t>
            </a:r>
            <a:r>
              <a:rPr sz="1950" spc="5" dirty="0">
                <a:latin typeface="Calibri"/>
                <a:cs typeface="Calibri"/>
              </a:rPr>
              <a:t>most </a:t>
            </a:r>
            <a:r>
              <a:rPr sz="1950" b="1" spc="10" dirty="0">
                <a:latin typeface="Calibri"/>
                <a:cs typeface="Calibri"/>
              </a:rPr>
              <a:t>E </a:t>
            </a:r>
            <a:r>
              <a:rPr sz="1950" spc="5" dirty="0">
                <a:latin typeface="Calibri"/>
                <a:cs typeface="Calibri"/>
              </a:rPr>
              <a:t>copies </a:t>
            </a:r>
            <a:r>
              <a:rPr sz="1950" spc="10" dirty="0">
                <a:latin typeface="Calibri"/>
                <a:cs typeface="Calibri"/>
              </a:rPr>
              <a:t>of </a:t>
            </a:r>
            <a:r>
              <a:rPr sz="1950" spc="5" dirty="0">
                <a:latin typeface="Calibri"/>
                <a:cs typeface="Calibri"/>
              </a:rPr>
              <a:t>(</a:t>
            </a:r>
            <a:r>
              <a:rPr sz="1950" b="1" spc="5" dirty="0">
                <a:latin typeface="Calibri"/>
                <a:cs typeface="Calibri"/>
              </a:rPr>
              <a:t>dist[v]</a:t>
            </a:r>
            <a:r>
              <a:rPr sz="1950" spc="5" dirty="0">
                <a:latin typeface="Calibri"/>
                <a:cs typeface="Calibri"/>
              </a:rPr>
              <a:t>, </a:t>
            </a:r>
            <a:r>
              <a:rPr sz="1950" b="1" spc="5" dirty="0">
                <a:latin typeface="Calibri"/>
                <a:cs typeface="Calibri"/>
              </a:rPr>
              <a:t>v</a:t>
            </a:r>
            <a:r>
              <a:rPr sz="1950" spc="5" dirty="0">
                <a:latin typeface="Calibri"/>
                <a:cs typeface="Calibri"/>
              </a:rPr>
              <a:t>) </a:t>
            </a:r>
            <a:r>
              <a:rPr sz="1950" dirty="0">
                <a:latin typeface="Calibri"/>
                <a:cs typeface="Calibri"/>
              </a:rPr>
              <a:t>pairs,  </a:t>
            </a:r>
            <a:r>
              <a:rPr sz="1950" spc="5" dirty="0">
                <a:latin typeface="Calibri"/>
                <a:cs typeface="Calibri"/>
              </a:rPr>
              <a:t>we </a:t>
            </a:r>
            <a:r>
              <a:rPr sz="1950" spc="10" dirty="0">
                <a:latin typeface="Calibri"/>
                <a:cs typeface="Calibri"/>
              </a:rPr>
              <a:t>know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b="1" spc="10" dirty="0">
                <a:latin typeface="Calibri"/>
                <a:cs typeface="Calibri"/>
              </a:rPr>
              <a:t>E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O(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b="1" spc="15" baseline="25641" dirty="0">
                <a:latin typeface="Calibri"/>
                <a:cs typeface="Calibri"/>
              </a:rPr>
              <a:t>2</a:t>
            </a:r>
            <a:r>
              <a:rPr sz="1950" spc="10" dirty="0">
                <a:latin typeface="Calibri"/>
                <a:cs typeface="Calibri"/>
              </a:rPr>
              <a:t>) and </a:t>
            </a:r>
            <a:r>
              <a:rPr sz="1950" spc="5" dirty="0">
                <a:latin typeface="Calibri"/>
                <a:cs typeface="Calibri"/>
              </a:rPr>
              <a:t>thus </a:t>
            </a:r>
            <a:r>
              <a:rPr sz="1950" spc="10" dirty="0">
                <a:latin typeface="Calibri"/>
                <a:cs typeface="Calibri"/>
              </a:rPr>
              <a:t>O(log </a:t>
            </a:r>
            <a:r>
              <a:rPr sz="1950" b="1" spc="10" dirty="0">
                <a:latin typeface="Calibri"/>
                <a:cs typeface="Calibri"/>
              </a:rPr>
              <a:t>E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O(log 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b="1" spc="15" baseline="25641" dirty="0">
                <a:latin typeface="Calibri"/>
                <a:cs typeface="Calibri"/>
              </a:rPr>
              <a:t>2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O(2 </a:t>
            </a:r>
            <a:r>
              <a:rPr sz="1950" spc="5" dirty="0">
                <a:latin typeface="Calibri"/>
                <a:cs typeface="Calibri"/>
              </a:rPr>
              <a:t>log 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spc="10" dirty="0">
                <a:latin typeface="Calibri"/>
                <a:cs typeface="Calibri"/>
              </a:rPr>
              <a:t>)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10" dirty="0">
                <a:latin typeface="Calibri"/>
                <a:cs typeface="Calibri"/>
              </a:rPr>
              <a:t>O(log</a:t>
            </a:r>
            <a:r>
              <a:rPr sz="1950" spc="95" dirty="0">
                <a:latin typeface="Calibri"/>
                <a:cs typeface="Calibri"/>
              </a:rPr>
              <a:t> </a:t>
            </a:r>
            <a:r>
              <a:rPr sz="1950" b="1" spc="10" dirty="0">
                <a:latin typeface="Calibri"/>
                <a:cs typeface="Calibri"/>
              </a:rPr>
              <a:t>V</a:t>
            </a:r>
            <a:r>
              <a:rPr sz="1950" spc="10" dirty="0">
                <a:latin typeface="Calibri"/>
                <a:cs typeface="Calibri"/>
              </a:rPr>
              <a:t>)</a:t>
            </a:r>
            <a:endParaRPr sz="19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89890" algn="l"/>
              </a:tabLst>
            </a:pPr>
            <a:r>
              <a:rPr sz="3050" spc="10" dirty="0">
                <a:latin typeface="Calibri"/>
                <a:cs typeface="Calibri"/>
              </a:rPr>
              <a:t>Thus in </a:t>
            </a:r>
            <a:r>
              <a:rPr sz="3050" spc="-5" dirty="0">
                <a:latin typeface="Calibri"/>
                <a:cs typeface="Calibri"/>
              </a:rPr>
              <a:t>overall, </a:t>
            </a:r>
            <a:r>
              <a:rPr sz="3050" spc="10" dirty="0">
                <a:latin typeface="Calibri"/>
                <a:cs typeface="Calibri"/>
              </a:rPr>
              <a:t>modified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spc="10" dirty="0">
                <a:latin typeface="Calibri"/>
                <a:cs typeface="Calibri"/>
              </a:rPr>
              <a:t>run in </a:t>
            </a:r>
            <a:r>
              <a:rPr sz="3050" b="1" spc="5" dirty="0">
                <a:latin typeface="Calibri"/>
                <a:cs typeface="Calibri"/>
              </a:rPr>
              <a:t>O((V+E) </a:t>
            </a:r>
            <a:r>
              <a:rPr sz="3050" spc="10" dirty="0">
                <a:latin typeface="Calibri"/>
                <a:cs typeface="Calibri"/>
              </a:rPr>
              <a:t>log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V)</a:t>
            </a:r>
            <a:endParaRPr sz="305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no‐negative weight</a:t>
            </a:r>
            <a:r>
              <a:rPr sz="3050" b="1" spc="1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edge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129278"/>
            <a:ext cx="10058018" cy="3528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3622040">
              <a:lnSpc>
                <a:spcPct val="100000"/>
              </a:lnSpc>
            </a:pPr>
            <a:r>
              <a:rPr spc="-310" dirty="0"/>
              <a:t>T</a:t>
            </a:r>
            <a:r>
              <a:rPr spc="10" dirty="0"/>
              <a:t>r</a:t>
            </a:r>
            <a:r>
              <a:rPr spc="-5" dirty="0"/>
              <a:t>y!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6757" rIns="0" bIns="0" rtlCol="0">
            <a:spAutoFit/>
          </a:bodyPr>
          <a:lstStyle/>
          <a:p>
            <a:pPr marL="13335" marR="5080" algn="ctr">
              <a:lnSpc>
                <a:spcPct val="101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Dijkstra’s </a:t>
            </a:r>
            <a:r>
              <a:rPr spc="5" dirty="0"/>
              <a:t>(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modified</a:t>
            </a:r>
            <a:r>
              <a:rPr spc="5" dirty="0"/>
              <a:t>) algorithm  </a:t>
            </a:r>
            <a:r>
              <a:rPr dirty="0"/>
              <a:t>from source </a:t>
            </a:r>
            <a:r>
              <a:rPr spc="10" dirty="0"/>
              <a:t>= 0 on the sample </a:t>
            </a:r>
            <a:r>
              <a:rPr dirty="0"/>
              <a:t>Graph </a:t>
            </a:r>
            <a:r>
              <a:rPr spc="10" dirty="0"/>
              <a:t>(CP3</a:t>
            </a:r>
            <a:r>
              <a:rPr spc="45" dirty="0"/>
              <a:t> </a:t>
            </a:r>
            <a:r>
              <a:rPr spc="10" dirty="0"/>
              <a:t>4.18)</a:t>
            </a:r>
          </a:p>
          <a:p>
            <a:pPr marL="635" algn="ctr">
              <a:lnSpc>
                <a:spcPct val="100000"/>
              </a:lnSpc>
              <a:spcBef>
                <a:spcPts val="2510"/>
              </a:spcBef>
            </a:pPr>
            <a:r>
              <a:rPr spc="15" dirty="0"/>
              <a:t>Do </a:t>
            </a:r>
            <a:r>
              <a:rPr dirty="0"/>
              <a:t>you </a:t>
            </a:r>
            <a:r>
              <a:rPr spc="-5" dirty="0"/>
              <a:t>get </a:t>
            </a:r>
            <a:r>
              <a:rPr dirty="0"/>
              <a:t>correct </a:t>
            </a:r>
            <a:r>
              <a:rPr spc="5" dirty="0"/>
              <a:t>answer </a:t>
            </a:r>
            <a:r>
              <a:rPr spc="-5" dirty="0"/>
              <a:t>at </a:t>
            </a:r>
            <a:r>
              <a:rPr spc="-10" dirty="0"/>
              <a:t>vertex</a:t>
            </a:r>
            <a:r>
              <a:rPr spc="-35" dirty="0"/>
              <a:t> </a:t>
            </a:r>
            <a:r>
              <a:rPr spc="10" dirty="0"/>
              <a:t>4?</a:t>
            </a:r>
          </a:p>
        </p:txBody>
      </p:sp>
      <p:sp>
        <p:nvSpPr>
          <p:cNvPr id="5" name="object 5"/>
          <p:cNvSpPr/>
          <p:nvPr/>
        </p:nvSpPr>
        <p:spPr>
          <a:xfrm>
            <a:off x="5503926" y="3450335"/>
            <a:ext cx="1504950" cy="1971039"/>
          </a:xfrm>
          <a:custGeom>
            <a:avLst/>
            <a:gdLst/>
            <a:ahLst/>
            <a:cxnLst/>
            <a:rect l="l" t="t" r="r" b="b"/>
            <a:pathLst>
              <a:path w="1504950" h="1971039">
                <a:moveTo>
                  <a:pt x="1504949" y="78485"/>
                </a:moveTo>
                <a:lnTo>
                  <a:pt x="1399031" y="0"/>
                </a:lnTo>
                <a:lnTo>
                  <a:pt x="52577" y="1825752"/>
                </a:lnTo>
                <a:lnTo>
                  <a:pt x="0" y="1786889"/>
                </a:lnTo>
                <a:lnTo>
                  <a:pt x="27432" y="1970532"/>
                </a:lnTo>
                <a:lnTo>
                  <a:pt x="159258" y="1950921"/>
                </a:lnTo>
                <a:lnTo>
                  <a:pt x="159258" y="1903476"/>
                </a:lnTo>
                <a:lnTo>
                  <a:pt x="1504949" y="78485"/>
                </a:lnTo>
                <a:close/>
              </a:path>
              <a:path w="1504950" h="1971039">
                <a:moveTo>
                  <a:pt x="211836" y="1943100"/>
                </a:moveTo>
                <a:lnTo>
                  <a:pt x="159258" y="1903476"/>
                </a:lnTo>
                <a:lnTo>
                  <a:pt x="159258" y="1950921"/>
                </a:lnTo>
                <a:lnTo>
                  <a:pt x="211836" y="1943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4876" y="3430523"/>
            <a:ext cx="1543050" cy="2006600"/>
          </a:xfrm>
          <a:custGeom>
            <a:avLst/>
            <a:gdLst/>
            <a:ahLst/>
            <a:cxnLst/>
            <a:rect l="l" t="t" r="r" b="b"/>
            <a:pathLst>
              <a:path w="1543050" h="2006600">
                <a:moveTo>
                  <a:pt x="69102" y="1826134"/>
                </a:moveTo>
                <a:lnTo>
                  <a:pt x="0" y="1775460"/>
                </a:lnTo>
                <a:lnTo>
                  <a:pt x="10668" y="1845729"/>
                </a:lnTo>
                <a:lnTo>
                  <a:pt x="10668" y="1817370"/>
                </a:lnTo>
                <a:lnTo>
                  <a:pt x="32766" y="1804416"/>
                </a:lnTo>
                <a:lnTo>
                  <a:pt x="37656" y="1837289"/>
                </a:lnTo>
                <a:lnTo>
                  <a:pt x="60960" y="1854490"/>
                </a:lnTo>
                <a:lnTo>
                  <a:pt x="60960" y="1837182"/>
                </a:lnTo>
                <a:lnTo>
                  <a:pt x="69102" y="1826134"/>
                </a:lnTo>
                <a:close/>
              </a:path>
              <a:path w="1543050" h="2006600">
                <a:moveTo>
                  <a:pt x="37656" y="1837289"/>
                </a:moveTo>
                <a:lnTo>
                  <a:pt x="32766" y="1804416"/>
                </a:lnTo>
                <a:lnTo>
                  <a:pt x="10668" y="1817370"/>
                </a:lnTo>
                <a:lnTo>
                  <a:pt x="37656" y="1837289"/>
                </a:lnTo>
                <a:close/>
              </a:path>
              <a:path w="1543050" h="2006600">
                <a:moveTo>
                  <a:pt x="58092" y="1974666"/>
                </a:moveTo>
                <a:lnTo>
                  <a:pt x="37656" y="1837289"/>
                </a:lnTo>
                <a:lnTo>
                  <a:pt x="10668" y="1817370"/>
                </a:lnTo>
                <a:lnTo>
                  <a:pt x="10668" y="1845729"/>
                </a:lnTo>
                <a:lnTo>
                  <a:pt x="35052" y="2006346"/>
                </a:lnTo>
                <a:lnTo>
                  <a:pt x="44957" y="2004847"/>
                </a:lnTo>
                <a:lnTo>
                  <a:pt x="44958" y="1976628"/>
                </a:lnTo>
                <a:lnTo>
                  <a:pt x="58092" y="1974666"/>
                </a:lnTo>
                <a:close/>
              </a:path>
              <a:path w="1543050" h="2006600">
                <a:moveTo>
                  <a:pt x="60198" y="1988820"/>
                </a:moveTo>
                <a:lnTo>
                  <a:pt x="58092" y="1974666"/>
                </a:lnTo>
                <a:lnTo>
                  <a:pt x="44958" y="1976628"/>
                </a:lnTo>
                <a:lnTo>
                  <a:pt x="60198" y="1988820"/>
                </a:lnTo>
                <a:close/>
              </a:path>
              <a:path w="1543050" h="2006600">
                <a:moveTo>
                  <a:pt x="60198" y="2002541"/>
                </a:moveTo>
                <a:lnTo>
                  <a:pt x="60198" y="1988820"/>
                </a:lnTo>
                <a:lnTo>
                  <a:pt x="44958" y="1976628"/>
                </a:lnTo>
                <a:lnTo>
                  <a:pt x="44957" y="2004847"/>
                </a:lnTo>
                <a:lnTo>
                  <a:pt x="60198" y="2002541"/>
                </a:lnTo>
                <a:close/>
              </a:path>
              <a:path w="1543050" h="2006600">
                <a:moveTo>
                  <a:pt x="228600" y="1977059"/>
                </a:moveTo>
                <a:lnTo>
                  <a:pt x="228600" y="1949196"/>
                </a:lnTo>
                <a:lnTo>
                  <a:pt x="222504" y="1973580"/>
                </a:lnTo>
                <a:lnTo>
                  <a:pt x="196054" y="1954057"/>
                </a:lnTo>
                <a:lnTo>
                  <a:pt x="58092" y="1974666"/>
                </a:lnTo>
                <a:lnTo>
                  <a:pt x="60198" y="1988820"/>
                </a:lnTo>
                <a:lnTo>
                  <a:pt x="60198" y="2002541"/>
                </a:lnTo>
                <a:lnTo>
                  <a:pt x="228600" y="1977059"/>
                </a:lnTo>
                <a:close/>
              </a:path>
              <a:path w="1543050" h="2006600">
                <a:moveTo>
                  <a:pt x="80010" y="1834134"/>
                </a:moveTo>
                <a:lnTo>
                  <a:pt x="69102" y="1826134"/>
                </a:lnTo>
                <a:lnTo>
                  <a:pt x="60960" y="1837182"/>
                </a:lnTo>
                <a:lnTo>
                  <a:pt x="80010" y="1834134"/>
                </a:lnTo>
                <a:close/>
              </a:path>
              <a:path w="1543050" h="2006600">
                <a:moveTo>
                  <a:pt x="80009" y="1857379"/>
                </a:moveTo>
                <a:lnTo>
                  <a:pt x="80010" y="1834134"/>
                </a:lnTo>
                <a:lnTo>
                  <a:pt x="60960" y="1837182"/>
                </a:lnTo>
                <a:lnTo>
                  <a:pt x="60960" y="1854490"/>
                </a:lnTo>
                <a:lnTo>
                  <a:pt x="74676" y="1864614"/>
                </a:lnTo>
                <a:lnTo>
                  <a:pt x="80009" y="1857379"/>
                </a:lnTo>
                <a:close/>
              </a:path>
              <a:path w="1543050" h="2006600">
                <a:moveTo>
                  <a:pt x="1543049" y="95250"/>
                </a:moveTo>
                <a:lnTo>
                  <a:pt x="1415033" y="0"/>
                </a:lnTo>
                <a:lnTo>
                  <a:pt x="69102" y="1826134"/>
                </a:lnTo>
                <a:lnTo>
                  <a:pt x="80010" y="1834134"/>
                </a:lnTo>
                <a:lnTo>
                  <a:pt x="80009" y="1857379"/>
                </a:lnTo>
                <a:lnTo>
                  <a:pt x="1409699" y="54029"/>
                </a:lnTo>
                <a:lnTo>
                  <a:pt x="1409699" y="31242"/>
                </a:lnTo>
                <a:lnTo>
                  <a:pt x="1428749" y="28193"/>
                </a:lnTo>
                <a:lnTo>
                  <a:pt x="1428749" y="45221"/>
                </a:lnTo>
                <a:lnTo>
                  <a:pt x="1504525" y="100826"/>
                </a:lnTo>
                <a:lnTo>
                  <a:pt x="1512569" y="89916"/>
                </a:lnTo>
                <a:lnTo>
                  <a:pt x="1515617" y="108966"/>
                </a:lnTo>
                <a:lnTo>
                  <a:pt x="1515617" y="132453"/>
                </a:lnTo>
                <a:lnTo>
                  <a:pt x="1543049" y="95250"/>
                </a:lnTo>
                <a:close/>
              </a:path>
              <a:path w="1543050" h="2006600">
                <a:moveTo>
                  <a:pt x="1515617" y="132453"/>
                </a:moveTo>
                <a:lnTo>
                  <a:pt x="1515617" y="108966"/>
                </a:lnTo>
                <a:lnTo>
                  <a:pt x="1504525" y="100826"/>
                </a:lnTo>
                <a:lnTo>
                  <a:pt x="158496" y="1926336"/>
                </a:lnTo>
                <a:lnTo>
                  <a:pt x="185928" y="1946583"/>
                </a:lnTo>
                <a:lnTo>
                  <a:pt x="185928" y="1912620"/>
                </a:lnTo>
                <a:lnTo>
                  <a:pt x="197059" y="1920706"/>
                </a:lnTo>
                <a:lnTo>
                  <a:pt x="1515617" y="132453"/>
                </a:lnTo>
                <a:close/>
              </a:path>
              <a:path w="1543050" h="2006600">
                <a:moveTo>
                  <a:pt x="197059" y="1920706"/>
                </a:moveTo>
                <a:lnTo>
                  <a:pt x="185928" y="1912620"/>
                </a:lnTo>
                <a:lnTo>
                  <a:pt x="188976" y="1931670"/>
                </a:lnTo>
                <a:lnTo>
                  <a:pt x="197059" y="1920706"/>
                </a:lnTo>
                <a:close/>
              </a:path>
              <a:path w="1543050" h="2006600">
                <a:moveTo>
                  <a:pt x="266700" y="1971294"/>
                </a:moveTo>
                <a:lnTo>
                  <a:pt x="197059" y="1920706"/>
                </a:lnTo>
                <a:lnTo>
                  <a:pt x="188976" y="1931670"/>
                </a:lnTo>
                <a:lnTo>
                  <a:pt x="185928" y="1912620"/>
                </a:lnTo>
                <a:lnTo>
                  <a:pt x="185928" y="1946583"/>
                </a:lnTo>
                <a:lnTo>
                  <a:pt x="196054" y="1954057"/>
                </a:lnTo>
                <a:lnTo>
                  <a:pt x="228600" y="1949196"/>
                </a:lnTo>
                <a:lnTo>
                  <a:pt x="228600" y="1977059"/>
                </a:lnTo>
                <a:lnTo>
                  <a:pt x="266700" y="1971294"/>
                </a:lnTo>
                <a:close/>
              </a:path>
              <a:path w="1543050" h="2006600">
                <a:moveTo>
                  <a:pt x="228600" y="1949196"/>
                </a:moveTo>
                <a:lnTo>
                  <a:pt x="196054" y="1954057"/>
                </a:lnTo>
                <a:lnTo>
                  <a:pt x="222504" y="1973580"/>
                </a:lnTo>
                <a:lnTo>
                  <a:pt x="228600" y="1949196"/>
                </a:lnTo>
                <a:close/>
              </a:path>
              <a:path w="1543050" h="2006600">
                <a:moveTo>
                  <a:pt x="1428749" y="28193"/>
                </a:moveTo>
                <a:lnTo>
                  <a:pt x="1409699" y="31242"/>
                </a:lnTo>
                <a:lnTo>
                  <a:pt x="1420603" y="39242"/>
                </a:lnTo>
                <a:lnTo>
                  <a:pt x="1428749" y="28193"/>
                </a:lnTo>
                <a:close/>
              </a:path>
              <a:path w="1543050" h="2006600">
                <a:moveTo>
                  <a:pt x="1420603" y="39242"/>
                </a:moveTo>
                <a:lnTo>
                  <a:pt x="1409699" y="31242"/>
                </a:lnTo>
                <a:lnTo>
                  <a:pt x="1409699" y="54029"/>
                </a:lnTo>
                <a:lnTo>
                  <a:pt x="1420603" y="39242"/>
                </a:lnTo>
                <a:close/>
              </a:path>
              <a:path w="1543050" h="2006600">
                <a:moveTo>
                  <a:pt x="1428749" y="45221"/>
                </a:moveTo>
                <a:lnTo>
                  <a:pt x="1428749" y="28193"/>
                </a:lnTo>
                <a:lnTo>
                  <a:pt x="1420603" y="39242"/>
                </a:lnTo>
                <a:lnTo>
                  <a:pt x="1428749" y="45221"/>
                </a:lnTo>
                <a:close/>
              </a:path>
              <a:path w="1543050" h="2006600">
                <a:moveTo>
                  <a:pt x="1515617" y="108966"/>
                </a:moveTo>
                <a:lnTo>
                  <a:pt x="1512569" y="89916"/>
                </a:lnTo>
                <a:lnTo>
                  <a:pt x="1504525" y="100826"/>
                </a:lnTo>
                <a:lnTo>
                  <a:pt x="1515617" y="10896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36" rIns="0" bIns="0" rtlCol="0">
            <a:spAutoFit/>
          </a:bodyPr>
          <a:lstStyle/>
          <a:p>
            <a:pPr marL="2944495" marR="5080" indent="-2656840">
              <a:lnSpc>
                <a:spcPct val="100000"/>
              </a:lnSpc>
            </a:pPr>
            <a:r>
              <a:rPr sz="4400" spc="-5" dirty="0"/>
              <a:t>Not an </a:t>
            </a:r>
            <a:r>
              <a:rPr sz="4400" spc="-10" dirty="0"/>
              <a:t>all</a:t>
            </a:r>
            <a:r>
              <a:rPr sz="4400" spc="-10" dirty="0">
                <a:latin typeface="Calibri"/>
                <a:cs typeface="Calibri"/>
              </a:rPr>
              <a:t>‐</a:t>
            </a:r>
            <a:r>
              <a:rPr sz="4400" spc="-10" dirty="0"/>
              <a:t>conquering algorithm…  </a:t>
            </a:r>
            <a:r>
              <a:rPr sz="4400" spc="-5" dirty="0"/>
              <a:t>Check</a:t>
            </a:r>
            <a:r>
              <a:rPr sz="4400" spc="-95" dirty="0"/>
              <a:t> </a:t>
            </a:r>
            <a:r>
              <a:rPr sz="4400" spc="-10" dirty="0"/>
              <a:t>this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931" rIns="0" bIns="0" rtlCol="0">
            <a:spAutoFit/>
          </a:bodyPr>
          <a:lstStyle/>
          <a:p>
            <a:pPr marL="13335" marR="5080">
              <a:lnSpc>
                <a:spcPct val="101000"/>
              </a:lnSpc>
            </a:pPr>
            <a:r>
              <a:rPr spc="5" dirty="0"/>
              <a:t>If </a:t>
            </a:r>
            <a:r>
              <a:rPr dirty="0"/>
              <a:t>there </a:t>
            </a:r>
            <a:r>
              <a:rPr spc="-5" dirty="0"/>
              <a:t>are negative </a:t>
            </a:r>
            <a:r>
              <a:rPr dirty="0"/>
              <a:t>weight </a:t>
            </a:r>
            <a:r>
              <a:rPr spc="5" dirty="0"/>
              <a:t>edges </a:t>
            </a:r>
            <a:r>
              <a:rPr spc="10" dirty="0"/>
              <a:t>without </a:t>
            </a:r>
            <a:r>
              <a:rPr spc="-5" dirty="0"/>
              <a:t>negative  </a:t>
            </a:r>
            <a:r>
              <a:rPr dirty="0"/>
              <a:t>cycle, </a:t>
            </a:r>
            <a:r>
              <a:rPr spc="10" dirty="0"/>
              <a:t>then </a:t>
            </a:r>
            <a:r>
              <a:rPr dirty="0"/>
              <a:t>there </a:t>
            </a:r>
            <a:r>
              <a:rPr spc="-10" dirty="0"/>
              <a:t>exist </a:t>
            </a:r>
            <a:r>
              <a:rPr spc="15" dirty="0"/>
              <a:t>some </a:t>
            </a:r>
            <a:r>
              <a:rPr dirty="0"/>
              <a:t>(extreme) </a:t>
            </a:r>
            <a:r>
              <a:rPr spc="5" dirty="0"/>
              <a:t>cases where </a:t>
            </a:r>
            <a:r>
              <a:rPr spc="10" dirty="0"/>
              <a:t>the  modified </a:t>
            </a:r>
            <a:r>
              <a:rPr spc="-25" dirty="0"/>
              <a:t>Dijkstra’s </a:t>
            </a:r>
            <a:r>
              <a:rPr dirty="0"/>
              <a:t>re</a:t>
            </a:r>
            <a:r>
              <a:rPr dirty="0">
                <a:latin typeface="Calibri"/>
                <a:cs typeface="Calibri"/>
              </a:rPr>
              <a:t>‐</a:t>
            </a:r>
            <a:r>
              <a:rPr dirty="0"/>
              <a:t>process </a:t>
            </a:r>
            <a:r>
              <a:rPr spc="10" dirty="0"/>
              <a:t>the </a:t>
            </a:r>
            <a:r>
              <a:rPr spc="15" dirty="0"/>
              <a:t>same </a:t>
            </a:r>
            <a:r>
              <a:rPr spc="5" dirty="0"/>
              <a:t>vertices  </a:t>
            </a:r>
            <a:r>
              <a:rPr spc="-10" dirty="0"/>
              <a:t>several/many/crazy </a:t>
            </a:r>
            <a:r>
              <a:rPr spc="5" dirty="0"/>
              <a:t>amount </a:t>
            </a:r>
            <a:r>
              <a:rPr spc="10" dirty="0"/>
              <a:t>of times…</a:t>
            </a:r>
          </a:p>
          <a:p>
            <a:pPr marL="390525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91160" algn="l"/>
              </a:tabLst>
            </a:pPr>
            <a:r>
              <a:rPr sz="2600" spc="-35" dirty="0"/>
              <a:t>Your </a:t>
            </a:r>
            <a:r>
              <a:rPr sz="2600" spc="15" dirty="0"/>
              <a:t>Lab </a:t>
            </a:r>
            <a:r>
              <a:rPr sz="2600" spc="-85" dirty="0"/>
              <a:t>TA </a:t>
            </a:r>
            <a:r>
              <a:rPr sz="2600" spc="10" dirty="0"/>
              <a:t>will discuss this case </a:t>
            </a:r>
            <a:r>
              <a:rPr sz="2600" spc="15" dirty="0"/>
              <a:t>on </a:t>
            </a:r>
            <a:r>
              <a:rPr sz="2600" dirty="0"/>
              <a:t>Thursday </a:t>
            </a:r>
            <a:r>
              <a:rPr sz="2600" spc="10" dirty="0"/>
              <a:t>of</a:t>
            </a:r>
            <a:r>
              <a:rPr sz="2600" spc="95" dirty="0"/>
              <a:t> </a:t>
            </a:r>
            <a:r>
              <a:rPr sz="2600" spc="5" dirty="0"/>
              <a:t>Week09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380" y="4719065"/>
            <a:ext cx="10058018" cy="2939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pc="-5" dirty="0"/>
              <a:t>About </a:t>
            </a:r>
            <a:r>
              <a:rPr spc="-20" dirty="0"/>
              <a:t>that </a:t>
            </a:r>
            <a:r>
              <a:rPr spc="-15" dirty="0"/>
              <a:t>Extreme </a:t>
            </a:r>
            <a:r>
              <a:rPr spc="-125" dirty="0"/>
              <a:t>Test</a:t>
            </a:r>
            <a:r>
              <a:rPr spc="-2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25" y="1898871"/>
            <a:ext cx="8903970" cy="488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>
              <a:lnSpc>
                <a:spcPct val="101099"/>
              </a:lnSpc>
            </a:pPr>
            <a:r>
              <a:rPr sz="3050" spc="10" dirty="0">
                <a:latin typeface="Calibri"/>
                <a:cs typeface="Calibri"/>
              </a:rPr>
              <a:t>Such </a:t>
            </a:r>
            <a:r>
              <a:rPr sz="3050" spc="-5" dirty="0">
                <a:latin typeface="Calibri"/>
                <a:cs typeface="Calibri"/>
              </a:rPr>
              <a:t>extreme </a:t>
            </a:r>
            <a:r>
              <a:rPr sz="3050" spc="5" dirty="0">
                <a:latin typeface="Calibri"/>
                <a:cs typeface="Calibri"/>
              </a:rPr>
              <a:t>cases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causes </a:t>
            </a:r>
            <a:r>
              <a:rPr sz="3050" i="1" dirty="0">
                <a:latin typeface="Calibri"/>
                <a:cs typeface="Calibri"/>
              </a:rPr>
              <a:t>exponential </a:t>
            </a:r>
            <a:r>
              <a:rPr sz="3050" i="1" spc="10" dirty="0">
                <a:latin typeface="Calibri"/>
                <a:cs typeface="Calibri"/>
              </a:rPr>
              <a:t>time  </a:t>
            </a:r>
            <a:r>
              <a:rPr sz="3050" i="1" dirty="0">
                <a:latin typeface="Calibri"/>
                <a:cs typeface="Calibri"/>
              </a:rPr>
              <a:t>complexity </a:t>
            </a:r>
            <a:r>
              <a:rPr sz="3050" spc="10" dirty="0">
                <a:latin typeface="Calibri"/>
                <a:cs typeface="Calibri"/>
              </a:rPr>
              <a:t>(discussed in Lab </a:t>
            </a:r>
            <a:r>
              <a:rPr sz="3050" spc="15" dirty="0">
                <a:latin typeface="Calibri"/>
                <a:cs typeface="Calibri"/>
              </a:rPr>
              <a:t>Demo)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i="1" spc="10" dirty="0">
                <a:latin typeface="Calibri"/>
                <a:cs typeface="Calibri"/>
              </a:rPr>
              <a:t>rare </a:t>
            </a:r>
            <a:r>
              <a:rPr sz="3050" spc="10" dirty="0">
                <a:latin typeface="Calibri"/>
                <a:cs typeface="Calibri"/>
              </a:rPr>
              <a:t>and thus in  </a:t>
            </a:r>
            <a:r>
              <a:rPr sz="3050" dirty="0">
                <a:latin typeface="Calibri"/>
                <a:cs typeface="Calibri"/>
              </a:rPr>
              <a:t>practice, </a:t>
            </a:r>
            <a:r>
              <a:rPr sz="3050" spc="10" dirty="0">
                <a:latin typeface="Calibri"/>
                <a:cs typeface="Calibri"/>
              </a:rPr>
              <a:t>the modified </a:t>
            </a:r>
            <a:r>
              <a:rPr sz="3050" spc="-25" dirty="0">
                <a:latin typeface="Calibri"/>
                <a:cs typeface="Calibri"/>
              </a:rPr>
              <a:t>Dijkstra’s </a:t>
            </a:r>
            <a:r>
              <a:rPr sz="3050" dirty="0">
                <a:latin typeface="Calibri"/>
                <a:cs typeface="Calibri"/>
              </a:rPr>
              <a:t>implementation </a:t>
            </a:r>
            <a:r>
              <a:rPr sz="3050" spc="10" dirty="0">
                <a:latin typeface="Calibri"/>
                <a:cs typeface="Calibri"/>
              </a:rPr>
              <a:t>runs  </a:t>
            </a:r>
            <a:r>
              <a:rPr sz="3050" u="heavy" spc="15" dirty="0">
                <a:latin typeface="Calibri"/>
                <a:cs typeface="Calibri"/>
              </a:rPr>
              <a:t>much </a:t>
            </a:r>
            <a:r>
              <a:rPr sz="3050" u="heavy" spc="-15" dirty="0">
                <a:latin typeface="Calibri"/>
                <a:cs typeface="Calibri"/>
              </a:rPr>
              <a:t>faster </a:t>
            </a:r>
            <a:r>
              <a:rPr sz="3050" spc="10" dirty="0">
                <a:latin typeface="Calibri"/>
                <a:cs typeface="Calibri"/>
              </a:rPr>
              <a:t>than the Bellman </a:t>
            </a:r>
            <a:r>
              <a:rPr sz="3050" spc="-35" dirty="0">
                <a:latin typeface="Calibri"/>
                <a:cs typeface="Calibri"/>
              </a:rPr>
              <a:t>Ford’s </a:t>
            </a:r>
            <a:r>
              <a:rPr sz="3050" spc="5" dirty="0">
                <a:latin typeface="Calibri"/>
                <a:cs typeface="Calibri"/>
              </a:rPr>
              <a:t>algorithm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  <a:p>
            <a:pPr marL="394970" marR="341630" indent="-382270">
              <a:lnSpc>
                <a:spcPct val="100400"/>
              </a:lnSpc>
              <a:spcBef>
                <a:spcPts val="620"/>
              </a:spcBef>
              <a:buFont typeface="Arial"/>
              <a:buChar char="•"/>
              <a:tabLst>
                <a:tab pos="395605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know </a:t>
            </a:r>
            <a:r>
              <a:rPr sz="2650" spc="-10" dirty="0">
                <a:latin typeface="Calibri"/>
                <a:cs typeface="Calibri"/>
              </a:rPr>
              <a:t>if </a:t>
            </a:r>
            <a:r>
              <a:rPr sz="2650" spc="-15" dirty="0">
                <a:latin typeface="Calibri"/>
                <a:cs typeface="Calibri"/>
              </a:rPr>
              <a:t>your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has only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35" dirty="0">
                <a:latin typeface="Calibri"/>
                <a:cs typeface="Calibri"/>
              </a:rPr>
              <a:t>few </a:t>
            </a:r>
            <a:r>
              <a:rPr sz="2650" spc="-10" dirty="0">
                <a:latin typeface="Calibri"/>
                <a:cs typeface="Calibri"/>
              </a:rPr>
              <a:t>(or no) </a:t>
            </a:r>
            <a:r>
              <a:rPr sz="2650" spc="-20" dirty="0">
                <a:latin typeface="Calibri"/>
                <a:cs typeface="Calibri"/>
              </a:rPr>
              <a:t>negative  </a:t>
            </a:r>
            <a:r>
              <a:rPr sz="2650" spc="-15" dirty="0">
                <a:latin typeface="Calibri"/>
                <a:cs typeface="Calibri"/>
              </a:rPr>
              <a:t>weight edge, </a:t>
            </a: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20" dirty="0">
                <a:latin typeface="Calibri"/>
                <a:cs typeface="Calibri"/>
              </a:rPr>
              <a:t>version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15" dirty="0">
                <a:latin typeface="Calibri"/>
                <a:cs typeface="Calibri"/>
              </a:rPr>
              <a:t>probably </a:t>
            </a:r>
            <a:r>
              <a:rPr sz="2650" spc="-10" dirty="0">
                <a:latin typeface="Calibri"/>
                <a:cs typeface="Calibri"/>
              </a:rPr>
              <a:t>one of the </a:t>
            </a:r>
            <a:r>
              <a:rPr sz="2650" spc="-15" dirty="0">
                <a:latin typeface="Calibri"/>
                <a:cs typeface="Calibri"/>
              </a:rPr>
              <a:t>best </a:t>
            </a:r>
            <a:r>
              <a:rPr sz="2650" spc="-20" dirty="0">
                <a:latin typeface="Calibri"/>
                <a:cs typeface="Calibri"/>
              </a:rPr>
              <a:t>current  </a:t>
            </a:r>
            <a:r>
              <a:rPr sz="2600" spc="5" dirty="0">
                <a:latin typeface="Calibri"/>
                <a:cs typeface="Calibri"/>
              </a:rPr>
              <a:t>implementation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Dijkstra’s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algorithm</a:t>
            </a:r>
            <a:endParaRPr sz="2600">
              <a:latin typeface="Calibri"/>
              <a:cs typeface="Calibri"/>
            </a:endParaRPr>
          </a:p>
          <a:p>
            <a:pPr marL="394970" marR="5080" indent="-382270">
              <a:lnSpc>
                <a:spcPct val="100899"/>
              </a:lnSpc>
              <a:spcBef>
                <a:spcPts val="605"/>
              </a:spcBef>
              <a:buFont typeface="Arial"/>
              <a:buChar char="•"/>
              <a:tabLst>
                <a:tab pos="395605" algn="l"/>
              </a:tabLst>
            </a:pPr>
            <a:r>
              <a:rPr sz="2650" spc="-10" dirty="0">
                <a:latin typeface="Calibri"/>
                <a:cs typeface="Calibri"/>
              </a:rPr>
              <a:t>But, if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5" dirty="0">
                <a:latin typeface="Calibri"/>
                <a:cs typeface="Calibri"/>
              </a:rPr>
              <a:t>know </a:t>
            </a:r>
            <a:r>
              <a:rPr sz="2650" spc="-30" dirty="0">
                <a:latin typeface="Calibri"/>
                <a:cs typeface="Calibri"/>
              </a:rPr>
              <a:t>for </a:t>
            </a:r>
            <a:r>
              <a:rPr sz="2650" spc="-20" dirty="0">
                <a:latin typeface="Calibri"/>
                <a:cs typeface="Calibri"/>
              </a:rPr>
              <a:t>sure </a:t>
            </a:r>
            <a:r>
              <a:rPr sz="2650" spc="-15" dirty="0">
                <a:latin typeface="Calibri"/>
                <a:cs typeface="Calibri"/>
              </a:rPr>
              <a:t>that your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has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high </a:t>
            </a:r>
            <a:r>
              <a:rPr sz="2650" spc="-15" dirty="0">
                <a:latin typeface="Calibri"/>
                <a:cs typeface="Calibri"/>
              </a:rPr>
              <a:t>probability 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5" dirty="0">
                <a:latin typeface="Calibri"/>
                <a:cs typeface="Calibri"/>
              </a:rPr>
              <a:t>having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negative </a:t>
            </a:r>
            <a:r>
              <a:rPr sz="2600" spc="5" dirty="0">
                <a:latin typeface="Calibri"/>
                <a:cs typeface="Calibri"/>
              </a:rPr>
              <a:t>weight cycle,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tighter </a:t>
            </a:r>
            <a:r>
              <a:rPr sz="2600" spc="10" dirty="0">
                <a:latin typeface="Calibri"/>
                <a:cs typeface="Calibri"/>
              </a:rPr>
              <a:t>(and </a:t>
            </a:r>
            <a:r>
              <a:rPr sz="2600" spc="15" dirty="0">
                <a:latin typeface="Calibri"/>
                <a:cs typeface="Calibri"/>
              </a:rPr>
              <a:t>also  </a:t>
            </a:r>
            <a:r>
              <a:rPr sz="2600" spc="10" dirty="0">
                <a:latin typeface="Calibri"/>
                <a:cs typeface="Calibri"/>
              </a:rPr>
              <a:t>simpler)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VE</a:t>
            </a:r>
            <a:r>
              <a:rPr sz="2600" spc="15" dirty="0">
                <a:latin typeface="Calibri"/>
                <a:cs typeface="Calibri"/>
              </a:rPr>
              <a:t>) </a:t>
            </a:r>
            <a:r>
              <a:rPr sz="2600" spc="10" dirty="0">
                <a:latin typeface="Calibri"/>
                <a:cs typeface="Calibri"/>
              </a:rPr>
              <a:t>Bellman </a:t>
            </a:r>
            <a:r>
              <a:rPr sz="2600" spc="-25" dirty="0">
                <a:latin typeface="Calibri"/>
                <a:cs typeface="Calibri"/>
              </a:rPr>
              <a:t>Ford’s </a:t>
            </a:r>
            <a:r>
              <a:rPr sz="2600" spc="10" dirty="0">
                <a:latin typeface="Calibri"/>
                <a:cs typeface="Calibri"/>
              </a:rPr>
              <a:t>algorithm </a:t>
            </a:r>
            <a:r>
              <a:rPr sz="2600" spc="15" dirty="0">
                <a:latin typeface="Calibri"/>
                <a:cs typeface="Calibri"/>
              </a:rPr>
              <a:t>as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15" dirty="0">
                <a:latin typeface="Calibri"/>
                <a:cs typeface="Calibri"/>
              </a:rPr>
              <a:t>modified  </a:t>
            </a:r>
            <a:r>
              <a:rPr sz="2650" spc="-35" dirty="0">
                <a:latin typeface="Calibri"/>
                <a:cs typeface="Calibri"/>
              </a:rPr>
              <a:t>Dijkstra’s </a:t>
            </a:r>
            <a:r>
              <a:rPr sz="2650" spc="-15" dirty="0">
                <a:latin typeface="Calibri"/>
                <a:cs typeface="Calibri"/>
              </a:rPr>
              <a:t>implementation can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i="1" u="heavy" spc="-10" dirty="0">
                <a:latin typeface="Calibri"/>
                <a:cs typeface="Calibri"/>
              </a:rPr>
              <a:t>trapped in an </a:t>
            </a:r>
            <a:r>
              <a:rPr sz="2650" i="1" u="heavy" spc="-15" dirty="0">
                <a:latin typeface="Calibri"/>
                <a:cs typeface="Calibri"/>
              </a:rPr>
              <a:t>infinite</a:t>
            </a:r>
            <a:r>
              <a:rPr sz="2650" i="1" u="heavy" spc="75" dirty="0">
                <a:latin typeface="Calibri"/>
                <a:cs typeface="Calibri"/>
              </a:rPr>
              <a:t> </a:t>
            </a:r>
            <a:r>
              <a:rPr sz="2650" i="1" u="heavy" spc="-10" dirty="0">
                <a:latin typeface="Calibri"/>
                <a:cs typeface="Calibri"/>
              </a:rPr>
              <a:t>loop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6" rIns="0" bIns="0" rtlCol="0">
            <a:spAutoFit/>
          </a:bodyPr>
          <a:lstStyle/>
          <a:p>
            <a:pPr marL="556260">
              <a:lnSpc>
                <a:spcPct val="100000"/>
              </a:lnSpc>
            </a:pPr>
            <a:r>
              <a:rPr spc="-100" dirty="0"/>
              <a:t>Try </a:t>
            </a:r>
            <a:r>
              <a:rPr spc="-10" dirty="0"/>
              <a:t>Sample </a:t>
            </a:r>
            <a:r>
              <a:rPr spc="-25" dirty="0"/>
              <a:t>Graph, </a:t>
            </a:r>
            <a:r>
              <a:rPr spc="-10" dirty="0"/>
              <a:t>CP3</a:t>
            </a:r>
            <a:r>
              <a:rPr spc="114" dirty="0"/>
              <a:t> </a:t>
            </a:r>
            <a:r>
              <a:rPr spc="-10" dirty="0"/>
              <a:t>4.19!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0579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10" dirty="0"/>
              <a:t>Find the </a:t>
            </a:r>
            <a:r>
              <a:rPr dirty="0"/>
              <a:t>shortest </a:t>
            </a:r>
            <a:r>
              <a:rPr spc="5" dirty="0"/>
              <a:t>paths </a:t>
            </a:r>
            <a:r>
              <a:rPr dirty="0"/>
              <a:t>from </a:t>
            </a:r>
            <a:r>
              <a:rPr spc="10" dirty="0"/>
              <a:t>s = 0 </a:t>
            </a:r>
            <a:r>
              <a:rPr spc="-5" dirty="0"/>
              <a:t>to </a:t>
            </a:r>
            <a:r>
              <a:rPr spc="10" dirty="0"/>
              <a:t>the</a:t>
            </a:r>
            <a:r>
              <a:rPr spc="50" dirty="0"/>
              <a:t> </a:t>
            </a:r>
            <a:r>
              <a:rPr spc="-25" dirty="0"/>
              <a:t>rest</a:t>
            </a:r>
          </a:p>
          <a:p>
            <a:pPr marL="390525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1160" algn="l"/>
              </a:tabLst>
            </a:pPr>
            <a:r>
              <a:rPr spc="10" dirty="0"/>
              <a:t>Which one </a:t>
            </a:r>
            <a:r>
              <a:rPr b="1" dirty="0">
                <a:latin typeface="Calibri"/>
                <a:cs typeface="Calibri"/>
              </a:rPr>
              <a:t>can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terminate</a:t>
            </a:r>
            <a:r>
              <a:rPr dirty="0"/>
              <a:t>?</a:t>
            </a:r>
          </a:p>
          <a:p>
            <a:pPr marL="390525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The original or the modified </a:t>
            </a:r>
            <a:r>
              <a:rPr spc="-25" dirty="0"/>
              <a:t>Dijkstra’s</a:t>
            </a:r>
            <a:r>
              <a:rPr spc="-30" dirty="0"/>
              <a:t> </a:t>
            </a:r>
            <a:r>
              <a:rPr spc="5" dirty="0"/>
              <a:t>algorithm?</a:t>
            </a:r>
          </a:p>
          <a:p>
            <a:pPr marL="390525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0525" algn="l"/>
              </a:tabLst>
            </a:pPr>
            <a:r>
              <a:rPr spc="10" dirty="0"/>
              <a:t>Which one </a:t>
            </a:r>
            <a:r>
              <a:rPr spc="5" dirty="0"/>
              <a:t>is </a:t>
            </a:r>
            <a:r>
              <a:rPr b="1" dirty="0">
                <a:latin typeface="Calibri"/>
                <a:cs typeface="Calibri"/>
              </a:rPr>
              <a:t>correct </a:t>
            </a:r>
            <a:r>
              <a:rPr b="1" spc="10" dirty="0">
                <a:latin typeface="Calibri"/>
                <a:cs typeface="Calibri"/>
              </a:rPr>
              <a:t>when </a:t>
            </a:r>
            <a:r>
              <a:rPr b="1" spc="5" dirty="0">
                <a:latin typeface="Calibri"/>
                <a:cs typeface="Calibri"/>
              </a:rPr>
              <a:t>it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terminates</a:t>
            </a:r>
            <a:r>
              <a:rPr dirty="0"/>
              <a:t>?</a:t>
            </a:r>
          </a:p>
          <a:p>
            <a:pPr marL="38989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The original or the modified </a:t>
            </a:r>
            <a:r>
              <a:rPr spc="-25" dirty="0"/>
              <a:t>Dijkstra’s</a:t>
            </a:r>
            <a:r>
              <a:rPr spc="-30" dirty="0"/>
              <a:t> </a:t>
            </a:r>
            <a:r>
              <a:rPr spc="5" dirty="0"/>
              <a:t>algorithm?</a:t>
            </a:r>
          </a:p>
        </p:txBody>
      </p:sp>
      <p:sp>
        <p:nvSpPr>
          <p:cNvPr id="4" name="object 4"/>
          <p:cNvSpPr/>
          <p:nvPr/>
        </p:nvSpPr>
        <p:spPr>
          <a:xfrm>
            <a:off x="12192" y="5072278"/>
            <a:ext cx="10046207" cy="2585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1501140">
              <a:lnSpc>
                <a:spcPct val="100000"/>
              </a:lnSpc>
            </a:pPr>
            <a:r>
              <a:rPr spc="-45" dirty="0"/>
              <a:t>Java</a:t>
            </a:r>
            <a:r>
              <a:rPr spc="-30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03" y="1905782"/>
            <a:ext cx="8832215" cy="459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</a:pPr>
            <a:r>
              <a:rPr sz="2600" spc="5" dirty="0">
                <a:latin typeface="Calibri"/>
                <a:cs typeface="Calibri"/>
              </a:rPr>
              <a:t>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b="1" u="heavy" spc="20" dirty="0">
                <a:latin typeface="Calibri"/>
                <a:cs typeface="Calibri"/>
              </a:rPr>
              <a:t>no </a:t>
            </a:r>
            <a:r>
              <a:rPr sz="2600" b="1" dirty="0">
                <a:latin typeface="Calibri"/>
                <a:cs typeface="Calibri"/>
              </a:rPr>
              <a:t>DijkstraDemo.java </a:t>
            </a:r>
            <a:r>
              <a:rPr sz="2600" spc="10" dirty="0">
                <a:latin typeface="Calibri"/>
                <a:cs typeface="Calibri"/>
              </a:rPr>
              <a:t>this time </a:t>
            </a:r>
            <a:r>
              <a:rPr sz="2600" spc="5" dirty="0">
                <a:latin typeface="Calibri"/>
                <a:cs typeface="Calibri"/>
              </a:rPr>
              <a:t>(you </a:t>
            </a:r>
            <a:r>
              <a:rPr sz="2600" spc="10" dirty="0">
                <a:latin typeface="Calibri"/>
                <a:cs typeface="Calibri"/>
              </a:rPr>
              <a:t>will implement the  pseudo‐code </a:t>
            </a:r>
            <a:r>
              <a:rPr sz="2600" spc="15" dirty="0">
                <a:latin typeface="Calibri"/>
                <a:cs typeface="Calibri"/>
              </a:rPr>
              <a:t>shown </a:t>
            </a:r>
            <a:r>
              <a:rPr sz="2600" spc="10" dirty="0">
                <a:latin typeface="Calibri"/>
                <a:cs typeface="Calibri"/>
              </a:rPr>
              <a:t>in this </a:t>
            </a:r>
            <a:r>
              <a:rPr sz="2600" spc="5" dirty="0">
                <a:latin typeface="Calibri"/>
                <a:cs typeface="Calibri"/>
              </a:rPr>
              <a:t>lecture </a:t>
            </a:r>
            <a:r>
              <a:rPr sz="2600" b="1" spc="10" dirty="0">
                <a:latin typeface="Calibri"/>
                <a:cs typeface="Calibri"/>
              </a:rPr>
              <a:t>by </a:t>
            </a:r>
            <a:r>
              <a:rPr sz="2600" b="1" spc="5" dirty="0">
                <a:latin typeface="Calibri"/>
                <a:cs typeface="Calibri"/>
              </a:rPr>
              <a:t>yourself </a:t>
            </a:r>
            <a:r>
              <a:rPr sz="2600" spc="20" dirty="0">
                <a:latin typeface="Calibri"/>
                <a:cs typeface="Calibri"/>
              </a:rPr>
              <a:t>when </a:t>
            </a:r>
            <a:r>
              <a:rPr sz="2600" spc="5" dirty="0">
                <a:latin typeface="Calibri"/>
                <a:cs typeface="Calibri"/>
              </a:rPr>
              <a:t>you </a:t>
            </a:r>
            <a:r>
              <a:rPr sz="2600" spc="15" dirty="0">
                <a:latin typeface="Calibri"/>
                <a:cs typeface="Calibri"/>
              </a:rPr>
              <a:t>do </a:t>
            </a:r>
            <a:r>
              <a:rPr sz="2600" spc="5" dirty="0">
                <a:latin typeface="Calibri"/>
                <a:cs typeface="Calibri"/>
              </a:rPr>
              <a:t>your  </a:t>
            </a:r>
            <a:r>
              <a:rPr sz="2650" spc="-10" dirty="0">
                <a:latin typeface="Calibri"/>
                <a:cs typeface="Calibri"/>
              </a:rPr>
              <a:t>PS5 </a:t>
            </a:r>
            <a:r>
              <a:rPr sz="2650" spc="-15" dirty="0">
                <a:latin typeface="Calibri"/>
                <a:cs typeface="Calibri"/>
              </a:rPr>
              <a:t>Subtask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I will show the algorithm performance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on:</a:t>
            </a:r>
            <a:endParaRPr sz="2600">
              <a:latin typeface="Calibri"/>
              <a:cs typeface="Calibri"/>
            </a:endParaRPr>
          </a:p>
          <a:p>
            <a:pPr marL="389890" indent="-377190" algn="just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b="1" spc="-5" dirty="0">
                <a:latin typeface="Calibri"/>
                <a:cs typeface="Calibri"/>
              </a:rPr>
              <a:t>without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15" dirty="0">
                <a:latin typeface="Calibri"/>
                <a:cs typeface="Calibri"/>
              </a:rPr>
              <a:t>OK</a:t>
            </a:r>
            <a:endParaRPr sz="1950">
              <a:latin typeface="Calibri"/>
              <a:cs typeface="Calibri"/>
            </a:endParaRPr>
          </a:p>
          <a:p>
            <a:pPr marL="389890" indent="-377190" algn="just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dirty="0">
                <a:latin typeface="Calibri"/>
                <a:cs typeface="Calibri"/>
              </a:rPr>
              <a:t>with some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5" dirty="0">
                <a:latin typeface="Calibri"/>
                <a:cs typeface="Calibri"/>
              </a:rPr>
              <a:t>edges; </a:t>
            </a:r>
            <a:r>
              <a:rPr sz="2200" dirty="0">
                <a:latin typeface="Calibri"/>
                <a:cs typeface="Calibri"/>
              </a:rPr>
              <a:t>no </a:t>
            </a:r>
            <a:r>
              <a:rPr sz="2200" spc="-15" dirty="0">
                <a:latin typeface="Calibri"/>
                <a:cs typeface="Calibri"/>
              </a:rPr>
              <a:t>negative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5" dirty="0">
                <a:latin typeface="Calibri"/>
                <a:cs typeface="Calibri"/>
              </a:rPr>
              <a:t>Still </a:t>
            </a:r>
            <a:r>
              <a:rPr sz="1950" spc="15" dirty="0">
                <a:latin typeface="Calibri"/>
                <a:cs typeface="Calibri"/>
              </a:rPr>
              <a:t>OK</a:t>
            </a:r>
            <a:r>
              <a:rPr sz="1950" spc="-75" dirty="0">
                <a:latin typeface="Calibri"/>
                <a:cs typeface="Calibri"/>
              </a:rPr>
              <a:t> </a:t>
            </a:r>
            <a:r>
              <a:rPr sz="1950" spc="20" dirty="0">
                <a:latin typeface="Wingdings"/>
                <a:cs typeface="Wingdings"/>
              </a:rPr>
              <a:t></a:t>
            </a:r>
            <a:endParaRPr sz="1950">
              <a:latin typeface="Wingdings"/>
              <a:cs typeface="Wingdings"/>
            </a:endParaRPr>
          </a:p>
          <a:p>
            <a:pPr marL="389890" indent="-377190" algn="just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90525" algn="l"/>
              </a:tabLst>
            </a:pP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spc="-10" dirty="0">
                <a:latin typeface="Calibri"/>
                <a:cs typeface="Calibri"/>
              </a:rPr>
              <a:t>graph </a:t>
            </a:r>
            <a:r>
              <a:rPr sz="2200" b="1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negative </a:t>
            </a:r>
            <a:r>
              <a:rPr sz="2200" spc="-10" dirty="0">
                <a:latin typeface="Calibri"/>
                <a:cs typeface="Calibri"/>
              </a:rPr>
              <a:t>weight cycle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10" dirty="0">
                <a:latin typeface="Calibri"/>
                <a:cs typeface="Calibri"/>
              </a:rPr>
              <a:t>SSSP </a:t>
            </a:r>
            <a:r>
              <a:rPr sz="1950" spc="5" dirty="0">
                <a:latin typeface="Calibri"/>
                <a:cs typeface="Calibri"/>
              </a:rPr>
              <a:t>problem is ill </a:t>
            </a:r>
            <a:r>
              <a:rPr sz="1950" spc="10" dirty="0">
                <a:latin typeface="Calibri"/>
                <a:cs typeface="Calibri"/>
              </a:rPr>
              <a:t>undefined </a:t>
            </a:r>
            <a:r>
              <a:rPr sz="1950" spc="-5" dirty="0">
                <a:latin typeface="Calibri"/>
                <a:cs typeface="Calibri"/>
              </a:rPr>
              <a:t>for </a:t>
            </a: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5" dirty="0">
                <a:latin typeface="Calibri"/>
                <a:cs typeface="Calibri"/>
              </a:rPr>
              <a:t>case</a:t>
            </a:r>
            <a:endParaRPr sz="19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30580" algn="l"/>
              </a:tabLst>
            </a:pPr>
            <a:r>
              <a:rPr sz="1950" spc="10" dirty="0">
                <a:latin typeface="Calibri"/>
                <a:cs typeface="Calibri"/>
              </a:rPr>
              <a:t>The modified </a:t>
            </a:r>
            <a:r>
              <a:rPr sz="1950" spc="-15" dirty="0">
                <a:latin typeface="Calibri"/>
                <a:cs typeface="Calibri"/>
              </a:rPr>
              <a:t>Dijkstra’s </a:t>
            </a:r>
            <a:r>
              <a:rPr sz="1950" spc="5" dirty="0">
                <a:latin typeface="Calibri"/>
                <a:cs typeface="Calibri"/>
              </a:rPr>
              <a:t>can </a:t>
            </a:r>
            <a:r>
              <a:rPr sz="1950" spc="10" dirty="0">
                <a:latin typeface="Calibri"/>
                <a:cs typeface="Calibri"/>
              </a:rPr>
              <a:t>be </a:t>
            </a:r>
            <a:r>
              <a:rPr sz="1950" spc="5" dirty="0">
                <a:latin typeface="Calibri"/>
                <a:cs typeface="Calibri"/>
              </a:rPr>
              <a:t>trapped </a:t>
            </a:r>
            <a:r>
              <a:rPr sz="1950" spc="10" dirty="0">
                <a:latin typeface="Calibri"/>
                <a:cs typeface="Calibri"/>
              </a:rPr>
              <a:t>in </a:t>
            </a:r>
            <a:r>
              <a:rPr sz="1950" spc="5" dirty="0">
                <a:latin typeface="Calibri"/>
                <a:cs typeface="Calibri"/>
              </a:rPr>
              <a:t>infinite</a:t>
            </a:r>
            <a:r>
              <a:rPr sz="1950" spc="1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673354"/>
            <a:ext cx="8373109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Summary </a:t>
            </a:r>
            <a:r>
              <a:rPr sz="4400" spc="-5" dirty="0"/>
              <a:t>of </a:t>
            </a:r>
            <a:r>
              <a:rPr sz="4400" spc="-40" dirty="0"/>
              <a:t>Various </a:t>
            </a:r>
            <a:r>
              <a:rPr sz="4400" spc="-5" dirty="0"/>
              <a:t>SSSP</a:t>
            </a:r>
            <a:r>
              <a:rPr sz="4400" spc="-10" dirty="0"/>
              <a:t> 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0804" y="1908555"/>
            <a:ext cx="8793480" cy="470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General </a:t>
            </a:r>
            <a:r>
              <a:rPr sz="2600" spc="10" dirty="0">
                <a:latin typeface="Calibri"/>
                <a:cs typeface="Calibri"/>
              </a:rPr>
              <a:t>case: </a:t>
            </a:r>
            <a:r>
              <a:rPr sz="2600" spc="5" dirty="0">
                <a:latin typeface="Calibri"/>
                <a:cs typeface="Calibri"/>
              </a:rPr>
              <a:t>weighted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graph</a:t>
            </a:r>
            <a:endParaRPr sz="26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Bellman </a:t>
            </a:r>
            <a:r>
              <a:rPr sz="2200" spc="-35" dirty="0">
                <a:latin typeface="Calibri"/>
                <a:cs typeface="Calibri"/>
              </a:rPr>
              <a:t>Ford’s </a:t>
            </a:r>
            <a:r>
              <a:rPr sz="2200" spc="-5" dirty="0">
                <a:latin typeface="Calibri"/>
                <a:cs typeface="Calibri"/>
              </a:rPr>
              <a:t>algorithm (the previous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lecture)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5" dirty="0">
                <a:latin typeface="Calibri"/>
                <a:cs typeface="Calibri"/>
              </a:rPr>
              <a:t>1: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60" dirty="0">
                <a:latin typeface="Calibri"/>
                <a:cs typeface="Calibri"/>
              </a:rPr>
              <a:t>Tree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BFS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DFS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389890" indent="-37719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5" dirty="0">
                <a:latin typeface="Calibri"/>
                <a:cs typeface="Calibri"/>
              </a:rPr>
              <a:t>2: </a:t>
            </a:r>
            <a:r>
              <a:rPr sz="2650" spc="-20" dirty="0">
                <a:latin typeface="Calibri"/>
                <a:cs typeface="Calibri"/>
              </a:rPr>
              <a:t>unweighted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graph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BFS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  <a:p>
            <a:pPr marL="389890" indent="-37719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5" dirty="0">
                <a:latin typeface="Calibri"/>
                <a:cs typeface="Calibri"/>
              </a:rPr>
              <a:t>3: </a:t>
            </a:r>
            <a:r>
              <a:rPr sz="2650" spc="-25" dirty="0">
                <a:latin typeface="Calibri"/>
                <a:cs typeface="Calibri"/>
              </a:rPr>
              <a:t>DAG </a:t>
            </a:r>
            <a:r>
              <a:rPr sz="2650" spc="-20" dirty="0">
                <a:latin typeface="Calibri"/>
                <a:cs typeface="Calibri"/>
              </a:rPr>
              <a:t>(precursor to </a:t>
            </a:r>
            <a:r>
              <a:rPr sz="2650" spc="-120" dirty="0">
                <a:latin typeface="Calibri"/>
                <a:cs typeface="Calibri"/>
              </a:rPr>
              <a:t>DP, </a:t>
            </a:r>
            <a:r>
              <a:rPr sz="2650" spc="-20" dirty="0">
                <a:latin typeface="Calibri"/>
                <a:cs typeface="Calibri"/>
              </a:rPr>
              <a:t>revisited next</a:t>
            </a:r>
            <a:r>
              <a:rPr sz="2650" spc="1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week)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DFS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get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topological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sort,</a:t>
            </a:r>
            <a:endParaRPr sz="220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5" dirty="0">
                <a:latin typeface="Calibri"/>
                <a:cs typeface="Calibri"/>
              </a:rPr>
              <a:t>relax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dirty="0">
                <a:latin typeface="Calibri"/>
                <a:cs typeface="Calibri"/>
              </a:rPr>
              <a:t>using </a:t>
            </a:r>
            <a:r>
              <a:rPr sz="2200" spc="-5" dirty="0">
                <a:latin typeface="Calibri"/>
                <a:cs typeface="Calibri"/>
              </a:rPr>
              <a:t>this topological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5" dirty="0">
                <a:latin typeface="Calibri"/>
                <a:cs typeface="Calibri"/>
              </a:rPr>
              <a:t>4ab: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has no </a:t>
            </a:r>
            <a:r>
              <a:rPr sz="2650" spc="-20" dirty="0">
                <a:latin typeface="Calibri"/>
                <a:cs typeface="Calibri"/>
              </a:rPr>
              <a:t>negative weight/negative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cycle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O((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spc="-5" dirty="0">
                <a:latin typeface="Calibri"/>
                <a:cs typeface="Calibri"/>
              </a:rPr>
              <a:t>original/modified </a:t>
            </a:r>
            <a:r>
              <a:rPr sz="2200" spc="-20" dirty="0">
                <a:latin typeface="Calibri"/>
                <a:cs typeface="Calibri"/>
              </a:rPr>
              <a:t>Dijkstra’s,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respectively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181" y="639826"/>
            <a:ext cx="892302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Online Quiz </a:t>
            </a:r>
            <a:r>
              <a:rPr b="1" spc="-5" dirty="0">
                <a:latin typeface="Calibri"/>
                <a:cs typeface="Calibri"/>
              </a:rPr>
              <a:t>2 (OQ2) </a:t>
            </a:r>
            <a:r>
              <a:rPr b="1" spc="-25" dirty="0">
                <a:latin typeface="Calibri"/>
                <a:cs typeface="Calibri"/>
              </a:rPr>
              <a:t>Preparation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490" y="1898650"/>
            <a:ext cx="9328785" cy="391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After Lecture </a:t>
            </a:r>
            <a:r>
              <a:rPr sz="3500" spc="5" dirty="0">
                <a:latin typeface="Calibri"/>
                <a:cs typeface="Calibri"/>
              </a:rPr>
              <a:t>09, I will </a:t>
            </a:r>
            <a:r>
              <a:rPr sz="3500" dirty="0">
                <a:latin typeface="Calibri"/>
                <a:cs typeface="Calibri"/>
              </a:rPr>
              <a:t>set </a:t>
            </a:r>
            <a:r>
              <a:rPr sz="3500" spc="10" dirty="0">
                <a:latin typeface="Calibri"/>
                <a:cs typeface="Calibri"/>
              </a:rPr>
              <a:t>a </a:t>
            </a:r>
            <a:r>
              <a:rPr sz="3500" u="heavy" spc="-5" dirty="0">
                <a:latin typeface="Calibri"/>
                <a:cs typeface="Calibri"/>
              </a:rPr>
              <a:t>random </a:t>
            </a:r>
            <a:r>
              <a:rPr sz="3500" spc="-15" dirty="0">
                <a:latin typeface="Calibri"/>
                <a:cs typeface="Calibri"/>
              </a:rPr>
              <a:t>test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mode</a:t>
            </a:r>
            <a:endParaRPr sz="3500">
              <a:latin typeface="Calibri"/>
              <a:cs typeface="Calibri"/>
            </a:endParaRPr>
          </a:p>
          <a:p>
            <a:pPr marL="791845">
              <a:lnSpc>
                <a:spcPct val="100000"/>
              </a:lnSpc>
              <a:spcBef>
                <a:spcPts val="20"/>
              </a:spcBef>
            </a:pPr>
            <a:r>
              <a:rPr sz="3500" spc="15" dirty="0">
                <a:latin typeface="Calibri"/>
                <a:cs typeface="Calibri"/>
              </a:rPr>
              <a:t>@ </a:t>
            </a:r>
            <a:r>
              <a:rPr sz="3500" dirty="0">
                <a:latin typeface="Calibri"/>
                <a:cs typeface="Calibri"/>
              </a:rPr>
              <a:t>VisuAlgo </a:t>
            </a:r>
            <a:r>
              <a:rPr sz="3500" spc="-10" dirty="0">
                <a:latin typeface="Calibri"/>
                <a:cs typeface="Calibri"/>
              </a:rPr>
              <a:t>to </a:t>
            </a:r>
            <a:r>
              <a:rPr sz="3500" spc="10" dirty="0">
                <a:latin typeface="Calibri"/>
                <a:cs typeface="Calibri"/>
              </a:rPr>
              <a:t>see </a:t>
            </a:r>
            <a:r>
              <a:rPr sz="3500" spc="5" dirty="0">
                <a:latin typeface="Calibri"/>
                <a:cs typeface="Calibri"/>
              </a:rPr>
              <a:t>if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-10" dirty="0">
                <a:latin typeface="Calibri"/>
                <a:cs typeface="Calibri"/>
              </a:rPr>
              <a:t>are </a:t>
            </a:r>
            <a:r>
              <a:rPr sz="3500" spc="-5" dirty="0">
                <a:latin typeface="Calibri"/>
                <a:cs typeface="Calibri"/>
              </a:rPr>
              <a:t>ready </a:t>
            </a:r>
            <a:r>
              <a:rPr sz="3500" spc="-20" dirty="0">
                <a:latin typeface="Calibri"/>
                <a:cs typeface="Calibri"/>
              </a:rPr>
              <a:t>for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OQ2</a:t>
            </a:r>
            <a:endParaRPr sz="3500">
              <a:latin typeface="Calibri"/>
              <a:cs typeface="Calibri"/>
            </a:endParaRPr>
          </a:p>
          <a:p>
            <a:pPr marL="12700" marR="5080" algn="ctr">
              <a:lnSpc>
                <a:spcPct val="101000"/>
              </a:lnSpc>
              <a:spcBef>
                <a:spcPts val="1925"/>
              </a:spcBef>
            </a:pPr>
            <a:r>
              <a:rPr sz="3050" spc="15" dirty="0">
                <a:latin typeface="Calibri"/>
                <a:cs typeface="Calibri"/>
              </a:rPr>
              <a:t>OQ2 </a:t>
            </a:r>
            <a:r>
              <a:rPr sz="3050" dirty="0">
                <a:latin typeface="Calibri"/>
                <a:cs typeface="Calibri"/>
              </a:rPr>
              <a:t>material: </a:t>
            </a: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10" dirty="0">
                <a:latin typeface="Calibri"/>
                <a:cs typeface="Calibri"/>
              </a:rPr>
              <a:t>bit of </a:t>
            </a:r>
            <a:r>
              <a:rPr sz="3050" spc="15" dirty="0">
                <a:latin typeface="Calibri"/>
                <a:cs typeface="Calibri"/>
              </a:rPr>
              <a:t>OQ1 </a:t>
            </a:r>
            <a:r>
              <a:rPr sz="3050" dirty="0">
                <a:latin typeface="Calibri"/>
                <a:cs typeface="Calibri"/>
              </a:rPr>
              <a:t>material,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spc="5" dirty="0">
                <a:latin typeface="Calibri"/>
                <a:cs typeface="Calibri"/>
              </a:rPr>
              <a:t>mostly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10" dirty="0">
                <a:latin typeface="Calibri"/>
                <a:cs typeface="Calibri"/>
              </a:rPr>
              <a:t>DS,  </a:t>
            </a:r>
            <a:r>
              <a:rPr sz="3050" dirty="0">
                <a:latin typeface="Calibri"/>
                <a:cs typeface="Calibri"/>
              </a:rPr>
              <a:t>Graph </a:t>
            </a:r>
            <a:r>
              <a:rPr sz="3050" spc="-35" dirty="0">
                <a:latin typeface="Calibri"/>
                <a:cs typeface="Calibri"/>
              </a:rPr>
              <a:t>Traversal </a:t>
            </a:r>
            <a:r>
              <a:rPr sz="3050" dirty="0">
                <a:latin typeface="Calibri"/>
                <a:cs typeface="Calibri"/>
              </a:rPr>
              <a:t>(DFS/BFS), </a:t>
            </a:r>
            <a:r>
              <a:rPr sz="3050" spc="10" dirty="0">
                <a:latin typeface="Calibri"/>
                <a:cs typeface="Calibri"/>
              </a:rPr>
              <a:t>MST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-15" dirty="0">
                <a:latin typeface="Calibri"/>
                <a:cs typeface="Calibri"/>
              </a:rPr>
              <a:t>(Prim’s/Kruskal’s),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050" spc="10" dirty="0">
                <a:latin typeface="Calibri"/>
                <a:cs typeface="Calibri"/>
              </a:rPr>
              <a:t>SSSP (Bellman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-25" dirty="0">
                <a:latin typeface="Calibri"/>
                <a:cs typeface="Calibri"/>
              </a:rPr>
              <a:t>Ford’s/Dijkstra’s)</a:t>
            </a:r>
            <a:endParaRPr sz="3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740"/>
              </a:spcBef>
            </a:pPr>
            <a:r>
              <a:rPr sz="3500" spc="5" dirty="0">
                <a:latin typeface="Calibri"/>
                <a:cs typeface="Calibri"/>
              </a:rPr>
              <a:t>Meanwhile, </a:t>
            </a:r>
            <a:r>
              <a:rPr sz="3500" spc="-10" dirty="0">
                <a:latin typeface="Calibri"/>
                <a:cs typeface="Calibri"/>
              </a:rPr>
              <a:t>train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first:</a:t>
            </a:r>
            <a:endParaRPr sz="3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75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http://visualgo.net/training.html?diff=Hard&amp;n=20&amp;tl=40&amp;module=graphds,graphtraversal,mst,sssp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8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9627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172" y="3357130"/>
            <a:ext cx="8432165" cy="204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Lecture 09 – Finding Shortest</a:t>
            </a:r>
            <a:r>
              <a:rPr sz="47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-11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endParaRPr sz="4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050" spc="10" dirty="0">
                <a:solidFill>
                  <a:srgbClr val="FFFFFF"/>
                </a:solidFill>
                <a:latin typeface="Times New Roman"/>
                <a:cs typeface="Times New Roman"/>
              </a:rPr>
              <a:t>from Here to There, Part</a:t>
            </a:r>
            <a:r>
              <a:rPr sz="305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30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8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54" rIns="0" bIns="0" rtlCol="0">
            <a:spAutoFit/>
          </a:bodyPr>
          <a:lstStyle/>
          <a:p>
            <a:pPr marL="3176270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050" y="1903984"/>
            <a:ext cx="8484235" cy="460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VisuAlgo: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http://visualgo.net/sssp.html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b="1" dirty="0">
                <a:latin typeface="Calibri"/>
                <a:cs typeface="Calibri"/>
              </a:rPr>
              <a:t>Four </a:t>
            </a:r>
            <a:r>
              <a:rPr sz="3050" spc="10" dirty="0">
                <a:latin typeface="Calibri"/>
                <a:cs typeface="Calibri"/>
              </a:rPr>
              <a:t>special </a:t>
            </a:r>
            <a:r>
              <a:rPr sz="3050" spc="5" dirty="0">
                <a:latin typeface="Calibri"/>
                <a:cs typeface="Calibri"/>
              </a:rPr>
              <a:t>cases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spc="5" dirty="0">
                <a:latin typeface="Calibri"/>
                <a:cs typeface="Calibri"/>
              </a:rPr>
              <a:t>classical </a:t>
            </a:r>
            <a:r>
              <a:rPr sz="3050" spc="10" dirty="0">
                <a:latin typeface="Calibri"/>
                <a:cs typeface="Calibri"/>
              </a:rPr>
              <a:t>SSSP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problem</a:t>
            </a:r>
            <a:endParaRPr sz="30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515620" algn="l"/>
              </a:tabLst>
            </a:pPr>
            <a:r>
              <a:rPr sz="2600" spc="10" dirty="0">
                <a:latin typeface="Calibri"/>
                <a:cs typeface="Calibri"/>
              </a:rPr>
              <a:t>Special </a:t>
            </a:r>
            <a:r>
              <a:rPr sz="2600" spc="15" dirty="0">
                <a:latin typeface="Calibri"/>
                <a:cs typeface="Calibri"/>
              </a:rPr>
              <a:t>Case 1: The </a:t>
            </a:r>
            <a:r>
              <a:rPr sz="2600" dirty="0">
                <a:latin typeface="Calibri"/>
                <a:cs typeface="Calibri"/>
              </a:rPr>
              <a:t>graph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spc="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515620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5" dirty="0">
                <a:latin typeface="Calibri"/>
                <a:cs typeface="Calibri"/>
              </a:rPr>
              <a:t>Case 2: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is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unweighted</a:t>
            </a:r>
            <a:endParaRPr sz="265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516255" algn="l"/>
              </a:tabLst>
            </a:pPr>
            <a:r>
              <a:rPr sz="2600" spc="10" dirty="0">
                <a:latin typeface="Calibri"/>
                <a:cs typeface="Calibri"/>
              </a:rPr>
              <a:t>Special </a:t>
            </a:r>
            <a:r>
              <a:rPr sz="2600" spc="15" dirty="0">
                <a:latin typeface="Calibri"/>
                <a:cs typeface="Calibri"/>
              </a:rPr>
              <a:t>Case 3: The </a:t>
            </a:r>
            <a:r>
              <a:rPr sz="2600" dirty="0">
                <a:latin typeface="Calibri"/>
                <a:cs typeface="Calibri"/>
              </a:rPr>
              <a:t>graph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b="1" spc="5" dirty="0">
                <a:latin typeface="Calibri"/>
                <a:cs typeface="Calibri"/>
              </a:rPr>
              <a:t>directed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b="1" spc="5" dirty="0">
                <a:latin typeface="Calibri"/>
                <a:cs typeface="Calibri"/>
              </a:rPr>
              <a:t>acyclic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(DAG)</a:t>
            </a:r>
            <a:endParaRPr sz="2600">
              <a:latin typeface="Calibri"/>
              <a:cs typeface="Calibri"/>
            </a:endParaRPr>
          </a:p>
          <a:p>
            <a:pPr marL="515620" indent="-5029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516255" algn="l"/>
              </a:tabLst>
            </a:pPr>
            <a:r>
              <a:rPr sz="2650" spc="-10" dirty="0">
                <a:latin typeface="Calibri"/>
                <a:cs typeface="Calibri"/>
              </a:rPr>
              <a:t>Special </a:t>
            </a:r>
            <a:r>
              <a:rPr sz="2650" spc="-5" dirty="0">
                <a:latin typeface="Calibri"/>
                <a:cs typeface="Calibri"/>
              </a:rPr>
              <a:t>Case 4ab: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has </a:t>
            </a:r>
            <a:r>
              <a:rPr sz="2650" b="1" spc="-10" dirty="0">
                <a:latin typeface="Calibri"/>
                <a:cs typeface="Calibri"/>
              </a:rPr>
              <a:t>no </a:t>
            </a:r>
            <a:r>
              <a:rPr sz="2650" b="1" spc="-20" dirty="0">
                <a:latin typeface="Calibri"/>
                <a:cs typeface="Calibri"/>
              </a:rPr>
              <a:t>negative</a:t>
            </a:r>
            <a:r>
              <a:rPr sz="2650" b="1" dirty="0">
                <a:latin typeface="Calibri"/>
                <a:cs typeface="Calibri"/>
              </a:rPr>
              <a:t> </a:t>
            </a:r>
            <a:r>
              <a:rPr sz="2650" b="1" spc="-20" dirty="0">
                <a:latin typeface="Calibri"/>
                <a:cs typeface="Calibri"/>
              </a:rPr>
              <a:t>weight/cycle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Review </a:t>
            </a:r>
            <a:r>
              <a:rPr sz="3050" spc="10" dirty="0">
                <a:latin typeface="Calibri"/>
                <a:cs typeface="Calibri"/>
              </a:rPr>
              <a:t>of the SSSP </a:t>
            </a:r>
            <a:r>
              <a:rPr sz="3050" spc="5" dirty="0">
                <a:latin typeface="Calibri"/>
                <a:cs typeface="Calibri"/>
              </a:rPr>
              <a:t>problem, </a:t>
            </a:r>
            <a:r>
              <a:rPr sz="3050" i="1" spc="10" dirty="0">
                <a:latin typeface="Calibri"/>
                <a:cs typeface="Calibri"/>
              </a:rPr>
              <a:t>with VisuAlgo </a:t>
            </a:r>
            <a:r>
              <a:rPr sz="3050" i="1" spc="-10" dirty="0">
                <a:latin typeface="Calibri"/>
                <a:cs typeface="Calibri"/>
              </a:rPr>
              <a:t>test</a:t>
            </a:r>
            <a:r>
              <a:rPr sz="3050" i="1" spc="-5" dirty="0">
                <a:latin typeface="Calibri"/>
                <a:cs typeface="Calibri"/>
              </a:rPr>
              <a:t> </a:t>
            </a:r>
            <a:r>
              <a:rPr sz="3050" i="1" spc="15" dirty="0">
                <a:latin typeface="Calibri"/>
                <a:cs typeface="Calibri"/>
              </a:rPr>
              <a:t>mode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23" y="635254"/>
            <a:ext cx="932116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Basic </a:t>
            </a:r>
            <a:r>
              <a:rPr spc="-25" dirty="0"/>
              <a:t>Form </a:t>
            </a:r>
            <a:r>
              <a:rPr spc="-5" dirty="0"/>
              <a:t>and </a:t>
            </a:r>
            <a:r>
              <a:rPr spc="-50" dirty="0"/>
              <a:t>Variants </a:t>
            </a:r>
            <a:r>
              <a:rPr spc="-5" dirty="0"/>
              <a:t>of a</a:t>
            </a:r>
            <a:r>
              <a:rPr spc="95" dirty="0"/>
              <a:t> </a:t>
            </a:r>
            <a:r>
              <a:rPr spc="-2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99336"/>
            <a:ext cx="8845550" cy="473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37285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i="1" spc="5" dirty="0">
                <a:latin typeface="Calibri"/>
                <a:cs typeface="Calibri"/>
              </a:rPr>
              <a:t>revisit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15" dirty="0">
                <a:latin typeface="Calibri"/>
                <a:cs typeface="Calibri"/>
              </a:rPr>
              <a:t>same </a:t>
            </a:r>
            <a:r>
              <a:rPr sz="3050" spc="5" dirty="0">
                <a:latin typeface="Calibri"/>
                <a:cs typeface="Calibri"/>
              </a:rPr>
              <a:t>topic </a:t>
            </a:r>
            <a:r>
              <a:rPr sz="3050" dirty="0">
                <a:latin typeface="Calibri"/>
                <a:cs typeface="Calibri"/>
              </a:rPr>
              <a:t>that  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5" dirty="0">
                <a:latin typeface="Calibri"/>
                <a:cs typeface="Calibri"/>
              </a:rPr>
              <a:t>seen </a:t>
            </a:r>
            <a:r>
              <a:rPr sz="3050" spc="10" dirty="0">
                <a:latin typeface="Calibri"/>
                <a:cs typeface="Calibri"/>
              </a:rPr>
              <a:t>in the </a:t>
            </a:r>
            <a:r>
              <a:rPr sz="3050" spc="5" dirty="0">
                <a:latin typeface="Calibri"/>
                <a:cs typeface="Calibri"/>
              </a:rPr>
              <a:t>previous</a:t>
            </a:r>
            <a:r>
              <a:rPr sz="3050" dirty="0">
                <a:latin typeface="Calibri"/>
                <a:cs typeface="Calibri"/>
              </a:rPr>
              <a:t> lecture: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The </a:t>
            </a:r>
            <a:r>
              <a:rPr sz="2600" b="1" spc="10" dirty="0">
                <a:latin typeface="Calibri"/>
                <a:cs typeface="Calibri"/>
              </a:rPr>
              <a:t>Single‐Source </a:t>
            </a:r>
            <a:r>
              <a:rPr sz="2600" b="1" spc="5" dirty="0">
                <a:latin typeface="Calibri"/>
                <a:cs typeface="Calibri"/>
              </a:rPr>
              <a:t>Shortest </a:t>
            </a:r>
            <a:r>
              <a:rPr sz="2600" b="1" dirty="0">
                <a:latin typeface="Calibri"/>
                <a:cs typeface="Calibri"/>
              </a:rPr>
              <a:t>Paths </a:t>
            </a:r>
            <a:r>
              <a:rPr sz="2600" b="1" spc="15" dirty="0">
                <a:latin typeface="Calibri"/>
                <a:cs typeface="Calibri"/>
              </a:rPr>
              <a:t>(SSSP)</a:t>
            </a:r>
            <a:r>
              <a:rPr sz="2600" b="1" spc="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problem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3050" spc="15" dirty="0">
                <a:latin typeface="Calibri"/>
                <a:cs typeface="Calibri"/>
              </a:rPr>
              <a:t>An </a:t>
            </a:r>
            <a:r>
              <a:rPr sz="3050" spc="5" dirty="0">
                <a:latin typeface="Calibri"/>
                <a:cs typeface="Calibri"/>
              </a:rPr>
              <a:t>idea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previous lecture </a:t>
            </a:r>
            <a:r>
              <a:rPr sz="3050" spc="10" dirty="0">
                <a:latin typeface="Calibri"/>
                <a:cs typeface="Calibri"/>
              </a:rPr>
              <a:t>and this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one</a:t>
            </a:r>
            <a:endParaRPr sz="305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(and also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our PSes so </a:t>
            </a:r>
            <a:r>
              <a:rPr sz="3050" spc="-5" dirty="0">
                <a:latin typeface="Calibri"/>
                <a:cs typeface="Calibri"/>
              </a:rPr>
              <a:t>far)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 problem  can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15" dirty="0">
                <a:latin typeface="Calibri"/>
                <a:cs typeface="Calibri"/>
              </a:rPr>
              <a:t>made </a:t>
            </a:r>
            <a:r>
              <a:rPr sz="3050" b="1" spc="15" dirty="0">
                <a:latin typeface="Calibri"/>
                <a:cs typeface="Calibri"/>
              </a:rPr>
              <a:t>‘simpler’ </a:t>
            </a: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5" dirty="0">
                <a:latin typeface="Calibri"/>
                <a:cs typeface="Calibri"/>
              </a:rPr>
              <a:t>some </a:t>
            </a:r>
            <a:r>
              <a:rPr sz="3050" spc="10" dirty="0">
                <a:latin typeface="Calibri"/>
                <a:cs typeface="Calibri"/>
              </a:rPr>
              <a:t>assumptions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made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These </a:t>
            </a:r>
            <a:r>
              <a:rPr sz="2600" spc="5" dirty="0">
                <a:latin typeface="Calibri"/>
                <a:cs typeface="Calibri"/>
              </a:rPr>
              <a:t>variants </a:t>
            </a:r>
            <a:r>
              <a:rPr sz="2600" spc="10" dirty="0">
                <a:latin typeface="Calibri"/>
                <a:cs typeface="Calibri"/>
              </a:rPr>
              <a:t>(special </a:t>
            </a:r>
            <a:r>
              <a:rPr sz="2600" spc="5" dirty="0">
                <a:latin typeface="Calibri"/>
                <a:cs typeface="Calibri"/>
              </a:rPr>
              <a:t>cases) </a:t>
            </a:r>
            <a:r>
              <a:rPr sz="2600" dirty="0">
                <a:latin typeface="Calibri"/>
                <a:cs typeface="Calibri"/>
              </a:rPr>
              <a:t>may have better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algorithm</a:t>
            </a:r>
            <a:endParaRPr sz="2600">
              <a:latin typeface="Calibri"/>
              <a:cs typeface="Calibri"/>
            </a:endParaRPr>
          </a:p>
          <a:p>
            <a:pPr marL="829944" marR="1396365" indent="-314960">
              <a:lnSpc>
                <a:spcPct val="100299"/>
              </a:lnSpc>
              <a:spcBef>
                <a:spcPts val="55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PS: </a:t>
            </a:r>
            <a:r>
              <a:rPr sz="2200" spc="-5" dirty="0">
                <a:latin typeface="Calibri"/>
                <a:cs typeface="Calibri"/>
              </a:rPr>
              <a:t>It is </a:t>
            </a:r>
            <a:r>
              <a:rPr sz="2200" dirty="0">
                <a:latin typeface="Calibri"/>
                <a:cs typeface="Calibri"/>
              </a:rPr>
              <a:t>true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some </a:t>
            </a:r>
            <a:r>
              <a:rPr sz="2200" spc="-10" dirty="0">
                <a:latin typeface="Calibri"/>
                <a:cs typeface="Calibri"/>
              </a:rPr>
              <a:t>variants 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than  their basic </a:t>
            </a:r>
            <a:r>
              <a:rPr sz="2200" spc="-15" dirty="0">
                <a:latin typeface="Calibri"/>
                <a:cs typeface="Calibri"/>
              </a:rPr>
              <a:t>form, </a:t>
            </a:r>
            <a:r>
              <a:rPr sz="2200" dirty="0">
                <a:latin typeface="Calibri"/>
                <a:cs typeface="Calibri"/>
              </a:rPr>
              <a:t>but </a:t>
            </a:r>
            <a:r>
              <a:rPr sz="2200" spc="-25" dirty="0">
                <a:latin typeface="Calibri"/>
                <a:cs typeface="Calibri"/>
              </a:rPr>
              <a:t>usually,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made some </a:t>
            </a:r>
            <a:r>
              <a:rPr sz="2200" spc="-5" dirty="0">
                <a:latin typeface="Calibri"/>
                <a:cs typeface="Calibri"/>
              </a:rPr>
              <a:t>assumptions  in </a:t>
            </a:r>
            <a:r>
              <a:rPr sz="2200" spc="-10" dirty="0">
                <a:latin typeface="Calibri"/>
                <a:cs typeface="Calibri"/>
              </a:rPr>
              <a:t>order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simplify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problems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566" y="367792"/>
            <a:ext cx="37534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Special </a:t>
            </a:r>
            <a:r>
              <a:rPr b="1" spc="-10" dirty="0">
                <a:latin typeface="Calibri"/>
                <a:cs typeface="Calibri"/>
              </a:rPr>
              <a:t>Case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u="heavy" spc="-10" dirty="0">
                <a:latin typeface="Calibri"/>
                <a:cs typeface="Calibri"/>
              </a:rPr>
              <a:t>1</a:t>
            </a:r>
            <a:r>
              <a:rPr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119885"/>
            <a:ext cx="8516620" cy="570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The </a:t>
            </a:r>
            <a:r>
              <a:rPr sz="3500" spc="-5" dirty="0">
                <a:latin typeface="Calibri"/>
                <a:cs typeface="Calibri"/>
              </a:rPr>
              <a:t>weighted </a:t>
            </a:r>
            <a:r>
              <a:rPr sz="3500" spc="-10" dirty="0">
                <a:latin typeface="Calibri"/>
                <a:cs typeface="Calibri"/>
              </a:rPr>
              <a:t>graph </a:t>
            </a:r>
            <a:r>
              <a:rPr sz="3500" spc="5" dirty="0">
                <a:latin typeface="Calibri"/>
                <a:cs typeface="Calibri"/>
              </a:rPr>
              <a:t>is </a:t>
            </a:r>
            <a:r>
              <a:rPr sz="3500" spc="10" dirty="0">
                <a:latin typeface="Calibri"/>
                <a:cs typeface="Calibri"/>
              </a:rPr>
              <a:t>a</a:t>
            </a:r>
            <a:r>
              <a:rPr sz="3500" spc="20" dirty="0">
                <a:latin typeface="Calibri"/>
                <a:cs typeface="Calibri"/>
              </a:rPr>
              <a:t> </a:t>
            </a:r>
            <a:r>
              <a:rPr sz="3500" b="1" spc="-50" dirty="0">
                <a:latin typeface="Calibri"/>
                <a:cs typeface="Calibri"/>
              </a:rPr>
              <a:t>Tree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3050" spc="15" dirty="0">
                <a:latin typeface="Calibri"/>
                <a:cs typeface="Calibri"/>
              </a:rPr>
              <a:t>When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weighted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tree, </a:t>
            </a:r>
            <a:r>
              <a:rPr sz="3050" spc="10" dirty="0">
                <a:latin typeface="Calibri"/>
                <a:cs typeface="Calibri"/>
              </a:rPr>
              <a:t>solving the SSSP  </a:t>
            </a:r>
            <a:r>
              <a:rPr sz="3050" spc="5" dirty="0">
                <a:latin typeface="Calibri"/>
                <a:cs typeface="Calibri"/>
              </a:rPr>
              <a:t>problem becomes </a:t>
            </a:r>
            <a:r>
              <a:rPr sz="3050" spc="15" dirty="0">
                <a:latin typeface="Calibri"/>
                <a:cs typeface="Calibri"/>
              </a:rPr>
              <a:t>much </a:t>
            </a:r>
            <a:r>
              <a:rPr sz="3050" spc="10" dirty="0">
                <a:latin typeface="Calibri"/>
                <a:cs typeface="Calibri"/>
              </a:rPr>
              <a:t>easier as </a:t>
            </a:r>
            <a:r>
              <a:rPr sz="3050" spc="5" dirty="0">
                <a:latin typeface="Calibri"/>
                <a:cs typeface="Calibri"/>
              </a:rPr>
              <a:t>every path </a:t>
            </a:r>
            <a:r>
              <a:rPr sz="3050" spc="10" dirty="0">
                <a:latin typeface="Calibri"/>
                <a:cs typeface="Calibri"/>
              </a:rPr>
              <a:t>in a </a:t>
            </a:r>
            <a:r>
              <a:rPr sz="3050" spc="-5" dirty="0">
                <a:latin typeface="Calibri"/>
                <a:cs typeface="Calibri"/>
              </a:rPr>
              <a:t>tree 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path. </a:t>
            </a:r>
            <a:r>
              <a:rPr sz="3050" b="1" spc="10" dirty="0">
                <a:latin typeface="Calibri"/>
                <a:cs typeface="Calibri"/>
              </a:rPr>
              <a:t>Q1:</a:t>
            </a:r>
            <a:r>
              <a:rPr sz="3050" b="1" spc="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Why?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5" dirty="0">
                <a:latin typeface="Calibri"/>
                <a:cs typeface="Calibri"/>
              </a:rPr>
              <a:t>won’t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-10" dirty="0">
                <a:latin typeface="Calibri"/>
                <a:cs typeface="Calibri"/>
              </a:rPr>
              <a:t>any </a:t>
            </a:r>
            <a:r>
              <a:rPr sz="3050" spc="-5" dirty="0">
                <a:latin typeface="Calibri"/>
                <a:cs typeface="Calibri"/>
              </a:rPr>
              <a:t>negative </a:t>
            </a:r>
            <a:r>
              <a:rPr sz="3050" dirty="0">
                <a:latin typeface="Calibri"/>
                <a:cs typeface="Calibri"/>
              </a:rPr>
              <a:t>weight cycle. </a:t>
            </a:r>
            <a:r>
              <a:rPr sz="3050" b="1" spc="10" dirty="0">
                <a:latin typeface="Calibri"/>
                <a:cs typeface="Calibri"/>
              </a:rPr>
              <a:t>Q2:</a:t>
            </a:r>
            <a:r>
              <a:rPr sz="3050" b="1" spc="5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Why?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10" dirty="0">
                <a:latin typeface="Calibri"/>
                <a:cs typeface="Calibri"/>
              </a:rPr>
              <a:t>Thus, </a:t>
            </a:r>
            <a:r>
              <a:rPr sz="3050" spc="-10" dirty="0">
                <a:latin typeface="Calibri"/>
                <a:cs typeface="Calibri"/>
              </a:rPr>
              <a:t>any </a:t>
            </a:r>
            <a:r>
              <a:rPr sz="3050" b="1" spc="5" dirty="0">
                <a:latin typeface="Calibri"/>
                <a:cs typeface="Calibri"/>
              </a:rPr>
              <a:t>O(V)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-10" dirty="0">
                <a:latin typeface="Calibri"/>
                <a:cs typeface="Calibri"/>
              </a:rPr>
              <a:t>traversal, </a:t>
            </a:r>
            <a:r>
              <a:rPr sz="3050" dirty="0">
                <a:latin typeface="Calibri"/>
                <a:cs typeface="Calibri"/>
              </a:rPr>
              <a:t>i.e. </a:t>
            </a:r>
            <a:r>
              <a:rPr sz="3050" b="1" spc="5" dirty="0">
                <a:latin typeface="Calibri"/>
                <a:cs typeface="Calibri"/>
              </a:rPr>
              <a:t>either </a:t>
            </a:r>
            <a:r>
              <a:rPr sz="3050" b="1" spc="-5" dirty="0">
                <a:latin typeface="Calibri"/>
                <a:cs typeface="Calibri"/>
              </a:rPr>
              <a:t>DFS </a:t>
            </a:r>
            <a:r>
              <a:rPr sz="3050" b="1" spc="10" dirty="0">
                <a:latin typeface="Calibri"/>
                <a:cs typeface="Calibri"/>
              </a:rPr>
              <a:t>or</a:t>
            </a:r>
            <a:r>
              <a:rPr sz="3050" b="1" spc="155" dirty="0">
                <a:latin typeface="Calibri"/>
                <a:cs typeface="Calibri"/>
              </a:rPr>
              <a:t> </a:t>
            </a:r>
            <a:r>
              <a:rPr sz="3050" b="1" spc="-5" dirty="0">
                <a:latin typeface="Calibri"/>
                <a:cs typeface="Calibri"/>
              </a:rPr>
              <a:t>BFS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spc="5" dirty="0">
                <a:latin typeface="Calibri"/>
                <a:cs typeface="Calibri"/>
              </a:rPr>
              <a:t>used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solve </a:t>
            </a:r>
            <a:r>
              <a:rPr sz="3050" spc="10" dirty="0">
                <a:latin typeface="Calibri"/>
                <a:cs typeface="Calibri"/>
              </a:rPr>
              <a:t>this SSSP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problem.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b="1" spc="10" dirty="0">
                <a:latin typeface="Calibri"/>
                <a:cs typeface="Calibri"/>
              </a:rPr>
              <a:t>Q3: </a:t>
            </a:r>
            <a:r>
              <a:rPr sz="3050" b="1" spc="-5" dirty="0">
                <a:latin typeface="Calibri"/>
                <a:cs typeface="Calibri"/>
              </a:rPr>
              <a:t>Why </a:t>
            </a:r>
            <a:r>
              <a:rPr sz="3050" b="1" spc="5" dirty="0">
                <a:latin typeface="Calibri"/>
                <a:cs typeface="Calibri"/>
              </a:rPr>
              <a:t>O(V) </a:t>
            </a:r>
            <a:r>
              <a:rPr sz="3050" b="1" spc="10" dirty="0">
                <a:latin typeface="Calibri"/>
                <a:cs typeface="Calibri"/>
              </a:rPr>
              <a:t>and not the </a:t>
            </a:r>
            <a:r>
              <a:rPr sz="3050" b="1" spc="-5" dirty="0">
                <a:latin typeface="Calibri"/>
                <a:cs typeface="Calibri"/>
              </a:rPr>
              <a:t>standard</a:t>
            </a:r>
            <a:r>
              <a:rPr sz="3050" b="1" spc="7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O(V+E)?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3050" spc="5" dirty="0">
                <a:latin typeface="Calibri"/>
                <a:cs typeface="Calibri"/>
              </a:rPr>
              <a:t>Important </a:t>
            </a:r>
            <a:r>
              <a:rPr sz="3050" dirty="0">
                <a:latin typeface="Calibri"/>
                <a:cs typeface="Calibri"/>
              </a:rPr>
              <a:t>note: </a:t>
            </a:r>
            <a:r>
              <a:rPr sz="3050" spc="-65" dirty="0">
                <a:latin typeface="Calibri"/>
                <a:cs typeface="Calibri"/>
              </a:rPr>
              <a:t>You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try this on PS5 </a:t>
            </a:r>
            <a:r>
              <a:rPr sz="3050" dirty="0">
                <a:latin typeface="Calibri"/>
                <a:cs typeface="Calibri"/>
              </a:rPr>
              <a:t>Subtask </a:t>
            </a:r>
            <a:r>
              <a:rPr sz="3050" spc="15" dirty="0">
                <a:latin typeface="Calibri"/>
                <a:cs typeface="Calibri"/>
              </a:rPr>
              <a:t>A</a:t>
            </a:r>
            <a:r>
              <a:rPr sz="3050" spc="12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8356" y="114300"/>
            <a:ext cx="3400044" cy="157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748" rIns="0" bIns="0" rtlCol="0">
            <a:spAutoFit/>
          </a:bodyPr>
          <a:lstStyle/>
          <a:p>
            <a:pPr marL="2168525">
              <a:lnSpc>
                <a:spcPct val="100000"/>
              </a:lnSpc>
            </a:pPr>
            <a:r>
              <a:rPr spc="-100" dirty="0"/>
              <a:t>Try </a:t>
            </a:r>
            <a:r>
              <a:rPr spc="-10" dirty="0"/>
              <a:t>in</a:t>
            </a:r>
            <a:r>
              <a:rPr spc="25" dirty="0"/>
              <a:t> </a:t>
            </a:r>
            <a:r>
              <a:rPr spc="-10" dirty="0"/>
              <a:t>VisuAlgo!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498" y="1196847"/>
            <a:ext cx="8400415" cy="344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840105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(for </a:t>
            </a:r>
            <a:r>
              <a:rPr sz="2600" spc="-45" dirty="0">
                <a:latin typeface="Calibri"/>
                <a:cs typeface="Calibri"/>
              </a:rPr>
              <a:t>now,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spc="10" dirty="0">
                <a:latin typeface="Calibri"/>
                <a:cs typeface="Calibri"/>
              </a:rPr>
              <a:t>Bellman </a:t>
            </a:r>
            <a:r>
              <a:rPr sz="2600" spc="-25" dirty="0">
                <a:latin typeface="Calibri"/>
                <a:cs typeface="Calibri"/>
              </a:rPr>
              <a:t>Ford’s </a:t>
            </a:r>
            <a:r>
              <a:rPr sz="2600" spc="15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Dijkstra’s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VisuAlgo)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54330">
              <a:lnSpc>
                <a:spcPct val="101000"/>
              </a:lnSpc>
            </a:pPr>
            <a:r>
              <a:rPr sz="3050" spc="-50" dirty="0">
                <a:latin typeface="Calibri"/>
                <a:cs typeface="Calibri"/>
              </a:rPr>
              <a:t>Try </a:t>
            </a:r>
            <a:r>
              <a:rPr sz="3050" spc="10" dirty="0">
                <a:latin typeface="Calibri"/>
                <a:cs typeface="Calibri"/>
              </a:rPr>
              <a:t>finding the </a:t>
            </a:r>
            <a:r>
              <a:rPr sz="3050" dirty="0">
                <a:latin typeface="Calibri"/>
                <a:cs typeface="Calibri"/>
              </a:rPr>
              <a:t>shortest </a:t>
            </a:r>
            <a:r>
              <a:rPr sz="3050" spc="5" dirty="0">
                <a:latin typeface="Calibri"/>
                <a:cs typeface="Calibri"/>
              </a:rPr>
              <a:t>paths </a:t>
            </a:r>
            <a:r>
              <a:rPr sz="3050" dirty="0">
                <a:latin typeface="Calibri"/>
                <a:cs typeface="Calibri"/>
              </a:rPr>
              <a:t>from source </a:t>
            </a:r>
            <a:r>
              <a:rPr sz="3050" spc="-10" dirty="0">
                <a:latin typeface="Calibri"/>
                <a:cs typeface="Calibri"/>
              </a:rPr>
              <a:t>vertex </a:t>
            </a:r>
            <a:r>
              <a:rPr sz="3050" spc="10" dirty="0">
                <a:latin typeface="Calibri"/>
                <a:cs typeface="Calibri"/>
              </a:rPr>
              <a:t>0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other </a:t>
            </a:r>
            <a:r>
              <a:rPr sz="3050" spc="5" dirty="0">
                <a:latin typeface="Calibri"/>
                <a:cs typeface="Calibri"/>
              </a:rPr>
              <a:t>vertices </a:t>
            </a:r>
            <a:r>
              <a:rPr sz="3050" spc="10" dirty="0">
                <a:latin typeface="Calibri"/>
                <a:cs typeface="Calibri"/>
              </a:rPr>
              <a:t>in this </a:t>
            </a:r>
            <a:r>
              <a:rPr sz="3050" dirty="0">
                <a:latin typeface="Calibri"/>
                <a:cs typeface="Calibri"/>
              </a:rPr>
              <a:t>weighted (undirected)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tree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ct val="101499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Notice </a:t>
            </a:r>
            <a:r>
              <a:rPr sz="2600" spc="5" dirty="0">
                <a:latin typeface="Calibri"/>
                <a:cs typeface="Calibri"/>
              </a:rPr>
              <a:t>that you </a:t>
            </a:r>
            <a:r>
              <a:rPr sz="2600" spc="10" dirty="0">
                <a:latin typeface="Calibri"/>
                <a:cs typeface="Calibri"/>
              </a:rPr>
              <a:t>will </a:t>
            </a:r>
            <a:r>
              <a:rPr sz="2600" dirty="0">
                <a:latin typeface="Calibri"/>
                <a:cs typeface="Calibri"/>
              </a:rPr>
              <a:t>always </a:t>
            </a:r>
            <a:r>
              <a:rPr sz="2600" spc="5" dirty="0">
                <a:latin typeface="Calibri"/>
                <a:cs typeface="Calibri"/>
              </a:rPr>
              <a:t>encounter </a:t>
            </a:r>
            <a:r>
              <a:rPr sz="2600" spc="10" dirty="0">
                <a:latin typeface="Calibri"/>
                <a:cs typeface="Calibri"/>
              </a:rPr>
              <a:t>unique (simple) </a:t>
            </a:r>
            <a:r>
              <a:rPr sz="2600" spc="5" dirty="0">
                <a:latin typeface="Calibri"/>
                <a:cs typeface="Calibri"/>
              </a:rPr>
              <a:t>path  </a:t>
            </a:r>
            <a:r>
              <a:rPr sz="2600" spc="10" dirty="0">
                <a:latin typeface="Calibri"/>
                <a:cs typeface="Calibri"/>
              </a:rPr>
              <a:t>between those two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vertices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Try </a:t>
            </a:r>
            <a:r>
              <a:rPr sz="2650" spc="-10" dirty="0">
                <a:latin typeface="Calibri"/>
                <a:cs typeface="Calibri"/>
              </a:rPr>
              <a:t>adding </a:t>
            </a:r>
            <a:r>
              <a:rPr sz="2650" spc="-20" dirty="0">
                <a:latin typeface="Calibri"/>
                <a:cs typeface="Calibri"/>
              </a:rPr>
              <a:t>negative </a:t>
            </a:r>
            <a:r>
              <a:rPr sz="2650" spc="-15" dirty="0">
                <a:latin typeface="Calibri"/>
                <a:cs typeface="Calibri"/>
              </a:rPr>
              <a:t>weight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edges,</a:t>
            </a:r>
            <a:endParaRPr sz="265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55"/>
              </a:spcBef>
            </a:pP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5" dirty="0">
                <a:latin typeface="Calibri"/>
                <a:cs typeface="Calibri"/>
              </a:rPr>
              <a:t>does not </a:t>
            </a:r>
            <a:r>
              <a:rPr sz="2600" dirty="0">
                <a:latin typeface="Calibri"/>
                <a:cs typeface="Calibri"/>
              </a:rPr>
              <a:t>matter </a:t>
            </a:r>
            <a:r>
              <a:rPr sz="2600" spc="5" dirty="0">
                <a:latin typeface="Calibri"/>
                <a:cs typeface="Calibri"/>
              </a:rPr>
              <a:t>if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graph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tree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3446" y="5013959"/>
            <a:ext cx="3358896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0733" y="4910327"/>
            <a:ext cx="3404615" cy="1580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3389</Words>
  <Application>Microsoft Macintosh PowerPoint</Application>
  <PresentationFormat>Custom</PresentationFormat>
  <Paragraphs>301</Paragraphs>
  <Slides>39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Basic Form and Variants of a Problem</vt:lpstr>
      <vt:lpstr>Special Case 1:</vt:lpstr>
      <vt:lpstr>Try in VisuAlgo!</vt:lpstr>
      <vt:lpstr>Special Case 2:</vt:lpstr>
      <vt:lpstr>Try in VisuAlgo!</vt:lpstr>
      <vt:lpstr>Special Case 3:</vt:lpstr>
      <vt:lpstr>Try in VisuAlgo!</vt:lpstr>
      <vt:lpstr>Special Case 4a:</vt:lpstr>
      <vt:lpstr>PowerPoint Presentation</vt:lpstr>
      <vt:lpstr>Key Ideas of (the original)  Dijkstra’s Algorithm</vt:lpstr>
      <vt:lpstr>SSSP: Dijkstra’s (Original)</vt:lpstr>
      <vt:lpstr>Why This Greedy Strategy Works? (1)</vt:lpstr>
      <vt:lpstr>Theorem: Subpaths of a shortest  path are shortest paths</vt:lpstr>
      <vt:lpstr>Why This Greedy Strategy Works? (2)</vt:lpstr>
      <vt:lpstr>Original Dijkstra’s – Analysis (1)</vt:lpstr>
      <vt:lpstr>Original Dijkstra’s – Analysis (2)</vt:lpstr>
      <vt:lpstr>Wait… Let’s try this!</vt:lpstr>
      <vt:lpstr>Why This Greedy Strategy  Does Not Work This Time ?</vt:lpstr>
      <vt:lpstr>PowerPoint Presentation</vt:lpstr>
      <vt:lpstr>Special Case 4b:</vt:lpstr>
      <vt:lpstr>Modified Implementation (1) of Dijkstra’s Algorithm (CP3, Section 4.4.3)</vt:lpstr>
      <vt:lpstr>Modified Implementation (2) of Dijkstra’s Algorithm (CP3, Section 4.4.3)</vt:lpstr>
      <vt:lpstr>Modified Dijkstra’s Algorithm</vt:lpstr>
      <vt:lpstr>SSSP: Dijkstra’s (Modified)</vt:lpstr>
      <vt:lpstr>Modified Dijkstra’s – Analysis (1)</vt:lpstr>
      <vt:lpstr>Modified Dijkstra’s – Analysis (2)</vt:lpstr>
      <vt:lpstr>Try!</vt:lpstr>
      <vt:lpstr>Not an all‐conquering algorithm…  Check this</vt:lpstr>
      <vt:lpstr>About that Extreme Test Case</vt:lpstr>
      <vt:lpstr>Try Sample Graph, CP3 4.19!</vt:lpstr>
      <vt:lpstr>Java Implementation</vt:lpstr>
      <vt:lpstr>Summary of Various SSSP Algorithms</vt:lpstr>
      <vt:lpstr>Online Quiz 2 (OQ2) Preparation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- 09-Shortest-Way-2-35</dc:title>
  <dc:creator>DCSSH</dc:creator>
  <cp:lastModifiedBy>Microsoft Office User</cp:lastModifiedBy>
  <cp:revision>2</cp:revision>
  <dcterms:created xsi:type="dcterms:W3CDTF">2015-11-28T09:11:57Z</dcterms:created>
  <dcterms:modified xsi:type="dcterms:W3CDTF">2020-07-31T04:28:47Z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