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70" r:id="rId6"/>
    <p:sldId id="271" r:id="rId7"/>
    <p:sldId id="272" r:id="rId8"/>
    <p:sldId id="266" r:id="rId9"/>
    <p:sldId id="273" r:id="rId10"/>
    <p:sldId id="277" r:id="rId11"/>
    <p:sldId id="274" r:id="rId12"/>
    <p:sldId id="275" r:id="rId13"/>
    <p:sldId id="278" r:id="rId14"/>
    <p:sldId id="276" r:id="rId15"/>
    <p:sldId id="261" r:id="rId16"/>
    <p:sldId id="279" r:id="rId17"/>
    <p:sldId id="262" r:id="rId18"/>
    <p:sldId id="263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Graduate%20diploma\gyrocam\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Graduate%20diploma\gyrocam\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распределения углов абсолютного отклонения осей координат</a:t>
            </a:r>
            <a:r>
              <a:rPr lang="ru-RU" baseline="0"/>
              <a:t> от верных значений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[stats.xlsx]yudb_indoor_3axis!$G$1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[stats.xlsx]yudb_indoor_3axis!$F$2:$F$10</c:f>
              <c:numCache>
                <c:formatCode>General</c:formatCode>
                <c:ptCount val="9"/>
                <c:pt idx="0">
                  <c:v>0.13453294649086756</c:v>
                </c:pt>
                <c:pt idx="1">
                  <c:v>5.6453063177152778</c:v>
                </c:pt>
                <c:pt idx="2">
                  <c:v>11.156079688939693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27.688399802612921</c:v>
                </c:pt>
                <c:pt idx="6">
                  <c:v>33.199173173837337</c:v>
                </c:pt>
                <c:pt idx="7">
                  <c:v>38.709946545061754</c:v>
                </c:pt>
              </c:numCache>
            </c:numRef>
          </c:xVal>
          <c:yVal>
            <c:numRef>
              <c:f>[stats.xlsx]yudb_indoor_3axis!$G$2:$G$10</c:f>
              <c:numCache>
                <c:formatCode>General</c:formatCode>
                <c:ptCount val="9"/>
                <c:pt idx="0">
                  <c:v>1</c:v>
                </c:pt>
                <c:pt idx="1">
                  <c:v>37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[stats.xlsx]yudb_indoor_3axis!$H$1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[stats.xlsx]yudb_indoor_3axis!$F$2:$F$10</c:f>
              <c:numCache>
                <c:formatCode>General</c:formatCode>
                <c:ptCount val="9"/>
                <c:pt idx="0">
                  <c:v>0.13453294649086756</c:v>
                </c:pt>
                <c:pt idx="1">
                  <c:v>5.6453063177152778</c:v>
                </c:pt>
                <c:pt idx="2">
                  <c:v>11.156079688939693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27.688399802612921</c:v>
                </c:pt>
                <c:pt idx="6">
                  <c:v>33.199173173837337</c:v>
                </c:pt>
                <c:pt idx="7">
                  <c:v>38.709946545061754</c:v>
                </c:pt>
              </c:numCache>
            </c:numRef>
          </c:xVal>
          <c:yVal>
            <c:numRef>
              <c:f>[stats.xlsx]yudb_indoor_3axis!$H$2:$H$10</c:f>
              <c:numCache>
                <c:formatCode>General</c:formatCode>
                <c:ptCount val="9"/>
                <c:pt idx="0">
                  <c:v>0</c:v>
                </c:pt>
                <c:pt idx="1">
                  <c:v>31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[stats.xlsx]yudb_indoor_3axis!$I$1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[stats.xlsx]yudb_indoor_3axis!$F$2:$F$10</c:f>
              <c:numCache>
                <c:formatCode>General</c:formatCode>
                <c:ptCount val="9"/>
                <c:pt idx="0">
                  <c:v>0.13453294649086756</c:v>
                </c:pt>
                <c:pt idx="1">
                  <c:v>5.6453063177152778</c:v>
                </c:pt>
                <c:pt idx="2">
                  <c:v>11.156079688939693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27.688399802612921</c:v>
                </c:pt>
                <c:pt idx="6">
                  <c:v>33.199173173837337</c:v>
                </c:pt>
                <c:pt idx="7">
                  <c:v>38.709946545061754</c:v>
                </c:pt>
              </c:numCache>
            </c:numRef>
          </c:xVal>
          <c:yVal>
            <c:numRef>
              <c:f>[stats.xlsx]yudb_indoor_3axis!$I$2:$I$10</c:f>
              <c:numCache>
                <c:formatCode>General</c:formatCode>
                <c:ptCount val="9"/>
                <c:pt idx="0">
                  <c:v>0</c:v>
                </c:pt>
                <c:pt idx="1">
                  <c:v>35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1"/>
        </c:ser>
        <c:axId val="47544576"/>
        <c:axId val="47575040"/>
      </c:scatterChart>
      <c:valAx>
        <c:axId val="4754457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47575040"/>
        <c:crosses val="autoZero"/>
        <c:crossBetween val="midCat"/>
      </c:valAx>
      <c:valAx>
        <c:axId val="475750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4754457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распределения углов абсолютного отклонения осей координат</a:t>
            </a:r>
            <a:r>
              <a:rPr lang="ru-RU" baseline="0"/>
              <a:t> от верных значений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[stats.xlsx]yudb_outdoor_forMe!$G$1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[stats.xlsx]yudb_outdoor_forMe!$F$2:$F$10</c:f>
              <c:numCache>
                <c:formatCode>General</c:formatCode>
                <c:ptCount val="9"/>
                <c:pt idx="0">
                  <c:v>0.3941954012462775</c:v>
                </c:pt>
                <c:pt idx="1">
                  <c:v>7.0408578466579108</c:v>
                </c:pt>
                <c:pt idx="2">
                  <c:v>13.687520292069546</c:v>
                </c:pt>
                <c:pt idx="3">
                  <c:v>20.334182737481186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40.274170073716078</c:v>
                </c:pt>
                <c:pt idx="7">
                  <c:v>46.920832519127728</c:v>
                </c:pt>
              </c:numCache>
            </c:numRef>
          </c:xVal>
          <c:yVal>
            <c:numRef>
              <c:f>[stats.xlsx]yudb_outdoor_forMe!$G$2:$G$10</c:f>
              <c:numCache>
                <c:formatCode>General</c:formatCode>
                <c:ptCount val="9"/>
                <c:pt idx="0">
                  <c:v>0</c:v>
                </c:pt>
                <c:pt idx="1">
                  <c:v>25</c:v>
                </c:pt>
                <c:pt idx="2">
                  <c:v>14</c:v>
                </c:pt>
                <c:pt idx="3">
                  <c:v>11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[stats.xlsx]yudb_outdoor_forMe!$H$1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[stats.xlsx]yudb_outdoor_forMe!$F$2:$F$10</c:f>
              <c:numCache>
                <c:formatCode>General</c:formatCode>
                <c:ptCount val="9"/>
                <c:pt idx="0">
                  <c:v>0.3941954012462775</c:v>
                </c:pt>
                <c:pt idx="1">
                  <c:v>7.0408578466579108</c:v>
                </c:pt>
                <c:pt idx="2">
                  <c:v>13.687520292069546</c:v>
                </c:pt>
                <c:pt idx="3">
                  <c:v>20.334182737481186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40.274170073716078</c:v>
                </c:pt>
                <c:pt idx="7">
                  <c:v>46.920832519127728</c:v>
                </c:pt>
              </c:numCache>
            </c:numRef>
          </c:xVal>
          <c:yVal>
            <c:numRef>
              <c:f>[stats.xlsx]yudb_outdoor_forMe!$H$2:$H$10</c:f>
              <c:numCache>
                <c:formatCode>General</c:formatCode>
                <c:ptCount val="9"/>
                <c:pt idx="0">
                  <c:v>0</c:v>
                </c:pt>
                <c:pt idx="1">
                  <c:v>20</c:v>
                </c:pt>
                <c:pt idx="2">
                  <c:v>12</c:v>
                </c:pt>
                <c:pt idx="3">
                  <c:v>19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[stats.xlsx]yudb_outdoor_forMe!$I$1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[stats.xlsx]yudb_outdoor_forMe!$F$2:$F$10</c:f>
              <c:numCache>
                <c:formatCode>General</c:formatCode>
                <c:ptCount val="9"/>
                <c:pt idx="0">
                  <c:v>0.3941954012462775</c:v>
                </c:pt>
                <c:pt idx="1">
                  <c:v>7.0408578466579108</c:v>
                </c:pt>
                <c:pt idx="2">
                  <c:v>13.687520292069546</c:v>
                </c:pt>
                <c:pt idx="3">
                  <c:v>20.334182737481186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40.274170073716078</c:v>
                </c:pt>
                <c:pt idx="7">
                  <c:v>46.920832519127728</c:v>
                </c:pt>
              </c:numCache>
            </c:numRef>
          </c:xVal>
          <c:yVal>
            <c:numRef>
              <c:f>[stats.xlsx]yudb_outdoor_forMe!$I$2:$I$10</c:f>
              <c:numCache>
                <c:formatCode>General</c:formatCode>
                <c:ptCount val="9"/>
                <c:pt idx="0">
                  <c:v>1</c:v>
                </c:pt>
                <c:pt idx="1">
                  <c:v>21</c:v>
                </c:pt>
                <c:pt idx="2">
                  <c:v>20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</c:numCache>
            </c:numRef>
          </c:yVal>
          <c:smooth val="1"/>
        </c:ser>
        <c:axId val="67029248"/>
        <c:axId val="67048576"/>
      </c:scatterChart>
      <c:valAx>
        <c:axId val="6702924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67048576"/>
        <c:crosses val="autoZero"/>
        <c:crossBetween val="midCat"/>
      </c:valAx>
      <c:valAx>
        <c:axId val="670485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67029248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 fontScale="90000"/>
          </a:bodyPr>
          <a:lstStyle/>
          <a:p>
            <a:r>
              <a:rPr lang="ru-RU" dirty="0"/>
              <a:t>Ориентация монокулярной камеры с использованием точек схождения перспективы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результата работы метода </a:t>
            </a:r>
            <a:r>
              <a:rPr lang="en-US" dirty="0" err="1" smtClean="0"/>
              <a:t>SfM</a:t>
            </a:r>
            <a:endParaRPr lang="ru-RU" dirty="0"/>
          </a:p>
        </p:txBody>
      </p:sp>
      <p:pic>
        <p:nvPicPr>
          <p:cNvPr id="5" name="Содержимое 4" descr="sfm_ex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772816"/>
            <a:ext cx="8581728" cy="324036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методе</a:t>
            </a:r>
            <a:r>
              <a:rPr lang="en-US" dirty="0" smtClean="0"/>
              <a:t> </a:t>
            </a:r>
            <a:r>
              <a:rPr lang="ru-RU" dirty="0" err="1" smtClean="0"/>
              <a:t>Хуттунена</a:t>
            </a:r>
            <a:r>
              <a:rPr lang="ru-RU" dirty="0" smtClean="0"/>
              <a:t>, </a:t>
            </a:r>
            <a:r>
              <a:rPr lang="ru-RU" dirty="0" err="1" smtClean="0"/>
              <a:t>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решает задачу определения трехмерной </a:t>
            </a:r>
            <a:r>
              <a:rPr lang="ru-RU" dirty="0"/>
              <a:t>ориентации монокулярной камеры </a:t>
            </a:r>
            <a:r>
              <a:rPr lang="ru-RU" dirty="0" smtClean="0"/>
              <a:t>путем нахождения точек </a:t>
            </a:r>
            <a:r>
              <a:rPr lang="ru-RU" dirty="0"/>
              <a:t>схождения </a:t>
            </a:r>
            <a:r>
              <a:rPr lang="ru-RU" dirty="0" smtClean="0"/>
              <a:t>перспективы, </a:t>
            </a:r>
            <a:r>
              <a:rPr lang="ru-RU" dirty="0"/>
              <a:t>обнаруженных на </a:t>
            </a:r>
            <a:r>
              <a:rPr lang="ru-RU" dirty="0" smtClean="0"/>
              <a:t>изображении</a:t>
            </a:r>
          </a:p>
          <a:p>
            <a:r>
              <a:rPr lang="ru-RU" dirty="0" smtClean="0"/>
              <a:t>предполагается, что точки схождения перспективы образованы проекциями линий, образующих ортогональную систему</a:t>
            </a:r>
          </a:p>
          <a:p>
            <a:r>
              <a:rPr lang="ru-RU" dirty="0" smtClean="0"/>
              <a:t>такая ситуация возможна, например, внутри помещений, где хорошо выделяются линии, образованные стенами, полом и потолком, а также предметами интерьера, расположенными параллельно или ортогонально им</a:t>
            </a:r>
          </a:p>
          <a:p>
            <a:r>
              <a:rPr lang="ru-RU" dirty="0" smtClean="0"/>
              <a:t>предположение можно расширить на изображения городской застройки,  которая обычно  ведется на декартовой сетке, а дома имеют форму параллелепипедов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изображения внутри помещения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изображения вне помещения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работы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регистрация видеоряда с декомпозицией на кадры или регистрация отдельного снимка</a:t>
            </a:r>
          </a:p>
          <a:p>
            <a:r>
              <a:rPr lang="ru-RU" dirty="0" smtClean="0"/>
              <a:t>выделение сегментов линий</a:t>
            </a:r>
          </a:p>
          <a:p>
            <a:r>
              <a:rPr lang="ru-RU" dirty="0" smtClean="0"/>
              <a:t>объединение сегментов в кластеры по принципу пересечения в одной точке. Будем считать, что точка пересечения – точка схождения перспективы (</a:t>
            </a:r>
            <a:r>
              <a:rPr lang="ru-RU" dirty="0" err="1" smtClean="0"/>
              <a:t>ТСП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выделение 3 наибольших сегментов</a:t>
            </a:r>
          </a:p>
          <a:p>
            <a:r>
              <a:rPr lang="ru-RU" dirty="0" smtClean="0"/>
              <a:t>уточнение каждой из предполагаемых </a:t>
            </a:r>
            <a:r>
              <a:rPr lang="ru-RU" dirty="0" err="1" smtClean="0"/>
              <a:t>ТСП</a:t>
            </a:r>
            <a:r>
              <a:rPr lang="ru-RU" dirty="0" smtClean="0"/>
              <a:t> на основе информации о кластере</a:t>
            </a:r>
          </a:p>
          <a:p>
            <a:r>
              <a:rPr lang="ru-RU" dirty="0" smtClean="0"/>
              <a:t>вычисление углов пространственной ориентации на основе полученной матрицы поворота камеры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за основу тестовых данных выбрана база изображений</a:t>
            </a:r>
            <a:r>
              <a:rPr lang="en-US" dirty="0" smtClean="0"/>
              <a:t> </a:t>
            </a:r>
            <a:r>
              <a:rPr lang="en-US" dirty="0" err="1" smtClean="0"/>
              <a:t>YorkUrbanDb</a:t>
            </a:r>
            <a:r>
              <a:rPr lang="ru-RU" dirty="0" smtClean="0"/>
              <a:t>, которая содержит: </a:t>
            </a:r>
          </a:p>
          <a:p>
            <a:pPr lvl="1"/>
            <a:r>
              <a:rPr lang="ru-RU" dirty="0" smtClean="0"/>
              <a:t>45 снимков, снятых внутри помещения</a:t>
            </a:r>
          </a:p>
          <a:p>
            <a:pPr lvl="1"/>
            <a:r>
              <a:rPr lang="ru-RU" dirty="0" smtClean="0"/>
              <a:t>57 снимков городской местности города Торонто (Канада)</a:t>
            </a:r>
          </a:p>
          <a:p>
            <a:pPr lvl="1"/>
            <a:r>
              <a:rPr lang="ru-RU" dirty="0" smtClean="0"/>
              <a:t>информацию о матрице калибровки используемой камеры</a:t>
            </a:r>
          </a:p>
          <a:p>
            <a:pPr lvl="1"/>
            <a:r>
              <a:rPr lang="ru-RU" dirty="0" smtClean="0"/>
              <a:t>вычисленную матрицу поворота системы координат камеры</a:t>
            </a:r>
          </a:p>
          <a:p>
            <a:pPr lvl="1"/>
            <a:r>
              <a:rPr lang="ru-RU" dirty="0" smtClean="0"/>
              <a:t>список распознанных сегментов линий с отмеченным соответствием их точкам схождения перспективы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помещений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???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высокий </a:t>
            </a:r>
            <a:r>
              <a:rPr lang="ru-RU" dirty="0"/>
              <a:t>уровень интереса к автономной самоуправляемой </a:t>
            </a:r>
            <a:r>
              <a:rPr lang="ru-RU" dirty="0" smtClean="0"/>
              <a:t>технике</a:t>
            </a:r>
          </a:p>
          <a:p>
            <a:r>
              <a:rPr lang="ru-RU" dirty="0" smtClean="0"/>
              <a:t>в </a:t>
            </a:r>
            <a:r>
              <a:rPr lang="ru-RU" dirty="0"/>
              <a:t>числе наиболее проблемных подсистем </a:t>
            </a:r>
            <a:r>
              <a:rPr lang="ru-RU" dirty="0" smtClean="0"/>
              <a:t>значится </a:t>
            </a:r>
            <a:r>
              <a:rPr lang="ru-RU" dirty="0"/>
              <a:t>система </a:t>
            </a:r>
            <a:r>
              <a:rPr lang="ru-RU" dirty="0" smtClean="0"/>
              <a:t>навигации и позиционирования</a:t>
            </a:r>
          </a:p>
          <a:p>
            <a:r>
              <a:rPr lang="ru-RU" dirty="0" smtClean="0"/>
              <a:t>такую систему можно построить с использованием методов компьютерного зрения</a:t>
            </a:r>
          </a:p>
          <a:p>
            <a:r>
              <a:rPr lang="ru-RU" dirty="0" smtClean="0"/>
              <a:t>одна из решаемых задач – определение </a:t>
            </a:r>
            <a:r>
              <a:rPr lang="ru-RU" dirty="0"/>
              <a:t>углов наклона и поворота </a:t>
            </a:r>
            <a:r>
              <a:rPr lang="ru-RU" dirty="0" smtClean="0"/>
              <a:t>камеры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реализация метода, предложенного </a:t>
            </a:r>
            <a:r>
              <a:rPr lang="ru-RU" dirty="0"/>
              <a:t>Вилле </a:t>
            </a:r>
            <a:r>
              <a:rPr lang="ru-RU" dirty="0" err="1"/>
              <a:t>Хуттуненом</a:t>
            </a:r>
            <a:r>
              <a:rPr lang="ru-RU" dirty="0"/>
              <a:t> и Робертом </a:t>
            </a:r>
            <a:r>
              <a:rPr lang="ru-RU" dirty="0" err="1"/>
              <a:t>Пише</a:t>
            </a:r>
            <a:r>
              <a:rPr lang="ru-RU" dirty="0"/>
              <a:t> [</a:t>
            </a:r>
            <a:r>
              <a:rPr lang="en-US" b="1" dirty="0"/>
              <a:t>Link</a:t>
            </a:r>
            <a:r>
              <a:rPr lang="ru-RU" b="1" dirty="0"/>
              <a:t>1</a:t>
            </a:r>
            <a:r>
              <a:rPr lang="ru-RU" dirty="0" smtClean="0"/>
              <a:t>]</a:t>
            </a:r>
          </a:p>
          <a:p>
            <a:r>
              <a:rPr lang="ru-RU" dirty="0" smtClean="0"/>
              <a:t>проверка работоспособности на изображениях внутренних помещений</a:t>
            </a:r>
          </a:p>
          <a:p>
            <a:r>
              <a:rPr lang="ru-RU" dirty="0" smtClean="0"/>
              <a:t>перенос метода в условия городской среды</a:t>
            </a:r>
          </a:p>
          <a:p>
            <a:r>
              <a:rPr lang="ru-RU" dirty="0" smtClean="0"/>
              <a:t>проведение тестирования на наборе изображений городской застройки</a:t>
            </a:r>
          </a:p>
          <a:p>
            <a:r>
              <a:rPr lang="ru-RU" dirty="0" smtClean="0"/>
              <a:t>тестирование на наборе «плохих» с точки зрения специфики метода изображениях</a:t>
            </a:r>
          </a:p>
          <a:p>
            <a:r>
              <a:rPr lang="ru-RU" dirty="0" smtClean="0"/>
              <a:t>анализ проблем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Распространенные способы решения задачи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спутниковые системы навигации</a:t>
            </a:r>
          </a:p>
          <a:p>
            <a:r>
              <a:rPr lang="ru-RU" dirty="0" smtClean="0"/>
              <a:t>инерциальные системы навигации</a:t>
            </a:r>
          </a:p>
          <a:p>
            <a:r>
              <a:rPr lang="ru-RU" dirty="0" smtClean="0"/>
              <a:t>системы локального позиционирования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Спутниковые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GPS</a:t>
            </a:r>
            <a:r>
              <a:rPr lang="ru-RU" dirty="0"/>
              <a:t>, </a:t>
            </a:r>
            <a:r>
              <a:rPr lang="en-US" dirty="0" err="1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</a:p>
          <a:p>
            <a:r>
              <a:rPr lang="ru-RU" dirty="0" smtClean="0"/>
              <a:t>плюсы:</a:t>
            </a:r>
          </a:p>
          <a:p>
            <a:pPr lvl="1"/>
            <a:r>
              <a:rPr lang="ru-RU" dirty="0" smtClean="0"/>
              <a:t>универсальность, доступны почти везде и всегда</a:t>
            </a:r>
          </a:p>
          <a:p>
            <a:pPr lvl="1"/>
            <a:r>
              <a:rPr lang="ru-RU" dirty="0" smtClean="0"/>
              <a:t>является пассивной системой – требуются минимальные вычисления со стороны приемника</a:t>
            </a:r>
          </a:p>
          <a:p>
            <a:pPr lvl="1"/>
            <a:r>
              <a:rPr lang="ru-RU" dirty="0" smtClean="0"/>
              <a:t>не имеет дрейфа</a:t>
            </a:r>
          </a:p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погрешность порядка 5-15 метров – слишком высокая для объектов, чьи линейные размеры не превышают нескольких метров</a:t>
            </a:r>
          </a:p>
          <a:p>
            <a:pPr lvl="1"/>
            <a:r>
              <a:rPr lang="ru-RU" dirty="0" smtClean="0"/>
              <a:t>увеличение погрешности 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Инерциальные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содержат акселерометры для определения параметров линейного </a:t>
            </a:r>
            <a:r>
              <a:rPr lang="ru-RU" dirty="0" smtClean="0"/>
              <a:t>ускорения и гироскоп для </a:t>
            </a:r>
            <a:r>
              <a:rPr lang="ru-RU" dirty="0"/>
              <a:t>определения углов поворота и наклона</a:t>
            </a:r>
            <a:endParaRPr lang="ru-RU" dirty="0" smtClean="0"/>
          </a:p>
          <a:p>
            <a:r>
              <a:rPr lang="ru-RU" dirty="0" smtClean="0"/>
              <a:t>плюсы:</a:t>
            </a:r>
          </a:p>
          <a:p>
            <a:pPr lvl="1"/>
            <a:r>
              <a:rPr lang="ru-RU" dirty="0" smtClean="0"/>
              <a:t>автономность</a:t>
            </a:r>
          </a:p>
          <a:p>
            <a:pPr lvl="1"/>
            <a:r>
              <a:rPr lang="ru-RU" dirty="0" smtClean="0"/>
              <a:t>помехозащищенность</a:t>
            </a:r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</a:t>
            </a:r>
          </a:p>
          <a:p>
            <a:pPr lvl="1"/>
            <a:r>
              <a:rPr lang="ru-RU" dirty="0" smtClean="0"/>
              <a:t>низкое энергопотребление</a:t>
            </a:r>
          </a:p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наличие дрейфа – накопление ошибки </a:t>
            </a:r>
            <a:r>
              <a:rPr lang="ru-RU" dirty="0"/>
              <a:t>со временем работы. Различными техниками можно уменьшить величину ошибки, но не избавиться вовсе.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локального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технологий построения трехмерной карты окружающей </a:t>
            </a:r>
            <a:r>
              <a:rPr lang="ru-RU" dirty="0" smtClean="0"/>
              <a:t>среды:</a:t>
            </a:r>
          </a:p>
          <a:p>
            <a:pPr lvl="1"/>
            <a:r>
              <a:rPr lang="ru-RU" dirty="0" smtClean="0"/>
              <a:t>на основе данных </a:t>
            </a:r>
            <a:r>
              <a:rPr lang="ru-RU" dirty="0" err="1"/>
              <a:t>эхолокации</a:t>
            </a:r>
            <a:r>
              <a:rPr lang="ru-RU" dirty="0"/>
              <a:t> инфракрасными или ультразвуковыми </a:t>
            </a:r>
            <a:r>
              <a:rPr lang="ru-RU" dirty="0" smtClean="0"/>
              <a:t>датчиками</a:t>
            </a:r>
          </a:p>
          <a:p>
            <a:pPr lvl="1"/>
            <a:r>
              <a:rPr lang="ru-RU" dirty="0" smtClean="0"/>
              <a:t>на основе фотографических данных методами компьютерного зрения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49817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компьютерного зрения, использующиеся в системах по</a:t>
            </a:r>
            <a:r>
              <a:rPr lang="ru-RU" dirty="0" smtClean="0"/>
              <a:t>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ru-RU" dirty="0"/>
              <a:t>метод одновременной навигации и картирования (</a:t>
            </a:r>
            <a:r>
              <a:rPr lang="en-US" dirty="0"/>
              <a:t>simultaneous localization and mapping</a:t>
            </a:r>
            <a:r>
              <a:rPr lang="ru-RU" dirty="0"/>
              <a:t>, </a:t>
            </a:r>
            <a:r>
              <a:rPr lang="en-US" dirty="0"/>
              <a:t>SLAM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метод </a:t>
            </a:r>
            <a:r>
              <a:rPr lang="ru-RU" dirty="0"/>
              <a:t>определения структуры объекта в процессе движения (</a:t>
            </a:r>
            <a:r>
              <a:rPr lang="en-US" dirty="0"/>
              <a:t>structure from motion</a:t>
            </a:r>
            <a:r>
              <a:rPr lang="ru-RU" dirty="0"/>
              <a:t>, </a:t>
            </a:r>
            <a:r>
              <a:rPr lang="en-US" dirty="0" err="1"/>
              <a:t>SfM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результат</a:t>
            </a:r>
            <a:r>
              <a:rPr lang="ru-RU" dirty="0"/>
              <a:t>а</a:t>
            </a:r>
            <a:r>
              <a:rPr lang="ru-RU" dirty="0" smtClean="0"/>
              <a:t> работы метода </a:t>
            </a:r>
            <a:r>
              <a:rPr lang="en-US" dirty="0" smtClean="0"/>
              <a:t>SLAM</a:t>
            </a:r>
            <a:endParaRPr lang="ru-RU" dirty="0"/>
          </a:p>
        </p:txBody>
      </p:sp>
      <p:pic>
        <p:nvPicPr>
          <p:cNvPr id="4" name="Содержимое 3" descr="slam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0694" y="1484784"/>
            <a:ext cx="7077690" cy="494904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555</Words>
  <Application>Microsoft Office PowerPoint</Application>
  <PresentationFormat>Экран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Ориентация монокулярной камеры с использованием точек схождения перспективы </vt:lpstr>
      <vt:lpstr>???</vt:lpstr>
      <vt:lpstr>Постановка задачи</vt:lpstr>
      <vt:lpstr>Распространенные способы решения задачи позиционирования</vt:lpstr>
      <vt:lpstr>Спутниковые системы навигации</vt:lpstr>
      <vt:lpstr>Инерциальные системы навигации</vt:lpstr>
      <vt:lpstr>Системы локального позиционирования</vt:lpstr>
      <vt:lpstr>Методы компьютерного зрения, использующиеся в системах позиционирования</vt:lpstr>
      <vt:lpstr>Пример результата работы метода SLAM</vt:lpstr>
      <vt:lpstr>Пример результата работы метода SfM</vt:lpstr>
      <vt:lpstr>Кратко о методе Хуттунена, Пише</vt:lpstr>
      <vt:lpstr>Пример изображения внутри помещения</vt:lpstr>
      <vt:lpstr>Пример изображения вне помещения</vt:lpstr>
      <vt:lpstr>Этапы работы алгоритма</vt:lpstr>
      <vt:lpstr>Тестовые данные</vt:lpstr>
      <vt:lpstr>Результаты тестирования на изображениях внутри помещений</vt:lpstr>
      <vt:lpstr>Результаты тестирования на изображениях вне помещений</vt:lpstr>
      <vt:lpstr>Результаты работы</vt:lpstr>
      <vt:lpstr>Что можно улучшить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Kuderov</cp:lastModifiedBy>
  <cp:revision>28</cp:revision>
  <dcterms:created xsi:type="dcterms:W3CDTF">2015-06-01T06:46:18Z</dcterms:created>
  <dcterms:modified xsi:type="dcterms:W3CDTF">2015-06-01T12:48:24Z</dcterms:modified>
</cp:coreProperties>
</file>