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70" r:id="rId4"/>
    <p:sldId id="271" r:id="rId5"/>
    <p:sldId id="272" r:id="rId6"/>
    <p:sldId id="257" r:id="rId7"/>
    <p:sldId id="267" r:id="rId8"/>
    <p:sldId id="274" r:id="rId9"/>
    <p:sldId id="286" r:id="rId10"/>
    <p:sldId id="283" r:id="rId11"/>
    <p:sldId id="287" r:id="rId12"/>
    <p:sldId id="281" r:id="rId13"/>
    <p:sldId id="280" r:id="rId14"/>
    <p:sldId id="261" r:id="rId15"/>
    <p:sldId id="275" r:id="rId16"/>
    <p:sldId id="279" r:id="rId17"/>
    <p:sldId id="284" r:id="rId18"/>
    <p:sldId id="278" r:id="rId19"/>
    <p:sldId id="262" r:id="rId20"/>
    <p:sldId id="285" r:id="rId21"/>
    <p:sldId id="263" r:id="rId22"/>
    <p:sldId id="282" r:id="rId23"/>
    <p:sldId id="26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8" autoAdjust="0"/>
    <p:restoredTop sz="92541" autoAdjust="0"/>
  </p:normalViewPr>
  <p:slideViewPr>
    <p:cSldViewPr>
      <p:cViewPr>
        <p:scale>
          <a:sx n="100" d="100"/>
          <a:sy n="100" d="100"/>
        </p:scale>
        <p:origin x="-1932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70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P:\Projects\Study\Graduate%20work\Gyrocam\stats2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P:\Projects\Study\Graduate%20work\Gyrocam\stats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yudb_indoor_3axis!$G$1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yudb_indoor_3axis!$G$2:$G$10</c:f>
              <c:numCache>
                <c:formatCode>0%</c:formatCode>
                <c:ptCount val="9"/>
                <c:pt idx="0">
                  <c:v>2.2222222222222223E-2</c:v>
                </c:pt>
                <c:pt idx="1">
                  <c:v>0.82222222222222219</c:v>
                </c:pt>
                <c:pt idx="2">
                  <c:v>4.4444444444444446E-2</c:v>
                </c:pt>
                <c:pt idx="3">
                  <c:v>4.4444444444444446E-2</c:v>
                </c:pt>
                <c:pt idx="4">
                  <c:v>0</c:v>
                </c:pt>
                <c:pt idx="5">
                  <c:v>4.4444444444444446E-2</c:v>
                </c:pt>
                <c:pt idx="6">
                  <c:v>0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yudb_indoor_3axis!$H$1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0.68888888888888888</c:v>
                </c:pt>
                <c:pt idx="2">
                  <c:v>0.15555555555555556</c:v>
                </c:pt>
                <c:pt idx="3">
                  <c:v>6.6666666666666666E-2</c:v>
                </c:pt>
                <c:pt idx="4">
                  <c:v>2.2222222222222223E-2</c:v>
                </c:pt>
                <c:pt idx="5">
                  <c:v>2.2222222222222223E-2</c:v>
                </c:pt>
                <c:pt idx="6">
                  <c:v>2.2222222222222223E-2</c:v>
                </c:pt>
                <c:pt idx="7">
                  <c:v>2.2222222222222223E-2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yudb_indoor_3axis!$I$1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yudb_indoor_3axis!$F$2:$F$10</c:f>
              <c:numCache>
                <c:formatCode>General</c:formatCode>
                <c:ptCount val="9"/>
                <c:pt idx="0">
                  <c:v>0.13453294649086753</c:v>
                </c:pt>
                <c:pt idx="1">
                  <c:v>5.6453063177152787</c:v>
                </c:pt>
                <c:pt idx="2">
                  <c:v>11.156079688939691</c:v>
                </c:pt>
                <c:pt idx="3">
                  <c:v>16.666853060164105</c:v>
                </c:pt>
                <c:pt idx="4">
                  <c:v>22.177626431388514</c:v>
                </c:pt>
                <c:pt idx="5">
                  <c:v>27.688399802612924</c:v>
                </c:pt>
                <c:pt idx="6">
                  <c:v>33.199173173837337</c:v>
                </c:pt>
                <c:pt idx="7">
                  <c:v>38.709946545061747</c:v>
                </c:pt>
              </c:numCache>
            </c:numRef>
          </c:xVal>
          <c:yVal>
            <c:numRef>
              <c:f>yudb_indoor_3axis!$I$2:$I$10</c:f>
              <c:numCache>
                <c:formatCode>0%</c:formatCode>
                <c:ptCount val="9"/>
                <c:pt idx="0">
                  <c:v>0</c:v>
                </c:pt>
                <c:pt idx="1">
                  <c:v>0.77777777777777779</c:v>
                </c:pt>
                <c:pt idx="2">
                  <c:v>0.1111111111111111</c:v>
                </c:pt>
                <c:pt idx="3">
                  <c:v>0.1111111111111111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8828992"/>
        <c:axId val="138544256"/>
      </c:scatterChart>
      <c:valAx>
        <c:axId val="1188289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44256"/>
        <c:crosses val="autoZero"/>
        <c:crossBetween val="midCat"/>
      </c:valAx>
      <c:valAx>
        <c:axId val="138544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1882899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indoor_res!$M$11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indoor_res!$M$12:$M$34</c:f>
              <c:numCache>
                <c:formatCode>General</c:formatCode>
                <c:ptCount val="23"/>
                <c:pt idx="0">
                  <c:v>0</c:v>
                </c:pt>
                <c:pt idx="1">
                  <c:v>0.51111111111111107</c:v>
                </c:pt>
                <c:pt idx="2">
                  <c:v>0.26666666666666666</c:v>
                </c:pt>
                <c:pt idx="3">
                  <c:v>0.1111111111111111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2.2222222222222223E-2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indoor_res!$N$11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indoor_res!$N$12:$N$34</c:f>
              <c:numCache>
                <c:formatCode>General</c:formatCode>
                <c:ptCount val="23"/>
                <c:pt idx="0">
                  <c:v>2.2222222222222223E-2</c:v>
                </c:pt>
                <c:pt idx="1">
                  <c:v>0.8</c:v>
                </c:pt>
                <c:pt idx="2">
                  <c:v>0.13333333333333333</c:v>
                </c:pt>
                <c:pt idx="3">
                  <c:v>2.2222222222222223E-2</c:v>
                </c:pt>
                <c:pt idx="4">
                  <c:v>0</c:v>
                </c:pt>
                <c:pt idx="5">
                  <c:v>2.2222222222222223E-2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indoor_res!$O$11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indoor_res!$L$12:$L$34</c:f>
              <c:numCache>
                <c:formatCode>General</c:formatCode>
                <c:ptCount val="23"/>
                <c:pt idx="0">
                  <c:v>7.2581776157702629E-2</c:v>
                </c:pt>
                <c:pt idx="1">
                  <c:v>0.93859407043710819</c:v>
                </c:pt>
                <c:pt idx="2">
                  <c:v>1.8046063647165136</c:v>
                </c:pt>
                <c:pt idx="3">
                  <c:v>2.6706186589959189</c:v>
                </c:pt>
                <c:pt idx="4">
                  <c:v>3.5366309532753246</c:v>
                </c:pt>
                <c:pt idx="5">
                  <c:v>4.4026432475547308</c:v>
                </c:pt>
                <c:pt idx="6">
                  <c:v>5.2686555418341356</c:v>
                </c:pt>
                <c:pt idx="7">
                  <c:v>6.1346678361135414</c:v>
                </c:pt>
                <c:pt idx="8">
                  <c:v>7.0006801303929471</c:v>
                </c:pt>
                <c:pt idx="9">
                  <c:v>7.8666924246723529</c:v>
                </c:pt>
                <c:pt idx="10">
                  <c:v>8.7327047189517586</c:v>
                </c:pt>
                <c:pt idx="11">
                  <c:v>9.5987170132311643</c:v>
                </c:pt>
                <c:pt idx="12">
                  <c:v>10.464729307510568</c:v>
                </c:pt>
                <c:pt idx="13">
                  <c:v>11.330741601789974</c:v>
                </c:pt>
                <c:pt idx="14">
                  <c:v>12.19675389606938</c:v>
                </c:pt>
                <c:pt idx="15">
                  <c:v>13.062766190348785</c:v>
                </c:pt>
                <c:pt idx="16">
                  <c:v>13.928778484628191</c:v>
                </c:pt>
                <c:pt idx="17">
                  <c:v>14.794790778907597</c:v>
                </c:pt>
                <c:pt idx="18">
                  <c:v>15.660803073187003</c:v>
                </c:pt>
                <c:pt idx="19">
                  <c:v>16.526815367466405</c:v>
                </c:pt>
                <c:pt idx="20">
                  <c:v>17.392827661745812</c:v>
                </c:pt>
                <c:pt idx="21">
                  <c:v>18.258839956025216</c:v>
                </c:pt>
              </c:numCache>
            </c:numRef>
          </c:xVal>
          <c:yVal>
            <c:numRef>
              <c:f>indoor_res!$O$12:$O$34</c:f>
              <c:numCache>
                <c:formatCode>General</c:formatCode>
                <c:ptCount val="23"/>
                <c:pt idx="0">
                  <c:v>0</c:v>
                </c:pt>
                <c:pt idx="1">
                  <c:v>0.42222222222222222</c:v>
                </c:pt>
                <c:pt idx="2">
                  <c:v>0.31111111111111112</c:v>
                </c:pt>
                <c:pt idx="3">
                  <c:v>0.15555555555555556</c:v>
                </c:pt>
                <c:pt idx="4">
                  <c:v>2.2222222222222223E-2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2.2222222222222223E-2</c:v>
                </c:pt>
                <c:pt idx="13">
                  <c:v>0</c:v>
                </c:pt>
                <c:pt idx="14">
                  <c:v>2.2222222222222223E-2</c:v>
                </c:pt>
                <c:pt idx="15">
                  <c:v>0</c:v>
                </c:pt>
                <c:pt idx="16">
                  <c:v>2.2222222222222223E-2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2.2222222222222223E-2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50016"/>
        <c:axId val="138550592"/>
      </c:scatterChart>
      <c:valAx>
        <c:axId val="1385500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50592"/>
        <c:crosses val="autoZero"/>
        <c:crossBetween val="midCat"/>
      </c:valAx>
      <c:valAx>
        <c:axId val="13855059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50016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yudb_outdoor_3axis!$G$1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yudb_outdoor_3axis!$G$2:$G$10</c:f>
              <c:numCache>
                <c:formatCode>0%</c:formatCode>
                <c:ptCount val="9"/>
                <c:pt idx="0">
                  <c:v>0</c:v>
                </c:pt>
                <c:pt idx="1">
                  <c:v>0.43859649122807015</c:v>
                </c:pt>
                <c:pt idx="2">
                  <c:v>0.24561403508771928</c:v>
                </c:pt>
                <c:pt idx="3">
                  <c:v>0.19298245614035087</c:v>
                </c:pt>
                <c:pt idx="4">
                  <c:v>0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5.2631578947368418E-2</c:v>
                </c:pt>
                <c:pt idx="8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yudb_outdoor_3axis!$H$1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yudb_outdoor_3axis!$H$2:$H$10</c:f>
              <c:numCache>
                <c:formatCode>0%</c:formatCode>
                <c:ptCount val="9"/>
                <c:pt idx="0">
                  <c:v>0</c:v>
                </c:pt>
                <c:pt idx="1">
                  <c:v>0.35087719298245612</c:v>
                </c:pt>
                <c:pt idx="2">
                  <c:v>0.21052631578947367</c:v>
                </c:pt>
                <c:pt idx="3">
                  <c:v>0.33333333333333331</c:v>
                </c:pt>
                <c:pt idx="4">
                  <c:v>8.771929824561403E-2</c:v>
                </c:pt>
                <c:pt idx="5">
                  <c:v>0</c:v>
                </c:pt>
                <c:pt idx="6">
                  <c:v>0</c:v>
                </c:pt>
                <c:pt idx="7">
                  <c:v>1.7543859649122806E-2</c:v>
                </c:pt>
                <c:pt idx="8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yudb_outdoor_3axis!$I$1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yudb_outdoor_3axis!$F$2:$F$10</c:f>
              <c:numCache>
                <c:formatCode>General</c:formatCode>
                <c:ptCount val="9"/>
                <c:pt idx="0">
                  <c:v>0.39419540124627744</c:v>
                </c:pt>
                <c:pt idx="1">
                  <c:v>7.0408578466579126</c:v>
                </c:pt>
                <c:pt idx="2">
                  <c:v>13.687520292069546</c:v>
                </c:pt>
                <c:pt idx="3">
                  <c:v>20.334182737481182</c:v>
                </c:pt>
                <c:pt idx="4">
                  <c:v>26.980845182892818</c:v>
                </c:pt>
                <c:pt idx="5">
                  <c:v>33.62750762830445</c:v>
                </c:pt>
                <c:pt idx="6">
                  <c:v>40.274170073716085</c:v>
                </c:pt>
                <c:pt idx="7">
                  <c:v>46.920832519127721</c:v>
                </c:pt>
              </c:numCache>
            </c:numRef>
          </c:xVal>
          <c:yVal>
            <c:numRef>
              <c:f>yudb_outdoor_3axis!$I$2:$I$10</c:f>
              <c:numCache>
                <c:formatCode>0%</c:formatCode>
                <c:ptCount val="9"/>
                <c:pt idx="0">
                  <c:v>1.7543859649122806E-2</c:v>
                </c:pt>
                <c:pt idx="1">
                  <c:v>0.36842105263157893</c:v>
                </c:pt>
                <c:pt idx="2">
                  <c:v>0.35087719298245612</c:v>
                </c:pt>
                <c:pt idx="3">
                  <c:v>0.10526315789473684</c:v>
                </c:pt>
                <c:pt idx="4">
                  <c:v>5.2631578947368418E-2</c:v>
                </c:pt>
                <c:pt idx="5">
                  <c:v>3.5087719298245612E-2</c:v>
                </c:pt>
                <c:pt idx="6">
                  <c:v>3.5087719298245612E-2</c:v>
                </c:pt>
                <c:pt idx="7">
                  <c:v>3.5087719298245612E-2</c:v>
                </c:pt>
                <c:pt idx="8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543104"/>
        <c:axId val="138543680"/>
      </c:scatterChart>
      <c:valAx>
        <c:axId val="1385431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43680"/>
        <c:crosses val="autoZero"/>
        <c:crossBetween val="midCat"/>
      </c:valAx>
      <c:valAx>
        <c:axId val="1385436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 b="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38543104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sz="1800" b="1" i="0" baseline="0">
                <a:effectLst/>
              </a:rPr>
              <a:t>Диаграмма плотности распределения углов абсолютного отклонения осей координат от верных значений</a:t>
            </a:r>
            <a:endParaRPr lang="en-US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outdoor_res!$M$11</c:f>
              <c:strCache>
                <c:ptCount val="1"/>
                <c:pt idx="0">
                  <c:v>Ось X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outdoor_res!$M$12:$M$34</c:f>
              <c:numCache>
                <c:formatCode>0%</c:formatCode>
                <c:ptCount val="23"/>
                <c:pt idx="0">
                  <c:v>1.7543859649122806E-2</c:v>
                </c:pt>
                <c:pt idx="1">
                  <c:v>7.0175438596491224E-2</c:v>
                </c:pt>
                <c:pt idx="2">
                  <c:v>0.21052631578947367</c:v>
                </c:pt>
                <c:pt idx="3">
                  <c:v>0.22807017543859648</c:v>
                </c:pt>
                <c:pt idx="4">
                  <c:v>0.12280701754385964</c:v>
                </c:pt>
                <c:pt idx="5">
                  <c:v>0.14035087719298245</c:v>
                </c:pt>
                <c:pt idx="6">
                  <c:v>8.771929824561403E-2</c:v>
                </c:pt>
                <c:pt idx="7">
                  <c:v>3.5087719298245612E-2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0</c:v>
                </c:pt>
                <c:pt idx="16">
                  <c:v>1.7543859649122806E-2</c:v>
                </c:pt>
                <c:pt idx="17">
                  <c:v>0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outdoor_res!$N$11</c:f>
              <c:strCache>
                <c:ptCount val="1"/>
                <c:pt idx="0">
                  <c:v>Ось Y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outdoor_res!$N$12:$N$34</c:f>
              <c:numCache>
                <c:formatCode>0%</c:formatCode>
                <c:ptCount val="23"/>
                <c:pt idx="0">
                  <c:v>0</c:v>
                </c:pt>
                <c:pt idx="1">
                  <c:v>0.24561403508771928</c:v>
                </c:pt>
                <c:pt idx="2">
                  <c:v>0.26315789473684209</c:v>
                </c:pt>
                <c:pt idx="3">
                  <c:v>0.14035087719298245</c:v>
                </c:pt>
                <c:pt idx="4">
                  <c:v>0.15789473684210525</c:v>
                </c:pt>
                <c:pt idx="5">
                  <c:v>8.771929824561403E-2</c:v>
                </c:pt>
                <c:pt idx="6">
                  <c:v>3.5087719298245612E-2</c:v>
                </c:pt>
                <c:pt idx="7">
                  <c:v>1.7543859649122806E-2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outdoor_res!$O$11</c:f>
              <c:strCache>
                <c:ptCount val="1"/>
                <c:pt idx="0">
                  <c:v>Ось Z</c:v>
                </c:pt>
              </c:strCache>
            </c:strRef>
          </c:tx>
          <c:xVal>
            <c:numRef>
              <c:f>outdoor_res!$L$12:$L$34</c:f>
              <c:numCache>
                <c:formatCode>General</c:formatCode>
                <c:ptCount val="23"/>
                <c:pt idx="0">
                  <c:v>3.9360791121539396E-2</c:v>
                </c:pt>
                <c:pt idx="1">
                  <c:v>0.43942438179310939</c:v>
                </c:pt>
                <c:pt idx="2">
                  <c:v>0.83948797246467932</c:v>
                </c:pt>
                <c:pt idx="3">
                  <c:v>1.2395515631362495</c:v>
                </c:pt>
                <c:pt idx="4">
                  <c:v>1.6396151538078194</c:v>
                </c:pt>
                <c:pt idx="5">
                  <c:v>2.0396787444793891</c:v>
                </c:pt>
                <c:pt idx="6">
                  <c:v>2.4397423351509593</c:v>
                </c:pt>
                <c:pt idx="7">
                  <c:v>2.839805925822529</c:v>
                </c:pt>
                <c:pt idx="8">
                  <c:v>3.2398695164940992</c:v>
                </c:pt>
                <c:pt idx="9">
                  <c:v>3.6399331071656693</c:v>
                </c:pt>
                <c:pt idx="10">
                  <c:v>4.039996697837239</c:v>
                </c:pt>
                <c:pt idx="11">
                  <c:v>4.4400602885088087</c:v>
                </c:pt>
                <c:pt idx="12">
                  <c:v>4.8401238791803793</c:v>
                </c:pt>
                <c:pt idx="13">
                  <c:v>5.2401874698519491</c:v>
                </c:pt>
                <c:pt idx="14">
                  <c:v>5.6402510605235188</c:v>
                </c:pt>
                <c:pt idx="15">
                  <c:v>6.0403146511950894</c:v>
                </c:pt>
                <c:pt idx="16">
                  <c:v>6.4403782418666591</c:v>
                </c:pt>
                <c:pt idx="17">
                  <c:v>6.8404418325382288</c:v>
                </c:pt>
                <c:pt idx="18">
                  <c:v>7.2405054232097994</c:v>
                </c:pt>
                <c:pt idx="19">
                  <c:v>7.6405690138813691</c:v>
                </c:pt>
                <c:pt idx="20">
                  <c:v>8.0406326045529397</c:v>
                </c:pt>
                <c:pt idx="21">
                  <c:v>8.4406961952245094</c:v>
                </c:pt>
              </c:numCache>
            </c:numRef>
          </c:xVal>
          <c:yVal>
            <c:numRef>
              <c:f>outdoor_res!$O$12:$O$34</c:f>
              <c:numCache>
                <c:formatCode>0%</c:formatCode>
                <c:ptCount val="23"/>
                <c:pt idx="0">
                  <c:v>0</c:v>
                </c:pt>
                <c:pt idx="1">
                  <c:v>0.10526315789473684</c:v>
                </c:pt>
                <c:pt idx="2">
                  <c:v>0.15789473684210525</c:v>
                </c:pt>
                <c:pt idx="3">
                  <c:v>0.21052631578947367</c:v>
                </c:pt>
                <c:pt idx="4">
                  <c:v>0.14035087719298245</c:v>
                </c:pt>
                <c:pt idx="5">
                  <c:v>0.10526315789473684</c:v>
                </c:pt>
                <c:pt idx="6">
                  <c:v>8.771929824561403E-2</c:v>
                </c:pt>
                <c:pt idx="7">
                  <c:v>5.2631578947368418E-2</c:v>
                </c:pt>
                <c:pt idx="8">
                  <c:v>1.7543859649122806E-2</c:v>
                </c:pt>
                <c:pt idx="9">
                  <c:v>0</c:v>
                </c:pt>
                <c:pt idx="10">
                  <c:v>1.7543859649122806E-2</c:v>
                </c:pt>
                <c:pt idx="11">
                  <c:v>1.7543859649122806E-2</c:v>
                </c:pt>
                <c:pt idx="12">
                  <c:v>0</c:v>
                </c:pt>
                <c:pt idx="13">
                  <c:v>1.7543859649122806E-2</c:v>
                </c:pt>
                <c:pt idx="14">
                  <c:v>0</c:v>
                </c:pt>
                <c:pt idx="15">
                  <c:v>1.7543859649122806E-2</c:v>
                </c:pt>
                <c:pt idx="16">
                  <c:v>0</c:v>
                </c:pt>
                <c:pt idx="17">
                  <c:v>1.7543859649122806E-2</c:v>
                </c:pt>
                <c:pt idx="18">
                  <c:v>0</c:v>
                </c:pt>
                <c:pt idx="19">
                  <c:v>1.7543859649122806E-2</c:v>
                </c:pt>
                <c:pt idx="20">
                  <c:v>1.7543859649122806E-2</c:v>
                </c:pt>
                <c:pt idx="21">
                  <c:v>0</c:v>
                </c:pt>
                <c:pt idx="22">
                  <c:v>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996032"/>
        <c:axId val="82996608"/>
      </c:scatterChart>
      <c:valAx>
        <c:axId val="82996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Абсолютная величина угла между вычисленным направлением оси и верным</a:t>
                </a:r>
                <a:r>
                  <a:rPr lang="en-US" sz="1600" b="0" i="0" baseline="0">
                    <a:effectLst/>
                  </a:rPr>
                  <a:t>, </a:t>
                </a:r>
                <a:r>
                  <a:rPr lang="ru-RU" sz="1600" b="0" i="0" baseline="0">
                    <a:effectLst/>
                  </a:rPr>
                  <a:t>град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996608"/>
        <c:crosses val="autoZero"/>
        <c:crossBetween val="midCat"/>
      </c:valAx>
      <c:valAx>
        <c:axId val="829966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ru-RU" sz="1600" b="0" i="0" baseline="0">
                    <a:effectLst/>
                  </a:rPr>
                  <a:t>Количество изображений на интервале, %</a:t>
                </a:r>
                <a:endParaRPr lang="en-US" sz="1600">
                  <a:effectLst/>
                </a:endParaRP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8299603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40B54-B27A-4958-8F10-57DB79714519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8BDC0-7F5F-4F6D-B2CA-25DAD62565D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8BDC0-7F5F-4F6D-B2CA-25DAD62565D8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8E95-59D6-4D5D-A45B-3A830F7C86C5}" type="datetimeFigureOut">
              <a:rPr lang="ru-RU" smtClean="0"/>
              <a:pPr/>
              <a:t>04.06.2015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A7B01-00E0-40D2-9DD2-38C8B44D0DE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2420888"/>
            <a:ext cx="7772400" cy="2304256"/>
          </a:xfrm>
        </p:spPr>
        <p:txBody>
          <a:bodyPr>
            <a:normAutofit/>
          </a:bodyPr>
          <a:lstStyle/>
          <a:p>
            <a:r>
              <a:rPr lang="ru-RU" dirty="0"/>
              <a:t>Ориентация монокулярной камеры с использованием точек схождения </a:t>
            </a:r>
            <a:r>
              <a:rPr lang="ru-RU" dirty="0" smtClean="0"/>
              <a:t>перспективы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4941168"/>
            <a:ext cx="2880320" cy="79208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Выполнил: </a:t>
            </a:r>
            <a:r>
              <a:rPr lang="ru-RU" sz="1800" dirty="0" err="1" smtClean="0">
                <a:solidFill>
                  <a:schemeClr val="tx1"/>
                </a:solidFill>
              </a:rPr>
              <a:t>Кудеров</a:t>
            </a:r>
            <a:r>
              <a:rPr lang="ru-RU" sz="1800" dirty="0" smtClean="0">
                <a:solidFill>
                  <a:schemeClr val="tx1"/>
                </a:solidFill>
              </a:rPr>
              <a:t> П.В.</a:t>
            </a:r>
          </a:p>
          <a:p>
            <a:pPr algn="l"/>
            <a:r>
              <a:rPr lang="ru-RU" sz="1800" dirty="0" smtClean="0">
                <a:solidFill>
                  <a:schemeClr val="tx1"/>
                </a:solidFill>
              </a:rPr>
              <a:t>Проверил: </a:t>
            </a:r>
            <a:r>
              <a:rPr lang="ru-RU" sz="1800" dirty="0" err="1" smtClean="0">
                <a:solidFill>
                  <a:schemeClr val="tx1"/>
                </a:solidFill>
              </a:rPr>
              <a:t>Домрачева</a:t>
            </a:r>
            <a:r>
              <a:rPr lang="ru-RU" sz="1800" dirty="0" smtClean="0">
                <a:solidFill>
                  <a:schemeClr val="tx1"/>
                </a:solidFill>
              </a:rPr>
              <a:t> А.Б.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476672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67544" y="548680"/>
          <a:ext cx="8352928" cy="1224136"/>
        </p:xfrm>
        <a:graphic>
          <a:graphicData uri="http://schemas.openxmlformats.org/drawingml/2006/table">
            <a:tbl>
              <a:tblPr/>
              <a:tblGrid>
                <a:gridCol w="1880280"/>
                <a:gridCol w="6472648"/>
              </a:tblGrid>
              <a:tr h="122413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«Московский государственный технический университет </a:t>
                      </a:r>
                      <a:b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</a:br>
                      <a:r>
                        <a:rPr lang="ru-RU" sz="1300" b="1" i="1" kern="150" dirty="0">
                          <a:latin typeface="Times New Roman"/>
                          <a:ea typeface="Times New Roman"/>
                          <a:cs typeface="Mangal"/>
                        </a:rPr>
                        <a:t>имени Н.Э. Баумана»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300" b="1" i="1" kern="150" dirty="0" smtClean="0">
                          <a:latin typeface="Times New Roman"/>
                          <a:ea typeface="Times New Roman"/>
                          <a:cs typeface="Mangal"/>
                        </a:rPr>
                        <a:t>Кафедра </a:t>
                      </a:r>
                      <a:r>
                        <a:rPr lang="ru-RU" sz="1300" b="1" i="1" kern="150" dirty="0" err="1" smtClean="0">
                          <a:latin typeface="Times New Roman"/>
                          <a:ea typeface="Times New Roman"/>
                          <a:cs typeface="Mangal"/>
                        </a:rPr>
                        <a:t>ИУ9</a:t>
                      </a:r>
                      <a:r>
                        <a:rPr lang="ru-RU" sz="1300" b="1" i="1" kern="150" baseline="0" dirty="0" smtClean="0">
                          <a:latin typeface="Times New Roman"/>
                          <a:ea typeface="Times New Roman"/>
                          <a:cs typeface="Mangal"/>
                        </a:rPr>
                        <a:t> – «Теоретическая информатика и компьютерные технологии»</a:t>
                      </a:r>
                      <a:endParaRPr lang="ru-RU" sz="1000" kern="150" dirty="0">
                        <a:latin typeface="Times New Roman"/>
                        <a:ea typeface="Times New Roman"/>
                        <a:cs typeface="Mangal"/>
                      </a:endParaRPr>
                    </a:p>
                  </a:txBody>
                  <a:tcPr marL="65431" marR="6543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Государственное образовательное учреждение высшего профессионального образования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6385" name="Picture 1" descr="Gerb-BMSTU_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04664"/>
            <a:ext cx="1093465" cy="123547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35896" y="6165304"/>
            <a:ext cx="16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Москва, 2015 г.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19672" y="206084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Презентация к дипломной работе на тему: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929095"/>
            <a:ext cx="8823996" cy="771713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Уточнение </a:t>
            </a:r>
            <a:r>
              <a:rPr lang="ru-RU" dirty="0" smtClean="0"/>
              <a:t>каждой найденной </a:t>
            </a:r>
            <a:r>
              <a:rPr lang="ru-RU" dirty="0" smtClean="0"/>
              <a:t>ТСП (решение </a:t>
            </a:r>
            <a:r>
              <a:rPr lang="ru-RU" dirty="0" smtClean="0"/>
              <a:t>переопределенной СЛАУ, образованной линиями </a:t>
            </a:r>
            <a:r>
              <a:rPr lang="ru-RU" dirty="0" smtClean="0"/>
              <a:t>кластера)</a:t>
            </a:r>
            <a:endParaRPr lang="ru-RU" dirty="0" smtClean="0"/>
          </a:p>
        </p:txBody>
      </p:sp>
      <p:sp>
        <p:nvSpPr>
          <p:cNvPr id="14" name="Содержимое 2"/>
          <p:cNvSpPr txBox="1">
            <a:spLocks/>
          </p:cNvSpPr>
          <p:nvPr/>
        </p:nvSpPr>
        <p:spPr>
          <a:xfrm>
            <a:off x="179512" y="3355003"/>
            <a:ext cx="8835850" cy="86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Матрица поворота камеры – векторы-столбцы единичных направлений ТСП</a:t>
            </a:r>
            <a:endParaRPr lang="ru-RU" sz="2500" dirty="0" smtClean="0"/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179512" y="4725144"/>
            <a:ext cx="8835850" cy="956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Ортогонализация полученной матрицы методом сингулярного разложения</a:t>
            </a:r>
            <a:endParaRPr lang="ru-RU" sz="25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627784" y="1662136"/>
            <a:ext cx="3877592" cy="314325"/>
            <a:chOff x="2627784" y="1662136"/>
            <a:chExt cx="3877592" cy="314325"/>
          </a:xfrm>
        </p:grpSpPr>
        <p:grpSp>
          <p:nvGrpSpPr>
            <p:cNvPr id="4" name="Group 3"/>
            <p:cNvGrpSpPr/>
            <p:nvPr/>
          </p:nvGrpSpPr>
          <p:grpSpPr>
            <a:xfrm>
              <a:off x="4714676" y="1681188"/>
              <a:ext cx="1790700" cy="276225"/>
              <a:chOff x="6188640" y="1681188"/>
              <a:chExt cx="1790700" cy="276225"/>
            </a:xfrm>
          </p:grpSpPr>
          <p:pic>
            <p:nvPicPr>
              <p:cNvPr id="3074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8640" y="1681188"/>
                <a:ext cx="1571625" cy="276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0265" y="1709762"/>
                <a:ext cx="219075" cy="219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2627784" y="1662136"/>
              <a:ext cx="1714500" cy="314325"/>
              <a:chOff x="2627784" y="1662136"/>
              <a:chExt cx="1714500" cy="314325"/>
            </a:xfrm>
          </p:grpSpPr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7784" y="1662136"/>
                <a:ext cx="1628775" cy="314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077" name="Picture 5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6559" y="1814536"/>
                <a:ext cx="85725" cy="14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124" y="2050554"/>
            <a:ext cx="27146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37" y="2754635"/>
            <a:ext cx="23622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299" y="4151362"/>
            <a:ext cx="143827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309477" y="5742702"/>
            <a:ext cx="2575918" cy="323850"/>
            <a:chOff x="2913533" y="5681226"/>
            <a:chExt cx="2575918" cy="323850"/>
          </a:xfrm>
        </p:grpSpPr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533" y="5681226"/>
              <a:ext cx="10572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5709801"/>
              <a:ext cx="1133475" cy="2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Соглашение об используемуемом представлении углов</a:t>
            </a:r>
            <a:endParaRPr lang="ru-RU" dirty="0"/>
          </a:p>
        </p:txBody>
      </p:sp>
      <p:sp>
        <p:nvSpPr>
          <p:cNvPr id="16" name="Содержимое 2"/>
          <p:cNvSpPr txBox="1">
            <a:spLocks/>
          </p:cNvSpPr>
          <p:nvPr/>
        </p:nvSpPr>
        <p:spPr>
          <a:xfrm>
            <a:off x="435381" y="1590983"/>
            <a:ext cx="8640960" cy="8446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500" dirty="0" smtClean="0"/>
              <a:t>В качестве представления углов ориентации использованы углы Эйлера в нотации (1, 2, 3)</a:t>
            </a:r>
            <a:endParaRPr lang="ru-RU" sz="25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2497614"/>
            <a:ext cx="18764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861" y="2435642"/>
            <a:ext cx="429577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3669779"/>
            <a:ext cx="35528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2" y="5207099"/>
            <a:ext cx="19431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9" y="5499695"/>
            <a:ext cx="4010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02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Структурная схема тестового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Создано тестовое приложение</a:t>
            </a:r>
            <a:endParaRPr lang="en-US" dirty="0"/>
          </a:p>
          <a:p>
            <a:pPr lvl="1"/>
            <a:r>
              <a:rPr lang="en-US" dirty="0"/>
              <a:t>32-</a:t>
            </a:r>
            <a:r>
              <a:rPr lang="ru-RU" dirty="0"/>
              <a:t>разрядное под ОС </a:t>
            </a:r>
            <a:r>
              <a:rPr lang="en-US" dirty="0"/>
              <a:t>Windows </a:t>
            </a:r>
          </a:p>
          <a:p>
            <a:pPr lvl="1"/>
            <a:r>
              <a:rPr lang="ru-RU" dirty="0"/>
              <a:t>На языке </a:t>
            </a:r>
            <a:r>
              <a:rPr lang="en-US" dirty="0"/>
              <a:t>C++ </a:t>
            </a:r>
            <a:r>
              <a:rPr lang="ru-RU" dirty="0"/>
              <a:t>с использованием среды разработки </a:t>
            </a:r>
            <a:r>
              <a:rPr lang="en-US" dirty="0"/>
              <a:t>Visual Studio 2010</a:t>
            </a:r>
          </a:p>
          <a:p>
            <a:pPr lvl="1"/>
            <a:r>
              <a:rPr lang="ru-RU" dirty="0"/>
              <a:t>С</a:t>
            </a:r>
            <a:r>
              <a:rPr lang="en-US" dirty="0"/>
              <a:t> </a:t>
            </a:r>
            <a:r>
              <a:rPr lang="ru-RU" dirty="0"/>
              <a:t>использованием библиотеки алгоритмов компьютерного зрения с открытым исходным кодом </a:t>
            </a:r>
            <a:r>
              <a:rPr lang="en-US" dirty="0" err="1"/>
              <a:t>OpenCV</a:t>
            </a:r>
            <a:r>
              <a:rPr lang="ru-RU" dirty="0"/>
              <a:t> версии 3.0.0 </a:t>
            </a:r>
            <a:r>
              <a:rPr lang="en-US" dirty="0"/>
              <a:t>beta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77809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Проблемы </a:t>
            </a:r>
            <a:r>
              <a:rPr lang="ru-RU" dirty="0"/>
              <a:t>технологического характера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256584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Подбор </a:t>
            </a:r>
            <a:r>
              <a:rPr lang="ru-RU" dirty="0"/>
              <a:t>тестовых данных</a:t>
            </a:r>
          </a:p>
          <a:p>
            <a:r>
              <a:rPr lang="ru-RU" dirty="0"/>
              <a:t>Выделение информации об изображениях базы тестовых данных </a:t>
            </a:r>
            <a:r>
              <a:rPr lang="ru-RU" dirty="0" smtClean="0"/>
              <a:t>из </a:t>
            </a:r>
            <a:r>
              <a:rPr lang="ru-RU" dirty="0"/>
              <a:t>бинарного формата «</a:t>
            </a:r>
            <a:r>
              <a:rPr lang="en-US" dirty="0"/>
              <a:t>.m</a:t>
            </a:r>
            <a:r>
              <a:rPr lang="ru-RU" dirty="0"/>
              <a:t>» </a:t>
            </a:r>
            <a:r>
              <a:rPr lang="ru-RU" dirty="0" smtClean="0"/>
              <a:t>среды </a:t>
            </a:r>
            <a:r>
              <a:rPr lang="en-US" dirty="0" smtClean="0"/>
              <a:t>MATLAB</a:t>
            </a:r>
            <a:r>
              <a:rPr lang="ru-RU" dirty="0" smtClean="0"/>
              <a:t> </a:t>
            </a:r>
            <a:r>
              <a:rPr lang="ru-RU" dirty="0"/>
              <a:t>в текстовый формат</a:t>
            </a:r>
          </a:p>
          <a:p>
            <a:r>
              <a:rPr lang="ru-RU" dirty="0"/>
              <a:t>Использование библиотеки </a:t>
            </a:r>
            <a:r>
              <a:rPr lang="en-US" dirty="0" err="1" smtClean="0"/>
              <a:t>OpenCV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компиляция из </a:t>
            </a:r>
            <a:r>
              <a:rPr lang="ru-RU" dirty="0" smtClean="0"/>
              <a:t>файлов исходного </a:t>
            </a:r>
            <a:r>
              <a:rPr lang="ru-RU" dirty="0" smtClean="0"/>
              <a:t>кода</a:t>
            </a:r>
          </a:p>
          <a:p>
            <a:pPr lvl="1"/>
            <a:r>
              <a:rPr lang="ru-RU" dirty="0" smtClean="0"/>
              <a:t>подключение к </a:t>
            </a:r>
            <a:r>
              <a:rPr lang="ru-RU" dirty="0" smtClean="0"/>
              <a:t>проекту разрабатываемого </a:t>
            </a:r>
            <a:r>
              <a:rPr lang="ru-RU" dirty="0" smtClean="0"/>
              <a:t>приложения</a:t>
            </a:r>
          </a:p>
          <a:p>
            <a:pPr lvl="1"/>
            <a:r>
              <a:rPr lang="ru-RU" dirty="0" smtClean="0"/>
              <a:t>поиск </a:t>
            </a:r>
            <a:r>
              <a:rPr lang="ru-RU" dirty="0" smtClean="0"/>
              <a:t>существующих реализаций необходимых методов и </a:t>
            </a:r>
            <a:r>
              <a:rPr lang="ru-RU" dirty="0" smtClean="0"/>
              <a:t>алгоритмов</a:t>
            </a:r>
          </a:p>
          <a:p>
            <a:pPr lvl="1"/>
            <a:r>
              <a:rPr lang="ru-RU" dirty="0" smtClean="0"/>
              <a:t>разбор </a:t>
            </a:r>
            <a:r>
              <a:rPr lang="ru-RU" dirty="0" smtClean="0"/>
              <a:t>документации </a:t>
            </a:r>
            <a:r>
              <a:rPr lang="ru-RU" dirty="0" smtClean="0"/>
              <a:t>библиотеки</a:t>
            </a:r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ru-RU" dirty="0" smtClean="0"/>
              <a:t>Данные тестирования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Тестирование проводилось на базе изображений</a:t>
            </a:r>
            <a:r>
              <a:rPr lang="en-US" dirty="0" smtClean="0"/>
              <a:t> </a:t>
            </a:r>
            <a:r>
              <a:rPr lang="en-US" dirty="0" err="1" smtClean="0"/>
              <a:t>YorkUrbanDb</a:t>
            </a:r>
            <a:r>
              <a:rPr lang="ru-RU" dirty="0" smtClean="0"/>
              <a:t>, которая содержит: </a:t>
            </a:r>
          </a:p>
          <a:p>
            <a:pPr lvl="1"/>
            <a:r>
              <a:rPr lang="ru-RU" dirty="0" smtClean="0"/>
              <a:t>45 снимков </a:t>
            </a:r>
            <a:r>
              <a:rPr lang="ru-RU" dirty="0" smtClean="0"/>
              <a:t>помещений</a:t>
            </a:r>
            <a:endParaRPr lang="ru-RU" dirty="0" smtClean="0"/>
          </a:p>
          <a:p>
            <a:pPr lvl="1"/>
            <a:r>
              <a:rPr lang="ru-RU" dirty="0" smtClean="0"/>
              <a:t>57 снимков городской местности города Торонто (Канада)</a:t>
            </a:r>
          </a:p>
          <a:p>
            <a:pPr lvl="1"/>
            <a:r>
              <a:rPr lang="ru-RU" dirty="0" smtClean="0"/>
              <a:t>информацию о внутренних параметрах используемой камеры</a:t>
            </a:r>
          </a:p>
          <a:p>
            <a:pPr lvl="1"/>
            <a:r>
              <a:rPr lang="ru-RU" dirty="0" smtClean="0"/>
              <a:t>матрицу рассчитанных единичных направлений трех найденных на изображении </a:t>
            </a:r>
            <a:r>
              <a:rPr lang="ru-RU" dirty="0" err="1" smtClean="0"/>
              <a:t>ТСП</a:t>
            </a:r>
            <a:endParaRPr lang="ru-RU" dirty="0" smtClean="0"/>
          </a:p>
          <a:p>
            <a:pPr lvl="1"/>
            <a:r>
              <a:rPr lang="ru-RU" dirty="0" smtClean="0"/>
              <a:t>список распознанных сегментов линий с отмеченным соответствием их точкам схождения </a:t>
            </a:r>
            <a:r>
              <a:rPr lang="ru-RU" dirty="0" smtClean="0"/>
              <a:t>перспективы</a:t>
            </a:r>
            <a:endParaRPr lang="ru-RU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метода Хуттунена-Пише «внутри помещения»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</a:t>
            </a:r>
            <a:r>
              <a:rPr lang="ru-RU" dirty="0" smtClean="0"/>
              <a:t>помещений</a:t>
            </a:r>
            <a:endParaRPr lang="ru-RU" dirty="0"/>
          </a:p>
        </p:txBody>
      </p:sp>
      <p:graphicFrame>
        <p:nvGraphicFramePr>
          <p:cNvPr id="12" name="Диаграмма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023959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внутри </a:t>
            </a:r>
            <a:r>
              <a:rPr lang="ru-RU" dirty="0" smtClean="0"/>
              <a:t>помещений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465216"/>
              </p:ext>
            </p:extLst>
          </p:nvPr>
        </p:nvGraphicFramePr>
        <p:xfrm>
          <a:off x="457200" y="1600200"/>
          <a:ext cx="8229600" cy="4853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315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изображения вне помещения</a:t>
            </a:r>
            <a:endParaRPr lang="ru-RU" dirty="0"/>
          </a:p>
        </p:txBody>
      </p:sp>
      <p:pic>
        <p:nvPicPr>
          <p:cNvPr id="4" name="Содержимое 3" descr="indoor_raw_examp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484784"/>
            <a:ext cx="6912768" cy="518457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7" name="Диаграмма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516471"/>
              </p:ext>
            </p:extLst>
          </p:nvPr>
        </p:nvGraphicFramePr>
        <p:xfrm>
          <a:off x="457200" y="1600200"/>
          <a:ext cx="8229600" cy="4997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Распространенные способы решения задачи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72816"/>
            <a:ext cx="8291264" cy="475252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Спутниковые системы </a:t>
            </a:r>
            <a:r>
              <a:rPr lang="ru-RU" dirty="0" smtClean="0"/>
              <a:t>навигации</a:t>
            </a:r>
            <a:r>
              <a:rPr lang="en-US" dirty="0"/>
              <a:t> (GPS</a:t>
            </a:r>
            <a:r>
              <a:rPr lang="ru-RU" dirty="0"/>
              <a:t>, </a:t>
            </a:r>
            <a:r>
              <a:rPr lang="en-US" dirty="0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  <a:r>
              <a:rPr lang="en-US" dirty="0" smtClean="0"/>
              <a:t>). </a:t>
            </a:r>
            <a:endParaRPr lang="ru-RU" dirty="0" smtClean="0"/>
          </a:p>
          <a:p>
            <a:pPr lvl="1"/>
            <a:r>
              <a:rPr lang="ru-RU" dirty="0" smtClean="0"/>
              <a:t>универсальность, пассивность, без дрейфа. </a:t>
            </a:r>
          </a:p>
          <a:p>
            <a:pPr lvl="1"/>
            <a:r>
              <a:rPr lang="ru-RU" dirty="0" smtClean="0"/>
              <a:t>погрешность порядка </a:t>
            </a:r>
            <a:r>
              <a:rPr lang="ru-RU" dirty="0"/>
              <a:t>5-15 </a:t>
            </a:r>
            <a:r>
              <a:rPr lang="ru-RU" dirty="0" smtClean="0"/>
              <a:t>метров, увеличение </a:t>
            </a:r>
            <a:r>
              <a:rPr lang="ru-RU" dirty="0"/>
              <a:t>погрешности 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 smtClean="0"/>
          </a:p>
          <a:p>
            <a:r>
              <a:rPr lang="ru-RU" dirty="0" smtClean="0"/>
              <a:t>Инерциальные системы </a:t>
            </a:r>
            <a:r>
              <a:rPr lang="ru-RU" dirty="0"/>
              <a:t>навигации </a:t>
            </a:r>
            <a:r>
              <a:rPr lang="ru-RU" dirty="0" smtClean="0"/>
              <a:t>(акселерометры + гироскоп)</a:t>
            </a:r>
            <a:endParaRPr lang="ru-RU" dirty="0" smtClean="0"/>
          </a:p>
          <a:p>
            <a:pPr lvl="1"/>
            <a:r>
              <a:rPr lang="ru-RU" dirty="0"/>
              <a:t>а</a:t>
            </a:r>
            <a:r>
              <a:rPr lang="ru-RU" dirty="0" smtClean="0"/>
              <a:t>втономность, помехозащищенность, 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навигации, низкое </a:t>
            </a:r>
            <a:r>
              <a:rPr lang="ru-RU" dirty="0"/>
              <a:t>энергопотребление</a:t>
            </a:r>
          </a:p>
          <a:p>
            <a:pPr lvl="1"/>
            <a:r>
              <a:rPr lang="ru-RU" dirty="0" smtClean="0"/>
              <a:t>наличие дрейфа</a:t>
            </a:r>
            <a:endParaRPr lang="ru-RU" dirty="0" smtClean="0"/>
          </a:p>
          <a:p>
            <a:r>
              <a:rPr lang="ru-RU" dirty="0" smtClean="0"/>
              <a:t>Системы локального </a:t>
            </a:r>
            <a:r>
              <a:rPr lang="ru-RU" dirty="0" smtClean="0"/>
              <a:t>позиционирования (</a:t>
            </a:r>
            <a:r>
              <a:rPr lang="ru-RU" dirty="0" smtClean="0"/>
              <a:t>технологии построения трехмерной </a:t>
            </a:r>
            <a:r>
              <a:rPr lang="ru-RU" dirty="0"/>
              <a:t>карты окружающей </a:t>
            </a:r>
            <a:r>
              <a:rPr lang="ru-RU" dirty="0" smtClean="0"/>
              <a:t>среды):</a:t>
            </a:r>
          </a:p>
          <a:p>
            <a:pPr lvl="1"/>
            <a:r>
              <a:rPr lang="ru-RU" dirty="0" smtClean="0"/>
              <a:t>эхолокация инфракрасными или ультразвуковыми датчиками</a:t>
            </a:r>
          </a:p>
          <a:p>
            <a:pPr lvl="1"/>
            <a:r>
              <a:rPr lang="ru-RU" dirty="0" smtClean="0"/>
              <a:t>фотографирование + методы компьютерного зрения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Результаты тестирования на изображениях вне помещений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811605"/>
              </p:ext>
            </p:extLst>
          </p:nvPr>
        </p:nvGraphicFramePr>
        <p:xfrm>
          <a:off x="457200" y="1600200"/>
          <a:ext cx="8229600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77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Экономическая часть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 smtClean="0"/>
          </a:p>
          <a:p>
            <a:r>
              <a:rPr lang="ru-RU" dirty="0" smtClean="0"/>
              <a:t>Стоимость продукта</a:t>
            </a:r>
          </a:p>
          <a:p>
            <a:r>
              <a:rPr lang="ru-RU" dirty="0" smtClean="0"/>
              <a:t>???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Спутниковые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Примеры: </a:t>
            </a:r>
            <a:r>
              <a:rPr lang="en-US" dirty="0" smtClean="0"/>
              <a:t>GPS</a:t>
            </a:r>
            <a:r>
              <a:rPr lang="ru-RU" dirty="0"/>
              <a:t>, </a:t>
            </a:r>
            <a:r>
              <a:rPr lang="en-US" dirty="0" err="1"/>
              <a:t>GLONASS</a:t>
            </a:r>
            <a:r>
              <a:rPr lang="ru-RU" dirty="0"/>
              <a:t>, </a:t>
            </a:r>
            <a:r>
              <a:rPr lang="en-US" dirty="0"/>
              <a:t>GALILEO</a:t>
            </a:r>
            <a:r>
              <a:rPr lang="ru-RU" dirty="0"/>
              <a:t> и другие их </a:t>
            </a:r>
            <a:r>
              <a:rPr lang="ru-RU" dirty="0" smtClean="0"/>
              <a:t>аналоги</a:t>
            </a:r>
          </a:p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Универсальность – доступны почти везде и всегда</a:t>
            </a:r>
          </a:p>
          <a:p>
            <a:pPr lvl="1"/>
            <a:r>
              <a:rPr lang="ru-RU" dirty="0" smtClean="0"/>
              <a:t>Является пассивной системой – требуются минимальные вычисления со стороны приемника</a:t>
            </a:r>
          </a:p>
          <a:p>
            <a:pPr lvl="1"/>
            <a:r>
              <a:rPr lang="ru-RU" dirty="0" smtClean="0"/>
              <a:t>Не имеют дрейфа</a:t>
            </a:r>
          </a:p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Погрешность порядка 5-15 метров – слишком высокая для объектов, чьи линейные размеры не превышают нескольких метров</a:t>
            </a:r>
          </a:p>
          <a:p>
            <a:pPr lvl="1"/>
            <a:r>
              <a:rPr lang="ru-RU" dirty="0" smtClean="0"/>
              <a:t>Увеличение погрешности или невозможность использования в условиях городской застройки, внутри помещений, внутри тоннелей, под землей и даже под густой листвой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Инерциальные системы навигации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Акселерометры </a:t>
            </a:r>
            <a:r>
              <a:rPr lang="ru-RU" dirty="0"/>
              <a:t>для определения параметров линейного </a:t>
            </a:r>
            <a:r>
              <a:rPr lang="ru-RU" dirty="0" smtClean="0"/>
              <a:t>ускорения и гироскоп для </a:t>
            </a:r>
            <a:r>
              <a:rPr lang="ru-RU" dirty="0"/>
              <a:t>определения углов поворота и наклона</a:t>
            </a:r>
            <a:endParaRPr lang="ru-RU" dirty="0" smtClean="0"/>
          </a:p>
          <a:p>
            <a:r>
              <a:rPr lang="ru-RU" dirty="0" smtClean="0"/>
              <a:t>Плюсы:</a:t>
            </a:r>
          </a:p>
          <a:p>
            <a:pPr lvl="1"/>
            <a:r>
              <a:rPr lang="ru-RU" dirty="0" smtClean="0"/>
              <a:t>Автономность</a:t>
            </a:r>
          </a:p>
          <a:p>
            <a:pPr lvl="1"/>
            <a:r>
              <a:rPr lang="ru-RU" dirty="0" smtClean="0"/>
              <a:t>Помехозащищенность</a:t>
            </a:r>
          </a:p>
          <a:p>
            <a:pPr lvl="1"/>
            <a:r>
              <a:rPr lang="ru-RU" dirty="0" smtClean="0"/>
              <a:t>Возможность </a:t>
            </a:r>
            <a:r>
              <a:rPr lang="ru-RU" dirty="0"/>
              <a:t>полной автоматизации всех процессов </a:t>
            </a:r>
            <a:r>
              <a:rPr lang="ru-RU" dirty="0" smtClean="0"/>
              <a:t>навигации</a:t>
            </a:r>
          </a:p>
          <a:p>
            <a:pPr lvl="1"/>
            <a:r>
              <a:rPr lang="ru-RU" dirty="0" smtClean="0"/>
              <a:t>Низкое энергопотребление</a:t>
            </a:r>
          </a:p>
          <a:p>
            <a:r>
              <a:rPr lang="ru-RU" dirty="0" smtClean="0"/>
              <a:t>Минусы:</a:t>
            </a:r>
          </a:p>
          <a:p>
            <a:pPr lvl="1"/>
            <a:r>
              <a:rPr lang="ru-RU" dirty="0" smtClean="0"/>
              <a:t>Наличие дрейфа – то есть накопление ошибки </a:t>
            </a:r>
            <a:r>
              <a:rPr lang="ru-RU" dirty="0"/>
              <a:t>со временем работы. Различными техниками можно уменьшить величину ошибки, но не избавиться вовсе.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Системы локального позиционирования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ru-RU" dirty="0"/>
              <a:t>технологий построения трехмерной карты окружающей </a:t>
            </a:r>
            <a:r>
              <a:rPr lang="ru-RU" dirty="0" smtClean="0"/>
              <a:t>среды:</a:t>
            </a:r>
          </a:p>
          <a:p>
            <a:pPr lvl="1"/>
            <a:r>
              <a:rPr lang="ru-RU" dirty="0" smtClean="0"/>
              <a:t>На основе данных </a:t>
            </a:r>
            <a:r>
              <a:rPr lang="ru-RU" dirty="0" err="1"/>
              <a:t>эхолокации</a:t>
            </a:r>
            <a:r>
              <a:rPr lang="ru-RU" dirty="0"/>
              <a:t> </a:t>
            </a:r>
            <a:r>
              <a:rPr lang="ru-RU" dirty="0" smtClean="0"/>
              <a:t>с инфракрасных </a:t>
            </a:r>
            <a:r>
              <a:rPr lang="ru-RU" dirty="0"/>
              <a:t>или </a:t>
            </a:r>
            <a:r>
              <a:rPr lang="ru-RU" dirty="0" smtClean="0"/>
              <a:t>ультразвуковых датчиков</a:t>
            </a:r>
          </a:p>
          <a:p>
            <a:pPr lvl="1"/>
            <a:r>
              <a:rPr lang="ru-RU" dirty="0" smtClean="0"/>
              <a:t>На основе фотографических данных с использованием методов компьютерного зрения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Использование методов компьютерного зрения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Высокий </a:t>
            </a:r>
            <a:r>
              <a:rPr lang="ru-RU" dirty="0"/>
              <a:t>уровень интереса к автономной самоуправляемой </a:t>
            </a:r>
            <a:r>
              <a:rPr lang="ru-RU" dirty="0" smtClean="0"/>
              <a:t>технике</a:t>
            </a:r>
          </a:p>
          <a:p>
            <a:r>
              <a:rPr lang="ru-RU" dirty="0" smtClean="0"/>
              <a:t>Система навигации и позиционирования (</a:t>
            </a:r>
            <a:r>
              <a:rPr lang="ru-RU" dirty="0" err="1" smtClean="0"/>
              <a:t>СНиП</a:t>
            </a:r>
            <a:r>
              <a:rPr lang="ru-RU" dirty="0" smtClean="0"/>
              <a:t>) как наиболее проблемная подсистема</a:t>
            </a:r>
          </a:p>
          <a:p>
            <a:r>
              <a:rPr lang="ru-RU" dirty="0" smtClean="0"/>
              <a:t>Построение </a:t>
            </a:r>
            <a:r>
              <a:rPr lang="ru-RU" dirty="0" err="1" smtClean="0"/>
              <a:t>СНиП</a:t>
            </a:r>
            <a:r>
              <a:rPr lang="ru-RU" dirty="0" smtClean="0"/>
              <a:t> с использованием методов компьютерного зрения</a:t>
            </a:r>
          </a:p>
          <a:p>
            <a:r>
              <a:rPr lang="ru-RU" dirty="0" smtClean="0"/>
              <a:t>Решение задачи определения </a:t>
            </a:r>
            <a:r>
              <a:rPr lang="ru-RU" dirty="0"/>
              <a:t>углов наклона и поворота </a:t>
            </a:r>
            <a:r>
              <a:rPr lang="ru-RU" dirty="0" smtClean="0"/>
              <a:t>камеры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ru-RU" dirty="0" smtClean="0"/>
              <a:t>Реализация метода, предложенного </a:t>
            </a:r>
            <a:r>
              <a:rPr lang="ru-RU" dirty="0"/>
              <a:t>Вилле Хуттуненом и Робертом </a:t>
            </a:r>
            <a:r>
              <a:rPr lang="ru-RU" dirty="0" smtClean="0"/>
              <a:t>Пише</a:t>
            </a:r>
            <a:endParaRPr lang="ru-RU" dirty="0" smtClean="0"/>
          </a:p>
          <a:p>
            <a:r>
              <a:rPr lang="ru-RU" dirty="0" smtClean="0"/>
              <a:t>Проверка работоспособности </a:t>
            </a:r>
            <a:r>
              <a:rPr lang="ru-RU" dirty="0" smtClean="0"/>
              <a:t>метода (на изображениях, снятых внутри помещений)</a:t>
            </a:r>
            <a:endParaRPr lang="ru-RU" dirty="0" smtClean="0"/>
          </a:p>
          <a:p>
            <a:r>
              <a:rPr lang="ru-RU" dirty="0" smtClean="0"/>
              <a:t>Перенос метода в условия городской </a:t>
            </a:r>
            <a:r>
              <a:rPr lang="ru-RU" dirty="0" smtClean="0"/>
              <a:t>среды (с тестированием </a:t>
            </a:r>
            <a:r>
              <a:rPr lang="ru-RU" dirty="0" smtClean="0"/>
              <a:t>на наборе изображений городской </a:t>
            </a:r>
            <a:r>
              <a:rPr lang="ru-RU" dirty="0" smtClean="0"/>
              <a:t>застройки)</a:t>
            </a: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/>
          <a:lstStyle/>
          <a:p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1" y="1052735"/>
            <a:ext cx="8712969" cy="84760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Поиск </a:t>
            </a:r>
            <a:r>
              <a:rPr lang="ru-RU" dirty="0" smtClean="0"/>
              <a:t>сегментов линий (СЛ) на </a:t>
            </a:r>
            <a:r>
              <a:rPr lang="ru-RU" dirty="0" smtClean="0"/>
              <a:t>изображении методом Джиои</a:t>
            </a:r>
          </a:p>
        </p:txBody>
      </p:sp>
      <p:pic>
        <p:nvPicPr>
          <p:cNvPr id="4" name="Рисунок 3" descr="huttunen_pish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9161" y="1900343"/>
            <a:ext cx="6802850" cy="2536769"/>
          </a:xfrm>
          <a:prstGeom prst="rect">
            <a:avLst/>
          </a:prstGeom>
        </p:spPr>
      </p:pic>
      <p:sp>
        <p:nvSpPr>
          <p:cNvPr id="11" name="Содержимое 2"/>
          <p:cNvSpPr txBox="1">
            <a:spLocks/>
          </p:cNvSpPr>
          <p:nvPr/>
        </p:nvSpPr>
        <p:spPr>
          <a:xfrm>
            <a:off x="268694" y="4571744"/>
            <a:ext cx="8623785" cy="8734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Выделение трех наибольших кластеров СЛ алгоритмом </a:t>
            </a:r>
            <a:r>
              <a:rPr lang="en-US" dirty="0" smtClean="0"/>
              <a:t>RANSAC</a:t>
            </a:r>
            <a:endParaRPr lang="ru-RU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344" y="5226511"/>
            <a:ext cx="3619024" cy="1586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13" y="5492849"/>
            <a:ext cx="1590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Допущения метода</a:t>
            </a:r>
            <a:r>
              <a:rPr lang="en-US" dirty="0" smtClean="0"/>
              <a:t> </a:t>
            </a:r>
            <a:r>
              <a:rPr lang="ru-RU" dirty="0" smtClean="0"/>
              <a:t>Хуттунена-Пише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43204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Рассматривается модель </a:t>
            </a:r>
            <a:r>
              <a:rPr lang="ru-RU" dirty="0" smtClean="0"/>
              <a:t>камеры-обскуры</a:t>
            </a:r>
            <a:endParaRPr lang="ru-RU" dirty="0" smtClean="0"/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251520" y="5229200"/>
            <a:ext cx="8568952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 проекции параллельные прямые пересекаются в точках схождения перспективы (ТСП)</a:t>
            </a:r>
            <a:endParaRPr lang="ru-RU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219" y="1236712"/>
            <a:ext cx="55435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33947" y="4391000"/>
            <a:ext cx="5574357" cy="838200"/>
            <a:chOff x="1403648" y="4211985"/>
            <a:chExt cx="5574357" cy="8382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4469160"/>
              <a:ext cx="368617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211985"/>
              <a:ext cx="1685925" cy="83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796" y="6028903"/>
            <a:ext cx="3962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677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763</Words>
  <Application>Microsoft Office PowerPoint</Application>
  <PresentationFormat>On-screen Show (4:3)</PresentationFormat>
  <Paragraphs>109</Paragraphs>
  <Slides>23</Slides>
  <Notes>4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Тема Office</vt:lpstr>
      <vt:lpstr>Ориентация монокулярной камеры с использованием точек схождения перспективы</vt:lpstr>
      <vt:lpstr>Распространенные способы решения задачи позиционирования</vt:lpstr>
      <vt:lpstr>Спутниковые системы навигации</vt:lpstr>
      <vt:lpstr>Инерциальные системы навигации</vt:lpstr>
      <vt:lpstr>Системы локального позиционирования</vt:lpstr>
      <vt:lpstr>Использование методов компьютерного зрения</vt:lpstr>
      <vt:lpstr>Постановка задачи</vt:lpstr>
      <vt:lpstr>Метод Хуттунена-Пише</vt:lpstr>
      <vt:lpstr>Допущения метода Хуттунена-Пише</vt:lpstr>
      <vt:lpstr>Алгоритмы метода Хуттунена-Пише</vt:lpstr>
      <vt:lpstr>Соглашение об используемуемом представлении углов</vt:lpstr>
      <vt:lpstr>Структурная схема тестового ПО</vt:lpstr>
      <vt:lpstr>Проблемы технологического характера</vt:lpstr>
      <vt:lpstr>Данные тестирования</vt:lpstr>
      <vt:lpstr>Результаты тестирования метода Хуттунена-Пише «внутри помещения»</vt:lpstr>
      <vt:lpstr>Результаты тестирования на изображениях внутри помещений</vt:lpstr>
      <vt:lpstr>Результаты тестирования на изображениях внутри помещений</vt:lpstr>
      <vt:lpstr>Пример изображения вне помещения</vt:lpstr>
      <vt:lpstr>Результаты тестирования на изображениях вне помещений</vt:lpstr>
      <vt:lpstr>Результаты тестирования на изображениях вне помещений</vt:lpstr>
      <vt:lpstr>Результаты работы</vt:lpstr>
      <vt:lpstr>Экономическая часть</vt:lpstr>
      <vt:lpstr>Что можно улучшить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Kuderov</dc:creator>
  <cp:lastModifiedBy>Петр Кудеров</cp:lastModifiedBy>
  <cp:revision>150</cp:revision>
  <dcterms:created xsi:type="dcterms:W3CDTF">2015-06-01T06:46:18Z</dcterms:created>
  <dcterms:modified xsi:type="dcterms:W3CDTF">2015-06-04T15:22:47Z</dcterms:modified>
</cp:coreProperties>
</file>