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70" r:id="rId4"/>
    <p:sldId id="271" r:id="rId5"/>
    <p:sldId id="272" r:id="rId6"/>
    <p:sldId id="257" r:id="rId7"/>
    <p:sldId id="267" r:id="rId8"/>
    <p:sldId id="274" r:id="rId9"/>
    <p:sldId id="283" r:id="rId10"/>
    <p:sldId id="280" r:id="rId11"/>
    <p:sldId id="281" r:id="rId12"/>
    <p:sldId id="261" r:id="rId13"/>
    <p:sldId id="275" r:id="rId14"/>
    <p:sldId id="279" r:id="rId15"/>
    <p:sldId id="278" r:id="rId16"/>
    <p:sldId id="262" r:id="rId17"/>
    <p:sldId id="263" r:id="rId18"/>
    <p:sldId id="282" r:id="rId19"/>
    <p:sldId id="26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2541" autoAdjust="0"/>
  </p:normalViewPr>
  <p:slideViewPr>
    <p:cSldViewPr>
      <p:cViewPr>
        <p:scale>
          <a:sx n="50" d="100"/>
          <a:sy n="50" d="100"/>
        </p:scale>
        <p:origin x="-10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70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Graduate%20diploma\gyrocam\sta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Graduate%20diploma\gyrocam\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Диаграмма распределения углов абсолютного отклонения осей координат</a:t>
            </a:r>
            <a:r>
              <a:rPr lang="ru-RU" baseline="0"/>
              <a:t> от верных значений</a:t>
            </a:r>
            <a:endParaRPr lang="ru-RU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yudb_indoor_3axis!$G$1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yudb_indoor_3axis!$G$2:$G$10</c:f>
              <c:numCache>
                <c:formatCode>General</c:formatCode>
                <c:ptCount val="9"/>
                <c:pt idx="0">
                  <c:v>1</c:v>
                </c:pt>
                <c:pt idx="1">
                  <c:v>37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yudb_indoor_3axis!$H$1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yudb_indoor_3axis!$H$2:$H$10</c:f>
              <c:numCache>
                <c:formatCode>General</c:formatCode>
                <c:ptCount val="9"/>
                <c:pt idx="0">
                  <c:v>0</c:v>
                </c:pt>
                <c:pt idx="1">
                  <c:v>31</c:v>
                </c:pt>
                <c:pt idx="2">
                  <c:v>7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yudb_indoor_3axis!$I$1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yudb_indoor_3axis!$I$2:$I$10</c:f>
              <c:numCache>
                <c:formatCode>General</c:formatCode>
                <c:ptCount val="9"/>
                <c:pt idx="0">
                  <c:v>0</c:v>
                </c:pt>
                <c:pt idx="1">
                  <c:v>35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1"/>
        </c:ser>
        <c:axId val="92312320"/>
        <c:axId val="92314624"/>
      </c:scatterChart>
      <c:valAx>
        <c:axId val="923123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/>
                  <a:t>Абсолютная величина угла между вычисленным направлением оси и верным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92314624"/>
        <c:crosses val="autoZero"/>
        <c:crossBetween val="midCat"/>
      </c:valAx>
      <c:valAx>
        <c:axId val="923146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ru-RU" sz="1600" b="0"/>
                  <a:t>Количество изображений на интервале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9231232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Диаграмма распределения углов абсолютного отклонения осей координат</a:t>
            </a:r>
            <a:r>
              <a:rPr lang="ru-RU" baseline="0"/>
              <a:t> от верных значений</a:t>
            </a:r>
            <a:endParaRPr lang="ru-RU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yudb_outdoor_3axis!$G$1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yudb_outdoor_3axis!$G$2:$G$10</c:f>
              <c:numCache>
                <c:formatCode>General</c:formatCode>
                <c:ptCount val="9"/>
                <c:pt idx="0">
                  <c:v>0</c:v>
                </c:pt>
                <c:pt idx="1">
                  <c:v>25</c:v>
                </c:pt>
                <c:pt idx="2">
                  <c:v>14</c:v>
                </c:pt>
                <c:pt idx="3">
                  <c:v>11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yudb_outdoor_3axis!$H$1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yudb_outdoor_3axis!$H$2:$H$10</c:f>
              <c:numCache>
                <c:formatCode>General</c:formatCode>
                <c:ptCount val="9"/>
                <c:pt idx="0">
                  <c:v>0</c:v>
                </c:pt>
                <c:pt idx="1">
                  <c:v>20</c:v>
                </c:pt>
                <c:pt idx="2">
                  <c:v>12</c:v>
                </c:pt>
                <c:pt idx="3">
                  <c:v>19</c:v>
                </c:pt>
                <c:pt idx="4">
                  <c:v>5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yudb_outdoor_3axis!$I$1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yudb_outdoor_3axis!$I$2:$I$10</c:f>
              <c:numCache>
                <c:formatCode>General</c:formatCode>
                <c:ptCount val="9"/>
                <c:pt idx="0">
                  <c:v>1</c:v>
                </c:pt>
                <c:pt idx="1">
                  <c:v>21</c:v>
                </c:pt>
                <c:pt idx="2">
                  <c:v>20</c:v>
                </c:pt>
                <c:pt idx="3">
                  <c:v>6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</c:numCache>
            </c:numRef>
          </c:yVal>
          <c:smooth val="1"/>
        </c:ser>
        <c:axId val="67266816"/>
        <c:axId val="67465984"/>
      </c:scatterChart>
      <c:valAx>
        <c:axId val="67266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/>
                  <a:t>Абсолютная величина угла между вычисленным направлением оси и верным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67465984"/>
        <c:crosses val="autoZero"/>
        <c:crossBetween val="midCat"/>
      </c:valAx>
      <c:valAx>
        <c:axId val="674659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ru-RU" sz="1600" b="0"/>
                  <a:t>Количество изображений на интервале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6726681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ru-RU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40B54-B27A-4958-8F10-57DB79714519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8BDC0-7F5F-4F6D-B2CA-25DAD62565D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</a:t>
            </a:r>
            <a:r>
              <a:rPr lang="ru-RU" dirty="0" smtClean="0"/>
              <a:t>решает задачу определения трехмерной ориентации монокулярной камеры путем нахождения точек схождения перспективы, обнаруженных на изображении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предполагается, что точки схождения перспективы образованы проекциями линий, образующих ортогональную систему</a:t>
            </a:r>
          </a:p>
          <a:p>
            <a:r>
              <a:rPr lang="en-US" dirty="0" smtClean="0"/>
              <a:t>* </a:t>
            </a:r>
            <a:r>
              <a:rPr lang="ru-RU" dirty="0" smtClean="0"/>
              <a:t>такая ситуация возможна, например, внутри помещений, где хорошо выделяются линии, образованные стенами, полом и потолком, а также предметами интерьера, расположенными параллельно или ортогонально им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предположение можно расширить на изображения городской застройки,  которая обычно  ведется на декартовой сетке, а дома имеют форму параллелепипедов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</a:t>
            </a:r>
            <a:r>
              <a:rPr lang="ru-RU" dirty="0" smtClean="0"/>
              <a:t>решает задачу определения трехмерной ориентации монокулярной камеры путем нахождения точек схождения перспективы, обнаруженных на изображении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предполагается, что точки схождения перспективы образованы проекциями линий, образующих ортогональную систему</a:t>
            </a:r>
          </a:p>
          <a:p>
            <a:r>
              <a:rPr lang="en-US" dirty="0" smtClean="0"/>
              <a:t>* </a:t>
            </a:r>
            <a:r>
              <a:rPr lang="ru-RU" dirty="0" smtClean="0"/>
              <a:t>такая ситуация возможна, например, внутри помещений, где хорошо выделяются линии, образованные стенами, полом и потолком, а также предметами интерьера, расположенными параллельно или ортогонально им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предположение можно расширить на изображения городской застройки,  которая обычно  ведется на декартовой сетке, а дома имеют форму параллелепипедов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8E95-59D6-4D5D-A45B-3A830F7C86C5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2304256"/>
          </a:xfrm>
        </p:spPr>
        <p:txBody>
          <a:bodyPr>
            <a:normAutofit/>
          </a:bodyPr>
          <a:lstStyle/>
          <a:p>
            <a:r>
              <a:rPr lang="ru-RU" dirty="0"/>
              <a:t>Ориентация монокулярной камеры с использованием точек схождения </a:t>
            </a:r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152" y="4941168"/>
            <a:ext cx="2880320" cy="792088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Выполнил: </a:t>
            </a:r>
            <a:r>
              <a:rPr lang="ru-RU" sz="1800" dirty="0" err="1" smtClean="0">
                <a:solidFill>
                  <a:schemeClr val="tx1"/>
                </a:solidFill>
              </a:rPr>
              <a:t>Кудеров</a:t>
            </a:r>
            <a:r>
              <a:rPr lang="ru-RU" sz="1800" dirty="0" smtClean="0">
                <a:solidFill>
                  <a:schemeClr val="tx1"/>
                </a:solidFill>
              </a:rPr>
              <a:t> П.В.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Проверил: </a:t>
            </a:r>
            <a:r>
              <a:rPr lang="ru-RU" sz="1800" dirty="0" err="1" smtClean="0">
                <a:solidFill>
                  <a:schemeClr val="tx1"/>
                </a:solidFill>
              </a:rPr>
              <a:t>Домрачева</a:t>
            </a:r>
            <a:r>
              <a:rPr lang="ru-RU" sz="1800" dirty="0" smtClean="0">
                <a:solidFill>
                  <a:schemeClr val="tx1"/>
                </a:solidFill>
              </a:rPr>
              <a:t> А.Б.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47667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548680"/>
          <a:ext cx="8352928" cy="1224136"/>
        </p:xfrm>
        <a:graphic>
          <a:graphicData uri="http://schemas.openxmlformats.org/drawingml/2006/table">
            <a:tbl>
              <a:tblPr/>
              <a:tblGrid>
                <a:gridCol w="1880280"/>
                <a:gridCol w="6472648"/>
              </a:tblGrid>
              <a:tr h="12241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«Московский государственный технический университет </a:t>
                      </a:r>
                      <a:b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</a:b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имени Н.Э. Баумана»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(</a:t>
                      </a:r>
                      <a:r>
                        <a:rPr lang="ru-RU" sz="1300" b="1" i="1" kern="150" dirty="0" err="1">
                          <a:latin typeface="Times New Roman"/>
                          <a:ea typeface="Times New Roman"/>
                          <a:cs typeface="Mangal"/>
                        </a:rPr>
                        <a:t>МГТУ</a:t>
                      </a: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 им. Н.Э. Баумана)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Государственное образовательное учреждение высшего профессионального образования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1" descr="Gerb-BMSTU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4664"/>
            <a:ext cx="1093465" cy="123547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35896" y="6165304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Москва, </a:t>
            </a:r>
            <a:r>
              <a:rPr lang="ru-RU" dirty="0" err="1" smtClean="0"/>
              <a:t>2015г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206084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Презентация к дипломной работе на тему: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Технологическая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Создано </a:t>
            </a:r>
            <a:r>
              <a:rPr lang="ru-RU" dirty="0" smtClean="0"/>
              <a:t>тестовое приложение</a:t>
            </a:r>
            <a:endParaRPr lang="en-US" dirty="0" smtClean="0"/>
          </a:p>
          <a:p>
            <a:pPr lvl="1"/>
            <a:r>
              <a:rPr lang="en-US" dirty="0" smtClean="0"/>
              <a:t>32-</a:t>
            </a:r>
            <a:r>
              <a:rPr lang="ru-RU" dirty="0" smtClean="0"/>
              <a:t>разрядное под ОС </a:t>
            </a:r>
            <a:r>
              <a:rPr lang="en-US" dirty="0" smtClean="0"/>
              <a:t>Windows </a:t>
            </a:r>
          </a:p>
          <a:p>
            <a:pPr lvl="1"/>
            <a:r>
              <a:rPr lang="ru-RU" dirty="0" smtClean="0"/>
              <a:t>На языке </a:t>
            </a:r>
            <a:r>
              <a:rPr lang="en-US" dirty="0" smtClean="0"/>
              <a:t>C++ </a:t>
            </a:r>
            <a:r>
              <a:rPr lang="ru-RU" dirty="0" smtClean="0"/>
              <a:t>с использованием среды разработки </a:t>
            </a:r>
            <a:r>
              <a:rPr lang="en-US" dirty="0" smtClean="0"/>
              <a:t>Visual Studio 2010</a:t>
            </a:r>
          </a:p>
          <a:p>
            <a:pPr lvl="1"/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использованием библиотеки алгоритмов компьютерного зрения с открытым исходным кодом </a:t>
            </a:r>
            <a:r>
              <a:rPr lang="en-US" dirty="0" err="1" smtClean="0"/>
              <a:t>OpenCV</a:t>
            </a:r>
            <a:r>
              <a:rPr lang="ru-RU" dirty="0" smtClean="0"/>
              <a:t> версии 3.0.0 </a:t>
            </a:r>
            <a:r>
              <a:rPr lang="en-US" dirty="0" smtClean="0"/>
              <a:t>beta</a:t>
            </a:r>
            <a:endParaRPr lang="ru-RU" dirty="0" smtClean="0"/>
          </a:p>
          <a:p>
            <a:r>
              <a:rPr lang="ru-RU" dirty="0" smtClean="0"/>
              <a:t>Использованы методы</a:t>
            </a:r>
          </a:p>
          <a:p>
            <a:pPr lvl="1"/>
            <a:r>
              <a:rPr lang="ru-RU" dirty="0" smtClean="0"/>
              <a:t>???</a:t>
            </a:r>
            <a:endParaRPr lang="ru-RU" dirty="0" smtClean="0"/>
          </a:p>
          <a:p>
            <a:r>
              <a:rPr lang="ru-RU" dirty="0" smtClean="0"/>
              <a:t>В ходе работы решены следующие проблемы технологического характера:</a:t>
            </a:r>
          </a:p>
          <a:p>
            <a:pPr lvl="1"/>
            <a:r>
              <a:rPr lang="ru-RU" dirty="0" smtClean="0"/>
              <a:t>Компиляция библиотеки </a:t>
            </a:r>
            <a:r>
              <a:rPr lang="en-US" dirty="0" err="1" smtClean="0"/>
              <a:t>OpenCV</a:t>
            </a:r>
            <a:r>
              <a:rPr lang="ru-RU" dirty="0" smtClean="0"/>
              <a:t> из файлов исходного кода. Подключение ее к проекту разрабатываемого приложения. </a:t>
            </a:r>
            <a:r>
              <a:rPr lang="ru-RU" dirty="0" smtClean="0"/>
              <a:t>Поиск существующих </a:t>
            </a:r>
            <a:r>
              <a:rPr lang="ru-RU" dirty="0" smtClean="0"/>
              <a:t>реализаций необходимых методов </a:t>
            </a:r>
            <a:r>
              <a:rPr lang="ru-RU" dirty="0" smtClean="0"/>
              <a:t>и </a:t>
            </a:r>
            <a:r>
              <a:rPr lang="ru-RU" dirty="0" smtClean="0"/>
              <a:t>алгоритмов. </a:t>
            </a:r>
            <a:r>
              <a:rPr lang="ru-RU" dirty="0" smtClean="0"/>
              <a:t>Разбор документации </a:t>
            </a:r>
            <a:r>
              <a:rPr lang="ru-RU" dirty="0" smtClean="0"/>
              <a:t>библиотеки.</a:t>
            </a:r>
          </a:p>
          <a:p>
            <a:pPr lvl="1"/>
            <a:r>
              <a:rPr lang="ru-RU" dirty="0" smtClean="0"/>
              <a:t>Нахождение и исправление ошибок в исходном коде приложения</a:t>
            </a:r>
          </a:p>
          <a:p>
            <a:pPr lvl="1"/>
            <a:r>
              <a:rPr lang="ru-RU" dirty="0" smtClean="0"/>
              <a:t>Подбор </a:t>
            </a:r>
            <a:r>
              <a:rPr lang="ru-RU" dirty="0" smtClean="0"/>
              <a:t>тестовых данных</a:t>
            </a:r>
          </a:p>
          <a:p>
            <a:pPr lvl="1"/>
            <a:r>
              <a:rPr lang="ru-RU" dirty="0" smtClean="0"/>
              <a:t>Выделение информации об изображениях базы тестовых данных </a:t>
            </a:r>
            <a:r>
              <a:rPr lang="en-US" dirty="0" err="1" smtClean="0"/>
              <a:t>YorkUrbanDb</a:t>
            </a:r>
            <a:r>
              <a:rPr lang="ru-RU" dirty="0" smtClean="0"/>
              <a:t> </a:t>
            </a:r>
            <a:r>
              <a:rPr lang="ru-RU" dirty="0" smtClean="0"/>
              <a:t>из бинарного формата «</a:t>
            </a:r>
            <a:r>
              <a:rPr lang="en-US" dirty="0" smtClean="0"/>
              <a:t>.m</a:t>
            </a:r>
            <a:r>
              <a:rPr lang="ru-RU" dirty="0" smtClean="0"/>
              <a:t>» </a:t>
            </a:r>
            <a:r>
              <a:rPr lang="ru-RU" dirty="0" smtClean="0"/>
              <a:t>программы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ru-RU" dirty="0" smtClean="0"/>
              <a:t> в текстовый формат</a:t>
            </a:r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тестового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Что-то вроде диаграммы классов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/>
          <a:p>
            <a:r>
              <a:rPr lang="ru-RU" dirty="0" smtClean="0"/>
              <a:t>Данные тестирования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Тестирование проводилось на базе </a:t>
            </a:r>
            <a:r>
              <a:rPr lang="ru-RU" dirty="0" smtClean="0"/>
              <a:t>изображений</a:t>
            </a:r>
            <a:r>
              <a:rPr lang="en-US" dirty="0" smtClean="0"/>
              <a:t> </a:t>
            </a:r>
            <a:r>
              <a:rPr lang="en-US" dirty="0" err="1" smtClean="0"/>
              <a:t>YorkUrbanDb</a:t>
            </a:r>
            <a:r>
              <a:rPr lang="ru-RU" dirty="0" smtClean="0"/>
              <a:t>, которая содержит: </a:t>
            </a:r>
          </a:p>
          <a:p>
            <a:pPr lvl="1"/>
            <a:r>
              <a:rPr lang="ru-RU" dirty="0" smtClean="0"/>
              <a:t>45 </a:t>
            </a:r>
            <a:r>
              <a:rPr lang="ru-RU" dirty="0" smtClean="0"/>
              <a:t>снимков в помещениях</a:t>
            </a:r>
            <a:endParaRPr lang="ru-RU" dirty="0" smtClean="0"/>
          </a:p>
          <a:p>
            <a:pPr lvl="1"/>
            <a:r>
              <a:rPr lang="ru-RU" dirty="0" smtClean="0"/>
              <a:t>57 снимков городской местности города Торонто (Канада)</a:t>
            </a:r>
          </a:p>
          <a:p>
            <a:pPr lvl="1"/>
            <a:r>
              <a:rPr lang="ru-RU" dirty="0" smtClean="0"/>
              <a:t>информацию о </a:t>
            </a:r>
            <a:r>
              <a:rPr lang="ru-RU" dirty="0" smtClean="0"/>
              <a:t>внутренних </a:t>
            </a:r>
            <a:r>
              <a:rPr lang="ru-RU" dirty="0" smtClean="0"/>
              <a:t>параметрах</a:t>
            </a:r>
            <a:r>
              <a:rPr lang="ru-RU" dirty="0" smtClean="0"/>
              <a:t> </a:t>
            </a:r>
            <a:r>
              <a:rPr lang="ru-RU" dirty="0" smtClean="0"/>
              <a:t>используемой камеры</a:t>
            </a:r>
          </a:p>
          <a:p>
            <a:pPr lvl="1"/>
            <a:r>
              <a:rPr lang="ru-RU" dirty="0" smtClean="0"/>
              <a:t>матрицу </a:t>
            </a:r>
            <a:r>
              <a:rPr lang="ru-RU" dirty="0" smtClean="0"/>
              <a:t>рассчитанных единичных </a:t>
            </a:r>
            <a:r>
              <a:rPr lang="ru-RU" dirty="0" smtClean="0"/>
              <a:t>направлений трех найденных на изображении </a:t>
            </a:r>
            <a:r>
              <a:rPr lang="ru-RU" dirty="0" err="1" smtClean="0"/>
              <a:t>ТСП</a:t>
            </a:r>
            <a:endParaRPr lang="ru-RU" dirty="0" smtClean="0"/>
          </a:p>
          <a:p>
            <a:pPr lvl="1"/>
            <a:r>
              <a:rPr lang="ru-RU" dirty="0" smtClean="0"/>
              <a:t>список </a:t>
            </a:r>
            <a:r>
              <a:rPr lang="ru-RU" dirty="0" smtClean="0"/>
              <a:t>распознанных сегментов линий с отмеченным соответствием их </a:t>
            </a:r>
            <a:r>
              <a:rPr lang="ru-RU" dirty="0" smtClean="0"/>
              <a:t>точкам схождения перспективы</a:t>
            </a:r>
            <a:endParaRPr lang="ru-RU" dirty="0" smtClean="0"/>
          </a:p>
          <a:p>
            <a:r>
              <a:rPr lang="ru-RU" dirty="0" smtClean="0"/>
              <a:t>Изображения не из базы ???</a:t>
            </a:r>
            <a:endParaRPr lang="ru-RU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метода Хуттунена-Пише «внутри помещения»</a:t>
            </a:r>
            <a:endParaRPr lang="ru-RU" dirty="0"/>
          </a:p>
        </p:txBody>
      </p:sp>
      <p:pic>
        <p:nvPicPr>
          <p:cNvPr id="4" name="Содержимое 3" descr="indoor_raw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6912768" cy="518457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внутри помещений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251520" y="1600200"/>
          <a:ext cx="8640960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изображения вне помещения</a:t>
            </a:r>
            <a:endParaRPr lang="ru-RU" dirty="0"/>
          </a:p>
        </p:txBody>
      </p:sp>
      <p:pic>
        <p:nvPicPr>
          <p:cNvPr id="4" name="Содержимое 3" descr="indoor_raw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6912768" cy="518457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вне помещений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251520" y="1600200"/>
          <a:ext cx="864096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 smtClean="0"/>
          </a:p>
          <a:p>
            <a:r>
              <a:rPr lang="ru-RU" dirty="0" smtClean="0"/>
              <a:t>Стоимость продукта</a:t>
            </a:r>
          </a:p>
          <a:p>
            <a:r>
              <a:rPr lang="ru-RU" dirty="0" smtClean="0"/>
              <a:t>???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Распространенные способы решения задачи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ru-RU" dirty="0" smtClean="0"/>
              <a:t>Спутниковые системы </a:t>
            </a:r>
            <a:r>
              <a:rPr lang="ru-RU" dirty="0" smtClean="0"/>
              <a:t>навигации</a:t>
            </a:r>
          </a:p>
          <a:p>
            <a:r>
              <a:rPr lang="ru-RU" dirty="0" smtClean="0"/>
              <a:t>Инерциальные </a:t>
            </a:r>
            <a:r>
              <a:rPr lang="ru-RU" dirty="0" smtClean="0"/>
              <a:t>системы навигации</a:t>
            </a:r>
          </a:p>
          <a:p>
            <a:r>
              <a:rPr lang="ru-RU" dirty="0" smtClean="0"/>
              <a:t>Системы локального </a:t>
            </a:r>
            <a:r>
              <a:rPr lang="ru-RU" dirty="0" smtClean="0"/>
              <a:t>позиционирования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Спутниковые системы навигации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Примеры: </a:t>
            </a:r>
            <a:r>
              <a:rPr lang="en-US" dirty="0" smtClean="0"/>
              <a:t>GPS</a:t>
            </a:r>
            <a:r>
              <a:rPr lang="ru-RU" dirty="0"/>
              <a:t>, </a:t>
            </a:r>
            <a:r>
              <a:rPr lang="en-US" dirty="0" err="1"/>
              <a:t>GLONASS</a:t>
            </a:r>
            <a:r>
              <a:rPr lang="ru-RU" dirty="0"/>
              <a:t>, </a:t>
            </a:r>
            <a:r>
              <a:rPr lang="en-US" dirty="0"/>
              <a:t>GALILEO</a:t>
            </a:r>
            <a:r>
              <a:rPr lang="ru-RU" dirty="0"/>
              <a:t> и другие их </a:t>
            </a:r>
            <a:r>
              <a:rPr lang="ru-RU" dirty="0" smtClean="0"/>
              <a:t>аналоги</a:t>
            </a:r>
          </a:p>
          <a:p>
            <a:r>
              <a:rPr lang="ru-RU" dirty="0" smtClean="0"/>
              <a:t>Плюсы:</a:t>
            </a:r>
            <a:endParaRPr lang="ru-RU" dirty="0" smtClean="0"/>
          </a:p>
          <a:p>
            <a:pPr lvl="1"/>
            <a:r>
              <a:rPr lang="ru-RU" dirty="0" smtClean="0"/>
              <a:t>Универсальность – доступны почти </a:t>
            </a:r>
            <a:r>
              <a:rPr lang="ru-RU" dirty="0" smtClean="0"/>
              <a:t>везде и всегда</a:t>
            </a:r>
          </a:p>
          <a:p>
            <a:pPr lvl="1"/>
            <a:r>
              <a:rPr lang="ru-RU" dirty="0" smtClean="0"/>
              <a:t>Является пассивной </a:t>
            </a:r>
            <a:r>
              <a:rPr lang="ru-RU" dirty="0" smtClean="0"/>
              <a:t>системой – требуются минимальные вычисления со стороны приемника</a:t>
            </a:r>
          </a:p>
          <a:p>
            <a:pPr lvl="1"/>
            <a:r>
              <a:rPr lang="ru-RU" dirty="0" smtClean="0"/>
              <a:t>Не имеют </a:t>
            </a:r>
            <a:r>
              <a:rPr lang="ru-RU" dirty="0" smtClean="0"/>
              <a:t>дрейфа</a:t>
            </a:r>
          </a:p>
          <a:p>
            <a:r>
              <a:rPr lang="ru-RU" dirty="0" smtClean="0"/>
              <a:t>Минусы:</a:t>
            </a:r>
            <a:endParaRPr lang="ru-RU" dirty="0" smtClean="0"/>
          </a:p>
          <a:p>
            <a:pPr lvl="1"/>
            <a:r>
              <a:rPr lang="ru-RU" dirty="0" smtClean="0"/>
              <a:t>Погрешность порядка </a:t>
            </a:r>
            <a:r>
              <a:rPr lang="ru-RU" dirty="0" smtClean="0"/>
              <a:t>5-15 метров – слишком высокая для объектов, чьи линейные размеры не превышают нескольких метров</a:t>
            </a:r>
          </a:p>
          <a:p>
            <a:pPr lvl="1"/>
            <a:r>
              <a:rPr lang="ru-RU" dirty="0" smtClean="0"/>
              <a:t>Увеличение погрешности </a:t>
            </a:r>
            <a:r>
              <a:rPr lang="ru-RU" dirty="0" smtClean="0"/>
              <a:t>или невозможность использования в условиях городской застройки, внутри помещений, внутри тоннелей, под землей и даже под густой листвой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Инерциальные системы навигации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Акселерометры </a:t>
            </a:r>
            <a:r>
              <a:rPr lang="ru-RU" dirty="0"/>
              <a:t>для определения параметров линейного </a:t>
            </a:r>
            <a:r>
              <a:rPr lang="ru-RU" dirty="0" smtClean="0"/>
              <a:t>ускорения и гироскоп для </a:t>
            </a:r>
            <a:r>
              <a:rPr lang="ru-RU" dirty="0"/>
              <a:t>определения углов поворота и наклона</a:t>
            </a:r>
            <a:endParaRPr lang="ru-RU" dirty="0" smtClean="0"/>
          </a:p>
          <a:p>
            <a:r>
              <a:rPr lang="ru-RU" dirty="0" smtClean="0"/>
              <a:t>Плюсы:</a:t>
            </a:r>
            <a:endParaRPr lang="ru-RU" dirty="0" smtClean="0"/>
          </a:p>
          <a:p>
            <a:pPr lvl="1"/>
            <a:r>
              <a:rPr lang="ru-RU" dirty="0" smtClean="0"/>
              <a:t>Автономность</a:t>
            </a:r>
            <a:endParaRPr lang="ru-RU" dirty="0" smtClean="0"/>
          </a:p>
          <a:p>
            <a:pPr lvl="1"/>
            <a:r>
              <a:rPr lang="ru-RU" dirty="0" smtClean="0"/>
              <a:t>Помехозащищенность</a:t>
            </a:r>
            <a:endParaRPr lang="ru-RU" dirty="0" smtClean="0"/>
          </a:p>
          <a:p>
            <a:pPr lvl="1"/>
            <a:r>
              <a:rPr lang="ru-RU" dirty="0" smtClean="0"/>
              <a:t>Возможность </a:t>
            </a:r>
            <a:r>
              <a:rPr lang="ru-RU" dirty="0"/>
              <a:t>полной автоматизации всех процессов </a:t>
            </a:r>
            <a:r>
              <a:rPr lang="ru-RU" dirty="0" smtClean="0"/>
              <a:t>навигации</a:t>
            </a:r>
          </a:p>
          <a:p>
            <a:pPr lvl="1"/>
            <a:r>
              <a:rPr lang="ru-RU" dirty="0" smtClean="0"/>
              <a:t>Низкое </a:t>
            </a:r>
            <a:r>
              <a:rPr lang="ru-RU" dirty="0" smtClean="0"/>
              <a:t>энергопотребление</a:t>
            </a:r>
          </a:p>
          <a:p>
            <a:r>
              <a:rPr lang="ru-RU" dirty="0" smtClean="0"/>
              <a:t>Минусы:</a:t>
            </a:r>
            <a:endParaRPr lang="ru-RU" dirty="0" smtClean="0"/>
          </a:p>
          <a:p>
            <a:pPr lvl="1"/>
            <a:r>
              <a:rPr lang="ru-RU" dirty="0" smtClean="0"/>
              <a:t>Наличие </a:t>
            </a:r>
            <a:r>
              <a:rPr lang="ru-RU" dirty="0" smtClean="0"/>
              <a:t>дрейфа – </a:t>
            </a:r>
            <a:r>
              <a:rPr lang="ru-RU" dirty="0" smtClean="0"/>
              <a:t>то есть накопление </a:t>
            </a:r>
            <a:r>
              <a:rPr lang="ru-RU" dirty="0" smtClean="0"/>
              <a:t>ошибки </a:t>
            </a:r>
            <a:r>
              <a:rPr lang="ru-RU" dirty="0"/>
              <a:t>со временем работы. Различными техниками можно уменьшить величину ошибки, но не избавиться вовсе.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Системы локального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ru-RU" dirty="0"/>
              <a:t>технологий построения трехмерной карты окружающей </a:t>
            </a:r>
            <a:r>
              <a:rPr lang="ru-RU" dirty="0" smtClean="0"/>
              <a:t>среды:</a:t>
            </a:r>
          </a:p>
          <a:p>
            <a:pPr lvl="1"/>
            <a:r>
              <a:rPr lang="ru-RU" dirty="0" smtClean="0"/>
              <a:t>На </a:t>
            </a:r>
            <a:r>
              <a:rPr lang="ru-RU" dirty="0" smtClean="0"/>
              <a:t>основе данных </a:t>
            </a:r>
            <a:r>
              <a:rPr lang="ru-RU" dirty="0" err="1"/>
              <a:t>эхолокации</a:t>
            </a:r>
            <a:r>
              <a:rPr lang="ru-RU" dirty="0"/>
              <a:t> </a:t>
            </a:r>
            <a:r>
              <a:rPr lang="ru-RU" dirty="0" smtClean="0"/>
              <a:t>с инфракрасных </a:t>
            </a:r>
            <a:r>
              <a:rPr lang="ru-RU" dirty="0"/>
              <a:t>или </a:t>
            </a:r>
            <a:r>
              <a:rPr lang="ru-RU" dirty="0" smtClean="0"/>
              <a:t>ультразвуковых датчиков</a:t>
            </a:r>
            <a:endParaRPr lang="ru-RU" dirty="0" smtClean="0"/>
          </a:p>
          <a:p>
            <a:pPr lvl="1"/>
            <a:r>
              <a:rPr lang="ru-RU" dirty="0" smtClean="0"/>
              <a:t>На </a:t>
            </a:r>
            <a:r>
              <a:rPr lang="ru-RU" dirty="0" smtClean="0"/>
              <a:t>основе фотографических данных </a:t>
            </a:r>
            <a:r>
              <a:rPr lang="ru-RU" dirty="0" smtClean="0"/>
              <a:t>с использованием методов компьютерного </a:t>
            </a:r>
            <a:r>
              <a:rPr lang="ru-RU" dirty="0" smtClean="0"/>
              <a:t>зрения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методов компьютерного зрения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Высокий </a:t>
            </a:r>
            <a:r>
              <a:rPr lang="ru-RU" dirty="0"/>
              <a:t>уровень интереса к автономной самоуправляемой </a:t>
            </a:r>
            <a:r>
              <a:rPr lang="ru-RU" dirty="0" smtClean="0"/>
              <a:t>технике</a:t>
            </a:r>
          </a:p>
          <a:p>
            <a:r>
              <a:rPr lang="ru-RU" dirty="0" smtClean="0"/>
              <a:t>Система навигации </a:t>
            </a:r>
            <a:r>
              <a:rPr lang="ru-RU" dirty="0" smtClean="0"/>
              <a:t>и </a:t>
            </a:r>
            <a:r>
              <a:rPr lang="ru-RU" dirty="0" smtClean="0"/>
              <a:t>позиционирования (</a:t>
            </a:r>
            <a:r>
              <a:rPr lang="ru-RU" dirty="0" err="1" smtClean="0"/>
              <a:t>СНиП</a:t>
            </a:r>
            <a:r>
              <a:rPr lang="ru-RU" dirty="0" smtClean="0"/>
              <a:t>) как наиболее проблемная подсистема</a:t>
            </a:r>
            <a:endParaRPr lang="ru-RU" dirty="0" smtClean="0"/>
          </a:p>
          <a:p>
            <a:r>
              <a:rPr lang="ru-RU" dirty="0" smtClean="0"/>
              <a:t>Построение </a:t>
            </a:r>
            <a:r>
              <a:rPr lang="ru-RU" dirty="0" err="1" smtClean="0"/>
              <a:t>СНиП</a:t>
            </a:r>
            <a:r>
              <a:rPr lang="ru-RU" dirty="0" smtClean="0"/>
              <a:t> </a:t>
            </a:r>
            <a:r>
              <a:rPr lang="ru-RU" dirty="0" smtClean="0"/>
              <a:t>с использованием методов компьютерного зрения</a:t>
            </a:r>
          </a:p>
          <a:p>
            <a:r>
              <a:rPr lang="ru-RU" dirty="0" smtClean="0"/>
              <a:t>Решение задачи определения </a:t>
            </a:r>
            <a:r>
              <a:rPr lang="ru-RU" dirty="0"/>
              <a:t>углов наклона и поворота </a:t>
            </a:r>
            <a:r>
              <a:rPr lang="ru-RU" dirty="0" smtClean="0"/>
              <a:t>камеры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</a:t>
            </a:r>
            <a:r>
              <a:rPr lang="ru-RU" dirty="0" smtClean="0"/>
              <a:t>метода, предложенного </a:t>
            </a:r>
            <a:r>
              <a:rPr lang="ru-RU" dirty="0"/>
              <a:t>Вилле </a:t>
            </a:r>
            <a:r>
              <a:rPr lang="ru-RU" dirty="0" err="1"/>
              <a:t>Хуттуненом</a:t>
            </a:r>
            <a:r>
              <a:rPr lang="ru-RU" dirty="0"/>
              <a:t> и Робертом </a:t>
            </a:r>
            <a:r>
              <a:rPr lang="ru-RU" dirty="0" err="1" smtClean="0"/>
              <a:t>Пише</a:t>
            </a:r>
            <a:endParaRPr lang="ru-RU" dirty="0" smtClean="0"/>
          </a:p>
          <a:p>
            <a:r>
              <a:rPr lang="ru-RU" dirty="0" smtClean="0"/>
              <a:t>Проверка работоспособности </a:t>
            </a:r>
            <a:r>
              <a:rPr lang="ru-RU" dirty="0" smtClean="0"/>
              <a:t>метода</a:t>
            </a:r>
          </a:p>
          <a:p>
            <a:pPr lvl="1"/>
            <a:r>
              <a:rPr lang="ru-RU" dirty="0" smtClean="0"/>
              <a:t>Проверка на </a:t>
            </a:r>
            <a:r>
              <a:rPr lang="ru-RU" dirty="0" smtClean="0"/>
              <a:t>изображениях внутренних помещений</a:t>
            </a:r>
          </a:p>
          <a:p>
            <a:r>
              <a:rPr lang="ru-RU" dirty="0" smtClean="0"/>
              <a:t>Перенос метода </a:t>
            </a:r>
            <a:r>
              <a:rPr lang="ru-RU" dirty="0" smtClean="0"/>
              <a:t>в условия городской среды</a:t>
            </a:r>
          </a:p>
          <a:p>
            <a:pPr lvl="1"/>
            <a:r>
              <a:rPr lang="ru-RU" dirty="0" smtClean="0"/>
              <a:t>Тестирования </a:t>
            </a:r>
            <a:r>
              <a:rPr lang="ru-RU" dirty="0" smtClean="0"/>
              <a:t>на наборе изображений городской застройки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/>
          <a:lstStyle/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4896544" cy="568863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Рассматривается модель камеры-обскуры</a:t>
            </a:r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 smtClean="0"/>
              <a:t>проекции п</a:t>
            </a:r>
            <a:r>
              <a:rPr lang="ru-RU" dirty="0" smtClean="0"/>
              <a:t>араллельные прямые пересекаются в точках схождения перспективы (</a:t>
            </a:r>
            <a:r>
              <a:rPr lang="ru-RU" dirty="0" err="1" smtClean="0"/>
              <a:t>ТСП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 smtClean="0"/>
              <a:t>Производится поиск сегментов линий (СЛ) на </a:t>
            </a:r>
            <a:r>
              <a:rPr lang="ru-RU" dirty="0" smtClean="0"/>
              <a:t>изображении</a:t>
            </a:r>
          </a:p>
          <a:p>
            <a:pPr lvl="1"/>
            <a:r>
              <a:rPr lang="ru-RU" dirty="0" smtClean="0"/>
              <a:t>используется детектор</a:t>
            </a:r>
            <a:r>
              <a:rPr lang="en-US" dirty="0" smtClean="0"/>
              <a:t> </a:t>
            </a:r>
            <a:r>
              <a:rPr lang="ru-RU" dirty="0" smtClean="0"/>
              <a:t>СЛ, предложенный </a:t>
            </a:r>
            <a:r>
              <a:rPr lang="ru-RU" dirty="0" err="1" smtClean="0"/>
              <a:t>Джиои</a:t>
            </a:r>
            <a:endParaRPr lang="en-US" dirty="0" smtClean="0"/>
          </a:p>
          <a:p>
            <a:r>
              <a:rPr lang="ru-RU" dirty="0" smtClean="0"/>
              <a:t>Выделяются три наибольших кластера СЛ с помощью алгоритма </a:t>
            </a:r>
            <a:r>
              <a:rPr lang="en-US" dirty="0" err="1" smtClean="0"/>
              <a:t>RANSAC</a:t>
            </a:r>
            <a:endParaRPr lang="ru-RU" dirty="0" smtClean="0"/>
          </a:p>
          <a:p>
            <a:pPr lvl="1"/>
            <a:r>
              <a:rPr lang="ru-RU" dirty="0" smtClean="0"/>
              <a:t>Помимо самих кластеров СЛ, получены грубые оценки искомых </a:t>
            </a:r>
            <a:r>
              <a:rPr lang="ru-RU" dirty="0" err="1" smtClean="0"/>
              <a:t>ТСП</a:t>
            </a:r>
            <a:endParaRPr lang="ru-RU" dirty="0" smtClean="0"/>
          </a:p>
        </p:txBody>
      </p:sp>
      <p:pic>
        <p:nvPicPr>
          <p:cNvPr id="4" name="Рисунок 3" descr="huttunen_pis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3360582"/>
            <a:ext cx="3852448" cy="1436570"/>
          </a:xfrm>
          <a:prstGeom prst="rect">
            <a:avLst/>
          </a:prstGeom>
        </p:spPr>
      </p:pic>
      <p:pic>
        <p:nvPicPr>
          <p:cNvPr id="5" name="Рисунок 4" descr="huttunen_pishe_angl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857899"/>
            <a:ext cx="3010320" cy="1379413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637940"/>
            <a:ext cx="3044571" cy="27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uttunen_pishe_pinhole_mod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4089" y="762469"/>
            <a:ext cx="3565705" cy="2054353"/>
          </a:xfrm>
          <a:prstGeom prst="rect">
            <a:avLst/>
          </a:prstGeom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2960181"/>
            <a:ext cx="3038475" cy="3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088" y="6278835"/>
            <a:ext cx="1066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Хуттунена-Пише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5472608" cy="525658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Производится уточнение каждой найденной </a:t>
            </a:r>
            <a:r>
              <a:rPr lang="ru-RU" dirty="0" err="1" smtClean="0"/>
              <a:t>ТСП</a:t>
            </a:r>
            <a:endParaRPr lang="ru-RU" dirty="0" smtClean="0"/>
          </a:p>
          <a:p>
            <a:pPr lvl="1"/>
            <a:r>
              <a:rPr lang="ru-RU" dirty="0" smtClean="0"/>
              <a:t>Решение переопределенной </a:t>
            </a:r>
            <a:r>
              <a:rPr lang="ru-RU" dirty="0" err="1" smtClean="0"/>
              <a:t>СЛАУ</a:t>
            </a:r>
            <a:r>
              <a:rPr lang="ru-RU" dirty="0" smtClean="0"/>
              <a:t>, образованной линиями кластера</a:t>
            </a:r>
          </a:p>
          <a:p>
            <a:pPr lvl="1"/>
            <a:r>
              <a:rPr lang="ru-RU" dirty="0" smtClean="0"/>
              <a:t>Для решения используется сингулярное разложение матрицы </a:t>
            </a:r>
            <a:r>
              <a:rPr lang="en-US" b="1" i="1" dirty="0" smtClean="0"/>
              <a:t>L</a:t>
            </a:r>
            <a:endParaRPr lang="ru-RU" b="1" i="1" dirty="0" smtClean="0"/>
          </a:p>
          <a:p>
            <a:r>
              <a:rPr lang="ru-RU" dirty="0" smtClean="0"/>
              <a:t>Матрица поворота камеры составляется из векторов-столбцов полученных единичных направлений </a:t>
            </a:r>
            <a:r>
              <a:rPr lang="ru-RU" dirty="0" err="1" smtClean="0"/>
              <a:t>ТСП</a:t>
            </a:r>
            <a:endParaRPr lang="ru-RU" dirty="0" smtClean="0"/>
          </a:p>
          <a:p>
            <a:r>
              <a:rPr lang="ru-RU" dirty="0" smtClean="0"/>
              <a:t>Производится дополнительная ортогонализация полученной матрицы</a:t>
            </a:r>
          </a:p>
          <a:p>
            <a:pPr lvl="1"/>
            <a:r>
              <a:rPr lang="ru-RU" dirty="0" smtClean="0"/>
              <a:t>Снова используется метод сингулярного разложения матрицы</a:t>
            </a:r>
          </a:p>
          <a:p>
            <a:r>
              <a:rPr lang="ru-RU" dirty="0" smtClean="0"/>
              <a:t>По полученной матрице поворота камеры </a:t>
            </a:r>
            <a:r>
              <a:rPr lang="ru-RU" dirty="0" smtClean="0"/>
              <a:t>определяются </a:t>
            </a:r>
            <a:r>
              <a:rPr lang="ru-RU" dirty="0" smtClean="0"/>
              <a:t>углы </a:t>
            </a:r>
            <a:r>
              <a:rPr lang="ru-RU" dirty="0" smtClean="0"/>
              <a:t>Эйлера в нотации (1, 2, 3)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45" y="1196740"/>
            <a:ext cx="1461135" cy="28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540783"/>
            <a:ext cx="2451735" cy="52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2123708"/>
            <a:ext cx="2142173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4077072"/>
            <a:ext cx="903923" cy="27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4288" y="4077072"/>
            <a:ext cx="978218" cy="22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2924944"/>
            <a:ext cx="132492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30964" y="5805264"/>
            <a:ext cx="157734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83769" y="5819541"/>
            <a:ext cx="3244215" cy="70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87506" y="5013176"/>
            <a:ext cx="3348990" cy="65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30964" y="4746858"/>
            <a:ext cx="1577340" cy="19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817</Words>
  <Application>Microsoft Office PowerPoint</Application>
  <PresentationFormat>Экран (4:3)</PresentationFormat>
  <Paragraphs>110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Ориентация монокулярной камеры с использованием точек схождения перспективы</vt:lpstr>
      <vt:lpstr>Распространенные способы решения задачи позиционирования</vt:lpstr>
      <vt:lpstr>Спутниковые системы навигации</vt:lpstr>
      <vt:lpstr>Инерциальные системы навигации</vt:lpstr>
      <vt:lpstr>Системы локального позиционирования</vt:lpstr>
      <vt:lpstr>Использование методов компьютерного зрения</vt:lpstr>
      <vt:lpstr>Постановка задачи</vt:lpstr>
      <vt:lpstr>Метод Хуттунена-Пише</vt:lpstr>
      <vt:lpstr>Метод Хуттунена-Пише (продолжение)</vt:lpstr>
      <vt:lpstr>Технологическая часть</vt:lpstr>
      <vt:lpstr>Структурная схема тестового ПО</vt:lpstr>
      <vt:lpstr>Данные тестирования</vt:lpstr>
      <vt:lpstr>Результаты тестирования метода Хуттунена-Пише «внутри помещения»</vt:lpstr>
      <vt:lpstr>Результаты тестирования на изображениях внутри помещений</vt:lpstr>
      <vt:lpstr>Пример изображения вне помещения</vt:lpstr>
      <vt:lpstr>Результаты тестирования на изображениях вне помещений</vt:lpstr>
      <vt:lpstr>Результаты работы</vt:lpstr>
      <vt:lpstr>Экономическая часть</vt:lpstr>
      <vt:lpstr>Что можно улучшить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Kuderov</dc:creator>
  <cp:lastModifiedBy>Kuderov</cp:lastModifiedBy>
  <cp:revision>107</cp:revision>
  <dcterms:created xsi:type="dcterms:W3CDTF">2015-06-01T06:46:18Z</dcterms:created>
  <dcterms:modified xsi:type="dcterms:W3CDTF">2015-06-02T11:25:09Z</dcterms:modified>
</cp:coreProperties>
</file>