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67" r:id="rId4"/>
    <p:sldId id="274" r:id="rId5"/>
    <p:sldId id="286" r:id="rId6"/>
    <p:sldId id="283" r:id="rId7"/>
    <p:sldId id="287" r:id="rId8"/>
    <p:sldId id="281" r:id="rId9"/>
    <p:sldId id="280" r:id="rId10"/>
    <p:sldId id="261" r:id="rId11"/>
    <p:sldId id="275" r:id="rId12"/>
    <p:sldId id="279" r:id="rId13"/>
    <p:sldId id="284" r:id="rId14"/>
    <p:sldId id="289" r:id="rId15"/>
    <p:sldId id="288" r:id="rId16"/>
    <p:sldId id="262" r:id="rId17"/>
    <p:sldId id="285" r:id="rId18"/>
    <p:sldId id="290" r:id="rId19"/>
    <p:sldId id="263" r:id="rId20"/>
    <p:sldId id="282" r:id="rId21"/>
    <p:sldId id="264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0BADDA-8B67-4DF7-AD14-06F762629BE4}">
          <p14:sldIdLst>
            <p14:sldId id="256"/>
            <p14:sldId id="265"/>
            <p14:sldId id="267"/>
            <p14:sldId id="274"/>
            <p14:sldId id="286"/>
            <p14:sldId id="283"/>
            <p14:sldId id="287"/>
            <p14:sldId id="281"/>
            <p14:sldId id="280"/>
            <p14:sldId id="261"/>
            <p14:sldId id="275"/>
            <p14:sldId id="279"/>
            <p14:sldId id="284"/>
            <p14:sldId id="289"/>
            <p14:sldId id="288"/>
            <p14:sldId id="262"/>
            <p14:sldId id="285"/>
            <p14:sldId id="290"/>
            <p14:sldId id="263"/>
            <p14:sldId id="282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8" autoAdjust="0"/>
    <p:restoredTop sz="92541" autoAdjust="0"/>
  </p:normalViewPr>
  <p:slideViewPr>
    <p:cSldViewPr>
      <p:cViewPr>
        <p:scale>
          <a:sx n="100" d="100"/>
          <a:sy n="100" d="100"/>
        </p:scale>
        <p:origin x="-1932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7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P:\Projects\Study\Graduate%20work\Gyrocam\stat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P:\Projects\Study\Graduate%20work\Gyrocam\stats2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P:\Projects\Study\Graduate%20work\Gyrocam\stats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P:\Projects\Study\Graduate%20work\Gyrocam\sta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P:\Projects\Study\Graduate%20work\Gyrocam\stats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P:\Projects\Study\Graduate%20work\Gyrocam\stats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800" b="1" i="0" baseline="0">
                <a:effectLst/>
              </a:rPr>
              <a:t>Диаграмма плотности распределения углов абсолютного отклонения осей координат от верных значений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yudb_indoor_3axis!$G$1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yudb_indoor_3axis!$F$2:$F$10</c:f>
              <c:numCache>
                <c:formatCode>General</c:formatCode>
                <c:ptCount val="9"/>
                <c:pt idx="0">
                  <c:v>0.13453294649086753</c:v>
                </c:pt>
                <c:pt idx="1">
                  <c:v>5.6453063177152787</c:v>
                </c:pt>
                <c:pt idx="2">
                  <c:v>11.156079688939691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27.688399802612924</c:v>
                </c:pt>
                <c:pt idx="6">
                  <c:v>33.199173173837337</c:v>
                </c:pt>
                <c:pt idx="7">
                  <c:v>38.709946545061747</c:v>
                </c:pt>
              </c:numCache>
            </c:numRef>
          </c:xVal>
          <c:yVal>
            <c:numRef>
              <c:f>yudb_indoor_3axis!$G$2:$G$10</c:f>
              <c:numCache>
                <c:formatCode>0%</c:formatCode>
                <c:ptCount val="9"/>
                <c:pt idx="0">
                  <c:v>2.2222222222222223E-2</c:v>
                </c:pt>
                <c:pt idx="1">
                  <c:v>0.82222222222222219</c:v>
                </c:pt>
                <c:pt idx="2">
                  <c:v>4.4444444444444446E-2</c:v>
                </c:pt>
                <c:pt idx="3">
                  <c:v>4.4444444444444446E-2</c:v>
                </c:pt>
                <c:pt idx="4">
                  <c:v>0</c:v>
                </c:pt>
                <c:pt idx="5">
                  <c:v>4.4444444444444446E-2</c:v>
                </c:pt>
                <c:pt idx="6">
                  <c:v>0</c:v>
                </c:pt>
                <c:pt idx="7">
                  <c:v>2.2222222222222223E-2</c:v>
                </c:pt>
                <c:pt idx="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yudb_indoor_3axis!$H$1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yudb_indoor_3axis!$F$2:$F$10</c:f>
              <c:numCache>
                <c:formatCode>General</c:formatCode>
                <c:ptCount val="9"/>
                <c:pt idx="0">
                  <c:v>0.13453294649086753</c:v>
                </c:pt>
                <c:pt idx="1">
                  <c:v>5.6453063177152787</c:v>
                </c:pt>
                <c:pt idx="2">
                  <c:v>11.156079688939691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27.688399802612924</c:v>
                </c:pt>
                <c:pt idx="6">
                  <c:v>33.199173173837337</c:v>
                </c:pt>
                <c:pt idx="7">
                  <c:v>38.709946545061747</c:v>
                </c:pt>
              </c:numCache>
            </c:numRef>
          </c:xVal>
          <c:yVal>
            <c:numRef>
              <c:f>yudb_indoor_3axis!$H$2:$H$10</c:f>
              <c:numCache>
                <c:formatCode>0%</c:formatCode>
                <c:ptCount val="9"/>
                <c:pt idx="0">
                  <c:v>0</c:v>
                </c:pt>
                <c:pt idx="1">
                  <c:v>0.68888888888888888</c:v>
                </c:pt>
                <c:pt idx="2">
                  <c:v>0.15555555555555556</c:v>
                </c:pt>
                <c:pt idx="3">
                  <c:v>6.6666666666666666E-2</c:v>
                </c:pt>
                <c:pt idx="4">
                  <c:v>2.2222222222222223E-2</c:v>
                </c:pt>
                <c:pt idx="5">
                  <c:v>2.2222222222222223E-2</c:v>
                </c:pt>
                <c:pt idx="6">
                  <c:v>2.2222222222222223E-2</c:v>
                </c:pt>
                <c:pt idx="7">
                  <c:v>2.2222222222222223E-2</c:v>
                </c:pt>
                <c:pt idx="8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yudb_indoor_3axis!$I$1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yudb_indoor_3axis!$F$2:$F$10</c:f>
              <c:numCache>
                <c:formatCode>General</c:formatCode>
                <c:ptCount val="9"/>
                <c:pt idx="0">
                  <c:v>0.13453294649086753</c:v>
                </c:pt>
                <c:pt idx="1">
                  <c:v>5.6453063177152787</c:v>
                </c:pt>
                <c:pt idx="2">
                  <c:v>11.156079688939691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27.688399802612924</c:v>
                </c:pt>
                <c:pt idx="6">
                  <c:v>33.199173173837337</c:v>
                </c:pt>
                <c:pt idx="7">
                  <c:v>38.709946545061747</c:v>
                </c:pt>
              </c:numCache>
            </c:numRef>
          </c:xVal>
          <c:yVal>
            <c:numRef>
              <c:f>yudb_indoor_3axis!$I$2:$I$10</c:f>
              <c:numCache>
                <c:formatCode>0%</c:formatCode>
                <c:ptCount val="9"/>
                <c:pt idx="0">
                  <c:v>0</c:v>
                </c:pt>
                <c:pt idx="1">
                  <c:v>0.77777777777777779</c:v>
                </c:pt>
                <c:pt idx="2">
                  <c:v>0.1111111111111111</c:v>
                </c:pt>
                <c:pt idx="3">
                  <c:v>0.1111111111111111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06784"/>
        <c:axId val="85407360"/>
      </c:scatterChart>
      <c:valAx>
        <c:axId val="85406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ru-RU" sz="1600" b="0" i="0" baseline="0">
                    <a:effectLst/>
                  </a:rPr>
                  <a:t>Абсолютная величина угла между вычисленным направлением оси и верным</a:t>
                </a:r>
                <a:r>
                  <a:rPr lang="en-US" sz="1600" b="0" i="0" baseline="0">
                    <a:effectLst/>
                  </a:rPr>
                  <a:t>, </a:t>
                </a:r>
                <a:r>
                  <a:rPr lang="ru-RU" sz="1600" b="0" i="0" baseline="0">
                    <a:effectLst/>
                  </a:rPr>
                  <a:t>град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5407360"/>
        <c:crosses val="autoZero"/>
        <c:crossBetween val="midCat"/>
      </c:valAx>
      <c:valAx>
        <c:axId val="854073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ru-RU" sz="1600" b="0" i="0" baseline="0">
                    <a:effectLst/>
                  </a:rPr>
                  <a:t>Количество изображений на интервале, %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5406784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ru-RU" sz="1800" b="1" i="0" baseline="0">
                <a:effectLst/>
              </a:rPr>
              <a:t>Диаграмма плотности распределения углов абсолютного отклонения осей координат от верных значений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indoor_res!$M$11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indoor_res!$L$12:$L$34</c:f>
              <c:numCache>
                <c:formatCode>General</c:formatCode>
                <c:ptCount val="23"/>
                <c:pt idx="0">
                  <c:v>7.2581776157702629E-2</c:v>
                </c:pt>
                <c:pt idx="1">
                  <c:v>0.93859407043710819</c:v>
                </c:pt>
                <c:pt idx="2">
                  <c:v>1.8046063647165136</c:v>
                </c:pt>
                <c:pt idx="3">
                  <c:v>2.6706186589959189</c:v>
                </c:pt>
                <c:pt idx="4">
                  <c:v>3.5366309532753246</c:v>
                </c:pt>
                <c:pt idx="5">
                  <c:v>4.4026432475547308</c:v>
                </c:pt>
                <c:pt idx="6">
                  <c:v>5.2686555418341356</c:v>
                </c:pt>
                <c:pt idx="7">
                  <c:v>6.1346678361135414</c:v>
                </c:pt>
                <c:pt idx="8">
                  <c:v>7.0006801303929471</c:v>
                </c:pt>
                <c:pt idx="9">
                  <c:v>7.8666924246723529</c:v>
                </c:pt>
                <c:pt idx="10">
                  <c:v>8.7327047189517586</c:v>
                </c:pt>
                <c:pt idx="11">
                  <c:v>9.5987170132311643</c:v>
                </c:pt>
                <c:pt idx="12">
                  <c:v>10.464729307510568</c:v>
                </c:pt>
                <c:pt idx="13">
                  <c:v>11.330741601789974</c:v>
                </c:pt>
                <c:pt idx="14">
                  <c:v>12.19675389606938</c:v>
                </c:pt>
                <c:pt idx="15">
                  <c:v>13.062766190348785</c:v>
                </c:pt>
                <c:pt idx="16">
                  <c:v>13.928778484628191</c:v>
                </c:pt>
                <c:pt idx="17">
                  <c:v>14.794790778907597</c:v>
                </c:pt>
                <c:pt idx="18">
                  <c:v>15.660803073187003</c:v>
                </c:pt>
                <c:pt idx="19">
                  <c:v>16.526815367466405</c:v>
                </c:pt>
                <c:pt idx="20">
                  <c:v>17.392827661745812</c:v>
                </c:pt>
                <c:pt idx="21">
                  <c:v>18.258839956025216</c:v>
                </c:pt>
              </c:numCache>
            </c:numRef>
          </c:xVal>
          <c:yVal>
            <c:numRef>
              <c:f>indoor_res!$M$12:$M$34</c:f>
              <c:numCache>
                <c:formatCode>General</c:formatCode>
                <c:ptCount val="23"/>
                <c:pt idx="0">
                  <c:v>0</c:v>
                </c:pt>
                <c:pt idx="1">
                  <c:v>0.51111111111111107</c:v>
                </c:pt>
                <c:pt idx="2">
                  <c:v>0.26666666666666666</c:v>
                </c:pt>
                <c:pt idx="3">
                  <c:v>0.1111111111111111</c:v>
                </c:pt>
                <c:pt idx="4">
                  <c:v>2.2222222222222223E-2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2.2222222222222223E-2</c:v>
                </c:pt>
                <c:pt idx="13">
                  <c:v>0</c:v>
                </c:pt>
                <c:pt idx="14">
                  <c:v>2.2222222222222223E-2</c:v>
                </c:pt>
                <c:pt idx="15">
                  <c:v>2.2222222222222223E-2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2.2222222222222223E-2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indoor_res!$N$11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indoor_res!$L$12:$L$34</c:f>
              <c:numCache>
                <c:formatCode>General</c:formatCode>
                <c:ptCount val="23"/>
                <c:pt idx="0">
                  <c:v>7.2581776157702629E-2</c:v>
                </c:pt>
                <c:pt idx="1">
                  <c:v>0.93859407043710819</c:v>
                </c:pt>
                <c:pt idx="2">
                  <c:v>1.8046063647165136</c:v>
                </c:pt>
                <c:pt idx="3">
                  <c:v>2.6706186589959189</c:v>
                </c:pt>
                <c:pt idx="4">
                  <c:v>3.5366309532753246</c:v>
                </c:pt>
                <c:pt idx="5">
                  <c:v>4.4026432475547308</c:v>
                </c:pt>
                <c:pt idx="6">
                  <c:v>5.2686555418341356</c:v>
                </c:pt>
                <c:pt idx="7">
                  <c:v>6.1346678361135414</c:v>
                </c:pt>
                <c:pt idx="8">
                  <c:v>7.0006801303929471</c:v>
                </c:pt>
                <c:pt idx="9">
                  <c:v>7.8666924246723529</c:v>
                </c:pt>
                <c:pt idx="10">
                  <c:v>8.7327047189517586</c:v>
                </c:pt>
                <c:pt idx="11">
                  <c:v>9.5987170132311643</c:v>
                </c:pt>
                <c:pt idx="12">
                  <c:v>10.464729307510568</c:v>
                </c:pt>
                <c:pt idx="13">
                  <c:v>11.330741601789974</c:v>
                </c:pt>
                <c:pt idx="14">
                  <c:v>12.19675389606938</c:v>
                </c:pt>
                <c:pt idx="15">
                  <c:v>13.062766190348785</c:v>
                </c:pt>
                <c:pt idx="16">
                  <c:v>13.928778484628191</c:v>
                </c:pt>
                <c:pt idx="17">
                  <c:v>14.794790778907597</c:v>
                </c:pt>
                <c:pt idx="18">
                  <c:v>15.660803073187003</c:v>
                </c:pt>
                <c:pt idx="19">
                  <c:v>16.526815367466405</c:v>
                </c:pt>
                <c:pt idx="20">
                  <c:v>17.392827661745812</c:v>
                </c:pt>
                <c:pt idx="21">
                  <c:v>18.258839956025216</c:v>
                </c:pt>
              </c:numCache>
            </c:numRef>
          </c:xVal>
          <c:yVal>
            <c:numRef>
              <c:f>indoor_res!$N$12:$N$34</c:f>
              <c:numCache>
                <c:formatCode>General</c:formatCode>
                <c:ptCount val="23"/>
                <c:pt idx="0">
                  <c:v>2.2222222222222223E-2</c:v>
                </c:pt>
                <c:pt idx="1">
                  <c:v>0.8</c:v>
                </c:pt>
                <c:pt idx="2">
                  <c:v>0.13333333333333333</c:v>
                </c:pt>
                <c:pt idx="3">
                  <c:v>2.2222222222222223E-2</c:v>
                </c:pt>
                <c:pt idx="4">
                  <c:v>0</c:v>
                </c:pt>
                <c:pt idx="5">
                  <c:v>2.2222222222222223E-2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indoor_res!$O$11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indoor_res!$L$12:$L$34</c:f>
              <c:numCache>
                <c:formatCode>General</c:formatCode>
                <c:ptCount val="23"/>
                <c:pt idx="0">
                  <c:v>7.2581776157702629E-2</c:v>
                </c:pt>
                <c:pt idx="1">
                  <c:v>0.93859407043710819</c:v>
                </c:pt>
                <c:pt idx="2">
                  <c:v>1.8046063647165136</c:v>
                </c:pt>
                <c:pt idx="3">
                  <c:v>2.6706186589959189</c:v>
                </c:pt>
                <c:pt idx="4">
                  <c:v>3.5366309532753246</c:v>
                </c:pt>
                <c:pt idx="5">
                  <c:v>4.4026432475547308</c:v>
                </c:pt>
                <c:pt idx="6">
                  <c:v>5.2686555418341356</c:v>
                </c:pt>
                <c:pt idx="7">
                  <c:v>6.1346678361135414</c:v>
                </c:pt>
                <c:pt idx="8">
                  <c:v>7.0006801303929471</c:v>
                </c:pt>
                <c:pt idx="9">
                  <c:v>7.8666924246723529</c:v>
                </c:pt>
                <c:pt idx="10">
                  <c:v>8.7327047189517586</c:v>
                </c:pt>
                <c:pt idx="11">
                  <c:v>9.5987170132311643</c:v>
                </c:pt>
                <c:pt idx="12">
                  <c:v>10.464729307510568</c:v>
                </c:pt>
                <c:pt idx="13">
                  <c:v>11.330741601789974</c:v>
                </c:pt>
                <c:pt idx="14">
                  <c:v>12.19675389606938</c:v>
                </c:pt>
                <c:pt idx="15">
                  <c:v>13.062766190348785</c:v>
                </c:pt>
                <c:pt idx="16">
                  <c:v>13.928778484628191</c:v>
                </c:pt>
                <c:pt idx="17">
                  <c:v>14.794790778907597</c:v>
                </c:pt>
                <c:pt idx="18">
                  <c:v>15.660803073187003</c:v>
                </c:pt>
                <c:pt idx="19">
                  <c:v>16.526815367466405</c:v>
                </c:pt>
                <c:pt idx="20">
                  <c:v>17.392827661745812</c:v>
                </c:pt>
                <c:pt idx="21">
                  <c:v>18.258839956025216</c:v>
                </c:pt>
              </c:numCache>
            </c:numRef>
          </c:xVal>
          <c:yVal>
            <c:numRef>
              <c:f>indoor_res!$O$12:$O$34</c:f>
              <c:numCache>
                <c:formatCode>General</c:formatCode>
                <c:ptCount val="23"/>
                <c:pt idx="0">
                  <c:v>0</c:v>
                </c:pt>
                <c:pt idx="1">
                  <c:v>0.42222222222222222</c:v>
                </c:pt>
                <c:pt idx="2">
                  <c:v>0.31111111111111112</c:v>
                </c:pt>
                <c:pt idx="3">
                  <c:v>0.15555555555555556</c:v>
                </c:pt>
                <c:pt idx="4">
                  <c:v>2.2222222222222223E-2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2.2222222222222223E-2</c:v>
                </c:pt>
                <c:pt idx="13">
                  <c:v>0</c:v>
                </c:pt>
                <c:pt idx="14">
                  <c:v>2.2222222222222223E-2</c:v>
                </c:pt>
                <c:pt idx="15">
                  <c:v>0</c:v>
                </c:pt>
                <c:pt idx="16">
                  <c:v>2.2222222222222223E-2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2.2222222222222223E-2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03104"/>
        <c:axId val="33903680"/>
      </c:scatterChart>
      <c:valAx>
        <c:axId val="33903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 i="0" baseline="0">
                    <a:effectLst/>
                  </a:rPr>
                  <a:t>Абсолютная величина угла между вычисленным направлением оси и верным</a:t>
                </a:r>
                <a:r>
                  <a:rPr lang="en-US" sz="1600" b="0" i="0" baseline="0">
                    <a:effectLst/>
                  </a:rPr>
                  <a:t>, </a:t>
                </a:r>
                <a:r>
                  <a:rPr lang="ru-RU" sz="1600" b="0" i="0" baseline="0">
                    <a:effectLst/>
                  </a:rPr>
                  <a:t>град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3903680"/>
        <c:crosses val="autoZero"/>
        <c:crossBetween val="midCat"/>
      </c:valAx>
      <c:valAx>
        <c:axId val="339036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 i="0" baseline="0">
                    <a:effectLst/>
                  </a:rPr>
                  <a:t>Количество изображений на интервале, %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3903104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Диаграмма распределения точности обработки изображений</a:t>
            </a:r>
            <a:r>
              <a:rPr lang="ru-RU" baseline="0" dirty="0"/>
              <a:t> по величине углов абсолютного отклонения </a:t>
            </a:r>
            <a:r>
              <a:rPr lang="ru-RU" dirty="0"/>
              <a:t>осей координат от верных значений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outdoor_res!$H$11</c:f>
              <c:strCache>
                <c:ptCount val="1"/>
                <c:pt idx="0">
                  <c:v>Ось X</c:v>
                </c:pt>
              </c:strCache>
            </c:strRef>
          </c:tx>
          <c:marker>
            <c:symbol val="none"/>
          </c:marker>
          <c:xVal>
            <c:numRef>
              <c:f>outdoor_res!$G$12:$G$53</c:f>
              <c:numCache>
                <c:formatCode>General</c:formatCode>
                <c:ptCount val="42"/>
                <c:pt idx="0">
                  <c:v>3.9360791121539396E-2</c:v>
                </c:pt>
                <c:pt idx="1">
                  <c:v>0.23939258645732439</c:v>
                </c:pt>
                <c:pt idx="2">
                  <c:v>0.43942438179310939</c:v>
                </c:pt>
                <c:pt idx="3">
                  <c:v>0.63945617712889447</c:v>
                </c:pt>
                <c:pt idx="4">
                  <c:v>0.83948797246467932</c:v>
                </c:pt>
                <c:pt idx="5">
                  <c:v>1.0395197678004644</c:v>
                </c:pt>
                <c:pt idx="6">
                  <c:v>1.2395515631362495</c:v>
                </c:pt>
                <c:pt idx="7">
                  <c:v>1.4395833584720343</c:v>
                </c:pt>
                <c:pt idx="8">
                  <c:v>1.6396151538078194</c:v>
                </c:pt>
                <c:pt idx="9">
                  <c:v>1.8396469491436045</c:v>
                </c:pt>
                <c:pt idx="10">
                  <c:v>2.0396787444793891</c:v>
                </c:pt>
                <c:pt idx="11">
                  <c:v>2.239710539815174</c:v>
                </c:pt>
                <c:pt idx="12">
                  <c:v>2.4397423351509593</c:v>
                </c:pt>
                <c:pt idx="13">
                  <c:v>2.6397741304867441</c:v>
                </c:pt>
                <c:pt idx="14">
                  <c:v>2.839805925822529</c:v>
                </c:pt>
                <c:pt idx="15">
                  <c:v>3.0398377211583143</c:v>
                </c:pt>
                <c:pt idx="16">
                  <c:v>3.2398695164940992</c:v>
                </c:pt>
                <c:pt idx="17">
                  <c:v>3.439901311829884</c:v>
                </c:pt>
                <c:pt idx="18">
                  <c:v>3.6399331071656693</c:v>
                </c:pt>
                <c:pt idx="19">
                  <c:v>3.8399649025014542</c:v>
                </c:pt>
                <c:pt idx="20">
                  <c:v>4.039996697837239</c:v>
                </c:pt>
                <c:pt idx="21">
                  <c:v>4.2400284931730239</c:v>
                </c:pt>
                <c:pt idx="22">
                  <c:v>4.4400602885088087</c:v>
                </c:pt>
                <c:pt idx="23">
                  <c:v>4.6400920838445945</c:v>
                </c:pt>
                <c:pt idx="24">
                  <c:v>4.8401238791803793</c:v>
                </c:pt>
                <c:pt idx="25">
                  <c:v>5.0401556745161642</c:v>
                </c:pt>
                <c:pt idx="26">
                  <c:v>5.2401874698519491</c:v>
                </c:pt>
                <c:pt idx="27">
                  <c:v>5.4402192651877339</c:v>
                </c:pt>
                <c:pt idx="28">
                  <c:v>5.6402510605235188</c:v>
                </c:pt>
                <c:pt idx="29">
                  <c:v>5.8402828558593045</c:v>
                </c:pt>
                <c:pt idx="30">
                  <c:v>6.0403146511950894</c:v>
                </c:pt>
                <c:pt idx="31">
                  <c:v>6.2403464465308742</c:v>
                </c:pt>
                <c:pt idx="32">
                  <c:v>6.4403782418666591</c:v>
                </c:pt>
                <c:pt idx="33">
                  <c:v>6.6404100372024439</c:v>
                </c:pt>
                <c:pt idx="34">
                  <c:v>6.8404418325382288</c:v>
                </c:pt>
                <c:pt idx="35">
                  <c:v>7.0404736278740137</c:v>
                </c:pt>
                <c:pt idx="36">
                  <c:v>7.2405054232097994</c:v>
                </c:pt>
                <c:pt idx="37">
                  <c:v>7.4405372185455843</c:v>
                </c:pt>
                <c:pt idx="38">
                  <c:v>7.6405690138813691</c:v>
                </c:pt>
                <c:pt idx="39">
                  <c:v>7.840600809217154</c:v>
                </c:pt>
                <c:pt idx="40">
                  <c:v>8.0406326045529397</c:v>
                </c:pt>
                <c:pt idx="41">
                  <c:v>8.2406643998887255</c:v>
                </c:pt>
              </c:numCache>
            </c:numRef>
          </c:xVal>
          <c:yVal>
            <c:numRef>
              <c:f>outdoor_res!$H$12:$H$53</c:f>
              <c:numCache>
                <c:formatCode>0%</c:formatCode>
                <c:ptCount val="42"/>
                <c:pt idx="0">
                  <c:v>0</c:v>
                </c:pt>
                <c:pt idx="1">
                  <c:v>5.2631578947368418E-2</c:v>
                </c:pt>
                <c:pt idx="2">
                  <c:v>8.771929824561403E-2</c:v>
                </c:pt>
                <c:pt idx="3">
                  <c:v>0.17543859649122806</c:v>
                </c:pt>
                <c:pt idx="4">
                  <c:v>0.2982456140350877</c:v>
                </c:pt>
                <c:pt idx="5">
                  <c:v>0.35087719298245612</c:v>
                </c:pt>
                <c:pt idx="6">
                  <c:v>0.52631578947368418</c:v>
                </c:pt>
                <c:pt idx="7">
                  <c:v>0.59649122807017541</c:v>
                </c:pt>
                <c:pt idx="8">
                  <c:v>0.64912280701754388</c:v>
                </c:pt>
                <c:pt idx="9">
                  <c:v>0.73684210526315785</c:v>
                </c:pt>
                <c:pt idx="10">
                  <c:v>0.78947368421052633</c:v>
                </c:pt>
                <c:pt idx="11">
                  <c:v>0.82456140350877194</c:v>
                </c:pt>
                <c:pt idx="12">
                  <c:v>0.8771929824561403</c:v>
                </c:pt>
                <c:pt idx="13">
                  <c:v>0.91228070175438591</c:v>
                </c:pt>
                <c:pt idx="14">
                  <c:v>0.91228070175438591</c:v>
                </c:pt>
                <c:pt idx="15">
                  <c:v>0.91228070175438591</c:v>
                </c:pt>
                <c:pt idx="16">
                  <c:v>0.91228070175438591</c:v>
                </c:pt>
                <c:pt idx="17">
                  <c:v>0.91228070175438591</c:v>
                </c:pt>
                <c:pt idx="18">
                  <c:v>0.91228070175438591</c:v>
                </c:pt>
                <c:pt idx="19">
                  <c:v>0.91228070175438591</c:v>
                </c:pt>
                <c:pt idx="20">
                  <c:v>0.91228070175438591</c:v>
                </c:pt>
                <c:pt idx="21">
                  <c:v>0.91228070175438591</c:v>
                </c:pt>
                <c:pt idx="22">
                  <c:v>0.92982456140350878</c:v>
                </c:pt>
                <c:pt idx="23">
                  <c:v>0.92982456140350878</c:v>
                </c:pt>
                <c:pt idx="24">
                  <c:v>0.92982456140350878</c:v>
                </c:pt>
                <c:pt idx="25">
                  <c:v>0.94736842105263153</c:v>
                </c:pt>
                <c:pt idx="26">
                  <c:v>0.94736842105263153</c:v>
                </c:pt>
                <c:pt idx="27">
                  <c:v>0.94736842105263153</c:v>
                </c:pt>
                <c:pt idx="28">
                  <c:v>0.94736842105263153</c:v>
                </c:pt>
                <c:pt idx="29">
                  <c:v>0.94736842105263153</c:v>
                </c:pt>
                <c:pt idx="30">
                  <c:v>0.94736842105263153</c:v>
                </c:pt>
                <c:pt idx="31">
                  <c:v>0.94736842105263153</c:v>
                </c:pt>
                <c:pt idx="32">
                  <c:v>0.96491228070175439</c:v>
                </c:pt>
                <c:pt idx="33">
                  <c:v>0.96491228070175439</c:v>
                </c:pt>
                <c:pt idx="34">
                  <c:v>0.96491228070175439</c:v>
                </c:pt>
                <c:pt idx="35">
                  <c:v>0.96491228070175439</c:v>
                </c:pt>
                <c:pt idx="36">
                  <c:v>0.96491228070175439</c:v>
                </c:pt>
                <c:pt idx="37">
                  <c:v>0.98245614035087714</c:v>
                </c:pt>
                <c:pt idx="38">
                  <c:v>0.98245614035087714</c:v>
                </c:pt>
                <c:pt idx="39">
                  <c:v>0.98245614035087714</c:v>
                </c:pt>
                <c:pt idx="40">
                  <c:v>1</c:v>
                </c:pt>
                <c:pt idx="41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outdoor_res!$I$11</c:f>
              <c:strCache>
                <c:ptCount val="1"/>
                <c:pt idx="0">
                  <c:v>Ось Y</c:v>
                </c:pt>
              </c:strCache>
            </c:strRef>
          </c:tx>
          <c:marker>
            <c:symbol val="none"/>
          </c:marker>
          <c:xVal>
            <c:numRef>
              <c:f>outdoor_res!$G$12:$G$53</c:f>
              <c:numCache>
                <c:formatCode>General</c:formatCode>
                <c:ptCount val="42"/>
                <c:pt idx="0">
                  <c:v>3.9360791121539396E-2</c:v>
                </c:pt>
                <c:pt idx="1">
                  <c:v>0.23939258645732439</c:v>
                </c:pt>
                <c:pt idx="2">
                  <c:v>0.43942438179310939</c:v>
                </c:pt>
                <c:pt idx="3">
                  <c:v>0.63945617712889447</c:v>
                </c:pt>
                <c:pt idx="4">
                  <c:v>0.83948797246467932</c:v>
                </c:pt>
                <c:pt idx="5">
                  <c:v>1.0395197678004644</c:v>
                </c:pt>
                <c:pt idx="6">
                  <c:v>1.2395515631362495</c:v>
                </c:pt>
                <c:pt idx="7">
                  <c:v>1.4395833584720343</c:v>
                </c:pt>
                <c:pt idx="8">
                  <c:v>1.6396151538078194</c:v>
                </c:pt>
                <c:pt idx="9">
                  <c:v>1.8396469491436045</c:v>
                </c:pt>
                <c:pt idx="10">
                  <c:v>2.0396787444793891</c:v>
                </c:pt>
                <c:pt idx="11">
                  <c:v>2.239710539815174</c:v>
                </c:pt>
                <c:pt idx="12">
                  <c:v>2.4397423351509593</c:v>
                </c:pt>
                <c:pt idx="13">
                  <c:v>2.6397741304867441</c:v>
                </c:pt>
                <c:pt idx="14">
                  <c:v>2.839805925822529</c:v>
                </c:pt>
                <c:pt idx="15">
                  <c:v>3.0398377211583143</c:v>
                </c:pt>
                <c:pt idx="16">
                  <c:v>3.2398695164940992</c:v>
                </c:pt>
                <c:pt idx="17">
                  <c:v>3.439901311829884</c:v>
                </c:pt>
                <c:pt idx="18">
                  <c:v>3.6399331071656693</c:v>
                </c:pt>
                <c:pt idx="19">
                  <c:v>3.8399649025014542</c:v>
                </c:pt>
                <c:pt idx="20">
                  <c:v>4.039996697837239</c:v>
                </c:pt>
                <c:pt idx="21">
                  <c:v>4.2400284931730239</c:v>
                </c:pt>
                <c:pt idx="22">
                  <c:v>4.4400602885088087</c:v>
                </c:pt>
                <c:pt idx="23">
                  <c:v>4.6400920838445945</c:v>
                </c:pt>
                <c:pt idx="24">
                  <c:v>4.8401238791803793</c:v>
                </c:pt>
                <c:pt idx="25">
                  <c:v>5.0401556745161642</c:v>
                </c:pt>
                <c:pt idx="26">
                  <c:v>5.2401874698519491</c:v>
                </c:pt>
                <c:pt idx="27">
                  <c:v>5.4402192651877339</c:v>
                </c:pt>
                <c:pt idx="28">
                  <c:v>5.6402510605235188</c:v>
                </c:pt>
                <c:pt idx="29">
                  <c:v>5.8402828558593045</c:v>
                </c:pt>
                <c:pt idx="30">
                  <c:v>6.0403146511950894</c:v>
                </c:pt>
                <c:pt idx="31">
                  <c:v>6.2403464465308742</c:v>
                </c:pt>
                <c:pt idx="32">
                  <c:v>6.4403782418666591</c:v>
                </c:pt>
                <c:pt idx="33">
                  <c:v>6.6404100372024439</c:v>
                </c:pt>
                <c:pt idx="34">
                  <c:v>6.8404418325382288</c:v>
                </c:pt>
                <c:pt idx="35">
                  <c:v>7.0404736278740137</c:v>
                </c:pt>
                <c:pt idx="36">
                  <c:v>7.2405054232097994</c:v>
                </c:pt>
                <c:pt idx="37">
                  <c:v>7.4405372185455843</c:v>
                </c:pt>
                <c:pt idx="38">
                  <c:v>7.6405690138813691</c:v>
                </c:pt>
                <c:pt idx="39">
                  <c:v>7.840600809217154</c:v>
                </c:pt>
                <c:pt idx="40">
                  <c:v>8.0406326045529397</c:v>
                </c:pt>
                <c:pt idx="41">
                  <c:v>8.2406643998887255</c:v>
                </c:pt>
              </c:numCache>
            </c:numRef>
          </c:xVal>
          <c:yVal>
            <c:numRef>
              <c:f>outdoor_res!$I$12:$I$53</c:f>
              <c:numCache>
                <c:formatCode>0%</c:formatCode>
                <c:ptCount val="42"/>
                <c:pt idx="0">
                  <c:v>0</c:v>
                </c:pt>
                <c:pt idx="1">
                  <c:v>0.15789473684210525</c:v>
                </c:pt>
                <c:pt idx="2">
                  <c:v>0.24561403508771928</c:v>
                </c:pt>
                <c:pt idx="3">
                  <c:v>0.38596491228070173</c:v>
                </c:pt>
                <c:pt idx="4">
                  <c:v>0.50877192982456143</c:v>
                </c:pt>
                <c:pt idx="5">
                  <c:v>0.56140350877192979</c:v>
                </c:pt>
                <c:pt idx="6">
                  <c:v>0.64912280701754388</c:v>
                </c:pt>
                <c:pt idx="7">
                  <c:v>0.7192982456140351</c:v>
                </c:pt>
                <c:pt idx="8">
                  <c:v>0.80701754385964908</c:v>
                </c:pt>
                <c:pt idx="9">
                  <c:v>0.89473684210526316</c:v>
                </c:pt>
                <c:pt idx="10">
                  <c:v>0.89473684210526316</c:v>
                </c:pt>
                <c:pt idx="11">
                  <c:v>0.89473684210526316</c:v>
                </c:pt>
                <c:pt idx="12">
                  <c:v>0.92982456140350878</c:v>
                </c:pt>
                <c:pt idx="13">
                  <c:v>0.94736842105263153</c:v>
                </c:pt>
                <c:pt idx="14">
                  <c:v>0.94736842105263153</c:v>
                </c:pt>
                <c:pt idx="15">
                  <c:v>0.94736842105263153</c:v>
                </c:pt>
                <c:pt idx="16">
                  <c:v>0.96491228070175439</c:v>
                </c:pt>
                <c:pt idx="17">
                  <c:v>0.96491228070175439</c:v>
                </c:pt>
                <c:pt idx="18">
                  <c:v>0.96491228070175439</c:v>
                </c:pt>
                <c:pt idx="19">
                  <c:v>0.98245614035087714</c:v>
                </c:pt>
                <c:pt idx="20">
                  <c:v>0.98245614035087714</c:v>
                </c:pt>
                <c:pt idx="21">
                  <c:v>0.98245614035087714</c:v>
                </c:pt>
                <c:pt idx="22">
                  <c:v>0.98245614035087714</c:v>
                </c:pt>
                <c:pt idx="23">
                  <c:v>0.98245614035087714</c:v>
                </c:pt>
                <c:pt idx="24">
                  <c:v>0.98245614035087714</c:v>
                </c:pt>
                <c:pt idx="25">
                  <c:v>0.98245614035087714</c:v>
                </c:pt>
                <c:pt idx="26">
                  <c:v>0.98245614035087714</c:v>
                </c:pt>
                <c:pt idx="27">
                  <c:v>0.98245614035087714</c:v>
                </c:pt>
                <c:pt idx="28">
                  <c:v>0.98245614035087714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outdoor_res!$J$11</c:f>
              <c:strCache>
                <c:ptCount val="1"/>
                <c:pt idx="0">
                  <c:v>Ось Z</c:v>
                </c:pt>
              </c:strCache>
            </c:strRef>
          </c:tx>
          <c:marker>
            <c:symbol val="none"/>
          </c:marker>
          <c:xVal>
            <c:numRef>
              <c:f>outdoor_res!$G$12:$G$53</c:f>
              <c:numCache>
                <c:formatCode>General</c:formatCode>
                <c:ptCount val="42"/>
                <c:pt idx="0">
                  <c:v>3.9360791121539396E-2</c:v>
                </c:pt>
                <c:pt idx="1">
                  <c:v>0.23939258645732439</c:v>
                </c:pt>
                <c:pt idx="2">
                  <c:v>0.43942438179310939</c:v>
                </c:pt>
                <c:pt idx="3">
                  <c:v>0.63945617712889447</c:v>
                </c:pt>
                <c:pt idx="4">
                  <c:v>0.83948797246467932</c:v>
                </c:pt>
                <c:pt idx="5">
                  <c:v>1.0395197678004644</c:v>
                </c:pt>
                <c:pt idx="6">
                  <c:v>1.2395515631362495</c:v>
                </c:pt>
                <c:pt idx="7">
                  <c:v>1.4395833584720343</c:v>
                </c:pt>
                <c:pt idx="8">
                  <c:v>1.6396151538078194</c:v>
                </c:pt>
                <c:pt idx="9">
                  <c:v>1.8396469491436045</c:v>
                </c:pt>
                <c:pt idx="10">
                  <c:v>2.0396787444793891</c:v>
                </c:pt>
                <c:pt idx="11">
                  <c:v>2.239710539815174</c:v>
                </c:pt>
                <c:pt idx="12">
                  <c:v>2.4397423351509593</c:v>
                </c:pt>
                <c:pt idx="13">
                  <c:v>2.6397741304867441</c:v>
                </c:pt>
                <c:pt idx="14">
                  <c:v>2.839805925822529</c:v>
                </c:pt>
                <c:pt idx="15">
                  <c:v>3.0398377211583143</c:v>
                </c:pt>
                <c:pt idx="16">
                  <c:v>3.2398695164940992</c:v>
                </c:pt>
                <c:pt idx="17">
                  <c:v>3.439901311829884</c:v>
                </c:pt>
                <c:pt idx="18">
                  <c:v>3.6399331071656693</c:v>
                </c:pt>
                <c:pt idx="19">
                  <c:v>3.8399649025014542</c:v>
                </c:pt>
                <c:pt idx="20">
                  <c:v>4.039996697837239</c:v>
                </c:pt>
                <c:pt idx="21">
                  <c:v>4.2400284931730239</c:v>
                </c:pt>
                <c:pt idx="22">
                  <c:v>4.4400602885088087</c:v>
                </c:pt>
                <c:pt idx="23">
                  <c:v>4.6400920838445945</c:v>
                </c:pt>
                <c:pt idx="24">
                  <c:v>4.8401238791803793</c:v>
                </c:pt>
                <c:pt idx="25">
                  <c:v>5.0401556745161642</c:v>
                </c:pt>
                <c:pt idx="26">
                  <c:v>5.2401874698519491</c:v>
                </c:pt>
                <c:pt idx="27">
                  <c:v>5.4402192651877339</c:v>
                </c:pt>
                <c:pt idx="28">
                  <c:v>5.6402510605235188</c:v>
                </c:pt>
                <c:pt idx="29">
                  <c:v>5.8402828558593045</c:v>
                </c:pt>
                <c:pt idx="30">
                  <c:v>6.0403146511950894</c:v>
                </c:pt>
                <c:pt idx="31">
                  <c:v>6.2403464465308742</c:v>
                </c:pt>
                <c:pt idx="32">
                  <c:v>6.4403782418666591</c:v>
                </c:pt>
                <c:pt idx="33">
                  <c:v>6.6404100372024439</c:v>
                </c:pt>
                <c:pt idx="34">
                  <c:v>6.8404418325382288</c:v>
                </c:pt>
                <c:pt idx="35">
                  <c:v>7.0404736278740137</c:v>
                </c:pt>
                <c:pt idx="36">
                  <c:v>7.2405054232097994</c:v>
                </c:pt>
                <c:pt idx="37">
                  <c:v>7.4405372185455843</c:v>
                </c:pt>
                <c:pt idx="38">
                  <c:v>7.6405690138813691</c:v>
                </c:pt>
                <c:pt idx="39">
                  <c:v>7.840600809217154</c:v>
                </c:pt>
                <c:pt idx="40">
                  <c:v>8.0406326045529397</c:v>
                </c:pt>
                <c:pt idx="41">
                  <c:v>8.2406643998887255</c:v>
                </c:pt>
              </c:numCache>
            </c:numRef>
          </c:xVal>
          <c:yVal>
            <c:numRef>
              <c:f>outdoor_res!$J$12:$J$53</c:f>
              <c:numCache>
                <c:formatCode>0%</c:formatCode>
                <c:ptCount val="42"/>
                <c:pt idx="0">
                  <c:v>0</c:v>
                </c:pt>
                <c:pt idx="1">
                  <c:v>5.2631578947368418E-2</c:v>
                </c:pt>
                <c:pt idx="2">
                  <c:v>0.10526315789473684</c:v>
                </c:pt>
                <c:pt idx="3">
                  <c:v>0.15789473684210525</c:v>
                </c:pt>
                <c:pt idx="4">
                  <c:v>0.26315789473684209</c:v>
                </c:pt>
                <c:pt idx="5">
                  <c:v>0.31578947368421051</c:v>
                </c:pt>
                <c:pt idx="6">
                  <c:v>0.47368421052631576</c:v>
                </c:pt>
                <c:pt idx="7">
                  <c:v>0.59649122807017541</c:v>
                </c:pt>
                <c:pt idx="8">
                  <c:v>0.61403508771929827</c:v>
                </c:pt>
                <c:pt idx="9">
                  <c:v>0.70175438596491224</c:v>
                </c:pt>
                <c:pt idx="10">
                  <c:v>0.7192982456140351</c:v>
                </c:pt>
                <c:pt idx="11">
                  <c:v>0.73684210526315785</c:v>
                </c:pt>
                <c:pt idx="12">
                  <c:v>0.80701754385964908</c:v>
                </c:pt>
                <c:pt idx="13">
                  <c:v>0.85964912280701755</c:v>
                </c:pt>
                <c:pt idx="14">
                  <c:v>0.85964912280701755</c:v>
                </c:pt>
                <c:pt idx="15">
                  <c:v>0.8771929824561403</c:v>
                </c:pt>
                <c:pt idx="16">
                  <c:v>0.8771929824561403</c:v>
                </c:pt>
                <c:pt idx="17">
                  <c:v>0.8771929824561403</c:v>
                </c:pt>
                <c:pt idx="18">
                  <c:v>0.8771929824561403</c:v>
                </c:pt>
                <c:pt idx="19">
                  <c:v>0.89473684210526316</c:v>
                </c:pt>
                <c:pt idx="20">
                  <c:v>0.89473684210526316</c:v>
                </c:pt>
                <c:pt idx="21">
                  <c:v>0.91228070175438591</c:v>
                </c:pt>
                <c:pt idx="22">
                  <c:v>0.91228070175438591</c:v>
                </c:pt>
                <c:pt idx="23">
                  <c:v>0.91228070175438591</c:v>
                </c:pt>
                <c:pt idx="24">
                  <c:v>0.91228070175438591</c:v>
                </c:pt>
                <c:pt idx="25">
                  <c:v>0.91228070175438591</c:v>
                </c:pt>
                <c:pt idx="26">
                  <c:v>0.92982456140350878</c:v>
                </c:pt>
                <c:pt idx="27">
                  <c:v>0.92982456140350878</c:v>
                </c:pt>
                <c:pt idx="28">
                  <c:v>0.92982456140350878</c:v>
                </c:pt>
                <c:pt idx="29">
                  <c:v>0.94736842105263153</c:v>
                </c:pt>
                <c:pt idx="30">
                  <c:v>0.94736842105263153</c:v>
                </c:pt>
                <c:pt idx="31">
                  <c:v>0.94736842105263153</c:v>
                </c:pt>
                <c:pt idx="32">
                  <c:v>0.94736842105263153</c:v>
                </c:pt>
                <c:pt idx="33">
                  <c:v>0.96491228070175439</c:v>
                </c:pt>
                <c:pt idx="34">
                  <c:v>0.96491228070175439</c:v>
                </c:pt>
                <c:pt idx="35">
                  <c:v>0.96491228070175439</c:v>
                </c:pt>
                <c:pt idx="36">
                  <c:v>0.96491228070175439</c:v>
                </c:pt>
                <c:pt idx="37">
                  <c:v>0.98245614035087714</c:v>
                </c:pt>
                <c:pt idx="38">
                  <c:v>0.98245614035087714</c:v>
                </c:pt>
                <c:pt idx="39">
                  <c:v>0.98245614035087714</c:v>
                </c:pt>
                <c:pt idx="40">
                  <c:v>0.98245614035087714</c:v>
                </c:pt>
                <c:pt idx="4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05408"/>
        <c:axId val="33901952"/>
      </c:scatterChart>
      <c:valAx>
        <c:axId val="33905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800" b="0" i="0" baseline="0">
                    <a:effectLst/>
                  </a:rPr>
                  <a:t>Величиная абсолютного отклонения найденного значения направления оси</a:t>
                </a:r>
                <a:r>
                  <a:rPr lang="en-US" sz="1800" b="0" i="0" baseline="0">
                    <a:effectLst/>
                  </a:rPr>
                  <a:t>, </a:t>
                </a:r>
                <a:r>
                  <a:rPr lang="ru-RU" sz="1800" b="0" i="0" baseline="0">
                    <a:effectLst/>
                  </a:rPr>
                  <a:t>град</a:t>
                </a:r>
                <a:endParaRPr lang="en-U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3901952"/>
        <c:crosses val="autoZero"/>
        <c:crossBetween val="midCat"/>
      </c:valAx>
      <c:valAx>
        <c:axId val="339019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sz="1800" b="0" i="0" baseline="0">
                    <a:effectLst/>
                  </a:rPr>
                  <a:t>Число изображений, %</a:t>
                </a:r>
                <a:endParaRPr lang="ru-RU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3905408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800" b="1" i="0" baseline="0">
                <a:effectLst/>
              </a:rPr>
              <a:t>Диаграмма плотности распределения углов абсолютного отклонения осей координат от верных значений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yudb_outdoor_3axis!$G$1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yudb_outdoor_3axis!$F$2:$F$10</c:f>
              <c:numCache>
                <c:formatCode>General</c:formatCode>
                <c:ptCount val="9"/>
                <c:pt idx="0">
                  <c:v>0.39419540124627744</c:v>
                </c:pt>
                <c:pt idx="1">
                  <c:v>7.0408578466579126</c:v>
                </c:pt>
                <c:pt idx="2">
                  <c:v>13.687520292069546</c:v>
                </c:pt>
                <c:pt idx="3">
                  <c:v>20.334182737481182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40.274170073716085</c:v>
                </c:pt>
                <c:pt idx="7">
                  <c:v>46.920832519127721</c:v>
                </c:pt>
              </c:numCache>
            </c:numRef>
          </c:xVal>
          <c:yVal>
            <c:numRef>
              <c:f>yudb_outdoor_3axis!$G$2:$G$10</c:f>
              <c:numCache>
                <c:formatCode>0%</c:formatCode>
                <c:ptCount val="9"/>
                <c:pt idx="0">
                  <c:v>0</c:v>
                </c:pt>
                <c:pt idx="1">
                  <c:v>0.43859649122807015</c:v>
                </c:pt>
                <c:pt idx="2">
                  <c:v>0.24561403508771928</c:v>
                </c:pt>
                <c:pt idx="3">
                  <c:v>0.19298245614035087</c:v>
                </c:pt>
                <c:pt idx="4">
                  <c:v>0</c:v>
                </c:pt>
                <c:pt idx="5">
                  <c:v>3.5087719298245612E-2</c:v>
                </c:pt>
                <c:pt idx="6">
                  <c:v>3.5087719298245612E-2</c:v>
                </c:pt>
                <c:pt idx="7">
                  <c:v>5.2631578947368418E-2</c:v>
                </c:pt>
                <c:pt idx="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yudb_outdoor_3axis!$H$1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yudb_outdoor_3axis!$F$2:$F$10</c:f>
              <c:numCache>
                <c:formatCode>General</c:formatCode>
                <c:ptCount val="9"/>
                <c:pt idx="0">
                  <c:v>0.39419540124627744</c:v>
                </c:pt>
                <c:pt idx="1">
                  <c:v>7.0408578466579126</c:v>
                </c:pt>
                <c:pt idx="2">
                  <c:v>13.687520292069546</c:v>
                </c:pt>
                <c:pt idx="3">
                  <c:v>20.334182737481182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40.274170073716085</c:v>
                </c:pt>
                <c:pt idx="7">
                  <c:v>46.920832519127721</c:v>
                </c:pt>
              </c:numCache>
            </c:numRef>
          </c:xVal>
          <c:yVal>
            <c:numRef>
              <c:f>yudb_outdoor_3axis!$H$2:$H$10</c:f>
              <c:numCache>
                <c:formatCode>0%</c:formatCode>
                <c:ptCount val="9"/>
                <c:pt idx="0">
                  <c:v>0</c:v>
                </c:pt>
                <c:pt idx="1">
                  <c:v>0.35087719298245612</c:v>
                </c:pt>
                <c:pt idx="2">
                  <c:v>0.21052631578947367</c:v>
                </c:pt>
                <c:pt idx="3">
                  <c:v>0.33333333333333331</c:v>
                </c:pt>
                <c:pt idx="4">
                  <c:v>8.771929824561403E-2</c:v>
                </c:pt>
                <c:pt idx="5">
                  <c:v>0</c:v>
                </c:pt>
                <c:pt idx="6">
                  <c:v>0</c:v>
                </c:pt>
                <c:pt idx="7">
                  <c:v>1.7543859649122806E-2</c:v>
                </c:pt>
                <c:pt idx="8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yudb_outdoor_3axis!$I$1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yudb_outdoor_3axis!$F$2:$F$10</c:f>
              <c:numCache>
                <c:formatCode>General</c:formatCode>
                <c:ptCount val="9"/>
                <c:pt idx="0">
                  <c:v>0.39419540124627744</c:v>
                </c:pt>
                <c:pt idx="1">
                  <c:v>7.0408578466579126</c:v>
                </c:pt>
                <c:pt idx="2">
                  <c:v>13.687520292069546</c:v>
                </c:pt>
                <c:pt idx="3">
                  <c:v>20.334182737481182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40.274170073716085</c:v>
                </c:pt>
                <c:pt idx="7">
                  <c:v>46.920832519127721</c:v>
                </c:pt>
              </c:numCache>
            </c:numRef>
          </c:xVal>
          <c:yVal>
            <c:numRef>
              <c:f>yudb_outdoor_3axis!$I$2:$I$10</c:f>
              <c:numCache>
                <c:formatCode>0%</c:formatCode>
                <c:ptCount val="9"/>
                <c:pt idx="0">
                  <c:v>1.7543859649122806E-2</c:v>
                </c:pt>
                <c:pt idx="1">
                  <c:v>0.36842105263157893</c:v>
                </c:pt>
                <c:pt idx="2">
                  <c:v>0.35087719298245612</c:v>
                </c:pt>
                <c:pt idx="3">
                  <c:v>0.10526315789473684</c:v>
                </c:pt>
                <c:pt idx="4">
                  <c:v>5.2631578947368418E-2</c:v>
                </c:pt>
                <c:pt idx="5">
                  <c:v>3.5087719298245612E-2</c:v>
                </c:pt>
                <c:pt idx="6">
                  <c:v>3.5087719298245612E-2</c:v>
                </c:pt>
                <c:pt idx="7">
                  <c:v>3.5087719298245612E-2</c:v>
                </c:pt>
                <c:pt idx="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99648"/>
        <c:axId val="33900224"/>
      </c:scatterChart>
      <c:valAx>
        <c:axId val="33899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ru-RU" sz="1600" b="0" i="0" baseline="0">
                    <a:effectLst/>
                  </a:rPr>
                  <a:t>Абсолютная величина угла между вычисленным направлением оси и верным</a:t>
                </a:r>
                <a:r>
                  <a:rPr lang="en-US" sz="1600" b="0" i="0" baseline="0">
                    <a:effectLst/>
                  </a:rPr>
                  <a:t>, </a:t>
                </a:r>
                <a:r>
                  <a:rPr lang="ru-RU" sz="1600" b="0" i="0" baseline="0">
                    <a:effectLst/>
                  </a:rPr>
                  <a:t>град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3900224"/>
        <c:crosses val="autoZero"/>
        <c:crossBetween val="midCat"/>
      </c:valAx>
      <c:valAx>
        <c:axId val="339002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ru-RU" sz="1600" b="0" i="0" baseline="0">
                    <a:effectLst/>
                  </a:rPr>
                  <a:t>Количество изображений на интервале, %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3899648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800" b="1" i="0" baseline="0">
                <a:effectLst/>
              </a:rPr>
              <a:t>Диаграмма плотности распределения углов абсолютного отклонения осей координат от верных значений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outdoor_res!$M$11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outdoor_res!$L$12:$L$34</c:f>
              <c:numCache>
                <c:formatCode>General</c:formatCode>
                <c:ptCount val="23"/>
                <c:pt idx="0">
                  <c:v>3.9360791121539396E-2</c:v>
                </c:pt>
                <c:pt idx="1">
                  <c:v>0.43942438179310939</c:v>
                </c:pt>
                <c:pt idx="2">
                  <c:v>0.83948797246467932</c:v>
                </c:pt>
                <c:pt idx="3">
                  <c:v>1.2395515631362495</c:v>
                </c:pt>
                <c:pt idx="4">
                  <c:v>1.6396151538078194</c:v>
                </c:pt>
                <c:pt idx="5">
                  <c:v>2.0396787444793891</c:v>
                </c:pt>
                <c:pt idx="6">
                  <c:v>2.4397423351509593</c:v>
                </c:pt>
                <c:pt idx="7">
                  <c:v>2.839805925822529</c:v>
                </c:pt>
                <c:pt idx="8">
                  <c:v>3.2398695164940992</c:v>
                </c:pt>
                <c:pt idx="9">
                  <c:v>3.6399331071656693</c:v>
                </c:pt>
                <c:pt idx="10">
                  <c:v>4.039996697837239</c:v>
                </c:pt>
                <c:pt idx="11">
                  <c:v>4.4400602885088087</c:v>
                </c:pt>
                <c:pt idx="12">
                  <c:v>4.8401238791803793</c:v>
                </c:pt>
                <c:pt idx="13">
                  <c:v>5.2401874698519491</c:v>
                </c:pt>
                <c:pt idx="14">
                  <c:v>5.6402510605235188</c:v>
                </c:pt>
                <c:pt idx="15">
                  <c:v>6.0403146511950894</c:v>
                </c:pt>
                <c:pt idx="16">
                  <c:v>6.4403782418666591</c:v>
                </c:pt>
                <c:pt idx="17">
                  <c:v>6.8404418325382288</c:v>
                </c:pt>
                <c:pt idx="18">
                  <c:v>7.2405054232097994</c:v>
                </c:pt>
                <c:pt idx="19">
                  <c:v>7.6405690138813691</c:v>
                </c:pt>
                <c:pt idx="20">
                  <c:v>8.0406326045529397</c:v>
                </c:pt>
                <c:pt idx="21">
                  <c:v>8.4406961952245094</c:v>
                </c:pt>
              </c:numCache>
            </c:numRef>
          </c:xVal>
          <c:yVal>
            <c:numRef>
              <c:f>outdoor_res!$M$12:$M$34</c:f>
              <c:numCache>
                <c:formatCode>0%</c:formatCode>
                <c:ptCount val="23"/>
                <c:pt idx="0">
                  <c:v>1.7543859649122806E-2</c:v>
                </c:pt>
                <c:pt idx="1">
                  <c:v>7.0175438596491224E-2</c:v>
                </c:pt>
                <c:pt idx="2">
                  <c:v>0.21052631578947367</c:v>
                </c:pt>
                <c:pt idx="3">
                  <c:v>0.22807017543859648</c:v>
                </c:pt>
                <c:pt idx="4">
                  <c:v>0.12280701754385964</c:v>
                </c:pt>
                <c:pt idx="5">
                  <c:v>0.14035087719298245</c:v>
                </c:pt>
                <c:pt idx="6">
                  <c:v>8.771929824561403E-2</c:v>
                </c:pt>
                <c:pt idx="7">
                  <c:v>3.5087719298245612E-2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1.7543859649122806E-2</c:v>
                </c:pt>
                <c:pt idx="12">
                  <c:v>0</c:v>
                </c:pt>
                <c:pt idx="13">
                  <c:v>1.7543859649122806E-2</c:v>
                </c:pt>
                <c:pt idx="14">
                  <c:v>0</c:v>
                </c:pt>
                <c:pt idx="15">
                  <c:v>0</c:v>
                </c:pt>
                <c:pt idx="16">
                  <c:v>1.7543859649122806E-2</c:v>
                </c:pt>
                <c:pt idx="17">
                  <c:v>0</c:v>
                </c:pt>
                <c:pt idx="18">
                  <c:v>0</c:v>
                </c:pt>
                <c:pt idx="19">
                  <c:v>1.7543859649122806E-2</c:v>
                </c:pt>
                <c:pt idx="20">
                  <c:v>1.7543859649122806E-2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outdoor_res!$N$11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outdoor_res!$L$12:$L$34</c:f>
              <c:numCache>
                <c:formatCode>General</c:formatCode>
                <c:ptCount val="23"/>
                <c:pt idx="0">
                  <c:v>3.9360791121539396E-2</c:v>
                </c:pt>
                <c:pt idx="1">
                  <c:v>0.43942438179310939</c:v>
                </c:pt>
                <c:pt idx="2">
                  <c:v>0.83948797246467932</c:v>
                </c:pt>
                <c:pt idx="3">
                  <c:v>1.2395515631362495</c:v>
                </c:pt>
                <c:pt idx="4">
                  <c:v>1.6396151538078194</c:v>
                </c:pt>
                <c:pt idx="5">
                  <c:v>2.0396787444793891</c:v>
                </c:pt>
                <c:pt idx="6">
                  <c:v>2.4397423351509593</c:v>
                </c:pt>
                <c:pt idx="7">
                  <c:v>2.839805925822529</c:v>
                </c:pt>
                <c:pt idx="8">
                  <c:v>3.2398695164940992</c:v>
                </c:pt>
                <c:pt idx="9">
                  <c:v>3.6399331071656693</c:v>
                </c:pt>
                <c:pt idx="10">
                  <c:v>4.039996697837239</c:v>
                </c:pt>
                <c:pt idx="11">
                  <c:v>4.4400602885088087</c:v>
                </c:pt>
                <c:pt idx="12">
                  <c:v>4.8401238791803793</c:v>
                </c:pt>
                <c:pt idx="13">
                  <c:v>5.2401874698519491</c:v>
                </c:pt>
                <c:pt idx="14">
                  <c:v>5.6402510605235188</c:v>
                </c:pt>
                <c:pt idx="15">
                  <c:v>6.0403146511950894</c:v>
                </c:pt>
                <c:pt idx="16">
                  <c:v>6.4403782418666591</c:v>
                </c:pt>
                <c:pt idx="17">
                  <c:v>6.8404418325382288</c:v>
                </c:pt>
                <c:pt idx="18">
                  <c:v>7.2405054232097994</c:v>
                </c:pt>
                <c:pt idx="19">
                  <c:v>7.6405690138813691</c:v>
                </c:pt>
                <c:pt idx="20">
                  <c:v>8.0406326045529397</c:v>
                </c:pt>
                <c:pt idx="21">
                  <c:v>8.4406961952245094</c:v>
                </c:pt>
              </c:numCache>
            </c:numRef>
          </c:xVal>
          <c:yVal>
            <c:numRef>
              <c:f>outdoor_res!$N$12:$N$34</c:f>
              <c:numCache>
                <c:formatCode>0%</c:formatCode>
                <c:ptCount val="23"/>
                <c:pt idx="0">
                  <c:v>0</c:v>
                </c:pt>
                <c:pt idx="1">
                  <c:v>0.24561403508771928</c:v>
                </c:pt>
                <c:pt idx="2">
                  <c:v>0.26315789473684209</c:v>
                </c:pt>
                <c:pt idx="3">
                  <c:v>0.14035087719298245</c:v>
                </c:pt>
                <c:pt idx="4">
                  <c:v>0.15789473684210525</c:v>
                </c:pt>
                <c:pt idx="5">
                  <c:v>8.771929824561403E-2</c:v>
                </c:pt>
                <c:pt idx="6">
                  <c:v>3.5087719298245612E-2</c:v>
                </c:pt>
                <c:pt idx="7">
                  <c:v>1.7543859649122806E-2</c:v>
                </c:pt>
                <c:pt idx="8">
                  <c:v>1.7543859649122806E-2</c:v>
                </c:pt>
                <c:pt idx="9">
                  <c:v>0</c:v>
                </c:pt>
                <c:pt idx="10">
                  <c:v>1.7543859649122806E-2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1.7543859649122806E-2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outdoor_res!$O$11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outdoor_res!$L$12:$L$34</c:f>
              <c:numCache>
                <c:formatCode>General</c:formatCode>
                <c:ptCount val="23"/>
                <c:pt idx="0">
                  <c:v>3.9360791121539396E-2</c:v>
                </c:pt>
                <c:pt idx="1">
                  <c:v>0.43942438179310939</c:v>
                </c:pt>
                <c:pt idx="2">
                  <c:v>0.83948797246467932</c:v>
                </c:pt>
                <c:pt idx="3">
                  <c:v>1.2395515631362495</c:v>
                </c:pt>
                <c:pt idx="4">
                  <c:v>1.6396151538078194</c:v>
                </c:pt>
                <c:pt idx="5">
                  <c:v>2.0396787444793891</c:v>
                </c:pt>
                <c:pt idx="6">
                  <c:v>2.4397423351509593</c:v>
                </c:pt>
                <c:pt idx="7">
                  <c:v>2.839805925822529</c:v>
                </c:pt>
                <c:pt idx="8">
                  <c:v>3.2398695164940992</c:v>
                </c:pt>
                <c:pt idx="9">
                  <c:v>3.6399331071656693</c:v>
                </c:pt>
                <c:pt idx="10">
                  <c:v>4.039996697837239</c:v>
                </c:pt>
                <c:pt idx="11">
                  <c:v>4.4400602885088087</c:v>
                </c:pt>
                <c:pt idx="12">
                  <c:v>4.8401238791803793</c:v>
                </c:pt>
                <c:pt idx="13">
                  <c:v>5.2401874698519491</c:v>
                </c:pt>
                <c:pt idx="14">
                  <c:v>5.6402510605235188</c:v>
                </c:pt>
                <c:pt idx="15">
                  <c:v>6.0403146511950894</c:v>
                </c:pt>
                <c:pt idx="16">
                  <c:v>6.4403782418666591</c:v>
                </c:pt>
                <c:pt idx="17">
                  <c:v>6.8404418325382288</c:v>
                </c:pt>
                <c:pt idx="18">
                  <c:v>7.2405054232097994</c:v>
                </c:pt>
                <c:pt idx="19">
                  <c:v>7.6405690138813691</c:v>
                </c:pt>
                <c:pt idx="20">
                  <c:v>8.0406326045529397</c:v>
                </c:pt>
                <c:pt idx="21">
                  <c:v>8.4406961952245094</c:v>
                </c:pt>
              </c:numCache>
            </c:numRef>
          </c:xVal>
          <c:yVal>
            <c:numRef>
              <c:f>outdoor_res!$O$12:$O$34</c:f>
              <c:numCache>
                <c:formatCode>0%</c:formatCode>
                <c:ptCount val="23"/>
                <c:pt idx="0">
                  <c:v>0</c:v>
                </c:pt>
                <c:pt idx="1">
                  <c:v>0.10526315789473684</c:v>
                </c:pt>
                <c:pt idx="2">
                  <c:v>0.15789473684210525</c:v>
                </c:pt>
                <c:pt idx="3">
                  <c:v>0.21052631578947367</c:v>
                </c:pt>
                <c:pt idx="4">
                  <c:v>0.14035087719298245</c:v>
                </c:pt>
                <c:pt idx="5">
                  <c:v>0.10526315789473684</c:v>
                </c:pt>
                <c:pt idx="6">
                  <c:v>8.771929824561403E-2</c:v>
                </c:pt>
                <c:pt idx="7">
                  <c:v>5.2631578947368418E-2</c:v>
                </c:pt>
                <c:pt idx="8">
                  <c:v>1.7543859649122806E-2</c:v>
                </c:pt>
                <c:pt idx="9">
                  <c:v>0</c:v>
                </c:pt>
                <c:pt idx="10">
                  <c:v>1.7543859649122806E-2</c:v>
                </c:pt>
                <c:pt idx="11">
                  <c:v>1.7543859649122806E-2</c:v>
                </c:pt>
                <c:pt idx="12">
                  <c:v>0</c:v>
                </c:pt>
                <c:pt idx="13">
                  <c:v>1.7543859649122806E-2</c:v>
                </c:pt>
                <c:pt idx="14">
                  <c:v>0</c:v>
                </c:pt>
                <c:pt idx="15">
                  <c:v>1.7543859649122806E-2</c:v>
                </c:pt>
                <c:pt idx="16">
                  <c:v>0</c:v>
                </c:pt>
                <c:pt idx="17">
                  <c:v>1.7543859649122806E-2</c:v>
                </c:pt>
                <c:pt idx="18">
                  <c:v>0</c:v>
                </c:pt>
                <c:pt idx="19">
                  <c:v>1.7543859649122806E-2</c:v>
                </c:pt>
                <c:pt idx="20">
                  <c:v>1.7543859649122806E-2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56480"/>
        <c:axId val="34157056"/>
      </c:scatterChart>
      <c:valAx>
        <c:axId val="34156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 i="0" baseline="0">
                    <a:effectLst/>
                  </a:rPr>
                  <a:t>Абсолютная величина угла между вычисленным направлением оси и верным</a:t>
                </a:r>
                <a:r>
                  <a:rPr lang="en-US" sz="1600" b="0" i="0" baseline="0">
                    <a:effectLst/>
                  </a:rPr>
                  <a:t>, </a:t>
                </a:r>
                <a:r>
                  <a:rPr lang="ru-RU" sz="1600" b="0" i="0" baseline="0">
                    <a:effectLst/>
                  </a:rPr>
                  <a:t>град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4157056"/>
        <c:crosses val="autoZero"/>
        <c:crossBetween val="midCat"/>
      </c:valAx>
      <c:valAx>
        <c:axId val="341570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 i="0" baseline="0">
                    <a:effectLst/>
                  </a:rPr>
                  <a:t>Количество изображений на интервале, %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4156480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Диаграмма распределения точности обработки изображений</a:t>
            </a:r>
            <a:r>
              <a:rPr lang="ru-RU" baseline="0" dirty="0"/>
              <a:t> по величине углов абсолютного отклонения </a:t>
            </a:r>
            <a:r>
              <a:rPr lang="ru-RU" dirty="0"/>
              <a:t>осей координат от верных значений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outdoor_res!$H$11</c:f>
              <c:strCache>
                <c:ptCount val="1"/>
                <c:pt idx="0">
                  <c:v>Ось X</c:v>
                </c:pt>
              </c:strCache>
            </c:strRef>
          </c:tx>
          <c:marker>
            <c:symbol val="none"/>
          </c:marker>
          <c:xVal>
            <c:numRef>
              <c:f>outdoor_res!$G$12:$G$53</c:f>
              <c:numCache>
                <c:formatCode>General</c:formatCode>
                <c:ptCount val="42"/>
                <c:pt idx="0">
                  <c:v>3.9360791121539396E-2</c:v>
                </c:pt>
                <c:pt idx="1">
                  <c:v>0.23939258645732439</c:v>
                </c:pt>
                <c:pt idx="2">
                  <c:v>0.43942438179310939</c:v>
                </c:pt>
                <c:pt idx="3">
                  <c:v>0.63945617712889447</c:v>
                </c:pt>
                <c:pt idx="4">
                  <c:v>0.83948797246467932</c:v>
                </c:pt>
                <c:pt idx="5">
                  <c:v>1.0395197678004644</c:v>
                </c:pt>
                <c:pt idx="6">
                  <c:v>1.2395515631362495</c:v>
                </c:pt>
                <c:pt idx="7">
                  <c:v>1.4395833584720343</c:v>
                </c:pt>
                <c:pt idx="8">
                  <c:v>1.6396151538078194</c:v>
                </c:pt>
                <c:pt idx="9">
                  <c:v>1.8396469491436045</c:v>
                </c:pt>
                <c:pt idx="10">
                  <c:v>2.0396787444793891</c:v>
                </c:pt>
                <c:pt idx="11">
                  <c:v>2.239710539815174</c:v>
                </c:pt>
                <c:pt idx="12">
                  <c:v>2.4397423351509593</c:v>
                </c:pt>
                <c:pt idx="13">
                  <c:v>2.6397741304867441</c:v>
                </c:pt>
                <c:pt idx="14">
                  <c:v>2.839805925822529</c:v>
                </c:pt>
                <c:pt idx="15">
                  <c:v>3.0398377211583143</c:v>
                </c:pt>
                <c:pt idx="16">
                  <c:v>3.2398695164940992</c:v>
                </c:pt>
                <c:pt idx="17">
                  <c:v>3.439901311829884</c:v>
                </c:pt>
                <c:pt idx="18">
                  <c:v>3.6399331071656693</c:v>
                </c:pt>
                <c:pt idx="19">
                  <c:v>3.8399649025014542</c:v>
                </c:pt>
                <c:pt idx="20">
                  <c:v>4.039996697837239</c:v>
                </c:pt>
                <c:pt idx="21">
                  <c:v>4.2400284931730239</c:v>
                </c:pt>
                <c:pt idx="22">
                  <c:v>4.4400602885088087</c:v>
                </c:pt>
                <c:pt idx="23">
                  <c:v>4.6400920838445945</c:v>
                </c:pt>
                <c:pt idx="24">
                  <c:v>4.8401238791803793</c:v>
                </c:pt>
                <c:pt idx="25">
                  <c:v>5.0401556745161642</c:v>
                </c:pt>
                <c:pt idx="26">
                  <c:v>5.2401874698519491</c:v>
                </c:pt>
                <c:pt idx="27">
                  <c:v>5.4402192651877339</c:v>
                </c:pt>
                <c:pt idx="28">
                  <c:v>5.6402510605235188</c:v>
                </c:pt>
                <c:pt idx="29">
                  <c:v>5.8402828558593045</c:v>
                </c:pt>
                <c:pt idx="30">
                  <c:v>6.0403146511950894</c:v>
                </c:pt>
                <c:pt idx="31">
                  <c:v>6.2403464465308742</c:v>
                </c:pt>
                <c:pt idx="32">
                  <c:v>6.4403782418666591</c:v>
                </c:pt>
                <c:pt idx="33">
                  <c:v>6.6404100372024439</c:v>
                </c:pt>
                <c:pt idx="34">
                  <c:v>6.8404418325382288</c:v>
                </c:pt>
                <c:pt idx="35">
                  <c:v>7.0404736278740137</c:v>
                </c:pt>
                <c:pt idx="36">
                  <c:v>7.2405054232097994</c:v>
                </c:pt>
                <c:pt idx="37">
                  <c:v>7.4405372185455843</c:v>
                </c:pt>
                <c:pt idx="38">
                  <c:v>7.6405690138813691</c:v>
                </c:pt>
                <c:pt idx="39">
                  <c:v>7.840600809217154</c:v>
                </c:pt>
                <c:pt idx="40">
                  <c:v>8.0406326045529397</c:v>
                </c:pt>
                <c:pt idx="41">
                  <c:v>8.2406643998887255</c:v>
                </c:pt>
              </c:numCache>
            </c:numRef>
          </c:xVal>
          <c:yVal>
            <c:numRef>
              <c:f>outdoor_res!$H$12:$H$53</c:f>
              <c:numCache>
                <c:formatCode>0%</c:formatCode>
                <c:ptCount val="42"/>
                <c:pt idx="0">
                  <c:v>0</c:v>
                </c:pt>
                <c:pt idx="1">
                  <c:v>5.2631578947368418E-2</c:v>
                </c:pt>
                <c:pt idx="2">
                  <c:v>8.771929824561403E-2</c:v>
                </c:pt>
                <c:pt idx="3">
                  <c:v>0.17543859649122806</c:v>
                </c:pt>
                <c:pt idx="4">
                  <c:v>0.2982456140350877</c:v>
                </c:pt>
                <c:pt idx="5">
                  <c:v>0.35087719298245612</c:v>
                </c:pt>
                <c:pt idx="6">
                  <c:v>0.52631578947368418</c:v>
                </c:pt>
                <c:pt idx="7">
                  <c:v>0.59649122807017541</c:v>
                </c:pt>
                <c:pt idx="8">
                  <c:v>0.64912280701754388</c:v>
                </c:pt>
                <c:pt idx="9">
                  <c:v>0.73684210526315785</c:v>
                </c:pt>
                <c:pt idx="10">
                  <c:v>0.78947368421052633</c:v>
                </c:pt>
                <c:pt idx="11">
                  <c:v>0.82456140350877194</c:v>
                </c:pt>
                <c:pt idx="12">
                  <c:v>0.8771929824561403</c:v>
                </c:pt>
                <c:pt idx="13">
                  <c:v>0.91228070175438591</c:v>
                </c:pt>
                <c:pt idx="14">
                  <c:v>0.91228070175438591</c:v>
                </c:pt>
                <c:pt idx="15">
                  <c:v>0.91228070175438591</c:v>
                </c:pt>
                <c:pt idx="16">
                  <c:v>0.91228070175438591</c:v>
                </c:pt>
                <c:pt idx="17">
                  <c:v>0.91228070175438591</c:v>
                </c:pt>
                <c:pt idx="18">
                  <c:v>0.91228070175438591</c:v>
                </c:pt>
                <c:pt idx="19">
                  <c:v>0.91228070175438591</c:v>
                </c:pt>
                <c:pt idx="20">
                  <c:v>0.91228070175438591</c:v>
                </c:pt>
                <c:pt idx="21">
                  <c:v>0.91228070175438591</c:v>
                </c:pt>
                <c:pt idx="22">
                  <c:v>0.92982456140350878</c:v>
                </c:pt>
                <c:pt idx="23">
                  <c:v>0.92982456140350878</c:v>
                </c:pt>
                <c:pt idx="24">
                  <c:v>0.92982456140350878</c:v>
                </c:pt>
                <c:pt idx="25">
                  <c:v>0.94736842105263153</c:v>
                </c:pt>
                <c:pt idx="26">
                  <c:v>0.94736842105263153</c:v>
                </c:pt>
                <c:pt idx="27">
                  <c:v>0.94736842105263153</c:v>
                </c:pt>
                <c:pt idx="28">
                  <c:v>0.94736842105263153</c:v>
                </c:pt>
                <c:pt idx="29">
                  <c:v>0.94736842105263153</c:v>
                </c:pt>
                <c:pt idx="30">
                  <c:v>0.94736842105263153</c:v>
                </c:pt>
                <c:pt idx="31">
                  <c:v>0.94736842105263153</c:v>
                </c:pt>
                <c:pt idx="32">
                  <c:v>0.96491228070175439</c:v>
                </c:pt>
                <c:pt idx="33">
                  <c:v>0.96491228070175439</c:v>
                </c:pt>
                <c:pt idx="34">
                  <c:v>0.96491228070175439</c:v>
                </c:pt>
                <c:pt idx="35">
                  <c:v>0.96491228070175439</c:v>
                </c:pt>
                <c:pt idx="36">
                  <c:v>0.96491228070175439</c:v>
                </c:pt>
                <c:pt idx="37">
                  <c:v>0.98245614035087714</c:v>
                </c:pt>
                <c:pt idx="38">
                  <c:v>0.98245614035087714</c:v>
                </c:pt>
                <c:pt idx="39">
                  <c:v>0.98245614035087714</c:v>
                </c:pt>
                <c:pt idx="40">
                  <c:v>1</c:v>
                </c:pt>
                <c:pt idx="41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outdoor_res!$I$11</c:f>
              <c:strCache>
                <c:ptCount val="1"/>
                <c:pt idx="0">
                  <c:v>Ось Y</c:v>
                </c:pt>
              </c:strCache>
            </c:strRef>
          </c:tx>
          <c:marker>
            <c:symbol val="none"/>
          </c:marker>
          <c:xVal>
            <c:numRef>
              <c:f>outdoor_res!$G$12:$G$53</c:f>
              <c:numCache>
                <c:formatCode>General</c:formatCode>
                <c:ptCount val="42"/>
                <c:pt idx="0">
                  <c:v>3.9360791121539396E-2</c:v>
                </c:pt>
                <c:pt idx="1">
                  <c:v>0.23939258645732439</c:v>
                </c:pt>
                <c:pt idx="2">
                  <c:v>0.43942438179310939</c:v>
                </c:pt>
                <c:pt idx="3">
                  <c:v>0.63945617712889447</c:v>
                </c:pt>
                <c:pt idx="4">
                  <c:v>0.83948797246467932</c:v>
                </c:pt>
                <c:pt idx="5">
                  <c:v>1.0395197678004644</c:v>
                </c:pt>
                <c:pt idx="6">
                  <c:v>1.2395515631362495</c:v>
                </c:pt>
                <c:pt idx="7">
                  <c:v>1.4395833584720343</c:v>
                </c:pt>
                <c:pt idx="8">
                  <c:v>1.6396151538078194</c:v>
                </c:pt>
                <c:pt idx="9">
                  <c:v>1.8396469491436045</c:v>
                </c:pt>
                <c:pt idx="10">
                  <c:v>2.0396787444793891</c:v>
                </c:pt>
                <c:pt idx="11">
                  <c:v>2.239710539815174</c:v>
                </c:pt>
                <c:pt idx="12">
                  <c:v>2.4397423351509593</c:v>
                </c:pt>
                <c:pt idx="13">
                  <c:v>2.6397741304867441</c:v>
                </c:pt>
                <c:pt idx="14">
                  <c:v>2.839805925822529</c:v>
                </c:pt>
                <c:pt idx="15">
                  <c:v>3.0398377211583143</c:v>
                </c:pt>
                <c:pt idx="16">
                  <c:v>3.2398695164940992</c:v>
                </c:pt>
                <c:pt idx="17">
                  <c:v>3.439901311829884</c:v>
                </c:pt>
                <c:pt idx="18">
                  <c:v>3.6399331071656693</c:v>
                </c:pt>
                <c:pt idx="19">
                  <c:v>3.8399649025014542</c:v>
                </c:pt>
                <c:pt idx="20">
                  <c:v>4.039996697837239</c:v>
                </c:pt>
                <c:pt idx="21">
                  <c:v>4.2400284931730239</c:v>
                </c:pt>
                <c:pt idx="22">
                  <c:v>4.4400602885088087</c:v>
                </c:pt>
                <c:pt idx="23">
                  <c:v>4.6400920838445945</c:v>
                </c:pt>
                <c:pt idx="24">
                  <c:v>4.8401238791803793</c:v>
                </c:pt>
                <c:pt idx="25">
                  <c:v>5.0401556745161642</c:v>
                </c:pt>
                <c:pt idx="26">
                  <c:v>5.2401874698519491</c:v>
                </c:pt>
                <c:pt idx="27">
                  <c:v>5.4402192651877339</c:v>
                </c:pt>
                <c:pt idx="28">
                  <c:v>5.6402510605235188</c:v>
                </c:pt>
                <c:pt idx="29">
                  <c:v>5.8402828558593045</c:v>
                </c:pt>
                <c:pt idx="30">
                  <c:v>6.0403146511950894</c:v>
                </c:pt>
                <c:pt idx="31">
                  <c:v>6.2403464465308742</c:v>
                </c:pt>
                <c:pt idx="32">
                  <c:v>6.4403782418666591</c:v>
                </c:pt>
                <c:pt idx="33">
                  <c:v>6.6404100372024439</c:v>
                </c:pt>
                <c:pt idx="34">
                  <c:v>6.8404418325382288</c:v>
                </c:pt>
                <c:pt idx="35">
                  <c:v>7.0404736278740137</c:v>
                </c:pt>
                <c:pt idx="36">
                  <c:v>7.2405054232097994</c:v>
                </c:pt>
                <c:pt idx="37">
                  <c:v>7.4405372185455843</c:v>
                </c:pt>
                <c:pt idx="38">
                  <c:v>7.6405690138813691</c:v>
                </c:pt>
                <c:pt idx="39">
                  <c:v>7.840600809217154</c:v>
                </c:pt>
                <c:pt idx="40">
                  <c:v>8.0406326045529397</c:v>
                </c:pt>
                <c:pt idx="41">
                  <c:v>8.2406643998887255</c:v>
                </c:pt>
              </c:numCache>
            </c:numRef>
          </c:xVal>
          <c:yVal>
            <c:numRef>
              <c:f>outdoor_res!$I$12:$I$53</c:f>
              <c:numCache>
                <c:formatCode>0%</c:formatCode>
                <c:ptCount val="42"/>
                <c:pt idx="0">
                  <c:v>0</c:v>
                </c:pt>
                <c:pt idx="1">
                  <c:v>0.15789473684210525</c:v>
                </c:pt>
                <c:pt idx="2">
                  <c:v>0.24561403508771928</c:v>
                </c:pt>
                <c:pt idx="3">
                  <c:v>0.38596491228070173</c:v>
                </c:pt>
                <c:pt idx="4">
                  <c:v>0.50877192982456143</c:v>
                </c:pt>
                <c:pt idx="5">
                  <c:v>0.56140350877192979</c:v>
                </c:pt>
                <c:pt idx="6">
                  <c:v>0.64912280701754388</c:v>
                </c:pt>
                <c:pt idx="7">
                  <c:v>0.7192982456140351</c:v>
                </c:pt>
                <c:pt idx="8">
                  <c:v>0.80701754385964908</c:v>
                </c:pt>
                <c:pt idx="9">
                  <c:v>0.89473684210526316</c:v>
                </c:pt>
                <c:pt idx="10">
                  <c:v>0.89473684210526316</c:v>
                </c:pt>
                <c:pt idx="11">
                  <c:v>0.89473684210526316</c:v>
                </c:pt>
                <c:pt idx="12">
                  <c:v>0.92982456140350878</c:v>
                </c:pt>
                <c:pt idx="13">
                  <c:v>0.94736842105263153</c:v>
                </c:pt>
                <c:pt idx="14">
                  <c:v>0.94736842105263153</c:v>
                </c:pt>
                <c:pt idx="15">
                  <c:v>0.94736842105263153</c:v>
                </c:pt>
                <c:pt idx="16">
                  <c:v>0.96491228070175439</c:v>
                </c:pt>
                <c:pt idx="17">
                  <c:v>0.96491228070175439</c:v>
                </c:pt>
                <c:pt idx="18">
                  <c:v>0.96491228070175439</c:v>
                </c:pt>
                <c:pt idx="19">
                  <c:v>0.98245614035087714</c:v>
                </c:pt>
                <c:pt idx="20">
                  <c:v>0.98245614035087714</c:v>
                </c:pt>
                <c:pt idx="21">
                  <c:v>0.98245614035087714</c:v>
                </c:pt>
                <c:pt idx="22">
                  <c:v>0.98245614035087714</c:v>
                </c:pt>
                <c:pt idx="23">
                  <c:v>0.98245614035087714</c:v>
                </c:pt>
                <c:pt idx="24">
                  <c:v>0.98245614035087714</c:v>
                </c:pt>
                <c:pt idx="25">
                  <c:v>0.98245614035087714</c:v>
                </c:pt>
                <c:pt idx="26">
                  <c:v>0.98245614035087714</c:v>
                </c:pt>
                <c:pt idx="27">
                  <c:v>0.98245614035087714</c:v>
                </c:pt>
                <c:pt idx="28">
                  <c:v>0.98245614035087714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outdoor_res!$J$11</c:f>
              <c:strCache>
                <c:ptCount val="1"/>
                <c:pt idx="0">
                  <c:v>Ось Z</c:v>
                </c:pt>
              </c:strCache>
            </c:strRef>
          </c:tx>
          <c:marker>
            <c:symbol val="none"/>
          </c:marker>
          <c:xVal>
            <c:numRef>
              <c:f>outdoor_res!$G$12:$G$53</c:f>
              <c:numCache>
                <c:formatCode>General</c:formatCode>
                <c:ptCount val="42"/>
                <c:pt idx="0">
                  <c:v>3.9360791121539396E-2</c:v>
                </c:pt>
                <c:pt idx="1">
                  <c:v>0.23939258645732439</c:v>
                </c:pt>
                <c:pt idx="2">
                  <c:v>0.43942438179310939</c:v>
                </c:pt>
                <c:pt idx="3">
                  <c:v>0.63945617712889447</c:v>
                </c:pt>
                <c:pt idx="4">
                  <c:v>0.83948797246467932</c:v>
                </c:pt>
                <c:pt idx="5">
                  <c:v>1.0395197678004644</c:v>
                </c:pt>
                <c:pt idx="6">
                  <c:v>1.2395515631362495</c:v>
                </c:pt>
                <c:pt idx="7">
                  <c:v>1.4395833584720343</c:v>
                </c:pt>
                <c:pt idx="8">
                  <c:v>1.6396151538078194</c:v>
                </c:pt>
                <c:pt idx="9">
                  <c:v>1.8396469491436045</c:v>
                </c:pt>
                <c:pt idx="10">
                  <c:v>2.0396787444793891</c:v>
                </c:pt>
                <c:pt idx="11">
                  <c:v>2.239710539815174</c:v>
                </c:pt>
                <c:pt idx="12">
                  <c:v>2.4397423351509593</c:v>
                </c:pt>
                <c:pt idx="13">
                  <c:v>2.6397741304867441</c:v>
                </c:pt>
                <c:pt idx="14">
                  <c:v>2.839805925822529</c:v>
                </c:pt>
                <c:pt idx="15">
                  <c:v>3.0398377211583143</c:v>
                </c:pt>
                <c:pt idx="16">
                  <c:v>3.2398695164940992</c:v>
                </c:pt>
                <c:pt idx="17">
                  <c:v>3.439901311829884</c:v>
                </c:pt>
                <c:pt idx="18">
                  <c:v>3.6399331071656693</c:v>
                </c:pt>
                <c:pt idx="19">
                  <c:v>3.8399649025014542</c:v>
                </c:pt>
                <c:pt idx="20">
                  <c:v>4.039996697837239</c:v>
                </c:pt>
                <c:pt idx="21">
                  <c:v>4.2400284931730239</c:v>
                </c:pt>
                <c:pt idx="22">
                  <c:v>4.4400602885088087</c:v>
                </c:pt>
                <c:pt idx="23">
                  <c:v>4.6400920838445945</c:v>
                </c:pt>
                <c:pt idx="24">
                  <c:v>4.8401238791803793</c:v>
                </c:pt>
                <c:pt idx="25">
                  <c:v>5.0401556745161642</c:v>
                </c:pt>
                <c:pt idx="26">
                  <c:v>5.2401874698519491</c:v>
                </c:pt>
                <c:pt idx="27">
                  <c:v>5.4402192651877339</c:v>
                </c:pt>
                <c:pt idx="28">
                  <c:v>5.6402510605235188</c:v>
                </c:pt>
                <c:pt idx="29">
                  <c:v>5.8402828558593045</c:v>
                </c:pt>
                <c:pt idx="30">
                  <c:v>6.0403146511950894</c:v>
                </c:pt>
                <c:pt idx="31">
                  <c:v>6.2403464465308742</c:v>
                </c:pt>
                <c:pt idx="32">
                  <c:v>6.4403782418666591</c:v>
                </c:pt>
                <c:pt idx="33">
                  <c:v>6.6404100372024439</c:v>
                </c:pt>
                <c:pt idx="34">
                  <c:v>6.8404418325382288</c:v>
                </c:pt>
                <c:pt idx="35">
                  <c:v>7.0404736278740137</c:v>
                </c:pt>
                <c:pt idx="36">
                  <c:v>7.2405054232097994</c:v>
                </c:pt>
                <c:pt idx="37">
                  <c:v>7.4405372185455843</c:v>
                </c:pt>
                <c:pt idx="38">
                  <c:v>7.6405690138813691</c:v>
                </c:pt>
                <c:pt idx="39">
                  <c:v>7.840600809217154</c:v>
                </c:pt>
                <c:pt idx="40">
                  <c:v>8.0406326045529397</c:v>
                </c:pt>
                <c:pt idx="41">
                  <c:v>8.2406643998887255</c:v>
                </c:pt>
              </c:numCache>
            </c:numRef>
          </c:xVal>
          <c:yVal>
            <c:numRef>
              <c:f>outdoor_res!$J$12:$J$53</c:f>
              <c:numCache>
                <c:formatCode>0%</c:formatCode>
                <c:ptCount val="42"/>
                <c:pt idx="0">
                  <c:v>0</c:v>
                </c:pt>
                <c:pt idx="1">
                  <c:v>5.2631578947368418E-2</c:v>
                </c:pt>
                <c:pt idx="2">
                  <c:v>0.10526315789473684</c:v>
                </c:pt>
                <c:pt idx="3">
                  <c:v>0.15789473684210525</c:v>
                </c:pt>
                <c:pt idx="4">
                  <c:v>0.26315789473684209</c:v>
                </c:pt>
                <c:pt idx="5">
                  <c:v>0.31578947368421051</c:v>
                </c:pt>
                <c:pt idx="6">
                  <c:v>0.47368421052631576</c:v>
                </c:pt>
                <c:pt idx="7">
                  <c:v>0.59649122807017541</c:v>
                </c:pt>
                <c:pt idx="8">
                  <c:v>0.61403508771929827</c:v>
                </c:pt>
                <c:pt idx="9">
                  <c:v>0.70175438596491224</c:v>
                </c:pt>
                <c:pt idx="10">
                  <c:v>0.7192982456140351</c:v>
                </c:pt>
                <c:pt idx="11">
                  <c:v>0.73684210526315785</c:v>
                </c:pt>
                <c:pt idx="12">
                  <c:v>0.80701754385964908</c:v>
                </c:pt>
                <c:pt idx="13">
                  <c:v>0.85964912280701755</c:v>
                </c:pt>
                <c:pt idx="14">
                  <c:v>0.85964912280701755</c:v>
                </c:pt>
                <c:pt idx="15">
                  <c:v>0.8771929824561403</c:v>
                </c:pt>
                <c:pt idx="16">
                  <c:v>0.8771929824561403</c:v>
                </c:pt>
                <c:pt idx="17">
                  <c:v>0.8771929824561403</c:v>
                </c:pt>
                <c:pt idx="18">
                  <c:v>0.8771929824561403</c:v>
                </c:pt>
                <c:pt idx="19">
                  <c:v>0.89473684210526316</c:v>
                </c:pt>
                <c:pt idx="20">
                  <c:v>0.89473684210526316</c:v>
                </c:pt>
                <c:pt idx="21">
                  <c:v>0.91228070175438591</c:v>
                </c:pt>
                <c:pt idx="22">
                  <c:v>0.91228070175438591</c:v>
                </c:pt>
                <c:pt idx="23">
                  <c:v>0.91228070175438591</c:v>
                </c:pt>
                <c:pt idx="24">
                  <c:v>0.91228070175438591</c:v>
                </c:pt>
                <c:pt idx="25">
                  <c:v>0.91228070175438591</c:v>
                </c:pt>
                <c:pt idx="26">
                  <c:v>0.92982456140350878</c:v>
                </c:pt>
                <c:pt idx="27">
                  <c:v>0.92982456140350878</c:v>
                </c:pt>
                <c:pt idx="28">
                  <c:v>0.92982456140350878</c:v>
                </c:pt>
                <c:pt idx="29">
                  <c:v>0.94736842105263153</c:v>
                </c:pt>
                <c:pt idx="30">
                  <c:v>0.94736842105263153</c:v>
                </c:pt>
                <c:pt idx="31">
                  <c:v>0.94736842105263153</c:v>
                </c:pt>
                <c:pt idx="32">
                  <c:v>0.94736842105263153</c:v>
                </c:pt>
                <c:pt idx="33">
                  <c:v>0.96491228070175439</c:v>
                </c:pt>
                <c:pt idx="34">
                  <c:v>0.96491228070175439</c:v>
                </c:pt>
                <c:pt idx="35">
                  <c:v>0.96491228070175439</c:v>
                </c:pt>
                <c:pt idx="36">
                  <c:v>0.96491228070175439</c:v>
                </c:pt>
                <c:pt idx="37">
                  <c:v>0.98245614035087714</c:v>
                </c:pt>
                <c:pt idx="38">
                  <c:v>0.98245614035087714</c:v>
                </c:pt>
                <c:pt idx="39">
                  <c:v>0.98245614035087714</c:v>
                </c:pt>
                <c:pt idx="40">
                  <c:v>0.98245614035087714</c:v>
                </c:pt>
                <c:pt idx="4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58208"/>
        <c:axId val="34154176"/>
      </c:scatterChart>
      <c:valAx>
        <c:axId val="34158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800" b="0" i="0" baseline="0">
                    <a:effectLst/>
                  </a:rPr>
                  <a:t>Величиная абсолютного отклонения найденного значения направления оси</a:t>
                </a:r>
                <a:r>
                  <a:rPr lang="en-US" sz="1800" b="0" i="0" baseline="0">
                    <a:effectLst/>
                  </a:rPr>
                  <a:t>, </a:t>
                </a:r>
                <a:r>
                  <a:rPr lang="ru-RU" sz="1800" b="0" i="0" baseline="0">
                    <a:effectLst/>
                  </a:rPr>
                  <a:t>град</a:t>
                </a:r>
                <a:endParaRPr lang="en-U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4154176"/>
        <c:crosses val="autoZero"/>
        <c:crossBetween val="midCat"/>
      </c:valAx>
      <c:valAx>
        <c:axId val="341541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sz="1800" b="0" i="0" baseline="0">
                    <a:effectLst/>
                  </a:rPr>
                  <a:t>Число изображений, %</a:t>
                </a:r>
                <a:endParaRPr lang="ru-RU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4158208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40B54-B27A-4958-8F10-57DB79714519}" type="datetimeFigureOut">
              <a:rPr lang="ru-RU" smtClean="0"/>
              <a:pPr/>
              <a:t>09.06.2015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8BDC0-7F5F-4F6D-B2CA-25DAD62565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13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09.06.2015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09.06.2015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09.06.2015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09.06.2015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09.06.2015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09.06.2015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8E95-59D6-4D5D-A45B-3A830F7C86C5}" type="datetimeFigureOut">
              <a:rPr lang="ru-RU" smtClean="0"/>
              <a:pPr/>
              <a:t>09.06.2015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2304256"/>
          </a:xfrm>
        </p:spPr>
        <p:txBody>
          <a:bodyPr>
            <a:normAutofit/>
          </a:bodyPr>
          <a:lstStyle/>
          <a:p>
            <a:r>
              <a:rPr lang="ru-RU" dirty="0"/>
              <a:t>Ориентация монокулярной камеры с использованием точек схождения </a:t>
            </a:r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40152" y="4941168"/>
            <a:ext cx="2880320" cy="792088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Выполнил: </a:t>
            </a:r>
            <a:r>
              <a:rPr lang="ru-RU" sz="1800" dirty="0" err="1" smtClean="0">
                <a:solidFill>
                  <a:schemeClr val="tx1"/>
                </a:solidFill>
              </a:rPr>
              <a:t>Кудеров</a:t>
            </a:r>
            <a:r>
              <a:rPr lang="ru-RU" sz="1800" dirty="0" smtClean="0">
                <a:solidFill>
                  <a:schemeClr val="tx1"/>
                </a:solidFill>
              </a:rPr>
              <a:t> П.В.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Проверил: </a:t>
            </a:r>
            <a:r>
              <a:rPr lang="ru-RU" sz="1800" dirty="0" err="1" smtClean="0">
                <a:solidFill>
                  <a:schemeClr val="tx1"/>
                </a:solidFill>
              </a:rPr>
              <a:t>Домрачева</a:t>
            </a:r>
            <a:r>
              <a:rPr lang="ru-RU" sz="1800" dirty="0" smtClean="0">
                <a:solidFill>
                  <a:schemeClr val="tx1"/>
                </a:solidFill>
              </a:rPr>
              <a:t> А.Б.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47667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67544" y="548680"/>
          <a:ext cx="8352928" cy="1224136"/>
        </p:xfrm>
        <a:graphic>
          <a:graphicData uri="http://schemas.openxmlformats.org/drawingml/2006/table">
            <a:tbl>
              <a:tblPr/>
              <a:tblGrid>
                <a:gridCol w="1880280"/>
                <a:gridCol w="6472648"/>
              </a:tblGrid>
              <a:tr h="122413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5431" marR="6543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  <a:t>«Московский государственный технический университет </a:t>
                      </a:r>
                      <a:b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</a:br>
                      <a: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  <a:t>имени Н.Э. Баумана»</a:t>
                      </a: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b="1" i="1" kern="150" dirty="0" smtClean="0">
                          <a:latin typeface="Times New Roman"/>
                          <a:ea typeface="Times New Roman"/>
                          <a:cs typeface="Mangal"/>
                        </a:rPr>
                        <a:t>Кафедра </a:t>
                      </a:r>
                      <a:r>
                        <a:rPr lang="ru-RU" sz="1300" b="1" i="1" kern="150" dirty="0" err="1" smtClean="0">
                          <a:latin typeface="Times New Roman"/>
                          <a:ea typeface="Times New Roman"/>
                          <a:cs typeface="Mangal"/>
                        </a:rPr>
                        <a:t>ИУ9</a:t>
                      </a:r>
                      <a:r>
                        <a:rPr lang="ru-RU" sz="1300" b="1" i="1" kern="150" baseline="0" dirty="0" smtClean="0">
                          <a:latin typeface="Times New Roman"/>
                          <a:ea typeface="Times New Roman"/>
                          <a:cs typeface="Mangal"/>
                        </a:rPr>
                        <a:t> – «Теоретическая информатика и компьютерные технологии»</a:t>
                      </a: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5431" marR="6543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Государственное образовательное учреждение высшего профессионального образования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5" name="Picture 1" descr="Gerb-BMSTU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4664"/>
            <a:ext cx="1093465" cy="123547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635896" y="6165304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Москва, 2015 г.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206084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Презентация к дипломной работе на тему: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/>
          <a:lstStyle/>
          <a:p>
            <a:r>
              <a:rPr lang="ru-RU" dirty="0" smtClean="0"/>
              <a:t>Данные тестирования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Тестирование проводилось на базе изображений</a:t>
            </a:r>
            <a:r>
              <a:rPr lang="en-US" dirty="0" smtClean="0"/>
              <a:t> </a:t>
            </a:r>
            <a:r>
              <a:rPr lang="en-US" dirty="0" err="1" smtClean="0"/>
              <a:t>YorkUrbanDb</a:t>
            </a:r>
            <a:r>
              <a:rPr lang="ru-RU" dirty="0" smtClean="0"/>
              <a:t>, которая содержит: </a:t>
            </a:r>
          </a:p>
          <a:p>
            <a:pPr lvl="1"/>
            <a:r>
              <a:rPr lang="ru-RU" dirty="0" smtClean="0"/>
              <a:t>45 снимков помещений</a:t>
            </a:r>
          </a:p>
          <a:p>
            <a:pPr lvl="1"/>
            <a:r>
              <a:rPr lang="ru-RU" dirty="0" smtClean="0"/>
              <a:t>57 снимков городской местности города Торонто (Канада)</a:t>
            </a:r>
          </a:p>
          <a:p>
            <a:pPr lvl="1"/>
            <a:r>
              <a:rPr lang="ru-RU" dirty="0" smtClean="0"/>
              <a:t>информацию о внутренних параметрах используемой камеры</a:t>
            </a:r>
          </a:p>
          <a:p>
            <a:pPr lvl="1"/>
            <a:r>
              <a:rPr lang="ru-RU" dirty="0" smtClean="0"/>
              <a:t>матрицу рассчитанных единичных направлений трех найденных на изображении </a:t>
            </a:r>
            <a:r>
              <a:rPr lang="ru-RU" dirty="0" err="1" smtClean="0"/>
              <a:t>ТСП</a:t>
            </a:r>
            <a:endParaRPr lang="ru-RU" dirty="0" smtClean="0"/>
          </a:p>
          <a:p>
            <a:pPr lvl="1"/>
            <a:r>
              <a:rPr lang="ru-RU" dirty="0" smtClean="0"/>
              <a:t>список распознанных сегментов линий с отмеченным соответствием их точкам схождения перспективы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496944" cy="9361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метода Хуттунена-Пише «внутри помещения»</a:t>
            </a:r>
            <a:endParaRPr lang="ru-RU" dirty="0"/>
          </a:p>
        </p:txBody>
      </p:sp>
      <p:pic>
        <p:nvPicPr>
          <p:cNvPr id="4" name="Содержимое 3" descr="indoor_raw_exam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232939"/>
            <a:ext cx="2736304" cy="2052228"/>
          </a:xfrm>
        </p:spPr>
      </p:pic>
      <p:pic>
        <p:nvPicPr>
          <p:cNvPr id="5122" name="Picture 2" descr="P:\Projects\Study\Graduate work\Gyrocam\TestSamples\good_indoor\P1020839_gyrocam_proces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285167"/>
            <a:ext cx="4656518" cy="349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3635896" y="1196753"/>
            <a:ext cx="4656518" cy="2088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Обработано 45 снимков внутри помещений из коллекции базы </a:t>
            </a:r>
            <a:r>
              <a:rPr lang="en-US" dirty="0" err="1" smtClean="0"/>
              <a:t>YorkUrbanDb</a:t>
            </a:r>
            <a:endParaRPr lang="en-US" dirty="0" smtClean="0"/>
          </a:p>
          <a:p>
            <a:r>
              <a:rPr lang="ru-RU" dirty="0"/>
              <a:t>Р</a:t>
            </a:r>
            <a:r>
              <a:rPr lang="ru-RU" dirty="0" smtClean="0"/>
              <a:t>абочая среда: </a:t>
            </a:r>
            <a:r>
              <a:rPr lang="en-US" dirty="0" smtClean="0"/>
              <a:t>Core i7 920, 2.66 GHz,  6Gb Ram</a:t>
            </a:r>
            <a:endParaRPr lang="ru-RU" dirty="0" smtClean="0"/>
          </a:p>
          <a:p>
            <a:r>
              <a:rPr lang="ru-RU" dirty="0" smtClean="0"/>
              <a:t>Время обработки: </a:t>
            </a:r>
            <a:r>
              <a:rPr lang="en-US" dirty="0"/>
              <a:t>~</a:t>
            </a:r>
            <a:r>
              <a:rPr lang="ru-RU" dirty="0" smtClean="0"/>
              <a:t>3.7 </a:t>
            </a:r>
            <a:r>
              <a:rPr lang="ru-RU" dirty="0"/>
              <a:t>сек </a:t>
            </a:r>
            <a:r>
              <a:rPr lang="ru-RU" dirty="0" smtClean="0"/>
              <a:t>(</a:t>
            </a:r>
            <a:r>
              <a:rPr lang="en-US" dirty="0" smtClean="0"/>
              <a:t>~</a:t>
            </a:r>
            <a:r>
              <a:rPr lang="ru-RU" dirty="0" smtClean="0"/>
              <a:t>12.2</a:t>
            </a:r>
            <a:r>
              <a:rPr lang="en-US" dirty="0"/>
              <a:t> </a:t>
            </a:r>
            <a:r>
              <a:rPr lang="en-US" dirty="0" smtClean="0"/>
              <a:t>fps)</a:t>
            </a:r>
            <a:endParaRPr lang="ru-R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Содержимое 2"/>
              <p:cNvSpPr txBox="1">
                <a:spLocks/>
              </p:cNvSpPr>
              <p:nvPr/>
            </p:nvSpPr>
            <p:spPr>
              <a:xfrm>
                <a:off x="899592" y="3284984"/>
                <a:ext cx="2736304" cy="34925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Вектор среднего отклонения</a:t>
                </a:r>
                <a:r>
                  <a:rPr lang="en-US" dirty="0" smtClean="0"/>
                  <a:t> </a:t>
                </a:r>
                <a:r>
                  <a:rPr lang="ru-RU" dirty="0"/>
                  <a:t>углов </a:t>
                </a:r>
                <a:r>
                  <a:rPr lang="ru-RU" dirty="0" smtClean="0"/>
                  <a:t>полученных направлений ТСП от «верных» (в градусах):</a:t>
                </a:r>
              </a:p>
              <a:p>
                <a:pPr marL="0" indent="0">
                  <a:buNone/>
                </a:pPr>
                <a:endParaRPr lang="ru-RU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𝑀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ru-RU" i="1" dirty="0" smtClean="0">
                          <a:latin typeface="Cambria Math"/>
                        </a:rPr>
                        <m:t>[</m:t>
                      </m:r>
                      <m:r>
                        <a:rPr lang="ru-RU" b="0" i="1" dirty="0" smtClean="0">
                          <a:latin typeface="Cambria Math"/>
                        </a:rPr>
                        <m:t>2</m:t>
                      </m:r>
                      <m:r>
                        <a:rPr lang="en-US" b="0" i="1" dirty="0" smtClean="0">
                          <a:latin typeface="Cambria Math"/>
                        </a:rPr>
                        <m:t>.07;0.65</m:t>
                      </m:r>
                      <m:r>
                        <a:rPr lang="ru-RU" i="1" dirty="0" smtClean="0">
                          <a:latin typeface="Cambria Math"/>
                        </a:rPr>
                        <m:t>;</m:t>
                      </m:r>
                      <m:r>
                        <a:rPr lang="en-US" b="0" i="1" dirty="0" smtClean="0">
                          <a:latin typeface="Cambria Math"/>
                        </a:rPr>
                        <m:t>2.18</m:t>
                      </m:r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В</a:t>
                </a:r>
                <a:r>
                  <a:rPr lang="ru-RU" dirty="0" smtClean="0"/>
                  <a:t>ектор </a:t>
                </a:r>
                <a:r>
                  <a:rPr lang="ru-RU" dirty="0"/>
                  <a:t>среднеквадратичного отклонения углов полученных ТСП от «</a:t>
                </a:r>
                <a:r>
                  <a:rPr lang="ru-RU" dirty="0" smtClean="0"/>
                  <a:t>верных» (в градусах): 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/>
                        </a:rPr>
                        <m:t>V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ru-RU" i="1" dirty="0" smtClean="0">
                          <a:latin typeface="Cambria Math"/>
                        </a:rPr>
                        <m:t>[</m:t>
                      </m:r>
                      <m:r>
                        <a:rPr lang="ru-RU" b="0" i="1" dirty="0" smtClean="0">
                          <a:latin typeface="Cambria Math"/>
                        </a:rPr>
                        <m:t>0.54</m:t>
                      </m:r>
                      <m:r>
                        <a:rPr lang="en-US" b="0" i="1" dirty="0" smtClean="0">
                          <a:latin typeface="Cambria Math"/>
                        </a:rPr>
                        <m:t>;0.10</m:t>
                      </m:r>
                      <m:r>
                        <a:rPr lang="ru-RU" i="1" dirty="0" smtClean="0">
                          <a:latin typeface="Cambria Math"/>
                        </a:rPr>
                        <m:t>;</m:t>
                      </m:r>
                      <m:r>
                        <a:rPr lang="en-US" b="0" i="1" dirty="0" smtClean="0">
                          <a:latin typeface="Cambria Math"/>
                        </a:rPr>
                        <m:t>0.55</m:t>
                      </m:r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</a:t>
                </a:r>
                <a:r>
                  <a:rPr lang="ru-RU" dirty="0" smtClean="0"/>
                  <a:t>о </a:t>
                </a:r>
                <a:r>
                  <a:rPr lang="ru-RU" dirty="0"/>
                  <a:t>каждой из </a:t>
                </a:r>
                <a:r>
                  <a:rPr lang="ru-RU" dirty="0" smtClean="0"/>
                  <a:t>осей: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/>
                        <m:t>50−я перцентиль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град </m:t>
                      </m:r>
                    </m:oMath>
                  </m:oMathPara>
                </a14:m>
                <a:endParaRPr lang="ru-RU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/>
                        <m:t>90−я перцентиль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3.5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 град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18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84984"/>
                <a:ext cx="2736304" cy="3492572"/>
              </a:xfrm>
              <a:prstGeom prst="rect">
                <a:avLst/>
              </a:prstGeom>
              <a:blipFill rotWithShape="1">
                <a:blip r:embed="rId4"/>
                <a:stretch>
                  <a:fillRect l="-446"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изображениях внутри помещений</a:t>
            </a:r>
            <a:endParaRPr lang="ru-RU" dirty="0"/>
          </a:p>
        </p:txBody>
      </p:sp>
      <p:graphicFrame>
        <p:nvGraphicFramePr>
          <p:cNvPr id="12" name="Диаграмма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023959"/>
              </p:ext>
            </p:extLst>
          </p:nvPr>
        </p:nvGraphicFramePr>
        <p:xfrm>
          <a:off x="457200" y="1600200"/>
          <a:ext cx="8229600" cy="485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наборе изображений «внутри помещения»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250943"/>
              </p:ext>
            </p:extLst>
          </p:nvPr>
        </p:nvGraphicFramePr>
        <p:xfrm>
          <a:off x="323528" y="1600200"/>
          <a:ext cx="8496944" cy="49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315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568952" cy="15841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Распределение точности найденных направлений ТСП на наборе «внутри помещения»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384486"/>
              </p:ext>
            </p:extLst>
          </p:nvPr>
        </p:nvGraphicFramePr>
        <p:xfrm>
          <a:off x="251520" y="1772816"/>
          <a:ext cx="8640960" cy="492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491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496944" cy="9361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метода Хуттунена-Пише «вне помещения»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635896" y="1178658"/>
            <a:ext cx="465651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Обработано 57 снимков вне помещений из коллекции базы </a:t>
            </a:r>
            <a:r>
              <a:rPr lang="en-US" dirty="0" err="1" smtClean="0"/>
              <a:t>YorkUrbanDb</a:t>
            </a:r>
            <a:endParaRPr lang="en-US" dirty="0" smtClean="0"/>
          </a:p>
          <a:p>
            <a:r>
              <a:rPr lang="ru-RU" dirty="0"/>
              <a:t>Р</a:t>
            </a:r>
            <a:r>
              <a:rPr lang="ru-RU" dirty="0" smtClean="0"/>
              <a:t>абочая среда: </a:t>
            </a:r>
            <a:r>
              <a:rPr lang="en-US" dirty="0" smtClean="0"/>
              <a:t>Core i7 920, 2.66 GHz,  6Gb Ram</a:t>
            </a:r>
            <a:endParaRPr lang="ru-RU" dirty="0" smtClean="0"/>
          </a:p>
          <a:p>
            <a:r>
              <a:rPr lang="ru-RU" dirty="0" smtClean="0"/>
              <a:t>Время обработки: </a:t>
            </a:r>
            <a:r>
              <a:rPr lang="en-US" dirty="0" smtClean="0"/>
              <a:t>~</a:t>
            </a:r>
            <a:r>
              <a:rPr lang="ru-RU" dirty="0" smtClean="0"/>
              <a:t>6.7 </a:t>
            </a:r>
            <a:r>
              <a:rPr lang="ru-RU" dirty="0"/>
              <a:t>сек </a:t>
            </a:r>
            <a:r>
              <a:rPr lang="ru-RU" dirty="0" smtClean="0"/>
              <a:t>(</a:t>
            </a:r>
            <a:r>
              <a:rPr lang="en-US" dirty="0" smtClean="0"/>
              <a:t>~</a:t>
            </a:r>
            <a:r>
              <a:rPr lang="ru-RU" dirty="0" smtClean="0"/>
              <a:t>8.5</a:t>
            </a:r>
            <a:r>
              <a:rPr lang="en-US" dirty="0" smtClean="0"/>
              <a:t> fps)</a:t>
            </a:r>
            <a:endParaRPr lang="ru-R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Содержимое 2"/>
              <p:cNvSpPr txBox="1">
                <a:spLocks/>
              </p:cNvSpPr>
              <p:nvPr/>
            </p:nvSpPr>
            <p:spPr>
              <a:xfrm>
                <a:off x="899592" y="3230886"/>
                <a:ext cx="2726035" cy="3492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Вектор среднего отклонения</a:t>
                </a:r>
                <a:r>
                  <a:rPr lang="en-US" dirty="0" smtClean="0"/>
                  <a:t> </a:t>
                </a:r>
                <a:r>
                  <a:rPr lang="ru-RU" dirty="0"/>
                  <a:t>углов </a:t>
                </a:r>
                <a:r>
                  <a:rPr lang="ru-RU" dirty="0" smtClean="0"/>
                  <a:t>полученных направлений ТСП от «верных» (в градусах):</a:t>
                </a:r>
              </a:p>
              <a:p>
                <a:pPr marL="0" indent="0">
                  <a:buNone/>
                </a:pPr>
                <a:endParaRPr lang="ru-RU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𝑀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ru-RU" i="1" dirty="0" smtClean="0">
                          <a:latin typeface="Cambria Math"/>
                        </a:rPr>
                        <m:t>[</m:t>
                      </m:r>
                      <m:r>
                        <a:rPr lang="ru-RU" b="0" i="1" dirty="0" smtClean="0">
                          <a:latin typeface="Cambria Math"/>
                        </a:rPr>
                        <m:t>1.66</m:t>
                      </m:r>
                      <m:r>
                        <a:rPr lang="en-US" b="0" i="1" dirty="0" smtClean="0">
                          <a:latin typeface="Cambria Math"/>
                        </a:rPr>
                        <m:t>;1.10;1.9</m:t>
                      </m:r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В</a:t>
                </a:r>
                <a:r>
                  <a:rPr lang="ru-RU" dirty="0" smtClean="0"/>
                  <a:t>ектор </a:t>
                </a:r>
                <a:r>
                  <a:rPr lang="ru-RU" dirty="0"/>
                  <a:t>среднеквадратичного отклонения углов полученных ТСП от «</a:t>
                </a:r>
                <a:r>
                  <a:rPr lang="ru-RU" dirty="0" smtClean="0"/>
                  <a:t>верных» (в градусах): 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/>
                        </a:rPr>
                        <m:t>V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ru-RU" i="1" dirty="0" smtClean="0">
                          <a:latin typeface="Cambria Math"/>
                        </a:rPr>
                        <m:t>[</m:t>
                      </m:r>
                      <m:r>
                        <a:rPr lang="en-US" b="0" i="1" dirty="0" smtClean="0">
                          <a:latin typeface="Cambria Math"/>
                        </a:rPr>
                        <m:t>0.22;0.13;0.23</m:t>
                      </m:r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</a:t>
                </a:r>
                <a:r>
                  <a:rPr lang="ru-RU" dirty="0" smtClean="0"/>
                  <a:t>о </a:t>
                </a:r>
                <a:r>
                  <a:rPr lang="ru-RU" dirty="0"/>
                  <a:t>каждой из </a:t>
                </a:r>
                <a:r>
                  <a:rPr lang="ru-RU" dirty="0" smtClean="0"/>
                  <a:t>осей: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/>
                        <m:t>50−я перцентиль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.4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град </m:t>
                      </m:r>
                    </m:oMath>
                  </m:oMathPara>
                </a14:m>
                <a:endParaRPr lang="ru-RU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/>
                        <m:t>90−я перцентиль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4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 град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18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30886"/>
                <a:ext cx="2726035" cy="3492388"/>
              </a:xfrm>
              <a:prstGeom prst="rect">
                <a:avLst/>
              </a:prstGeom>
              <a:blipFill rotWithShape="1">
                <a:blip r:embed="rId3"/>
                <a:stretch>
                  <a:fillRect l="-447"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P:\Projects\Study\Graduate work\Gyrocam\TestSamples\good_outdoor\P108005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23" y="1178657"/>
            <a:ext cx="2736304" cy="20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P:\Projects\Study\Graduate work\Gyrocam\TestSamples\good_outdoor\P1080055_gyrocam_process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627" y="3233167"/>
            <a:ext cx="4666787" cy="35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932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изображениях вне помещений</a:t>
            </a:r>
            <a:endParaRPr lang="ru-RU" dirty="0"/>
          </a:p>
        </p:txBody>
      </p:sp>
      <p:graphicFrame>
        <p:nvGraphicFramePr>
          <p:cNvPr id="7" name="Диаграмма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516471"/>
              </p:ext>
            </p:extLst>
          </p:nvPr>
        </p:nvGraphicFramePr>
        <p:xfrm>
          <a:off x="457200" y="1600200"/>
          <a:ext cx="8229600" cy="49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наборе изображений «вне помещения»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041631"/>
              </p:ext>
            </p:extLst>
          </p:nvPr>
        </p:nvGraphicFramePr>
        <p:xfrm>
          <a:off x="251520" y="1600200"/>
          <a:ext cx="8640960" cy="49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7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512168"/>
          </a:xfrm>
        </p:spPr>
        <p:txBody>
          <a:bodyPr>
            <a:normAutofit fontScale="90000"/>
          </a:bodyPr>
          <a:lstStyle/>
          <a:p>
            <a:r>
              <a:rPr lang="ru-RU" dirty="0"/>
              <a:t>Распределение точности найденных направлений ТСП на наборе «внутри помещения»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559749"/>
              </p:ext>
            </p:extLst>
          </p:nvPr>
        </p:nvGraphicFramePr>
        <p:xfrm>
          <a:off x="251520" y="1844824"/>
          <a:ext cx="8640960" cy="485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677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Создано тестовое приложение, реализующее метод Хуттунена-Пише</a:t>
            </a:r>
          </a:p>
          <a:p>
            <a:r>
              <a:rPr lang="ru-RU" dirty="0" smtClean="0"/>
              <a:t>Проверена работоспособность метода на тестовых данных изображений, снятых внутри помещений</a:t>
            </a:r>
          </a:p>
          <a:p>
            <a:r>
              <a:rPr lang="ru-RU" dirty="0" smtClean="0"/>
              <a:t>Сделан перенос метода в условия городской застройки. По результатам тестирования подтвержден высокий уровень точности работы на изображениях городской среды базы данных </a:t>
            </a:r>
            <a:r>
              <a:rPr lang="en-US" dirty="0" err="1" smtClean="0"/>
              <a:t>YorkUrbanDb</a:t>
            </a:r>
            <a:endParaRPr lang="en-US" dirty="0" smtClean="0"/>
          </a:p>
          <a:p>
            <a:r>
              <a:rPr lang="ru-RU" dirty="0" smtClean="0"/>
              <a:t>Точность метода в благоприятных условиях сравнима с точностью ИНС потребительского класса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Распространенные способы решения задачи позиционирования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91264" cy="4752528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Спутниковые системы навигации</a:t>
            </a:r>
            <a:r>
              <a:rPr lang="en-US" dirty="0"/>
              <a:t> (GPS</a:t>
            </a:r>
            <a:r>
              <a:rPr lang="ru-RU" dirty="0"/>
              <a:t>, </a:t>
            </a:r>
            <a:r>
              <a:rPr lang="en-US" dirty="0"/>
              <a:t>GLONASS</a:t>
            </a:r>
            <a:r>
              <a:rPr lang="ru-RU" dirty="0"/>
              <a:t>, </a:t>
            </a:r>
            <a:r>
              <a:rPr lang="en-US" dirty="0"/>
              <a:t>GALILEO</a:t>
            </a:r>
            <a:r>
              <a:rPr lang="ru-RU" dirty="0"/>
              <a:t> и другие их </a:t>
            </a:r>
            <a:r>
              <a:rPr lang="ru-RU" dirty="0" smtClean="0"/>
              <a:t>аналоги</a:t>
            </a:r>
            <a:r>
              <a:rPr lang="en-US" dirty="0" smtClean="0"/>
              <a:t>). </a:t>
            </a:r>
            <a:endParaRPr lang="ru-RU" dirty="0" smtClean="0"/>
          </a:p>
          <a:p>
            <a:pPr lvl="1"/>
            <a:r>
              <a:rPr lang="ru-RU" dirty="0" smtClean="0"/>
              <a:t>универсальность, пассивность, без дрейфа. </a:t>
            </a:r>
          </a:p>
          <a:p>
            <a:pPr lvl="1"/>
            <a:r>
              <a:rPr lang="ru-RU" dirty="0" smtClean="0"/>
              <a:t>погрешность порядка </a:t>
            </a:r>
            <a:r>
              <a:rPr lang="ru-RU" dirty="0"/>
              <a:t>5-15 </a:t>
            </a:r>
            <a:r>
              <a:rPr lang="ru-RU" dirty="0" smtClean="0"/>
              <a:t>метров, увеличение </a:t>
            </a:r>
            <a:r>
              <a:rPr lang="ru-RU" dirty="0"/>
              <a:t>погрешности или невозможность использования в условиях городской застройки, внутри помещений, внутри тоннелей, под землей и даже под густой листвой</a:t>
            </a:r>
            <a:endParaRPr lang="ru-RU" dirty="0" smtClean="0"/>
          </a:p>
          <a:p>
            <a:r>
              <a:rPr lang="ru-RU" dirty="0" smtClean="0"/>
              <a:t>Инерциальные системы </a:t>
            </a:r>
            <a:r>
              <a:rPr lang="ru-RU" dirty="0"/>
              <a:t>навигации </a:t>
            </a:r>
            <a:r>
              <a:rPr lang="ru-RU" dirty="0" smtClean="0"/>
              <a:t>(акселерометры + гироскоп)</a:t>
            </a:r>
          </a:p>
          <a:p>
            <a:pPr lvl="1"/>
            <a:r>
              <a:rPr lang="ru-RU" dirty="0"/>
              <a:t>а</a:t>
            </a:r>
            <a:r>
              <a:rPr lang="ru-RU" dirty="0" smtClean="0"/>
              <a:t>втономность, помехозащищенность, возможность </a:t>
            </a:r>
            <a:r>
              <a:rPr lang="ru-RU" dirty="0"/>
              <a:t>полной автоматизации всех процессов </a:t>
            </a:r>
            <a:r>
              <a:rPr lang="ru-RU" dirty="0" smtClean="0"/>
              <a:t>навигации, низкое </a:t>
            </a:r>
            <a:r>
              <a:rPr lang="ru-RU" dirty="0"/>
              <a:t>энергопотребление</a:t>
            </a:r>
          </a:p>
          <a:p>
            <a:pPr lvl="1"/>
            <a:r>
              <a:rPr lang="ru-RU" dirty="0" smtClean="0"/>
              <a:t>наличие дрейфа</a:t>
            </a:r>
          </a:p>
          <a:p>
            <a:r>
              <a:rPr lang="ru-RU" dirty="0" smtClean="0"/>
              <a:t>Системы локального позиционирования </a:t>
            </a:r>
            <a:r>
              <a:rPr lang="ru-RU" dirty="0" smtClean="0"/>
              <a:t>(, либо технологии </a:t>
            </a:r>
            <a:r>
              <a:rPr lang="ru-RU" dirty="0" smtClean="0"/>
              <a:t>построения трехмерной </a:t>
            </a:r>
            <a:r>
              <a:rPr lang="ru-RU" dirty="0"/>
              <a:t>карты окружающей </a:t>
            </a:r>
            <a:r>
              <a:rPr lang="ru-RU" dirty="0" smtClean="0"/>
              <a:t>среды</a:t>
            </a:r>
            <a:r>
              <a:rPr lang="ru-RU" dirty="0" smtClean="0"/>
              <a:t>):</a:t>
            </a:r>
          </a:p>
          <a:p>
            <a:pPr lvl="1"/>
            <a:r>
              <a:rPr lang="ru-RU" dirty="0"/>
              <a:t>ориентация по заранее расставленным </a:t>
            </a:r>
            <a:r>
              <a:rPr lang="ru-RU" dirty="0" smtClean="0"/>
              <a:t>приемникам с использованием инфракасных или ультразвуковых передатчиков, использование </a:t>
            </a:r>
            <a:r>
              <a:rPr lang="en-US" dirty="0" smtClean="0"/>
              <a:t>RFID-</a:t>
            </a:r>
            <a:r>
              <a:rPr lang="ru-RU" dirty="0" smtClean="0"/>
              <a:t>меток и так далее</a:t>
            </a:r>
            <a:endParaRPr lang="ru-RU" dirty="0" smtClean="0"/>
          </a:p>
          <a:p>
            <a:pPr lvl="1"/>
            <a:r>
              <a:rPr lang="ru-RU" dirty="0" smtClean="0"/>
              <a:t>эхолокация </a:t>
            </a:r>
            <a:r>
              <a:rPr lang="ru-RU" dirty="0" smtClean="0"/>
              <a:t>инфракрасными, ультразвуковыми, лазерными </a:t>
            </a:r>
            <a:r>
              <a:rPr lang="ru-RU" dirty="0" smtClean="0"/>
              <a:t>датчиками</a:t>
            </a:r>
          </a:p>
          <a:p>
            <a:pPr lvl="1"/>
            <a:r>
              <a:rPr lang="ru-RU" dirty="0" smtClean="0"/>
              <a:t>фотографирование + методы компьютерного зрения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ru-RU" dirty="0" smtClean="0"/>
              <a:t>Экономическая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31640" y="1124744"/>
            <a:ext cx="6120680" cy="4606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dirty="0"/>
              <a:t>Диаграмма Ганта выполняемых работ</a:t>
            </a:r>
            <a:endParaRPr lang="en-US" sz="1800" dirty="0"/>
          </a:p>
          <a:p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491442"/>
              </p:ext>
            </p:extLst>
          </p:nvPr>
        </p:nvGraphicFramePr>
        <p:xfrm>
          <a:off x="611560" y="1484784"/>
          <a:ext cx="7916422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3" imgW="13927304" imgH="5677033" progId="Word.Document.12">
                  <p:embed/>
                </p:oleObj>
              </mc:Choice>
              <mc:Fallback>
                <p:oleObj name="Document" r:id="rId3" imgW="13927304" imgH="56770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1484784"/>
                        <a:ext cx="7916422" cy="36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одержимое 2"/>
          <p:cNvSpPr txBox="1">
            <a:spLocks/>
          </p:cNvSpPr>
          <p:nvPr/>
        </p:nvSpPr>
        <p:spPr>
          <a:xfrm>
            <a:off x="1385739" y="5351884"/>
            <a:ext cx="6120680" cy="82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/>
              <a:t>Стоимость </a:t>
            </a:r>
            <a:r>
              <a:rPr lang="ru-RU" sz="1800" dirty="0" smtClean="0"/>
              <a:t>продукта</a:t>
            </a:r>
            <a:r>
              <a:rPr lang="en-US" sz="1800" dirty="0" smtClean="0"/>
              <a:t>:</a:t>
            </a:r>
          </a:p>
          <a:p>
            <a:pPr marL="0" indent="0" algn="ctr">
              <a:buNone/>
            </a:pPr>
            <a:r>
              <a:rPr lang="ru-RU" sz="1800" dirty="0"/>
              <a:t>1 513 000 рублей</a:t>
            </a:r>
            <a:endParaRPr lang="en-US" sz="1800" dirty="0"/>
          </a:p>
          <a:p>
            <a:pPr marL="0" indent="0" algn="ctr"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r>
              <a:rPr lang="ru-RU" dirty="0" smtClean="0"/>
              <a:t>Реализация метода, предложенного </a:t>
            </a:r>
            <a:r>
              <a:rPr lang="ru-RU" dirty="0"/>
              <a:t>Вилле Хуттуненом и Робертом </a:t>
            </a:r>
            <a:r>
              <a:rPr lang="ru-RU" dirty="0" smtClean="0"/>
              <a:t>Пише</a:t>
            </a:r>
          </a:p>
          <a:p>
            <a:r>
              <a:rPr lang="ru-RU" dirty="0" smtClean="0"/>
              <a:t>Проверка работоспособности метода (на изображениях, снятых внутри помещений)</a:t>
            </a:r>
          </a:p>
          <a:p>
            <a:r>
              <a:rPr lang="ru-RU" dirty="0" smtClean="0"/>
              <a:t>Перенос метода в условия городской среды (с тестированием на наборе изображений городской застройки)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/>
          <a:lstStyle/>
          <a:p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ru-RU" dirty="0" smtClean="0"/>
              <a:t>Хуттунена-Пише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1" y="1052735"/>
            <a:ext cx="8712969" cy="84760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Поиск сегментов линий (СЛ) на изображении методом Джиои</a:t>
            </a:r>
          </a:p>
        </p:txBody>
      </p:sp>
      <p:pic>
        <p:nvPicPr>
          <p:cNvPr id="4" name="Рисунок 3" descr="huttunen_pis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9161" y="1900343"/>
            <a:ext cx="6802850" cy="2536769"/>
          </a:xfrm>
          <a:prstGeom prst="rect">
            <a:avLst/>
          </a:prstGeom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268694" y="4571744"/>
            <a:ext cx="8623785" cy="873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Выделение трех наибольших кластеров СЛ алгоритмом </a:t>
            </a:r>
            <a:r>
              <a:rPr lang="en-US" dirty="0" smtClean="0"/>
              <a:t>RANSAC</a:t>
            </a:r>
            <a:endParaRPr lang="ru-R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344" y="5226511"/>
            <a:ext cx="3619024" cy="158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13" y="5492849"/>
            <a:ext cx="15906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Допущения метода</a:t>
            </a:r>
            <a:r>
              <a:rPr lang="en-US" dirty="0" smtClean="0"/>
              <a:t> </a:t>
            </a:r>
            <a:r>
              <a:rPr lang="ru-RU" dirty="0" smtClean="0"/>
              <a:t>Хуттунена-Пише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43204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Рассматривается модель камеры-обскуры</a:t>
            </a:r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251520" y="5229200"/>
            <a:ext cx="8568952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При проекции параллельные прямые пересекаются в точках схождения перспективы (ТСП)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219" y="1236712"/>
            <a:ext cx="55435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33947" y="4391000"/>
            <a:ext cx="5574357" cy="838200"/>
            <a:chOff x="1403648" y="4211985"/>
            <a:chExt cx="5574357" cy="8382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4469160"/>
              <a:ext cx="3686175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4211985"/>
              <a:ext cx="1685925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796" y="6028903"/>
            <a:ext cx="39624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67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Алгоритмы метода</a:t>
            </a:r>
            <a:r>
              <a:rPr lang="en-US" dirty="0" smtClean="0"/>
              <a:t> </a:t>
            </a:r>
            <a:r>
              <a:rPr lang="ru-RU" dirty="0" smtClean="0"/>
              <a:t>Хуттунена-Пише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29095"/>
            <a:ext cx="8823996" cy="77171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Уточнение каждой найденной ТСП (решение переопределенной СЛАУ, образованной линиями кластера)</a:t>
            </a:r>
          </a:p>
        </p:txBody>
      </p:sp>
      <p:sp>
        <p:nvSpPr>
          <p:cNvPr id="14" name="Содержимое 2"/>
          <p:cNvSpPr txBox="1">
            <a:spLocks/>
          </p:cNvSpPr>
          <p:nvPr/>
        </p:nvSpPr>
        <p:spPr>
          <a:xfrm>
            <a:off x="179512" y="3355003"/>
            <a:ext cx="8835850" cy="86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Матрица поворота камеры – векторы-столбцы единичных направлений ТСП</a:t>
            </a:r>
          </a:p>
        </p:txBody>
      </p:sp>
      <p:sp>
        <p:nvSpPr>
          <p:cNvPr id="15" name="Содержимое 2"/>
          <p:cNvSpPr txBox="1">
            <a:spLocks/>
          </p:cNvSpPr>
          <p:nvPr/>
        </p:nvSpPr>
        <p:spPr>
          <a:xfrm>
            <a:off x="179512" y="4725144"/>
            <a:ext cx="8835850" cy="95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Ортогонализация полученной матрицы методом сингулярного разложения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27784" y="1662136"/>
            <a:ext cx="3877592" cy="314325"/>
            <a:chOff x="2627784" y="1662136"/>
            <a:chExt cx="3877592" cy="314325"/>
          </a:xfrm>
        </p:grpSpPr>
        <p:grpSp>
          <p:nvGrpSpPr>
            <p:cNvPr id="4" name="Group 3"/>
            <p:cNvGrpSpPr/>
            <p:nvPr/>
          </p:nvGrpSpPr>
          <p:grpSpPr>
            <a:xfrm>
              <a:off x="4714676" y="1681188"/>
              <a:ext cx="1790700" cy="276225"/>
              <a:chOff x="6188640" y="1681188"/>
              <a:chExt cx="1790700" cy="276225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8640" y="1681188"/>
                <a:ext cx="1571625" cy="276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0265" y="1709762"/>
                <a:ext cx="219075" cy="219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2627784" y="1662136"/>
              <a:ext cx="1714500" cy="314325"/>
              <a:chOff x="2627784" y="1662136"/>
              <a:chExt cx="1714500" cy="314325"/>
            </a:xfrm>
          </p:grpSpPr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7784" y="1662136"/>
                <a:ext cx="1628775" cy="31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6559" y="1814536"/>
                <a:ext cx="85725" cy="142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24" y="2050554"/>
            <a:ext cx="2714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37" y="2754635"/>
            <a:ext cx="23622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99" y="4151362"/>
            <a:ext cx="14382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309477" y="5742702"/>
            <a:ext cx="2575918" cy="323850"/>
            <a:chOff x="2913533" y="5681226"/>
            <a:chExt cx="2575918" cy="323850"/>
          </a:xfrm>
        </p:grpSpPr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533" y="5681226"/>
              <a:ext cx="1057275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5709801"/>
              <a:ext cx="1133475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Соглашение об используемуемом представлении углов</a:t>
            </a:r>
            <a:endParaRPr lang="ru-RU" dirty="0"/>
          </a:p>
        </p:txBody>
      </p:sp>
      <p:sp>
        <p:nvSpPr>
          <p:cNvPr id="16" name="Содержимое 2"/>
          <p:cNvSpPr txBox="1">
            <a:spLocks/>
          </p:cNvSpPr>
          <p:nvPr/>
        </p:nvSpPr>
        <p:spPr>
          <a:xfrm>
            <a:off x="435381" y="1590983"/>
            <a:ext cx="8640960" cy="8446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В качестве представления углов ориентации использованы углы Эйлера в нотации (1, 2, 3)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69" y="2497614"/>
            <a:ext cx="18764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861" y="2435642"/>
            <a:ext cx="42957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69" y="3669779"/>
            <a:ext cx="35528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32" y="5207099"/>
            <a:ext cx="19431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69" y="5499695"/>
            <a:ext cx="40100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02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тестового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Создано тестовое приложение</a:t>
            </a:r>
            <a:endParaRPr lang="en-US" dirty="0"/>
          </a:p>
          <a:p>
            <a:pPr lvl="1"/>
            <a:r>
              <a:rPr lang="en-US" dirty="0"/>
              <a:t>32-</a:t>
            </a:r>
            <a:r>
              <a:rPr lang="ru-RU" dirty="0"/>
              <a:t>разрядное под ОС </a:t>
            </a:r>
            <a:r>
              <a:rPr lang="en-US" dirty="0"/>
              <a:t>Windows </a:t>
            </a:r>
          </a:p>
          <a:p>
            <a:pPr lvl="1"/>
            <a:r>
              <a:rPr lang="ru-RU" dirty="0"/>
              <a:t>На языке </a:t>
            </a:r>
            <a:r>
              <a:rPr lang="en-US" dirty="0"/>
              <a:t>C++ </a:t>
            </a:r>
            <a:r>
              <a:rPr lang="ru-RU" dirty="0"/>
              <a:t>с использованием среды разработки </a:t>
            </a:r>
            <a:r>
              <a:rPr lang="en-US" dirty="0"/>
              <a:t>Visual Studio 2010</a:t>
            </a:r>
          </a:p>
          <a:p>
            <a:pPr lvl="1"/>
            <a:r>
              <a:rPr lang="ru-RU" dirty="0"/>
              <a:t>С</a:t>
            </a:r>
            <a:r>
              <a:rPr lang="en-US" dirty="0"/>
              <a:t> </a:t>
            </a:r>
            <a:r>
              <a:rPr lang="ru-RU" dirty="0"/>
              <a:t>использованием библиотеки алгоритмов компьютерного зрения с открытым исходным кодом </a:t>
            </a:r>
            <a:r>
              <a:rPr lang="en-US" dirty="0" err="1"/>
              <a:t>OpenCV</a:t>
            </a:r>
            <a:r>
              <a:rPr lang="ru-RU" dirty="0"/>
              <a:t> версии 3.0.0 </a:t>
            </a:r>
            <a:r>
              <a:rPr lang="en-US" dirty="0"/>
              <a:t>beta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778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Проблемы </a:t>
            </a:r>
            <a:r>
              <a:rPr lang="ru-RU" dirty="0"/>
              <a:t>технологического характера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25658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Подбор </a:t>
            </a:r>
            <a:r>
              <a:rPr lang="ru-RU" dirty="0"/>
              <a:t>тестовых данных</a:t>
            </a:r>
          </a:p>
          <a:p>
            <a:r>
              <a:rPr lang="ru-RU" dirty="0"/>
              <a:t>Выделение информации об изображениях базы тестовых данных </a:t>
            </a:r>
            <a:r>
              <a:rPr lang="ru-RU" dirty="0" smtClean="0"/>
              <a:t>из </a:t>
            </a:r>
            <a:r>
              <a:rPr lang="ru-RU" dirty="0"/>
              <a:t>бинарного формата «</a:t>
            </a:r>
            <a:r>
              <a:rPr lang="en-US" dirty="0"/>
              <a:t>.m</a:t>
            </a:r>
            <a:r>
              <a:rPr lang="ru-RU" dirty="0"/>
              <a:t>» </a:t>
            </a:r>
            <a:r>
              <a:rPr lang="ru-RU" dirty="0" smtClean="0"/>
              <a:t>среды </a:t>
            </a:r>
            <a:r>
              <a:rPr lang="en-US" dirty="0" smtClean="0"/>
              <a:t>MATLAB</a:t>
            </a:r>
            <a:r>
              <a:rPr lang="ru-RU" dirty="0" smtClean="0"/>
              <a:t> </a:t>
            </a:r>
            <a:r>
              <a:rPr lang="ru-RU" dirty="0"/>
              <a:t>в текстовый формат</a:t>
            </a:r>
          </a:p>
          <a:p>
            <a:r>
              <a:rPr lang="ru-RU" dirty="0"/>
              <a:t>Использование библиотеки </a:t>
            </a:r>
            <a:r>
              <a:rPr lang="en-US" dirty="0" err="1" smtClean="0"/>
              <a:t>OpenCV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компиляция из файлов исходного кода</a:t>
            </a:r>
          </a:p>
          <a:p>
            <a:pPr lvl="1"/>
            <a:r>
              <a:rPr lang="ru-RU" dirty="0" smtClean="0"/>
              <a:t>подключение к проекту разрабатываемого приложения</a:t>
            </a:r>
          </a:p>
          <a:p>
            <a:pPr lvl="1"/>
            <a:r>
              <a:rPr lang="ru-RU" dirty="0" smtClean="0"/>
              <a:t>поиск существующих реализаций необходимых методов и алгоритмов</a:t>
            </a:r>
          </a:p>
          <a:p>
            <a:pPr lvl="1"/>
            <a:r>
              <a:rPr lang="ru-RU" dirty="0" smtClean="0"/>
              <a:t>разбор документации библиотеки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920</Words>
  <Application>Microsoft Office PowerPoint</Application>
  <PresentationFormat>On-screen Show (4:3)</PresentationFormat>
  <Paragraphs>126</Paragraphs>
  <Slides>21</Slides>
  <Notes>5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Тема Office</vt:lpstr>
      <vt:lpstr>Document</vt:lpstr>
      <vt:lpstr>Ориентация монокулярной камеры с использованием точек схождения перспективы</vt:lpstr>
      <vt:lpstr>Распространенные способы решения задачи позиционирования</vt:lpstr>
      <vt:lpstr>Постановка задачи</vt:lpstr>
      <vt:lpstr>Метод Хуттунена-Пише</vt:lpstr>
      <vt:lpstr>Допущения метода Хуттунена-Пише</vt:lpstr>
      <vt:lpstr>Алгоритмы метода Хуттунена-Пише</vt:lpstr>
      <vt:lpstr>Соглашение об используемуемом представлении углов</vt:lpstr>
      <vt:lpstr>Структурная схема тестового ПО</vt:lpstr>
      <vt:lpstr>Проблемы технологического характера</vt:lpstr>
      <vt:lpstr>Данные тестирования</vt:lpstr>
      <vt:lpstr>Результаты тестирования метода Хуттунена-Пише «внутри помещения»</vt:lpstr>
      <vt:lpstr>Результаты тестирования на изображениях внутри помещений</vt:lpstr>
      <vt:lpstr>Результаты тестирования на наборе изображений «внутри помещения»</vt:lpstr>
      <vt:lpstr>Распределение точности найденных направлений ТСП на наборе «внутри помещения»</vt:lpstr>
      <vt:lpstr>Результаты тестирования метода Хуттунена-Пише «вне помещения»</vt:lpstr>
      <vt:lpstr>Результаты тестирования на изображениях вне помещений</vt:lpstr>
      <vt:lpstr>Результаты тестирования на наборе изображений «вне помещения»</vt:lpstr>
      <vt:lpstr>Распределение точности найденных направлений ТСП на наборе «внутри помещения»</vt:lpstr>
      <vt:lpstr>Результаты работы</vt:lpstr>
      <vt:lpstr>Экономическая часть</vt:lpstr>
      <vt:lpstr>Что можно улучшить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Kuderov</dc:creator>
  <cp:lastModifiedBy>Петр Кудеров</cp:lastModifiedBy>
  <cp:revision>211</cp:revision>
  <dcterms:created xsi:type="dcterms:W3CDTF">2015-06-01T06:46:18Z</dcterms:created>
  <dcterms:modified xsi:type="dcterms:W3CDTF">2015-06-09T19:36:00Z</dcterms:modified>
</cp:coreProperties>
</file>