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70" r:id="rId4"/>
    <p:sldId id="271" r:id="rId5"/>
    <p:sldId id="272" r:id="rId6"/>
    <p:sldId id="257" r:id="rId7"/>
    <p:sldId id="267" r:id="rId8"/>
    <p:sldId id="274" r:id="rId9"/>
    <p:sldId id="286" r:id="rId10"/>
    <p:sldId id="283" r:id="rId11"/>
    <p:sldId id="287" r:id="rId12"/>
    <p:sldId id="281" r:id="rId13"/>
    <p:sldId id="280" r:id="rId14"/>
    <p:sldId id="261" r:id="rId15"/>
    <p:sldId id="275" r:id="rId16"/>
    <p:sldId id="279" r:id="rId17"/>
    <p:sldId id="284" r:id="rId18"/>
    <p:sldId id="289" r:id="rId19"/>
    <p:sldId id="288" r:id="rId20"/>
    <p:sldId id="262" r:id="rId21"/>
    <p:sldId id="285" r:id="rId22"/>
    <p:sldId id="290" r:id="rId23"/>
    <p:sldId id="263" r:id="rId24"/>
    <p:sldId id="282" r:id="rId25"/>
    <p:sldId id="26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0BADDA-8B67-4DF7-AD14-06F762629BE4}">
          <p14:sldIdLst>
            <p14:sldId id="256"/>
            <p14:sldId id="265"/>
            <p14:sldId id="270"/>
            <p14:sldId id="271"/>
            <p14:sldId id="272"/>
            <p14:sldId id="257"/>
            <p14:sldId id="267"/>
            <p14:sldId id="274"/>
            <p14:sldId id="286"/>
            <p14:sldId id="283"/>
            <p14:sldId id="287"/>
            <p14:sldId id="281"/>
            <p14:sldId id="280"/>
            <p14:sldId id="261"/>
            <p14:sldId id="275"/>
            <p14:sldId id="279"/>
            <p14:sldId id="284"/>
            <p14:sldId id="289"/>
            <p14:sldId id="288"/>
            <p14:sldId id="262"/>
            <p14:sldId id="285"/>
            <p14:sldId id="290"/>
            <p14:sldId id="263"/>
            <p14:sldId id="28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2541" autoAdjust="0"/>
  </p:normalViewPr>
  <p:slideViewPr>
    <p:cSldViewPr>
      <p:cViewPr>
        <p:scale>
          <a:sx n="100" d="100"/>
          <a:sy n="100" d="100"/>
        </p:scale>
        <p:origin x="-1932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P:\Projects\Study\Graduate%20work\Gyrocam\stats2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0%</c:formatCode>
                <c:ptCount val="9"/>
                <c:pt idx="0">
                  <c:v>2.2222222222222223E-2</c:v>
                </c:pt>
                <c:pt idx="1">
                  <c:v>0.82222222222222219</c:v>
                </c:pt>
                <c:pt idx="2">
                  <c:v>4.4444444444444446E-2</c:v>
                </c:pt>
                <c:pt idx="3">
                  <c:v>4.4444444444444446E-2</c:v>
                </c:pt>
                <c:pt idx="4">
                  <c:v>0</c:v>
                </c:pt>
                <c:pt idx="5">
                  <c:v>4.4444444444444446E-2</c:v>
                </c:pt>
                <c:pt idx="6">
                  <c:v>0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0.68888888888888888</c:v>
                </c:pt>
                <c:pt idx="2">
                  <c:v>0.15555555555555556</c:v>
                </c:pt>
                <c:pt idx="3">
                  <c:v>6.6666666666666666E-2</c:v>
                </c:pt>
                <c:pt idx="4">
                  <c:v>2.2222222222222223E-2</c:v>
                </c:pt>
                <c:pt idx="5">
                  <c:v>2.2222222222222223E-2</c:v>
                </c:pt>
                <c:pt idx="6">
                  <c:v>2.2222222222222223E-2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0%</c:formatCode>
                <c:ptCount val="9"/>
                <c:pt idx="0">
                  <c:v>0</c:v>
                </c:pt>
                <c:pt idx="1">
                  <c:v>0.77777777777777779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28992"/>
        <c:axId val="138544256"/>
      </c:scatterChart>
      <c:valAx>
        <c:axId val="11882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4256"/>
        <c:crosses val="autoZero"/>
        <c:crossBetween val="midCat"/>
      </c:valAx>
      <c:valAx>
        <c:axId val="138544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82899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indoor_res!$M$12:$M$34</c:f>
              <c:numCache>
                <c:formatCode>General</c:formatCode>
                <c:ptCount val="23"/>
                <c:pt idx="0">
                  <c:v>0</c:v>
                </c:pt>
                <c:pt idx="1">
                  <c:v>0.51111111111111107</c:v>
                </c:pt>
                <c:pt idx="2">
                  <c:v>0.26666666666666666</c:v>
                </c:pt>
                <c:pt idx="3">
                  <c:v>0.1111111111111111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2.2222222222222223E-2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indoor_res!$N$11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indoor_res!$N$12:$N$34</c:f>
              <c:numCache>
                <c:formatCode>General</c:formatCode>
                <c:ptCount val="23"/>
                <c:pt idx="0">
                  <c:v>2.2222222222222223E-2</c:v>
                </c:pt>
                <c:pt idx="1">
                  <c:v>0.8</c:v>
                </c:pt>
                <c:pt idx="2">
                  <c:v>0.13333333333333333</c:v>
                </c:pt>
                <c:pt idx="3">
                  <c:v>2.2222222222222223E-2</c:v>
                </c:pt>
                <c:pt idx="4">
                  <c:v>0</c:v>
                </c:pt>
                <c:pt idx="5">
                  <c:v>2.2222222222222223E-2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indoor_res!$O$11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indoor_res!$O$12:$O$34</c:f>
              <c:numCache>
                <c:formatCode>General</c:formatCode>
                <c:ptCount val="23"/>
                <c:pt idx="0">
                  <c:v>0</c:v>
                </c:pt>
                <c:pt idx="1">
                  <c:v>0.42222222222222222</c:v>
                </c:pt>
                <c:pt idx="2">
                  <c:v>0.31111111111111112</c:v>
                </c:pt>
                <c:pt idx="3">
                  <c:v>0.15555555555555556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0</c:v>
                </c:pt>
                <c:pt idx="16">
                  <c:v>2.2222222222222223E-2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50016"/>
        <c:axId val="138550592"/>
      </c:scatterChart>
      <c:valAx>
        <c:axId val="138550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50592"/>
        <c:crosses val="autoZero"/>
        <c:crossBetween val="midCat"/>
      </c:valAx>
      <c:valAx>
        <c:axId val="138550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5001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445568"/>
        <c:axId val="95447296"/>
      </c:scatterChart>
      <c:valAx>
        <c:axId val="95445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447296"/>
        <c:crosses val="autoZero"/>
        <c:crossBetween val="midCat"/>
      </c:valAx>
      <c:valAx>
        <c:axId val="95447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44556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0%</c:formatCode>
                <c:ptCount val="9"/>
                <c:pt idx="0">
                  <c:v>0</c:v>
                </c:pt>
                <c:pt idx="1">
                  <c:v>0.43859649122807015</c:v>
                </c:pt>
                <c:pt idx="2">
                  <c:v>0.24561403508771928</c:v>
                </c:pt>
                <c:pt idx="3">
                  <c:v>0.19298245614035087</c:v>
                </c:pt>
                <c:pt idx="4">
                  <c:v>0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5.2631578947368418E-2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0.35087719298245612</c:v>
                </c:pt>
                <c:pt idx="2">
                  <c:v>0.21052631578947367</c:v>
                </c:pt>
                <c:pt idx="3">
                  <c:v>0.33333333333333331</c:v>
                </c:pt>
                <c:pt idx="4">
                  <c:v>8.771929824561403E-2</c:v>
                </c:pt>
                <c:pt idx="5">
                  <c:v>0</c:v>
                </c:pt>
                <c:pt idx="6">
                  <c:v>0</c:v>
                </c:pt>
                <c:pt idx="7">
                  <c:v>1.7543859649122806E-2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0%</c:formatCode>
                <c:ptCount val="9"/>
                <c:pt idx="0">
                  <c:v>1.7543859649122806E-2</c:v>
                </c:pt>
                <c:pt idx="1">
                  <c:v>0.36842105263157893</c:v>
                </c:pt>
                <c:pt idx="2">
                  <c:v>0.35087719298245612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3.5087719298245612E-2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43104"/>
        <c:axId val="138543680"/>
      </c:scatterChart>
      <c:valAx>
        <c:axId val="13854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3680"/>
        <c:crosses val="autoZero"/>
        <c:crossBetween val="midCat"/>
      </c:valAx>
      <c:valAx>
        <c:axId val="138543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310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outdoor_res!$M$12:$M$34</c:f>
              <c:numCache>
                <c:formatCode>0%</c:formatCode>
                <c:ptCount val="23"/>
                <c:pt idx="0">
                  <c:v>1.7543859649122806E-2</c:v>
                </c:pt>
                <c:pt idx="1">
                  <c:v>7.0175438596491224E-2</c:v>
                </c:pt>
                <c:pt idx="2">
                  <c:v>0.21052631578947367</c:v>
                </c:pt>
                <c:pt idx="3">
                  <c:v>0.22807017543859648</c:v>
                </c:pt>
                <c:pt idx="4">
                  <c:v>0.12280701754385964</c:v>
                </c:pt>
                <c:pt idx="5">
                  <c:v>0.14035087719298245</c:v>
                </c:pt>
                <c:pt idx="6">
                  <c:v>8.771929824561403E-2</c:v>
                </c:pt>
                <c:pt idx="7">
                  <c:v>3.5087719298245612E-2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0</c:v>
                </c:pt>
                <c:pt idx="16">
                  <c:v>1.7543859649122806E-2</c:v>
                </c:pt>
                <c:pt idx="17">
                  <c:v>0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outdoor_res!$N$11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outdoor_res!$N$12:$N$34</c:f>
              <c:numCache>
                <c:formatCode>0%</c:formatCode>
                <c:ptCount val="23"/>
                <c:pt idx="0">
                  <c:v>0</c:v>
                </c:pt>
                <c:pt idx="1">
                  <c:v>0.24561403508771928</c:v>
                </c:pt>
                <c:pt idx="2">
                  <c:v>0.26315789473684209</c:v>
                </c:pt>
                <c:pt idx="3">
                  <c:v>0.14035087719298245</c:v>
                </c:pt>
                <c:pt idx="4">
                  <c:v>0.15789473684210525</c:v>
                </c:pt>
                <c:pt idx="5">
                  <c:v>8.771929824561403E-2</c:v>
                </c:pt>
                <c:pt idx="6">
                  <c:v>3.5087719298245612E-2</c:v>
                </c:pt>
                <c:pt idx="7">
                  <c:v>1.7543859649122806E-2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outdoor_res!$O$11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outdoor_res!$O$12:$O$34</c:f>
              <c:numCache>
                <c:formatCode>0%</c:formatCode>
                <c:ptCount val="23"/>
                <c:pt idx="0">
                  <c:v>0</c:v>
                </c:pt>
                <c:pt idx="1">
                  <c:v>0.10526315789473684</c:v>
                </c:pt>
                <c:pt idx="2">
                  <c:v>0.15789473684210525</c:v>
                </c:pt>
                <c:pt idx="3">
                  <c:v>0.21052631578947367</c:v>
                </c:pt>
                <c:pt idx="4">
                  <c:v>0.14035087719298245</c:v>
                </c:pt>
                <c:pt idx="5">
                  <c:v>0.10526315789473684</c:v>
                </c:pt>
                <c:pt idx="6">
                  <c:v>8.771929824561403E-2</c:v>
                </c:pt>
                <c:pt idx="7">
                  <c:v>5.2631578947368418E-2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1.7543859649122806E-2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996032"/>
        <c:axId val="82996608"/>
      </c:scatterChart>
      <c:valAx>
        <c:axId val="8299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996608"/>
        <c:crosses val="autoZero"/>
        <c:crossBetween val="midCat"/>
      </c:valAx>
      <c:valAx>
        <c:axId val="82996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9960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00544"/>
        <c:axId val="78701120"/>
      </c:scatterChart>
      <c:valAx>
        <c:axId val="78700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8701120"/>
        <c:crosses val="autoZero"/>
        <c:crossBetween val="midCat"/>
      </c:valAx>
      <c:valAx>
        <c:axId val="78701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870054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 smtClean="0">
                          <a:latin typeface="Times New Roman"/>
                          <a:ea typeface="Times New Roman"/>
                          <a:cs typeface="Mangal"/>
                        </a:rPr>
                        <a:t>Кафедра </a:t>
                      </a:r>
                      <a:r>
                        <a:rPr lang="ru-RU" sz="1300" b="1" i="1" kern="150" dirty="0" err="1" smtClean="0">
                          <a:latin typeface="Times New Roman"/>
                          <a:ea typeface="Times New Roman"/>
                          <a:cs typeface="Mangal"/>
                        </a:rPr>
                        <a:t>ИУ9</a:t>
                      </a:r>
                      <a:r>
                        <a:rPr lang="ru-RU" sz="1300" b="1" i="1" kern="150" baseline="0" dirty="0" smtClean="0">
                          <a:latin typeface="Times New Roman"/>
                          <a:ea typeface="Times New Roman"/>
                          <a:cs typeface="Mangal"/>
                        </a:rPr>
                        <a:t> – «Теоретическая информатика и компьютерные технологии»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2015 г.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9095"/>
            <a:ext cx="8823996" cy="77171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Уточнение </a:t>
            </a:r>
            <a:r>
              <a:rPr lang="ru-RU" dirty="0" smtClean="0"/>
              <a:t>каждой найденной </a:t>
            </a:r>
            <a:r>
              <a:rPr lang="ru-RU" dirty="0" smtClean="0"/>
              <a:t>ТСП (решение </a:t>
            </a:r>
            <a:r>
              <a:rPr lang="ru-RU" dirty="0" smtClean="0"/>
              <a:t>переопределенной СЛАУ, образованной линиями </a:t>
            </a:r>
            <a:r>
              <a:rPr lang="ru-RU" dirty="0" smtClean="0"/>
              <a:t>кластера)</a:t>
            </a:r>
            <a:endParaRPr lang="ru-RU" dirty="0" smtClean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3355003"/>
            <a:ext cx="8835850" cy="86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Матрица поворота камеры – векторы-столбцы единичных направлений ТСП</a:t>
            </a:r>
            <a:endParaRPr lang="ru-RU" sz="2500" dirty="0" smtClean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179512" y="4725144"/>
            <a:ext cx="8835850" cy="95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Ортогонализация полученной матрицы методом сингулярного разложения</a:t>
            </a:r>
            <a:endParaRPr lang="ru-RU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627784" y="1662136"/>
            <a:ext cx="3877592" cy="314325"/>
            <a:chOff x="2627784" y="1662136"/>
            <a:chExt cx="3877592" cy="314325"/>
          </a:xfrm>
        </p:grpSpPr>
        <p:grpSp>
          <p:nvGrpSpPr>
            <p:cNvPr id="4" name="Group 3"/>
            <p:cNvGrpSpPr/>
            <p:nvPr/>
          </p:nvGrpSpPr>
          <p:grpSpPr>
            <a:xfrm>
              <a:off x="4714676" y="1681188"/>
              <a:ext cx="1790700" cy="276225"/>
              <a:chOff x="6188640" y="1681188"/>
              <a:chExt cx="1790700" cy="2762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8640" y="1681188"/>
                <a:ext cx="1571625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0265" y="1709762"/>
                <a:ext cx="219075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627784" y="1662136"/>
              <a:ext cx="1714500" cy="314325"/>
              <a:chOff x="2627784" y="1662136"/>
              <a:chExt cx="1714500" cy="31432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84" y="1662136"/>
                <a:ext cx="1628775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559" y="1814536"/>
                <a:ext cx="85725" cy="1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4" y="2050554"/>
            <a:ext cx="2714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37" y="2754635"/>
            <a:ext cx="2362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99" y="4151362"/>
            <a:ext cx="14382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09477" y="5742702"/>
            <a:ext cx="2575918" cy="323850"/>
            <a:chOff x="2913533" y="5681226"/>
            <a:chExt cx="2575918" cy="32385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33" y="5681226"/>
              <a:ext cx="10572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5709801"/>
              <a:ext cx="11334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Соглашение об используемуемом представлении углов</a:t>
            </a:r>
            <a:endParaRPr lang="ru-RU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435381" y="1590983"/>
            <a:ext cx="8640960" cy="844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В качестве представления углов ориентации использованы углы Эйлера в нотации (1, 2, 3)</a:t>
            </a:r>
            <a:endParaRPr lang="ru-RU" sz="25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2497614"/>
            <a:ext cx="1876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61" y="2435642"/>
            <a:ext cx="42957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3669779"/>
            <a:ext cx="3552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2" y="5207099"/>
            <a:ext cx="1943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5499695"/>
            <a:ext cx="4010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0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Создано тестовое приложение</a:t>
            </a:r>
            <a:endParaRPr lang="en-US" dirty="0"/>
          </a:p>
          <a:p>
            <a:pPr lvl="1"/>
            <a:r>
              <a:rPr lang="en-US" dirty="0"/>
              <a:t>32-</a:t>
            </a:r>
            <a:r>
              <a:rPr lang="ru-RU" dirty="0"/>
              <a:t>разрядное под ОС </a:t>
            </a:r>
            <a:r>
              <a:rPr lang="en-US" dirty="0"/>
              <a:t>Windows </a:t>
            </a:r>
          </a:p>
          <a:p>
            <a:pPr lvl="1"/>
            <a:r>
              <a:rPr lang="ru-RU" dirty="0"/>
              <a:t>На языке </a:t>
            </a:r>
            <a:r>
              <a:rPr lang="en-US" dirty="0"/>
              <a:t>C++ </a:t>
            </a:r>
            <a:r>
              <a:rPr lang="ru-RU" dirty="0"/>
              <a:t>с использованием среды разработки </a:t>
            </a:r>
            <a:r>
              <a:rPr lang="en-US" dirty="0"/>
              <a:t>Visual Studio 2010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/>
              <a:t>OpenCV</a:t>
            </a:r>
            <a:r>
              <a:rPr lang="ru-RU" dirty="0"/>
              <a:t> версии 3.0.0 </a:t>
            </a:r>
            <a:r>
              <a:rPr lang="en-US" dirty="0"/>
              <a:t>beta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 </a:t>
            </a:r>
            <a:r>
              <a:rPr lang="ru-RU" dirty="0"/>
              <a:t>технологического характера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Подбор </a:t>
            </a:r>
            <a:r>
              <a:rPr lang="ru-RU" dirty="0"/>
              <a:t>тестовых данных</a:t>
            </a:r>
          </a:p>
          <a:p>
            <a:r>
              <a:rPr lang="ru-RU" dirty="0"/>
              <a:t>Выделение информации об изображениях базы тестовых данных </a:t>
            </a:r>
            <a:r>
              <a:rPr lang="ru-RU" dirty="0" smtClean="0"/>
              <a:t>из </a:t>
            </a:r>
            <a:r>
              <a:rPr lang="ru-RU" dirty="0"/>
              <a:t>бинарного формата «</a:t>
            </a:r>
            <a:r>
              <a:rPr lang="en-US" dirty="0"/>
              <a:t>.m</a:t>
            </a:r>
            <a:r>
              <a:rPr lang="ru-RU" dirty="0"/>
              <a:t>» </a:t>
            </a:r>
            <a:r>
              <a:rPr lang="ru-RU" dirty="0" smtClean="0"/>
              <a:t>среды </a:t>
            </a:r>
            <a:r>
              <a:rPr lang="en-US" dirty="0" smtClean="0"/>
              <a:t>MATLAB</a:t>
            </a:r>
            <a:r>
              <a:rPr lang="ru-RU" dirty="0" smtClean="0"/>
              <a:t> </a:t>
            </a:r>
            <a:r>
              <a:rPr lang="ru-RU" dirty="0"/>
              <a:t>в текстовый формат</a:t>
            </a:r>
          </a:p>
          <a:p>
            <a:r>
              <a:rPr lang="ru-RU" dirty="0"/>
              <a:t>Использование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компиляция из </a:t>
            </a:r>
            <a:r>
              <a:rPr lang="ru-RU" dirty="0" smtClean="0"/>
              <a:t>файлов исходного </a:t>
            </a:r>
            <a:r>
              <a:rPr lang="ru-RU" dirty="0" smtClean="0"/>
              <a:t>кода</a:t>
            </a:r>
          </a:p>
          <a:p>
            <a:pPr lvl="1"/>
            <a:r>
              <a:rPr lang="ru-RU" dirty="0" smtClean="0"/>
              <a:t>подключение к </a:t>
            </a:r>
            <a:r>
              <a:rPr lang="ru-RU" dirty="0" smtClean="0"/>
              <a:t>проекту разрабатываемого 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существующих реализаций необходимых методов и </a:t>
            </a:r>
            <a:r>
              <a:rPr lang="ru-RU" dirty="0" smtClean="0"/>
              <a:t>алгоритмов</a:t>
            </a:r>
          </a:p>
          <a:p>
            <a:pPr lvl="1"/>
            <a:r>
              <a:rPr lang="ru-RU" dirty="0" smtClean="0"/>
              <a:t>разбор </a:t>
            </a:r>
            <a:r>
              <a:rPr lang="ru-RU" dirty="0" smtClean="0"/>
              <a:t>документации </a:t>
            </a:r>
            <a:r>
              <a:rPr lang="ru-RU" dirty="0" smtClean="0"/>
              <a:t>библиотеки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 </a:t>
            </a:r>
            <a:r>
              <a:rPr lang="ru-RU" dirty="0" smtClean="0"/>
              <a:t>помещений</a:t>
            </a:r>
            <a:endParaRPr lang="ru-RU" dirty="0" smtClean="0"/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внутренних параметрах используемой камеры</a:t>
            </a:r>
          </a:p>
          <a:p>
            <a:pPr lvl="1"/>
            <a:r>
              <a:rPr lang="ru-RU" dirty="0" smtClean="0"/>
              <a:t>матрицу рассчитанных единичных 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распознанных сегментов линий с отмеченным соответствием их точкам схождения </a:t>
            </a:r>
            <a:r>
              <a:rPr lang="ru-RU" dirty="0" smtClean="0"/>
              <a:t>перспективы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32939"/>
            <a:ext cx="2736304" cy="2052228"/>
          </a:xfrm>
        </p:spPr>
      </p:pic>
      <p:pic>
        <p:nvPicPr>
          <p:cNvPr id="5122" name="Picture 2" descr="P:\Projects\Study\Graduate work\Gyrocam\TestSamples\good_indoor\P1020839_gyrocam_proces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85167"/>
            <a:ext cx="4656518" cy="34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96753"/>
            <a:ext cx="465651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45 снимков внутри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/>
              <a:t>~</a:t>
            </a:r>
            <a:r>
              <a:rPr lang="ru-RU" dirty="0" smtClean="0"/>
              <a:t>3.7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12.2</a:t>
            </a:r>
            <a:r>
              <a:rPr lang="en-US" dirty="0"/>
              <a:t> </a:t>
            </a:r>
            <a:r>
              <a:rPr lang="en-US" dirty="0" smtClean="0"/>
              <a:t>fps)</a:t>
            </a:r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.07;0.65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2.18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0.54</m:t>
                      </m:r>
                      <m:r>
                        <a:rPr lang="en-US" b="0" i="1" dirty="0" smtClean="0">
                          <a:latin typeface="Cambria Math"/>
                        </a:rPr>
                        <m:t>;0.10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0.55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50-я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90-я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3.5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  <a:blipFill rotWithShape="1">
                <a:blip r:embed="rId4"/>
                <a:stretch>
                  <a:fillRect l="-446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</a:t>
            </a:r>
            <a:r>
              <a:rPr lang="ru-RU" dirty="0" smtClean="0"/>
              <a:t>помещений</a:t>
            </a:r>
            <a:endParaRPr lang="ru-RU" dirty="0"/>
          </a:p>
        </p:txBody>
      </p:sp>
      <p:graphicFrame>
        <p:nvGraphicFramePr>
          <p:cNvPr id="12" name="Диаграмма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23959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</a:t>
            </a:r>
            <a:r>
              <a:rPr lang="ru-RU" dirty="0" smtClean="0"/>
              <a:t>на </a:t>
            </a:r>
            <a:r>
              <a:rPr lang="ru-RU" dirty="0" smtClean="0"/>
              <a:t>наборе изображений «внутри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50943"/>
              </p:ext>
            </p:extLst>
          </p:nvPr>
        </p:nvGraphicFramePr>
        <p:xfrm>
          <a:off x="323528" y="1600200"/>
          <a:ext cx="8496944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15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68952" cy="1584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Распределение точности найденных направлений ТСП на наборе «внутри помещения»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384486"/>
              </p:ext>
            </p:extLst>
          </p:nvPr>
        </p:nvGraphicFramePr>
        <p:xfrm>
          <a:off x="251520" y="1772816"/>
          <a:ext cx="864096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91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</a:t>
            </a:r>
            <a:r>
              <a:rPr lang="ru-RU" dirty="0" smtClean="0"/>
              <a:t>«</a:t>
            </a:r>
            <a:r>
              <a:rPr lang="ru-RU" dirty="0" smtClean="0"/>
              <a:t>вне</a:t>
            </a:r>
            <a:r>
              <a:rPr lang="ru-RU" dirty="0" smtClean="0"/>
              <a:t> </a:t>
            </a:r>
            <a:r>
              <a:rPr lang="ru-RU" dirty="0" smtClean="0"/>
              <a:t>помещения»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78658"/>
            <a:ext cx="465651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57 снимков вне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 smtClean="0"/>
              <a:t>~</a:t>
            </a:r>
            <a:r>
              <a:rPr lang="ru-RU" dirty="0" smtClean="0"/>
              <a:t>6.7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8.5</a:t>
            </a:r>
            <a:r>
              <a:rPr lang="en-US" dirty="0" smtClean="0"/>
              <a:t> fps)</a:t>
            </a:r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1.66</m:t>
                      </m:r>
                      <m:r>
                        <a:rPr lang="en-US" b="0" i="1" dirty="0" smtClean="0">
                          <a:latin typeface="Cambria Math"/>
                        </a:rPr>
                        <m:t>;1.10;1.9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0.22;0.13;0.23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50-я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90-я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  <a:blipFill rotWithShape="1">
                <a:blip r:embed="rId3"/>
                <a:stretch>
                  <a:fillRect l="-447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:\Projects\Study\Graduate work\Gyrocam\TestSamples\good_outdoor\P10800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3" y="1178657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:\Projects\Study\Graduate work\Gyrocam\TestSamples\good_outdoor\P1080055_gyrocam_proces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27" y="3233167"/>
            <a:ext cx="4666787" cy="3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75252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навигации</a:t>
            </a:r>
            <a:r>
              <a:rPr lang="en-US" dirty="0"/>
              <a:t> (GPS</a:t>
            </a:r>
            <a:r>
              <a:rPr lang="ru-RU" dirty="0"/>
              <a:t>, </a:t>
            </a:r>
            <a:r>
              <a:rPr lang="en-US" dirty="0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  <a:r>
              <a:rPr lang="en-US" dirty="0" smtClean="0"/>
              <a:t>). </a:t>
            </a:r>
            <a:endParaRPr lang="ru-RU" dirty="0" smtClean="0"/>
          </a:p>
          <a:p>
            <a:pPr lvl="1"/>
            <a:r>
              <a:rPr lang="ru-RU" dirty="0" smtClean="0"/>
              <a:t>универсальность, пассивность, без дрейфа. </a:t>
            </a:r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/>
              <a:t>5-15 </a:t>
            </a:r>
            <a:r>
              <a:rPr lang="ru-RU" dirty="0" smtClean="0"/>
              <a:t>метров, увеличение </a:t>
            </a:r>
            <a:r>
              <a:rPr lang="ru-RU" dirty="0"/>
              <a:t>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 smtClean="0"/>
          </a:p>
          <a:p>
            <a:r>
              <a:rPr lang="ru-RU" dirty="0" smtClean="0"/>
              <a:t>Инерциальные системы </a:t>
            </a:r>
            <a:r>
              <a:rPr lang="ru-RU" dirty="0"/>
              <a:t>навигации </a:t>
            </a:r>
            <a:r>
              <a:rPr lang="ru-RU" dirty="0" smtClean="0"/>
              <a:t>(акселерометры + гироскоп)</a:t>
            </a:r>
            <a:endParaRPr lang="ru-RU" dirty="0" smtClean="0"/>
          </a:p>
          <a:p>
            <a:pPr lvl="1"/>
            <a:r>
              <a:rPr lang="ru-RU" dirty="0"/>
              <a:t>а</a:t>
            </a:r>
            <a:r>
              <a:rPr lang="ru-RU" dirty="0" smtClean="0"/>
              <a:t>втономность, помехозащищенность, 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навигации, низкое </a:t>
            </a:r>
            <a:r>
              <a:rPr lang="ru-RU" dirty="0"/>
              <a:t>энергопотребление</a:t>
            </a:r>
          </a:p>
          <a:p>
            <a:pPr lvl="1"/>
            <a:r>
              <a:rPr lang="ru-RU" dirty="0" smtClean="0"/>
              <a:t>наличие дрейфа</a:t>
            </a:r>
            <a:endParaRPr lang="ru-RU" dirty="0" smtClean="0"/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 (</a:t>
            </a:r>
            <a:r>
              <a:rPr lang="ru-RU" dirty="0" smtClean="0"/>
              <a:t>технологии построения трехмерной </a:t>
            </a:r>
            <a:r>
              <a:rPr lang="ru-RU" dirty="0"/>
              <a:t>карты окружающей </a:t>
            </a:r>
            <a:r>
              <a:rPr lang="ru-RU" dirty="0" smtClean="0"/>
              <a:t>среды):</a:t>
            </a:r>
          </a:p>
          <a:p>
            <a:pPr lvl="1"/>
            <a:r>
              <a:rPr lang="ru-RU" dirty="0" smtClean="0"/>
              <a:t>эхолокация инфракрасными или ультразвуковыми датчиками</a:t>
            </a:r>
          </a:p>
          <a:p>
            <a:pPr lvl="1"/>
            <a:r>
              <a:rPr lang="ru-RU" dirty="0" smtClean="0"/>
              <a:t>фотографирование + методы компьютерного зрения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7" name="Диаграмма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16471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</a:t>
            </a:r>
            <a:r>
              <a:rPr lang="ru-RU" dirty="0" smtClean="0"/>
              <a:t>наборе изображений «вне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41631"/>
              </p:ext>
            </p:extLst>
          </p:nvPr>
        </p:nvGraphicFramePr>
        <p:xfrm>
          <a:off x="251520" y="1600200"/>
          <a:ext cx="864096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7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точности найденных направлений ТСП на наборе «внутри помещения»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59749"/>
              </p:ext>
            </p:extLst>
          </p:nvPr>
        </p:nvGraphicFramePr>
        <p:xfrm>
          <a:off x="251520" y="1844824"/>
          <a:ext cx="864096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77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Создано тестовое приложение, реализующее метод Хуттунена-Пише</a:t>
            </a:r>
          </a:p>
          <a:p>
            <a:r>
              <a:rPr lang="ru-RU" dirty="0" smtClean="0"/>
              <a:t>Проверена работоспособность метода на тестовых данных изображений, снятых внутри помещений</a:t>
            </a:r>
          </a:p>
          <a:p>
            <a:r>
              <a:rPr lang="ru-RU" dirty="0" smtClean="0"/>
              <a:t>Сделан перенос метода в условия городской застройки. По результатам тестирования подтвержден высокий уровень точности работы на изображениях городской среды базы данных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 smtClean="0"/>
              <a:t>Точность метода в благоприятных условиях сравнима с точностью ИНС потребительского класса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124744"/>
            <a:ext cx="6120680" cy="460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Диаграмма Ганта выполняемых работ</a:t>
            </a:r>
            <a:endParaRPr lang="en-US" sz="1800" dirty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91442"/>
              </p:ext>
            </p:extLst>
          </p:nvPr>
        </p:nvGraphicFramePr>
        <p:xfrm>
          <a:off x="611560" y="1484784"/>
          <a:ext cx="7916422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13927304" imgH="5677033" progId="Word.Document.12">
                  <p:embed/>
                </p:oleObj>
              </mc:Choice>
              <mc:Fallback>
                <p:oleObj name="Document" r:id="rId3" imgW="13927304" imgH="5677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484784"/>
                        <a:ext cx="7916422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>
          <a:xfrm>
            <a:off x="1385739" y="5351884"/>
            <a:ext cx="6120680" cy="8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Стоимость </a:t>
            </a:r>
            <a:r>
              <a:rPr lang="ru-RU" sz="1800" dirty="0" smtClean="0"/>
              <a:t>продукта</a:t>
            </a:r>
            <a:r>
              <a:rPr lang="en-US" sz="1800" dirty="0" smtClean="0"/>
              <a:t>:</a:t>
            </a:r>
          </a:p>
          <a:p>
            <a:pPr marL="0" indent="0" algn="ctr">
              <a:buNone/>
            </a:pPr>
            <a:r>
              <a:rPr lang="ru-RU" sz="1800" dirty="0"/>
              <a:t>1 513 000 рублей</a:t>
            </a:r>
            <a:endParaRPr lang="en-US" sz="1800" dirty="0"/>
          </a:p>
          <a:p>
            <a:pPr marL="0" indent="0" algn="ctr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Примеры: </a:t>
            </a:r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Универсальность – доступны почти везде и всегда</a:t>
            </a:r>
          </a:p>
          <a:p>
            <a:pPr lvl="1"/>
            <a:r>
              <a:rPr lang="ru-RU" dirty="0" smtClean="0"/>
              <a:t>Является пассивной 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имеют дрейфа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Погрешность порядка 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Акселерометры </a:t>
            </a:r>
            <a:r>
              <a:rPr lang="ru-RU" dirty="0"/>
              <a:t>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Автономность</a:t>
            </a:r>
          </a:p>
          <a:p>
            <a:pPr lvl="1"/>
            <a:r>
              <a:rPr lang="ru-RU" dirty="0" smtClean="0"/>
              <a:t>Помехозащищенность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энергопотребление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Наличие дрейфа – то есть накопление 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основе данных </a:t>
            </a:r>
            <a:r>
              <a:rPr lang="ru-RU" dirty="0" err="1"/>
              <a:t>эхолокации</a:t>
            </a:r>
            <a:r>
              <a:rPr lang="ru-RU" dirty="0"/>
              <a:t> </a:t>
            </a:r>
            <a:r>
              <a:rPr lang="ru-RU" dirty="0" smtClean="0"/>
              <a:t>с инфракрасных </a:t>
            </a:r>
            <a:r>
              <a:rPr lang="ru-RU" dirty="0"/>
              <a:t>или </a:t>
            </a:r>
            <a:r>
              <a:rPr lang="ru-RU" dirty="0" smtClean="0"/>
              <a:t>ультразвуковых датчиков</a:t>
            </a:r>
          </a:p>
          <a:p>
            <a:pPr lvl="1"/>
            <a:r>
              <a:rPr lang="ru-RU" dirty="0" smtClean="0"/>
              <a:t>На основе фотографических данных с использованием методов компьютерного зрения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Система навигации и позиционирования (</a:t>
            </a:r>
            <a:r>
              <a:rPr lang="ru-RU" dirty="0" err="1" smtClean="0"/>
              <a:t>СНиП</a:t>
            </a:r>
            <a:r>
              <a:rPr lang="ru-RU" dirty="0" smtClean="0"/>
              <a:t>) как наиболее проблемная подсистема</a:t>
            </a:r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СНиП</a:t>
            </a:r>
            <a:r>
              <a:rPr lang="ru-RU" dirty="0" smtClean="0"/>
              <a:t> с использованием методов компьютерного зрения</a:t>
            </a:r>
          </a:p>
          <a:p>
            <a:r>
              <a:rPr lang="ru-RU" dirty="0" smtClean="0"/>
              <a:t>Решение задачи определения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метода, предложенного </a:t>
            </a:r>
            <a:r>
              <a:rPr lang="ru-RU" dirty="0"/>
              <a:t>Вилле Хуттуненом и Робертом </a:t>
            </a:r>
            <a:r>
              <a:rPr lang="ru-RU" dirty="0" smtClean="0"/>
              <a:t>Пише</a:t>
            </a:r>
            <a:endParaRPr lang="ru-RU" dirty="0" smtClean="0"/>
          </a:p>
          <a:p>
            <a:r>
              <a:rPr lang="ru-RU" dirty="0" smtClean="0"/>
              <a:t>Проверка работоспособности </a:t>
            </a:r>
            <a:r>
              <a:rPr lang="ru-RU" dirty="0" smtClean="0"/>
              <a:t>метода (на изображениях, снятых внутри помещений)</a:t>
            </a:r>
            <a:endParaRPr lang="ru-RU" dirty="0" smtClean="0"/>
          </a:p>
          <a:p>
            <a:r>
              <a:rPr lang="ru-RU" dirty="0" smtClean="0"/>
              <a:t>Перенос метода в условия городской </a:t>
            </a:r>
            <a:r>
              <a:rPr lang="ru-RU" dirty="0" smtClean="0"/>
              <a:t>среды (с тестированием </a:t>
            </a:r>
            <a:r>
              <a:rPr lang="ru-RU" dirty="0" smtClean="0"/>
              <a:t>на наборе изображений городской </a:t>
            </a:r>
            <a:r>
              <a:rPr lang="ru-RU" dirty="0" smtClean="0"/>
              <a:t>застройки)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1" y="1052735"/>
            <a:ext cx="8712969" cy="847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Поиск </a:t>
            </a:r>
            <a:r>
              <a:rPr lang="ru-RU" dirty="0" smtClean="0"/>
              <a:t>сегментов линий (СЛ) на </a:t>
            </a:r>
            <a:r>
              <a:rPr lang="ru-RU" dirty="0" smtClean="0"/>
              <a:t>изображении методом Джиои</a:t>
            </a:r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161" y="1900343"/>
            <a:ext cx="6802850" cy="2536769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268694" y="4571744"/>
            <a:ext cx="8623785" cy="87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Выделение трех наибольших кластеров СЛ алгоритмом </a:t>
            </a:r>
            <a:r>
              <a:rPr lang="en-US" dirty="0" smtClean="0"/>
              <a:t>RANSAC</a:t>
            </a: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44" y="5226511"/>
            <a:ext cx="3619024" cy="15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13" y="5492849"/>
            <a:ext cx="1590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Допущения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320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Рассматривается модель </a:t>
            </a:r>
            <a:r>
              <a:rPr lang="ru-RU" dirty="0" smtClean="0"/>
              <a:t>камеры-обскуры</a:t>
            </a:r>
            <a:endParaRPr lang="ru-RU" dirty="0" smtClean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51520" y="522920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проекции параллельные прямые пересекаются в точках схождения перспективы (ТСП)</a:t>
            </a: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19" y="1236712"/>
            <a:ext cx="5543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33947" y="4391000"/>
            <a:ext cx="5574357" cy="838200"/>
            <a:chOff x="1403648" y="4211985"/>
            <a:chExt cx="5574357" cy="838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469160"/>
              <a:ext cx="36861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211985"/>
              <a:ext cx="16859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96" y="6028903"/>
            <a:ext cx="3962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77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1089</Words>
  <Application>Microsoft Office PowerPoint</Application>
  <PresentationFormat>On-screen Show (4:3)</PresentationFormat>
  <Paragraphs>152</Paragraphs>
  <Slides>25</Slides>
  <Notes>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Тема Office</vt:lpstr>
      <vt:lpstr>Microsoft Word Document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Использование методов компьютерного зрения</vt:lpstr>
      <vt:lpstr>Постановка задачи</vt:lpstr>
      <vt:lpstr>Метод Хуттунена-Пише</vt:lpstr>
      <vt:lpstr>Допущения метода Хуттунена-Пише</vt:lpstr>
      <vt:lpstr>Алгоритмы метода Хуттунена-Пише</vt:lpstr>
      <vt:lpstr>Соглашение об используемуемом представлении углов</vt:lpstr>
      <vt:lpstr>Структурная схема тестового ПО</vt:lpstr>
      <vt:lpstr>Проблемы технологического характера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Результаты тестирования на наборе изображений «внутри помещения»</vt:lpstr>
      <vt:lpstr>Распределение точности найденных направлений ТСП на наборе «внутри помещения»</vt:lpstr>
      <vt:lpstr>Результаты тестирования метода Хуттунена-Пише «вне помещения»</vt:lpstr>
      <vt:lpstr>Результаты тестирования на изображениях вне помещений</vt:lpstr>
      <vt:lpstr>Результаты тестирования на наборе изображений «вне помещения»</vt:lpstr>
      <vt:lpstr>Распределение точности найденных направлений ТСП на наборе «внутри помещения»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Петр Кудеров</cp:lastModifiedBy>
  <cp:revision>207</cp:revision>
  <dcterms:created xsi:type="dcterms:W3CDTF">2015-06-01T06:46:18Z</dcterms:created>
  <dcterms:modified xsi:type="dcterms:W3CDTF">2015-06-05T00:29:51Z</dcterms:modified>
</cp:coreProperties>
</file>