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91" r:id="rId4"/>
    <p:sldId id="292" r:id="rId5"/>
    <p:sldId id="293" r:id="rId6"/>
    <p:sldId id="267" r:id="rId7"/>
    <p:sldId id="274" r:id="rId8"/>
    <p:sldId id="286" r:id="rId9"/>
    <p:sldId id="283" r:id="rId10"/>
    <p:sldId id="287" r:id="rId11"/>
    <p:sldId id="281" r:id="rId12"/>
    <p:sldId id="280" r:id="rId13"/>
    <p:sldId id="261" r:id="rId14"/>
    <p:sldId id="275" r:id="rId15"/>
    <p:sldId id="279" r:id="rId16"/>
    <p:sldId id="284" r:id="rId17"/>
    <p:sldId id="289" r:id="rId18"/>
    <p:sldId id="288" r:id="rId19"/>
    <p:sldId id="262" r:id="rId20"/>
    <p:sldId id="285" r:id="rId21"/>
    <p:sldId id="290" r:id="rId22"/>
    <p:sldId id="263" r:id="rId23"/>
    <p:sldId id="282" r:id="rId24"/>
    <p:sldId id="26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0BADDA-8B67-4DF7-AD14-06F762629BE4}">
          <p14:sldIdLst>
            <p14:sldId id="256"/>
            <p14:sldId id="265"/>
            <p14:sldId id="291"/>
            <p14:sldId id="292"/>
            <p14:sldId id="293"/>
            <p14:sldId id="267"/>
            <p14:sldId id="274"/>
            <p14:sldId id="286"/>
            <p14:sldId id="283"/>
            <p14:sldId id="287"/>
            <p14:sldId id="281"/>
            <p14:sldId id="280"/>
            <p14:sldId id="261"/>
            <p14:sldId id="275"/>
            <p14:sldId id="279"/>
            <p14:sldId id="284"/>
            <p14:sldId id="289"/>
            <p14:sldId id="288"/>
            <p14:sldId id="262"/>
            <p14:sldId id="285"/>
            <p14:sldId id="290"/>
            <p14:sldId id="263"/>
            <p14:sldId id="28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2541" autoAdjust="0"/>
  </p:normalViewPr>
  <p:slideViewPr>
    <p:cSldViewPr>
      <p:cViewPr>
        <p:scale>
          <a:sx n="100" d="100"/>
          <a:sy n="100" d="100"/>
        </p:scale>
        <p:origin x="-1908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P:\Projects\Study\Graduate%20work\Gyrocam\stats2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0%</c:formatCode>
                <c:ptCount val="9"/>
                <c:pt idx="0">
                  <c:v>2.2222222222222223E-2</c:v>
                </c:pt>
                <c:pt idx="1">
                  <c:v>0.82222222222222219</c:v>
                </c:pt>
                <c:pt idx="2">
                  <c:v>4.4444444444444446E-2</c:v>
                </c:pt>
                <c:pt idx="3">
                  <c:v>4.4444444444444446E-2</c:v>
                </c:pt>
                <c:pt idx="4">
                  <c:v>0</c:v>
                </c:pt>
                <c:pt idx="5">
                  <c:v>4.4444444444444446E-2</c:v>
                </c:pt>
                <c:pt idx="6">
                  <c:v>0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0.68888888888888888</c:v>
                </c:pt>
                <c:pt idx="2">
                  <c:v>0.15555555555555556</c:v>
                </c:pt>
                <c:pt idx="3">
                  <c:v>6.6666666666666666E-2</c:v>
                </c:pt>
                <c:pt idx="4">
                  <c:v>2.2222222222222223E-2</c:v>
                </c:pt>
                <c:pt idx="5">
                  <c:v>2.2222222222222223E-2</c:v>
                </c:pt>
                <c:pt idx="6">
                  <c:v>2.2222222222222223E-2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0%</c:formatCode>
                <c:ptCount val="9"/>
                <c:pt idx="0">
                  <c:v>0</c:v>
                </c:pt>
                <c:pt idx="1">
                  <c:v>0.77777777777777779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97440"/>
        <c:axId val="61798016"/>
      </c:scatterChart>
      <c:valAx>
        <c:axId val="61797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798016"/>
        <c:crosses val="autoZero"/>
        <c:crossBetween val="midCat"/>
      </c:valAx>
      <c:valAx>
        <c:axId val="61798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179744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indoor_res!$M$12:$M$34</c:f>
              <c:numCache>
                <c:formatCode>General</c:formatCode>
                <c:ptCount val="23"/>
                <c:pt idx="0">
                  <c:v>0</c:v>
                </c:pt>
                <c:pt idx="1">
                  <c:v>0.51111111111111107</c:v>
                </c:pt>
                <c:pt idx="2">
                  <c:v>0.26666666666666666</c:v>
                </c:pt>
                <c:pt idx="3">
                  <c:v>0.1111111111111111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2.2222222222222223E-2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indoor_res!$N$11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indoor_res!$N$12:$N$34</c:f>
              <c:numCache>
                <c:formatCode>General</c:formatCode>
                <c:ptCount val="23"/>
                <c:pt idx="0">
                  <c:v>2.2222222222222223E-2</c:v>
                </c:pt>
                <c:pt idx="1">
                  <c:v>0.8</c:v>
                </c:pt>
                <c:pt idx="2">
                  <c:v>0.13333333333333333</c:v>
                </c:pt>
                <c:pt idx="3">
                  <c:v>2.2222222222222223E-2</c:v>
                </c:pt>
                <c:pt idx="4">
                  <c:v>0</c:v>
                </c:pt>
                <c:pt idx="5">
                  <c:v>2.2222222222222223E-2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indoor_res!$O$11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indoor_res!$O$12:$O$34</c:f>
              <c:numCache>
                <c:formatCode>General</c:formatCode>
                <c:ptCount val="23"/>
                <c:pt idx="0">
                  <c:v>0</c:v>
                </c:pt>
                <c:pt idx="1">
                  <c:v>0.42222222222222222</c:v>
                </c:pt>
                <c:pt idx="2">
                  <c:v>0.31111111111111112</c:v>
                </c:pt>
                <c:pt idx="3">
                  <c:v>0.15555555555555556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0</c:v>
                </c:pt>
                <c:pt idx="16">
                  <c:v>2.2222222222222223E-2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41152"/>
        <c:axId val="118641728"/>
      </c:scatterChart>
      <c:valAx>
        <c:axId val="118641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41728"/>
        <c:crosses val="autoZero"/>
        <c:crossBetween val="midCat"/>
      </c:valAx>
      <c:valAx>
        <c:axId val="118641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4115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43456"/>
        <c:axId val="118640000"/>
      </c:scatterChart>
      <c:valAx>
        <c:axId val="118643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40000"/>
        <c:crosses val="autoZero"/>
        <c:crossBetween val="midCat"/>
      </c:valAx>
      <c:valAx>
        <c:axId val="118640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4345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0%</c:formatCode>
                <c:ptCount val="9"/>
                <c:pt idx="0">
                  <c:v>0</c:v>
                </c:pt>
                <c:pt idx="1">
                  <c:v>0.43859649122807015</c:v>
                </c:pt>
                <c:pt idx="2">
                  <c:v>0.24561403508771928</c:v>
                </c:pt>
                <c:pt idx="3">
                  <c:v>0.19298245614035087</c:v>
                </c:pt>
                <c:pt idx="4">
                  <c:v>0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5.2631578947368418E-2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0.35087719298245612</c:v>
                </c:pt>
                <c:pt idx="2">
                  <c:v>0.21052631578947367</c:v>
                </c:pt>
                <c:pt idx="3">
                  <c:v>0.33333333333333331</c:v>
                </c:pt>
                <c:pt idx="4">
                  <c:v>8.771929824561403E-2</c:v>
                </c:pt>
                <c:pt idx="5">
                  <c:v>0</c:v>
                </c:pt>
                <c:pt idx="6">
                  <c:v>0</c:v>
                </c:pt>
                <c:pt idx="7">
                  <c:v>1.7543859649122806E-2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0%</c:formatCode>
                <c:ptCount val="9"/>
                <c:pt idx="0">
                  <c:v>1.7543859649122806E-2</c:v>
                </c:pt>
                <c:pt idx="1">
                  <c:v>0.36842105263157893</c:v>
                </c:pt>
                <c:pt idx="2">
                  <c:v>0.35087719298245612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3.5087719298245612E-2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37696"/>
        <c:axId val="118638272"/>
      </c:scatterChart>
      <c:valAx>
        <c:axId val="118637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38272"/>
        <c:crosses val="autoZero"/>
        <c:crossBetween val="midCat"/>
      </c:valAx>
      <c:valAx>
        <c:axId val="118638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6376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outdoor_res!$M$12:$M$34</c:f>
              <c:numCache>
                <c:formatCode>0%</c:formatCode>
                <c:ptCount val="23"/>
                <c:pt idx="0">
                  <c:v>1.7543859649122806E-2</c:v>
                </c:pt>
                <c:pt idx="1">
                  <c:v>7.0175438596491224E-2</c:v>
                </c:pt>
                <c:pt idx="2">
                  <c:v>0.21052631578947367</c:v>
                </c:pt>
                <c:pt idx="3">
                  <c:v>0.22807017543859648</c:v>
                </c:pt>
                <c:pt idx="4">
                  <c:v>0.12280701754385964</c:v>
                </c:pt>
                <c:pt idx="5">
                  <c:v>0.14035087719298245</c:v>
                </c:pt>
                <c:pt idx="6">
                  <c:v>8.771929824561403E-2</c:v>
                </c:pt>
                <c:pt idx="7">
                  <c:v>3.5087719298245612E-2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0</c:v>
                </c:pt>
                <c:pt idx="16">
                  <c:v>1.7543859649122806E-2</c:v>
                </c:pt>
                <c:pt idx="17">
                  <c:v>0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outdoor_res!$N$11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outdoor_res!$N$12:$N$34</c:f>
              <c:numCache>
                <c:formatCode>0%</c:formatCode>
                <c:ptCount val="23"/>
                <c:pt idx="0">
                  <c:v>0</c:v>
                </c:pt>
                <c:pt idx="1">
                  <c:v>0.24561403508771928</c:v>
                </c:pt>
                <c:pt idx="2">
                  <c:v>0.26315789473684209</c:v>
                </c:pt>
                <c:pt idx="3">
                  <c:v>0.14035087719298245</c:v>
                </c:pt>
                <c:pt idx="4">
                  <c:v>0.15789473684210525</c:v>
                </c:pt>
                <c:pt idx="5">
                  <c:v>8.771929824561403E-2</c:v>
                </c:pt>
                <c:pt idx="6">
                  <c:v>3.5087719298245612E-2</c:v>
                </c:pt>
                <c:pt idx="7">
                  <c:v>1.7543859649122806E-2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outdoor_res!$O$11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outdoor_res!$O$12:$O$34</c:f>
              <c:numCache>
                <c:formatCode>0%</c:formatCode>
                <c:ptCount val="23"/>
                <c:pt idx="0">
                  <c:v>0</c:v>
                </c:pt>
                <c:pt idx="1">
                  <c:v>0.10526315789473684</c:v>
                </c:pt>
                <c:pt idx="2">
                  <c:v>0.15789473684210525</c:v>
                </c:pt>
                <c:pt idx="3">
                  <c:v>0.21052631578947367</c:v>
                </c:pt>
                <c:pt idx="4">
                  <c:v>0.14035087719298245</c:v>
                </c:pt>
                <c:pt idx="5">
                  <c:v>0.10526315789473684</c:v>
                </c:pt>
                <c:pt idx="6">
                  <c:v>8.771929824561403E-2</c:v>
                </c:pt>
                <c:pt idx="7">
                  <c:v>5.2631578947368418E-2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1.7543859649122806E-2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27296"/>
        <c:axId val="118927872"/>
      </c:scatterChart>
      <c:valAx>
        <c:axId val="118927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927872"/>
        <c:crosses val="autoZero"/>
        <c:crossBetween val="midCat"/>
      </c:valAx>
      <c:valAx>
        <c:axId val="118927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9272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Диаграмма распределения точности обработки изображений</a:t>
            </a:r>
            <a:r>
              <a:rPr lang="ru-RU" baseline="0" dirty="0"/>
              <a:t> по величине углов абсолютного отклонения </a:t>
            </a:r>
            <a:r>
              <a:rPr lang="ru-RU" dirty="0"/>
              <a:t>осей координат от верных значений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outdoor_res!$H$11</c:f>
              <c:strCache>
                <c:ptCount val="1"/>
                <c:pt idx="0">
                  <c:v>Ось X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outdoor_res!$H$12:$H$53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8.771929824561403E-2</c:v>
                </c:pt>
                <c:pt idx="3">
                  <c:v>0.17543859649122806</c:v>
                </c:pt>
                <c:pt idx="4">
                  <c:v>0.2982456140350877</c:v>
                </c:pt>
                <c:pt idx="5">
                  <c:v>0.35087719298245612</c:v>
                </c:pt>
                <c:pt idx="6">
                  <c:v>0.52631578947368418</c:v>
                </c:pt>
                <c:pt idx="7">
                  <c:v>0.59649122807017541</c:v>
                </c:pt>
                <c:pt idx="8">
                  <c:v>0.64912280701754388</c:v>
                </c:pt>
                <c:pt idx="9">
                  <c:v>0.73684210526315785</c:v>
                </c:pt>
                <c:pt idx="10">
                  <c:v>0.78947368421052633</c:v>
                </c:pt>
                <c:pt idx="11">
                  <c:v>0.82456140350877194</c:v>
                </c:pt>
                <c:pt idx="12">
                  <c:v>0.8771929824561403</c:v>
                </c:pt>
                <c:pt idx="13">
                  <c:v>0.91228070175438591</c:v>
                </c:pt>
                <c:pt idx="14">
                  <c:v>0.91228070175438591</c:v>
                </c:pt>
                <c:pt idx="15">
                  <c:v>0.91228070175438591</c:v>
                </c:pt>
                <c:pt idx="16">
                  <c:v>0.91228070175438591</c:v>
                </c:pt>
                <c:pt idx="17">
                  <c:v>0.91228070175438591</c:v>
                </c:pt>
                <c:pt idx="18">
                  <c:v>0.91228070175438591</c:v>
                </c:pt>
                <c:pt idx="19">
                  <c:v>0.91228070175438591</c:v>
                </c:pt>
                <c:pt idx="20">
                  <c:v>0.91228070175438591</c:v>
                </c:pt>
                <c:pt idx="21">
                  <c:v>0.91228070175438591</c:v>
                </c:pt>
                <c:pt idx="22">
                  <c:v>0.92982456140350878</c:v>
                </c:pt>
                <c:pt idx="23">
                  <c:v>0.92982456140350878</c:v>
                </c:pt>
                <c:pt idx="24">
                  <c:v>0.92982456140350878</c:v>
                </c:pt>
                <c:pt idx="25">
                  <c:v>0.94736842105263153</c:v>
                </c:pt>
                <c:pt idx="26">
                  <c:v>0.94736842105263153</c:v>
                </c:pt>
                <c:pt idx="27">
                  <c:v>0.94736842105263153</c:v>
                </c:pt>
                <c:pt idx="28">
                  <c:v>0.94736842105263153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0.96491228070175439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outdoor_res!$I$11</c:f>
              <c:strCache>
                <c:ptCount val="1"/>
                <c:pt idx="0">
                  <c:v>Ось Y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outdoor_res!$I$12:$I$53</c:f>
              <c:numCache>
                <c:formatCode>0%</c:formatCode>
                <c:ptCount val="42"/>
                <c:pt idx="0">
                  <c:v>0</c:v>
                </c:pt>
                <c:pt idx="1">
                  <c:v>0.15789473684210525</c:v>
                </c:pt>
                <c:pt idx="2">
                  <c:v>0.24561403508771928</c:v>
                </c:pt>
                <c:pt idx="3">
                  <c:v>0.38596491228070173</c:v>
                </c:pt>
                <c:pt idx="4">
                  <c:v>0.50877192982456143</c:v>
                </c:pt>
                <c:pt idx="5">
                  <c:v>0.56140350877192979</c:v>
                </c:pt>
                <c:pt idx="6">
                  <c:v>0.64912280701754388</c:v>
                </c:pt>
                <c:pt idx="7">
                  <c:v>0.7192982456140351</c:v>
                </c:pt>
                <c:pt idx="8">
                  <c:v>0.80701754385964908</c:v>
                </c:pt>
                <c:pt idx="9">
                  <c:v>0.89473684210526316</c:v>
                </c:pt>
                <c:pt idx="10">
                  <c:v>0.89473684210526316</c:v>
                </c:pt>
                <c:pt idx="11">
                  <c:v>0.89473684210526316</c:v>
                </c:pt>
                <c:pt idx="12">
                  <c:v>0.92982456140350878</c:v>
                </c:pt>
                <c:pt idx="13">
                  <c:v>0.94736842105263153</c:v>
                </c:pt>
                <c:pt idx="14">
                  <c:v>0.94736842105263153</c:v>
                </c:pt>
                <c:pt idx="15">
                  <c:v>0.94736842105263153</c:v>
                </c:pt>
                <c:pt idx="16">
                  <c:v>0.96491228070175439</c:v>
                </c:pt>
                <c:pt idx="17">
                  <c:v>0.96491228070175439</c:v>
                </c:pt>
                <c:pt idx="18">
                  <c:v>0.96491228070175439</c:v>
                </c:pt>
                <c:pt idx="19">
                  <c:v>0.98245614035087714</c:v>
                </c:pt>
                <c:pt idx="20">
                  <c:v>0.98245614035087714</c:v>
                </c:pt>
                <c:pt idx="21">
                  <c:v>0.98245614035087714</c:v>
                </c:pt>
                <c:pt idx="22">
                  <c:v>0.98245614035087714</c:v>
                </c:pt>
                <c:pt idx="23">
                  <c:v>0.98245614035087714</c:v>
                </c:pt>
                <c:pt idx="24">
                  <c:v>0.98245614035087714</c:v>
                </c:pt>
                <c:pt idx="25">
                  <c:v>0.98245614035087714</c:v>
                </c:pt>
                <c:pt idx="26">
                  <c:v>0.98245614035087714</c:v>
                </c:pt>
                <c:pt idx="27">
                  <c:v>0.98245614035087714</c:v>
                </c:pt>
                <c:pt idx="28">
                  <c:v>0.98245614035087714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outdoor_res!$J$11</c:f>
              <c:strCache>
                <c:ptCount val="1"/>
                <c:pt idx="0">
                  <c:v>Ось Z</c:v>
                </c:pt>
              </c:strCache>
            </c:strRef>
          </c:tx>
          <c:marker>
            <c:symbol val="none"/>
          </c:marker>
          <c:xVal>
            <c:numRef>
              <c:f>outdoor_res!$G$12:$G$53</c:f>
              <c:numCache>
                <c:formatCode>General</c:formatCode>
                <c:ptCount val="42"/>
                <c:pt idx="0">
                  <c:v>3.9360791121539396E-2</c:v>
                </c:pt>
                <c:pt idx="1">
                  <c:v>0.23939258645732439</c:v>
                </c:pt>
                <c:pt idx="2">
                  <c:v>0.43942438179310939</c:v>
                </c:pt>
                <c:pt idx="3">
                  <c:v>0.63945617712889447</c:v>
                </c:pt>
                <c:pt idx="4">
                  <c:v>0.83948797246467932</c:v>
                </c:pt>
                <c:pt idx="5">
                  <c:v>1.0395197678004644</c:v>
                </c:pt>
                <c:pt idx="6">
                  <c:v>1.2395515631362495</c:v>
                </c:pt>
                <c:pt idx="7">
                  <c:v>1.4395833584720343</c:v>
                </c:pt>
                <c:pt idx="8">
                  <c:v>1.6396151538078194</c:v>
                </c:pt>
                <c:pt idx="9">
                  <c:v>1.8396469491436045</c:v>
                </c:pt>
                <c:pt idx="10">
                  <c:v>2.0396787444793891</c:v>
                </c:pt>
                <c:pt idx="11">
                  <c:v>2.239710539815174</c:v>
                </c:pt>
                <c:pt idx="12">
                  <c:v>2.4397423351509593</c:v>
                </c:pt>
                <c:pt idx="13">
                  <c:v>2.6397741304867441</c:v>
                </c:pt>
                <c:pt idx="14">
                  <c:v>2.839805925822529</c:v>
                </c:pt>
                <c:pt idx="15">
                  <c:v>3.0398377211583143</c:v>
                </c:pt>
                <c:pt idx="16">
                  <c:v>3.2398695164940992</c:v>
                </c:pt>
                <c:pt idx="17">
                  <c:v>3.439901311829884</c:v>
                </c:pt>
                <c:pt idx="18">
                  <c:v>3.6399331071656693</c:v>
                </c:pt>
                <c:pt idx="19">
                  <c:v>3.8399649025014542</c:v>
                </c:pt>
                <c:pt idx="20">
                  <c:v>4.039996697837239</c:v>
                </c:pt>
                <c:pt idx="21">
                  <c:v>4.2400284931730239</c:v>
                </c:pt>
                <c:pt idx="22">
                  <c:v>4.4400602885088087</c:v>
                </c:pt>
                <c:pt idx="23">
                  <c:v>4.6400920838445945</c:v>
                </c:pt>
                <c:pt idx="24">
                  <c:v>4.8401238791803793</c:v>
                </c:pt>
                <c:pt idx="25">
                  <c:v>5.0401556745161642</c:v>
                </c:pt>
                <c:pt idx="26">
                  <c:v>5.2401874698519491</c:v>
                </c:pt>
                <c:pt idx="27">
                  <c:v>5.4402192651877339</c:v>
                </c:pt>
                <c:pt idx="28">
                  <c:v>5.6402510605235188</c:v>
                </c:pt>
                <c:pt idx="29">
                  <c:v>5.8402828558593045</c:v>
                </c:pt>
                <c:pt idx="30">
                  <c:v>6.0403146511950894</c:v>
                </c:pt>
                <c:pt idx="31">
                  <c:v>6.2403464465308742</c:v>
                </c:pt>
                <c:pt idx="32">
                  <c:v>6.4403782418666591</c:v>
                </c:pt>
                <c:pt idx="33">
                  <c:v>6.6404100372024439</c:v>
                </c:pt>
                <c:pt idx="34">
                  <c:v>6.8404418325382288</c:v>
                </c:pt>
                <c:pt idx="35">
                  <c:v>7.0404736278740137</c:v>
                </c:pt>
                <c:pt idx="36">
                  <c:v>7.2405054232097994</c:v>
                </c:pt>
                <c:pt idx="37">
                  <c:v>7.4405372185455843</c:v>
                </c:pt>
                <c:pt idx="38">
                  <c:v>7.6405690138813691</c:v>
                </c:pt>
                <c:pt idx="39">
                  <c:v>7.840600809217154</c:v>
                </c:pt>
                <c:pt idx="40">
                  <c:v>8.0406326045529397</c:v>
                </c:pt>
                <c:pt idx="41">
                  <c:v>8.2406643998887255</c:v>
                </c:pt>
              </c:numCache>
            </c:numRef>
          </c:xVal>
          <c:yVal>
            <c:numRef>
              <c:f>outdoor_res!$J$12:$J$53</c:f>
              <c:numCache>
                <c:formatCode>0%</c:formatCode>
                <c:ptCount val="42"/>
                <c:pt idx="0">
                  <c:v>0</c:v>
                </c:pt>
                <c:pt idx="1">
                  <c:v>5.2631578947368418E-2</c:v>
                </c:pt>
                <c:pt idx="2">
                  <c:v>0.10526315789473684</c:v>
                </c:pt>
                <c:pt idx="3">
                  <c:v>0.15789473684210525</c:v>
                </c:pt>
                <c:pt idx="4">
                  <c:v>0.26315789473684209</c:v>
                </c:pt>
                <c:pt idx="5">
                  <c:v>0.31578947368421051</c:v>
                </c:pt>
                <c:pt idx="6">
                  <c:v>0.47368421052631576</c:v>
                </c:pt>
                <c:pt idx="7">
                  <c:v>0.59649122807017541</c:v>
                </c:pt>
                <c:pt idx="8">
                  <c:v>0.61403508771929827</c:v>
                </c:pt>
                <c:pt idx="9">
                  <c:v>0.70175438596491224</c:v>
                </c:pt>
                <c:pt idx="10">
                  <c:v>0.7192982456140351</c:v>
                </c:pt>
                <c:pt idx="11">
                  <c:v>0.73684210526315785</c:v>
                </c:pt>
                <c:pt idx="12">
                  <c:v>0.80701754385964908</c:v>
                </c:pt>
                <c:pt idx="13">
                  <c:v>0.85964912280701755</c:v>
                </c:pt>
                <c:pt idx="14">
                  <c:v>0.85964912280701755</c:v>
                </c:pt>
                <c:pt idx="15">
                  <c:v>0.8771929824561403</c:v>
                </c:pt>
                <c:pt idx="16">
                  <c:v>0.8771929824561403</c:v>
                </c:pt>
                <c:pt idx="17">
                  <c:v>0.8771929824561403</c:v>
                </c:pt>
                <c:pt idx="18">
                  <c:v>0.8771929824561403</c:v>
                </c:pt>
                <c:pt idx="19">
                  <c:v>0.89473684210526316</c:v>
                </c:pt>
                <c:pt idx="20">
                  <c:v>0.89473684210526316</c:v>
                </c:pt>
                <c:pt idx="21">
                  <c:v>0.91228070175438591</c:v>
                </c:pt>
                <c:pt idx="22">
                  <c:v>0.91228070175438591</c:v>
                </c:pt>
                <c:pt idx="23">
                  <c:v>0.91228070175438591</c:v>
                </c:pt>
                <c:pt idx="24">
                  <c:v>0.91228070175438591</c:v>
                </c:pt>
                <c:pt idx="25">
                  <c:v>0.91228070175438591</c:v>
                </c:pt>
                <c:pt idx="26">
                  <c:v>0.92982456140350878</c:v>
                </c:pt>
                <c:pt idx="27">
                  <c:v>0.92982456140350878</c:v>
                </c:pt>
                <c:pt idx="28">
                  <c:v>0.92982456140350878</c:v>
                </c:pt>
                <c:pt idx="29">
                  <c:v>0.94736842105263153</c:v>
                </c:pt>
                <c:pt idx="30">
                  <c:v>0.94736842105263153</c:v>
                </c:pt>
                <c:pt idx="31">
                  <c:v>0.94736842105263153</c:v>
                </c:pt>
                <c:pt idx="32">
                  <c:v>0.94736842105263153</c:v>
                </c:pt>
                <c:pt idx="33">
                  <c:v>0.96491228070175439</c:v>
                </c:pt>
                <c:pt idx="34">
                  <c:v>0.96491228070175439</c:v>
                </c:pt>
                <c:pt idx="35">
                  <c:v>0.96491228070175439</c:v>
                </c:pt>
                <c:pt idx="36">
                  <c:v>0.96491228070175439</c:v>
                </c:pt>
                <c:pt idx="37">
                  <c:v>0.98245614035087714</c:v>
                </c:pt>
                <c:pt idx="38">
                  <c:v>0.98245614035087714</c:v>
                </c:pt>
                <c:pt idx="39">
                  <c:v>0.98245614035087714</c:v>
                </c:pt>
                <c:pt idx="40">
                  <c:v>0.98245614035087714</c:v>
                </c:pt>
                <c:pt idx="4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29024"/>
        <c:axId val="118924992"/>
      </c:scatterChart>
      <c:valAx>
        <c:axId val="11892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Величиная абсолютного отклонения найденного значения направления оси</a:t>
                </a:r>
                <a:r>
                  <a:rPr lang="en-US" sz="1800" b="0" i="0" baseline="0">
                    <a:effectLst/>
                  </a:rPr>
                  <a:t>, </a:t>
                </a:r>
                <a:r>
                  <a:rPr lang="ru-RU" sz="1800" b="0" i="0" baseline="0">
                    <a:effectLst/>
                  </a:rPr>
                  <a:t>град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924992"/>
        <c:crosses val="autoZero"/>
        <c:crossBetween val="midCat"/>
      </c:valAx>
      <c:valAx>
        <c:axId val="118924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i="0" baseline="0">
                    <a:effectLst/>
                  </a:rPr>
                  <a:t>Число изображений, %</a:t>
                </a:r>
                <a:endParaRPr lang="ru-RU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92902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11.06.2015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 smtClean="0">
                          <a:latin typeface="Times New Roman"/>
                          <a:ea typeface="Times New Roman"/>
                          <a:cs typeface="Mangal"/>
                        </a:rPr>
                        <a:t>Кафедра </a:t>
                      </a:r>
                      <a:r>
                        <a:rPr lang="ru-RU" sz="1300" b="1" i="1" kern="150" dirty="0" err="1" smtClean="0">
                          <a:latin typeface="Times New Roman"/>
                          <a:ea typeface="Times New Roman"/>
                          <a:cs typeface="Mangal"/>
                        </a:rPr>
                        <a:t>ИУ9</a:t>
                      </a:r>
                      <a:r>
                        <a:rPr lang="ru-RU" sz="1300" b="1" i="1" kern="150" baseline="0" dirty="0" smtClean="0">
                          <a:latin typeface="Times New Roman"/>
                          <a:ea typeface="Times New Roman"/>
                          <a:cs typeface="Mangal"/>
                        </a:rPr>
                        <a:t> – «Теоретическая информатика и компьютерные технологии»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2015 г.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Соглашение об используемуемом представлении углов</a:t>
            </a:r>
            <a:endParaRPr lang="ru-RU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435381" y="1590983"/>
            <a:ext cx="8640960" cy="844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В качестве представления углов ориентации использованы углы Эйлера в нотации (1, 2, 3)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729" y="2414736"/>
            <a:ext cx="42957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67544" y="2435642"/>
                <a:ext cx="1073692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𝑢</m:t>
                      </m:r>
                      <m:r>
                        <a:rPr lang="en-US" i="1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/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35642"/>
                <a:ext cx="1073692" cy="972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91680" y="2737327"/>
                <a:ext cx="3215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𝑅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ru-RU" i="1"/>
                            <m:t>𝑢</m:t>
                          </m:r>
                        </m:e>
                      </m:d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𝑅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ru-RU" i="1"/>
                            <m:t>𝜙</m:t>
                          </m:r>
                        </m:e>
                      </m:d>
                      <m:r>
                        <a:rPr lang="ru-RU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𝑅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ru-RU" i="1"/>
                            <m:t>𝜃</m:t>
                          </m:r>
                        </m:e>
                      </m:d>
                      <m:r>
                        <a:rPr lang="ru-RU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ru-RU" i="1"/>
                            <m:t>𝑅</m:t>
                          </m:r>
                        </m:e>
                        <m:sub>
                          <m:r>
                            <a:rPr lang="ru-RU" i="1"/>
                            <m:t>3</m:t>
                          </m:r>
                        </m:sub>
                      </m:sSub>
                      <m:r>
                        <a:rPr lang="ru-RU" i="1"/>
                        <m:t>(</m:t>
                      </m:r>
                      <m:r>
                        <a:rPr lang="ru-RU" i="1"/>
                        <m:t>𝜓</m:t>
                      </m:r>
                      <m:r>
                        <a:rPr lang="ru-RU" i="1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737327"/>
                <a:ext cx="321504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67544" y="3573016"/>
                <a:ext cx="4505657" cy="984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𝑢</m:t>
                          </m:r>
                        </m:e>
                        <m:sub>
                          <m:r>
                            <a:rPr lang="en-US" i="1"/>
                            <m:t>123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𝑅</m:t>
                          </m:r>
                        </m:e>
                      </m:d>
                      <m:r>
                        <a:rPr lang="en-US" i="1"/>
                        <m:t>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123</m:t>
                                    </m:r>
                                  </m:sub>
                                </m:sSub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𝑅</m:t>
                                </m:r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123</m:t>
                                    </m:r>
                                  </m:sub>
                                </m:sSub>
                                <m:r>
                                  <a:rPr lang="ru-RU" i="1"/>
                                  <m:t>(</m:t>
                                </m:r>
                                <m:r>
                                  <a:rPr lang="ru-RU" i="1"/>
                                  <m:t>𝑅</m:t>
                                </m:r>
                                <m:r>
                                  <a:rPr lang="ru-RU" i="1"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123</m:t>
                                    </m:r>
                                  </m:sub>
                                </m:sSub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𝑅</m:t>
                                </m:r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𝑎𝑡𝑎𝑛</m:t>
                                </m:r>
                                <m:r>
                                  <a:rPr lang="en-US" i="1"/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23</m:t>
                                    </m:r>
                                  </m:sub>
                                </m:sSub>
                                <m:r>
                                  <a:rPr lang="en-US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33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/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ru-RU"/>
                                  <m:t>asin</m:t>
                                </m:r>
                                <m:r>
                                  <a:rPr lang="ru-RU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13</m:t>
                                    </m:r>
                                  </m:sub>
                                </m:sSub>
                                <m:r>
                                  <a:rPr lang="ru-RU" i="1"/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𝑎𝑡𝑎𝑛</m:t>
                                </m:r>
                                <m:r>
                                  <a:rPr lang="en-US" i="1"/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12</m:t>
                                    </m:r>
                                  </m:sub>
                                </m:sSub>
                                <m:r>
                                  <a:rPr lang="en-US" i="1"/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11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/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73016"/>
                <a:ext cx="4505657" cy="9847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7544" y="4797152"/>
                <a:ext cx="4767622" cy="1594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𝑎𝑡𝑎𝑛</m:t>
                      </m:r>
                      <m:r>
                        <a:rPr lang="en-US" i="1" smtClean="0"/>
                        <m:t>2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atan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ru-RU" i="1"/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ru-RU" i="1"/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u-RU" i="1"/>
                                <m:t>,  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&gt;0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atan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ru-RU" i="1"/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ru-RU" i="1"/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u-RU" i="1"/>
                                <m:t>−</m:t>
                              </m:r>
                              <m:r>
                                <a:rPr lang="ru-RU" i="1"/>
                                <m:t>𝜋</m:t>
                              </m:r>
                              <m:r>
                                <a:rPr lang="ru-RU" i="1"/>
                                <m:t>,  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&lt;0, </m:t>
                              </m:r>
                              <m:r>
                                <a:rPr lang="en-US" i="1"/>
                                <m:t>𝑦</m:t>
                              </m:r>
                              <m:r>
                                <a:rPr lang="en-US" i="1"/>
                                <m:t>&lt;0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atan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/>
                                          </m:ctrlPr>
                                        </m:fPr>
                                        <m:num>
                                          <m:r>
                                            <a:rPr lang="ru-RU" i="1"/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ru-RU" i="1"/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ru-RU" i="1"/>
                                <m:t>+</m:t>
                              </m:r>
                              <m:r>
                                <a:rPr lang="ru-RU" i="1"/>
                                <m:t>𝜋</m:t>
                              </m:r>
                              <m:r>
                                <a:rPr lang="ru-RU" i="1"/>
                                <m:t>,  </m:t>
                              </m:r>
                              <m:r>
                                <a:rPr lang="ru-RU" i="1"/>
                                <m:t>𝑥</m:t>
                              </m:r>
                              <m:r>
                                <a:rPr lang="ru-RU" i="1"/>
                                <m:t>&lt;0,</m:t>
                              </m:r>
                              <m:r>
                                <a:rPr lang="ru-RU" i="1"/>
                                <m:t>𝑦</m:t>
                              </m:r>
                              <m:r>
                                <a:rPr lang="ru-RU" i="1"/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97152"/>
                <a:ext cx="4767622" cy="15948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0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Создано тестовое приложение</a:t>
            </a:r>
            <a:endParaRPr lang="en-US" dirty="0"/>
          </a:p>
          <a:p>
            <a:pPr lvl="1"/>
            <a:r>
              <a:rPr lang="en-US" dirty="0"/>
              <a:t>32-</a:t>
            </a:r>
            <a:r>
              <a:rPr lang="ru-RU" dirty="0"/>
              <a:t>разрядное под ОС </a:t>
            </a:r>
            <a:r>
              <a:rPr lang="en-US" dirty="0"/>
              <a:t>Windows </a:t>
            </a:r>
          </a:p>
          <a:p>
            <a:pPr lvl="1"/>
            <a:r>
              <a:rPr lang="ru-RU" dirty="0"/>
              <a:t>На языке </a:t>
            </a:r>
            <a:r>
              <a:rPr lang="en-US" dirty="0"/>
              <a:t>C++ </a:t>
            </a:r>
            <a:r>
              <a:rPr lang="ru-RU" dirty="0"/>
              <a:t>с использованием среды разработки </a:t>
            </a:r>
            <a:r>
              <a:rPr lang="en-US" dirty="0"/>
              <a:t>Visual Studio 2010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/>
              <a:t>OpenCV</a:t>
            </a:r>
            <a:r>
              <a:rPr lang="ru-RU" dirty="0"/>
              <a:t> версии 3.0.0 </a:t>
            </a:r>
            <a:r>
              <a:rPr lang="en-US" dirty="0"/>
              <a:t>beta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 </a:t>
            </a:r>
            <a:r>
              <a:rPr lang="ru-RU" dirty="0"/>
              <a:t>технологического характера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Подбор </a:t>
            </a:r>
            <a:r>
              <a:rPr lang="ru-RU" dirty="0"/>
              <a:t>тестовых данных</a:t>
            </a:r>
          </a:p>
          <a:p>
            <a:r>
              <a:rPr lang="ru-RU" dirty="0"/>
              <a:t>Выделение информации об изображениях базы тестовых данных </a:t>
            </a:r>
            <a:r>
              <a:rPr lang="ru-RU" dirty="0" smtClean="0"/>
              <a:t>из </a:t>
            </a:r>
            <a:r>
              <a:rPr lang="ru-RU" dirty="0"/>
              <a:t>бинарного формата «</a:t>
            </a:r>
            <a:r>
              <a:rPr lang="en-US" dirty="0"/>
              <a:t>.m</a:t>
            </a:r>
            <a:r>
              <a:rPr lang="ru-RU" dirty="0"/>
              <a:t>» </a:t>
            </a:r>
            <a:r>
              <a:rPr lang="ru-RU" dirty="0" smtClean="0"/>
              <a:t>среды </a:t>
            </a:r>
            <a:r>
              <a:rPr lang="en-US" dirty="0" smtClean="0"/>
              <a:t>MATLAB</a:t>
            </a:r>
            <a:r>
              <a:rPr lang="ru-RU" dirty="0" smtClean="0"/>
              <a:t> </a:t>
            </a:r>
            <a:r>
              <a:rPr lang="ru-RU" dirty="0"/>
              <a:t>в текстовый формат</a:t>
            </a:r>
          </a:p>
          <a:p>
            <a:r>
              <a:rPr lang="ru-RU" dirty="0"/>
              <a:t>Использование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компиляция из файлов исходного кода</a:t>
            </a:r>
          </a:p>
          <a:p>
            <a:pPr lvl="1"/>
            <a:r>
              <a:rPr lang="ru-RU" dirty="0" smtClean="0"/>
              <a:t>подключение к проекту разрабатываемого приложения</a:t>
            </a:r>
          </a:p>
          <a:p>
            <a:pPr lvl="1"/>
            <a:r>
              <a:rPr lang="ru-RU" dirty="0" smtClean="0"/>
              <a:t>поиск существующих реализаций необходимых методов и алгоритмов</a:t>
            </a:r>
          </a:p>
          <a:p>
            <a:pPr lvl="1"/>
            <a:r>
              <a:rPr lang="ru-RU" dirty="0" smtClean="0"/>
              <a:t>разбор документации библиотеки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 помещений</a:t>
            </a:r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внутренних параметрах используемой камеры</a:t>
            </a:r>
          </a:p>
          <a:p>
            <a:pPr lvl="1"/>
            <a:r>
              <a:rPr lang="ru-RU" dirty="0" smtClean="0"/>
              <a:t>матрицу рассчитанных единичных 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распознанных сегментов линий с отмеченным соответствием их точкам схождения перспективы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32939"/>
            <a:ext cx="2736304" cy="2052228"/>
          </a:xfrm>
        </p:spPr>
      </p:pic>
      <p:pic>
        <p:nvPicPr>
          <p:cNvPr id="5122" name="Picture 2" descr="P:\Projects\Study\Graduate work\Gyrocam\TestSamples\good_indoor\P1020839_gyrocam_proces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85167"/>
            <a:ext cx="4656518" cy="34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96753"/>
            <a:ext cx="465651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45 снимков внутри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/>
              <a:t>~</a:t>
            </a:r>
            <a:r>
              <a:rPr lang="ru-RU" dirty="0" smtClean="0"/>
              <a:t>3.7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12.2</a:t>
            </a:r>
            <a:r>
              <a:rPr lang="en-US" dirty="0"/>
              <a:t> </a:t>
            </a:r>
            <a:r>
              <a:rPr lang="en-US" dirty="0" smtClean="0"/>
              <a:t>fps)</a:t>
            </a: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.07;0.65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2.18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0.54</m:t>
                      </m:r>
                      <m:r>
                        <a:rPr lang="en-US" b="0" i="1" dirty="0" smtClean="0">
                          <a:latin typeface="Cambria Math"/>
                        </a:rPr>
                        <m:t>;0.10</m:t>
                      </m:r>
                      <m:r>
                        <a:rPr lang="ru-RU" i="1" dirty="0" smtClean="0">
                          <a:latin typeface="Cambria Math"/>
                        </a:rPr>
                        <m:t>;</m:t>
                      </m:r>
                      <m:r>
                        <a:rPr lang="en-US" b="0" i="1" dirty="0" smtClean="0">
                          <a:latin typeface="Cambria Math"/>
                        </a:rPr>
                        <m:t>0.55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3.5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2736304" cy="3492572"/>
              </a:xfrm>
              <a:prstGeom prst="rect">
                <a:avLst/>
              </a:prstGeom>
              <a:blipFill rotWithShape="1">
                <a:blip r:embed="rId4"/>
                <a:stretch>
                  <a:fillRect l="-446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12" name="Диаграмма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23959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наборе изображений «внутри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50943"/>
              </p:ext>
            </p:extLst>
          </p:nvPr>
        </p:nvGraphicFramePr>
        <p:xfrm>
          <a:off x="323528" y="1600200"/>
          <a:ext cx="8496944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1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568952" cy="1584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Распределение точности найденных направлений ТСП на наборе «внутри помещения»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384486"/>
              </p:ext>
            </p:extLst>
          </p:nvPr>
        </p:nvGraphicFramePr>
        <p:xfrm>
          <a:off x="251520" y="1772816"/>
          <a:ext cx="864096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91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496944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«вне помещения»</a:t>
            </a: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635896" y="1178658"/>
            <a:ext cx="465651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Обработано 57 снимков вне помещений из коллекции базы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абочая среда: </a:t>
            </a:r>
            <a:r>
              <a:rPr lang="en-US" dirty="0" smtClean="0"/>
              <a:t>Core i7 920, 2.66 GHz,  6Gb Ram</a:t>
            </a:r>
            <a:endParaRPr lang="ru-RU" dirty="0" smtClean="0"/>
          </a:p>
          <a:p>
            <a:r>
              <a:rPr lang="ru-RU" dirty="0" smtClean="0"/>
              <a:t>Время обработки: </a:t>
            </a:r>
            <a:r>
              <a:rPr lang="en-US" dirty="0" smtClean="0"/>
              <a:t>~</a:t>
            </a:r>
            <a:r>
              <a:rPr lang="ru-RU" dirty="0" smtClean="0"/>
              <a:t>6.7 </a:t>
            </a:r>
            <a:r>
              <a:rPr lang="ru-RU" dirty="0"/>
              <a:t>сек </a:t>
            </a:r>
            <a:r>
              <a:rPr lang="ru-RU" dirty="0" smtClean="0"/>
              <a:t>(</a:t>
            </a:r>
            <a:r>
              <a:rPr lang="en-US" dirty="0" smtClean="0"/>
              <a:t>~</a:t>
            </a:r>
            <a:r>
              <a:rPr lang="ru-RU" dirty="0" smtClean="0"/>
              <a:t>8.5</a:t>
            </a:r>
            <a:r>
              <a:rPr lang="en-US" dirty="0" smtClean="0"/>
              <a:t> fps)</a:t>
            </a: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Содержимое 2"/>
              <p:cNvSpPr txBox="1">
                <a:spLocks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Вектор среднего отклонения</a:t>
                </a:r>
                <a:r>
                  <a:rPr lang="en-US" dirty="0" smtClean="0"/>
                  <a:t> </a:t>
                </a:r>
                <a:r>
                  <a:rPr lang="ru-RU" dirty="0"/>
                  <a:t>углов </a:t>
                </a:r>
                <a:r>
                  <a:rPr lang="ru-RU" dirty="0" smtClean="0"/>
                  <a:t>полученных направлений ТСП от «верных» (в градусах):</a:t>
                </a: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𝑀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ru-RU" b="0" i="1" dirty="0" smtClean="0">
                          <a:latin typeface="Cambria Math"/>
                        </a:rPr>
                        <m:t>1.66</m:t>
                      </m:r>
                      <m:r>
                        <a:rPr lang="en-US" b="0" i="1" dirty="0" smtClean="0">
                          <a:latin typeface="Cambria Math"/>
                        </a:rPr>
                        <m:t>;1.10;1.9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В</a:t>
                </a:r>
                <a:r>
                  <a:rPr lang="ru-RU" dirty="0" smtClean="0"/>
                  <a:t>ектор </a:t>
                </a:r>
                <a:r>
                  <a:rPr lang="ru-RU" dirty="0"/>
                  <a:t>среднеквадратичного отклонения углов полученных ТСП от «</a:t>
                </a:r>
                <a:r>
                  <a:rPr lang="ru-RU" dirty="0" smtClean="0"/>
                  <a:t>верных» (в градусах):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/>
                        </a:rPr>
                        <m:t>V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ru-RU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0.22;0.13;0.23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о </a:t>
                </a:r>
                <a:r>
                  <a:rPr lang="ru-RU" dirty="0"/>
                  <a:t>каждой из </a:t>
                </a:r>
                <a:r>
                  <a:rPr lang="ru-RU" dirty="0" smtClean="0"/>
                  <a:t>осей: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50−я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град </m:t>
                      </m:r>
                    </m:oMath>
                  </m:oMathPara>
                </a14:m>
                <a:endParaRPr lang="ru-RU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90−я перцентиль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 град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8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30886"/>
                <a:ext cx="2726035" cy="3492388"/>
              </a:xfrm>
              <a:prstGeom prst="rect">
                <a:avLst/>
              </a:prstGeom>
              <a:blipFill rotWithShape="1">
                <a:blip r:embed="rId3"/>
                <a:stretch>
                  <a:fillRect l="-447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:\Projects\Study\Graduate work\Gyrocam\TestSamples\good_outdoor\P10800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23" y="1178657"/>
            <a:ext cx="2736304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:\Projects\Study\Graduate work\Gyrocam\TestSamples\good_outdoor\P1080055_gyrocam_proces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27" y="3233167"/>
            <a:ext cx="4666787" cy="3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7" name="Диаграмма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16471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75252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Спутниковые системы навигации</a:t>
            </a:r>
            <a:r>
              <a:rPr lang="en-US" dirty="0"/>
              <a:t> (GPS</a:t>
            </a:r>
            <a:r>
              <a:rPr lang="ru-RU" dirty="0"/>
              <a:t>, </a:t>
            </a:r>
            <a:r>
              <a:rPr lang="en-US" dirty="0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  <a:r>
              <a:rPr lang="en-US" dirty="0" smtClean="0"/>
              <a:t>). </a:t>
            </a:r>
            <a:endParaRPr lang="ru-RU" dirty="0" smtClean="0"/>
          </a:p>
          <a:p>
            <a:pPr lvl="1"/>
            <a:r>
              <a:rPr lang="ru-RU" dirty="0" smtClean="0"/>
              <a:t>универсальность, пассивность, без дрейфа. </a:t>
            </a:r>
          </a:p>
          <a:p>
            <a:pPr lvl="1"/>
            <a:r>
              <a:rPr lang="ru-RU" dirty="0"/>
              <a:t>невозможность локализации при неустойчивом спутниковом </a:t>
            </a:r>
            <a:r>
              <a:rPr lang="ru-RU" dirty="0" smtClean="0"/>
              <a:t>сигнале</a:t>
            </a:r>
            <a:r>
              <a:rPr lang="en-US" dirty="0" smtClean="0"/>
              <a:t>, </a:t>
            </a:r>
            <a:r>
              <a:rPr lang="ru-RU" dirty="0" smtClean="0"/>
              <a:t>дороговизна в случае использования профессиональных приемников</a:t>
            </a:r>
            <a:endParaRPr lang="ru-RU" dirty="0" smtClean="0"/>
          </a:p>
          <a:p>
            <a:r>
              <a:rPr lang="ru-RU" dirty="0" smtClean="0"/>
              <a:t>Инерциальные системы </a:t>
            </a:r>
            <a:r>
              <a:rPr lang="ru-RU" dirty="0"/>
              <a:t>навигации </a:t>
            </a:r>
            <a:r>
              <a:rPr lang="ru-RU" dirty="0" smtClean="0"/>
              <a:t>(акселерометры + гироскоп)</a:t>
            </a:r>
          </a:p>
          <a:p>
            <a:pPr lvl="1"/>
            <a:r>
              <a:rPr lang="ru-RU" dirty="0"/>
              <a:t>а</a:t>
            </a:r>
            <a:r>
              <a:rPr lang="ru-RU" dirty="0" smtClean="0"/>
              <a:t>втономность, помехозащищенность, 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навигации, низкое </a:t>
            </a:r>
            <a:r>
              <a:rPr lang="ru-RU" dirty="0"/>
              <a:t>энергопотребление</a:t>
            </a:r>
          </a:p>
          <a:p>
            <a:pPr lvl="1"/>
            <a:r>
              <a:rPr lang="ru-RU" dirty="0" smtClean="0"/>
              <a:t>наличие дрейфа</a:t>
            </a:r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позиционирования:</a:t>
            </a:r>
            <a:endParaRPr lang="ru-RU" dirty="0" smtClean="0"/>
          </a:p>
          <a:p>
            <a:pPr lvl="1"/>
            <a:r>
              <a:rPr lang="ru-RU" dirty="0"/>
              <a:t>ориентация по заранее расставленным </a:t>
            </a:r>
            <a:r>
              <a:rPr lang="ru-RU" dirty="0" smtClean="0"/>
              <a:t>приемникам с использованием инфракасных или ультразвуковых передатчиков, использование </a:t>
            </a:r>
            <a:r>
              <a:rPr lang="en-US" dirty="0" smtClean="0"/>
              <a:t>RFID-</a:t>
            </a:r>
            <a:r>
              <a:rPr lang="ru-RU" dirty="0" smtClean="0"/>
              <a:t>меток и так далее</a:t>
            </a:r>
          </a:p>
          <a:p>
            <a:pPr lvl="1"/>
            <a:r>
              <a:rPr lang="ru-RU" dirty="0" smtClean="0"/>
              <a:t>эхолокация инфракрасными, ультразвуковыми, лазерными датчиками</a:t>
            </a:r>
          </a:p>
          <a:p>
            <a:pPr lvl="1"/>
            <a:r>
              <a:rPr lang="ru-RU" dirty="0" smtClean="0"/>
              <a:t>фотографирование + методы компьютерного зрения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наборе изображений «вне помещения»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41631"/>
              </p:ext>
            </p:extLst>
          </p:nvPr>
        </p:nvGraphicFramePr>
        <p:xfrm>
          <a:off x="251520" y="1600200"/>
          <a:ext cx="864096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7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512168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точности найденных направлений ТСП на наборе «внутри помещения»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59749"/>
              </p:ext>
            </p:extLst>
          </p:nvPr>
        </p:nvGraphicFramePr>
        <p:xfrm>
          <a:off x="251520" y="1844824"/>
          <a:ext cx="864096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77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Создано тестовое приложение, реализующее метод Хуттунена-Пише</a:t>
            </a:r>
          </a:p>
          <a:p>
            <a:r>
              <a:rPr lang="ru-RU" dirty="0" smtClean="0"/>
              <a:t>Проверена работоспособность метода на тестовых данных изображений, снятых внутри помещений</a:t>
            </a:r>
          </a:p>
          <a:p>
            <a:r>
              <a:rPr lang="ru-RU" dirty="0" smtClean="0"/>
              <a:t>Сделан перенос метода в условия городской застройки. По результатам тестирования подтвержден высокий уровень точности работы на изображениях городской среды базы данных </a:t>
            </a:r>
            <a:r>
              <a:rPr lang="en-US" dirty="0" err="1" smtClean="0"/>
              <a:t>YorkUrbanDb</a:t>
            </a:r>
            <a:endParaRPr lang="en-US" dirty="0" smtClean="0"/>
          </a:p>
          <a:p>
            <a:r>
              <a:rPr lang="ru-RU" dirty="0" smtClean="0"/>
              <a:t>Точность метода в благоприятных условиях сравнима с точностью ИНС потребительского класса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1124744"/>
            <a:ext cx="6120680" cy="460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Диаграмма Ганта выполняемых работ</a:t>
            </a:r>
            <a:endParaRPr lang="en-US" sz="1800" dirty="0"/>
          </a:p>
          <a:p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91442"/>
              </p:ext>
            </p:extLst>
          </p:nvPr>
        </p:nvGraphicFramePr>
        <p:xfrm>
          <a:off x="611560" y="1484784"/>
          <a:ext cx="7916422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Document" r:id="rId3" imgW="13927304" imgH="5677033" progId="Word.Document.12">
                  <p:embed/>
                </p:oleObj>
              </mc:Choice>
              <mc:Fallback>
                <p:oleObj name="Document" r:id="rId3" imgW="13927304" imgH="5677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484784"/>
                        <a:ext cx="7916422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>
          <a:xfrm>
            <a:off x="1385739" y="5351884"/>
            <a:ext cx="6120680" cy="8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Стоимость </a:t>
            </a:r>
            <a:r>
              <a:rPr lang="ru-RU" sz="1800" dirty="0" smtClean="0"/>
              <a:t>продукта</a:t>
            </a:r>
            <a:r>
              <a:rPr lang="en-US" sz="1800" dirty="0" smtClean="0"/>
              <a:t>:</a:t>
            </a:r>
          </a:p>
          <a:p>
            <a:pPr marL="0" indent="0" algn="ctr">
              <a:buNone/>
            </a:pPr>
            <a:r>
              <a:rPr lang="ru-RU" sz="1800" dirty="0"/>
              <a:t>1 513 000 рублей</a:t>
            </a:r>
            <a:endParaRPr lang="en-US" sz="1800" dirty="0"/>
          </a:p>
          <a:p>
            <a:pPr marL="0" indent="0" algn="ctr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 ИНС</a:t>
            </a:r>
            <a:endParaRPr lang="en-US" dirty="0"/>
          </a:p>
        </p:txBody>
      </p:sp>
      <p:pic>
        <p:nvPicPr>
          <p:cNvPr id="4" name="Content Placeholder 3" descr="P:\Projects\Study\Graduate work\Gyrocam\media\ins_sche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27" y="2014584"/>
            <a:ext cx="6917946" cy="369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74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принципа работы спутниковых систем навигации</a:t>
            </a:r>
            <a:endParaRPr lang="en-US" dirty="0"/>
          </a:p>
        </p:txBody>
      </p:sp>
      <p:pic>
        <p:nvPicPr>
          <p:cNvPr id="5" name="Content Placeholder 4" descr="P:\Projects\Study\Graduate work\Gyrocam\media\gps_sche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72" y="1600200"/>
            <a:ext cx="520225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2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системы локального позиционирования на примере системы </a:t>
            </a:r>
            <a:r>
              <a:rPr lang="en-US" dirty="0" err="1" smtClean="0"/>
              <a:t>L</a:t>
            </a:r>
            <a:r>
              <a:rPr lang="en-US" dirty="0" err="1"/>
              <a:t>i</a:t>
            </a:r>
            <a:r>
              <a:rPr lang="en-US" dirty="0" err="1" smtClean="0"/>
              <a:t>DAR</a:t>
            </a:r>
            <a:r>
              <a:rPr lang="ru-RU" dirty="0" smtClean="0"/>
              <a:t> компании </a:t>
            </a:r>
            <a:r>
              <a:rPr lang="en-US" dirty="0" err="1" smtClean="0"/>
              <a:t>Velodyne</a:t>
            </a:r>
            <a:endParaRPr lang="en-US" dirty="0"/>
          </a:p>
        </p:txBody>
      </p:sp>
      <p:pic>
        <p:nvPicPr>
          <p:cNvPr id="4" name="Content Placeholder 3" descr="P:\Projects\Study\Graduate work\Gyrocam\media\lidar_exampl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84" y="2349500"/>
            <a:ext cx="6722631" cy="377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80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метода, предложенного </a:t>
            </a:r>
            <a:r>
              <a:rPr lang="ru-RU" dirty="0"/>
              <a:t>Вилле Хуттуненом и Робертом </a:t>
            </a:r>
            <a:r>
              <a:rPr lang="ru-RU" dirty="0" smtClean="0"/>
              <a:t>Пише</a:t>
            </a:r>
          </a:p>
          <a:p>
            <a:r>
              <a:rPr lang="ru-RU" dirty="0" smtClean="0"/>
              <a:t>Проверка работоспособности метода (на изображениях, снятых внутри помещений)</a:t>
            </a:r>
          </a:p>
          <a:p>
            <a:r>
              <a:rPr lang="ru-RU" dirty="0" smtClean="0"/>
              <a:t>Перенос метода в условия городской среды (с тестированием на наборе изображений городской застройки</a:t>
            </a:r>
            <a:r>
              <a:rPr lang="ru-RU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1" y="942975"/>
            <a:ext cx="8712969" cy="82984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Поиск сегментов линий (СЛ) на изображении методом Джиои</a:t>
            </a:r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161" y="1756327"/>
            <a:ext cx="6802850" cy="2536769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260106" y="4437112"/>
            <a:ext cx="8623785" cy="87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Выделение трех наибольших кластеров СЛ алгоритмом </a:t>
            </a:r>
            <a:r>
              <a:rPr lang="en-US" dirty="0" smtClean="0"/>
              <a:t>RANSAC</a:t>
            </a: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69160"/>
            <a:ext cx="3619024" cy="15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06376" y="5685396"/>
                <a:ext cx="192546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𝑘</m:t>
                      </m:r>
                      <m:r>
                        <a:rPr lang="en-US" i="1"/>
                        <m:t>≥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log</m:t>
                              </m:r>
                            </m:fName>
                            <m:e>
                              <m:r>
                                <a:rPr lang="ru-RU" i="1"/>
                                <m:t>(1 − </m:t>
                              </m:r>
                              <m:r>
                                <a:rPr lang="ru-RU" i="1"/>
                                <m:t>𝑝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/>
                                <m:t>log</m:t>
                              </m:r>
                            </m:fName>
                            <m:e>
                              <m:r>
                                <a:rPr lang="ru-RU" i="1"/>
                                <m:t>(1 − 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ru-RU" i="1"/>
                                    <m:t>𝑟</m:t>
                                  </m:r>
                                </m:e>
                                <m:sup>
                                  <m:r>
                                    <a:rPr lang="ru-RU" i="1"/>
                                    <m:t>2</m:t>
                                  </m:r>
                                </m:sup>
                              </m:sSup>
                              <m:r>
                                <a:rPr lang="ru-RU" i="1"/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76" y="5685396"/>
                <a:ext cx="1925464" cy="669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22184" y="3244334"/>
                <a:ext cx="3099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𝛿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𝑣𝑝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i="1"/>
                            <m:t>𝑙</m:t>
                          </m:r>
                          <m:r>
                            <a:rPr lang="en-US" i="1"/>
                            <m:t>,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𝜖</m:t>
                              </m:r>
                            </m:e>
                            <m:sub>
                              <m:r>
                                <a:rPr lang="en-US" i="1"/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𝑑𝑖𝑠𝑡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𝑣𝑝</m:t>
                      </m:r>
                      <m:r>
                        <a:rPr lang="en-US" i="1"/>
                        <m:t>, </m:t>
                      </m:r>
                      <m:r>
                        <a:rPr lang="en-US" i="1"/>
                        <m:t>𝑙</m:t>
                      </m:r>
                      <m:r>
                        <a:rPr lang="en-US" i="1"/>
                        <m:t>)&lt;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𝜖</m:t>
                          </m:r>
                        </m:e>
                        <m:sub>
                          <m:r>
                            <a:rPr lang="en-US" i="1"/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84" y="3244334"/>
                <a:ext cx="309963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743912" y="6456025"/>
                <a:ext cx="2843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𝛿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𝑣</m:t>
                          </m:r>
                          <m:r>
                            <a:rPr lang="en-US" i="1"/>
                            <m:t>, </m:t>
                          </m:r>
                          <m:r>
                            <a:rPr lang="en-US" i="1"/>
                            <m:t>𝑙</m:t>
                          </m:r>
                          <m:r>
                            <a:rPr lang="en-US" i="1"/>
                            <m:t>,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𝜖</m:t>
                              </m:r>
                            </m:e>
                            <m:sub>
                              <m:r>
                                <a:rPr lang="en-US" i="1"/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𝑑𝑖𝑠𝑡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𝑣</m:t>
                      </m:r>
                      <m:r>
                        <a:rPr lang="en-US" i="1"/>
                        <m:t>, </m:t>
                      </m:r>
                      <m:r>
                        <a:rPr lang="en-US" i="1"/>
                        <m:t>𝑙</m:t>
                      </m:r>
                      <m:r>
                        <a:rPr lang="en-US" i="1"/>
                        <m:t>)&lt;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𝜖</m:t>
                          </m:r>
                        </m:e>
                        <m:sub>
                          <m:r>
                            <a:rPr lang="en-US" i="1"/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12" y="6456025"/>
                <a:ext cx="284315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Допущения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320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Рассматривается модель камеры-обскуры</a:t>
            </a: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51520" y="5517232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проекции параллельные прямые пересекаются в точках схождения перспективы (ТСП)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21" y="1273274"/>
            <a:ext cx="5543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55576" y="4581128"/>
                <a:ext cx="4608762" cy="393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r>
                        <a:rPr lang="en-US" i="1"/>
                        <m:t>: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ru-RU" i="1"/>
                            <m:t>ℙ</m:t>
                          </m:r>
                        </m:e>
                        <m:sup>
                          <m:r>
                            <a:rPr lang="ru-RU" i="1"/>
                            <m:t>3</m:t>
                          </m:r>
                        </m:sup>
                      </m:sSup>
                      <m:r>
                        <a:rPr lang="ru-RU" i="1"/>
                        <m:t>→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ru-RU" i="1"/>
                            <m:t>ℙ</m:t>
                          </m:r>
                        </m:e>
                        <m:sup>
                          <m:r>
                            <a:rPr lang="ru-RU" i="1"/>
                            <m:t>2</m:t>
                          </m:r>
                        </m:sup>
                      </m:sSup>
                      <m:r>
                        <a:rPr lang="en-US" i="1"/>
                        <m:t>,  </m:t>
                      </m:r>
                      <m:r>
                        <a:rPr lang="en-US" i="1"/>
                        <m:t>𝑃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𝑝</m:t>
                      </m:r>
                      <m:r>
                        <a:rPr lang="en-US" i="1"/>
                        <m:t>) 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𝑝</m:t>
                          </m:r>
                        </m:e>
                        <m:sup>
                          <m:r>
                            <a:rPr lang="en-US" i="1"/>
                            <m:t>∗</m:t>
                          </m:r>
                        </m:sup>
                      </m:sSup>
                      <m:r>
                        <a:rPr lang="en-US" i="1"/>
                        <m:t> = </m:t>
                      </m:r>
                      <m:r>
                        <a:rPr lang="en-US" i="1"/>
                        <m:t>𝐾𝑅</m:t>
                      </m:r>
                      <m:r>
                        <a:rPr lang="en-US" i="1"/>
                        <m:t>[</m:t>
                      </m:r>
                      <m:r>
                        <a:rPr lang="en-US" i="1"/>
                        <m:t>𝐼</m:t>
                      </m:r>
                      <m:r>
                        <a:rPr lang="en-US" i="1"/>
                        <m:t>| −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] </m:t>
                      </m:r>
                      <m:r>
                        <a:rPr lang="en-US" i="1"/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4608762" cy="393313"/>
              </a:xfrm>
              <a:prstGeom prst="rect">
                <a:avLst/>
              </a:prstGeom>
              <a:blipFill rotWithShape="1"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36096" y="4005681"/>
                <a:ext cx="2285689" cy="15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𝐾</m:t>
                      </m:r>
                      <m:r>
                        <a:rPr lang="en-US" i="1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a:rPr lang="en-US" i="1"/>
                                      <m:t>𝑓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ru-RU" i="1"/>
                                  <m:t>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/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a:rPr lang="ru-RU" i="1"/>
                                      <m:t>𝑓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/>
                                  <m:t>0</m:t>
                                </m:r>
                              </m:e>
                              <m:e>
                                <m:r>
                                  <a:rPr lang="ru-RU" i="1"/>
                                  <m:t>0</m:t>
                                </m:r>
                              </m:e>
                              <m:e>
                                <m:r>
                                  <a:rPr lang="ru-RU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005681"/>
                <a:ext cx="2285689" cy="1544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61281" y="6237312"/>
                <a:ext cx="7632848" cy="452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𝑣𝑝</m:t>
                      </m:r>
                      <m:r>
                        <a:rPr lang="en-US" i="1"/>
                        <m:t> 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lim</m:t>
                              </m:r>
                            </m:e>
                            <m:lim>
                              <m:r>
                                <a:rPr lang="en-US" i="1"/>
                                <m:t>𝛼</m:t>
                              </m:r>
                              <m:r>
                                <a:rPr lang="en-US" i="1"/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)</m:t>
                          </m:r>
                        </m:e>
                      </m:func>
                      <m:r>
                        <a:rPr lang="en-US" i="1"/>
                        <m:t> 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lim</m:t>
                              </m:r>
                            </m:e>
                            <m:lim>
                              <m:r>
                                <a:rPr lang="en-US" i="1"/>
                                <m:t>𝛼</m:t>
                              </m:r>
                              <m:r>
                                <a:rPr lang="en-US" i="1"/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/>
                            <m:t>𝑃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𝐴</m:t>
                          </m:r>
                          <m:r>
                            <a:rPr lang="en-US" i="1"/>
                            <m:t>) +</m:t>
                          </m:r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𝐾𝑅𝑑</m:t>
                          </m:r>
                        </m:e>
                      </m:func>
                      <m:r>
                        <a:rPr lang="en-US" i="1"/>
                        <m:t> = </m:t>
                      </m:r>
                      <m:r>
                        <a:rPr lang="en-US" i="1"/>
                        <m:t>𝐾𝑅𝑑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1" y="6237312"/>
                <a:ext cx="7632848" cy="4528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7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9095"/>
            <a:ext cx="8823996" cy="77171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Уточнение каждой найденной ТСП (решение переопределенной СЛАУ, образованной линиями кластера)</a:t>
            </a: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3355003"/>
            <a:ext cx="8835850" cy="86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Матрица поворота камеры – векторы-столбцы единичных направлений ТСП</a:t>
            </a: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179512" y="4509120"/>
            <a:ext cx="8835850" cy="95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Ортогонализация полученной матрицы методом сингулярного разложения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49507" y="1714776"/>
                <a:ext cx="3517245" cy="39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𝑖𝑛𝑐𝑖𝑑𝑒𝑛𝑐𝑒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𝑙</m:t>
                      </m:r>
                      <m:r>
                        <a:rPr lang="en-US" i="1"/>
                        <m:t>, </m:t>
                      </m:r>
                      <m:r>
                        <a:rPr lang="en-US" i="1"/>
                        <m:t>𝑣𝑝</m:t>
                      </m:r>
                      <m:r>
                        <a:rPr lang="en-US" i="1"/>
                        <m:t>) 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𝑙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 ∗ </m:t>
                      </m:r>
                      <m:r>
                        <a:rPr lang="en-US" i="1"/>
                        <m:t>𝑣𝑝</m:t>
                      </m:r>
                      <m:r>
                        <a:rPr lang="en-US" i="1"/>
                        <m:t>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7" y="1714776"/>
                <a:ext cx="3517245" cy="399084"/>
              </a:xfrm>
              <a:prstGeom prst="rect">
                <a:avLst/>
              </a:prstGeom>
              <a:blipFill rotWithShape="1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49507" y="2174626"/>
                <a:ext cx="3302186" cy="401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∗</m:t>
                      </m:r>
                      <m:r>
                        <a:rPr lang="en-US" i="1"/>
                        <m:t>𝑣𝑝</m:t>
                      </m:r>
                      <m:r>
                        <a:rPr lang="en-US" i="1"/>
                        <m:t>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[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𝑙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ru-RU" i="1"/>
                            <m:t>…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𝑙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]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 ∗ </m:t>
                      </m:r>
                      <m:r>
                        <a:rPr lang="en-US" i="1"/>
                        <m:t>𝑣𝑝</m:t>
                      </m:r>
                      <m:r>
                        <a:rPr lang="en-US" i="1"/>
                        <m:t>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7" y="2174626"/>
                <a:ext cx="3302186" cy="40152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49507" y="2643481"/>
                <a:ext cx="2451184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𝑣𝑝</m:t>
                      </m:r>
                      <m:r>
                        <a:rPr lang="ru-RU" i="1"/>
                        <m:t> 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argmin</m:t>
                              </m:r>
                            </m:e>
                            <m:lim>
                              <m:r>
                                <a:rPr lang="ru-RU" i="1"/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ru-RU" i="1"/>
                            <m:t>(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𝐴</m:t>
                                  </m:r>
                                </m:e>
                                <m:sub>
                                  <m:r>
                                    <a:rPr lang="ru-RU" i="1"/>
                                    <m:t>𝑙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1"/>
                                <m:t>𝑇</m:t>
                              </m:r>
                            </m:sup>
                          </m:sSup>
                          <m:r>
                            <a:rPr lang="ru-RU" i="1"/>
                            <m:t>∗</m:t>
                          </m:r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7" y="2643481"/>
                <a:ext cx="2451184" cy="5337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366752" y="2113860"/>
            <a:ext cx="853320" cy="523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508104" y="1717821"/>
                <a:ext cx="246227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𝐿</m:t>
                      </m:r>
                      <m:r>
                        <a:rPr lang="en-US" i="1"/>
                        <m:t>=</m:t>
                      </m:r>
                      <m:r>
                        <a:rPr lang="en-US" i="1"/>
                        <m:t>𝑙𝑐𝑝</m:t>
                      </m:r>
                      <m:r>
                        <a:rPr lang="en-US" i="1"/>
                        <m:t>(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𝑙</m:t>
                          </m:r>
                        </m:e>
                        <m:sub>
                          <m:r>
                            <a:rPr lang="en-US" i="1"/>
                            <m:t>𝐴</m:t>
                          </m:r>
                        </m:sub>
                      </m:sSub>
                      <m:r>
                        <a:rPr lang="en-US" i="1"/>
                        <m:t>,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𝑙</m:t>
                          </m:r>
                        </m:e>
                        <m:sub>
                          <m:r>
                            <a:rPr lang="en-US" i="1"/>
                            <m:t>𝐵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17821"/>
                <a:ext cx="2462277" cy="392993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508104" y="2159205"/>
                <a:ext cx="3592201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𝐴</m:t>
                              </m:r>
                            </m:e>
                            <m:sub>
                              <m:r>
                                <a:rPr lang="en-US" i="1"/>
                                <m:t>𝐿</m:t>
                              </m:r>
                            </m:sub>
                          </m:sSub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∗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i="1"/>
                            <m:t>𝑣𝑝</m:t>
                          </m:r>
                        </m:sub>
                      </m:sSub>
                      <m:r>
                        <a:rPr lang="en-US" i="1"/>
                        <m:t>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[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en-US" i="1"/>
                                <m:t>1</m:t>
                              </m:r>
                            </m:sub>
                          </m:sSub>
                          <m:r>
                            <a:rPr lang="ru-RU" i="1"/>
                            <m:t>…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𝐿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]</m:t>
                          </m:r>
                        </m:e>
                        <m:sup>
                          <m:r>
                            <a:rPr lang="en-US" i="1"/>
                            <m:t>𝑇</m:t>
                          </m:r>
                        </m:sup>
                      </m:sSup>
                      <m:r>
                        <a:rPr lang="en-US" i="1"/>
                        <m:t> ∗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i="1"/>
                            <m:t>𝑣𝑝</m:t>
                          </m:r>
                        </m:sub>
                      </m:sSub>
                      <m:r>
                        <a:rPr lang="en-US" i="1"/>
                        <m:t>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59205"/>
                <a:ext cx="3592201" cy="432362"/>
              </a:xfrm>
              <a:prstGeom prst="rect">
                <a:avLst/>
              </a:prstGeom>
              <a:blipFill rotWithShape="1">
                <a:blip r:embed="rId7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508104" y="2644093"/>
                <a:ext cx="2563330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𝑑</m:t>
                          </m:r>
                        </m:e>
                        <m:sub>
                          <m:r>
                            <a:rPr lang="en-US" i="1"/>
                            <m:t>𝑣𝑝</m:t>
                          </m:r>
                        </m:sub>
                      </m:sSub>
                      <m:r>
                        <a:rPr lang="ru-RU" i="1"/>
                        <m:t> 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argmin</m:t>
                              </m:r>
                            </m:e>
                            <m:lim>
                              <m:r>
                                <a:rPr lang="ru-RU" i="1"/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ru-RU" i="1"/>
                            <m:t>(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𝐴</m:t>
                                  </m:r>
                                </m:e>
                                <m:sub>
                                  <m:r>
                                    <a:rPr lang="ru-RU" i="1"/>
                                    <m:t>𝐿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1"/>
                                <m:t>𝑇</m:t>
                              </m:r>
                            </m:sup>
                          </m:sSup>
                          <m:r>
                            <a:rPr lang="ru-RU" i="1"/>
                            <m:t>∗</m:t>
                          </m:r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644093"/>
                <a:ext cx="2563330" cy="5337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711073" y="4036422"/>
                <a:ext cx="1772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𝐷</m:t>
                      </m:r>
                      <m:r>
                        <a:rPr lang="ru-RU" i="1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  <m:sub>
                              <m:r>
                                <a:rPr lang="ru-RU" i="1"/>
                                <m:t>1</m:t>
                              </m:r>
                            </m:sub>
                          </m:sSub>
                          <m:r>
                            <a:rPr lang="en-US" i="1"/>
                            <m:t>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  <m:sub>
                              <m:r>
                                <a:rPr lang="ru-RU" i="1"/>
                                <m:t>2</m:t>
                              </m:r>
                            </m:sub>
                          </m:sSub>
                          <m:r>
                            <a:rPr lang="en-US" i="1"/>
                            <m:t>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𝑑</m:t>
                              </m:r>
                            </m:e>
                            <m:sub>
                              <m:r>
                                <a:rPr lang="ru-RU" i="1"/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73" y="4036422"/>
                <a:ext cx="177272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357397" y="5475843"/>
            <a:ext cx="2480080" cy="391710"/>
            <a:chOff x="2488214" y="5465202"/>
            <a:chExt cx="2480080" cy="391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2488214" y="5465202"/>
                  <a:ext cx="1212127" cy="3917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𝐷</m:t>
                            </m:r>
                            <m:r>
                              <a:rPr lang="en-US" i="1"/>
                              <m:t> </m:t>
                            </m:r>
                          </m:e>
                        </m:acc>
                        <m:r>
                          <a:rPr lang="en-US" i="1"/>
                          <m:t>=</m:t>
                        </m:r>
                        <m:r>
                          <a:rPr lang="en-US" i="1"/>
                          <m:t>𝑈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𝑉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r>
                          <a:rPr lang="en-US" i="1"/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214" y="5465202"/>
                  <a:ext cx="1212127" cy="3917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3728916" y="5465202"/>
                  <a:ext cx="1239378" cy="3917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/>
                          <m:t>𝐷</m:t>
                        </m:r>
                        <m:r>
                          <a:rPr lang="ru-RU" i="1"/>
                          <m:t>=</m:t>
                        </m:r>
                        <m:r>
                          <a:rPr lang="ru-RU" i="1"/>
                          <m:t>𝑈</m:t>
                        </m:r>
                        <m:r>
                          <m:rPr>
                            <m:sty m:val="p"/>
                          </m:rPr>
                          <a:rPr lang="ru-RU"/>
                          <m:t>Σ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u-RU" i="1"/>
                              <m:t>𝑉</m:t>
                            </m:r>
                          </m:e>
                          <m:sup>
                            <m:r>
                              <a:rPr lang="ru-RU" i="1"/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916" y="5465202"/>
                  <a:ext cx="1239378" cy="3917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119474" y="5867553"/>
                <a:ext cx="957250" cy="437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𝑅</m:t>
                      </m:r>
                      <m:r>
                        <a:rPr lang="ru-RU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ru-RU" i="1"/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ru-RU" i="1"/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74" y="5867553"/>
                <a:ext cx="957250" cy="437236"/>
              </a:xfrm>
              <a:prstGeom prst="rect">
                <a:avLst/>
              </a:prstGeom>
              <a:blipFill rotWithShape="1">
                <a:blip r:embed="rId12"/>
                <a:stretch>
                  <a:fillRect r="-2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1408</Words>
  <Application>Microsoft Office PowerPoint</Application>
  <PresentationFormat>On-screen Show (4:3)</PresentationFormat>
  <Paragraphs>149</Paragraphs>
  <Slides>24</Slides>
  <Notes>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Тема Office</vt:lpstr>
      <vt:lpstr>Document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Схема работы ИНС</vt:lpstr>
      <vt:lpstr>Схема принципа работы спутниковых систем навигации</vt:lpstr>
      <vt:lpstr>Работа системы локального позиционирования на примере системы LiDAR компании Velodyne</vt:lpstr>
      <vt:lpstr>Постановка задачи</vt:lpstr>
      <vt:lpstr>Метод Хуттунена-Пише</vt:lpstr>
      <vt:lpstr>Допущения метода Хуттунена-Пише</vt:lpstr>
      <vt:lpstr>Алгоритмы метода Хуттунена-Пише</vt:lpstr>
      <vt:lpstr>Соглашение об используемуемом представлении углов</vt:lpstr>
      <vt:lpstr>Структурная схема тестового ПО</vt:lpstr>
      <vt:lpstr>Проблемы технологического характера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Результаты тестирования на наборе изображений «внутри помещения»</vt:lpstr>
      <vt:lpstr>Распределение точности найденных направлений ТСП на наборе «внутри помещения»</vt:lpstr>
      <vt:lpstr>Результаты тестирования метода Хуттунена-Пише «вне помещения»</vt:lpstr>
      <vt:lpstr>Результаты тестирования на изображениях вне помещений</vt:lpstr>
      <vt:lpstr>Результаты тестирования на наборе изображений «вне помещения»</vt:lpstr>
      <vt:lpstr>Распределение точности найденных направлений ТСП на наборе «внутри помещения»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Петр Кудеров</cp:lastModifiedBy>
  <cp:revision>242</cp:revision>
  <dcterms:created xsi:type="dcterms:W3CDTF">2015-06-01T06:46:18Z</dcterms:created>
  <dcterms:modified xsi:type="dcterms:W3CDTF">2015-06-14T10:28:09Z</dcterms:modified>
</cp:coreProperties>
</file>