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FB5C5-527C-466A-8090-4D867FC45886}" type="datetimeFigureOut">
              <a:rPr lang="zh-CN" altLang="en-US" smtClean="0"/>
              <a:pPr/>
              <a:t>2016/11/13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FFC8-DCE4-4561-8F0C-8850C37590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4876E-18E6-4DAF-AA54-4926BF1399C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179388" y="539750"/>
            <a:ext cx="8780462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</a:pPr>
            <a:r>
              <a:rPr lang="zh-CN" altLang="en-US" sz="1800" dirty="0" smtClean="0">
                <a:solidFill>
                  <a:srgbClr val="CC0000"/>
                </a:solidFill>
              </a:rPr>
              <a:t>描述</a:t>
            </a:r>
            <a:endParaRPr lang="zh-CN" altLang="en-US" sz="1800" dirty="0">
              <a:solidFill>
                <a:srgbClr val="CC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计算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n </a:t>
            </a:r>
            <a:r>
              <a:rPr lang="zh-CN" altLang="en-US" sz="1800" dirty="0"/>
              <a:t>中数字 </a:t>
            </a:r>
            <a:r>
              <a:rPr lang="en-US" altLang="zh-CN" sz="1800" dirty="0"/>
              <a:t>X </a:t>
            </a:r>
            <a:r>
              <a:rPr lang="zh-CN" altLang="en-US" sz="1800" dirty="0"/>
              <a:t>出现的次数，其中 </a:t>
            </a:r>
            <a:r>
              <a:rPr lang="en-US" altLang="zh-CN" sz="1800" dirty="0"/>
              <a:t>n≥1,X∈[0,9]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 smtClean="0">
                <a:solidFill>
                  <a:srgbClr val="CC0000"/>
                </a:solidFill>
              </a:rPr>
              <a:t>输入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 smtClean="0"/>
              <a:t>输入</a:t>
            </a:r>
            <a:r>
              <a:rPr lang="en-US" altLang="zh-CN" sz="1800" dirty="0" err="1" smtClean="0"/>
              <a:t>n,X</a:t>
            </a:r>
            <a:endParaRPr lang="en-US" altLang="zh-CN" sz="18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sz="18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 smtClean="0">
                <a:solidFill>
                  <a:srgbClr val="CC0000"/>
                </a:solidFill>
              </a:rPr>
              <a:t>输出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 smtClean="0"/>
              <a:t>输出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出现的次数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9" name="ISECCA02PCC"/>
          <p:cNvSpPr txBox="1">
            <a:spLocks noChangeArrowheads="1"/>
          </p:cNvSpPr>
          <p:nvPr/>
        </p:nvSpPr>
        <p:spPr bwMode="auto">
          <a:xfrm>
            <a:off x="381000" y="260648"/>
            <a:ext cx="8763000" cy="3395663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1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#include &lt;stdio.h&gt;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2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main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()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3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{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4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int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0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5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scanf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("%d%d",&amp;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,&amp;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6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for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&lt;=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++) {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7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k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8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for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(;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&gt;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0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/=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10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9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 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if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%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10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==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++;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10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}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11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printf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("%d",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12 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0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endParaRPr lang="en-US" altLang="zh-CN" sz="160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13 </a:t>
            </a:r>
            <a:r>
              <a:rPr lang="en-US" altLang="zh-CN" sz="1600" b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3933056"/>
            <a:ext cx="8780462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2800" dirty="0" smtClean="0">
                <a:solidFill>
                  <a:srgbClr val="FF0000"/>
                </a:solidFill>
              </a:rPr>
              <a:t>以上程序跑的次数太</a:t>
            </a:r>
            <a:r>
              <a:rPr lang="zh-CN" altLang="en-US" sz="2800" dirty="0" smtClean="0">
                <a:solidFill>
                  <a:srgbClr val="FF0000"/>
                </a:solidFill>
              </a:rPr>
              <a:t>多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算法不可取。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dirty="0" smtClean="0"/>
              <a:t>更好</a:t>
            </a:r>
            <a:r>
              <a:rPr lang="zh-CN" altLang="en-US" dirty="0"/>
              <a:t>的办法是：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dirty="0"/>
              <a:t>利用数学公式直接计算出最终的结果，依次求出数字 </a:t>
            </a:r>
            <a:r>
              <a:rPr lang="en-US" altLang="zh-CN" dirty="0"/>
              <a:t>X </a:t>
            </a:r>
            <a:r>
              <a:rPr lang="zh-CN" altLang="en-US" dirty="0"/>
              <a:t>在个位、十位、百位等出现的次数，再相加得到最终结果。这里的 </a:t>
            </a:r>
            <a:r>
              <a:rPr lang="en-US" altLang="zh-CN" dirty="0"/>
              <a:t>X∈[1,9]</a:t>
            </a:r>
            <a:r>
              <a:rPr lang="zh-CN" altLang="en-US" dirty="0"/>
              <a:t>，因为 </a:t>
            </a:r>
            <a:r>
              <a:rPr lang="en-US" altLang="zh-CN" dirty="0"/>
              <a:t>X=0 </a:t>
            </a:r>
            <a:r>
              <a:rPr lang="zh-CN" altLang="en-US" dirty="0"/>
              <a:t>不符合下列规律，需要单独计算。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78E12-3CCF-4E13-BF23-727AD3E182A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179388" y="539750"/>
            <a:ext cx="8780462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首先要知道以下的规律：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）从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10</a:t>
            </a:r>
            <a:r>
              <a:rPr lang="zh-CN" altLang="en-US" sz="1800" dirty="0"/>
              <a:t>，在它们的个位数中，任意的 </a:t>
            </a:r>
            <a:r>
              <a:rPr lang="en-US" altLang="zh-CN" sz="1800" dirty="0"/>
              <a:t>X </a:t>
            </a:r>
            <a:r>
              <a:rPr lang="zh-CN" altLang="en-US" sz="1800" dirty="0"/>
              <a:t>都出现了 </a:t>
            </a:r>
            <a:r>
              <a:rPr lang="en-US" altLang="zh-CN" sz="1800" dirty="0"/>
              <a:t>1 </a:t>
            </a:r>
            <a:r>
              <a:rPr lang="zh-CN" altLang="en-US" sz="1800" dirty="0"/>
              <a:t>次。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）从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100</a:t>
            </a:r>
            <a:r>
              <a:rPr lang="zh-CN" altLang="en-US" sz="1800" dirty="0"/>
              <a:t>，在它们的十位数中，任意的 </a:t>
            </a:r>
            <a:r>
              <a:rPr lang="en-US" altLang="zh-CN" sz="1800" dirty="0"/>
              <a:t>X </a:t>
            </a:r>
            <a:r>
              <a:rPr lang="zh-CN" altLang="en-US" sz="1800" dirty="0"/>
              <a:t>都出现了 </a:t>
            </a:r>
            <a:r>
              <a:rPr lang="en-US" altLang="zh-CN" sz="1800" dirty="0"/>
              <a:t>10 </a:t>
            </a:r>
            <a:r>
              <a:rPr lang="zh-CN" altLang="en-US" sz="1800" dirty="0"/>
              <a:t>次。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）从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1000</a:t>
            </a:r>
            <a:r>
              <a:rPr lang="zh-CN" altLang="en-US" sz="1800" dirty="0"/>
              <a:t>，在它们</a:t>
            </a:r>
            <a:r>
              <a:rPr lang="zh-CN" altLang="en-US" sz="1800" dirty="0" smtClean="0"/>
              <a:t>的百位数</a:t>
            </a:r>
            <a:r>
              <a:rPr lang="zh-CN" altLang="en-US" sz="1800" dirty="0"/>
              <a:t>中，任意的 </a:t>
            </a:r>
            <a:r>
              <a:rPr lang="en-US" altLang="zh-CN" sz="1800" dirty="0"/>
              <a:t>X </a:t>
            </a:r>
            <a:r>
              <a:rPr lang="zh-CN" altLang="en-US" sz="1800" dirty="0"/>
              <a:t>都出现了 </a:t>
            </a:r>
            <a:r>
              <a:rPr lang="en-US" altLang="zh-CN" sz="1800" dirty="0"/>
              <a:t>100 </a:t>
            </a:r>
            <a:r>
              <a:rPr lang="zh-CN" altLang="en-US" sz="1800" dirty="0"/>
              <a:t>次。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zh-CN" altLang="en-US" sz="1800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800" dirty="0"/>
              <a:t>依此类推，从 </a:t>
            </a:r>
            <a:r>
              <a:rPr lang="en-US" altLang="zh-CN" sz="1800" dirty="0"/>
              <a:t>1 </a:t>
            </a:r>
            <a:r>
              <a:rPr lang="zh-CN" altLang="en-US" sz="1800" dirty="0"/>
              <a:t>至 </a:t>
            </a:r>
            <a:r>
              <a:rPr lang="en-US" altLang="zh-CN" sz="1800" dirty="0"/>
              <a:t>10</a:t>
            </a:r>
            <a:r>
              <a:rPr lang="en-US" altLang="zh-CN" sz="1800" baseline="30000" dirty="0"/>
              <a:t>i</a:t>
            </a:r>
            <a:r>
              <a:rPr lang="zh-CN" altLang="en-US" sz="1800" dirty="0"/>
              <a:t>，在它们的</a:t>
            </a:r>
            <a:r>
              <a:rPr lang="zh-CN" altLang="en-US" sz="1800" dirty="0">
                <a:solidFill>
                  <a:srgbClr val="FF0000"/>
                </a:solidFill>
              </a:rPr>
              <a:t>左数第二位</a:t>
            </a:r>
            <a:r>
              <a:rPr lang="zh-CN" altLang="en-US" sz="1800" dirty="0"/>
              <a:t>（右数第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位）中，任意的 </a:t>
            </a:r>
            <a:r>
              <a:rPr lang="en-US" altLang="zh-CN" sz="1800" dirty="0"/>
              <a:t>X </a:t>
            </a:r>
            <a:r>
              <a:rPr lang="zh-CN" altLang="en-US" sz="1800" dirty="0"/>
              <a:t>都出现了 </a:t>
            </a:r>
            <a:r>
              <a:rPr lang="en-US" altLang="zh-CN" sz="1800" dirty="0"/>
              <a:t>10</a:t>
            </a:r>
            <a:r>
              <a:rPr lang="en-US" altLang="zh-CN" sz="1800" baseline="30000" dirty="0"/>
              <a:t>i-1</a:t>
            </a:r>
            <a:r>
              <a:rPr lang="zh-CN" altLang="en-US" sz="1800" dirty="0"/>
              <a:t>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1A97-06AE-4037-9206-E5AD4B1A2F8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179388" y="539751"/>
            <a:ext cx="8780462" cy="32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验证：</a:t>
            </a:r>
            <a:r>
              <a:rPr lang="en-US" altLang="zh-CN" sz="1600" dirty="0"/>
              <a:t>n=2593,X=5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/>
              <a:t>个位出现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的次数：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出现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次，共</a:t>
            </a:r>
            <a:r>
              <a:rPr lang="en-US" altLang="zh-CN" sz="1600" dirty="0" smtClean="0"/>
              <a:t>259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有</a:t>
            </a:r>
            <a:r>
              <a:rPr lang="en-US" altLang="zh-CN" sz="1600" dirty="0"/>
              <a:t>259</a:t>
            </a:r>
            <a:r>
              <a:rPr lang="zh-CN" altLang="en-US" sz="1600" dirty="0"/>
              <a:t>次出现在</a:t>
            </a:r>
            <a:r>
              <a:rPr lang="zh-CN" altLang="en-US" sz="1600" dirty="0" smtClean="0"/>
              <a:t>个位（基数），</a:t>
            </a:r>
            <a:r>
              <a:rPr lang="en-US" altLang="zh-CN" sz="1600" dirty="0" smtClean="0"/>
              <a:t>3&lt;5,</a:t>
            </a:r>
            <a:r>
              <a:rPr lang="zh-CN" altLang="en-US" sz="1600" dirty="0" smtClean="0"/>
              <a:t>不加</a:t>
            </a:r>
            <a:r>
              <a:rPr lang="en-US" altLang="zh-CN" sz="1600" dirty="0" smtClean="0"/>
              <a:t>1.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/>
              <a:t>十位出现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的次数：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出现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次，现在是</a:t>
            </a:r>
            <a:r>
              <a:rPr lang="en-US" altLang="zh-CN" sz="1600" dirty="0" smtClean="0"/>
              <a:t>25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，出现</a:t>
            </a:r>
            <a:r>
              <a:rPr lang="en-US" altLang="zh-CN" sz="1600" dirty="0" smtClean="0"/>
              <a:t>250</a:t>
            </a:r>
            <a:r>
              <a:rPr lang="zh-CN" altLang="en-US" sz="1600" dirty="0" smtClean="0"/>
              <a:t>次（基数），，</a:t>
            </a:r>
            <a:r>
              <a:rPr lang="en-US" altLang="zh-CN" sz="1600" dirty="0" smtClean="0"/>
              <a:t>9&gt;=5,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93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在十位出现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次，</a:t>
            </a:r>
            <a:r>
              <a:rPr lang="en-US" altLang="zh-CN" sz="1600" dirty="0" smtClean="0"/>
              <a:t>250+10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260 </a:t>
            </a:r>
            <a:r>
              <a:rPr lang="zh-CN" altLang="en-US" sz="1600" dirty="0"/>
              <a:t>次出现在</a:t>
            </a:r>
            <a:r>
              <a:rPr lang="zh-CN" altLang="en-US" sz="1600" dirty="0" smtClean="0"/>
              <a:t>十位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/>
              <a:t>百位出现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的次数：</a:t>
            </a:r>
            <a:r>
              <a:rPr lang="en-US" altLang="zh-CN" sz="1600" dirty="0" smtClean="0"/>
              <a:t>1000</a:t>
            </a:r>
            <a:r>
              <a:rPr lang="zh-CN" altLang="en-US" sz="1600" dirty="0" smtClean="0"/>
              <a:t>出现在百位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次，</a:t>
            </a:r>
            <a:r>
              <a:rPr lang="en-US" altLang="zh-CN" sz="1600" dirty="0" smtClean="0"/>
              <a:t>2000</a:t>
            </a:r>
            <a:r>
              <a:rPr lang="zh-CN" altLang="en-US" sz="1600" dirty="0" smtClean="0"/>
              <a:t>出现在百位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次（基数），</a:t>
            </a:r>
            <a:r>
              <a:rPr lang="en-US" altLang="zh-CN" sz="1600" dirty="0" smtClean="0"/>
              <a:t>5==5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593</a:t>
            </a:r>
            <a:r>
              <a:rPr lang="zh-CN" altLang="en-US" sz="1600" dirty="0" smtClean="0"/>
              <a:t>中，百位出现</a:t>
            </a:r>
            <a:r>
              <a:rPr lang="en-US" altLang="zh-CN" sz="1600" dirty="0" smtClean="0"/>
              <a:t>94</a:t>
            </a:r>
            <a:r>
              <a:rPr lang="zh-CN" altLang="en-US" sz="1600" dirty="0" smtClean="0"/>
              <a:t>次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（从</a:t>
            </a:r>
            <a:r>
              <a:rPr lang="en-US" altLang="zh-CN" sz="1600" dirty="0" smtClean="0"/>
              <a:t>500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594</a:t>
            </a:r>
            <a:r>
              <a:rPr lang="zh-CN" altLang="en-US" sz="1600" dirty="0" smtClean="0"/>
              <a:t>）。所以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共</a:t>
            </a:r>
            <a:r>
              <a:rPr lang="en-US" altLang="zh-CN" sz="1600" dirty="0" smtClean="0"/>
              <a:t>200+94 </a:t>
            </a:r>
            <a:r>
              <a:rPr lang="zh-CN" altLang="en-US" sz="1600" dirty="0" smtClean="0"/>
              <a:t>次出现在百位，</a:t>
            </a:r>
            <a:endParaRPr lang="en-US" altLang="zh-CN" sz="16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en-US" altLang="zh-CN" sz="1600" dirty="0" smtClean="0"/>
              <a:t>0 </a:t>
            </a:r>
            <a:r>
              <a:rPr lang="zh-CN" altLang="en-US" sz="1600" dirty="0"/>
              <a:t>次出现在</a:t>
            </a:r>
            <a:r>
              <a:rPr lang="zh-CN" altLang="en-US" sz="1600" dirty="0" smtClean="0"/>
              <a:t>千位，因为</a:t>
            </a:r>
            <a:r>
              <a:rPr lang="en-US" altLang="zh-CN" sz="1600" dirty="0" smtClean="0"/>
              <a:t>2&lt;5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/>
              <a:t>总计</a:t>
            </a:r>
            <a:r>
              <a:rPr lang="zh-CN" altLang="en-US" sz="1600" dirty="0"/>
              <a:t>出现了</a:t>
            </a:r>
            <a:r>
              <a:rPr lang="en-US" altLang="zh-CN" sz="1600" dirty="0"/>
              <a:t>813</a:t>
            </a:r>
            <a:r>
              <a:rPr lang="zh-CN" altLang="en-US" sz="1600" dirty="0"/>
              <a:t>次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/>
              <a:t>注意：每个位上数字出现的次数为基数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在该位的修正值。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0FCA8-E2D7-40CD-92D4-876C2FCF56C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179388" y="539750"/>
            <a:ext cx="8780462" cy="590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endParaRPr lang="en-US" altLang="zh-CN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 smtClean="0">
                <a:solidFill>
                  <a:srgbClr val="FF0000"/>
                </a:solidFill>
              </a:rPr>
              <a:t>计算左数第二位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右</a:t>
            </a:r>
            <a:r>
              <a:rPr lang="zh-CN" altLang="en-US" sz="1600" dirty="0">
                <a:solidFill>
                  <a:srgbClr val="FF0000"/>
                </a:solidFill>
              </a:rPr>
              <a:t>数第 </a:t>
            </a:r>
            <a:r>
              <a:rPr lang="en-US" altLang="zh-CN" sz="1600" dirty="0" err="1">
                <a:solidFill>
                  <a:srgbClr val="FF0000"/>
                </a:solidFill>
              </a:rPr>
              <a:t>i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</a:rPr>
              <a:t>位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r>
              <a:rPr lang="zh-CN" altLang="en-US" sz="1600" dirty="0" smtClean="0">
                <a:solidFill>
                  <a:srgbClr val="FF0000"/>
                </a:solidFill>
              </a:rPr>
              <a:t>包含</a:t>
            </a:r>
            <a:r>
              <a:rPr lang="zh-CN" altLang="en-US" sz="1600" dirty="0">
                <a:solidFill>
                  <a:srgbClr val="FF0000"/>
                </a:solidFill>
              </a:rPr>
              <a:t>的 </a:t>
            </a:r>
            <a:r>
              <a:rPr lang="en-US" altLang="zh-CN" sz="1600" dirty="0">
                <a:solidFill>
                  <a:srgbClr val="FF0000"/>
                </a:solidFill>
              </a:rPr>
              <a:t>X </a:t>
            </a:r>
            <a:r>
              <a:rPr lang="zh-CN" altLang="en-US" sz="1600" dirty="0">
                <a:solidFill>
                  <a:srgbClr val="FF0000"/>
                </a:solidFill>
              </a:rPr>
              <a:t>的个数算法：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）取第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位左边（高位）的数字，乘以 </a:t>
            </a:r>
            <a:r>
              <a:rPr lang="en-US" altLang="zh-CN" sz="1600" dirty="0"/>
              <a:t>10</a:t>
            </a:r>
            <a:r>
              <a:rPr lang="en-US" altLang="zh-CN" sz="1600" baseline="30000" dirty="0"/>
              <a:t>i−1</a:t>
            </a:r>
            <a:r>
              <a:rPr lang="zh-CN" altLang="en-US" sz="1600" dirty="0"/>
              <a:t>，得到基础值 </a:t>
            </a:r>
            <a:r>
              <a:rPr lang="en-US" altLang="zh-CN" sz="1600" dirty="0"/>
              <a:t>a</a:t>
            </a:r>
            <a:r>
              <a:rPr lang="zh-CN" altLang="en-US" sz="1600" dirty="0"/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）取第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位数字，计算修正值：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        如果大于 </a:t>
            </a:r>
            <a:r>
              <a:rPr lang="en-US" altLang="zh-CN" sz="1600" dirty="0"/>
              <a:t>X</a:t>
            </a:r>
            <a:r>
              <a:rPr lang="zh-CN" altLang="en-US" sz="1600" dirty="0"/>
              <a:t>，则结果为 </a:t>
            </a:r>
            <a:r>
              <a:rPr lang="en-US" altLang="zh-CN" sz="1600" dirty="0"/>
              <a:t>a+10</a:t>
            </a:r>
            <a:r>
              <a:rPr lang="en-US" altLang="zh-CN" sz="1600" baseline="30000" dirty="0"/>
              <a:t>i−1</a:t>
            </a:r>
            <a:r>
              <a:rPr lang="zh-CN" altLang="en-US" sz="1600" dirty="0"/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        如果小于 </a:t>
            </a:r>
            <a:r>
              <a:rPr lang="en-US" altLang="zh-CN" sz="1600" dirty="0"/>
              <a:t>X</a:t>
            </a:r>
            <a:r>
              <a:rPr lang="zh-CN" altLang="en-US" sz="1600" dirty="0"/>
              <a:t>，则结果为 </a:t>
            </a:r>
            <a:r>
              <a:rPr lang="en-US" altLang="zh-CN" sz="1600" dirty="0" smtClean="0"/>
              <a:t>a+0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  <a:buFont typeface="Arial" charset="0"/>
              <a:buChar char="►"/>
            </a:pPr>
            <a:r>
              <a:rPr lang="zh-CN" altLang="en-US" sz="1600" dirty="0"/>
              <a:t>        如果等 </a:t>
            </a:r>
            <a:r>
              <a:rPr lang="en-US" altLang="zh-CN" sz="1600" dirty="0"/>
              <a:t>X</a:t>
            </a:r>
            <a:r>
              <a:rPr lang="zh-CN" altLang="en-US" sz="1600" dirty="0"/>
              <a:t>，则取第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位右边（低位）数字，设为 </a:t>
            </a:r>
            <a:r>
              <a:rPr lang="en-US" altLang="zh-CN" sz="1600" dirty="0"/>
              <a:t>b</a:t>
            </a:r>
            <a:r>
              <a:rPr lang="zh-CN" altLang="en-US" sz="1600" dirty="0"/>
              <a:t>，最后结果为 </a:t>
            </a:r>
            <a:r>
              <a:rPr lang="en-US" altLang="zh-CN" sz="1600" dirty="0"/>
              <a:t>a+b+1</a:t>
            </a:r>
            <a:r>
              <a:rPr lang="zh-CN" altLang="en-US" sz="1600" dirty="0"/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9FB8CC"/>
              </a:buClr>
              <a:buSzPct val="70000"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1640" y="2924944"/>
            <a:ext cx="5400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2593</a:t>
            </a:r>
          </a:p>
          <a:p>
            <a:pPr lvl="0"/>
            <a:r>
              <a:rPr lang="zh-CN" altLang="en-US" sz="2000" dirty="0" smtClean="0"/>
              <a:t>基础值                    修正值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 </a:t>
            </a:r>
            <a:r>
              <a:rPr lang="zh-CN" altLang="en-US" sz="2000" dirty="0" smtClean="0"/>
              <a:t>百位：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 10</a:t>
            </a:r>
            <a:r>
              <a:rPr lang="en-US" altLang="zh-CN" sz="2000" baseline="30000" dirty="0" smtClean="0"/>
              <a:t>3−1</a:t>
            </a:r>
            <a:r>
              <a:rPr lang="en-US" altLang="zh-CN" sz="2000" dirty="0" smtClean="0">
                <a:solidFill>
                  <a:srgbClr val="000000"/>
                </a:solidFill>
              </a:rPr>
              <a:t>+ 93+1(</a:t>
            </a:r>
            <a:r>
              <a:rPr lang="zh-CN" altLang="en-US" sz="2000" dirty="0" smtClean="0">
                <a:solidFill>
                  <a:srgbClr val="000000"/>
                </a:solidFill>
              </a:rPr>
              <a:t>因为</a:t>
            </a:r>
            <a:r>
              <a:rPr lang="en-US" altLang="zh-CN" sz="2000" dirty="0" smtClean="0">
                <a:solidFill>
                  <a:srgbClr val="000000"/>
                </a:solidFill>
              </a:rPr>
              <a:t>5==5</a:t>
            </a:r>
            <a:r>
              <a:rPr lang="en-US" altLang="zh-CN" sz="2000" dirty="0" smtClean="0"/>
              <a:t>)</a:t>
            </a:r>
          </a:p>
          <a:p>
            <a:pPr lvl="0"/>
            <a:r>
              <a:rPr lang="zh-CN" altLang="en-US" sz="2000" dirty="0" smtClean="0"/>
              <a:t>十位：</a:t>
            </a:r>
            <a:r>
              <a:rPr lang="en-US" altLang="zh-CN" sz="2000" dirty="0" smtClean="0"/>
              <a:t>25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 10</a:t>
            </a:r>
            <a:r>
              <a:rPr lang="en-US" altLang="zh-CN" sz="2000" baseline="30000" dirty="0" smtClean="0"/>
              <a:t>2-1</a:t>
            </a:r>
            <a:r>
              <a:rPr lang="en-US" altLang="zh-CN" sz="2000" dirty="0" smtClean="0">
                <a:solidFill>
                  <a:srgbClr val="000000"/>
                </a:solidFill>
              </a:rPr>
              <a:t> +</a:t>
            </a:r>
            <a:r>
              <a:rPr lang="en-US" altLang="zh-CN" sz="2000" dirty="0" smtClean="0"/>
              <a:t>10</a:t>
            </a:r>
            <a:r>
              <a:rPr lang="en-US" altLang="zh-CN" sz="2000" baseline="30000" dirty="0" smtClean="0"/>
              <a:t>2-1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zh-CN" altLang="en-US" sz="2000" dirty="0">
                <a:solidFill>
                  <a:srgbClr val="000000"/>
                </a:solidFill>
              </a:rPr>
              <a:t>因为</a:t>
            </a:r>
            <a:r>
              <a:rPr lang="en-US" altLang="zh-CN" sz="2000" dirty="0" smtClean="0">
                <a:solidFill>
                  <a:srgbClr val="000000"/>
                </a:solidFill>
              </a:rPr>
              <a:t>9&gt;5)</a:t>
            </a:r>
          </a:p>
          <a:p>
            <a:pPr lvl="0"/>
            <a:r>
              <a:rPr lang="zh-CN" altLang="en-US" sz="2000" dirty="0" smtClean="0">
                <a:solidFill>
                  <a:srgbClr val="000000"/>
                </a:solidFill>
              </a:rPr>
              <a:t>个位：</a:t>
            </a:r>
            <a:r>
              <a:rPr lang="en-US" altLang="zh-CN" sz="2000" dirty="0" smtClean="0">
                <a:solidFill>
                  <a:srgbClr val="000000"/>
                </a:solidFill>
              </a:rPr>
              <a:t>259</a:t>
            </a:r>
            <a:r>
              <a:rPr lang="zh-CN" altLang="en-US" sz="2000" dirty="0">
                <a:solidFill>
                  <a:srgbClr val="000000"/>
                </a:solidFill>
              </a:rPr>
              <a:t>*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10</a:t>
            </a:r>
            <a:r>
              <a:rPr lang="en-US" altLang="zh-CN" sz="2000" baseline="30000" dirty="0" smtClean="0">
                <a:solidFill>
                  <a:srgbClr val="000000"/>
                </a:solidFill>
              </a:rPr>
              <a:t>1−1</a:t>
            </a:r>
            <a:r>
              <a:rPr lang="en-US" altLang="zh-CN" sz="2000" dirty="0" smtClean="0">
                <a:solidFill>
                  <a:srgbClr val="000000"/>
                </a:solidFill>
              </a:rPr>
              <a:t> +0</a:t>
            </a:r>
            <a:r>
              <a:rPr lang="zh-CN" altLang="en-US" sz="2000" dirty="0" smtClean="0"/>
              <a:t>（因为</a:t>
            </a:r>
            <a:r>
              <a:rPr lang="en-US" altLang="zh-CN" sz="2000" dirty="0" smtClean="0"/>
              <a:t>3&lt;5)</a:t>
            </a:r>
          </a:p>
          <a:p>
            <a:pPr lvl="0"/>
            <a:endParaRPr lang="en-US" altLang="zh-CN" sz="1400" dirty="0" smtClean="0">
              <a:solidFill>
                <a:srgbClr val="000000"/>
              </a:solidFill>
            </a:endParaRPr>
          </a:p>
          <a:p>
            <a:pPr lvl="0"/>
            <a:r>
              <a:rPr lang="zh-CN" altLang="en-US" sz="2000" dirty="0" smtClean="0"/>
              <a:t>千位（左边第一位单独考虑）</a:t>
            </a:r>
            <a:endParaRPr lang="en-US" altLang="zh-CN" sz="2000" dirty="0" smtClean="0"/>
          </a:p>
          <a:p>
            <a:pPr lvl="0"/>
            <a:r>
              <a:rPr lang="en-US" altLang="zh-CN" sz="2000" dirty="0" smtClean="0"/>
              <a:t>                  +0(2&lt;5)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5157192"/>
            <a:ext cx="36004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n=12     x=1</a:t>
            </a:r>
          </a:p>
          <a:p>
            <a:r>
              <a:rPr lang="zh-CN" altLang="en-US" dirty="0" smtClean="0"/>
              <a:t>个位   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 10</a:t>
            </a:r>
            <a:r>
              <a:rPr lang="en-US" altLang="zh-CN" baseline="30000" dirty="0" smtClean="0"/>
              <a:t>1-1</a:t>
            </a:r>
            <a:r>
              <a:rPr lang="en-US" altLang="zh-CN" dirty="0" smtClean="0"/>
              <a:t>  +10</a:t>
            </a:r>
            <a:r>
              <a:rPr lang="en-US" altLang="zh-CN" baseline="30000" dirty="0" smtClean="0"/>
              <a:t>1-1         </a:t>
            </a:r>
            <a:r>
              <a:rPr lang="zh-CN" altLang="en-US" baseline="30000" dirty="0" smtClean="0"/>
              <a:t> </a:t>
            </a:r>
            <a:r>
              <a:rPr lang="zh-CN" altLang="en-US" dirty="0" smtClean="0"/>
              <a:t> （</a:t>
            </a:r>
            <a:r>
              <a:rPr lang="en-US" altLang="zh-CN" dirty="0" smtClean="0"/>
              <a:t>2&gt;1)</a:t>
            </a:r>
            <a:r>
              <a:rPr lang="en-US" altLang="zh-CN" baseline="30000" dirty="0" smtClean="0"/>
              <a:t>      </a:t>
            </a:r>
          </a:p>
          <a:p>
            <a:r>
              <a:rPr lang="zh-CN" altLang="en-US" dirty="0" smtClean="0"/>
              <a:t>十位</a:t>
            </a:r>
            <a:r>
              <a:rPr lang="en-US" altLang="zh-CN" dirty="0" smtClean="0"/>
              <a:t>1==1   2+1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E47D-D883-4E27-BC03-EBCD6416BA0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60803" name="ISECCA02PCC"/>
          <p:cNvSpPr txBox="1">
            <a:spLocks noChangeArrowheads="1"/>
          </p:cNvSpPr>
          <p:nvPr/>
        </p:nvSpPr>
        <p:spPr bwMode="auto">
          <a:xfrm>
            <a:off x="198438" y="558800"/>
            <a:ext cx="8763000" cy="3906838"/>
          </a:xfrm>
          <a:prstGeom prst="rect">
            <a:avLst/>
          </a:prstGeom>
          <a:noFill/>
          <a:ln w="1270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1 </a:t>
            </a:r>
            <a:r>
              <a:rPr lang="en-US" altLang="zh-CN" sz="1600" b="1" dirty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#include &lt;</a:t>
            </a:r>
            <a:r>
              <a:rPr lang="en-US" altLang="zh-CN" sz="1600" b="1" dirty="0" err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stdio.h</a:t>
            </a:r>
            <a:r>
              <a:rPr lang="en-US" altLang="zh-CN" sz="1600" b="1" dirty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&gt;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2 </a:t>
            </a:r>
            <a:r>
              <a:rPr lang="en-US" altLang="zh-CN" sz="1600" b="1" dirty="0" err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main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()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3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{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4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 dirty="0" err="1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0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5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scanf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("%</a:t>
            </a:r>
            <a:r>
              <a:rPr lang="en-US" altLang="zh-CN" sz="1600" b="1" dirty="0" err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d%d",&amp;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 dirty="0" err="1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,&amp;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);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6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/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*=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10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 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{//k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的值为原值，砍掉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1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位，砍掉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2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位，砍掉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3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位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….. 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7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+= (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/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10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 *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//</a:t>
            </a:r>
            <a:r>
              <a:rPr lang="en-US" altLang="zh-CN" sz="1600" b="1" dirty="0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k/10</a:t>
            </a:r>
            <a:r>
              <a:rPr lang="zh-CN" altLang="en-US" sz="1600" b="1" dirty="0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（当前位高位</a:t>
            </a:r>
            <a:r>
              <a:rPr lang="zh-CN" altLang="en-US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的</a:t>
            </a:r>
            <a:r>
              <a:rPr lang="zh-CN" altLang="en-US" sz="1600" b="1" dirty="0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数字）</a:t>
            </a:r>
            <a:r>
              <a:rPr lang="en-US" altLang="zh-CN" sz="1600" b="1" dirty="0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*</a:t>
            </a:r>
            <a:r>
              <a:rPr lang="en-US" altLang="zh-CN" sz="1600" b="1" dirty="0" err="1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zh-CN" altLang="en-US" sz="1600" b="1" dirty="0" smtClean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为当前位的基数</a:t>
            </a:r>
            <a:endParaRPr lang="zh-CN" altLang="en-US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zh-CN" altLang="en-US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8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</a:t>
            </a:r>
            <a:r>
              <a:rPr lang="en-US" altLang="zh-CN" sz="1600" b="1" dirty="0" smtClean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%</a:t>
            </a:r>
            <a:r>
              <a:rPr lang="en-US" altLang="zh-CN" sz="1600" b="1" dirty="0" smtClean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10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当前位的数字</a:t>
            </a:r>
            <a:endParaRPr lang="zh-CN" altLang="en-US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zh-CN" altLang="en-US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9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&gt;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+=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;//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当前位的修正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10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else if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==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X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//n-k*</a:t>
            </a:r>
            <a:r>
              <a:rPr lang="en-US" altLang="zh-CN" sz="1600" b="1" dirty="0" err="1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zh-CN" altLang="en-US" sz="1600" b="1" dirty="0">
                <a:solidFill>
                  <a:srgbClr val="008000"/>
                </a:solidFill>
                <a:latin typeface="Droid Sans Mono" pitchFamily="49" charset="0"/>
                <a:cs typeface="Droid Sans Mono" pitchFamily="49" charset="0"/>
              </a:rPr>
              <a:t>为低位的数字</a:t>
            </a:r>
            <a:endParaRPr lang="zh-CN" altLang="en-US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zh-CN" altLang="en-US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11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dirty="0" smtClean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+=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-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1</a:t>
            </a:r>
            <a:r>
              <a:rPr lang="en-US" altLang="zh-CN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;//</a:t>
            </a:r>
            <a:r>
              <a:rPr lang="zh-CN" altLang="en-US" sz="1600" b="1" dirty="0" smtClean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加上当前位的修正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12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}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13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printf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("%d",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cnt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);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14 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Droid Sans Mono" pitchFamily="49" charset="0"/>
                <a:cs typeface="Droid Sans Mono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Droid Sans Mono" pitchFamily="49" charset="0"/>
                <a:cs typeface="Droid Sans Mono" pitchFamily="49" charset="0"/>
              </a:rPr>
              <a:t> </a:t>
            </a:r>
            <a:r>
              <a:rPr lang="en-US" altLang="zh-CN" sz="1600" b="1" dirty="0">
                <a:solidFill>
                  <a:srgbClr val="F000F0"/>
                </a:solidFill>
                <a:latin typeface="Droid Sans Mono" pitchFamily="49" charset="0"/>
                <a:cs typeface="Droid Sans Mono" pitchFamily="49" charset="0"/>
              </a:rPr>
              <a:t>0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;</a:t>
            </a:r>
            <a:endParaRPr lang="en-US" altLang="zh-CN" sz="1600" dirty="0">
              <a:solidFill>
                <a:srgbClr val="313131"/>
              </a:solidFill>
              <a:latin typeface="Droid Sans Mono" pitchFamily="49" charset="0"/>
              <a:cs typeface="Droid Sans Mono" pitchFamily="49" charset="0"/>
            </a:endParaRPr>
          </a:p>
          <a:p>
            <a:pPr latinLnBrk="1"/>
            <a:r>
              <a:rPr lang="en-US" altLang="zh-CN" sz="1600" dirty="0">
                <a:solidFill>
                  <a:srgbClr val="313131"/>
                </a:solidFill>
                <a:latin typeface="Droid Sans Mono" pitchFamily="49" charset="0"/>
                <a:cs typeface="Droid Sans Mono" pitchFamily="49" charset="0"/>
              </a:rPr>
              <a:t> 15 </a:t>
            </a:r>
            <a:r>
              <a:rPr lang="en-US" altLang="zh-CN" sz="1600" b="1" dirty="0">
                <a:solidFill>
                  <a:srgbClr val="A31515"/>
                </a:solidFill>
                <a:latin typeface="Droid Sans Mono" pitchFamily="49" charset="0"/>
                <a:cs typeface="Droid Sans Mono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815</Words>
  <Application>Microsoft Office PowerPoint</Application>
  <PresentationFormat>全屏显示(4:3)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pxf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6</cp:revision>
  <dcterms:created xsi:type="dcterms:W3CDTF">2015-04-08T14:32:13Z</dcterms:created>
  <dcterms:modified xsi:type="dcterms:W3CDTF">2016-11-13T11:16:41Z</dcterms:modified>
</cp:coreProperties>
</file>