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65" r:id="rId2"/>
    <p:sldMasterId id="2147483692" r:id="rId3"/>
    <p:sldMasterId id="2147483732" r:id="rId4"/>
    <p:sldMasterId id="2147483851" r:id="rId5"/>
  </p:sldMasterIdLst>
  <p:notesMasterIdLst>
    <p:notesMasterId r:id="rId71"/>
  </p:notesMasterIdLst>
  <p:handoutMasterIdLst>
    <p:handoutMasterId r:id="rId72"/>
  </p:handoutMasterIdLst>
  <p:sldIdLst>
    <p:sldId id="846" r:id="rId6"/>
    <p:sldId id="867" r:id="rId7"/>
    <p:sldId id="858" r:id="rId8"/>
    <p:sldId id="468" r:id="rId9"/>
    <p:sldId id="845" r:id="rId10"/>
    <p:sldId id="558" r:id="rId11"/>
    <p:sldId id="847" r:id="rId12"/>
    <p:sldId id="560" r:id="rId13"/>
    <p:sldId id="402" r:id="rId14"/>
    <p:sldId id="859" r:id="rId15"/>
    <p:sldId id="556" r:id="rId16"/>
    <p:sldId id="848" r:id="rId17"/>
    <p:sldId id="318" r:id="rId18"/>
    <p:sldId id="647" r:id="rId19"/>
    <p:sldId id="648" r:id="rId20"/>
    <p:sldId id="649" r:id="rId21"/>
    <p:sldId id="849" r:id="rId22"/>
    <p:sldId id="403" r:id="rId23"/>
    <p:sldId id="404" r:id="rId24"/>
    <p:sldId id="310" r:id="rId25"/>
    <p:sldId id="405" r:id="rId26"/>
    <p:sldId id="406" r:id="rId27"/>
    <p:sldId id="315" r:id="rId28"/>
    <p:sldId id="332" r:id="rId29"/>
    <p:sldId id="850" r:id="rId30"/>
    <p:sldId id="853" r:id="rId31"/>
    <p:sldId id="862" r:id="rId32"/>
    <p:sldId id="851" r:id="rId33"/>
    <p:sldId id="313" r:id="rId34"/>
    <p:sldId id="383" r:id="rId35"/>
    <p:sldId id="777" r:id="rId36"/>
    <p:sldId id="856" r:id="rId37"/>
    <p:sldId id="857" r:id="rId38"/>
    <p:sldId id="409" r:id="rId39"/>
    <p:sldId id="410" r:id="rId40"/>
    <p:sldId id="413" r:id="rId41"/>
    <p:sldId id="412" r:id="rId42"/>
    <p:sldId id="411" r:id="rId43"/>
    <p:sldId id="415" r:id="rId44"/>
    <p:sldId id="416" r:id="rId45"/>
    <p:sldId id="855" r:id="rId46"/>
    <p:sldId id="323" r:id="rId47"/>
    <p:sldId id="384" r:id="rId48"/>
    <p:sldId id="388" r:id="rId49"/>
    <p:sldId id="386" r:id="rId50"/>
    <p:sldId id="417" r:id="rId51"/>
    <p:sldId id="418" r:id="rId52"/>
    <p:sldId id="389" r:id="rId53"/>
    <p:sldId id="729" r:id="rId54"/>
    <p:sldId id="419" r:id="rId55"/>
    <p:sldId id="420" r:id="rId56"/>
    <p:sldId id="390" r:id="rId57"/>
    <p:sldId id="860" r:id="rId58"/>
    <p:sldId id="865" r:id="rId59"/>
    <p:sldId id="421" r:id="rId60"/>
    <p:sldId id="422" r:id="rId61"/>
    <p:sldId id="423" r:id="rId62"/>
    <p:sldId id="424" r:id="rId63"/>
    <p:sldId id="425" r:id="rId64"/>
    <p:sldId id="864" r:id="rId65"/>
    <p:sldId id="324" r:id="rId66"/>
    <p:sldId id="325" r:id="rId67"/>
    <p:sldId id="326" r:id="rId68"/>
    <p:sldId id="327" r:id="rId69"/>
    <p:sldId id="866" r:id="rId70"/>
  </p:sldIdLst>
  <p:sldSz cx="9144000" cy="6858000" type="screen4x3"/>
  <p:notesSz cx="6858000" cy="9144000"/>
  <p:defaultTextStyle>
    <a:defPPr>
      <a:defRPr lang="en-US"/>
    </a:defPPr>
    <a:lvl1pPr algn="l" rtl="0" fontAlgn="base">
      <a:spcBef>
        <a:spcPct val="0"/>
      </a:spcBef>
      <a:spcAft>
        <a:spcPct val="0"/>
      </a:spcAft>
      <a:defRPr sz="2800" b="1" kern="1200">
        <a:solidFill>
          <a:srgbClr val="0070C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0070C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0070C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0070C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0070C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rgbClr val="0070C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rgbClr val="0070C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rgbClr val="0070C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rgbClr val="0070C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6">
          <p15:clr>
            <a:srgbClr val="A4A3A4"/>
          </p15:clr>
        </p15:guide>
        <p15:guide id="2" pos="2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A10"/>
    <a:srgbClr val="0000FF"/>
    <a:srgbClr val="993300"/>
    <a:srgbClr val="3333CC"/>
    <a:srgbClr val="FF33CC"/>
    <a:srgbClr val="FEFEA0"/>
    <a:srgbClr val="CC00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343" autoAdjust="0"/>
  </p:normalViewPr>
  <p:slideViewPr>
    <p:cSldViewPr>
      <p:cViewPr varScale="1">
        <p:scale>
          <a:sx n="53" d="100"/>
          <a:sy n="53" d="100"/>
        </p:scale>
        <p:origin x="1644" y="48"/>
      </p:cViewPr>
      <p:guideLst>
        <p:guide orient="horz" pos="2136"/>
        <p:guide pos="28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a:lvl1pPr>
          </a:lstStyle>
          <a:p>
            <a:pPr>
              <a:defRPr/>
            </a:pPr>
            <a:fld id="{893ACFD5-9A58-4298-87D0-4583071C0216}" type="datetimeFigureOut">
              <a:rPr lang="zh-CN" altLang="en-US"/>
              <a:pPr>
                <a:defRPr/>
              </a:pPr>
              <a:t>2020/2/27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0210B5C0-6CA7-4195-9D60-8764A2A1C9FC}"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400571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solidFill>
                  <a:schemeClr val="tx1"/>
                </a:solidFill>
                <a:latin typeface="Times New Roman" panose="02020603050405020304" pitchFamily="18" charset="0"/>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solidFill>
                  <a:schemeClr val="tx1"/>
                </a:solidFill>
                <a:latin typeface="Times New Roman" panose="02020603050405020304" pitchFamily="18" charset="0"/>
              </a:defRPr>
            </a:lvl1pPr>
          </a:lstStyle>
          <a:p>
            <a:pPr>
              <a:defRPr/>
            </a:pPr>
            <a:endParaRPr lang="en-US" altLang="zh-CN"/>
          </a:p>
        </p:txBody>
      </p:sp>
      <p:sp>
        <p:nvSpPr>
          <p:cNvPr id="175108"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solidFill>
                  <a:schemeClr val="tx1"/>
                </a:solidFill>
                <a:latin typeface="Times New Roman" panose="02020603050405020304"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anose="02020603050405020304" pitchFamily="18" charset="0"/>
              </a:defRPr>
            </a:lvl1pPr>
          </a:lstStyle>
          <a:p>
            <a:fld id="{6E8EF34D-BE8B-4071-9DAC-604542D76664}" type="slidenum">
              <a:rPr lang="zh-CN" altLang="en-US"/>
              <a:pPr/>
              <a:t>‹#›</a:t>
            </a:fld>
            <a:endParaRPr lang="zh-CN" altLang="en-US"/>
          </a:p>
        </p:txBody>
      </p:sp>
    </p:spTree>
    <p:extLst>
      <p:ext uri="{BB962C8B-B14F-4D97-AF65-F5344CB8AC3E}">
        <p14:creationId xmlns:p14="http://schemas.microsoft.com/office/powerpoint/2010/main" val="3413538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1</a:t>
            </a:fld>
            <a:endParaRPr lang="zh-CN" altLang="en-US"/>
          </a:p>
        </p:txBody>
      </p:sp>
    </p:spTree>
    <p:extLst>
      <p:ext uri="{BB962C8B-B14F-4D97-AF65-F5344CB8AC3E}">
        <p14:creationId xmlns:p14="http://schemas.microsoft.com/office/powerpoint/2010/main" val="412600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12</a:t>
            </a:fld>
            <a:endParaRPr lang="zh-CN" altLang="en-US"/>
          </a:p>
        </p:txBody>
      </p:sp>
    </p:spTree>
    <p:extLst>
      <p:ext uri="{BB962C8B-B14F-4D97-AF65-F5344CB8AC3E}">
        <p14:creationId xmlns:p14="http://schemas.microsoft.com/office/powerpoint/2010/main" val="1996321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浮点数定义在复数域上，虚部可用</a:t>
            </a:r>
            <a:r>
              <a:rPr lang="en-US" altLang="zh-CN" dirty="0" err="1" smtClean="0"/>
              <a:t>i</a:t>
            </a:r>
            <a:r>
              <a:rPr lang="zh-CN" altLang="en-US" dirty="0" smtClean="0"/>
              <a:t>或</a:t>
            </a:r>
            <a:r>
              <a:rPr lang="en-US" altLang="zh-CN" dirty="0" smtClean="0"/>
              <a:t>j</a:t>
            </a:r>
            <a:r>
              <a:rPr lang="zh-CN" altLang="en-US" dirty="0" smtClean="0"/>
              <a:t>，没有区别。</a:t>
            </a:r>
            <a:r>
              <a:rPr lang="en-US" altLang="zh-CN" dirty="0" err="1" smtClean="0"/>
              <a:t>ij</a:t>
            </a:r>
            <a:r>
              <a:rPr lang="zh-CN" altLang="en-US" dirty="0" smtClean="0"/>
              <a:t>需要采用小写，例如</a:t>
            </a:r>
            <a:r>
              <a:rPr lang="en-US" altLang="zh-CN" dirty="0" smtClean="0"/>
              <a:t>3+4i，4</a:t>
            </a:r>
            <a:r>
              <a:rPr lang="zh-CN" altLang="en-US" dirty="0" smtClean="0"/>
              <a:t>与</a:t>
            </a:r>
            <a:r>
              <a:rPr lang="en-US" altLang="zh-CN" dirty="0" err="1" smtClean="0"/>
              <a:t>i</a:t>
            </a:r>
            <a:r>
              <a:rPr lang="zh-CN" altLang="en-US" dirty="0" smtClean="0"/>
              <a:t>之间不能有空格，</a:t>
            </a:r>
            <a:endParaRPr lang="en-US" altLang="zh-CN" dirty="0" smtClean="0"/>
          </a:p>
          <a:p>
            <a:r>
              <a:rPr lang="zh-CN" altLang="en-US" dirty="0" smtClean="0"/>
              <a:t>但可以写成</a:t>
            </a:r>
            <a:r>
              <a:rPr lang="en-US" altLang="zh-CN" dirty="0" smtClean="0"/>
              <a:t>3+4*</a:t>
            </a:r>
            <a:r>
              <a:rPr lang="zh-CN" altLang="en-US" dirty="0" smtClean="0"/>
              <a:t>空格</a:t>
            </a:r>
            <a:r>
              <a:rPr lang="en-US" altLang="zh-CN" dirty="0" err="1" smtClean="0"/>
              <a:t>i</a:t>
            </a:r>
            <a:r>
              <a:rPr lang="zh-CN" altLang="en-US" dirty="0" smtClean="0"/>
              <a:t>，</a:t>
            </a:r>
            <a:endParaRPr lang="en-US" altLang="zh-CN" dirty="0" smtClean="0"/>
          </a:p>
          <a:p>
            <a:r>
              <a:rPr lang="zh-CN" altLang="en-US" dirty="0" smtClean="0"/>
              <a:t>复数的运算遵守数学上的一般规则。有一些函数可进行复数的特殊计算，例如</a:t>
            </a:r>
            <a:r>
              <a:rPr lang="en-US" altLang="zh-CN" dirty="0" smtClean="0"/>
              <a:t>angle</a:t>
            </a:r>
            <a:r>
              <a:rPr lang="zh-CN" altLang="en-US" dirty="0" smtClean="0"/>
              <a:t>可计算复数的相位角。</a:t>
            </a:r>
            <a:endParaRPr lang="zh-CN" altLang="en-US" dirty="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13</a:t>
            </a:fld>
            <a:endParaRPr lang="zh-CN" altLang="en-US"/>
          </a:p>
        </p:txBody>
      </p:sp>
    </p:spTree>
    <p:extLst>
      <p:ext uri="{BB962C8B-B14F-4D97-AF65-F5344CB8AC3E}">
        <p14:creationId xmlns:p14="http://schemas.microsoft.com/office/powerpoint/2010/main" val="3679323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smtClean="0"/>
              <a:t>变量可以进行存储，例如使用</a:t>
            </a:r>
            <a:r>
              <a:rPr lang="en-US" altLang="zh-CN" dirty="0" smtClean="0"/>
              <a:t>save</a:t>
            </a:r>
            <a:r>
              <a:rPr lang="zh-CN" altLang="en-US" dirty="0" smtClean="0"/>
              <a:t>命令</a:t>
            </a:r>
            <a:endParaRPr lang="zh-CN" altLang="en-US" dirty="0"/>
          </a:p>
        </p:txBody>
      </p:sp>
    </p:spTree>
    <p:extLst>
      <p:ext uri="{BB962C8B-B14F-4D97-AF65-F5344CB8AC3E}">
        <p14:creationId xmlns:p14="http://schemas.microsoft.com/office/powerpoint/2010/main" val="1329148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smtClean="0"/>
              <a:t>与</a:t>
            </a:r>
            <a:r>
              <a:rPr lang="en-US" altLang="zh-CN" dirty="0" smtClean="0"/>
              <a:t>save</a:t>
            </a:r>
            <a:r>
              <a:rPr lang="zh-CN" altLang="en-US" dirty="0" smtClean="0"/>
              <a:t>命令相反，</a:t>
            </a:r>
            <a:r>
              <a:rPr lang="en-US" altLang="zh-CN" dirty="0" smtClean="0"/>
              <a:t>load</a:t>
            </a:r>
            <a:r>
              <a:rPr lang="zh-CN" altLang="en-US" dirty="0" smtClean="0"/>
              <a:t>命令可将数据文件中的变量载入工作空间。</a:t>
            </a:r>
            <a:r>
              <a:rPr lang="zh-CN" altLang="en-US" baseline="0" dirty="0" smtClean="0"/>
              <a:t>而之前我们提到</a:t>
            </a:r>
            <a:r>
              <a:rPr lang="en-US" altLang="zh-CN" baseline="0" dirty="0" smtClean="0"/>
              <a:t>clear</a:t>
            </a:r>
            <a:r>
              <a:rPr lang="zh-CN" altLang="en-US" baseline="0" dirty="0" smtClean="0"/>
              <a:t>命令可以清除工作空间的变量。</a:t>
            </a:r>
            <a:endParaRPr lang="zh-CN" altLang="en-US" dirty="0"/>
          </a:p>
        </p:txBody>
      </p:sp>
    </p:spTree>
    <p:extLst>
      <p:ext uri="{BB962C8B-B14F-4D97-AF65-F5344CB8AC3E}">
        <p14:creationId xmlns:p14="http://schemas.microsoft.com/office/powerpoint/2010/main" val="1317346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smtClean="0"/>
              <a:t>此外，变量的存储和载入还能采用</a:t>
            </a:r>
            <a:r>
              <a:rPr lang="en-US" altLang="zh-CN" dirty="0" smtClean="0"/>
              <a:t>save（）</a:t>
            </a:r>
            <a:r>
              <a:rPr lang="en-US" altLang="zh-CN" baseline="0" dirty="0" smtClean="0"/>
              <a:t> load（）</a:t>
            </a:r>
            <a:r>
              <a:rPr lang="zh-CN" altLang="en-US" baseline="0" dirty="0" smtClean="0"/>
              <a:t>命令，或采用工作空间窗口的菜单操作。大家可以自行尝试。</a:t>
            </a:r>
            <a:endParaRPr lang="zh-CN" altLang="en-US" dirty="0"/>
          </a:p>
        </p:txBody>
      </p:sp>
    </p:spTree>
    <p:extLst>
      <p:ext uri="{BB962C8B-B14F-4D97-AF65-F5344CB8AC3E}">
        <p14:creationId xmlns:p14="http://schemas.microsoft.com/office/powerpoint/2010/main" val="1714226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Matlab</a:t>
            </a:r>
            <a:r>
              <a:rPr lang="zh-CN" altLang="en-US" dirty="0" smtClean="0"/>
              <a:t>中的数据和各类操作几乎都是建立在矩阵的基础上，下面我们就介绍矩阵的类型与创建方式。</a:t>
            </a:r>
            <a:endParaRPr lang="zh-CN" altLang="en-US" dirty="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17</a:t>
            </a:fld>
            <a:endParaRPr lang="zh-CN" altLang="en-US"/>
          </a:p>
        </p:txBody>
      </p:sp>
    </p:spTree>
    <p:extLst>
      <p:ext uri="{BB962C8B-B14F-4D97-AF65-F5344CB8AC3E}">
        <p14:creationId xmlns:p14="http://schemas.microsoft.com/office/powerpoint/2010/main" val="59587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sz="1200" dirty="0" smtClean="0">
                <a:solidFill>
                  <a:srgbClr val="0000FF"/>
                </a:solidFill>
                <a:latin typeface="Times New Roman" panose="02020603050405020304" pitchFamily="18" charset="0"/>
                <a:ea typeface="华文楷体" panose="02010600040101010101" pitchFamily="2" charset="-122"/>
              </a:rPr>
              <a:t>有些场合（例如我们的参考教材）认为一维数组是向量，而二维数组是矩阵，事实上从广义的角度看，</a:t>
            </a:r>
            <a:endParaRPr lang="en-US" altLang="zh-CN" sz="1200" dirty="0" smtClean="0">
              <a:solidFill>
                <a:srgbClr val="0000FF"/>
              </a:solidFill>
              <a:latin typeface="Times New Roman" panose="02020603050405020304" pitchFamily="18" charset="0"/>
              <a:ea typeface="华文楷体" panose="02010600040101010101" pitchFamily="2" charset="-122"/>
            </a:endParaRPr>
          </a:p>
          <a:p>
            <a:r>
              <a:rPr lang="zh-CN" altLang="en-US" sz="1200" dirty="0" smtClean="0">
                <a:solidFill>
                  <a:srgbClr val="0000FF"/>
                </a:solidFill>
                <a:latin typeface="Times New Roman" panose="02020603050405020304" pitchFamily="18" charset="0"/>
                <a:ea typeface="华文楷体" panose="02010600040101010101" pitchFamily="2" charset="-122"/>
              </a:rPr>
              <a:t>矩阵或数组的称呼，可以不做区分，不影响</a:t>
            </a:r>
            <a:r>
              <a:rPr lang="en-US" altLang="zh-CN" sz="1200" dirty="0" err="1" smtClean="0">
                <a:solidFill>
                  <a:srgbClr val="0000FF"/>
                </a:solidFill>
                <a:latin typeface="Times New Roman" panose="02020603050405020304" pitchFamily="18" charset="0"/>
                <a:ea typeface="华文楷体" panose="02010600040101010101" pitchFamily="2" charset="-122"/>
              </a:rPr>
              <a:t>matlab</a:t>
            </a:r>
            <a:r>
              <a:rPr lang="zh-CN" altLang="en-US" sz="1200" dirty="0" smtClean="0">
                <a:solidFill>
                  <a:srgbClr val="0000FF"/>
                </a:solidFill>
                <a:latin typeface="Times New Roman" panose="02020603050405020304" pitchFamily="18" charset="0"/>
                <a:ea typeface="华文楷体" panose="02010600040101010101" pitchFamily="2" charset="-122"/>
              </a:rPr>
              <a:t>的使用。</a:t>
            </a:r>
            <a:endParaRPr lang="zh-CN" altLang="en-US" dirty="0"/>
          </a:p>
        </p:txBody>
      </p:sp>
    </p:spTree>
    <p:extLst>
      <p:ext uri="{BB962C8B-B14F-4D97-AF65-F5344CB8AC3E}">
        <p14:creationId xmlns:p14="http://schemas.microsoft.com/office/powerpoint/2010/main" val="365704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70343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smtClean="0"/>
              <a:t>如何创建一个矩阵呢？</a:t>
            </a:r>
            <a:r>
              <a:rPr lang="zh-CN" altLang="en-US" baseline="0" dirty="0" smtClean="0"/>
              <a:t> 最直接的方法是在 </a:t>
            </a:r>
            <a:r>
              <a:rPr lang="en-US" altLang="zh-CN" baseline="0" dirty="0" smtClean="0"/>
              <a:t>[ ]</a:t>
            </a:r>
            <a:r>
              <a:rPr lang="zh-CN" altLang="en-US" baseline="0" dirty="0" smtClean="0"/>
              <a:t>内列出矩阵的全部元素。</a:t>
            </a:r>
            <a:endParaRPr lang="en-US" altLang="zh-CN" baseline="0" dirty="0" smtClean="0"/>
          </a:p>
          <a:p>
            <a:endParaRPr lang="en-US" altLang="zh-CN" baseline="0" dirty="0" smtClean="0"/>
          </a:p>
          <a:p>
            <a:r>
              <a:rPr lang="zh-CN" altLang="en-US" baseline="0" dirty="0" smtClean="0"/>
              <a:t>要按行依次书写，先书写第一行元素，每行元素从左到右写，再写第二行元素。</a:t>
            </a:r>
            <a:endParaRPr lang="en-US" altLang="zh-CN" baseline="0" dirty="0" smtClean="0"/>
          </a:p>
          <a:p>
            <a:r>
              <a:rPr lang="zh-CN" altLang="en-US" baseline="0" dirty="0" smtClean="0"/>
              <a:t>同一行内的元素用空格或逗号分隔。 建议优先使用逗号而不是空格，更清晰。</a:t>
            </a:r>
            <a:endParaRPr lang="en-US" altLang="zh-CN" baseline="0" dirty="0" smtClean="0"/>
          </a:p>
          <a:p>
            <a:r>
              <a:rPr lang="zh-CN" altLang="en-US" baseline="0" dirty="0" smtClean="0"/>
              <a:t>两行之间用分号隔开，也可以用回车或</a:t>
            </a:r>
            <a:r>
              <a:rPr lang="en-US" altLang="zh-CN" baseline="0" dirty="0" smtClean="0"/>
              <a:t>shift+</a:t>
            </a:r>
            <a:r>
              <a:rPr lang="zh-CN" altLang="en-US" baseline="0" dirty="0" smtClean="0"/>
              <a:t>回车来代替</a:t>
            </a:r>
            <a:endParaRPr lang="en-US" altLang="zh-CN" baseline="0" dirty="0" smtClean="0"/>
          </a:p>
          <a:p>
            <a:endParaRPr lang="en-US" altLang="zh-CN" baseline="0" dirty="0" smtClean="0"/>
          </a:p>
          <a:p>
            <a:r>
              <a:rPr lang="zh-CN" altLang="en-US" baseline="0" dirty="0" smtClean="0"/>
              <a:t>这种矩阵创建方式很灵活，大家可尝试运行本页的代码，获得直观的认识。</a:t>
            </a:r>
            <a:endParaRPr lang="en-US" altLang="zh-CN" baseline="0" dirty="0" smtClean="0"/>
          </a:p>
          <a:p>
            <a:endParaRPr lang="en-US" altLang="zh-CN" baseline="0" dirty="0" smtClean="0"/>
          </a:p>
          <a:p>
            <a:endParaRPr lang="en-US" altLang="zh-CN" baseline="0" dirty="0" smtClean="0"/>
          </a:p>
        </p:txBody>
      </p:sp>
    </p:spTree>
    <p:extLst>
      <p:ext uri="{BB962C8B-B14F-4D97-AF65-F5344CB8AC3E}">
        <p14:creationId xmlns:p14="http://schemas.microsoft.com/office/powerpoint/2010/main" val="1365972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smtClean="0"/>
              <a:t>用冒号构成等差数列，是创建矩阵的一种重要方式。</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基本格式是 </a:t>
            </a:r>
            <a:r>
              <a:rPr lang="en-US" altLang="zh-CN" sz="3200" dirty="0" smtClean="0">
                <a:solidFill>
                  <a:srgbClr val="993300"/>
                </a:solidFill>
                <a:latin typeface="Times New Roman" panose="02020603050405020304" pitchFamily="18" charset="0"/>
                <a:ea typeface="华文楷体" panose="02010600040101010101" pitchFamily="2" charset="-122"/>
              </a:rPr>
              <a:t>x=Start : Increment : End       </a:t>
            </a:r>
            <a:r>
              <a:rPr lang="zh-CN" altLang="en-US" sz="3200" dirty="0" smtClean="0">
                <a:solidFill>
                  <a:srgbClr val="993300"/>
                </a:solidFill>
                <a:latin typeface="Times New Roman" panose="02020603050405020304" pitchFamily="18" charset="0"/>
                <a:ea typeface="华文楷体" panose="02010600040101010101" pitchFamily="2" charset="-122"/>
              </a:rPr>
              <a:t>起始数：增量：结尾数</a:t>
            </a:r>
            <a:endParaRPr lang="en-US" altLang="zh-CN" sz="3200" dirty="0" smtClean="0">
              <a:solidFill>
                <a:srgbClr val="993300"/>
              </a:solidFill>
              <a:latin typeface="Times New Roman" panose="02020603050405020304" pitchFamily="18" charset="0"/>
              <a:ea typeface="华文楷体" panose="02010600040101010101" pitchFamily="2"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3200" dirty="0" smtClean="0">
                <a:solidFill>
                  <a:srgbClr val="993300"/>
                </a:solidFill>
                <a:latin typeface="Times New Roman" panose="02020603050405020304" pitchFamily="18" charset="0"/>
                <a:ea typeface="华文楷体" panose="02010600040101010101" pitchFamily="2" charset="-122"/>
              </a:rPr>
              <a:t>增量可以是正数或负数， 可以是整数或实数，增量为</a:t>
            </a:r>
            <a:r>
              <a:rPr lang="en-US" altLang="zh-CN" sz="3200" dirty="0" smtClean="0">
                <a:solidFill>
                  <a:srgbClr val="993300"/>
                </a:solidFill>
                <a:latin typeface="Times New Roman" panose="02020603050405020304" pitchFamily="18" charset="0"/>
                <a:ea typeface="华文楷体" panose="02010600040101010101" pitchFamily="2" charset="-122"/>
              </a:rPr>
              <a:t>1</a:t>
            </a:r>
            <a:r>
              <a:rPr lang="zh-CN" altLang="en-US" sz="3200" dirty="0" smtClean="0">
                <a:solidFill>
                  <a:srgbClr val="993300"/>
                </a:solidFill>
                <a:latin typeface="Times New Roman" panose="02020603050405020304" pitchFamily="18" charset="0"/>
                <a:ea typeface="华文楷体" panose="02010600040101010101" pitchFamily="2" charset="-122"/>
              </a:rPr>
              <a:t>时可以省略不写。</a:t>
            </a:r>
            <a:endParaRPr lang="en-US" altLang="zh-CN" sz="3200" dirty="0" smtClean="0">
              <a:solidFill>
                <a:srgbClr val="993300"/>
              </a:solidFill>
              <a:latin typeface="Times New Roman" panose="02020603050405020304" pitchFamily="18" charset="0"/>
              <a:ea typeface="华文楷体" panose="02010600040101010101" pitchFamily="2"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3200" dirty="0" smtClean="0">
              <a:solidFill>
                <a:srgbClr val="993300"/>
              </a:solidFill>
              <a:latin typeface="Times New Roman" panose="02020603050405020304" pitchFamily="18" charset="0"/>
              <a:ea typeface="华文楷体" panose="02010600040101010101" pitchFamily="2"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3200" dirty="0" smtClean="0">
                <a:solidFill>
                  <a:srgbClr val="993300"/>
                </a:solidFill>
                <a:latin typeface="Times New Roman" panose="02020603050405020304" pitchFamily="18" charset="0"/>
                <a:ea typeface="华文楷体" panose="02010600040101010101" pitchFamily="2" charset="-122"/>
              </a:rPr>
              <a:t>本页的代码中，请特别注意变量</a:t>
            </a:r>
            <a:r>
              <a:rPr lang="en-US" altLang="zh-CN" sz="3200" dirty="0" smtClean="0">
                <a:solidFill>
                  <a:srgbClr val="993300"/>
                </a:solidFill>
                <a:latin typeface="Times New Roman" panose="02020603050405020304" pitchFamily="18" charset="0"/>
                <a:ea typeface="华文楷体" panose="02010600040101010101" pitchFamily="2" charset="-122"/>
              </a:rPr>
              <a:t>AB</a:t>
            </a:r>
            <a:r>
              <a:rPr lang="zh-CN" altLang="en-US" sz="3200" dirty="0" smtClean="0">
                <a:solidFill>
                  <a:srgbClr val="993300"/>
                </a:solidFill>
                <a:latin typeface="Times New Roman" panose="02020603050405020304" pitchFamily="18" charset="0"/>
                <a:ea typeface="华文楷体" panose="02010600040101010101" pitchFamily="2" charset="-122"/>
              </a:rPr>
              <a:t>的区别</a:t>
            </a:r>
            <a:r>
              <a:rPr lang="zh-CN" altLang="en-US" sz="3200" baseline="0" dirty="0" smtClean="0">
                <a:solidFill>
                  <a:srgbClr val="993300"/>
                </a:solidFill>
                <a:latin typeface="Times New Roman" panose="02020603050405020304" pitchFamily="18" charset="0"/>
                <a:ea typeface="华文楷体" panose="02010600040101010101" pitchFamily="2" charset="-122"/>
              </a:rPr>
              <a:t> 以及变量</a:t>
            </a:r>
            <a:r>
              <a:rPr lang="en-US" altLang="zh-CN" sz="3200" baseline="0" dirty="0" smtClean="0">
                <a:solidFill>
                  <a:srgbClr val="993300"/>
                </a:solidFill>
                <a:latin typeface="Times New Roman" panose="02020603050405020304" pitchFamily="18" charset="0"/>
                <a:ea typeface="华文楷体" panose="02010600040101010101" pitchFamily="2" charset="-122"/>
              </a:rPr>
              <a:t>DE</a:t>
            </a:r>
            <a:r>
              <a:rPr lang="zh-CN" altLang="en-US" sz="3200" baseline="0" dirty="0" smtClean="0">
                <a:solidFill>
                  <a:srgbClr val="993300"/>
                </a:solidFill>
                <a:latin typeface="Times New Roman" panose="02020603050405020304" pitchFamily="18" charset="0"/>
                <a:ea typeface="华文楷体" panose="02010600040101010101" pitchFamily="2" charset="-122"/>
              </a:rPr>
              <a:t>的区别。</a:t>
            </a:r>
            <a:endParaRPr lang="en-US" altLang="zh-CN" sz="3200" dirty="0" smtClean="0">
              <a:solidFill>
                <a:srgbClr val="993300"/>
              </a:solidFill>
              <a:latin typeface="Times New Roman" panose="02020603050405020304" pitchFamily="18" charset="0"/>
              <a:ea typeface="华文楷体" panose="02010600040101010101" pitchFamily="2" charset="-122"/>
            </a:endParaRPr>
          </a:p>
        </p:txBody>
      </p:sp>
    </p:spTree>
    <p:extLst>
      <p:ext uri="{BB962C8B-B14F-4D97-AF65-F5344CB8AC3E}">
        <p14:creationId xmlns:p14="http://schemas.microsoft.com/office/powerpoint/2010/main" val="291112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4</a:t>
            </a:fld>
            <a:endParaRPr lang="zh-CN" altLang="en-US"/>
          </a:p>
        </p:txBody>
      </p:sp>
    </p:spTree>
    <p:extLst>
      <p:ext uri="{BB962C8B-B14F-4D97-AF65-F5344CB8AC3E}">
        <p14:creationId xmlns:p14="http://schemas.microsoft.com/office/powerpoint/2010/main" val="2567275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400" dirty="0" smtClean="0">
                <a:solidFill>
                  <a:srgbClr val="0000FF"/>
                </a:solidFill>
                <a:latin typeface="Times New Roman" panose="02020603050405020304" pitchFamily="18" charset="0"/>
                <a:ea typeface="华文楷体" panose="02010600040101010101" pitchFamily="2" charset="-122"/>
              </a:rPr>
              <a:t>可用已有矩阵的全部、部分、或其运算式来创建新矩阵。</a:t>
            </a:r>
            <a:endParaRPr lang="en-US" altLang="zh-CN" sz="2400" dirty="0" smtClean="0">
              <a:solidFill>
                <a:srgbClr val="0000FF"/>
              </a:solidFill>
              <a:latin typeface="Times New Roman" panose="02020603050405020304" pitchFamily="18" charset="0"/>
              <a:ea typeface="华文楷体" panose="02010600040101010101" pitchFamily="2" charset="-122"/>
            </a:endParaRPr>
          </a:p>
        </p:txBody>
      </p:sp>
    </p:spTree>
    <p:extLst>
      <p:ext uri="{BB962C8B-B14F-4D97-AF65-F5344CB8AC3E}">
        <p14:creationId xmlns:p14="http://schemas.microsoft.com/office/powerpoint/2010/main" val="459867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FF0000"/>
                </a:solidFill>
                <a:latin typeface="Tahoma" panose="020B0604030504040204" pitchFamily="34" charset="0"/>
                <a:ea typeface="黑体" panose="02010609060101010101" pitchFamily="49" charset="-122"/>
              </a:rPr>
              <a:t>同冒号有些类似，</a:t>
            </a:r>
            <a:r>
              <a:rPr lang="en-US" altLang="zh-CN" sz="1200" dirty="0" err="1" smtClean="0">
                <a:solidFill>
                  <a:srgbClr val="FF0000"/>
                </a:solidFill>
                <a:latin typeface="Tahoma" panose="020B0604030504040204" pitchFamily="34" charset="0"/>
                <a:ea typeface="黑体" panose="02010609060101010101" pitchFamily="49" charset="-122"/>
              </a:rPr>
              <a:t>linspace</a:t>
            </a:r>
            <a:r>
              <a:rPr lang="zh-CN" altLang="en-US" sz="1200" dirty="0" smtClean="0">
                <a:solidFill>
                  <a:srgbClr val="FF0000"/>
                </a:solidFill>
                <a:latin typeface="Tahoma" panose="020B0604030504040204" pitchFamily="34" charset="0"/>
                <a:ea typeface="黑体" panose="02010609060101010101" pitchFamily="49" charset="-122"/>
              </a:rPr>
              <a:t>函数也可以按照等差数列的方式来创建矩阵， 例如 </a:t>
            </a:r>
            <a:r>
              <a:rPr lang="en-US" altLang="zh-CN" sz="1200" dirty="0" err="1" smtClean="0">
                <a:solidFill>
                  <a:srgbClr val="993300"/>
                </a:solidFill>
                <a:latin typeface="Times New Roman" panose="02020603050405020304" pitchFamily="18" charset="0"/>
                <a:ea typeface="华文楷体" panose="02010600040101010101" pitchFamily="2" charset="-122"/>
              </a:rPr>
              <a:t>linspace</a:t>
            </a:r>
            <a:r>
              <a:rPr lang="en-US" altLang="zh-CN" sz="1200" dirty="0" smtClean="0">
                <a:solidFill>
                  <a:srgbClr val="993300"/>
                </a:solidFill>
                <a:latin typeface="Times New Roman" panose="02020603050405020304" pitchFamily="18" charset="0"/>
                <a:ea typeface="华文楷体" panose="02010600040101010101" pitchFamily="2" charset="-122"/>
              </a:rPr>
              <a:t>(1,2,5)  </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993300"/>
                </a:solidFill>
                <a:latin typeface="Times New Roman" panose="02020603050405020304" pitchFamily="18" charset="0"/>
                <a:ea typeface="华文楷体" panose="02010600040101010101" pitchFamily="2" charset="-122"/>
              </a:rPr>
              <a:t>可在</a:t>
            </a:r>
            <a:r>
              <a:rPr lang="en-US" altLang="zh-CN" sz="1200" dirty="0" smtClean="0">
                <a:solidFill>
                  <a:srgbClr val="993300"/>
                </a:solidFill>
                <a:latin typeface="Times New Roman" panose="02020603050405020304" pitchFamily="18" charset="0"/>
                <a:ea typeface="华文楷体" panose="02010600040101010101" pitchFamily="2" charset="-122"/>
              </a:rPr>
              <a:t>1</a:t>
            </a:r>
            <a:r>
              <a:rPr lang="zh-CN" altLang="en-US" sz="1200" dirty="0" smtClean="0">
                <a:solidFill>
                  <a:srgbClr val="993300"/>
                </a:solidFill>
                <a:latin typeface="Times New Roman" panose="02020603050405020304" pitchFamily="18" charset="0"/>
                <a:ea typeface="华文楷体" panose="02010600040101010101" pitchFamily="2" charset="-122"/>
              </a:rPr>
              <a:t>与</a:t>
            </a:r>
            <a:r>
              <a:rPr lang="en-US" altLang="zh-CN" sz="1200" dirty="0" smtClean="0">
                <a:solidFill>
                  <a:srgbClr val="993300"/>
                </a:solidFill>
                <a:latin typeface="Times New Roman" panose="02020603050405020304" pitchFamily="18" charset="0"/>
                <a:ea typeface="华文楷体" panose="02010600040101010101" pitchFamily="2" charset="-122"/>
              </a:rPr>
              <a:t>2</a:t>
            </a:r>
            <a:r>
              <a:rPr lang="zh-CN" altLang="en-US" sz="1200" dirty="0" smtClean="0">
                <a:solidFill>
                  <a:srgbClr val="993300"/>
                </a:solidFill>
                <a:latin typeface="Times New Roman" panose="02020603050405020304" pitchFamily="18" charset="0"/>
                <a:ea typeface="华文楷体" panose="02010600040101010101" pitchFamily="2" charset="-122"/>
              </a:rPr>
              <a:t>之间进行通过</a:t>
            </a:r>
            <a:r>
              <a:rPr lang="en-US" altLang="zh-CN" sz="1200" dirty="0" smtClean="0">
                <a:solidFill>
                  <a:srgbClr val="993300"/>
                </a:solidFill>
                <a:latin typeface="Times New Roman" panose="02020603050405020304" pitchFamily="18" charset="0"/>
                <a:ea typeface="华文楷体" panose="02010600040101010101" pitchFamily="2" charset="-122"/>
              </a:rPr>
              <a:t>4</a:t>
            </a:r>
            <a:r>
              <a:rPr lang="zh-CN" altLang="en-US" sz="1200" dirty="0" smtClean="0">
                <a:solidFill>
                  <a:srgbClr val="993300"/>
                </a:solidFill>
                <a:latin typeface="Times New Roman" panose="02020603050405020304" pitchFamily="18" charset="0"/>
                <a:ea typeface="华文楷体" panose="02010600040101010101" pitchFamily="2" charset="-122"/>
              </a:rPr>
              <a:t>等分得到包含边界在内的</a:t>
            </a:r>
            <a:r>
              <a:rPr lang="en-US" altLang="zh-CN" sz="1200" dirty="0" smtClean="0">
                <a:solidFill>
                  <a:srgbClr val="993300"/>
                </a:solidFill>
                <a:latin typeface="Times New Roman" panose="02020603050405020304" pitchFamily="18" charset="0"/>
                <a:ea typeface="华文楷体" panose="02010600040101010101" pitchFamily="2" charset="-122"/>
              </a:rPr>
              <a:t>5</a:t>
            </a:r>
            <a:r>
              <a:rPr lang="zh-CN" altLang="en-US" sz="1200" dirty="0" smtClean="0">
                <a:solidFill>
                  <a:srgbClr val="993300"/>
                </a:solidFill>
                <a:latin typeface="Times New Roman" panose="02020603050405020304" pitchFamily="18" charset="0"/>
                <a:ea typeface="华文楷体" panose="02010600040101010101" pitchFamily="2" charset="-122"/>
              </a:rPr>
              <a:t>个数，形成行向量</a:t>
            </a:r>
            <a:r>
              <a:rPr lang="en-US" altLang="zh-CN" sz="2400" dirty="0" smtClean="0">
                <a:solidFill>
                  <a:schemeClr val="tx1"/>
                </a:solidFill>
                <a:latin typeface="Times New Roman" panose="02020603050405020304" pitchFamily="18" charset="0"/>
                <a:ea typeface="华文楷体" panose="02010600040101010101" pitchFamily="2" charset="-122"/>
              </a:rPr>
              <a:t>  1.0000    1.2500    1.5000    1.7500    2.0000。</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2400" dirty="0" smtClean="0">
              <a:solidFill>
                <a:schemeClr val="tx1"/>
              </a:solidFill>
              <a:latin typeface="Times New Roman" panose="02020603050405020304" pitchFamily="18" charset="0"/>
              <a:ea typeface="华文楷体" panose="02010600040101010101" pitchFamily="2"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smtClean="0">
                <a:solidFill>
                  <a:srgbClr val="993300"/>
                </a:solidFill>
                <a:latin typeface="Times New Roman" panose="02020603050405020304" pitchFamily="18" charset="0"/>
                <a:ea typeface="华文楷体" panose="02010600040101010101" pitchFamily="2" charset="-122"/>
              </a:rPr>
              <a:t>logspace是另一个类似函数，但他是</a:t>
            </a:r>
            <a:r>
              <a:rPr lang="zh-CN" altLang="en-US" sz="2400" b="0" dirty="0" smtClean="0">
                <a:solidFill>
                  <a:schemeClr val="tx1"/>
                </a:solidFill>
                <a:latin typeface="Times New Roman" panose="02020603050405020304" pitchFamily="18" charset="0"/>
                <a:ea typeface="华文楷体" panose="02010600040101010101" pitchFamily="2" charset="-122"/>
              </a:rPr>
              <a:t>将等分所得数值作为指数以</a:t>
            </a:r>
            <a:r>
              <a:rPr lang="en-US" altLang="zh-CN" sz="2400" b="0" dirty="0" smtClean="0">
                <a:solidFill>
                  <a:schemeClr val="tx1"/>
                </a:solidFill>
                <a:latin typeface="Times New Roman" panose="02020603050405020304" pitchFamily="18" charset="0"/>
                <a:ea typeface="华文楷体" panose="02010600040101010101" pitchFamily="2" charset="-122"/>
              </a:rPr>
              <a:t>10</a:t>
            </a:r>
            <a:r>
              <a:rPr lang="zh-CN" altLang="en-US" sz="2400" b="0" dirty="0" smtClean="0">
                <a:solidFill>
                  <a:schemeClr val="tx1"/>
                </a:solidFill>
                <a:latin typeface="Times New Roman" panose="02020603050405020304" pitchFamily="18" charset="0"/>
                <a:ea typeface="华文楷体" panose="02010600040101010101" pitchFamily="2" charset="-122"/>
              </a:rPr>
              <a:t>为底进行计算</a:t>
            </a:r>
            <a:endParaRPr lang="en-US" altLang="zh-CN" sz="2400" dirty="0" smtClean="0">
              <a:solidFill>
                <a:schemeClr val="tx1"/>
              </a:solidFill>
              <a:latin typeface="Times New Roman" panose="02020603050405020304" pitchFamily="18" charset="0"/>
              <a:ea typeface="华文楷体" panose="02010600040101010101" pitchFamily="2" charset="-122"/>
            </a:endParaRPr>
          </a:p>
        </p:txBody>
      </p:sp>
    </p:spTree>
    <p:extLst>
      <p:ext uri="{BB962C8B-B14F-4D97-AF65-F5344CB8AC3E}">
        <p14:creationId xmlns:p14="http://schemas.microsoft.com/office/powerpoint/2010/main" val="1968419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还有一些函数可生成特殊的矩阵，其中最常用的是  </a:t>
            </a:r>
            <a:r>
              <a:rPr kumimoji="0" lang="en-US" altLang="zh-CN" sz="1200" b="1" i="0" u="none" strike="noStrike" cap="none" normalizeH="0" baseline="0" dirty="0" err="1" smtClean="0">
                <a:ln>
                  <a:noFill/>
                </a:ln>
                <a:solidFill>
                  <a:srgbClr val="993300"/>
                </a:solidFill>
                <a:effectLst/>
                <a:latin typeface="Courier New" panose="02070309020205020404" pitchFamily="49" charset="0"/>
                <a:ea typeface="宋体" panose="02010600030101010101" pitchFamily="2" charset="-122"/>
              </a:rPr>
              <a:t>zeros</a:t>
            </a:r>
            <a:r>
              <a:rPr kumimoji="0" lang="en-US" altLang="zh-CN" sz="1200" b="1" i="0" u="none" strike="noStrike" cap="none" normalizeH="0" baseline="0" dirty="0" smtClean="0">
                <a:ln>
                  <a:noFill/>
                </a:ln>
                <a:solidFill>
                  <a:srgbClr val="993300"/>
                </a:solidFill>
                <a:effectLst/>
                <a:latin typeface="Times New Roman" panose="02020603050405020304" pitchFamily="18" charset="0"/>
                <a:ea typeface="宋体" panose="02010600030101010101" pitchFamily="2" charset="-122"/>
              </a:rPr>
              <a:t>   ones  </a:t>
            </a:r>
            <a:r>
              <a:rPr kumimoji="0" lang="zh-CN" altLang="en-US" sz="1200" b="1" i="0" u="none" strike="noStrike" cap="none" normalizeH="0" baseline="0" dirty="0" smtClean="0">
                <a:ln>
                  <a:noFill/>
                </a:ln>
                <a:solidFill>
                  <a:srgbClr val="993300"/>
                </a:solidFill>
                <a:effectLst/>
                <a:latin typeface="Times New Roman" panose="02020603050405020304" pitchFamily="18" charset="0"/>
                <a:ea typeface="宋体" panose="02010600030101010101" pitchFamily="2" charset="-122"/>
              </a:rPr>
              <a:t>等</a:t>
            </a:r>
            <a:endParaRPr lang="zh-CN" altLang="en-US" dirty="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24</a:t>
            </a:fld>
            <a:endParaRPr lang="zh-CN" altLang="en-US"/>
          </a:p>
        </p:txBody>
      </p:sp>
    </p:spTree>
    <p:extLst>
      <p:ext uri="{BB962C8B-B14F-4D97-AF65-F5344CB8AC3E}">
        <p14:creationId xmlns:p14="http://schemas.microsoft.com/office/powerpoint/2010/main" val="334544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Matlab</a:t>
            </a:r>
            <a:r>
              <a:rPr lang="zh-CN" altLang="en-US" dirty="0" smtClean="0"/>
              <a:t>可以对</a:t>
            </a:r>
            <a:r>
              <a:rPr lang="en-US" altLang="zh-CN" dirty="0" smtClean="0"/>
              <a:t>excel</a:t>
            </a:r>
            <a:r>
              <a:rPr lang="zh-CN" altLang="en-US" dirty="0" smtClean="0"/>
              <a:t>文件进行读、写操作，其中</a:t>
            </a:r>
            <a:r>
              <a:rPr lang="en-US" altLang="zh-CN" dirty="0" err="1" smtClean="0"/>
              <a:t>xlsread</a:t>
            </a:r>
            <a:r>
              <a:rPr lang="zh-CN" altLang="en-US" dirty="0" smtClean="0"/>
              <a:t>函数可通过读入</a:t>
            </a:r>
            <a:r>
              <a:rPr lang="en-US" altLang="zh-CN" dirty="0" smtClean="0"/>
              <a:t>excel</a:t>
            </a:r>
            <a:r>
              <a:rPr lang="zh-CN" altLang="en-US" dirty="0" smtClean="0"/>
              <a:t>文件来建立矩阵。详细介绍可</a:t>
            </a:r>
            <a:r>
              <a:rPr lang="zh-CN" altLang="en-US" sz="2400" b="0" dirty="0" smtClean="0">
                <a:solidFill>
                  <a:schemeClr val="tx1"/>
                </a:solidFill>
                <a:latin typeface="Times New Roman" panose="02020603050405020304" pitchFamily="18" charset="0"/>
                <a:ea typeface="华文楷体" panose="02010600040101010101" pitchFamily="2" charset="-122"/>
              </a:rPr>
              <a:t>用 </a:t>
            </a:r>
            <a:r>
              <a:rPr lang="en-US" altLang="zh-CN" sz="2400" b="0" dirty="0" err="1" smtClean="0">
                <a:solidFill>
                  <a:srgbClr val="993300"/>
                </a:solidFill>
                <a:latin typeface="Times New Roman" panose="02020603050405020304" pitchFamily="18" charset="0"/>
                <a:ea typeface="华文楷体" panose="02010600040101010101" pitchFamily="2" charset="-122"/>
              </a:rPr>
              <a:t>lookfor</a:t>
            </a:r>
            <a:r>
              <a:rPr lang="en-US" altLang="zh-CN" sz="2400" b="0" dirty="0" smtClean="0">
                <a:solidFill>
                  <a:srgbClr val="993300"/>
                </a:solidFill>
                <a:latin typeface="Times New Roman" panose="02020603050405020304" pitchFamily="18" charset="0"/>
                <a:ea typeface="华文楷体" panose="02010600040101010101" pitchFamily="2" charset="-122"/>
              </a:rPr>
              <a:t> </a:t>
            </a:r>
            <a:r>
              <a:rPr lang="en-US" altLang="zh-CN" sz="2400" b="0" dirty="0" err="1" smtClean="0">
                <a:solidFill>
                  <a:srgbClr val="993300"/>
                </a:solidFill>
                <a:latin typeface="Times New Roman" panose="02020603050405020304" pitchFamily="18" charset="0"/>
                <a:ea typeface="华文楷体" panose="02010600040101010101" pitchFamily="2" charset="-122"/>
              </a:rPr>
              <a:t>xls</a:t>
            </a:r>
            <a:r>
              <a:rPr lang="en-US" altLang="zh-CN" sz="2400" b="0" dirty="0" smtClean="0">
                <a:solidFill>
                  <a:srgbClr val="993300"/>
                </a:solidFill>
                <a:latin typeface="Times New Roman" panose="02020603050405020304" pitchFamily="18" charset="0"/>
                <a:ea typeface="华文楷体" panose="02010600040101010101" pitchFamily="2" charset="-122"/>
              </a:rPr>
              <a:t> </a:t>
            </a:r>
            <a:r>
              <a:rPr lang="zh-CN" altLang="en-US" sz="2400" b="0" dirty="0" smtClean="0">
                <a:solidFill>
                  <a:srgbClr val="993300"/>
                </a:solidFill>
                <a:latin typeface="Times New Roman" panose="02020603050405020304" pitchFamily="18" charset="0"/>
                <a:ea typeface="华文楷体" panose="02010600040101010101" pitchFamily="2" charset="-122"/>
              </a:rPr>
              <a:t>来</a:t>
            </a:r>
            <a:r>
              <a:rPr lang="zh-CN" altLang="en-US" sz="2400" b="0" dirty="0" smtClean="0">
                <a:solidFill>
                  <a:schemeClr val="tx1"/>
                </a:solidFill>
                <a:latin typeface="Times New Roman" panose="02020603050405020304" pitchFamily="18" charset="0"/>
                <a:ea typeface="华文楷体" panose="02010600040101010101" pitchFamily="2" charset="-122"/>
              </a:rPr>
              <a:t>查看，不仅有读</a:t>
            </a:r>
            <a:r>
              <a:rPr lang="en-US" altLang="zh-CN" sz="2400" b="0" dirty="0" smtClean="0">
                <a:solidFill>
                  <a:schemeClr val="tx1"/>
                </a:solidFill>
                <a:latin typeface="Times New Roman" panose="02020603050405020304" pitchFamily="18" charset="0"/>
                <a:ea typeface="华文楷体" panose="02010600040101010101" pitchFamily="2" charset="-122"/>
              </a:rPr>
              <a:t>excel</a:t>
            </a:r>
            <a:r>
              <a:rPr lang="zh-CN" altLang="en-US" sz="2400" b="0" dirty="0" smtClean="0">
                <a:solidFill>
                  <a:schemeClr val="tx1"/>
                </a:solidFill>
                <a:latin typeface="Times New Roman" panose="02020603050405020304" pitchFamily="18" charset="0"/>
                <a:ea typeface="华文楷体" panose="02010600040101010101" pitchFamily="2" charset="-122"/>
              </a:rPr>
              <a:t>还有写</a:t>
            </a:r>
            <a:r>
              <a:rPr lang="en-US" altLang="zh-CN" sz="2400" b="0" dirty="0" smtClean="0">
                <a:solidFill>
                  <a:schemeClr val="tx1"/>
                </a:solidFill>
                <a:latin typeface="Times New Roman" panose="02020603050405020304" pitchFamily="18" charset="0"/>
                <a:ea typeface="华文楷体" panose="02010600040101010101" pitchFamily="2" charset="-122"/>
              </a:rPr>
              <a:t>excel</a:t>
            </a:r>
            <a:r>
              <a:rPr lang="zh-CN" altLang="en-US" sz="2400" b="0" dirty="0" smtClean="0">
                <a:solidFill>
                  <a:schemeClr val="tx1"/>
                </a:solidFill>
                <a:latin typeface="Times New Roman" panose="02020603050405020304" pitchFamily="18" charset="0"/>
                <a:ea typeface="华文楷体" panose="02010600040101010101" pitchFamily="2" charset="-122"/>
              </a:rPr>
              <a:t>的函数。</a:t>
            </a:r>
            <a:endParaRPr lang="zh-CN" altLang="en-US" dirty="0"/>
          </a:p>
        </p:txBody>
      </p:sp>
    </p:spTree>
    <p:extLst>
      <p:ext uri="{BB962C8B-B14F-4D97-AF65-F5344CB8AC3E}">
        <p14:creationId xmlns:p14="http://schemas.microsoft.com/office/powerpoint/2010/main" val="1582319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空矩阵是一种特殊情况，其有一维的长度是</a:t>
            </a:r>
            <a:r>
              <a:rPr lang="en-US" altLang="zh-CN" dirty="0" smtClean="0"/>
              <a:t>0</a:t>
            </a:r>
            <a:r>
              <a:rPr lang="zh-CN" altLang="en-US" baseline="0" dirty="0" smtClean="0"/>
              <a:t>，不占用内存空间。 注意空矩阵不是元素全</a:t>
            </a:r>
            <a:r>
              <a:rPr lang="en-US" altLang="zh-CN" baseline="0" dirty="0" smtClean="0"/>
              <a:t>0</a:t>
            </a:r>
            <a:r>
              <a:rPr lang="zh-CN" altLang="en-US" baseline="0" dirty="0" smtClean="0"/>
              <a:t>的矩阵。</a:t>
            </a:r>
            <a:endParaRPr lang="en-US" altLang="zh-CN" baseline="0" dirty="0" smtClean="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26</a:t>
            </a:fld>
            <a:endParaRPr lang="zh-CN" altLang="en-US"/>
          </a:p>
        </p:txBody>
      </p:sp>
    </p:spTree>
    <p:extLst>
      <p:ext uri="{BB962C8B-B14F-4D97-AF65-F5344CB8AC3E}">
        <p14:creationId xmlns:p14="http://schemas.microsoft.com/office/powerpoint/2010/main" val="1274413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27</a:t>
            </a:fld>
            <a:endParaRPr lang="zh-CN" altLang="en-US"/>
          </a:p>
        </p:txBody>
      </p:sp>
    </p:spTree>
    <p:extLst>
      <p:ext uri="{BB962C8B-B14F-4D97-AF65-F5344CB8AC3E}">
        <p14:creationId xmlns:p14="http://schemas.microsoft.com/office/powerpoint/2010/main" val="3536151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smtClean="0"/>
              <a:t>创建了矩阵后，可以对其元素进行标识、寻访。一般采用全下标或者单下标方式。</a:t>
            </a:r>
            <a:endParaRPr lang="en-US" altLang="zh-CN" dirty="0" smtClean="0"/>
          </a:p>
          <a:p>
            <a:endParaRPr lang="zh-CN" altLang="en-US" dirty="0"/>
          </a:p>
        </p:txBody>
      </p:sp>
    </p:spTree>
    <p:extLst>
      <p:ext uri="{BB962C8B-B14F-4D97-AF65-F5344CB8AC3E}">
        <p14:creationId xmlns:p14="http://schemas.microsoft.com/office/powerpoint/2010/main" val="2157591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B508185D-518C-437D-908D-50567D58831C}" type="slidenum">
              <a:rPr lang="en-US" altLang="zh-CN" sz="1200" b="0">
                <a:solidFill>
                  <a:schemeClr val="tx1"/>
                </a:solidFill>
                <a:latin typeface="Times New Roman" panose="02020603050405020304" pitchFamily="18" charset="0"/>
              </a:rPr>
              <a:pPr eaLnBrk="1" hangingPunct="1"/>
              <a:t>30</a:t>
            </a:fld>
            <a:endParaRPr lang="en-US" altLang="zh-CN" sz="1200" b="0">
              <a:solidFill>
                <a:schemeClr val="tx1"/>
              </a:solidFill>
              <a:latin typeface="Times New Roman" panose="02020603050405020304" pitchFamily="18" charset="0"/>
            </a:endParaRPr>
          </a:p>
        </p:txBody>
      </p:sp>
      <p:sp>
        <p:nvSpPr>
          <p:cNvPr id="176131" name="Rectangle 2"/>
          <p:cNvSpPr>
            <a:spLocks noGrp="1" noRot="1" noChangeAspect="1" noChangeArrowheads="1" noTextEdit="1"/>
          </p:cNvSpPr>
          <p:nvPr>
            <p:ph type="sldImg" idx="4294967295"/>
          </p:nvPr>
        </p:nvSpPr>
        <p:spPr/>
      </p:sp>
      <p:sp>
        <p:nvSpPr>
          <p:cNvPr id="176132" name="Rectangle 3"/>
          <p:cNvSpPr>
            <a:spLocks noGrp="1" noChangeArrowheads="1"/>
          </p:cNvSpPr>
          <p:nvPr>
            <p:ph type="body" idx="4294967295"/>
          </p:nvPr>
        </p:nvSpPr>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172548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2739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smtClean="0"/>
              <a:t>矩阵元素可以赋值为数值，也可以为字符或其他类型，</a:t>
            </a:r>
            <a:endParaRPr lang="en-US" altLang="zh-CN" dirty="0" smtClean="0"/>
          </a:p>
          <a:p>
            <a:r>
              <a:rPr lang="zh-CN" altLang="en-US" dirty="0" smtClean="0"/>
              <a:t>一个矩阵的所有元素一般应采用相同的数据类型，特殊情况（元胞）将在后面介绍。</a:t>
            </a:r>
            <a:endParaRPr lang="en-US" altLang="zh-CN" dirty="0" smtClean="0"/>
          </a:p>
          <a:p>
            <a:r>
              <a:rPr lang="zh-CN" altLang="en-US" dirty="0" smtClean="0"/>
              <a:t>矩阵元素的单独赋值，可以用来对现有矩阵进行扩展。例如已经存在一个长度为</a:t>
            </a:r>
            <a:r>
              <a:rPr lang="en-US" altLang="zh-CN" dirty="0" smtClean="0"/>
              <a:t>3</a:t>
            </a:r>
            <a:r>
              <a:rPr lang="zh-CN" altLang="en-US" dirty="0" smtClean="0"/>
              <a:t>的行向量，再对其第五个元素进行赋值，该向量会扩展到长度</a:t>
            </a:r>
            <a:r>
              <a:rPr lang="en-US" altLang="zh-CN" dirty="0" smtClean="0"/>
              <a:t>5，</a:t>
            </a:r>
            <a:r>
              <a:rPr lang="zh-CN" altLang="en-US" dirty="0" smtClean="0"/>
              <a:t>其中第四个元素自动赋</a:t>
            </a:r>
            <a:r>
              <a:rPr lang="en-US" altLang="zh-CN" dirty="0" smtClean="0"/>
              <a:t>0</a:t>
            </a:r>
            <a:r>
              <a:rPr lang="zh-CN" altLang="en-US" dirty="0" smtClean="0"/>
              <a:t>值。</a:t>
            </a:r>
            <a:endParaRPr lang="en-US" altLang="zh-CN" dirty="0" smtClean="0"/>
          </a:p>
          <a:p>
            <a:endParaRPr lang="en-US" altLang="zh-CN" dirty="0" smtClean="0"/>
          </a:p>
        </p:txBody>
      </p:sp>
    </p:spTree>
    <p:extLst>
      <p:ext uri="{BB962C8B-B14F-4D97-AF65-F5344CB8AC3E}">
        <p14:creationId xmlns:p14="http://schemas.microsoft.com/office/powerpoint/2010/main" val="2984209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5</a:t>
            </a:fld>
            <a:endParaRPr lang="zh-CN" altLang="en-US"/>
          </a:p>
        </p:txBody>
      </p:sp>
    </p:spTree>
    <p:extLst>
      <p:ext uri="{BB962C8B-B14F-4D97-AF65-F5344CB8AC3E}">
        <p14:creationId xmlns:p14="http://schemas.microsoft.com/office/powerpoint/2010/main" val="1857947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9974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19598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390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345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26450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04020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9977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53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308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43</a:t>
            </a:fld>
            <a:endParaRPr lang="zh-CN" altLang="en-US"/>
          </a:p>
        </p:txBody>
      </p:sp>
    </p:spTree>
    <p:extLst>
      <p:ext uri="{BB962C8B-B14F-4D97-AF65-F5344CB8AC3E}">
        <p14:creationId xmlns:p14="http://schemas.microsoft.com/office/powerpoint/2010/main" val="3322081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smtClean="0"/>
              <a:t>数值常量可以是实数或复数，可用科学计数等方式来表示。</a:t>
            </a:r>
            <a:endParaRPr lang="en-US" altLang="zh-CN" smtClean="0"/>
          </a:p>
          <a:p>
            <a:r>
              <a:rPr lang="zh-CN" altLang="en-US" smtClean="0"/>
              <a:t>字符串常量，需要将其内容写在两个单引号之间。</a:t>
            </a:r>
            <a:endParaRPr lang="zh-CN" altLang="en-US" dirty="0" smtClean="0"/>
          </a:p>
        </p:txBody>
      </p:sp>
    </p:spTree>
    <p:extLst>
      <p:ext uri="{BB962C8B-B14F-4D97-AF65-F5344CB8AC3E}">
        <p14:creationId xmlns:p14="http://schemas.microsoft.com/office/powerpoint/2010/main" val="14818616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ChangeArrowheads="1" noTextEdit="1"/>
          </p:cNvSpPr>
          <p:nvPr>
            <p:ph type="sldImg" idx="4294967295"/>
          </p:nvPr>
        </p:nvSpPr>
        <p:spPr/>
      </p:sp>
      <p:sp>
        <p:nvSpPr>
          <p:cNvPr id="177155" name="备注占位符 2"/>
          <p:cNvSpPr>
            <a:spLocks noGrp="1" noChangeArrowheads="1"/>
          </p:cNvSpPr>
          <p:nvPr>
            <p:ph type="body" idx="4294967295"/>
          </p:nvPr>
        </p:nvSpPr>
        <p:spPr/>
        <p:txBody>
          <a:bodyPr>
            <a:prstTxWarp prst="textNoShape">
              <a:avLst/>
            </a:prstTxWarp>
          </a:bodyPr>
          <a:lstStyle/>
          <a:p>
            <a:endParaRPr lang="zh-CN" altLang="en-US" smtClean="0"/>
          </a:p>
        </p:txBody>
      </p:sp>
      <p:sp>
        <p:nvSpPr>
          <p:cNvPr id="1771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6DE11F9F-A473-47EA-BC95-9254BF6524C0}" type="slidenum">
              <a:rPr lang="zh-CN" altLang="en-US" sz="1200" b="0">
                <a:solidFill>
                  <a:schemeClr val="tx1"/>
                </a:solidFill>
                <a:latin typeface="Times New Roman" panose="02020603050405020304" pitchFamily="18" charset="0"/>
              </a:rPr>
              <a:pPr eaLnBrk="1" hangingPunct="1"/>
              <a:t>44</a:t>
            </a:fld>
            <a:endParaRPr lang="zh-CN" alt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7825028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0DDE1564-AB00-43FD-8436-1EBC9D1F98A3}" type="slidenum">
              <a:rPr lang="en-US" altLang="zh-CN" sz="1200" b="0">
                <a:solidFill>
                  <a:schemeClr val="tx1"/>
                </a:solidFill>
                <a:latin typeface="Times New Roman" panose="02020603050405020304" pitchFamily="18" charset="0"/>
              </a:rPr>
              <a:pPr eaLnBrk="1" hangingPunct="1"/>
              <a:t>45</a:t>
            </a:fld>
            <a:endParaRPr lang="en-US" altLang="zh-CN" sz="1200" b="0">
              <a:solidFill>
                <a:schemeClr val="tx1"/>
              </a:solidFill>
              <a:latin typeface="Times New Roman" panose="02020603050405020304" pitchFamily="18" charset="0"/>
            </a:endParaRPr>
          </a:p>
        </p:txBody>
      </p:sp>
      <p:sp>
        <p:nvSpPr>
          <p:cNvPr id="178179" name="Rectangle 2"/>
          <p:cNvSpPr>
            <a:spLocks noGrp="1" noRot="1" noChangeAspect="1" noChangeArrowheads="1" noTextEdit="1"/>
          </p:cNvSpPr>
          <p:nvPr>
            <p:ph type="sldImg" idx="4294967295"/>
          </p:nvPr>
        </p:nvSpPr>
        <p:spPr/>
      </p:sp>
      <p:sp>
        <p:nvSpPr>
          <p:cNvPr id="178180" name="Rectangle 3"/>
          <p:cNvSpPr>
            <a:spLocks noGrp="1" noChangeArrowheads="1"/>
          </p:cNvSpPr>
          <p:nvPr>
            <p:ph type="body" idx="4294967295"/>
          </p:nvPr>
        </p:nvSpPr>
        <p:spPr/>
        <p:txBody>
          <a:bodyPr>
            <a:prstTxWarp prst="textNoShape">
              <a:avLst/>
            </a:prstTxWarp>
          </a:bodyPr>
          <a:lstStyle/>
          <a:p>
            <a:r>
              <a:rPr lang="zh-CN" altLang="en-US" dirty="0" smtClean="0"/>
              <a:t>基本原理类似于点运算</a:t>
            </a:r>
            <a:endParaRPr lang="zh-CN" altLang="zh-CN" dirty="0" smtClean="0"/>
          </a:p>
        </p:txBody>
      </p:sp>
    </p:spTree>
    <p:extLst>
      <p:ext uri="{BB962C8B-B14F-4D97-AF65-F5344CB8AC3E}">
        <p14:creationId xmlns:p14="http://schemas.microsoft.com/office/powerpoint/2010/main" val="3716871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4E801081-5374-441F-8F78-7038BB01CD85}" type="slidenum">
              <a:rPr lang="en-US" altLang="zh-CN" sz="1200" b="0">
                <a:solidFill>
                  <a:schemeClr val="tx1"/>
                </a:solidFill>
                <a:latin typeface="Times New Roman" panose="02020603050405020304" pitchFamily="18" charset="0"/>
              </a:rPr>
              <a:pPr eaLnBrk="1" hangingPunct="1"/>
              <a:t>46</a:t>
            </a:fld>
            <a:endParaRPr lang="en-US" altLang="zh-CN" sz="1200" b="0">
              <a:solidFill>
                <a:schemeClr val="tx1"/>
              </a:solidFill>
              <a:latin typeface="Times New Roman" panose="02020603050405020304" pitchFamily="18" charset="0"/>
            </a:endParaRPr>
          </a:p>
        </p:txBody>
      </p:sp>
      <p:sp>
        <p:nvSpPr>
          <p:cNvPr id="179203" name="Rectangle 2"/>
          <p:cNvSpPr>
            <a:spLocks noGrp="1" noRot="1" noChangeAspect="1" noChangeArrowheads="1" noTextEdit="1"/>
          </p:cNvSpPr>
          <p:nvPr>
            <p:ph type="sldImg" idx="4294967295"/>
          </p:nvPr>
        </p:nvSpPr>
        <p:spPr/>
      </p:sp>
      <p:sp>
        <p:nvSpPr>
          <p:cNvPr id="17920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2530262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35965A1F-DF7C-4180-85DB-A496B55DD6DC}" type="slidenum">
              <a:rPr lang="en-US" altLang="zh-CN" sz="1200" b="0">
                <a:solidFill>
                  <a:schemeClr val="tx1"/>
                </a:solidFill>
                <a:latin typeface="Times New Roman" panose="02020603050405020304" pitchFamily="18" charset="0"/>
              </a:rPr>
              <a:pPr eaLnBrk="1" hangingPunct="1"/>
              <a:t>47</a:t>
            </a:fld>
            <a:endParaRPr lang="en-US" altLang="zh-CN" sz="1200" b="0">
              <a:solidFill>
                <a:schemeClr val="tx1"/>
              </a:solidFill>
              <a:latin typeface="Times New Roman" panose="02020603050405020304" pitchFamily="18" charset="0"/>
            </a:endParaRPr>
          </a:p>
        </p:txBody>
      </p:sp>
      <p:sp>
        <p:nvSpPr>
          <p:cNvPr id="180227" name="Rectangle 2"/>
          <p:cNvSpPr>
            <a:spLocks noGrp="1" noRot="1" noChangeAspect="1" noChangeArrowheads="1" noTextEdit="1"/>
          </p:cNvSpPr>
          <p:nvPr>
            <p:ph type="sldImg" idx="4294967295"/>
          </p:nvPr>
        </p:nvSpPr>
        <p:spPr/>
      </p:sp>
      <p:sp>
        <p:nvSpPr>
          <p:cNvPr id="180228" name="Rectangle 3"/>
          <p:cNvSpPr>
            <a:spLocks noGrp="1" noChangeArrowheads="1"/>
          </p:cNvSpPr>
          <p:nvPr>
            <p:ph type="body" idx="4294967295"/>
          </p:nvPr>
        </p:nvSpPr>
        <p:spPr/>
        <p:txBody>
          <a:bodyPr>
            <a:prstTxWarp prst="textNoShape">
              <a:avLst/>
            </a:prstTxWarp>
          </a:bodyPr>
          <a:lstStyle/>
          <a:p>
            <a:r>
              <a:rPr lang="zh-CN" altLang="en-US" dirty="0" smtClean="0"/>
              <a:t>类似于点运算</a:t>
            </a:r>
            <a:endParaRPr lang="zh-CN" altLang="zh-CN" dirty="0" smtClean="0"/>
          </a:p>
        </p:txBody>
      </p:sp>
    </p:spTree>
    <p:extLst>
      <p:ext uri="{BB962C8B-B14F-4D97-AF65-F5344CB8AC3E}">
        <p14:creationId xmlns:p14="http://schemas.microsoft.com/office/powerpoint/2010/main" val="40667321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1C24C30D-6DFE-499E-9988-0C69B662080F}" type="slidenum">
              <a:rPr lang="en-US" altLang="zh-CN" sz="1200" b="0">
                <a:solidFill>
                  <a:schemeClr val="tx1"/>
                </a:solidFill>
                <a:latin typeface="Times New Roman" panose="02020603050405020304" pitchFamily="18" charset="0"/>
              </a:rPr>
              <a:pPr eaLnBrk="1" hangingPunct="1"/>
              <a:t>48</a:t>
            </a:fld>
            <a:endParaRPr lang="en-US" altLang="zh-CN" sz="1200" b="0">
              <a:solidFill>
                <a:schemeClr val="tx1"/>
              </a:solidFill>
              <a:latin typeface="Times New Roman" panose="02020603050405020304" pitchFamily="18" charset="0"/>
            </a:endParaRPr>
          </a:p>
        </p:txBody>
      </p:sp>
      <p:sp>
        <p:nvSpPr>
          <p:cNvPr id="181251" name="Rectangle 2"/>
          <p:cNvSpPr>
            <a:spLocks noGrp="1" noRot="1" noChangeAspect="1" noChangeArrowheads="1" noTextEdit="1"/>
          </p:cNvSpPr>
          <p:nvPr>
            <p:ph type="sldImg" idx="4294967295"/>
          </p:nvPr>
        </p:nvSpPr>
        <p:spPr/>
      </p:sp>
      <p:sp>
        <p:nvSpPr>
          <p:cNvPr id="18125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3347417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0F169D0E-5AE4-4F00-91E8-3A16E5285E71}" type="slidenum">
              <a:rPr lang="en-US" altLang="zh-CN" sz="1200" b="0">
                <a:solidFill>
                  <a:schemeClr val="tx1"/>
                </a:solidFill>
                <a:latin typeface="Times New Roman" panose="02020603050405020304" pitchFamily="18" charset="0"/>
              </a:rPr>
              <a:pPr eaLnBrk="1" hangingPunct="1"/>
              <a:t>49</a:t>
            </a:fld>
            <a:endParaRPr lang="en-US" altLang="zh-CN" sz="1200" b="0">
              <a:solidFill>
                <a:schemeClr val="tx1"/>
              </a:solidFill>
              <a:latin typeface="Times New Roman" panose="02020603050405020304" pitchFamily="18" charset="0"/>
            </a:endParaRPr>
          </a:p>
        </p:txBody>
      </p:sp>
      <p:sp>
        <p:nvSpPr>
          <p:cNvPr id="182275" name="Rectangle 2"/>
          <p:cNvSpPr>
            <a:spLocks noGrp="1" noRot="1" noChangeAspect="1" noChangeArrowheads="1" noTextEdit="1"/>
          </p:cNvSpPr>
          <p:nvPr>
            <p:ph type="sldImg" idx="4294967295"/>
          </p:nvPr>
        </p:nvSpPr>
        <p:spPr/>
      </p:sp>
      <p:sp>
        <p:nvSpPr>
          <p:cNvPr id="182276" name="Rectangle 3"/>
          <p:cNvSpPr>
            <a:spLocks noGrp="1" noChangeArrowheads="1"/>
          </p:cNvSpPr>
          <p:nvPr>
            <p:ph type="body" idx="4294967295"/>
          </p:nvPr>
        </p:nvSpPr>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1560293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0A765463-36DE-4416-8374-705078FF7AB5}" type="slidenum">
              <a:rPr lang="en-US" altLang="zh-CN" sz="1200" b="0">
                <a:solidFill>
                  <a:schemeClr val="tx1"/>
                </a:solidFill>
                <a:latin typeface="Times New Roman" panose="02020603050405020304" pitchFamily="18" charset="0"/>
              </a:rPr>
              <a:pPr eaLnBrk="1" hangingPunct="1"/>
              <a:t>50</a:t>
            </a:fld>
            <a:endParaRPr lang="en-US" altLang="zh-CN" sz="1200" b="0">
              <a:solidFill>
                <a:schemeClr val="tx1"/>
              </a:solidFill>
              <a:latin typeface="Times New Roman" panose="02020603050405020304" pitchFamily="18" charset="0"/>
            </a:endParaRPr>
          </a:p>
        </p:txBody>
      </p:sp>
      <p:sp>
        <p:nvSpPr>
          <p:cNvPr id="183299" name="Rectangle 2"/>
          <p:cNvSpPr>
            <a:spLocks noGrp="1" noRot="1" noChangeAspect="1" noChangeArrowheads="1" noTextEdit="1"/>
          </p:cNvSpPr>
          <p:nvPr>
            <p:ph type="sldImg" idx="4294967295"/>
          </p:nvPr>
        </p:nvSpPr>
        <p:spPr/>
      </p:sp>
      <p:sp>
        <p:nvSpPr>
          <p:cNvPr id="183300" name="Rectangle 3"/>
          <p:cNvSpPr>
            <a:spLocks noGrp="1" noChangeArrowheads="1"/>
          </p:cNvSpPr>
          <p:nvPr>
            <p:ph type="body" idx="4294967295"/>
          </p:nvPr>
        </p:nvSpPr>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1506060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9AB6FA00-D06C-4133-884E-501F2A1828D3}" type="slidenum">
              <a:rPr lang="en-US" altLang="zh-CN" sz="1200" b="0">
                <a:solidFill>
                  <a:schemeClr val="tx1"/>
                </a:solidFill>
                <a:latin typeface="Times New Roman" panose="02020603050405020304" pitchFamily="18" charset="0"/>
              </a:rPr>
              <a:pPr eaLnBrk="1" hangingPunct="1"/>
              <a:t>51</a:t>
            </a:fld>
            <a:endParaRPr lang="en-US" altLang="zh-CN" sz="1200" b="0">
              <a:solidFill>
                <a:schemeClr val="tx1"/>
              </a:solidFill>
              <a:latin typeface="Times New Roman" panose="02020603050405020304" pitchFamily="18" charset="0"/>
            </a:endParaRPr>
          </a:p>
        </p:txBody>
      </p:sp>
      <p:sp>
        <p:nvSpPr>
          <p:cNvPr id="184323" name="Rectangle 2"/>
          <p:cNvSpPr>
            <a:spLocks noGrp="1" noRot="1" noChangeAspect="1" noChangeArrowheads="1" noTextEdit="1"/>
          </p:cNvSpPr>
          <p:nvPr>
            <p:ph type="sldImg" idx="4294967295"/>
          </p:nvPr>
        </p:nvSpPr>
        <p:spPr/>
      </p:sp>
      <p:sp>
        <p:nvSpPr>
          <p:cNvPr id="184324" name="Rectangle 3"/>
          <p:cNvSpPr>
            <a:spLocks noGrp="1" noChangeArrowheads="1"/>
          </p:cNvSpPr>
          <p:nvPr>
            <p:ph type="body" idx="4294967295"/>
          </p:nvPr>
        </p:nvSpPr>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32290531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4F1D7B36-1BA6-4C96-9397-BD713A05393E}" type="slidenum">
              <a:rPr lang="en-US" altLang="zh-CN" sz="1200" b="0">
                <a:solidFill>
                  <a:schemeClr val="tx1"/>
                </a:solidFill>
                <a:latin typeface="Times New Roman" panose="02020603050405020304" pitchFamily="18" charset="0"/>
              </a:rPr>
              <a:pPr eaLnBrk="1" hangingPunct="1"/>
              <a:t>52</a:t>
            </a:fld>
            <a:endParaRPr lang="en-US" altLang="zh-CN" sz="1200" b="0">
              <a:solidFill>
                <a:schemeClr val="tx1"/>
              </a:solidFill>
              <a:latin typeface="Times New Roman" panose="02020603050405020304" pitchFamily="18" charset="0"/>
            </a:endParaRPr>
          </a:p>
        </p:txBody>
      </p:sp>
      <p:sp>
        <p:nvSpPr>
          <p:cNvPr id="185347" name="Rectangle 2"/>
          <p:cNvSpPr>
            <a:spLocks noGrp="1" noRot="1" noChangeAspect="1" noChangeArrowheads="1" noTextEdit="1"/>
          </p:cNvSpPr>
          <p:nvPr>
            <p:ph type="sldImg" idx="4294967295"/>
          </p:nvPr>
        </p:nvSpPr>
        <p:spPr/>
      </p:sp>
      <p:sp>
        <p:nvSpPr>
          <p:cNvPr id="185348" name="Rectangle 3"/>
          <p:cNvSpPr>
            <a:spLocks noGrp="1" noChangeArrowheads="1"/>
          </p:cNvSpPr>
          <p:nvPr>
            <p:ph type="body" idx="4294967295"/>
          </p:nvPr>
        </p:nvSpPr>
        <p:spPr/>
        <p:txBody>
          <a:bodyPr>
            <a:prstTxWarp prst="textNoShape">
              <a:avLst/>
            </a:prstTxWarp>
          </a:bodyPr>
          <a:lstStyle/>
          <a:p>
            <a:r>
              <a:rPr lang="en-US" altLang="zh-CN" sz="1200" b="0" noProof="1" smtClean="0">
                <a:solidFill>
                  <a:srgbClr val="FF0000"/>
                </a:solidFill>
                <a:latin typeface="Tahoma" panose="020B0604030504040204" pitchFamily="34" charset="0"/>
              </a:rPr>
              <a:t>A\b   </a:t>
            </a:r>
            <a:r>
              <a:rPr lang="zh-CN" altLang="en-US" sz="1200" b="0" noProof="1" smtClean="0">
                <a:solidFill>
                  <a:srgbClr val="FF0000"/>
                </a:solidFill>
                <a:latin typeface="Tahoma" panose="020B0604030504040204" pitchFamily="34" charset="0"/>
              </a:rPr>
              <a:t>方阵反除列向量</a:t>
            </a:r>
            <a:endParaRPr lang="zh-CN" altLang="zh-CN" dirty="0" smtClean="0"/>
          </a:p>
        </p:txBody>
      </p:sp>
    </p:spTree>
    <p:extLst>
      <p:ext uri="{BB962C8B-B14F-4D97-AF65-F5344CB8AC3E}">
        <p14:creationId xmlns:p14="http://schemas.microsoft.com/office/powerpoint/2010/main" val="3396196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4F1D7B36-1BA6-4C96-9397-BD713A05393E}" type="slidenum">
              <a:rPr lang="en-US" altLang="zh-CN" sz="1200" b="0">
                <a:solidFill>
                  <a:schemeClr val="tx1"/>
                </a:solidFill>
                <a:latin typeface="Times New Roman" panose="02020603050405020304" pitchFamily="18" charset="0"/>
              </a:rPr>
              <a:pPr eaLnBrk="1" hangingPunct="1"/>
              <a:t>53</a:t>
            </a:fld>
            <a:endParaRPr lang="en-US" altLang="zh-CN" sz="1200" b="0">
              <a:solidFill>
                <a:schemeClr val="tx1"/>
              </a:solidFill>
              <a:latin typeface="Times New Roman" panose="02020603050405020304" pitchFamily="18" charset="0"/>
            </a:endParaRPr>
          </a:p>
        </p:txBody>
      </p:sp>
      <p:sp>
        <p:nvSpPr>
          <p:cNvPr id="185347" name="Rectangle 2"/>
          <p:cNvSpPr>
            <a:spLocks noGrp="1" noRot="1" noChangeAspect="1" noChangeArrowheads="1" noTextEdit="1"/>
          </p:cNvSpPr>
          <p:nvPr>
            <p:ph type="sldImg" idx="4294967295"/>
          </p:nvPr>
        </p:nvSpPr>
        <p:spPr/>
      </p:sp>
      <p:sp>
        <p:nvSpPr>
          <p:cNvPr id="185348" name="Rectangle 3"/>
          <p:cNvSpPr>
            <a:spLocks noGrp="1" noChangeArrowheads="1"/>
          </p:cNvSpPr>
          <p:nvPr>
            <p:ph type="body" idx="4294967295"/>
          </p:nvPr>
        </p:nvSpPr>
        <p:spPr/>
        <p:txBody>
          <a:bodyPr>
            <a:prstTxWarp prst="textNoShape">
              <a:avLst/>
            </a:prstTxWarp>
          </a:bodyPr>
          <a:lstStyle/>
          <a:p>
            <a:r>
              <a:rPr lang="en-US" altLang="zh-CN" sz="1200" b="0" noProof="1" smtClean="0">
                <a:solidFill>
                  <a:srgbClr val="FF0000"/>
                </a:solidFill>
                <a:latin typeface="Tahoma" panose="020B0604030504040204" pitchFamily="34" charset="0"/>
              </a:rPr>
              <a:t>A\b   </a:t>
            </a:r>
            <a:r>
              <a:rPr lang="zh-CN" altLang="en-US" sz="1200" b="0" noProof="1" smtClean="0">
                <a:solidFill>
                  <a:srgbClr val="FF0000"/>
                </a:solidFill>
                <a:latin typeface="Tahoma" panose="020B0604030504040204" pitchFamily="34" charset="0"/>
              </a:rPr>
              <a:t>方阵反除列向量</a:t>
            </a:r>
            <a:endParaRPr lang="zh-CN" altLang="zh-CN" dirty="0" smtClean="0"/>
          </a:p>
        </p:txBody>
      </p:sp>
    </p:spTree>
    <p:extLst>
      <p:ext uri="{BB962C8B-B14F-4D97-AF65-F5344CB8AC3E}">
        <p14:creationId xmlns:p14="http://schemas.microsoft.com/office/powerpoint/2010/main" val="243467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b="0" smtClean="0">
                <a:solidFill>
                  <a:srgbClr val="0000FF"/>
                </a:solidFill>
                <a:latin typeface="Tahoma" panose="020B0604030504040204" pitchFamily="34" charset="0"/>
              </a:rPr>
              <a:t>MATLAB</a:t>
            </a:r>
            <a:r>
              <a:rPr lang="zh-CN" altLang="en-US" b="0" smtClean="0">
                <a:solidFill>
                  <a:srgbClr val="0000FF"/>
                </a:solidFill>
                <a:latin typeface="Tahoma" panose="020B0604030504040204" pitchFamily="34" charset="0"/>
              </a:rPr>
              <a:t>预先定义一些特殊常量。由于用户可以对他们重新赋值，所以他们实质上也是变量。但是这种赋值容易造成混乱，不建议做。</a:t>
            </a:r>
            <a:endParaRPr lang="en-US" altLang="zh-CN" b="0" smtClean="0">
              <a:solidFill>
                <a:srgbClr val="0000FF"/>
              </a:solidFill>
              <a:latin typeface="Tahoma" panose="020B0604030504040204" pitchFamily="34" charset="0"/>
            </a:endParaRPr>
          </a:p>
          <a:p>
            <a:r>
              <a:rPr lang="zh-CN" altLang="en-US" b="0" smtClean="0">
                <a:solidFill>
                  <a:srgbClr val="0000FF"/>
                </a:solidFill>
                <a:latin typeface="Tahoma" panose="020B0604030504040204" pitchFamily="34" charset="0"/>
              </a:rPr>
              <a:t>特殊常量中</a:t>
            </a:r>
            <a:r>
              <a:rPr lang="en-US" altLang="zh-CN" b="0" smtClean="0">
                <a:solidFill>
                  <a:srgbClr val="0000FF"/>
                </a:solidFill>
                <a:latin typeface="Tahoma" panose="020B0604030504040204" pitchFamily="34" charset="0"/>
              </a:rPr>
              <a:t>ans</a:t>
            </a:r>
            <a:r>
              <a:rPr lang="zh-CN" altLang="en-US" b="0" smtClean="0">
                <a:solidFill>
                  <a:srgbClr val="0000FF"/>
                </a:solidFill>
                <a:latin typeface="Tahoma" panose="020B0604030504040204" pitchFamily="34" charset="0"/>
              </a:rPr>
              <a:t>最常见，我们在命令窗口执行</a:t>
            </a:r>
            <a:r>
              <a:rPr lang="en-US" altLang="zh-CN" b="0" smtClean="0">
                <a:solidFill>
                  <a:srgbClr val="0000FF"/>
                </a:solidFill>
                <a:latin typeface="Tahoma" panose="020B0604030504040204" pitchFamily="34" charset="0"/>
              </a:rPr>
              <a:t>1+2，</a:t>
            </a:r>
            <a:r>
              <a:rPr lang="zh-CN" altLang="en-US" b="0" smtClean="0">
                <a:solidFill>
                  <a:srgbClr val="0000FF"/>
                </a:solidFill>
                <a:latin typeface="Tahoma" panose="020B0604030504040204" pitchFamily="34" charset="0"/>
              </a:rPr>
              <a:t>系统会把计算结果 </a:t>
            </a:r>
            <a:r>
              <a:rPr lang="en-US" altLang="zh-CN" b="0" smtClean="0">
                <a:solidFill>
                  <a:srgbClr val="0000FF"/>
                </a:solidFill>
                <a:latin typeface="Tahoma" panose="020B0604030504040204" pitchFamily="34" charset="0"/>
              </a:rPr>
              <a:t>3 </a:t>
            </a:r>
            <a:r>
              <a:rPr lang="zh-CN" altLang="en-US" b="0" smtClean="0">
                <a:solidFill>
                  <a:srgbClr val="0000FF"/>
                </a:solidFill>
                <a:latin typeface="Tahoma" panose="020B0604030504040204" pitchFamily="34" charset="0"/>
              </a:rPr>
              <a:t>默认赋值给 </a:t>
            </a:r>
            <a:r>
              <a:rPr lang="en-US" altLang="zh-CN" b="0" smtClean="0">
                <a:solidFill>
                  <a:srgbClr val="0000FF"/>
                </a:solidFill>
                <a:latin typeface="Tahoma" panose="020B0604030504040204" pitchFamily="34" charset="0"/>
              </a:rPr>
              <a:t>ans</a:t>
            </a:r>
            <a:r>
              <a:rPr lang="zh-CN" altLang="en-US" b="0" smtClean="0">
                <a:solidFill>
                  <a:srgbClr val="0000FF"/>
                </a:solidFill>
                <a:latin typeface="Tahoma" panose="020B0604030504040204" pitchFamily="34" charset="0"/>
              </a:rPr>
              <a:t>，</a:t>
            </a:r>
            <a:r>
              <a:rPr lang="zh-CN" altLang="en-US" b="0" baseline="0" smtClean="0">
                <a:solidFill>
                  <a:srgbClr val="0000FF"/>
                </a:solidFill>
                <a:latin typeface="Tahoma" panose="020B0604030504040204" pitchFamily="34" charset="0"/>
              </a:rPr>
              <a:t> 接着再执行</a:t>
            </a:r>
            <a:r>
              <a:rPr lang="en-US" altLang="zh-CN" b="0" baseline="0" smtClean="0">
                <a:solidFill>
                  <a:srgbClr val="0000FF"/>
                </a:solidFill>
                <a:latin typeface="Tahoma" panose="020B0604030504040204" pitchFamily="34" charset="0"/>
              </a:rPr>
              <a:t>3+4,  ans</a:t>
            </a:r>
            <a:r>
              <a:rPr lang="zh-CN" altLang="en-US" b="0" baseline="0" smtClean="0">
                <a:solidFill>
                  <a:srgbClr val="0000FF"/>
                </a:solidFill>
                <a:latin typeface="Tahoma" panose="020B0604030504040204" pitchFamily="34" charset="0"/>
              </a:rPr>
              <a:t>值会再次更新为</a:t>
            </a:r>
            <a:r>
              <a:rPr lang="en-US" altLang="zh-CN" b="0" baseline="0" smtClean="0">
                <a:solidFill>
                  <a:srgbClr val="0000FF"/>
                </a:solidFill>
                <a:latin typeface="Tahoma" panose="020B0604030504040204" pitchFamily="34" charset="0"/>
              </a:rPr>
              <a:t>7.</a:t>
            </a:r>
          </a:p>
          <a:p>
            <a:r>
              <a:rPr lang="zh-CN" altLang="en-US" b="0" baseline="0" smtClean="0">
                <a:solidFill>
                  <a:srgbClr val="0000FF"/>
                </a:solidFill>
                <a:latin typeface="Tahoma" panose="020B0604030504040204" pitchFamily="34" charset="0"/>
              </a:rPr>
              <a:t>另一个重要的是</a:t>
            </a:r>
            <a:r>
              <a:rPr lang="en-US" altLang="zh-CN" b="0" baseline="0" smtClean="0">
                <a:solidFill>
                  <a:srgbClr val="0000FF"/>
                </a:solidFill>
                <a:latin typeface="Tahoma" panose="020B0604030504040204" pitchFamily="34" charset="0"/>
              </a:rPr>
              <a:t>NaN，</a:t>
            </a:r>
            <a:r>
              <a:rPr lang="zh-CN" altLang="en-US" b="0" baseline="0" smtClean="0">
                <a:solidFill>
                  <a:srgbClr val="0000FF"/>
                </a:solidFill>
                <a:latin typeface="Tahoma" panose="020B0604030504040204" pitchFamily="34" charset="0"/>
              </a:rPr>
              <a:t>出现他往往代表程序运行出现了问题，需要检查和修改。</a:t>
            </a:r>
            <a:endParaRPr lang="zh-CN" altLang="en-US" dirty="0"/>
          </a:p>
        </p:txBody>
      </p:sp>
    </p:spTree>
    <p:extLst>
      <p:ext uri="{BB962C8B-B14F-4D97-AF65-F5344CB8AC3E}">
        <p14:creationId xmlns:p14="http://schemas.microsoft.com/office/powerpoint/2010/main" val="5988899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fld id="{4F1D7B36-1BA6-4C96-9397-BD713A05393E}" type="slidenum">
              <a:rPr lang="en-US" altLang="zh-CN" sz="1200" b="0">
                <a:solidFill>
                  <a:schemeClr val="tx1"/>
                </a:solidFill>
                <a:latin typeface="Times New Roman" panose="02020603050405020304" pitchFamily="18" charset="0"/>
              </a:rPr>
              <a:pPr eaLnBrk="1" hangingPunct="1"/>
              <a:t>65</a:t>
            </a:fld>
            <a:endParaRPr lang="en-US" altLang="zh-CN" sz="1200" b="0">
              <a:solidFill>
                <a:schemeClr val="tx1"/>
              </a:solidFill>
              <a:latin typeface="Times New Roman" panose="02020603050405020304" pitchFamily="18" charset="0"/>
            </a:endParaRPr>
          </a:p>
        </p:txBody>
      </p:sp>
      <p:sp>
        <p:nvSpPr>
          <p:cNvPr id="185347" name="Rectangle 2"/>
          <p:cNvSpPr>
            <a:spLocks noGrp="1" noRot="1" noChangeAspect="1" noChangeArrowheads="1" noTextEdit="1"/>
          </p:cNvSpPr>
          <p:nvPr>
            <p:ph type="sldImg" idx="4294967295"/>
          </p:nvPr>
        </p:nvSpPr>
        <p:spPr/>
      </p:sp>
      <p:sp>
        <p:nvSpPr>
          <p:cNvPr id="185348" name="Rectangle 3"/>
          <p:cNvSpPr>
            <a:spLocks noGrp="1" noChangeArrowheads="1"/>
          </p:cNvSpPr>
          <p:nvPr>
            <p:ph type="body" idx="4294967295"/>
          </p:nvPr>
        </p:nvSpPr>
        <p:spPr/>
        <p:txBody>
          <a:bodyPr>
            <a:prstTxWarp prst="textNoShape">
              <a:avLst/>
            </a:prstTxWarp>
          </a:bodyPr>
          <a:lstStyle/>
          <a:p>
            <a:r>
              <a:rPr lang="en-US" altLang="zh-CN" sz="1200" b="0" noProof="1" smtClean="0">
                <a:solidFill>
                  <a:srgbClr val="FF0000"/>
                </a:solidFill>
                <a:latin typeface="Tahoma" panose="020B0604030504040204" pitchFamily="34" charset="0"/>
              </a:rPr>
              <a:t>A\b   </a:t>
            </a:r>
            <a:r>
              <a:rPr lang="zh-CN" altLang="en-US" sz="1200" b="0" noProof="1" smtClean="0">
                <a:solidFill>
                  <a:srgbClr val="FF0000"/>
                </a:solidFill>
                <a:latin typeface="Tahoma" panose="020B0604030504040204" pitchFamily="34" charset="0"/>
              </a:rPr>
              <a:t>方阵反除列向量</a:t>
            </a:r>
            <a:endParaRPr lang="zh-CN" altLang="zh-CN" dirty="0" smtClean="0"/>
          </a:p>
        </p:txBody>
      </p:sp>
    </p:spTree>
    <p:extLst>
      <p:ext uri="{BB962C8B-B14F-4D97-AF65-F5344CB8AC3E}">
        <p14:creationId xmlns:p14="http://schemas.microsoft.com/office/powerpoint/2010/main" val="465852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52981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Matlab</a:t>
            </a:r>
            <a:r>
              <a:rPr lang="zh-CN" altLang="en-US" dirty="0" smtClean="0"/>
              <a:t>的数据以广义的矩阵（数组）形式存在，这里的广义是指数学上的列向量、行向量、</a:t>
            </a:r>
            <a:r>
              <a:rPr lang="en-US" altLang="zh-CN" dirty="0" smtClean="0"/>
              <a:t>m x n</a:t>
            </a:r>
            <a:r>
              <a:rPr lang="zh-CN" altLang="en-US" dirty="0" smtClean="0"/>
              <a:t>矩阵、</a:t>
            </a:r>
            <a:r>
              <a:rPr lang="en-US" altLang="zh-CN" dirty="0" smtClean="0"/>
              <a:t>m1 x m2 x … x </a:t>
            </a:r>
            <a:r>
              <a:rPr lang="en-US" altLang="zh-CN" dirty="0" err="1" smtClean="0"/>
              <a:t>mn</a:t>
            </a:r>
            <a:r>
              <a:rPr lang="en-US" altLang="zh-CN" dirty="0" smtClean="0"/>
              <a:t> </a:t>
            </a:r>
            <a:r>
              <a:rPr lang="zh-CN" altLang="en-US" dirty="0" smtClean="0"/>
              <a:t>高维矩阵都可以纳入其中。</a:t>
            </a:r>
            <a:endParaRPr lang="en-US" altLang="zh-CN" dirty="0" smtClean="0"/>
          </a:p>
          <a:p>
            <a:r>
              <a:rPr lang="en-US" altLang="zh-CN" dirty="0" err="1" smtClean="0"/>
              <a:t>Matlab</a:t>
            </a:r>
            <a:r>
              <a:rPr lang="zh-CN" altLang="en-US" dirty="0" smtClean="0"/>
              <a:t>有多种数据类型，大致可分为数值数据和其他数据。</a:t>
            </a:r>
            <a:endParaRPr lang="en-US" altLang="zh-CN" dirty="0" smtClean="0"/>
          </a:p>
          <a:p>
            <a:r>
              <a:rPr lang="zh-CN" altLang="en-US" dirty="0" smtClean="0"/>
              <a:t>数值数据</a:t>
            </a:r>
            <a:r>
              <a:rPr lang="zh-CN" altLang="en-US" baseline="0" dirty="0" smtClean="0"/>
              <a:t>，</a:t>
            </a:r>
            <a:r>
              <a:rPr lang="zh-CN" altLang="en-US" dirty="0" smtClean="0"/>
              <a:t>包括整数和浮点数，如果不专门声明，系统将把数值默认为</a:t>
            </a:r>
            <a:r>
              <a:rPr lang="en-US" altLang="zh-CN" dirty="0" smtClean="0"/>
              <a:t>double</a:t>
            </a:r>
            <a:r>
              <a:rPr lang="zh-CN" altLang="en-US" dirty="0" smtClean="0"/>
              <a:t>型浮点数，</a:t>
            </a:r>
            <a:endParaRPr lang="en-US" altLang="zh-CN" dirty="0" smtClean="0"/>
          </a:p>
          <a:p>
            <a:r>
              <a:rPr lang="zh-CN" altLang="en-US" dirty="0" smtClean="0"/>
              <a:t>对于其他数据，有字符、符号、元胞、结构、逻辑等类型，其中字符和符号也是很常用的。</a:t>
            </a:r>
            <a:endParaRPr lang="zh-CN" altLang="en-US" dirty="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9</a:t>
            </a:fld>
            <a:endParaRPr lang="zh-CN" altLang="en-US"/>
          </a:p>
        </p:txBody>
      </p:sp>
    </p:spTree>
    <p:extLst>
      <p:ext uri="{BB962C8B-B14F-4D97-AF65-F5344CB8AC3E}">
        <p14:creationId xmlns:p14="http://schemas.microsoft.com/office/powerpoint/2010/main" val="3279174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10</a:t>
            </a:fld>
            <a:endParaRPr lang="zh-CN" altLang="en-US"/>
          </a:p>
        </p:txBody>
      </p:sp>
    </p:spTree>
    <p:extLst>
      <p:ext uri="{BB962C8B-B14F-4D97-AF65-F5344CB8AC3E}">
        <p14:creationId xmlns:p14="http://schemas.microsoft.com/office/powerpoint/2010/main" val="1889160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6E8EF34D-BE8B-4071-9DAC-604542D76664}" type="slidenum">
              <a:rPr lang="zh-CN" altLang="en-US" smtClean="0"/>
              <a:pPr/>
              <a:t>11</a:t>
            </a:fld>
            <a:endParaRPr lang="zh-CN" altLang="en-US"/>
          </a:p>
        </p:txBody>
      </p:sp>
    </p:spTree>
    <p:extLst>
      <p:ext uri="{BB962C8B-B14F-4D97-AF65-F5344CB8AC3E}">
        <p14:creationId xmlns:p14="http://schemas.microsoft.com/office/powerpoint/2010/main" val="315180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1628775"/>
            <a:ext cx="9009063" cy="1052513"/>
            <a:chOff x="0" y="0"/>
            <a:chExt cx="5675" cy="663"/>
          </a:xfrm>
        </p:grpSpPr>
        <p:grpSp>
          <p:nvGrpSpPr>
            <p:cNvPr id="5" name="Group 3"/>
            <p:cNvGrpSpPr>
              <a:grpSpLocks/>
            </p:cNvGrpSpPr>
            <p:nvPr/>
          </p:nvGrpSpPr>
          <p:grpSpPr bwMode="auto">
            <a:xfrm>
              <a:off x="183" y="68"/>
              <a:ext cx="448"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grpSp>
          <p:nvGrpSpPr>
            <p:cNvPr id="6" name="Group 6"/>
            <p:cNvGrpSpPr>
              <a:grpSpLocks/>
            </p:cNvGrpSpPr>
            <p:nvPr/>
          </p:nvGrpSpPr>
          <p:grpSpPr bwMode="auto">
            <a:xfrm>
              <a:off x="261" y="334"/>
              <a:ext cx="465"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8" name="Rectangle 10"/>
            <p:cNvSpPr>
              <a:spLocks noChangeArrowheads="1"/>
            </p:cNvSpPr>
            <p:nvPr/>
          </p:nvSpPr>
          <p:spPr bwMode="auto">
            <a:xfrm>
              <a:off x="400" y="0"/>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059113" y="6248400"/>
            <a:ext cx="3673475"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8230A004-D93A-493A-A882-8241183C161A}" type="slidenum">
              <a:rPr lang="zh-CN" altLang="en-US"/>
              <a:pPr/>
              <a:t>‹#›</a:t>
            </a:fld>
            <a:endParaRPr lang="zh-CN" altLang="en-US"/>
          </a:p>
        </p:txBody>
      </p:sp>
    </p:spTree>
    <p:extLst>
      <p:ext uri="{BB962C8B-B14F-4D97-AF65-F5344CB8AC3E}">
        <p14:creationId xmlns:p14="http://schemas.microsoft.com/office/powerpoint/2010/main" val="146304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4F1B7847-F557-4E3C-9D1B-B99B44F6F2F3}" type="slidenum">
              <a:rPr lang="zh-CN" altLang="en-US"/>
              <a:pPr/>
              <a:t>‹#›</a:t>
            </a:fld>
            <a:endParaRPr lang="zh-CN" altLang="en-US"/>
          </a:p>
        </p:txBody>
      </p:sp>
    </p:spTree>
    <p:extLst>
      <p:ext uri="{BB962C8B-B14F-4D97-AF65-F5344CB8AC3E}">
        <p14:creationId xmlns:p14="http://schemas.microsoft.com/office/powerpoint/2010/main" val="33639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476250"/>
            <a:ext cx="1989137" cy="56562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82688" y="476250"/>
            <a:ext cx="5819775" cy="56562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13DD5B00-15B5-4707-BF19-0E9328037AEB}" type="slidenum">
              <a:rPr lang="zh-CN" altLang="en-US"/>
              <a:pPr/>
              <a:t>‹#›</a:t>
            </a:fld>
            <a:endParaRPr lang="zh-CN" altLang="en-US"/>
          </a:p>
        </p:txBody>
      </p:sp>
    </p:spTree>
    <p:extLst>
      <p:ext uri="{BB962C8B-B14F-4D97-AF65-F5344CB8AC3E}">
        <p14:creationId xmlns:p14="http://schemas.microsoft.com/office/powerpoint/2010/main" val="2208426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476250"/>
            <a:ext cx="7793037" cy="14620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615CBDB3-C773-4D2D-9298-272CE817B867}" type="slidenum">
              <a:rPr lang="zh-CN" altLang="en-US"/>
              <a:pPr/>
              <a:t>‹#›</a:t>
            </a:fld>
            <a:endParaRPr lang="zh-CN" altLang="en-US"/>
          </a:p>
        </p:txBody>
      </p:sp>
    </p:spTree>
    <p:extLst>
      <p:ext uri="{BB962C8B-B14F-4D97-AF65-F5344CB8AC3E}">
        <p14:creationId xmlns:p14="http://schemas.microsoft.com/office/powerpoint/2010/main" val="78605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476250"/>
            <a:ext cx="7793037" cy="14620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5145088" y="2017713"/>
            <a:ext cx="3810000" cy="1981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5145088" y="4151313"/>
            <a:ext cx="3810000" cy="1981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页脚占位符 6"/>
          <p:cNvSpPr>
            <a:spLocks noGrp="1"/>
          </p:cNvSpPr>
          <p:nvPr>
            <p:ph type="ftr" sz="quarter" idx="11"/>
          </p:nvPr>
        </p:nvSpPr>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p:txBody>
          <a:bodyPr/>
          <a:lstStyle>
            <a:lvl1pPr>
              <a:defRPr/>
            </a:lvl1pPr>
          </a:lstStyle>
          <a:p>
            <a:fld id="{5684E64E-4DEF-49BE-BB22-8E8EBD6367FB}" type="slidenum">
              <a:rPr lang="zh-CN" altLang="en-US"/>
              <a:pPr/>
              <a:t>‹#›</a:t>
            </a:fld>
            <a:endParaRPr lang="zh-CN" altLang="en-US"/>
          </a:p>
        </p:txBody>
      </p:sp>
    </p:spTree>
    <p:extLst>
      <p:ext uri="{BB962C8B-B14F-4D97-AF65-F5344CB8AC3E}">
        <p14:creationId xmlns:p14="http://schemas.microsoft.com/office/powerpoint/2010/main" val="2343614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1628775"/>
            <a:ext cx="9009063" cy="1052513"/>
            <a:chOff x="0" y="0"/>
            <a:chExt cx="5675" cy="663"/>
          </a:xfrm>
        </p:grpSpPr>
        <p:grpSp>
          <p:nvGrpSpPr>
            <p:cNvPr id="5" name="Group 3"/>
            <p:cNvGrpSpPr>
              <a:grpSpLocks/>
            </p:cNvGrpSpPr>
            <p:nvPr/>
          </p:nvGrpSpPr>
          <p:grpSpPr bwMode="auto">
            <a:xfrm>
              <a:off x="183" y="68"/>
              <a:ext cx="448"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grpSp>
          <p:nvGrpSpPr>
            <p:cNvPr id="6" name="Group 6"/>
            <p:cNvGrpSpPr>
              <a:grpSpLocks/>
            </p:cNvGrpSpPr>
            <p:nvPr/>
          </p:nvGrpSpPr>
          <p:grpSpPr bwMode="auto">
            <a:xfrm>
              <a:off x="261" y="334"/>
              <a:ext cx="465"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8" name="Rectangle 10"/>
            <p:cNvSpPr>
              <a:spLocks noChangeArrowheads="1"/>
            </p:cNvSpPr>
            <p:nvPr/>
          </p:nvSpPr>
          <p:spPr bwMode="auto">
            <a:xfrm>
              <a:off x="400" y="0"/>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059113" y="6248400"/>
            <a:ext cx="3673475"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4E0C95B8-4E57-4871-A14F-605161DC2E1A}" type="slidenum">
              <a:rPr lang="zh-CN" altLang="en-US"/>
              <a:pPr/>
              <a:t>‹#›</a:t>
            </a:fld>
            <a:endParaRPr lang="zh-CN" altLang="en-US"/>
          </a:p>
        </p:txBody>
      </p:sp>
    </p:spTree>
    <p:extLst>
      <p:ext uri="{BB962C8B-B14F-4D97-AF65-F5344CB8AC3E}">
        <p14:creationId xmlns:p14="http://schemas.microsoft.com/office/powerpoint/2010/main" val="509171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6D22FE15-F6C5-41C4-9851-175BB855A5F9}" type="slidenum">
              <a:rPr lang="zh-CN" altLang="en-US"/>
              <a:pPr/>
              <a:t>‹#›</a:t>
            </a:fld>
            <a:endParaRPr lang="zh-CN" altLang="en-US"/>
          </a:p>
        </p:txBody>
      </p:sp>
    </p:spTree>
    <p:extLst>
      <p:ext uri="{BB962C8B-B14F-4D97-AF65-F5344CB8AC3E}">
        <p14:creationId xmlns:p14="http://schemas.microsoft.com/office/powerpoint/2010/main" val="173035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66F51ACC-50FA-4E2F-A30C-A7C5506B2636}" type="slidenum">
              <a:rPr lang="zh-CN" altLang="en-US"/>
              <a:pPr/>
              <a:t>‹#›</a:t>
            </a:fld>
            <a:endParaRPr lang="zh-CN" altLang="en-US"/>
          </a:p>
        </p:txBody>
      </p:sp>
    </p:spTree>
    <p:extLst>
      <p:ext uri="{BB962C8B-B14F-4D97-AF65-F5344CB8AC3E}">
        <p14:creationId xmlns:p14="http://schemas.microsoft.com/office/powerpoint/2010/main" val="1233227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181102E5-3EEB-4C9E-9156-55369A21276E}" type="slidenum">
              <a:rPr lang="zh-CN" altLang="en-US"/>
              <a:pPr/>
              <a:t>‹#›</a:t>
            </a:fld>
            <a:endParaRPr lang="zh-CN" altLang="en-US"/>
          </a:p>
        </p:txBody>
      </p:sp>
    </p:spTree>
    <p:extLst>
      <p:ext uri="{BB962C8B-B14F-4D97-AF65-F5344CB8AC3E}">
        <p14:creationId xmlns:p14="http://schemas.microsoft.com/office/powerpoint/2010/main" val="60157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62ABC930-C848-479D-B3F9-9EB423C20827}" type="slidenum">
              <a:rPr lang="zh-CN" altLang="en-US"/>
              <a:pPr/>
              <a:t>‹#›</a:t>
            </a:fld>
            <a:endParaRPr lang="zh-CN" altLang="en-US"/>
          </a:p>
        </p:txBody>
      </p:sp>
    </p:spTree>
    <p:extLst>
      <p:ext uri="{BB962C8B-B14F-4D97-AF65-F5344CB8AC3E}">
        <p14:creationId xmlns:p14="http://schemas.microsoft.com/office/powerpoint/2010/main" val="226252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61D68AB2-3264-47E0-AD4B-3BDD965DAEC5}" type="slidenum">
              <a:rPr lang="zh-CN" altLang="en-US"/>
              <a:pPr/>
              <a:t>‹#›</a:t>
            </a:fld>
            <a:endParaRPr lang="zh-CN" altLang="en-US"/>
          </a:p>
        </p:txBody>
      </p:sp>
    </p:spTree>
    <p:extLst>
      <p:ext uri="{BB962C8B-B14F-4D97-AF65-F5344CB8AC3E}">
        <p14:creationId xmlns:p14="http://schemas.microsoft.com/office/powerpoint/2010/main" val="18784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8E4B4626-9A3F-4163-8250-F77090A534AC}" type="slidenum">
              <a:rPr lang="zh-CN" altLang="en-US"/>
              <a:pPr/>
              <a:t>‹#›</a:t>
            </a:fld>
            <a:endParaRPr lang="zh-CN" altLang="en-US"/>
          </a:p>
        </p:txBody>
      </p:sp>
    </p:spTree>
    <p:extLst>
      <p:ext uri="{BB962C8B-B14F-4D97-AF65-F5344CB8AC3E}">
        <p14:creationId xmlns:p14="http://schemas.microsoft.com/office/powerpoint/2010/main" val="2221785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2DF898F3-EAD8-49F8-A363-5E26EB5218D5}" type="slidenum">
              <a:rPr lang="zh-CN" altLang="en-US"/>
              <a:pPr/>
              <a:t>‹#›</a:t>
            </a:fld>
            <a:endParaRPr lang="zh-CN" altLang="en-US"/>
          </a:p>
        </p:txBody>
      </p:sp>
    </p:spTree>
    <p:extLst>
      <p:ext uri="{BB962C8B-B14F-4D97-AF65-F5344CB8AC3E}">
        <p14:creationId xmlns:p14="http://schemas.microsoft.com/office/powerpoint/2010/main" val="3261847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1AA61FC1-8232-4AD0-92AA-8A46F6CAC382}" type="slidenum">
              <a:rPr lang="zh-CN" altLang="en-US"/>
              <a:pPr/>
              <a:t>‹#›</a:t>
            </a:fld>
            <a:endParaRPr lang="zh-CN" altLang="en-US"/>
          </a:p>
        </p:txBody>
      </p:sp>
    </p:spTree>
    <p:extLst>
      <p:ext uri="{BB962C8B-B14F-4D97-AF65-F5344CB8AC3E}">
        <p14:creationId xmlns:p14="http://schemas.microsoft.com/office/powerpoint/2010/main" val="2504044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18ED1AC8-91C4-4B34-94AC-96B92026E556}" type="slidenum">
              <a:rPr lang="zh-CN" altLang="en-US"/>
              <a:pPr/>
              <a:t>‹#›</a:t>
            </a:fld>
            <a:endParaRPr lang="zh-CN" altLang="en-US"/>
          </a:p>
        </p:txBody>
      </p:sp>
    </p:spTree>
    <p:extLst>
      <p:ext uri="{BB962C8B-B14F-4D97-AF65-F5344CB8AC3E}">
        <p14:creationId xmlns:p14="http://schemas.microsoft.com/office/powerpoint/2010/main" val="6381127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4B45937B-FB3C-49B0-BED4-86887A8D3DB4}" type="slidenum">
              <a:rPr lang="zh-CN" altLang="en-US"/>
              <a:pPr/>
              <a:t>‹#›</a:t>
            </a:fld>
            <a:endParaRPr lang="zh-CN" altLang="en-US"/>
          </a:p>
        </p:txBody>
      </p:sp>
    </p:spTree>
    <p:extLst>
      <p:ext uri="{BB962C8B-B14F-4D97-AF65-F5344CB8AC3E}">
        <p14:creationId xmlns:p14="http://schemas.microsoft.com/office/powerpoint/2010/main" val="2385329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476250"/>
            <a:ext cx="1989137" cy="56562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82688" y="476250"/>
            <a:ext cx="5819775" cy="56562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9E593CF4-1374-4CAD-8D7F-9C4E3235C5A3}" type="slidenum">
              <a:rPr lang="zh-CN" altLang="en-US"/>
              <a:pPr/>
              <a:t>‹#›</a:t>
            </a:fld>
            <a:endParaRPr lang="zh-CN" altLang="en-US"/>
          </a:p>
        </p:txBody>
      </p:sp>
    </p:spTree>
    <p:extLst>
      <p:ext uri="{BB962C8B-B14F-4D97-AF65-F5344CB8AC3E}">
        <p14:creationId xmlns:p14="http://schemas.microsoft.com/office/powerpoint/2010/main" val="8809336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476250"/>
            <a:ext cx="7793037" cy="14620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721BEC19-8AE4-47E1-A1C7-60C34D2E40F3}" type="slidenum">
              <a:rPr lang="zh-CN" altLang="en-US"/>
              <a:pPr/>
              <a:t>‹#›</a:t>
            </a:fld>
            <a:endParaRPr lang="zh-CN" altLang="en-US"/>
          </a:p>
        </p:txBody>
      </p:sp>
    </p:spTree>
    <p:extLst>
      <p:ext uri="{BB962C8B-B14F-4D97-AF65-F5344CB8AC3E}">
        <p14:creationId xmlns:p14="http://schemas.microsoft.com/office/powerpoint/2010/main" val="41136726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476250"/>
            <a:ext cx="7793037" cy="14620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5145088" y="2017713"/>
            <a:ext cx="3810000" cy="1981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5145088" y="4151313"/>
            <a:ext cx="3810000" cy="1981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页脚占位符 6"/>
          <p:cNvSpPr>
            <a:spLocks noGrp="1"/>
          </p:cNvSpPr>
          <p:nvPr>
            <p:ph type="ftr" sz="quarter" idx="11"/>
          </p:nvPr>
        </p:nvSpPr>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p:txBody>
          <a:bodyPr/>
          <a:lstStyle>
            <a:lvl1pPr>
              <a:defRPr/>
            </a:lvl1pPr>
          </a:lstStyle>
          <a:p>
            <a:fld id="{C73F8E01-004C-4F96-90B9-F5F0B0543458}" type="slidenum">
              <a:rPr lang="zh-CN" altLang="en-US"/>
              <a:pPr/>
              <a:t>‹#›</a:t>
            </a:fld>
            <a:endParaRPr lang="zh-CN" altLang="en-US"/>
          </a:p>
        </p:txBody>
      </p:sp>
    </p:spTree>
    <p:extLst>
      <p:ext uri="{BB962C8B-B14F-4D97-AF65-F5344CB8AC3E}">
        <p14:creationId xmlns:p14="http://schemas.microsoft.com/office/powerpoint/2010/main" val="1461090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1628775"/>
            <a:ext cx="9009063" cy="1052513"/>
            <a:chOff x="0" y="0"/>
            <a:chExt cx="5675" cy="663"/>
          </a:xfrm>
        </p:grpSpPr>
        <p:grpSp>
          <p:nvGrpSpPr>
            <p:cNvPr id="5" name="Group 3"/>
            <p:cNvGrpSpPr>
              <a:grpSpLocks/>
            </p:cNvGrpSpPr>
            <p:nvPr/>
          </p:nvGrpSpPr>
          <p:grpSpPr bwMode="auto">
            <a:xfrm>
              <a:off x="183" y="68"/>
              <a:ext cx="448"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grpSp>
          <p:nvGrpSpPr>
            <p:cNvPr id="6" name="Group 6"/>
            <p:cNvGrpSpPr>
              <a:grpSpLocks/>
            </p:cNvGrpSpPr>
            <p:nvPr/>
          </p:nvGrpSpPr>
          <p:grpSpPr bwMode="auto">
            <a:xfrm>
              <a:off x="261" y="334"/>
              <a:ext cx="465"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8" name="Rectangle 10"/>
            <p:cNvSpPr>
              <a:spLocks noChangeArrowheads="1"/>
            </p:cNvSpPr>
            <p:nvPr/>
          </p:nvSpPr>
          <p:spPr bwMode="auto">
            <a:xfrm>
              <a:off x="400" y="0"/>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059113" y="6248400"/>
            <a:ext cx="3673475"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6C828A35-163A-4954-84AA-D3C65D7D76CF}" type="slidenum">
              <a:rPr lang="zh-CN" altLang="en-US"/>
              <a:pPr/>
              <a:t>‹#›</a:t>
            </a:fld>
            <a:endParaRPr lang="zh-CN" altLang="en-US"/>
          </a:p>
        </p:txBody>
      </p:sp>
    </p:spTree>
    <p:extLst>
      <p:ext uri="{BB962C8B-B14F-4D97-AF65-F5344CB8AC3E}">
        <p14:creationId xmlns:p14="http://schemas.microsoft.com/office/powerpoint/2010/main" val="30004972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A5314E27-3C4A-47E2-A25A-462DEEB64ED9}" type="slidenum">
              <a:rPr lang="zh-CN" altLang="en-US"/>
              <a:pPr/>
              <a:t>‹#›</a:t>
            </a:fld>
            <a:endParaRPr lang="zh-CN" altLang="en-US"/>
          </a:p>
        </p:txBody>
      </p:sp>
    </p:spTree>
    <p:extLst>
      <p:ext uri="{BB962C8B-B14F-4D97-AF65-F5344CB8AC3E}">
        <p14:creationId xmlns:p14="http://schemas.microsoft.com/office/powerpoint/2010/main" val="46748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84F4999D-7DC3-484B-B6FC-B1E52FD791C4}" type="slidenum">
              <a:rPr lang="zh-CN" altLang="en-US"/>
              <a:pPr/>
              <a:t>‹#›</a:t>
            </a:fld>
            <a:endParaRPr lang="zh-CN" altLang="en-US"/>
          </a:p>
        </p:txBody>
      </p:sp>
    </p:spTree>
    <p:extLst>
      <p:ext uri="{BB962C8B-B14F-4D97-AF65-F5344CB8AC3E}">
        <p14:creationId xmlns:p14="http://schemas.microsoft.com/office/powerpoint/2010/main" val="102787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F871778F-4728-4CB6-884E-93A319FE7E07}" type="slidenum">
              <a:rPr lang="zh-CN" altLang="en-US"/>
              <a:pPr/>
              <a:t>‹#›</a:t>
            </a:fld>
            <a:endParaRPr lang="zh-CN" altLang="en-US"/>
          </a:p>
        </p:txBody>
      </p:sp>
    </p:spTree>
    <p:extLst>
      <p:ext uri="{BB962C8B-B14F-4D97-AF65-F5344CB8AC3E}">
        <p14:creationId xmlns:p14="http://schemas.microsoft.com/office/powerpoint/2010/main" val="39846793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261CF29C-B7D0-451C-9A18-A261879799C0}" type="slidenum">
              <a:rPr lang="zh-CN" altLang="en-US"/>
              <a:pPr/>
              <a:t>‹#›</a:t>
            </a:fld>
            <a:endParaRPr lang="zh-CN" altLang="en-US"/>
          </a:p>
        </p:txBody>
      </p:sp>
    </p:spTree>
    <p:extLst>
      <p:ext uri="{BB962C8B-B14F-4D97-AF65-F5344CB8AC3E}">
        <p14:creationId xmlns:p14="http://schemas.microsoft.com/office/powerpoint/2010/main" val="1322458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2EA52FA1-191E-4857-8C60-3D399158B00E}" type="slidenum">
              <a:rPr lang="zh-CN" altLang="en-US"/>
              <a:pPr/>
              <a:t>‹#›</a:t>
            </a:fld>
            <a:endParaRPr lang="zh-CN" altLang="en-US"/>
          </a:p>
        </p:txBody>
      </p:sp>
    </p:spTree>
    <p:extLst>
      <p:ext uri="{BB962C8B-B14F-4D97-AF65-F5344CB8AC3E}">
        <p14:creationId xmlns:p14="http://schemas.microsoft.com/office/powerpoint/2010/main" val="12517915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A84AC402-E669-4FE5-B91C-0EB1D06D9163}" type="slidenum">
              <a:rPr lang="zh-CN" altLang="en-US"/>
              <a:pPr/>
              <a:t>‹#›</a:t>
            </a:fld>
            <a:endParaRPr lang="zh-CN" altLang="en-US"/>
          </a:p>
        </p:txBody>
      </p:sp>
    </p:spTree>
    <p:extLst>
      <p:ext uri="{BB962C8B-B14F-4D97-AF65-F5344CB8AC3E}">
        <p14:creationId xmlns:p14="http://schemas.microsoft.com/office/powerpoint/2010/main" val="3496184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D76D1C82-6582-4449-981A-00EE7DD82AB8}" type="slidenum">
              <a:rPr lang="zh-CN" altLang="en-US"/>
              <a:pPr/>
              <a:t>‹#›</a:t>
            </a:fld>
            <a:endParaRPr lang="zh-CN" altLang="en-US"/>
          </a:p>
        </p:txBody>
      </p:sp>
    </p:spTree>
    <p:extLst>
      <p:ext uri="{BB962C8B-B14F-4D97-AF65-F5344CB8AC3E}">
        <p14:creationId xmlns:p14="http://schemas.microsoft.com/office/powerpoint/2010/main" val="29560780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E6DEDB53-80CD-4ED5-9AEB-20CDDE83DA77}" type="slidenum">
              <a:rPr lang="zh-CN" altLang="en-US"/>
              <a:pPr/>
              <a:t>‹#›</a:t>
            </a:fld>
            <a:endParaRPr lang="zh-CN" altLang="en-US"/>
          </a:p>
        </p:txBody>
      </p:sp>
    </p:spTree>
    <p:extLst>
      <p:ext uri="{BB962C8B-B14F-4D97-AF65-F5344CB8AC3E}">
        <p14:creationId xmlns:p14="http://schemas.microsoft.com/office/powerpoint/2010/main" val="5018104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E4A50FB3-2400-4AA4-A708-A2435D253162}" type="slidenum">
              <a:rPr lang="zh-CN" altLang="en-US"/>
              <a:pPr/>
              <a:t>‹#›</a:t>
            </a:fld>
            <a:endParaRPr lang="zh-CN" altLang="en-US"/>
          </a:p>
        </p:txBody>
      </p:sp>
    </p:spTree>
    <p:extLst>
      <p:ext uri="{BB962C8B-B14F-4D97-AF65-F5344CB8AC3E}">
        <p14:creationId xmlns:p14="http://schemas.microsoft.com/office/powerpoint/2010/main" val="1110832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B1B103FE-FAF1-406F-9ED7-3328B4A96691}" type="slidenum">
              <a:rPr lang="zh-CN" altLang="en-US"/>
              <a:pPr/>
              <a:t>‹#›</a:t>
            </a:fld>
            <a:endParaRPr lang="zh-CN" altLang="en-US"/>
          </a:p>
        </p:txBody>
      </p:sp>
    </p:spTree>
    <p:extLst>
      <p:ext uri="{BB962C8B-B14F-4D97-AF65-F5344CB8AC3E}">
        <p14:creationId xmlns:p14="http://schemas.microsoft.com/office/powerpoint/2010/main" val="18246063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476250"/>
            <a:ext cx="1989137" cy="56562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82688" y="476250"/>
            <a:ext cx="5819775" cy="56562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419BA1CF-8621-458D-91CA-16CD7F6DA867}" type="slidenum">
              <a:rPr lang="zh-CN" altLang="en-US"/>
              <a:pPr/>
              <a:t>‹#›</a:t>
            </a:fld>
            <a:endParaRPr lang="zh-CN" altLang="en-US"/>
          </a:p>
        </p:txBody>
      </p:sp>
    </p:spTree>
    <p:extLst>
      <p:ext uri="{BB962C8B-B14F-4D97-AF65-F5344CB8AC3E}">
        <p14:creationId xmlns:p14="http://schemas.microsoft.com/office/powerpoint/2010/main" val="783547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476250"/>
            <a:ext cx="7793037" cy="14620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582DEF46-8052-4E6A-B50D-49689D6062E0}" type="slidenum">
              <a:rPr lang="zh-CN" altLang="en-US"/>
              <a:pPr/>
              <a:t>‹#›</a:t>
            </a:fld>
            <a:endParaRPr lang="zh-CN" altLang="en-US"/>
          </a:p>
        </p:txBody>
      </p:sp>
    </p:spTree>
    <p:extLst>
      <p:ext uri="{BB962C8B-B14F-4D97-AF65-F5344CB8AC3E}">
        <p14:creationId xmlns:p14="http://schemas.microsoft.com/office/powerpoint/2010/main" val="19949120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476250"/>
            <a:ext cx="7793037" cy="14620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5145088" y="2017713"/>
            <a:ext cx="3810000" cy="1981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5145088" y="4151313"/>
            <a:ext cx="3810000" cy="1981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页脚占位符 6"/>
          <p:cNvSpPr>
            <a:spLocks noGrp="1"/>
          </p:cNvSpPr>
          <p:nvPr>
            <p:ph type="ftr" sz="quarter" idx="11"/>
          </p:nvPr>
        </p:nvSpPr>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p:txBody>
          <a:bodyPr/>
          <a:lstStyle>
            <a:lvl1pPr>
              <a:defRPr/>
            </a:lvl1pPr>
          </a:lstStyle>
          <a:p>
            <a:fld id="{66FA6057-2803-474B-8389-A0FB4735B8C2}" type="slidenum">
              <a:rPr lang="zh-CN" altLang="en-US"/>
              <a:pPr/>
              <a:t>‹#›</a:t>
            </a:fld>
            <a:endParaRPr lang="zh-CN" altLang="en-US"/>
          </a:p>
        </p:txBody>
      </p:sp>
    </p:spTree>
    <p:extLst>
      <p:ext uri="{BB962C8B-B14F-4D97-AF65-F5344CB8AC3E}">
        <p14:creationId xmlns:p14="http://schemas.microsoft.com/office/powerpoint/2010/main" val="285907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E94BBB48-A261-417A-9A88-F8CC85070341}" type="slidenum">
              <a:rPr lang="zh-CN" altLang="en-US"/>
              <a:pPr/>
              <a:t>‹#›</a:t>
            </a:fld>
            <a:endParaRPr lang="zh-CN" altLang="en-US"/>
          </a:p>
        </p:txBody>
      </p:sp>
    </p:spTree>
    <p:extLst>
      <p:ext uri="{BB962C8B-B14F-4D97-AF65-F5344CB8AC3E}">
        <p14:creationId xmlns:p14="http://schemas.microsoft.com/office/powerpoint/2010/main" val="38418742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1628775"/>
            <a:ext cx="9009063" cy="1052513"/>
            <a:chOff x="0" y="0"/>
            <a:chExt cx="5675" cy="663"/>
          </a:xfrm>
        </p:grpSpPr>
        <p:grpSp>
          <p:nvGrpSpPr>
            <p:cNvPr id="5" name="Group 3"/>
            <p:cNvGrpSpPr>
              <a:grpSpLocks/>
            </p:cNvGrpSpPr>
            <p:nvPr/>
          </p:nvGrpSpPr>
          <p:grpSpPr bwMode="auto">
            <a:xfrm>
              <a:off x="183" y="68"/>
              <a:ext cx="448"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grpSp>
          <p:nvGrpSpPr>
            <p:cNvPr id="6" name="Group 6"/>
            <p:cNvGrpSpPr>
              <a:grpSpLocks/>
            </p:cNvGrpSpPr>
            <p:nvPr/>
          </p:nvGrpSpPr>
          <p:grpSpPr bwMode="auto">
            <a:xfrm>
              <a:off x="261" y="334"/>
              <a:ext cx="465"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8" name="Rectangle 10"/>
            <p:cNvSpPr>
              <a:spLocks noChangeArrowheads="1"/>
            </p:cNvSpPr>
            <p:nvPr/>
          </p:nvSpPr>
          <p:spPr bwMode="auto">
            <a:xfrm>
              <a:off x="400" y="0"/>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059113" y="6248400"/>
            <a:ext cx="3673475"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90E201CF-E891-465F-9980-898A4D7B3CE7}" type="slidenum">
              <a:rPr lang="zh-CN" altLang="en-US"/>
              <a:pPr/>
              <a:t>‹#›</a:t>
            </a:fld>
            <a:endParaRPr lang="zh-CN" altLang="en-US"/>
          </a:p>
        </p:txBody>
      </p:sp>
    </p:spTree>
    <p:extLst>
      <p:ext uri="{BB962C8B-B14F-4D97-AF65-F5344CB8AC3E}">
        <p14:creationId xmlns:p14="http://schemas.microsoft.com/office/powerpoint/2010/main" val="11038842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694EB187-FF3D-4E94-8CD0-DF624529E8AA}" type="slidenum">
              <a:rPr lang="zh-CN" altLang="en-US"/>
              <a:pPr/>
              <a:t>‹#›</a:t>
            </a:fld>
            <a:endParaRPr lang="zh-CN" altLang="en-US"/>
          </a:p>
        </p:txBody>
      </p:sp>
    </p:spTree>
    <p:extLst>
      <p:ext uri="{BB962C8B-B14F-4D97-AF65-F5344CB8AC3E}">
        <p14:creationId xmlns:p14="http://schemas.microsoft.com/office/powerpoint/2010/main" val="40454890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0D175B70-AB28-4662-8D39-A3F2C858AB98}" type="slidenum">
              <a:rPr lang="zh-CN" altLang="en-US"/>
              <a:pPr/>
              <a:t>‹#›</a:t>
            </a:fld>
            <a:endParaRPr lang="zh-CN" altLang="en-US"/>
          </a:p>
        </p:txBody>
      </p:sp>
    </p:spTree>
    <p:extLst>
      <p:ext uri="{BB962C8B-B14F-4D97-AF65-F5344CB8AC3E}">
        <p14:creationId xmlns:p14="http://schemas.microsoft.com/office/powerpoint/2010/main" val="689327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E36F8581-206D-40D2-ADB7-D401E4039BBC}" type="slidenum">
              <a:rPr lang="zh-CN" altLang="en-US"/>
              <a:pPr/>
              <a:t>‹#›</a:t>
            </a:fld>
            <a:endParaRPr lang="zh-CN" altLang="en-US"/>
          </a:p>
        </p:txBody>
      </p:sp>
    </p:spTree>
    <p:extLst>
      <p:ext uri="{BB962C8B-B14F-4D97-AF65-F5344CB8AC3E}">
        <p14:creationId xmlns:p14="http://schemas.microsoft.com/office/powerpoint/2010/main" val="21390957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D6656776-583F-43C1-BF18-AC40FFDBD3ED}" type="slidenum">
              <a:rPr lang="zh-CN" altLang="en-US"/>
              <a:pPr/>
              <a:t>‹#›</a:t>
            </a:fld>
            <a:endParaRPr lang="zh-CN" altLang="en-US"/>
          </a:p>
        </p:txBody>
      </p:sp>
    </p:spTree>
    <p:extLst>
      <p:ext uri="{BB962C8B-B14F-4D97-AF65-F5344CB8AC3E}">
        <p14:creationId xmlns:p14="http://schemas.microsoft.com/office/powerpoint/2010/main" val="33404078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62A7BD86-D324-41E9-87F0-E6B45FB86DB7}" type="slidenum">
              <a:rPr lang="zh-CN" altLang="en-US"/>
              <a:pPr/>
              <a:t>‹#›</a:t>
            </a:fld>
            <a:endParaRPr lang="zh-CN" altLang="en-US"/>
          </a:p>
        </p:txBody>
      </p:sp>
    </p:spTree>
    <p:extLst>
      <p:ext uri="{BB962C8B-B14F-4D97-AF65-F5344CB8AC3E}">
        <p14:creationId xmlns:p14="http://schemas.microsoft.com/office/powerpoint/2010/main" val="16470133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6BB0AA0D-D9B6-4779-A349-CBBB7122DADD}" type="slidenum">
              <a:rPr lang="zh-CN" altLang="en-US"/>
              <a:pPr/>
              <a:t>‹#›</a:t>
            </a:fld>
            <a:endParaRPr lang="zh-CN" altLang="en-US"/>
          </a:p>
        </p:txBody>
      </p:sp>
    </p:spTree>
    <p:extLst>
      <p:ext uri="{BB962C8B-B14F-4D97-AF65-F5344CB8AC3E}">
        <p14:creationId xmlns:p14="http://schemas.microsoft.com/office/powerpoint/2010/main" val="3600496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C2B6BDF1-FB42-46C5-86BD-D5D04A962DD4}" type="slidenum">
              <a:rPr lang="zh-CN" altLang="en-US"/>
              <a:pPr/>
              <a:t>‹#›</a:t>
            </a:fld>
            <a:endParaRPr lang="zh-CN" altLang="en-US"/>
          </a:p>
        </p:txBody>
      </p:sp>
    </p:spTree>
    <p:extLst>
      <p:ext uri="{BB962C8B-B14F-4D97-AF65-F5344CB8AC3E}">
        <p14:creationId xmlns:p14="http://schemas.microsoft.com/office/powerpoint/2010/main" val="35869951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A8947D80-3206-4785-A24C-0DC2029AD7F8}" type="slidenum">
              <a:rPr lang="zh-CN" altLang="en-US"/>
              <a:pPr/>
              <a:t>‹#›</a:t>
            </a:fld>
            <a:endParaRPr lang="zh-CN" altLang="en-US"/>
          </a:p>
        </p:txBody>
      </p:sp>
    </p:spTree>
    <p:extLst>
      <p:ext uri="{BB962C8B-B14F-4D97-AF65-F5344CB8AC3E}">
        <p14:creationId xmlns:p14="http://schemas.microsoft.com/office/powerpoint/2010/main" val="399623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F64D0692-E76C-4DF1-81A1-C9275480DAAF}" type="slidenum">
              <a:rPr lang="zh-CN" altLang="en-US"/>
              <a:pPr/>
              <a:t>‹#›</a:t>
            </a:fld>
            <a:endParaRPr lang="zh-CN" altLang="en-US"/>
          </a:p>
        </p:txBody>
      </p:sp>
    </p:spTree>
    <p:extLst>
      <p:ext uri="{BB962C8B-B14F-4D97-AF65-F5344CB8AC3E}">
        <p14:creationId xmlns:p14="http://schemas.microsoft.com/office/powerpoint/2010/main" val="317869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A2BEF5F1-9B0C-4385-B058-28B02594CA96}" type="slidenum">
              <a:rPr lang="zh-CN" altLang="en-US"/>
              <a:pPr/>
              <a:t>‹#›</a:t>
            </a:fld>
            <a:endParaRPr lang="zh-CN" altLang="en-US"/>
          </a:p>
        </p:txBody>
      </p:sp>
    </p:spTree>
    <p:extLst>
      <p:ext uri="{BB962C8B-B14F-4D97-AF65-F5344CB8AC3E}">
        <p14:creationId xmlns:p14="http://schemas.microsoft.com/office/powerpoint/2010/main" val="3717533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476250"/>
            <a:ext cx="1989137" cy="56562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82688" y="476250"/>
            <a:ext cx="5819775" cy="56562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803AECA7-EFA5-4FFB-850F-DC491D59E0C2}" type="slidenum">
              <a:rPr lang="zh-CN" altLang="en-US"/>
              <a:pPr/>
              <a:t>‹#›</a:t>
            </a:fld>
            <a:endParaRPr lang="zh-CN" altLang="en-US"/>
          </a:p>
        </p:txBody>
      </p:sp>
    </p:spTree>
    <p:extLst>
      <p:ext uri="{BB962C8B-B14F-4D97-AF65-F5344CB8AC3E}">
        <p14:creationId xmlns:p14="http://schemas.microsoft.com/office/powerpoint/2010/main" val="35132754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476250"/>
            <a:ext cx="7793037" cy="14620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DE058A33-27DF-437E-ACF0-AA4E50E9F16E}" type="slidenum">
              <a:rPr lang="zh-CN" altLang="en-US"/>
              <a:pPr/>
              <a:t>‹#›</a:t>
            </a:fld>
            <a:endParaRPr lang="zh-CN" altLang="en-US"/>
          </a:p>
        </p:txBody>
      </p:sp>
    </p:spTree>
    <p:extLst>
      <p:ext uri="{BB962C8B-B14F-4D97-AF65-F5344CB8AC3E}">
        <p14:creationId xmlns:p14="http://schemas.microsoft.com/office/powerpoint/2010/main" val="35319625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476250"/>
            <a:ext cx="7793037" cy="14620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5145088" y="2017713"/>
            <a:ext cx="3810000" cy="1981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5145088" y="4151313"/>
            <a:ext cx="3810000" cy="1981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页脚占位符 6"/>
          <p:cNvSpPr>
            <a:spLocks noGrp="1"/>
          </p:cNvSpPr>
          <p:nvPr>
            <p:ph type="ftr" sz="quarter" idx="11"/>
          </p:nvPr>
        </p:nvSpPr>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p:txBody>
          <a:bodyPr/>
          <a:lstStyle>
            <a:lvl1pPr>
              <a:defRPr/>
            </a:lvl1pPr>
          </a:lstStyle>
          <a:p>
            <a:fld id="{12EF19DE-4B80-4273-A327-2D1377977129}" type="slidenum">
              <a:rPr lang="zh-CN" altLang="en-US"/>
              <a:pPr/>
              <a:t>‹#›</a:t>
            </a:fld>
            <a:endParaRPr lang="zh-CN" altLang="en-US"/>
          </a:p>
        </p:txBody>
      </p:sp>
    </p:spTree>
    <p:extLst>
      <p:ext uri="{BB962C8B-B14F-4D97-AF65-F5344CB8AC3E}">
        <p14:creationId xmlns:p14="http://schemas.microsoft.com/office/powerpoint/2010/main" val="22154563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1628775"/>
            <a:ext cx="9009063" cy="1052513"/>
            <a:chOff x="0" y="0"/>
            <a:chExt cx="5675" cy="663"/>
          </a:xfrm>
        </p:grpSpPr>
        <p:grpSp>
          <p:nvGrpSpPr>
            <p:cNvPr id="5" name="Group 3"/>
            <p:cNvGrpSpPr>
              <a:grpSpLocks/>
            </p:cNvGrpSpPr>
            <p:nvPr/>
          </p:nvGrpSpPr>
          <p:grpSpPr bwMode="auto">
            <a:xfrm>
              <a:off x="183" y="68"/>
              <a:ext cx="448"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grpSp>
          <p:nvGrpSpPr>
            <p:cNvPr id="6" name="Group 6"/>
            <p:cNvGrpSpPr>
              <a:grpSpLocks/>
            </p:cNvGrpSpPr>
            <p:nvPr/>
          </p:nvGrpSpPr>
          <p:grpSpPr bwMode="auto">
            <a:xfrm>
              <a:off x="261" y="334"/>
              <a:ext cx="465"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8" name="Rectangle 10"/>
            <p:cNvSpPr>
              <a:spLocks noChangeArrowheads="1"/>
            </p:cNvSpPr>
            <p:nvPr/>
          </p:nvSpPr>
          <p:spPr bwMode="auto">
            <a:xfrm>
              <a:off x="400" y="0"/>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sz="1800" b="0">
                <a:solidFill>
                  <a:schemeClr val="tx1"/>
                </a:solidFill>
                <a:latin typeface="Tahoma" panose="020B0604030504040204"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059113" y="6248400"/>
            <a:ext cx="3673475"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6A89CD83-41C6-467F-AAAE-F2CD26A9AA3C}" type="slidenum">
              <a:rPr lang="zh-CN" altLang="en-US"/>
              <a:pPr/>
              <a:t>‹#›</a:t>
            </a:fld>
            <a:endParaRPr lang="zh-CN" altLang="en-US"/>
          </a:p>
        </p:txBody>
      </p:sp>
    </p:spTree>
    <p:extLst>
      <p:ext uri="{BB962C8B-B14F-4D97-AF65-F5344CB8AC3E}">
        <p14:creationId xmlns:p14="http://schemas.microsoft.com/office/powerpoint/2010/main" val="2175829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12CDB890-0893-4606-A61B-1B246114BF02}" type="slidenum">
              <a:rPr lang="zh-CN" altLang="en-US"/>
              <a:pPr/>
              <a:t>‹#›</a:t>
            </a:fld>
            <a:endParaRPr lang="zh-CN" altLang="en-US"/>
          </a:p>
        </p:txBody>
      </p:sp>
    </p:spTree>
    <p:extLst>
      <p:ext uri="{BB962C8B-B14F-4D97-AF65-F5344CB8AC3E}">
        <p14:creationId xmlns:p14="http://schemas.microsoft.com/office/powerpoint/2010/main" val="6045727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41D58F2E-A044-4DA5-9EA1-328EA82D5066}" type="slidenum">
              <a:rPr lang="zh-CN" altLang="en-US"/>
              <a:pPr/>
              <a:t>‹#›</a:t>
            </a:fld>
            <a:endParaRPr lang="zh-CN" altLang="en-US"/>
          </a:p>
        </p:txBody>
      </p:sp>
    </p:spTree>
    <p:extLst>
      <p:ext uri="{BB962C8B-B14F-4D97-AF65-F5344CB8AC3E}">
        <p14:creationId xmlns:p14="http://schemas.microsoft.com/office/powerpoint/2010/main" val="29047258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7409F75C-65DE-4784-91B7-7BBD35633A48}" type="slidenum">
              <a:rPr lang="zh-CN" altLang="en-US"/>
              <a:pPr/>
              <a:t>‹#›</a:t>
            </a:fld>
            <a:endParaRPr lang="zh-CN" altLang="en-US"/>
          </a:p>
        </p:txBody>
      </p:sp>
    </p:spTree>
    <p:extLst>
      <p:ext uri="{BB962C8B-B14F-4D97-AF65-F5344CB8AC3E}">
        <p14:creationId xmlns:p14="http://schemas.microsoft.com/office/powerpoint/2010/main" val="1966545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147C1105-D8E6-406B-A84B-DCA230FA7335}" type="slidenum">
              <a:rPr lang="zh-CN" altLang="en-US"/>
              <a:pPr/>
              <a:t>‹#›</a:t>
            </a:fld>
            <a:endParaRPr lang="zh-CN" altLang="en-US"/>
          </a:p>
        </p:txBody>
      </p:sp>
    </p:spTree>
    <p:extLst>
      <p:ext uri="{BB962C8B-B14F-4D97-AF65-F5344CB8AC3E}">
        <p14:creationId xmlns:p14="http://schemas.microsoft.com/office/powerpoint/2010/main" val="15133772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85A074C5-12CC-46EE-B407-FC6D807E61C0}" type="slidenum">
              <a:rPr lang="zh-CN" altLang="en-US"/>
              <a:pPr/>
              <a:t>‹#›</a:t>
            </a:fld>
            <a:endParaRPr lang="zh-CN" altLang="en-US"/>
          </a:p>
        </p:txBody>
      </p:sp>
    </p:spTree>
    <p:extLst>
      <p:ext uri="{BB962C8B-B14F-4D97-AF65-F5344CB8AC3E}">
        <p14:creationId xmlns:p14="http://schemas.microsoft.com/office/powerpoint/2010/main" val="13959694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84CDFA3E-D0CE-40DF-8740-DB7F4CB6BFA8}" type="slidenum">
              <a:rPr lang="zh-CN" altLang="en-US"/>
              <a:pPr/>
              <a:t>‹#›</a:t>
            </a:fld>
            <a:endParaRPr lang="zh-CN" altLang="en-US"/>
          </a:p>
        </p:txBody>
      </p:sp>
    </p:spTree>
    <p:extLst>
      <p:ext uri="{BB962C8B-B14F-4D97-AF65-F5344CB8AC3E}">
        <p14:creationId xmlns:p14="http://schemas.microsoft.com/office/powerpoint/2010/main" val="229573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7ADAB869-1227-4781-96CD-14C0CBCAB98E}" type="slidenum">
              <a:rPr lang="zh-CN" altLang="en-US"/>
              <a:pPr/>
              <a:t>‹#›</a:t>
            </a:fld>
            <a:endParaRPr lang="zh-CN" altLang="en-US"/>
          </a:p>
        </p:txBody>
      </p:sp>
    </p:spTree>
    <p:extLst>
      <p:ext uri="{BB962C8B-B14F-4D97-AF65-F5344CB8AC3E}">
        <p14:creationId xmlns:p14="http://schemas.microsoft.com/office/powerpoint/2010/main" val="1997729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F09E397F-87C0-474A-88FD-4AC6BF68FEB7}" type="slidenum">
              <a:rPr lang="zh-CN" altLang="en-US"/>
              <a:pPr/>
              <a:t>‹#›</a:t>
            </a:fld>
            <a:endParaRPr lang="zh-CN" altLang="en-US"/>
          </a:p>
        </p:txBody>
      </p:sp>
    </p:spTree>
    <p:extLst>
      <p:ext uri="{BB962C8B-B14F-4D97-AF65-F5344CB8AC3E}">
        <p14:creationId xmlns:p14="http://schemas.microsoft.com/office/powerpoint/2010/main" val="42715754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8C33C7EF-74AF-481B-A9DC-376C962AA01D}" type="slidenum">
              <a:rPr lang="zh-CN" altLang="en-US"/>
              <a:pPr/>
              <a:t>‹#›</a:t>
            </a:fld>
            <a:endParaRPr lang="zh-CN" altLang="en-US"/>
          </a:p>
        </p:txBody>
      </p:sp>
    </p:spTree>
    <p:extLst>
      <p:ext uri="{BB962C8B-B14F-4D97-AF65-F5344CB8AC3E}">
        <p14:creationId xmlns:p14="http://schemas.microsoft.com/office/powerpoint/2010/main" val="28777627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046D0772-14DC-4CE2-B050-F28B0962DE7C}" type="slidenum">
              <a:rPr lang="zh-CN" altLang="en-US"/>
              <a:pPr/>
              <a:t>‹#›</a:t>
            </a:fld>
            <a:endParaRPr lang="zh-CN" altLang="en-US"/>
          </a:p>
        </p:txBody>
      </p:sp>
    </p:spTree>
    <p:extLst>
      <p:ext uri="{BB962C8B-B14F-4D97-AF65-F5344CB8AC3E}">
        <p14:creationId xmlns:p14="http://schemas.microsoft.com/office/powerpoint/2010/main" val="19190494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476250"/>
            <a:ext cx="1989137" cy="56562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82688" y="476250"/>
            <a:ext cx="5819775" cy="56562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207FE78C-4DF1-426F-BBBD-B5FD1305E720}" type="slidenum">
              <a:rPr lang="zh-CN" altLang="en-US"/>
              <a:pPr/>
              <a:t>‹#›</a:t>
            </a:fld>
            <a:endParaRPr lang="zh-CN" altLang="en-US"/>
          </a:p>
        </p:txBody>
      </p:sp>
    </p:spTree>
    <p:extLst>
      <p:ext uri="{BB962C8B-B14F-4D97-AF65-F5344CB8AC3E}">
        <p14:creationId xmlns:p14="http://schemas.microsoft.com/office/powerpoint/2010/main" val="84441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476250"/>
            <a:ext cx="7793037" cy="14620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C0067A44-7734-4110-A7EA-6EA66B64B53C}" type="slidenum">
              <a:rPr lang="zh-CN" altLang="en-US"/>
              <a:pPr/>
              <a:t>‹#›</a:t>
            </a:fld>
            <a:endParaRPr lang="zh-CN" altLang="en-US"/>
          </a:p>
        </p:txBody>
      </p:sp>
    </p:spTree>
    <p:extLst>
      <p:ext uri="{BB962C8B-B14F-4D97-AF65-F5344CB8AC3E}">
        <p14:creationId xmlns:p14="http://schemas.microsoft.com/office/powerpoint/2010/main" val="17034717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476250"/>
            <a:ext cx="7793037" cy="14620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5145088" y="2017713"/>
            <a:ext cx="3810000" cy="1981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5145088" y="4151313"/>
            <a:ext cx="3810000" cy="1981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页脚占位符 6"/>
          <p:cNvSpPr>
            <a:spLocks noGrp="1"/>
          </p:cNvSpPr>
          <p:nvPr>
            <p:ph type="ftr" sz="quarter" idx="11"/>
          </p:nvPr>
        </p:nvSpPr>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p:txBody>
          <a:bodyPr/>
          <a:lstStyle>
            <a:lvl1pPr>
              <a:defRPr/>
            </a:lvl1pPr>
          </a:lstStyle>
          <a:p>
            <a:fld id="{124B7DC6-F4EB-433A-A54B-6F6C4CB1A50B}" type="slidenum">
              <a:rPr lang="zh-CN" altLang="en-US"/>
              <a:pPr/>
              <a:t>‹#›</a:t>
            </a:fld>
            <a:endParaRPr lang="zh-CN" altLang="en-US"/>
          </a:p>
        </p:txBody>
      </p:sp>
    </p:spTree>
    <p:extLst>
      <p:ext uri="{BB962C8B-B14F-4D97-AF65-F5344CB8AC3E}">
        <p14:creationId xmlns:p14="http://schemas.microsoft.com/office/powerpoint/2010/main" val="107532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CE9CD4A3-CE93-4FCC-9B5B-A64BB3B5E801}" type="slidenum">
              <a:rPr lang="zh-CN" altLang="en-US"/>
              <a:pPr/>
              <a:t>‹#›</a:t>
            </a:fld>
            <a:endParaRPr lang="zh-CN" altLang="en-US"/>
          </a:p>
        </p:txBody>
      </p:sp>
    </p:spTree>
    <p:extLst>
      <p:ext uri="{BB962C8B-B14F-4D97-AF65-F5344CB8AC3E}">
        <p14:creationId xmlns:p14="http://schemas.microsoft.com/office/powerpoint/2010/main" val="76427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FD73D616-2079-4F5C-B438-3583BE307818}" type="slidenum">
              <a:rPr lang="zh-CN" altLang="en-US"/>
              <a:pPr/>
              <a:t>‹#›</a:t>
            </a:fld>
            <a:endParaRPr lang="zh-CN" altLang="en-US"/>
          </a:p>
        </p:txBody>
      </p:sp>
    </p:spTree>
    <p:extLst>
      <p:ext uri="{BB962C8B-B14F-4D97-AF65-F5344CB8AC3E}">
        <p14:creationId xmlns:p14="http://schemas.microsoft.com/office/powerpoint/2010/main" val="238226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61034544-09E8-4B7C-90E1-6277837C2C04}" type="slidenum">
              <a:rPr lang="zh-CN" altLang="en-US"/>
              <a:pPr/>
              <a:t>‹#›</a:t>
            </a:fld>
            <a:endParaRPr lang="zh-CN" altLang="en-US"/>
          </a:p>
        </p:txBody>
      </p:sp>
    </p:spTree>
    <p:extLst>
      <p:ext uri="{BB962C8B-B14F-4D97-AF65-F5344CB8AC3E}">
        <p14:creationId xmlns:p14="http://schemas.microsoft.com/office/powerpoint/2010/main" val="260271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95288" y="11255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1028" name="Rectangle 4"/>
          <p:cNvSpPr>
            <a:spLocks noChangeArrowheads="1"/>
          </p:cNvSpPr>
          <p:nvPr/>
        </p:nvSpPr>
        <p:spPr bwMode="auto">
          <a:xfrm>
            <a:off x="539750" y="17002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1029" name="Rectangle 5"/>
          <p:cNvSpPr>
            <a:spLocks noChangeArrowheads="1"/>
          </p:cNvSpPr>
          <p:nvPr/>
        </p:nvSpPr>
        <p:spPr bwMode="auto">
          <a:xfrm>
            <a:off x="827088" y="1341438"/>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1030" name="Rectangle 6"/>
          <p:cNvSpPr>
            <a:spLocks noChangeArrowheads="1"/>
          </p:cNvSpPr>
          <p:nvPr/>
        </p:nvSpPr>
        <p:spPr bwMode="auto">
          <a:xfrm>
            <a:off x="0" y="134143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1031" name="Rectangle 7"/>
          <p:cNvSpPr>
            <a:spLocks noChangeArrowheads="1"/>
          </p:cNvSpPr>
          <p:nvPr/>
        </p:nvSpPr>
        <p:spPr bwMode="auto">
          <a:xfrm>
            <a:off x="755650" y="134143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1032" name="Rectangle 8"/>
          <p:cNvSpPr>
            <a:spLocks noChangeArrowheads="1"/>
          </p:cNvSpPr>
          <p:nvPr/>
        </p:nvSpPr>
        <p:spPr bwMode="auto">
          <a:xfrm>
            <a:off x="395288" y="1773238"/>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1033" name="Rectangle 9"/>
          <p:cNvSpPr>
            <a:spLocks noGrp="1" noChangeArrowheads="1"/>
          </p:cNvSpPr>
          <p:nvPr>
            <p:ph type="title" idx="4294967295"/>
          </p:nvPr>
        </p:nvSpPr>
        <p:spPr bwMode="auto">
          <a:xfrm>
            <a:off x="1350963" y="476250"/>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4294967295"/>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b="0">
                <a:solidFill>
                  <a:schemeClr val="tx1"/>
                </a:solidFill>
                <a:latin typeface="Tahoma" panose="020B0604030504040204" pitchFamily="34" charset="0"/>
              </a:defRPr>
            </a:lvl1pPr>
          </a:lstStyle>
          <a:p>
            <a:pPr>
              <a:defRPr/>
            </a:pPr>
            <a:endParaRPr lang="en-US" altLang="zh-CN"/>
          </a:p>
        </p:txBody>
      </p:sp>
      <p:sp>
        <p:nvSpPr>
          <p:cNvPr id="1036" name="Rectangle 12"/>
          <p:cNvSpPr>
            <a:spLocks noGrp="1" noChangeArrowheads="1"/>
          </p:cNvSpPr>
          <p:nvPr>
            <p:ph type="ftr" sz="quarter" idx="3"/>
          </p:nvPr>
        </p:nvSpPr>
        <p:spPr bwMode="auto">
          <a:xfrm>
            <a:off x="3348038" y="6400800"/>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b="0">
                <a:solidFill>
                  <a:schemeClr val="tx1"/>
                </a:solidFill>
                <a:latin typeface="Tahoma" panose="020B0604030504040204" pitchFamily="34" charset="0"/>
              </a:defRPr>
            </a:lvl1pPr>
          </a:lstStyle>
          <a:p>
            <a:pPr>
              <a:defRPr/>
            </a:pPr>
            <a:endParaRPr lang="en-US" altLang="zh-CN"/>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solidFill>
                  <a:schemeClr val="tx1"/>
                </a:solidFill>
                <a:latin typeface="Tahoma" panose="020B0604030504040204" pitchFamily="34" charset="0"/>
              </a:defRPr>
            </a:lvl1pPr>
          </a:lstStyle>
          <a:p>
            <a:fld id="{0F460E97-B683-450C-8297-8EC5383585AE}" type="slidenum">
              <a:rPr lang="zh-CN" altLang="en-US"/>
              <a:p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 id="2147484408" r:id="rId10"/>
    <p:sldLayoutId id="2147484409" r:id="rId11"/>
    <p:sldLayoutId id="2147484410" r:id="rId12"/>
    <p:sldLayoutId id="2147484411" r:id="rId13"/>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95288" y="11255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2051"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2052" name="Rectangle 4"/>
          <p:cNvSpPr>
            <a:spLocks noChangeArrowheads="1"/>
          </p:cNvSpPr>
          <p:nvPr/>
        </p:nvSpPr>
        <p:spPr bwMode="auto">
          <a:xfrm>
            <a:off x="539750" y="17002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2053" name="Rectangle 5"/>
          <p:cNvSpPr>
            <a:spLocks noChangeArrowheads="1"/>
          </p:cNvSpPr>
          <p:nvPr/>
        </p:nvSpPr>
        <p:spPr bwMode="auto">
          <a:xfrm>
            <a:off x="827088" y="1341438"/>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2054" name="Rectangle 6"/>
          <p:cNvSpPr>
            <a:spLocks noChangeArrowheads="1"/>
          </p:cNvSpPr>
          <p:nvPr/>
        </p:nvSpPr>
        <p:spPr bwMode="auto">
          <a:xfrm>
            <a:off x="0" y="134143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2055" name="Rectangle 7"/>
          <p:cNvSpPr>
            <a:spLocks noChangeArrowheads="1"/>
          </p:cNvSpPr>
          <p:nvPr/>
        </p:nvSpPr>
        <p:spPr bwMode="auto">
          <a:xfrm>
            <a:off x="755650" y="134143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2056" name="Rectangle 8"/>
          <p:cNvSpPr>
            <a:spLocks noChangeArrowheads="1"/>
          </p:cNvSpPr>
          <p:nvPr/>
        </p:nvSpPr>
        <p:spPr bwMode="auto">
          <a:xfrm>
            <a:off x="395288" y="1773238"/>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2057" name="Rectangle 9"/>
          <p:cNvSpPr>
            <a:spLocks noGrp="1" noChangeArrowheads="1"/>
          </p:cNvSpPr>
          <p:nvPr>
            <p:ph type="title" idx="4294967295"/>
          </p:nvPr>
        </p:nvSpPr>
        <p:spPr bwMode="auto">
          <a:xfrm>
            <a:off x="1350963" y="476250"/>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4294967295"/>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b="0">
                <a:solidFill>
                  <a:schemeClr val="tx1"/>
                </a:solidFill>
                <a:latin typeface="Tahoma" panose="020B0604030504040204" pitchFamily="34" charset="0"/>
              </a:defRPr>
            </a:lvl1pPr>
          </a:lstStyle>
          <a:p>
            <a:pPr>
              <a:defRPr/>
            </a:pPr>
            <a:endParaRPr lang="en-US" altLang="zh-CN"/>
          </a:p>
        </p:txBody>
      </p:sp>
      <p:sp>
        <p:nvSpPr>
          <p:cNvPr id="1036" name="Rectangle 12"/>
          <p:cNvSpPr>
            <a:spLocks noGrp="1" noChangeArrowheads="1"/>
          </p:cNvSpPr>
          <p:nvPr>
            <p:ph type="ftr" sz="quarter" idx="3"/>
          </p:nvPr>
        </p:nvSpPr>
        <p:spPr bwMode="auto">
          <a:xfrm>
            <a:off x="3348038" y="6400800"/>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b="0">
                <a:solidFill>
                  <a:schemeClr val="tx1"/>
                </a:solidFill>
                <a:latin typeface="Tahoma" panose="020B0604030504040204" pitchFamily="34" charset="0"/>
              </a:defRPr>
            </a:lvl1pPr>
          </a:lstStyle>
          <a:p>
            <a:pPr>
              <a:defRPr/>
            </a:pPr>
            <a:endParaRPr lang="en-US" altLang="zh-CN"/>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solidFill>
                  <a:schemeClr val="tx1"/>
                </a:solidFill>
                <a:latin typeface="Tahoma" panose="020B0604030504040204" pitchFamily="34" charset="0"/>
              </a:defRPr>
            </a:lvl1pPr>
          </a:lstStyle>
          <a:p>
            <a:fld id="{C43C5A0E-3A2B-4F80-B7E9-63DFBF82D6A9}" type="slidenum">
              <a:rPr lang="zh-CN" altLang="en-US"/>
              <a:p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 id="2147484423" r:id="rId12"/>
    <p:sldLayoutId id="2147484424" r:id="rId13"/>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95288" y="11255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3075"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3076" name="Rectangle 4"/>
          <p:cNvSpPr>
            <a:spLocks noChangeArrowheads="1"/>
          </p:cNvSpPr>
          <p:nvPr/>
        </p:nvSpPr>
        <p:spPr bwMode="auto">
          <a:xfrm>
            <a:off x="539750" y="17002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3077" name="Rectangle 5"/>
          <p:cNvSpPr>
            <a:spLocks noChangeArrowheads="1"/>
          </p:cNvSpPr>
          <p:nvPr/>
        </p:nvSpPr>
        <p:spPr bwMode="auto">
          <a:xfrm>
            <a:off x="827088" y="1341438"/>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3078" name="Rectangle 6"/>
          <p:cNvSpPr>
            <a:spLocks noChangeArrowheads="1"/>
          </p:cNvSpPr>
          <p:nvPr/>
        </p:nvSpPr>
        <p:spPr bwMode="auto">
          <a:xfrm>
            <a:off x="0" y="134143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3079" name="Rectangle 7"/>
          <p:cNvSpPr>
            <a:spLocks noChangeArrowheads="1"/>
          </p:cNvSpPr>
          <p:nvPr/>
        </p:nvSpPr>
        <p:spPr bwMode="auto">
          <a:xfrm>
            <a:off x="755650" y="134143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3080" name="Rectangle 8"/>
          <p:cNvSpPr>
            <a:spLocks noChangeArrowheads="1"/>
          </p:cNvSpPr>
          <p:nvPr/>
        </p:nvSpPr>
        <p:spPr bwMode="auto">
          <a:xfrm>
            <a:off x="395288" y="1773238"/>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3081" name="Rectangle 9"/>
          <p:cNvSpPr>
            <a:spLocks noGrp="1" noChangeArrowheads="1"/>
          </p:cNvSpPr>
          <p:nvPr>
            <p:ph type="title" idx="4294967295"/>
          </p:nvPr>
        </p:nvSpPr>
        <p:spPr bwMode="auto">
          <a:xfrm>
            <a:off x="1350963" y="476250"/>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2" name="Rectangle 10"/>
          <p:cNvSpPr>
            <a:spLocks noGrp="1" noChangeArrowheads="1"/>
          </p:cNvSpPr>
          <p:nvPr>
            <p:ph type="body" idx="4294967295"/>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b="0">
                <a:solidFill>
                  <a:schemeClr val="tx1"/>
                </a:solidFill>
                <a:latin typeface="Tahoma" panose="020B0604030504040204" pitchFamily="34" charset="0"/>
              </a:defRPr>
            </a:lvl1pPr>
          </a:lstStyle>
          <a:p>
            <a:pPr>
              <a:defRPr/>
            </a:pPr>
            <a:endParaRPr lang="en-US" altLang="zh-CN"/>
          </a:p>
        </p:txBody>
      </p:sp>
      <p:sp>
        <p:nvSpPr>
          <p:cNvPr id="1036" name="Rectangle 12"/>
          <p:cNvSpPr>
            <a:spLocks noGrp="1" noChangeArrowheads="1"/>
          </p:cNvSpPr>
          <p:nvPr>
            <p:ph type="ftr" sz="quarter" idx="3"/>
          </p:nvPr>
        </p:nvSpPr>
        <p:spPr bwMode="auto">
          <a:xfrm>
            <a:off x="3348038" y="6400800"/>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b="0">
                <a:solidFill>
                  <a:schemeClr val="tx1"/>
                </a:solidFill>
                <a:latin typeface="Tahoma" panose="020B0604030504040204" pitchFamily="34" charset="0"/>
              </a:defRPr>
            </a:lvl1pPr>
          </a:lstStyle>
          <a:p>
            <a:pPr>
              <a:defRPr/>
            </a:pPr>
            <a:endParaRPr lang="en-US" altLang="zh-CN"/>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solidFill>
                  <a:schemeClr val="tx1"/>
                </a:solidFill>
                <a:latin typeface="Tahoma" panose="020B0604030504040204" pitchFamily="34" charset="0"/>
              </a:defRPr>
            </a:lvl1pPr>
          </a:lstStyle>
          <a:p>
            <a:fld id="{A3CB2784-87D3-4600-B420-53E43115C0F1}" type="slidenum">
              <a:rPr lang="zh-CN" altLang="en-US"/>
              <a:p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 id="2147484437" r:id="rId13"/>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95288" y="11255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4099"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4100" name="Rectangle 4"/>
          <p:cNvSpPr>
            <a:spLocks noChangeArrowheads="1"/>
          </p:cNvSpPr>
          <p:nvPr/>
        </p:nvSpPr>
        <p:spPr bwMode="auto">
          <a:xfrm>
            <a:off x="539750" y="17002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4101" name="Rectangle 5"/>
          <p:cNvSpPr>
            <a:spLocks noChangeArrowheads="1"/>
          </p:cNvSpPr>
          <p:nvPr/>
        </p:nvSpPr>
        <p:spPr bwMode="auto">
          <a:xfrm>
            <a:off x="827088" y="1341438"/>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4102" name="Rectangle 6"/>
          <p:cNvSpPr>
            <a:spLocks noChangeArrowheads="1"/>
          </p:cNvSpPr>
          <p:nvPr/>
        </p:nvSpPr>
        <p:spPr bwMode="auto">
          <a:xfrm>
            <a:off x="0" y="134143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4103" name="Rectangle 7"/>
          <p:cNvSpPr>
            <a:spLocks noChangeArrowheads="1"/>
          </p:cNvSpPr>
          <p:nvPr/>
        </p:nvSpPr>
        <p:spPr bwMode="auto">
          <a:xfrm>
            <a:off x="755650" y="134143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4104" name="Rectangle 8"/>
          <p:cNvSpPr>
            <a:spLocks noChangeArrowheads="1"/>
          </p:cNvSpPr>
          <p:nvPr/>
        </p:nvSpPr>
        <p:spPr bwMode="auto">
          <a:xfrm>
            <a:off x="395288" y="1773238"/>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4105" name="Rectangle 9"/>
          <p:cNvSpPr>
            <a:spLocks noGrp="1" noChangeArrowheads="1"/>
          </p:cNvSpPr>
          <p:nvPr>
            <p:ph type="title" idx="4294967295"/>
          </p:nvPr>
        </p:nvSpPr>
        <p:spPr bwMode="auto">
          <a:xfrm>
            <a:off x="1350963" y="476250"/>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4294967295"/>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b="0">
                <a:solidFill>
                  <a:schemeClr val="tx1"/>
                </a:solidFill>
                <a:latin typeface="Tahoma" panose="020B0604030504040204" pitchFamily="34" charset="0"/>
              </a:defRPr>
            </a:lvl1pPr>
          </a:lstStyle>
          <a:p>
            <a:pPr>
              <a:defRPr/>
            </a:pPr>
            <a:endParaRPr lang="en-US" altLang="zh-CN"/>
          </a:p>
        </p:txBody>
      </p:sp>
      <p:sp>
        <p:nvSpPr>
          <p:cNvPr id="1036" name="Rectangle 12"/>
          <p:cNvSpPr>
            <a:spLocks noGrp="1" noChangeArrowheads="1"/>
          </p:cNvSpPr>
          <p:nvPr>
            <p:ph type="ftr" sz="quarter" idx="3"/>
          </p:nvPr>
        </p:nvSpPr>
        <p:spPr bwMode="auto">
          <a:xfrm>
            <a:off x="3348038" y="6400800"/>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b="0">
                <a:solidFill>
                  <a:schemeClr val="tx1"/>
                </a:solidFill>
                <a:latin typeface="Tahoma" panose="020B0604030504040204" pitchFamily="34" charset="0"/>
              </a:defRPr>
            </a:lvl1pPr>
          </a:lstStyle>
          <a:p>
            <a:pPr>
              <a:defRPr/>
            </a:pPr>
            <a:endParaRPr lang="en-US" altLang="zh-CN"/>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solidFill>
                  <a:schemeClr val="tx1"/>
                </a:solidFill>
                <a:latin typeface="Tahoma" panose="020B0604030504040204" pitchFamily="34" charset="0"/>
              </a:defRPr>
            </a:lvl1pPr>
          </a:lstStyle>
          <a:p>
            <a:fld id="{228BE381-73BC-4BCA-B0CE-2ED78500DEFF}" type="slidenum">
              <a:rPr lang="zh-CN" altLang="en-US"/>
              <a:p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438" r:id="rId1"/>
    <p:sldLayoutId id="2147484439" r:id="rId2"/>
    <p:sldLayoutId id="2147484440" r:id="rId3"/>
    <p:sldLayoutId id="2147484441" r:id="rId4"/>
    <p:sldLayoutId id="2147484442" r:id="rId5"/>
    <p:sldLayoutId id="2147484443" r:id="rId6"/>
    <p:sldLayoutId id="2147484444" r:id="rId7"/>
    <p:sldLayoutId id="2147484445" r:id="rId8"/>
    <p:sldLayoutId id="2147484446" r:id="rId9"/>
    <p:sldLayoutId id="2147484447" r:id="rId10"/>
    <p:sldLayoutId id="2147484448" r:id="rId11"/>
    <p:sldLayoutId id="2147484449" r:id="rId12"/>
    <p:sldLayoutId id="2147484450" r:id="rId13"/>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95288" y="11255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5123"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5124" name="Rectangle 4"/>
          <p:cNvSpPr>
            <a:spLocks noChangeArrowheads="1"/>
          </p:cNvSpPr>
          <p:nvPr/>
        </p:nvSpPr>
        <p:spPr bwMode="auto">
          <a:xfrm>
            <a:off x="539750" y="17002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5125" name="Rectangle 5"/>
          <p:cNvSpPr>
            <a:spLocks noChangeArrowheads="1"/>
          </p:cNvSpPr>
          <p:nvPr/>
        </p:nvSpPr>
        <p:spPr bwMode="auto">
          <a:xfrm>
            <a:off x="827088" y="1341438"/>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5126" name="Rectangle 6"/>
          <p:cNvSpPr>
            <a:spLocks noChangeArrowheads="1"/>
          </p:cNvSpPr>
          <p:nvPr/>
        </p:nvSpPr>
        <p:spPr bwMode="auto">
          <a:xfrm>
            <a:off x="0" y="134143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5127" name="Rectangle 7"/>
          <p:cNvSpPr>
            <a:spLocks noChangeArrowheads="1"/>
          </p:cNvSpPr>
          <p:nvPr/>
        </p:nvSpPr>
        <p:spPr bwMode="auto">
          <a:xfrm>
            <a:off x="755650" y="134143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5128" name="Rectangle 8"/>
          <p:cNvSpPr>
            <a:spLocks noChangeArrowheads="1"/>
          </p:cNvSpPr>
          <p:nvPr/>
        </p:nvSpPr>
        <p:spPr bwMode="auto">
          <a:xfrm>
            <a:off x="395288" y="1773238"/>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endParaRPr lang="zh-CN" altLang="en-US" sz="2400" b="0">
              <a:solidFill>
                <a:schemeClr val="tx1"/>
              </a:solidFill>
              <a:latin typeface="Tahoma" panose="020B0604030504040204" pitchFamily="34" charset="0"/>
            </a:endParaRPr>
          </a:p>
        </p:txBody>
      </p:sp>
      <p:sp>
        <p:nvSpPr>
          <p:cNvPr id="5129" name="Rectangle 9"/>
          <p:cNvSpPr>
            <a:spLocks noGrp="1" noChangeArrowheads="1"/>
          </p:cNvSpPr>
          <p:nvPr>
            <p:ph type="title" idx="4294967295"/>
          </p:nvPr>
        </p:nvSpPr>
        <p:spPr bwMode="auto">
          <a:xfrm>
            <a:off x="1350963" y="476250"/>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0" name="Rectangle 10"/>
          <p:cNvSpPr>
            <a:spLocks noGrp="1" noChangeArrowheads="1"/>
          </p:cNvSpPr>
          <p:nvPr>
            <p:ph type="body" idx="4294967295"/>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b="0">
                <a:solidFill>
                  <a:schemeClr val="tx1"/>
                </a:solidFill>
                <a:latin typeface="Tahoma" panose="020B0604030504040204" pitchFamily="34" charset="0"/>
              </a:defRPr>
            </a:lvl1pPr>
          </a:lstStyle>
          <a:p>
            <a:pPr>
              <a:defRPr/>
            </a:pPr>
            <a:endParaRPr lang="en-US" altLang="zh-CN"/>
          </a:p>
        </p:txBody>
      </p:sp>
      <p:sp>
        <p:nvSpPr>
          <p:cNvPr id="1036" name="Rectangle 12"/>
          <p:cNvSpPr>
            <a:spLocks noGrp="1" noChangeArrowheads="1"/>
          </p:cNvSpPr>
          <p:nvPr>
            <p:ph type="ftr" sz="quarter" idx="3"/>
          </p:nvPr>
        </p:nvSpPr>
        <p:spPr bwMode="auto">
          <a:xfrm>
            <a:off x="3348038" y="6400800"/>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b="0">
                <a:solidFill>
                  <a:schemeClr val="tx1"/>
                </a:solidFill>
                <a:latin typeface="Tahoma" panose="020B0604030504040204" pitchFamily="34" charset="0"/>
              </a:defRPr>
            </a:lvl1pPr>
          </a:lstStyle>
          <a:p>
            <a:pPr>
              <a:defRPr/>
            </a:pPr>
            <a:endParaRPr lang="en-US" altLang="zh-CN"/>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solidFill>
                  <a:schemeClr val="tx1"/>
                </a:solidFill>
                <a:latin typeface="Tahoma" panose="020B0604030504040204" pitchFamily="34" charset="0"/>
              </a:defRPr>
            </a:lvl1pPr>
          </a:lstStyle>
          <a:p>
            <a:fld id="{3EDB9F0B-FD3C-4620-9718-2DF818638314}" type="slidenum">
              <a:rPr lang="zh-CN" altLang="en-US"/>
              <a:p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 id="2147484462" r:id="rId12"/>
    <p:sldLayoutId id="2147484463" r:id="rId13"/>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7.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2.tmp"/><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slideLayout" Target="../slideLayouts/slideLayout7.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image" Target="../media/image7.tmp"/><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19" Type="http://schemas.openxmlformats.org/officeDocument/2006/relationships/notesSlide" Target="../notesSlides/notesSlide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slideLayout" Target="../slideLayouts/slideLayout7.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image" Target="../media/image7.tmp"/><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5" name="对象 4"/>
          <p:cNvGraphicFramePr/>
          <p:nvPr>
            <p:extLst>
              <p:ext uri="{D42A27DB-BD31-4B8C-83A1-F6EECF244321}">
                <p14:modId xmlns:p14="http://schemas.microsoft.com/office/powerpoint/2010/main" val="2912193475"/>
              </p:ext>
            </p:extLst>
          </p:nvPr>
        </p:nvGraphicFramePr>
        <p:xfrm>
          <a:off x="2684145" y="2625303"/>
          <a:ext cx="3775075" cy="3756025"/>
        </p:xfrm>
        <a:graphic>
          <a:graphicData uri="http://schemas.openxmlformats.org/presentationml/2006/ole">
            <mc:AlternateContent xmlns:mc="http://schemas.openxmlformats.org/markup-compatibility/2006">
              <mc:Choice xmlns:v="urn:schemas-microsoft-com:vml" Requires="v">
                <p:oleObj spid="_x0000_s128210" r:id="rId4" imgW="3771900" imgH="3752850" progId="Paint.Picture">
                  <p:embed/>
                </p:oleObj>
              </mc:Choice>
              <mc:Fallback>
                <p:oleObj r:id="rId4" imgW="3771900" imgH="3752850" progId="Paint.Picture">
                  <p:embed/>
                  <p:pic>
                    <p:nvPicPr>
                      <p:cNvPr id="0" name=""/>
                      <p:cNvPicPr/>
                      <p:nvPr/>
                    </p:nvPicPr>
                    <p:blipFill>
                      <a:blip r:embed="rId5"/>
                      <a:stretch>
                        <a:fillRect/>
                      </a:stretch>
                    </p:blipFill>
                    <p:spPr>
                      <a:xfrm>
                        <a:off x="2684145" y="2625303"/>
                        <a:ext cx="3775075" cy="3756025"/>
                      </a:xfrm>
                      <a:prstGeom prst="rect">
                        <a:avLst/>
                      </a:prstGeom>
                    </p:spPr>
                  </p:pic>
                </p:oleObj>
              </mc:Fallback>
            </mc:AlternateContent>
          </a:graphicData>
        </a:graphic>
      </p:graphicFrame>
      <p:sp>
        <p:nvSpPr>
          <p:cNvPr id="6" name="矩形 5"/>
          <p:cNvSpPr/>
          <p:nvPr/>
        </p:nvSpPr>
        <p:spPr>
          <a:xfrm>
            <a:off x="1767259" y="1633399"/>
            <a:ext cx="5608843" cy="769441"/>
          </a:xfrm>
          <a:prstGeom prst="rect">
            <a:avLst/>
          </a:prstGeom>
        </p:spPr>
        <p:txBody>
          <a:bodyPr wrap="none">
            <a:spAutoFit/>
          </a:bodyPr>
          <a:lstStyle/>
          <a:p>
            <a:r>
              <a:rPr lang="en-US" altLang="zh-CN" sz="4400" b="1" dirty="0">
                <a:solidFill>
                  <a:srgbClr val="0000FF"/>
                </a:solidFill>
                <a:latin typeface="Arial Black" panose="020B0A04020102020204" pitchFamily="34" charset="0"/>
                <a:ea typeface="黑体" panose="02010609060101010101" pitchFamily="49" charset="-122"/>
              </a:rPr>
              <a:t>MATLAB</a:t>
            </a:r>
            <a:r>
              <a:rPr lang="zh-CN" altLang="en-US" sz="4400" b="1" dirty="0">
                <a:solidFill>
                  <a:srgbClr val="0000FF"/>
                </a:solidFill>
                <a:latin typeface="Arial Black" panose="020B0A04020102020204" pitchFamily="34" charset="0"/>
                <a:ea typeface="黑体" panose="02010609060101010101" pitchFamily="49" charset="-122"/>
              </a:rPr>
              <a:t>软件与应用</a:t>
            </a:r>
            <a:endParaRPr lang="zh-CN" altLang="en-US" sz="4400" dirty="0">
              <a:solidFill>
                <a:srgbClr val="0000FF"/>
              </a:solidFill>
            </a:endParaRPr>
          </a:p>
        </p:txBody>
      </p:sp>
      <p:sp>
        <p:nvSpPr>
          <p:cNvPr id="7" name="Rectangle 4"/>
          <p:cNvSpPr>
            <a:spLocks noGrp="1" noChangeArrowheads="1"/>
          </p:cNvSpPr>
          <p:nvPr>
            <p:ph type="ctrTitle"/>
          </p:nvPr>
        </p:nvSpPr>
        <p:spPr>
          <a:xfrm>
            <a:off x="684688" y="692696"/>
            <a:ext cx="7773987" cy="648072"/>
          </a:xfrm>
        </p:spPr>
        <p:txBody>
          <a:bodyPr/>
          <a:lstStyle/>
          <a:p>
            <a:pPr algn="ctr" eaLnBrk="1" hangingPunct="1"/>
            <a:r>
              <a:rPr lang="zh-CN" altLang="en-US" sz="3600" dirty="0" smtClean="0">
                <a:solidFill>
                  <a:schemeClr val="bg2">
                    <a:lumMod val="10000"/>
                    <a:lumOff val="90000"/>
                  </a:schemeClr>
                </a:solidFill>
              </a:rPr>
              <a:t>第</a:t>
            </a:r>
            <a:r>
              <a:rPr lang="en-US" altLang="zh-CN" sz="3600" dirty="0" smtClean="0">
                <a:solidFill>
                  <a:schemeClr val="bg2">
                    <a:lumMod val="10000"/>
                    <a:lumOff val="90000"/>
                  </a:schemeClr>
                </a:solidFill>
              </a:rPr>
              <a:t>2</a:t>
            </a:r>
            <a:r>
              <a:rPr lang="zh-CN" altLang="en-US" sz="3600" dirty="0" smtClean="0">
                <a:solidFill>
                  <a:schemeClr val="bg2">
                    <a:lumMod val="10000"/>
                    <a:lumOff val="90000"/>
                  </a:schemeClr>
                </a:solidFill>
              </a:rPr>
              <a:t>章</a:t>
            </a:r>
            <a:r>
              <a:rPr lang="en-US" altLang="zh-CN" sz="3600" dirty="0" smtClean="0">
                <a:solidFill>
                  <a:schemeClr val="bg2">
                    <a:lumMod val="10000"/>
                    <a:lumOff val="90000"/>
                  </a:schemeClr>
                </a:solidFill>
              </a:rPr>
              <a:t>a</a:t>
            </a:r>
            <a:r>
              <a:rPr lang="zh-CN" altLang="en-US" sz="3600" dirty="0" smtClean="0">
                <a:solidFill>
                  <a:schemeClr val="bg2">
                    <a:lumMod val="10000"/>
                    <a:lumOff val="90000"/>
                  </a:schemeClr>
                </a:solidFill>
              </a:rPr>
              <a:t>-202002</a:t>
            </a:r>
            <a:r>
              <a:rPr lang="en-US" altLang="zh-CN" sz="3600" dirty="0" smtClean="0">
                <a:solidFill>
                  <a:schemeClr val="bg2">
                    <a:lumMod val="10000"/>
                    <a:lumOff val="90000"/>
                  </a:schemeClr>
                </a:solidFill>
              </a:rPr>
              <a:t>27</a:t>
            </a:r>
            <a:r>
              <a:rPr lang="zh-CN" altLang="en-US" sz="3600" dirty="0" smtClean="0">
                <a:solidFill>
                  <a:schemeClr val="bg2">
                    <a:lumMod val="10000"/>
                    <a:lumOff val="90000"/>
                  </a:schemeClr>
                </a:solidFill>
              </a:rPr>
              <a:t>更新</a:t>
            </a:r>
            <a:endParaRPr lang="zh-CN" altLang="en-US" sz="3600" b="1" dirty="0" smtClean="0">
              <a:solidFill>
                <a:schemeClr val="bg2">
                  <a:lumMod val="10000"/>
                  <a:lumOff val="90000"/>
                </a:schemeClr>
              </a:solidFill>
              <a:latin typeface="Arial Black" panose="020B0A04020102020204" pitchFamily="34" charset="0"/>
              <a:ea typeface="黑体" panose="02010609060101010101" pitchFamily="49" charset="-122"/>
            </a:endParaRPr>
          </a:p>
        </p:txBody>
      </p:sp>
      <p:sp>
        <p:nvSpPr>
          <p:cNvPr id="2" name="灯片编号占位符 1"/>
          <p:cNvSpPr>
            <a:spLocks noGrp="1"/>
          </p:cNvSpPr>
          <p:nvPr>
            <p:ph type="sldNum" sz="quarter" idx="12"/>
          </p:nvPr>
        </p:nvSpPr>
        <p:spPr/>
        <p:txBody>
          <a:bodyPr/>
          <a:lstStyle/>
          <a:p>
            <a:fld id="{8230A004-D93A-493A-A882-8241183C161A}" type="slidenum">
              <a:rPr lang="zh-CN" altLang="en-US" smtClean="0"/>
              <a:pPr/>
              <a:t>1</a:t>
            </a:fld>
            <a:endParaRPr lang="zh-CN" altLang="en-US" dirty="0"/>
          </a:p>
        </p:txBody>
      </p:sp>
    </p:spTree>
    <p:extLst>
      <p:ext uri="{BB962C8B-B14F-4D97-AF65-F5344CB8AC3E}">
        <p14:creationId xmlns:p14="http://schemas.microsoft.com/office/powerpoint/2010/main" val="28990009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230A004-D93A-493A-A882-8241183C161A}" type="slidenum">
              <a:rPr lang="zh-CN" altLang="en-US" smtClean="0"/>
              <a:pPr/>
              <a:t>10</a:t>
            </a:fld>
            <a:endParaRPr lang="zh-CN" altLang="en-US"/>
          </a:p>
        </p:txBody>
      </p:sp>
      <p:graphicFrame>
        <p:nvGraphicFramePr>
          <p:cNvPr id="15" name="Group 102"/>
          <p:cNvGraphicFramePr>
            <a:graphicFrameLocks/>
          </p:cNvGraphicFramePr>
          <p:nvPr>
            <p:extLst>
              <p:ext uri="{D42A27DB-BD31-4B8C-83A1-F6EECF244321}">
                <p14:modId xmlns:p14="http://schemas.microsoft.com/office/powerpoint/2010/main" val="3666654947"/>
              </p:ext>
            </p:extLst>
          </p:nvPr>
        </p:nvGraphicFramePr>
        <p:xfrm>
          <a:off x="468189" y="908720"/>
          <a:ext cx="8424291" cy="3459290"/>
        </p:xfrm>
        <a:graphic>
          <a:graphicData uri="http://schemas.openxmlformats.org/drawingml/2006/table">
            <a:tbl>
              <a:tblPr/>
              <a:tblGrid>
                <a:gridCol w="2239962"/>
                <a:gridCol w="2800350"/>
                <a:gridCol w="3383979"/>
              </a:tblGrid>
              <a:tr h="42962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Matlab</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命令</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例：数值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的显示</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说   明</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36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format short (</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默认</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0.6667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短浮点</a:t>
                      </a:r>
                      <a:endPar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format long</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0.666666666666667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长浮点</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42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format short 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6.6667e-01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短科学计数</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format long 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6.666666666666666e-01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长科学计数</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36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format hex</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3fe5555555555555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十六进制</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format bank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银行计数（元角分）</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24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format rat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2/3（π</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显示为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355/113）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分数近似（近似有理数表示）</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869759802"/>
              </p:ext>
            </p:extLst>
          </p:nvPr>
        </p:nvGraphicFramePr>
        <p:xfrm>
          <a:off x="467544" y="4365104"/>
          <a:ext cx="8424936" cy="412679"/>
        </p:xfrm>
        <a:graphic>
          <a:graphicData uri="http://schemas.openxmlformats.org/drawingml/2006/table">
            <a:tbl>
              <a:tblPr/>
              <a:tblGrid>
                <a:gridCol w="8424936"/>
              </a:tblGrid>
              <a:tr h="41267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其他</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format short g, format long g, format compact, format loose, format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7" name="图片 16"/>
          <p:cNvPicPr>
            <a:picLocks noChangeAspect="1"/>
          </p:cNvPicPr>
          <p:nvPr/>
        </p:nvPicPr>
        <p:blipFill>
          <a:blip r:embed="rId3"/>
          <a:stretch>
            <a:fillRect/>
          </a:stretch>
        </p:blipFill>
        <p:spPr>
          <a:xfrm>
            <a:off x="2987824" y="4869160"/>
            <a:ext cx="4781550" cy="1863151"/>
          </a:xfrm>
          <a:prstGeom prst="rect">
            <a:avLst/>
          </a:prstGeom>
        </p:spPr>
      </p:pic>
      <p:sp>
        <p:nvSpPr>
          <p:cNvPr id="18" name="矩形 17"/>
          <p:cNvSpPr/>
          <p:nvPr/>
        </p:nvSpPr>
        <p:spPr>
          <a:xfrm>
            <a:off x="611560" y="5446792"/>
            <a:ext cx="2249334" cy="707886"/>
          </a:xfrm>
          <a:prstGeom prst="rect">
            <a:avLst/>
          </a:prstGeom>
        </p:spPr>
        <p:txBody>
          <a:bodyPr wrap="none">
            <a:spAutoFit/>
          </a:bodyPr>
          <a:lstStyle/>
          <a:p>
            <a:pPr algn="ctr"/>
            <a:r>
              <a:rPr lang="zh-CN" altLang="en-US" sz="2000" dirty="0" smtClean="0">
                <a:solidFill>
                  <a:srgbClr val="FF0000"/>
                </a:solidFill>
                <a:latin typeface="Times New Roman" panose="02020603050405020304" pitchFamily="18" charset="0"/>
              </a:rPr>
              <a:t>可以在菜单中</a:t>
            </a:r>
            <a:endParaRPr lang="en-US" altLang="zh-CN" sz="2000" dirty="0" smtClean="0">
              <a:solidFill>
                <a:srgbClr val="FF0000"/>
              </a:solidFill>
              <a:latin typeface="Times New Roman" panose="02020603050405020304" pitchFamily="18" charset="0"/>
            </a:endParaRPr>
          </a:p>
          <a:p>
            <a:pPr algn="ctr"/>
            <a:r>
              <a:rPr lang="zh-CN" altLang="en-US" sz="2000" dirty="0" smtClean="0">
                <a:solidFill>
                  <a:srgbClr val="FF0000"/>
                </a:solidFill>
                <a:latin typeface="Times New Roman" panose="02020603050405020304" pitchFamily="18" charset="0"/>
              </a:rPr>
              <a:t>修改默认显示格式</a:t>
            </a:r>
            <a:endParaRPr lang="zh-CN" altLang="en-US" sz="2000" dirty="0">
              <a:solidFill>
                <a:srgbClr val="FF0000"/>
              </a:solidFill>
            </a:endParaRPr>
          </a:p>
        </p:txBody>
      </p:sp>
      <p:sp>
        <p:nvSpPr>
          <p:cNvPr id="19" name="Rectangle 5"/>
          <p:cNvSpPr>
            <a:spLocks noChangeArrowheads="1"/>
          </p:cNvSpPr>
          <p:nvPr/>
        </p:nvSpPr>
        <p:spPr bwMode="auto">
          <a:xfrm>
            <a:off x="228600" y="0"/>
            <a:ext cx="880789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4000" kern="0" dirty="0" smtClean="0">
                <a:solidFill>
                  <a:srgbClr val="FF0000"/>
                </a:solidFill>
              </a:rPr>
              <a:t>数值</a:t>
            </a:r>
            <a:r>
              <a:rPr lang="zh-CN" altLang="en-US" sz="4000" kern="0" dirty="0">
                <a:solidFill>
                  <a:srgbClr val="FF0000"/>
                </a:solidFill>
              </a:rPr>
              <a:t>的显示</a:t>
            </a:r>
            <a:r>
              <a:rPr lang="zh-CN" altLang="en-US" sz="4000" kern="0" dirty="0" smtClean="0">
                <a:solidFill>
                  <a:srgbClr val="FF0000"/>
                </a:solidFill>
              </a:rPr>
              <a:t>形式</a:t>
            </a:r>
            <a:endParaRPr lang="zh-CN" altLang="en-US" sz="4000" b="1" dirty="0">
              <a:solidFill>
                <a:srgbClr val="0000FF"/>
              </a:solidFill>
            </a:endParaRPr>
          </a:p>
        </p:txBody>
      </p:sp>
    </p:spTree>
    <p:extLst>
      <p:ext uri="{BB962C8B-B14F-4D97-AF65-F5344CB8AC3E}">
        <p14:creationId xmlns:p14="http://schemas.microsoft.com/office/powerpoint/2010/main" val="326013821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5" name="Rectangle 2"/>
          <p:cNvSpPr>
            <a:spLocks noGrp="1" noChangeArrowheads="1"/>
          </p:cNvSpPr>
          <p:nvPr>
            <p:ph type="ctrTitle"/>
          </p:nvPr>
        </p:nvSpPr>
        <p:spPr>
          <a:xfrm>
            <a:off x="250824" y="0"/>
            <a:ext cx="8893175" cy="838200"/>
          </a:xfrm>
          <a:extLst>
            <a:ext uri="{AF507438-7753-43E0-B8FC-AC1667EBCBE1}">
              <a14:hiddenEffects xmlns:a14="http://schemas.microsoft.com/office/drawing/2010/main">
                <a:effectLst>
                  <a:outerShdw dist="35921" dir="2700000" algn="ctr" rotWithShape="0">
                    <a:schemeClr val="tx2"/>
                  </a:outerShdw>
                </a:effectLst>
              </a14:hiddenEffects>
            </a:ext>
          </a:extLst>
        </p:spPr>
        <p:txBody>
          <a:bodyPr/>
          <a:lstStyle/>
          <a:p>
            <a:pPr eaLnBrk="1" hangingPunct="1">
              <a:defRPr/>
            </a:pPr>
            <a:r>
              <a:rPr lang="zh-CN" altLang="en-US" sz="4000" b="1" kern="1200" noProof="1" smtClean="0">
                <a:solidFill>
                  <a:srgbClr val="FF0000"/>
                </a:solidFill>
                <a:latin typeface="Arial" panose="020B0604020202020204" pitchFamily="34" charset="0"/>
                <a:cs typeface="+mn-cs"/>
                <a:sym typeface="+mn-ea"/>
              </a:rPr>
              <a:t>赋值</a:t>
            </a:r>
            <a:r>
              <a:rPr lang="zh-CN" altLang="en-US" sz="4000" b="1" kern="1200" noProof="1">
                <a:solidFill>
                  <a:srgbClr val="FF0000"/>
                </a:solidFill>
                <a:latin typeface="Arial" panose="020B0604020202020204" pitchFamily="34" charset="0"/>
                <a:cs typeface="+mn-cs"/>
                <a:sym typeface="+mn-ea"/>
              </a:rPr>
              <a:t>即定义原则</a:t>
            </a:r>
            <a:endParaRPr lang="zh-CN" altLang="en-US" sz="4000" b="1" kern="1200" dirty="0">
              <a:solidFill>
                <a:srgbClr val="FF0000"/>
              </a:solidFill>
              <a:latin typeface="Arial" panose="020B0604020202020204" pitchFamily="34" charset="0"/>
              <a:cs typeface="+mn-cs"/>
              <a:sym typeface="+mn-ea"/>
            </a:endParaRPr>
          </a:p>
        </p:txBody>
      </p:sp>
      <p:sp>
        <p:nvSpPr>
          <p:cNvPr id="92163" name="Text Box 3"/>
          <p:cNvSpPr txBox="1">
            <a:spLocks noChangeArrowheads="1"/>
          </p:cNvSpPr>
          <p:nvPr/>
        </p:nvSpPr>
        <p:spPr bwMode="auto">
          <a:xfrm>
            <a:off x="539553" y="796925"/>
            <a:ext cx="8424936" cy="589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en-US" altLang="zh-CN" sz="2400" dirty="0" err="1" smtClean="0">
                <a:solidFill>
                  <a:schemeClr val="tx1"/>
                </a:solidFill>
                <a:latin typeface="华文楷体" panose="02010600040101010101" pitchFamily="2" charset="-122"/>
                <a:ea typeface="华文楷体" panose="02010600040101010101" pitchFamily="2" charset="-122"/>
              </a:rPr>
              <a:t>Matlab</a:t>
            </a:r>
            <a:r>
              <a:rPr lang="zh-CN" altLang="en-US" sz="2400" dirty="0" smtClean="0">
                <a:solidFill>
                  <a:schemeClr val="tx1"/>
                </a:solidFill>
                <a:latin typeface="华文楷体" panose="02010600040101010101" pitchFamily="2" charset="-122"/>
                <a:ea typeface="华文楷体" panose="02010600040101010101" pitchFamily="2" charset="-122"/>
              </a:rPr>
              <a:t>变量一般</a:t>
            </a:r>
            <a:r>
              <a:rPr lang="zh-CN" altLang="en-US" sz="2400" dirty="0">
                <a:solidFill>
                  <a:schemeClr val="tx1"/>
                </a:solidFill>
                <a:latin typeface="华文楷体" panose="02010600040101010101" pitchFamily="2" charset="-122"/>
                <a:ea typeface="华文楷体" panose="02010600040101010101" pitchFamily="2" charset="-122"/>
              </a:rPr>
              <a:t>不</a:t>
            </a:r>
            <a:r>
              <a:rPr lang="zh-CN" altLang="en-US" sz="2400" dirty="0" smtClean="0">
                <a:solidFill>
                  <a:schemeClr val="tx1"/>
                </a:solidFill>
                <a:latin typeface="华文楷体" panose="02010600040101010101" pitchFamily="2" charset="-122"/>
                <a:ea typeface="华文楷体" panose="02010600040101010101" pitchFamily="2" charset="-122"/>
              </a:rPr>
              <a:t>需要专门定义和声明，在</a:t>
            </a:r>
            <a:r>
              <a:rPr lang="zh-CN" altLang="en-US" sz="2400" dirty="0">
                <a:solidFill>
                  <a:schemeClr val="tx1"/>
                </a:solidFill>
                <a:latin typeface="华文楷体" panose="02010600040101010101" pitchFamily="2" charset="-122"/>
                <a:ea typeface="华文楷体" panose="02010600040101010101" pitchFamily="2" charset="-122"/>
              </a:rPr>
              <a:t>变量赋值的</a:t>
            </a:r>
            <a:r>
              <a:rPr lang="zh-CN" altLang="en-US" sz="2400" dirty="0" smtClean="0">
                <a:solidFill>
                  <a:schemeClr val="tx1"/>
                </a:solidFill>
                <a:latin typeface="华文楷体" panose="02010600040101010101" pitchFamily="2" charset="-122"/>
                <a:ea typeface="华文楷体" panose="02010600040101010101" pitchFamily="2" charset="-122"/>
              </a:rPr>
              <a:t>同时系统会判断赋值的方式并自动设置变量类型。</a:t>
            </a:r>
            <a:r>
              <a:rPr lang="zh-CN" altLang="en-US" sz="2400" dirty="0" smtClean="0">
                <a:solidFill>
                  <a:srgbClr val="0000FF"/>
                </a:solidFill>
                <a:latin typeface="华文楷体" panose="02010600040101010101" pitchFamily="2" charset="-122"/>
                <a:ea typeface="华文楷体" panose="02010600040101010101" pitchFamily="2" charset="-122"/>
              </a:rPr>
              <a:t>对变量再次赋值会刷新其数据类型。</a:t>
            </a:r>
            <a:endParaRPr lang="en-US" altLang="zh-CN" sz="2400" dirty="0">
              <a:solidFill>
                <a:srgbClr val="0000FF"/>
              </a:solidFill>
              <a:latin typeface="华文楷体" panose="02010600040101010101" pitchFamily="2" charset="-122"/>
              <a:ea typeface="华文楷体" panose="02010600040101010101" pitchFamily="2" charset="-122"/>
            </a:endParaRPr>
          </a:p>
          <a:p>
            <a:pPr eaLnBrk="1" hangingPunct="1">
              <a:spcBef>
                <a:spcPct val="20000"/>
              </a:spcBef>
              <a:buFont typeface="Arial" panose="020B0604020202020204" pitchFamily="34" charset="0"/>
              <a:buNone/>
            </a:pPr>
            <a:r>
              <a:rPr lang="en-US" altLang="zh-CN" dirty="0" smtClean="0">
                <a:solidFill>
                  <a:srgbClr val="993300"/>
                </a:solidFill>
                <a:latin typeface="华文楷体" panose="02010600040101010101" pitchFamily="2" charset="-122"/>
                <a:ea typeface="华文楷体" panose="02010600040101010101" pitchFamily="2" charset="-122"/>
              </a:rPr>
              <a:t> </a:t>
            </a:r>
            <a:r>
              <a:rPr lang="en-US" altLang="zh-CN" dirty="0">
                <a:solidFill>
                  <a:srgbClr val="993300"/>
                </a:solidFill>
                <a:latin typeface="华文楷体" panose="02010600040101010101" pitchFamily="2" charset="-122"/>
                <a:ea typeface="华文楷体" panose="02010600040101010101" pitchFamily="2" charset="-122"/>
              </a:rPr>
              <a:t>x1=20 , </a:t>
            </a:r>
            <a:r>
              <a:rPr lang="en-US" altLang="zh-CN" dirty="0" smtClean="0">
                <a:solidFill>
                  <a:srgbClr val="993300"/>
                </a:solidFill>
                <a:latin typeface="华文楷体" panose="02010600040101010101" pitchFamily="2" charset="-122"/>
                <a:ea typeface="华文楷体" panose="02010600040101010101" pitchFamily="2" charset="-122"/>
              </a:rPr>
              <a:t> x2=20.0</a:t>
            </a:r>
            <a:r>
              <a:rPr lang="en-US" altLang="zh-CN" dirty="0">
                <a:solidFill>
                  <a:srgbClr val="993300"/>
                </a:solidFill>
                <a:latin typeface="华文楷体" panose="02010600040101010101" pitchFamily="2" charset="-122"/>
                <a:ea typeface="华文楷体" panose="02010600040101010101" pitchFamily="2" charset="-122"/>
              </a:rPr>
              <a:t>, </a:t>
            </a:r>
            <a:r>
              <a:rPr lang="en-US" altLang="zh-CN" dirty="0" smtClean="0">
                <a:solidFill>
                  <a:srgbClr val="993300"/>
                </a:solidFill>
                <a:latin typeface="华文楷体" panose="02010600040101010101" pitchFamily="2" charset="-122"/>
                <a:ea typeface="华文楷体" panose="02010600040101010101" pitchFamily="2" charset="-122"/>
              </a:rPr>
              <a:t> x3=0.5  </a:t>
            </a:r>
            <a:r>
              <a:rPr lang="en-US" altLang="zh-CN" sz="2400" dirty="0" smtClean="0">
                <a:solidFill>
                  <a:schemeClr val="tx1"/>
                </a:solidFill>
                <a:latin typeface="微软雅黑 Light" charset="-122"/>
                <a:ea typeface="微软雅黑 Light"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自动</a:t>
            </a:r>
            <a:r>
              <a:rPr lang="zh-CN" altLang="en-US" sz="2400" dirty="0">
                <a:solidFill>
                  <a:schemeClr val="tx1"/>
                </a:solidFill>
                <a:latin typeface="华文楷体" panose="02010600040101010101" pitchFamily="2" charset="-122"/>
                <a:ea typeface="华文楷体" panose="02010600040101010101" pitchFamily="2" charset="-122"/>
              </a:rPr>
              <a:t>成为</a:t>
            </a:r>
            <a:r>
              <a:rPr lang="en-US" altLang="zh-CN" sz="2400" dirty="0" smtClean="0">
                <a:solidFill>
                  <a:schemeClr val="tx1"/>
                </a:solidFill>
                <a:latin typeface="华文楷体" panose="02010600040101010101" pitchFamily="2" charset="-122"/>
                <a:ea typeface="华文楷体" panose="02010600040101010101" pitchFamily="2" charset="-122"/>
              </a:rPr>
              <a:t>double</a:t>
            </a:r>
            <a:r>
              <a:rPr lang="zh-CN" altLang="en-US" sz="2400" dirty="0" smtClean="0">
                <a:solidFill>
                  <a:schemeClr val="tx1"/>
                </a:solidFill>
                <a:latin typeface="华文楷体" panose="02010600040101010101" pitchFamily="2" charset="-122"/>
                <a:ea typeface="华文楷体" panose="02010600040101010101" pitchFamily="2" charset="-122"/>
              </a:rPr>
              <a:t>浮点数</a:t>
            </a:r>
            <a:endParaRPr lang="en-US" altLang="zh-CN" sz="2400" dirty="0">
              <a:solidFill>
                <a:schemeClr val="tx1"/>
              </a:solidFill>
              <a:latin typeface="华文楷体" panose="02010600040101010101" pitchFamily="2" charset="-122"/>
              <a:ea typeface="华文楷体" panose="02010600040101010101" pitchFamily="2" charset="-122"/>
            </a:endParaRPr>
          </a:p>
          <a:p>
            <a:pPr eaLnBrk="1" hangingPunct="1">
              <a:spcBef>
                <a:spcPct val="20000"/>
              </a:spcBef>
              <a:buFont typeface="Arial" panose="020B0604020202020204" pitchFamily="34" charset="0"/>
              <a:buNone/>
            </a:pPr>
            <a:r>
              <a:rPr lang="en-US" altLang="zh-CN" dirty="0">
                <a:solidFill>
                  <a:srgbClr val="993300"/>
                </a:solidFill>
                <a:latin typeface="华文楷体" panose="02010600040101010101" pitchFamily="2" charset="-122"/>
                <a:ea typeface="华文楷体" panose="02010600040101010101" pitchFamily="2" charset="-122"/>
              </a:rPr>
              <a:t> y1</a:t>
            </a:r>
            <a:r>
              <a:rPr lang="en-US" altLang="zh-CN" dirty="0" smtClean="0">
                <a:solidFill>
                  <a:srgbClr val="993300"/>
                </a:solidFill>
                <a:latin typeface="华文楷体" panose="02010600040101010101" pitchFamily="2" charset="-122"/>
                <a:ea typeface="华文楷体" panose="02010600040101010101" pitchFamily="2" charset="-122"/>
              </a:rPr>
              <a:t>=</a:t>
            </a:r>
            <a:r>
              <a:rPr lang="en-US" altLang="zh-CN" dirty="0" smtClean="0">
                <a:solidFill>
                  <a:srgbClr val="993300"/>
                </a:solidFill>
                <a:latin typeface="Miriam Fixed" panose="020B0509050101010101" pitchFamily="49" charset="-79"/>
                <a:ea typeface="微软雅黑 Light" charset="-122"/>
                <a:cs typeface="Miriam Fixed" panose="020B0509050101010101" pitchFamily="49" charset="-79"/>
              </a:rPr>
              <a:t>‘c’</a:t>
            </a:r>
            <a:r>
              <a:rPr lang="en-US" altLang="zh-CN" sz="2400" dirty="0" smtClean="0">
                <a:solidFill>
                  <a:schemeClr val="tx1"/>
                </a:solidFill>
                <a:latin typeface="微软雅黑 Light" charset="-122"/>
                <a:ea typeface="微软雅黑 Light"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y1</a:t>
            </a:r>
            <a:r>
              <a:rPr lang="zh-CN" altLang="en-US" sz="2400" dirty="0" smtClean="0">
                <a:solidFill>
                  <a:schemeClr val="tx1"/>
                </a:solidFill>
                <a:latin typeface="华文楷体" panose="02010600040101010101" pitchFamily="2" charset="-122"/>
                <a:ea typeface="华文楷体" panose="02010600040101010101" pitchFamily="2" charset="-122"/>
              </a:rPr>
              <a:t>自动成为</a:t>
            </a:r>
            <a:r>
              <a:rPr lang="zh-CN" altLang="en-US" sz="2400" dirty="0">
                <a:solidFill>
                  <a:schemeClr val="tx1"/>
                </a:solidFill>
                <a:latin typeface="华文楷体" panose="02010600040101010101" pitchFamily="2" charset="-122"/>
                <a:ea typeface="华文楷体" panose="02010600040101010101" pitchFamily="2" charset="-122"/>
              </a:rPr>
              <a:t>字符型</a:t>
            </a:r>
          </a:p>
          <a:p>
            <a:pPr eaLnBrk="1" hangingPunct="1">
              <a:spcBef>
                <a:spcPct val="20000"/>
              </a:spcBef>
              <a:buFont typeface="Arial" panose="020B0604020202020204" pitchFamily="34" charset="0"/>
              <a:buNone/>
            </a:pPr>
            <a:r>
              <a:rPr lang="en-US" altLang="zh-CN" dirty="0">
                <a:solidFill>
                  <a:srgbClr val="993300"/>
                </a:solidFill>
                <a:latin typeface="华文楷体" panose="02010600040101010101" pitchFamily="2" charset="-122"/>
                <a:ea typeface="华文楷体" panose="02010600040101010101" pitchFamily="2" charset="-122"/>
              </a:rPr>
              <a:t> y2=</a:t>
            </a:r>
            <a:r>
              <a:rPr lang="en-US" altLang="zh-CN" dirty="0">
                <a:solidFill>
                  <a:srgbClr val="993300"/>
                </a:solidFill>
                <a:latin typeface="微软雅黑 Light" charset="-122"/>
                <a:ea typeface="微软雅黑 Light" charset="-122"/>
              </a:rPr>
              <a:t>int16(3.5</a:t>
            </a:r>
            <a:r>
              <a:rPr lang="en-US" altLang="zh-CN" sz="2400" dirty="0">
                <a:solidFill>
                  <a:srgbClr val="993300"/>
                </a:solidFill>
                <a:latin typeface="微软雅黑 Light" charset="-122"/>
                <a:ea typeface="微软雅黑 Light" charset="-122"/>
              </a:rPr>
              <a:t>) </a:t>
            </a:r>
            <a:r>
              <a:rPr lang="en-US" altLang="zh-CN" sz="2400" dirty="0">
                <a:solidFill>
                  <a:srgbClr val="0000FF"/>
                </a:solidFill>
                <a:latin typeface="微软雅黑 Light" charset="-122"/>
                <a:ea typeface="微软雅黑 Light" charset="-122"/>
              </a:rPr>
              <a:t>   </a:t>
            </a:r>
            <a:r>
              <a:rPr lang="en-US" altLang="zh-CN" sz="2400" dirty="0" smtClean="0">
                <a:solidFill>
                  <a:srgbClr val="0000FF"/>
                </a:solidFill>
                <a:latin typeface="微软雅黑 Light" charset="-122"/>
                <a:ea typeface="微软雅黑 Light" charset="-122"/>
              </a:rPr>
              <a:t>      </a:t>
            </a:r>
            <a:r>
              <a:rPr lang="en-US" altLang="zh-CN" sz="2400" dirty="0" smtClean="0">
                <a:solidFill>
                  <a:schemeClr val="tx1"/>
                </a:solidFill>
                <a:latin typeface="微软雅黑 Light" charset="-122"/>
                <a:ea typeface="微软雅黑 Light" charset="-122"/>
              </a:rPr>
              <a:t>%</a:t>
            </a:r>
            <a:r>
              <a:rPr lang="en-US" altLang="zh-CN" sz="2400" dirty="0" smtClean="0">
                <a:solidFill>
                  <a:schemeClr val="tx1"/>
                </a:solidFill>
                <a:latin typeface="华文楷体" panose="02010600040101010101" pitchFamily="2" charset="-122"/>
                <a:ea typeface="华文楷体" panose="02010600040101010101" pitchFamily="2" charset="-122"/>
                <a:sym typeface="宋体" panose="02010600030101010101" pitchFamily="2" charset="-122"/>
              </a:rPr>
              <a:t>y2</a:t>
            </a:r>
            <a:r>
              <a:rPr lang="zh-CN" altLang="en-US" sz="2400" dirty="0" smtClean="0">
                <a:solidFill>
                  <a:schemeClr val="tx1"/>
                </a:solidFill>
                <a:latin typeface="华文楷体" panose="02010600040101010101" pitchFamily="2" charset="-122"/>
                <a:ea typeface="华文楷体" panose="02010600040101010101" pitchFamily="2" charset="-122"/>
                <a:sym typeface="宋体" panose="02010600030101010101" pitchFamily="2" charset="-122"/>
              </a:rPr>
              <a:t>自动</a:t>
            </a:r>
            <a:r>
              <a:rPr lang="zh-CN" altLang="en-US" sz="2400" dirty="0">
                <a:solidFill>
                  <a:schemeClr val="tx1"/>
                </a:solidFill>
                <a:latin typeface="华文楷体" panose="02010600040101010101" pitchFamily="2" charset="-122"/>
                <a:ea typeface="华文楷体" panose="02010600040101010101" pitchFamily="2" charset="-122"/>
              </a:rPr>
              <a:t>成</a:t>
            </a:r>
            <a:r>
              <a:rPr lang="zh-CN" altLang="en-US" sz="2400" dirty="0" smtClean="0">
                <a:solidFill>
                  <a:schemeClr val="tx1"/>
                </a:solidFill>
                <a:latin typeface="华文楷体" panose="02010600040101010101" pitchFamily="2" charset="-122"/>
                <a:ea typeface="华文楷体" panose="02010600040101010101" pitchFamily="2" charset="-122"/>
                <a:sym typeface="宋体" panose="02010600030101010101" pitchFamily="2" charset="-122"/>
              </a:rPr>
              <a:t>为</a:t>
            </a:r>
            <a:r>
              <a:rPr lang="en-US" altLang="zh-CN" sz="2400" dirty="0" smtClean="0">
                <a:solidFill>
                  <a:schemeClr val="tx1"/>
                </a:solidFill>
                <a:latin typeface="华文楷体" panose="02010600040101010101" pitchFamily="2" charset="-122"/>
                <a:ea typeface="华文楷体" panose="02010600040101010101" pitchFamily="2" charset="-122"/>
                <a:sym typeface="宋体" panose="02010600030101010101" pitchFamily="2" charset="-122"/>
              </a:rPr>
              <a:t>int16</a:t>
            </a:r>
            <a:r>
              <a:rPr lang="zh-CN" altLang="en-US" sz="2400" dirty="0" smtClean="0">
                <a:solidFill>
                  <a:schemeClr val="tx1"/>
                </a:solidFill>
                <a:latin typeface="华文楷体" panose="02010600040101010101" pitchFamily="2" charset="-122"/>
                <a:ea typeface="华文楷体" panose="02010600040101010101" pitchFamily="2" charset="-122"/>
                <a:sym typeface="宋体" panose="02010600030101010101" pitchFamily="2" charset="-122"/>
              </a:rPr>
              <a:t>整型</a:t>
            </a:r>
            <a:endParaRPr lang="en-US" altLang="zh-CN" sz="2400" dirty="0" smtClean="0">
              <a:solidFill>
                <a:srgbClr val="0000FF"/>
              </a:solidFill>
              <a:latin typeface="华文楷体" panose="02010600040101010101" pitchFamily="2" charset="-122"/>
              <a:ea typeface="华文楷体" panose="02010600040101010101" pitchFamily="2" charset="-122"/>
            </a:endParaRPr>
          </a:p>
          <a:p>
            <a:pPr eaLnBrk="1" hangingPunct="1">
              <a:spcBef>
                <a:spcPct val="20000"/>
              </a:spcBef>
              <a:buFont typeface="Arial" panose="020B0604020202020204" pitchFamily="34" charset="0"/>
              <a:buNone/>
            </a:pPr>
            <a:r>
              <a:rPr lang="zh-CN" altLang="en-US" sz="2400" dirty="0" smtClean="0">
                <a:solidFill>
                  <a:srgbClr val="0000FF"/>
                </a:solidFill>
                <a:latin typeface="华文楷体" panose="02010600040101010101" pitchFamily="2" charset="-122"/>
                <a:ea typeface="华文楷体" panose="02010600040101010101" pitchFamily="2" charset="-122"/>
              </a:rPr>
              <a:t>有时也需要</a:t>
            </a:r>
            <a:r>
              <a:rPr lang="zh-CN" altLang="en-US" i="1" u="sng" dirty="0">
                <a:solidFill>
                  <a:srgbClr val="FF0000"/>
                </a:solidFill>
                <a:latin typeface="华文楷体" panose="02010600040101010101" pitchFamily="2" charset="-122"/>
                <a:ea typeface="华文楷体" panose="02010600040101010101" pitchFamily="2" charset="-122"/>
              </a:rPr>
              <a:t>一些特定处理</a:t>
            </a:r>
            <a:endParaRPr lang="en-US" altLang="zh-CN" sz="2400" dirty="0">
              <a:solidFill>
                <a:srgbClr val="FF0000"/>
              </a:solidFill>
              <a:latin typeface="华文楷体" panose="02010600040101010101" pitchFamily="2" charset="-122"/>
              <a:ea typeface="华文楷体" panose="02010600040101010101" pitchFamily="2" charset="-122"/>
            </a:endParaRPr>
          </a:p>
          <a:p>
            <a:pPr eaLnBrk="1" hangingPunct="1">
              <a:spcBef>
                <a:spcPts val="0"/>
              </a:spcBef>
              <a:buFont typeface="Arial" panose="020B0604020202020204" pitchFamily="34" charset="0"/>
              <a:buNone/>
            </a:pPr>
            <a:r>
              <a:rPr lang="en-US" altLang="zh-CN" dirty="0" err="1" smtClean="0">
                <a:solidFill>
                  <a:srgbClr val="993300"/>
                </a:solidFill>
                <a:latin typeface="微软雅黑 Light" charset="-122"/>
                <a:ea typeface="微软雅黑 Light" charset="-122"/>
              </a:rPr>
              <a:t>syms</a:t>
            </a:r>
            <a:r>
              <a:rPr lang="en-US" altLang="zh-CN" dirty="0" smtClean="0">
                <a:solidFill>
                  <a:srgbClr val="993300"/>
                </a:solidFill>
                <a:latin typeface="微软雅黑 Light" charset="-122"/>
                <a:ea typeface="微软雅黑 Light" charset="-122"/>
              </a:rPr>
              <a:t> </a:t>
            </a:r>
            <a:r>
              <a:rPr lang="en-US" altLang="zh-CN" dirty="0">
                <a:solidFill>
                  <a:srgbClr val="993300"/>
                </a:solidFill>
                <a:latin typeface="微软雅黑 Light" charset="-122"/>
                <a:ea typeface="微软雅黑 Light" charset="-122"/>
              </a:rPr>
              <a:t>y3</a:t>
            </a:r>
            <a:r>
              <a:rPr lang="en-US" altLang="zh-CN" sz="2400" dirty="0">
                <a:solidFill>
                  <a:srgbClr val="993300"/>
                </a:solidFill>
                <a:latin typeface="微软雅黑 Light" charset="-122"/>
                <a:ea typeface="微软雅黑 Light" charset="-122"/>
              </a:rPr>
              <a:t>  </a:t>
            </a:r>
            <a:r>
              <a:rPr lang="en-US" altLang="zh-CN" sz="2400" dirty="0">
                <a:solidFill>
                  <a:srgbClr val="0000FF"/>
                </a:solidFill>
                <a:latin typeface="微软雅黑 Light" charset="-122"/>
                <a:ea typeface="微软雅黑 Light" charset="-122"/>
              </a:rPr>
              <a:t>    </a:t>
            </a:r>
            <a:r>
              <a:rPr lang="en-US" altLang="zh-CN" sz="2400" dirty="0" smtClean="0">
                <a:solidFill>
                  <a:schemeClr val="tx1"/>
                </a:solidFill>
                <a:latin typeface="微软雅黑 Light" charset="-122"/>
                <a:ea typeface="微软雅黑 Light" charset="-122"/>
              </a:rPr>
              <a:t>% </a:t>
            </a:r>
            <a:r>
              <a:rPr lang="zh-CN" altLang="en-US" sz="2400" dirty="0" smtClean="0">
                <a:solidFill>
                  <a:schemeClr val="tx1"/>
                </a:solidFill>
                <a:latin typeface="华文楷体" panose="02010600040101010101" pitchFamily="2" charset="-122"/>
                <a:ea typeface="华文楷体" panose="02010600040101010101" pitchFamily="2" charset="-122"/>
                <a:sym typeface="宋体" panose="02010600030101010101" pitchFamily="2" charset="-122"/>
              </a:rPr>
              <a:t>定义</a:t>
            </a:r>
            <a:r>
              <a:rPr lang="en-US" altLang="zh-CN" sz="2400" dirty="0">
                <a:solidFill>
                  <a:schemeClr val="tx1"/>
                </a:solidFill>
                <a:latin typeface="华文楷体" panose="02010600040101010101" pitchFamily="2" charset="-122"/>
                <a:ea typeface="华文楷体" panose="02010600040101010101" pitchFamily="2" charset="-122"/>
                <a:sym typeface="宋体" panose="02010600030101010101" pitchFamily="2" charset="-122"/>
              </a:rPr>
              <a:t>y3</a:t>
            </a:r>
            <a:r>
              <a:rPr lang="zh-CN" altLang="en-US" sz="2400" dirty="0" smtClean="0">
                <a:solidFill>
                  <a:schemeClr val="tx1"/>
                </a:solidFill>
                <a:latin typeface="华文楷体" panose="02010600040101010101" pitchFamily="2" charset="-122"/>
                <a:ea typeface="华文楷体" panose="02010600040101010101" pitchFamily="2" charset="-122"/>
                <a:sym typeface="宋体" panose="02010600030101010101" pitchFamily="2" charset="-122"/>
              </a:rPr>
              <a:t>为符号型</a:t>
            </a:r>
            <a:endParaRPr lang="en-US" altLang="zh-CN" sz="2400" dirty="0" smtClean="0">
              <a:solidFill>
                <a:srgbClr val="993300"/>
              </a:solidFill>
              <a:latin typeface="微软雅黑 Light" charset="-122"/>
              <a:ea typeface="微软雅黑 Light" charset="-122"/>
            </a:endParaRPr>
          </a:p>
          <a:p>
            <a:pPr eaLnBrk="1" hangingPunct="1">
              <a:spcBef>
                <a:spcPts val="0"/>
              </a:spcBef>
              <a:buFont typeface="Arial" panose="020B0604020202020204" pitchFamily="34" charset="0"/>
              <a:buNone/>
            </a:pPr>
            <a:r>
              <a:rPr lang="en-US" altLang="zh-CN" dirty="0" smtClean="0">
                <a:solidFill>
                  <a:srgbClr val="993300"/>
                </a:solidFill>
                <a:latin typeface="华文楷体" panose="02010600040101010101" pitchFamily="2" charset="-122"/>
                <a:ea typeface="华文楷体" panose="02010600040101010101" pitchFamily="2" charset="-122"/>
              </a:rPr>
              <a:t>x=y3+2</a:t>
            </a:r>
            <a:r>
              <a:rPr lang="en-US" altLang="zh-CN" sz="2400" dirty="0" smtClean="0">
                <a:solidFill>
                  <a:srgbClr val="993300"/>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微软雅黑 Light" charset="-122"/>
                <a:ea typeface="微软雅黑 Light" charset="-122"/>
              </a:rPr>
              <a:t>%</a:t>
            </a:r>
            <a:r>
              <a:rPr lang="en-US" altLang="zh-CN" sz="2400" dirty="0" smtClean="0">
                <a:solidFill>
                  <a:srgbClr val="0000FF"/>
                </a:solidFill>
                <a:latin typeface="微软雅黑 Light" charset="-122"/>
                <a:ea typeface="微软雅黑 Light"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x</a:t>
            </a:r>
            <a:r>
              <a:rPr lang="zh-CN" altLang="en-US" sz="2400" dirty="0" smtClean="0">
                <a:solidFill>
                  <a:schemeClr val="tx1"/>
                </a:solidFill>
                <a:latin typeface="华文楷体" panose="02010600040101010101" pitchFamily="2" charset="-122"/>
                <a:ea typeface="华文楷体" panose="02010600040101010101" pitchFamily="2" charset="-122"/>
              </a:rPr>
              <a:t>被赋值并自动成为符号型</a:t>
            </a:r>
            <a:endParaRPr lang="zh-CN" altLang="en-US" sz="2400" dirty="0">
              <a:solidFill>
                <a:schemeClr val="tx1"/>
              </a:solidFill>
              <a:latin typeface="华文楷体" panose="02010600040101010101" pitchFamily="2" charset="-122"/>
              <a:ea typeface="华文楷体" panose="02010600040101010101" pitchFamily="2" charset="-122"/>
            </a:endParaRPr>
          </a:p>
          <a:p>
            <a:pPr eaLnBrk="1" hangingPunct="1">
              <a:spcBef>
                <a:spcPts val="0"/>
              </a:spcBef>
            </a:pPr>
            <a:r>
              <a:rPr lang="en-US" altLang="zh-CN" dirty="0" smtClean="0">
                <a:solidFill>
                  <a:srgbClr val="993300"/>
                </a:solidFill>
                <a:latin typeface="华文楷体" panose="02010600040101010101" pitchFamily="2" charset="-122"/>
                <a:ea typeface="华文楷体" panose="02010600040101010101" pitchFamily="2" charset="-122"/>
              </a:rPr>
              <a:t>x=5</a:t>
            </a:r>
            <a:r>
              <a:rPr lang="en-US" altLang="zh-CN" sz="2400" dirty="0" smtClean="0">
                <a:solidFill>
                  <a:srgbClr val="993300"/>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微软雅黑 Light" charset="-122"/>
                <a:ea typeface="微软雅黑 Light"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x</a:t>
            </a:r>
            <a:r>
              <a:rPr lang="zh-CN" altLang="en-US" sz="2400" dirty="0" smtClean="0">
                <a:solidFill>
                  <a:schemeClr val="tx1"/>
                </a:solidFill>
                <a:latin typeface="华文楷体" panose="02010600040101010101" pitchFamily="2" charset="-122"/>
                <a:ea typeface="华文楷体" panose="02010600040101010101" pitchFamily="2" charset="-122"/>
              </a:rPr>
              <a:t>重新赋值并自动成为</a:t>
            </a:r>
            <a:r>
              <a:rPr lang="en-US" altLang="zh-CN" sz="2400" dirty="0" smtClean="0">
                <a:solidFill>
                  <a:schemeClr val="tx1"/>
                </a:solidFill>
                <a:latin typeface="华文楷体" panose="02010600040101010101" pitchFamily="2" charset="-122"/>
                <a:ea typeface="华文楷体" panose="02010600040101010101" pitchFamily="2" charset="-122"/>
              </a:rPr>
              <a:t>double</a:t>
            </a:r>
            <a:r>
              <a:rPr lang="zh-CN" altLang="en-US" sz="2400" dirty="0" smtClean="0">
                <a:solidFill>
                  <a:schemeClr val="tx1"/>
                </a:solidFill>
                <a:latin typeface="华文楷体" panose="02010600040101010101" pitchFamily="2" charset="-122"/>
                <a:ea typeface="华文楷体" panose="02010600040101010101" pitchFamily="2" charset="-122"/>
              </a:rPr>
              <a:t>浮点型</a:t>
            </a:r>
            <a:endParaRPr lang="en-US" altLang="zh-CN" sz="2400" dirty="0">
              <a:solidFill>
                <a:schemeClr val="tx1"/>
              </a:solidFill>
              <a:latin typeface="华文楷体" panose="02010600040101010101" pitchFamily="2" charset="-122"/>
              <a:ea typeface="华文楷体" panose="02010600040101010101" pitchFamily="2" charset="-122"/>
            </a:endParaRPr>
          </a:p>
          <a:p>
            <a:pPr eaLnBrk="1" hangingPunct="1">
              <a:spcBef>
                <a:spcPct val="20000"/>
              </a:spcBef>
              <a:buFont typeface="Arial" panose="020B0604020202020204" pitchFamily="34" charset="0"/>
              <a:buNone/>
            </a:pPr>
            <a:r>
              <a:rPr lang="zh-CN" altLang="en-US" sz="2400" dirty="0" smtClean="0">
                <a:solidFill>
                  <a:srgbClr val="0000FF"/>
                </a:solidFill>
                <a:latin typeface="华文楷体" panose="02010600040101010101" pitchFamily="2" charset="-122"/>
                <a:ea typeface="华文楷体" panose="02010600040101010101" pitchFamily="2" charset="-122"/>
              </a:rPr>
              <a:t>赋值即定义原则在多种场合被广泛运用，</a:t>
            </a:r>
            <a:r>
              <a:rPr lang="zh-CN" altLang="en-US" sz="2400" dirty="0" smtClean="0">
                <a:solidFill>
                  <a:srgbClr val="FF0000"/>
                </a:solidFill>
                <a:latin typeface="华文楷体" panose="02010600040101010101" pitchFamily="2" charset="-122"/>
                <a:ea typeface="华文楷体" panose="02010600040101010101" pitchFamily="2" charset="-122"/>
              </a:rPr>
              <a:t> </a:t>
            </a:r>
          </a:p>
          <a:p>
            <a:pPr eaLnBrk="1" hangingPunct="1">
              <a:spcBef>
                <a:spcPct val="20000"/>
              </a:spcBef>
              <a:buFont typeface="Arial" panose="020B0604020202020204" pitchFamily="34" charset="0"/>
              <a:buNone/>
            </a:pPr>
            <a:r>
              <a:rPr lang="en-US" altLang="zh-CN" sz="2400" dirty="0" smtClean="0">
                <a:solidFill>
                  <a:srgbClr val="0000FF"/>
                </a:solidFill>
                <a:latin typeface="华文楷体" panose="02010600040101010101" pitchFamily="2" charset="-122"/>
                <a:ea typeface="华文楷体" panose="02010600040101010101" pitchFamily="2" charset="-122"/>
              </a:rPr>
              <a:t>【</a:t>
            </a:r>
            <a:r>
              <a:rPr lang="zh-CN" altLang="en-US" sz="2400" dirty="0" smtClean="0">
                <a:solidFill>
                  <a:srgbClr val="0000FF"/>
                </a:solidFill>
                <a:latin typeface="华文楷体" panose="02010600040101010101" pitchFamily="2" charset="-122"/>
                <a:ea typeface="华文楷体" panose="02010600040101010101" pitchFamily="2" charset="-122"/>
              </a:rPr>
              <a:t>例</a:t>
            </a:r>
            <a:r>
              <a:rPr lang="en-US" altLang="zh-CN" sz="2400" dirty="0" smtClean="0">
                <a:solidFill>
                  <a:srgbClr val="0000FF"/>
                </a:solidFill>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如果</a:t>
            </a:r>
            <a:r>
              <a:rPr lang="en-US" altLang="zh-CN" sz="2400" dirty="0">
                <a:solidFill>
                  <a:schemeClr val="tx1"/>
                </a:solidFill>
                <a:latin typeface="华文楷体" panose="02010600040101010101" pitchFamily="2" charset="-122"/>
                <a:ea typeface="华文楷体" panose="02010600040101010101" pitchFamily="2" charset="-122"/>
              </a:rPr>
              <a:t>A</a:t>
            </a:r>
            <a:r>
              <a:rPr lang="zh-CN" altLang="en-US" sz="2400" dirty="0" smtClean="0">
                <a:solidFill>
                  <a:schemeClr val="tx1"/>
                </a:solidFill>
                <a:latin typeface="华文楷体" panose="02010600040101010101" pitchFamily="2" charset="-122"/>
                <a:ea typeface="华文楷体" panose="02010600040101010101" pitchFamily="2" charset="-122"/>
              </a:rPr>
              <a:t>是</a:t>
            </a:r>
            <a:r>
              <a:rPr lang="en-US" altLang="zh-CN" sz="2400" dirty="0" smtClean="0">
                <a:solidFill>
                  <a:schemeClr val="tx1"/>
                </a:solidFill>
                <a:latin typeface="华文楷体" panose="02010600040101010101" pitchFamily="2" charset="-122"/>
                <a:ea typeface="华文楷体" panose="02010600040101010101" pitchFamily="2" charset="-122"/>
              </a:rPr>
              <a:t>2x2</a:t>
            </a:r>
            <a:r>
              <a:rPr lang="zh-CN" altLang="en-US"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latin typeface="华文楷体" panose="02010600040101010101" pitchFamily="2" charset="-122"/>
                <a:ea typeface="华文楷体" panose="02010600040101010101" pitchFamily="2" charset="-122"/>
              </a:rPr>
              <a:t>double</a:t>
            </a:r>
            <a:r>
              <a:rPr lang="zh-CN" altLang="en-US" sz="2400" dirty="0">
                <a:solidFill>
                  <a:schemeClr val="tx1"/>
                </a:solidFill>
                <a:latin typeface="华文楷体" panose="02010600040101010101" pitchFamily="2" charset="-122"/>
                <a:ea typeface="华文楷体" panose="02010600040101010101" pitchFamily="2" charset="-122"/>
              </a:rPr>
              <a:t>型</a:t>
            </a:r>
            <a:r>
              <a:rPr lang="zh-CN" altLang="en-US" sz="2400" dirty="0" smtClean="0">
                <a:solidFill>
                  <a:schemeClr val="tx1"/>
                </a:solidFill>
                <a:latin typeface="华文楷体" panose="02010600040101010101" pitchFamily="2" charset="-122"/>
                <a:ea typeface="华文楷体" panose="02010600040101010101" pitchFamily="2" charset="-122"/>
              </a:rPr>
              <a:t>矩阵</a:t>
            </a:r>
            <a:r>
              <a:rPr lang="en-US" altLang="zh-CN" sz="2400" dirty="0">
                <a:solidFill>
                  <a:schemeClr val="tx1"/>
                </a:solidFill>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每个元素是</a:t>
            </a:r>
            <a:r>
              <a:rPr lang="en-US" altLang="zh-CN" sz="2400" dirty="0">
                <a:solidFill>
                  <a:schemeClr val="tx1"/>
                </a:solidFill>
                <a:latin typeface="华文楷体" panose="02010600040101010101" pitchFamily="2" charset="-122"/>
                <a:ea typeface="华文楷体" panose="02010600040101010101" pitchFamily="2" charset="-122"/>
              </a:rPr>
              <a:t>double</a:t>
            </a:r>
            <a:r>
              <a:rPr lang="zh-CN" altLang="en-US" sz="2400" dirty="0" smtClean="0">
                <a:solidFill>
                  <a:schemeClr val="tx1"/>
                </a:solidFill>
                <a:latin typeface="华文楷体" panose="02010600040101010101" pitchFamily="2" charset="-122"/>
                <a:ea typeface="华文楷体" panose="02010600040101010101" pitchFamily="2" charset="-122"/>
              </a:rPr>
              <a:t>型</a:t>
            </a:r>
            <a:r>
              <a:rPr lang="en-US" altLang="zh-CN" sz="2400" dirty="0" smtClean="0">
                <a:solidFill>
                  <a:schemeClr val="tx1"/>
                </a:solidFill>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那么</a:t>
            </a:r>
          </a:p>
          <a:p>
            <a:pPr eaLnBrk="1" hangingPunct="1">
              <a:spcBef>
                <a:spcPct val="20000"/>
              </a:spcBef>
              <a:buFont typeface="Arial" panose="020B0604020202020204" pitchFamily="34" charset="0"/>
              <a:buNone/>
            </a:pPr>
            <a:r>
              <a:rPr lang="en-US" altLang="zh-CN" sz="2400" dirty="0" smtClean="0">
                <a:solidFill>
                  <a:srgbClr val="993300"/>
                </a:solidFill>
                <a:latin typeface="华文楷体" panose="02010600040101010101" pitchFamily="2" charset="-122"/>
                <a:ea typeface="华文楷体" panose="02010600040101010101" pitchFamily="2" charset="-122"/>
              </a:rPr>
              <a:t> B=A*2 </a:t>
            </a:r>
            <a:r>
              <a:rPr lang="en-US" altLang="zh-CN" sz="2400" dirty="0">
                <a:solidFill>
                  <a:srgbClr val="993300"/>
                </a:solidFill>
                <a:latin typeface="华文楷体" panose="02010600040101010101" pitchFamily="2" charset="-122"/>
                <a:ea typeface="华文楷体" panose="02010600040101010101" pitchFamily="2" charset="-122"/>
              </a:rPr>
              <a:t> </a:t>
            </a:r>
            <a:r>
              <a:rPr lang="en-US" altLang="zh-CN" sz="2400" dirty="0" smtClean="0">
                <a:solidFill>
                  <a:srgbClr val="993300"/>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微软雅黑 Light" charset="-122"/>
                <a:ea typeface="微软雅黑 Light"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B</a:t>
            </a:r>
            <a:r>
              <a:rPr lang="zh-CN" altLang="en-US" sz="2400" dirty="0" smtClean="0">
                <a:solidFill>
                  <a:schemeClr val="tx1"/>
                </a:solidFill>
                <a:latin typeface="华文楷体" panose="02010600040101010101" pitchFamily="2" charset="-122"/>
                <a:ea typeface="华文楷体" panose="02010600040101010101" pitchFamily="2" charset="-122"/>
              </a:rPr>
              <a:t>自动成为</a:t>
            </a:r>
            <a:r>
              <a:rPr lang="en-US" altLang="zh-CN" sz="2400" dirty="0" smtClean="0">
                <a:solidFill>
                  <a:schemeClr val="tx1"/>
                </a:solidFill>
                <a:latin typeface="华文楷体" panose="02010600040101010101" pitchFamily="2" charset="-122"/>
                <a:ea typeface="华文楷体" panose="02010600040101010101" pitchFamily="2" charset="-122"/>
              </a:rPr>
              <a:t>2x2</a:t>
            </a:r>
            <a:r>
              <a:rPr lang="zh-CN" altLang="en-US" sz="2400" dirty="0" smtClean="0">
                <a:solidFill>
                  <a:schemeClr val="tx1"/>
                </a:solidFill>
                <a:latin typeface="华文楷体" panose="02010600040101010101" pitchFamily="2" charset="-122"/>
                <a:ea typeface="华文楷体" panose="02010600040101010101" pitchFamily="2" charset="-122"/>
              </a:rPr>
              <a:t>矩阵，元素都是</a:t>
            </a:r>
            <a:r>
              <a:rPr lang="en-US" altLang="zh-CN" sz="2400" dirty="0" smtClean="0">
                <a:solidFill>
                  <a:schemeClr val="tx1"/>
                </a:solidFill>
                <a:latin typeface="华文楷体" panose="02010600040101010101" pitchFamily="2" charset="-122"/>
                <a:ea typeface="华文楷体" panose="02010600040101010101" pitchFamily="2" charset="-122"/>
              </a:rPr>
              <a:t>double</a:t>
            </a:r>
            <a:r>
              <a:rPr lang="zh-CN" altLang="en-US" sz="2400" dirty="0" smtClean="0">
                <a:solidFill>
                  <a:schemeClr val="tx1"/>
                </a:solidFill>
                <a:latin typeface="华文楷体" panose="02010600040101010101" pitchFamily="2" charset="-122"/>
                <a:ea typeface="华文楷体" panose="02010600040101010101" pitchFamily="2" charset="-122"/>
              </a:rPr>
              <a:t>浮点型</a:t>
            </a: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4E0C95B8-4E57-4871-A14F-605161DC2E1A}" type="slidenum">
              <a:rPr lang="zh-CN" altLang="en-US" smtClean="0"/>
              <a:pPr/>
              <a:t>11</a:t>
            </a:fld>
            <a:endParaRPr lang="zh-CN" altLang="en-US" dirty="0"/>
          </a:p>
        </p:txBody>
      </p:sp>
      <p:sp>
        <p:nvSpPr>
          <p:cNvPr id="3" name="矩形 2"/>
          <p:cNvSpPr/>
          <p:nvPr/>
        </p:nvSpPr>
        <p:spPr bwMode="auto">
          <a:xfrm>
            <a:off x="473292" y="4018316"/>
            <a:ext cx="4968552" cy="432048"/>
          </a:xfrm>
          <a:prstGeom prst="rect">
            <a:avLst/>
          </a:prstGeom>
          <a:noFill/>
          <a:ln w="25400" algn="ctr">
            <a:solidFill>
              <a:srgbClr val="FF0000"/>
            </a:solidFill>
            <a:miter lim="800000"/>
          </a:ln>
          <a:effectLst/>
        </p:spPr>
        <p:txBody>
          <a:bodyPr rtlCol="0" anchor="b"/>
          <a:lstStyle/>
          <a:p>
            <a:pPr algn="ctr"/>
            <a:endParaRPr lang="zh-CN" altLang="en-US" sz="2400">
              <a:solidFill>
                <a:schemeClr val="hlink"/>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4216" name="Rectangle 10"/>
          <p:cNvSpPr>
            <a:spLocks noChangeArrowheads="1"/>
          </p:cNvSpPr>
          <p:nvPr/>
        </p:nvSpPr>
        <p:spPr bwMode="auto">
          <a:xfrm>
            <a:off x="755650" y="980728"/>
            <a:ext cx="6732054"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80000"/>
              <a:buFont typeface="Wingdings" panose="05000000000000000000" pitchFamily="2" charset="2"/>
              <a:buChar char="u"/>
            </a:pPr>
            <a:r>
              <a:rPr lang="en-US" altLang="zh-CN" sz="2400" dirty="0">
                <a:solidFill>
                  <a:srgbClr val="0033CC"/>
                </a:solidFill>
                <a:latin typeface="Times New Roman" panose="02020603050405020304" pitchFamily="18" charset="0"/>
              </a:rPr>
              <a:t> </a:t>
            </a:r>
            <a:r>
              <a:rPr lang="zh-CN" altLang="en-US" sz="2400" dirty="0" smtClean="0">
                <a:solidFill>
                  <a:srgbClr val="0000FF"/>
                </a:solidFill>
                <a:latin typeface="Times New Roman" panose="02020603050405020304" pitchFamily="18" charset="0"/>
              </a:rPr>
              <a:t>数据类型可以进行转换</a:t>
            </a:r>
            <a:endParaRPr lang="en-US" altLang="zh-CN" sz="2400" dirty="0" smtClean="0">
              <a:solidFill>
                <a:srgbClr val="0000FF"/>
              </a:solidFill>
              <a:latin typeface="Times New Roman" panose="02020603050405020304" pitchFamily="18" charset="0"/>
            </a:endParaRPr>
          </a:p>
          <a:p>
            <a:pPr eaLnBrk="1" hangingPunct="1">
              <a:lnSpc>
                <a:spcPct val="120000"/>
              </a:lnSpc>
              <a:buClr>
                <a:schemeClr val="hlink"/>
              </a:buClr>
              <a:buSzPct val="80000"/>
            </a:pPr>
            <a:endParaRPr lang="en-US" altLang="zh-CN" sz="2400" dirty="0">
              <a:solidFill>
                <a:srgbClr val="0000FF"/>
              </a:solidFill>
              <a:latin typeface="Times New Roman" panose="02020603050405020304" pitchFamily="18" charset="0"/>
            </a:endParaRPr>
          </a:p>
          <a:p>
            <a:pPr eaLnBrk="1" hangingPunct="1">
              <a:lnSpc>
                <a:spcPct val="120000"/>
              </a:lnSpc>
              <a:buClr>
                <a:schemeClr val="hlink"/>
              </a:buClr>
              <a:buSzPct val="80000"/>
            </a:pPr>
            <a:endParaRPr lang="en-US" altLang="zh-CN" sz="2400" dirty="0" smtClean="0">
              <a:solidFill>
                <a:srgbClr val="0000FF"/>
              </a:solidFill>
              <a:latin typeface="Times New Roman" panose="02020603050405020304" pitchFamily="18" charset="0"/>
            </a:endParaRPr>
          </a:p>
          <a:p>
            <a:pPr eaLnBrk="1" hangingPunct="1">
              <a:lnSpc>
                <a:spcPct val="120000"/>
              </a:lnSpc>
              <a:buClr>
                <a:schemeClr val="hlink"/>
              </a:buClr>
              <a:buSzPct val="80000"/>
            </a:pPr>
            <a:endParaRPr lang="en-US" altLang="zh-CN" sz="2400" dirty="0" smtClean="0">
              <a:solidFill>
                <a:srgbClr val="0000FF"/>
              </a:solidFill>
              <a:latin typeface="Times New Roman" panose="02020603050405020304" pitchFamily="18" charset="0"/>
            </a:endParaRPr>
          </a:p>
          <a:p>
            <a:pPr eaLnBrk="1" hangingPunct="1">
              <a:lnSpc>
                <a:spcPct val="120000"/>
              </a:lnSpc>
              <a:buClr>
                <a:schemeClr val="hlink"/>
              </a:buClr>
              <a:buSzPct val="80000"/>
            </a:pPr>
            <a:endParaRPr lang="en-US" altLang="zh-CN" sz="2400" dirty="0">
              <a:solidFill>
                <a:srgbClr val="0000FF"/>
              </a:solidFill>
              <a:latin typeface="Times New Roman" panose="02020603050405020304" pitchFamily="18" charset="0"/>
            </a:endParaRPr>
          </a:p>
          <a:p>
            <a:pPr eaLnBrk="1" hangingPunct="1">
              <a:lnSpc>
                <a:spcPct val="120000"/>
              </a:lnSpc>
              <a:buClr>
                <a:schemeClr val="hlink"/>
              </a:buClr>
              <a:buSzPct val="80000"/>
            </a:pPr>
            <a:r>
              <a:rPr lang="zh-CN" altLang="en-US" sz="2400" dirty="0" smtClean="0">
                <a:solidFill>
                  <a:srgbClr val="0000FF"/>
                </a:solidFill>
                <a:latin typeface="Times New Roman" panose="02020603050405020304" pitchFamily="18" charset="0"/>
              </a:rPr>
              <a:t>工作空间显示的结果是</a:t>
            </a:r>
            <a:endParaRPr lang="en-US" altLang="zh-CN" sz="2400" dirty="0" smtClean="0">
              <a:solidFill>
                <a:srgbClr val="0000FF"/>
              </a:solidFill>
              <a:latin typeface="Times New Roman" panose="02020603050405020304" pitchFamily="18" charset="0"/>
            </a:endParaRPr>
          </a:p>
        </p:txBody>
      </p:sp>
      <p:sp>
        <p:nvSpPr>
          <p:cNvPr id="94215"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数据类型的转换</a:t>
            </a:r>
            <a:endParaRPr lang="zh-CN" altLang="en-US" sz="3200" dirty="0">
              <a:solidFill>
                <a:srgbClr val="FF0000"/>
              </a:solidFill>
            </a:endParaRPr>
          </a:p>
        </p:txBody>
      </p:sp>
      <p:sp>
        <p:nvSpPr>
          <p:cNvPr id="11" name="Rectangle 11"/>
          <p:cNvSpPr>
            <a:spLocks noChangeArrowheads="1"/>
          </p:cNvSpPr>
          <p:nvPr/>
        </p:nvSpPr>
        <p:spPr bwMode="auto">
          <a:xfrm>
            <a:off x="827584" y="1551236"/>
            <a:ext cx="756084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Font typeface="Wingdings" panose="05000000000000000000" pitchFamily="2" charset="2"/>
              <a:buNone/>
            </a:pPr>
            <a:r>
              <a:rPr lang="en-US" altLang="zh-CN" sz="2400" b="0" dirty="0" smtClean="0">
                <a:solidFill>
                  <a:srgbClr val="993300"/>
                </a:solidFill>
                <a:ea typeface="黑体" panose="02010609060101010101" pitchFamily="49" charset="-122"/>
              </a:rPr>
              <a:t>x=int8(65);          </a:t>
            </a:r>
            <a:r>
              <a:rPr lang="en-US" altLang="zh-CN" sz="2400" b="0" dirty="0" smtClean="0">
                <a:solidFill>
                  <a:schemeClr val="bg2"/>
                </a:solidFill>
                <a:ea typeface="黑体" panose="02010609060101010101" pitchFamily="49" charset="-122"/>
              </a:rPr>
              <a:t>%</a:t>
            </a:r>
            <a:r>
              <a:rPr lang="zh-CN" altLang="en-US" sz="2400" b="0" dirty="0" smtClean="0">
                <a:solidFill>
                  <a:schemeClr val="bg2"/>
                </a:solidFill>
                <a:ea typeface="黑体" panose="02010609060101010101" pitchFamily="49" charset="-122"/>
              </a:rPr>
              <a:t>转换为</a:t>
            </a:r>
            <a:r>
              <a:rPr lang="en-US" altLang="zh-CN" sz="2400" b="0" dirty="0" smtClean="0">
                <a:solidFill>
                  <a:schemeClr val="bg2"/>
                </a:solidFill>
                <a:ea typeface="黑体" panose="02010609060101010101" pitchFamily="49" charset="-122"/>
              </a:rPr>
              <a:t>8</a:t>
            </a:r>
            <a:r>
              <a:rPr lang="zh-CN" altLang="en-US" sz="2400" b="0" dirty="0" smtClean="0">
                <a:solidFill>
                  <a:schemeClr val="bg2"/>
                </a:solidFill>
                <a:ea typeface="黑体" panose="02010609060101010101" pitchFamily="49" charset="-122"/>
              </a:rPr>
              <a:t>位整数</a:t>
            </a:r>
            <a:r>
              <a:rPr lang="en-US" altLang="zh-CN" sz="2400" b="0" dirty="0" smtClean="0">
                <a:solidFill>
                  <a:schemeClr val="bg2"/>
                </a:solidFill>
                <a:ea typeface="黑体" panose="02010609060101010101" pitchFamily="49" charset="-122"/>
              </a:rPr>
              <a:t>65</a:t>
            </a:r>
          </a:p>
          <a:p>
            <a:pPr eaLnBrk="1" hangingPunct="1">
              <a:lnSpc>
                <a:spcPct val="120000"/>
              </a:lnSpc>
              <a:buClr>
                <a:schemeClr val="hlink"/>
              </a:buClr>
              <a:buFont typeface="Wingdings" panose="05000000000000000000" pitchFamily="2" charset="2"/>
              <a:buNone/>
            </a:pPr>
            <a:r>
              <a:rPr lang="en-US" altLang="zh-CN" sz="2400" b="0" dirty="0" smtClean="0">
                <a:solidFill>
                  <a:srgbClr val="993300"/>
                </a:solidFill>
                <a:ea typeface="黑体" panose="02010609060101010101" pitchFamily="49" charset="-122"/>
              </a:rPr>
              <a:t>y=char(65);         </a:t>
            </a:r>
            <a:r>
              <a:rPr lang="en-US" altLang="zh-CN" sz="2400" b="0" dirty="0" smtClean="0">
                <a:solidFill>
                  <a:schemeClr val="bg2"/>
                </a:solidFill>
                <a:ea typeface="黑体" panose="02010609060101010101" pitchFamily="49" charset="-122"/>
              </a:rPr>
              <a:t>%</a:t>
            </a:r>
            <a:r>
              <a:rPr lang="zh-CN" altLang="en-US" sz="2400" b="0" dirty="0" smtClean="0">
                <a:solidFill>
                  <a:schemeClr val="bg2"/>
                </a:solidFill>
                <a:ea typeface="黑体" panose="02010609060101010101" pitchFamily="49" charset="-122"/>
              </a:rPr>
              <a:t>转换为</a:t>
            </a:r>
            <a:r>
              <a:rPr lang="en-US" altLang="zh-CN" sz="2400" b="0" dirty="0" smtClean="0">
                <a:solidFill>
                  <a:schemeClr val="bg2"/>
                </a:solidFill>
                <a:ea typeface="黑体" panose="02010609060101010101" pitchFamily="49" charset="-122"/>
              </a:rPr>
              <a:t>65</a:t>
            </a:r>
            <a:r>
              <a:rPr lang="zh-CN" altLang="en-US" sz="2400" b="0" dirty="0" smtClean="0">
                <a:solidFill>
                  <a:schemeClr val="bg2"/>
                </a:solidFill>
                <a:ea typeface="黑体" panose="02010609060101010101" pitchFamily="49" charset="-122"/>
              </a:rPr>
              <a:t>号</a:t>
            </a:r>
            <a:r>
              <a:rPr lang="en-US" altLang="zh-CN" sz="2400" b="0" dirty="0" smtClean="0">
                <a:solidFill>
                  <a:schemeClr val="bg2"/>
                </a:solidFill>
                <a:ea typeface="黑体" panose="02010609060101010101" pitchFamily="49" charset="-122"/>
              </a:rPr>
              <a:t>ASCII</a:t>
            </a:r>
            <a:r>
              <a:rPr lang="zh-CN" altLang="en-US" sz="2400" b="0" dirty="0" smtClean="0">
                <a:solidFill>
                  <a:schemeClr val="bg2"/>
                </a:solidFill>
                <a:ea typeface="黑体" panose="02010609060101010101" pitchFamily="49" charset="-122"/>
              </a:rPr>
              <a:t>码代表的字符</a:t>
            </a:r>
            <a:r>
              <a:rPr lang="en-US" altLang="zh-CN" sz="2400" b="0" dirty="0" smtClean="0">
                <a:solidFill>
                  <a:schemeClr val="tx1"/>
                </a:solidFill>
                <a:ea typeface="黑体" panose="02010609060101010101" pitchFamily="49" charset="-122"/>
              </a:rPr>
              <a:t>A</a:t>
            </a:r>
          </a:p>
          <a:p>
            <a:pPr eaLnBrk="1" hangingPunct="1">
              <a:lnSpc>
                <a:spcPct val="120000"/>
              </a:lnSpc>
              <a:buClr>
                <a:schemeClr val="hlink"/>
              </a:buClr>
              <a:buFont typeface="Wingdings" panose="05000000000000000000" pitchFamily="2" charset="2"/>
              <a:buNone/>
            </a:pPr>
            <a:r>
              <a:rPr lang="en-US" altLang="zh-CN" sz="2400" b="0" dirty="0" smtClean="0">
                <a:solidFill>
                  <a:srgbClr val="993300"/>
                </a:solidFill>
                <a:ea typeface="黑体" panose="02010609060101010101" pitchFamily="49" charset="-122"/>
              </a:rPr>
              <a:t>z=num2str(65);   </a:t>
            </a:r>
            <a:r>
              <a:rPr lang="en-US" altLang="zh-CN" sz="2400" b="0" dirty="0" smtClean="0">
                <a:solidFill>
                  <a:schemeClr val="bg2"/>
                </a:solidFill>
                <a:ea typeface="黑体" panose="02010609060101010101" pitchFamily="49" charset="-122"/>
              </a:rPr>
              <a:t>%</a:t>
            </a:r>
            <a:r>
              <a:rPr lang="zh-CN" altLang="en-US" sz="2400" b="0" dirty="0" smtClean="0">
                <a:solidFill>
                  <a:schemeClr val="bg2"/>
                </a:solidFill>
                <a:ea typeface="黑体" panose="02010609060101010101" pitchFamily="49" charset="-122"/>
              </a:rPr>
              <a:t>转换为字符串</a:t>
            </a:r>
            <a:r>
              <a:rPr lang="en-US" altLang="zh-CN" sz="2400" b="0" dirty="0" smtClean="0">
                <a:solidFill>
                  <a:schemeClr val="tx1"/>
                </a:solidFill>
                <a:ea typeface="黑体" panose="02010609060101010101" pitchFamily="49" charset="-122"/>
              </a:rPr>
              <a:t>65，</a:t>
            </a:r>
            <a:r>
              <a:rPr lang="zh-CN" altLang="en-US" sz="2400" b="0" dirty="0" smtClean="0">
                <a:solidFill>
                  <a:schemeClr val="tx1"/>
                </a:solidFill>
                <a:ea typeface="黑体" panose="02010609060101010101" pitchFamily="49" charset="-122"/>
              </a:rPr>
              <a:t>相当于</a:t>
            </a:r>
            <a:r>
              <a:rPr lang="en-US" altLang="zh-CN" sz="2400" b="0" dirty="0" smtClean="0">
                <a:solidFill>
                  <a:schemeClr val="tx1"/>
                </a:solidFill>
                <a:ea typeface="黑体" panose="02010609060101010101" pitchFamily="49" charset="-122"/>
              </a:rPr>
              <a:t>z='65‘</a:t>
            </a:r>
          </a:p>
        </p:txBody>
      </p:sp>
      <p:pic>
        <p:nvPicPr>
          <p:cNvPr id="2" name="图片 1"/>
          <p:cNvPicPr>
            <a:picLocks noChangeAspect="1"/>
          </p:cNvPicPr>
          <p:nvPr/>
        </p:nvPicPr>
        <p:blipFill rotWithShape="1">
          <a:blip r:embed="rId3"/>
          <a:srcRect b="12914"/>
          <a:stretch/>
        </p:blipFill>
        <p:spPr>
          <a:xfrm>
            <a:off x="3995936" y="2952313"/>
            <a:ext cx="2781300" cy="1484800"/>
          </a:xfrm>
          <a:prstGeom prst="rect">
            <a:avLst/>
          </a:prstGeom>
        </p:spPr>
      </p:pic>
      <p:sp>
        <p:nvSpPr>
          <p:cNvPr id="3" name="矩形 2"/>
          <p:cNvSpPr/>
          <p:nvPr/>
        </p:nvSpPr>
        <p:spPr>
          <a:xfrm>
            <a:off x="779469" y="5133326"/>
            <a:ext cx="8177276" cy="1421928"/>
          </a:xfrm>
          <a:prstGeom prst="rect">
            <a:avLst/>
          </a:prstGeom>
        </p:spPr>
        <p:txBody>
          <a:bodyPr wrap="square">
            <a:spAutoFit/>
          </a:bodyPr>
          <a:lstStyle/>
          <a:p>
            <a:pPr eaLnBrk="1" hangingPunct="1">
              <a:lnSpc>
                <a:spcPct val="120000"/>
              </a:lnSpc>
              <a:buClr>
                <a:schemeClr val="hlink"/>
              </a:buClr>
              <a:buFont typeface="Wingdings" panose="05000000000000000000" pitchFamily="2" charset="2"/>
              <a:buNone/>
            </a:pPr>
            <a:r>
              <a:rPr lang="en-US" altLang="zh-CN" sz="2400" b="0" dirty="0">
                <a:solidFill>
                  <a:srgbClr val="993300"/>
                </a:solidFill>
                <a:ea typeface="黑体" panose="02010609060101010101" pitchFamily="49" charset="-122"/>
              </a:rPr>
              <a:t>w1=</a:t>
            </a:r>
            <a:r>
              <a:rPr lang="en-US" altLang="zh-CN" sz="2400" b="0" dirty="0" err="1">
                <a:solidFill>
                  <a:srgbClr val="993300"/>
                </a:solidFill>
                <a:ea typeface="黑体" panose="02010609060101010101" pitchFamily="49" charset="-122"/>
              </a:rPr>
              <a:t>sym</a:t>
            </a:r>
            <a:r>
              <a:rPr lang="en-US" altLang="zh-CN" sz="2400" b="0" dirty="0">
                <a:solidFill>
                  <a:srgbClr val="993300"/>
                </a:solidFill>
                <a:ea typeface="黑体" panose="02010609060101010101" pitchFamily="49" charset="-122"/>
              </a:rPr>
              <a:t>(‘</a:t>
            </a:r>
            <a:r>
              <a:rPr lang="en-US" altLang="zh-CN" sz="2400" b="0" dirty="0" err="1">
                <a:solidFill>
                  <a:srgbClr val="993300"/>
                </a:solidFill>
                <a:ea typeface="黑体" panose="02010609060101010101" pitchFamily="49" charset="-122"/>
              </a:rPr>
              <a:t>b+c</a:t>
            </a:r>
            <a:r>
              <a:rPr lang="en-US" altLang="zh-CN" sz="2400" b="0" dirty="0">
                <a:solidFill>
                  <a:srgbClr val="993300"/>
                </a:solidFill>
                <a:ea typeface="黑体" panose="02010609060101010101" pitchFamily="49" charset="-122"/>
              </a:rPr>
              <a:t>’); </a:t>
            </a:r>
            <a:r>
              <a:rPr lang="en-US" altLang="zh-CN" sz="2400" b="0" dirty="0" smtClean="0">
                <a:solidFill>
                  <a:srgbClr val="993300"/>
                </a:solidFill>
                <a:ea typeface="黑体" panose="02010609060101010101" pitchFamily="49" charset="-122"/>
              </a:rPr>
              <a:t>         </a:t>
            </a:r>
            <a:r>
              <a:rPr lang="en-US" altLang="zh-CN" sz="2000" b="0" dirty="0" smtClean="0">
                <a:solidFill>
                  <a:schemeClr val="tx1"/>
                </a:solidFill>
                <a:ea typeface="黑体" panose="02010609060101010101" pitchFamily="49" charset="-122"/>
              </a:rPr>
              <a:t>%</a:t>
            </a:r>
            <a:r>
              <a:rPr lang="zh-CN" altLang="en-US" sz="2000" b="0" dirty="0" smtClean="0">
                <a:solidFill>
                  <a:schemeClr val="tx1"/>
                </a:solidFill>
                <a:ea typeface="黑体" panose="02010609060101010101" pitchFamily="49" charset="-122"/>
              </a:rPr>
              <a:t>字符串</a:t>
            </a:r>
            <a:r>
              <a:rPr lang="en-US" altLang="zh-CN" sz="2000" b="0" dirty="0" smtClean="0">
                <a:solidFill>
                  <a:schemeClr val="tx1"/>
                </a:solidFill>
                <a:ea typeface="黑体" panose="02010609060101010101" pitchFamily="49" charset="-122"/>
              </a:rPr>
              <a:t>‘</a:t>
            </a:r>
            <a:r>
              <a:rPr lang="en-US" altLang="zh-CN" sz="2000" b="0" dirty="0" err="1" smtClean="0">
                <a:solidFill>
                  <a:schemeClr val="tx1"/>
                </a:solidFill>
                <a:ea typeface="黑体" panose="02010609060101010101" pitchFamily="49" charset="-122"/>
              </a:rPr>
              <a:t>b+c</a:t>
            </a:r>
            <a:r>
              <a:rPr lang="en-US" altLang="zh-CN" sz="2000" b="0" dirty="0" smtClean="0">
                <a:solidFill>
                  <a:schemeClr val="tx1"/>
                </a:solidFill>
                <a:ea typeface="黑体" panose="02010609060101010101" pitchFamily="49" charset="-122"/>
              </a:rPr>
              <a:t>’</a:t>
            </a:r>
            <a:r>
              <a:rPr lang="zh-CN" altLang="en-US" sz="2000" b="0" dirty="0" smtClean="0">
                <a:solidFill>
                  <a:schemeClr val="tx1"/>
                </a:solidFill>
                <a:ea typeface="黑体" panose="02010609060101010101" pitchFamily="49" charset="-122"/>
              </a:rPr>
              <a:t>转换为符号型</a:t>
            </a:r>
            <a:endParaRPr lang="en-US" altLang="zh-CN" sz="2000" b="0" dirty="0" smtClean="0">
              <a:solidFill>
                <a:schemeClr val="tx1"/>
              </a:solidFill>
              <a:ea typeface="黑体" panose="02010609060101010101" pitchFamily="49" charset="-122"/>
            </a:endParaRPr>
          </a:p>
          <a:p>
            <a:pPr eaLnBrk="1" hangingPunct="1">
              <a:lnSpc>
                <a:spcPct val="120000"/>
              </a:lnSpc>
              <a:buClr>
                <a:schemeClr val="hlink"/>
              </a:buClr>
              <a:buFont typeface="Wingdings" panose="05000000000000000000" pitchFamily="2" charset="2"/>
              <a:buNone/>
            </a:pPr>
            <a:r>
              <a:rPr lang="en-US" altLang="zh-CN" sz="2400" b="0" dirty="0" smtClean="0">
                <a:solidFill>
                  <a:srgbClr val="993300"/>
                </a:solidFill>
                <a:ea typeface="黑体" panose="02010609060101010101" pitchFamily="49" charset="-122"/>
              </a:rPr>
              <a:t>w2=</a:t>
            </a:r>
            <a:r>
              <a:rPr lang="en-US" altLang="zh-CN" sz="2400" b="0" dirty="0" err="1" smtClean="0">
                <a:solidFill>
                  <a:srgbClr val="993300"/>
                </a:solidFill>
                <a:ea typeface="黑体" panose="02010609060101010101" pitchFamily="49" charset="-122"/>
              </a:rPr>
              <a:t>sym</a:t>
            </a:r>
            <a:r>
              <a:rPr lang="en-US" altLang="zh-CN" sz="2400" b="0" dirty="0" smtClean="0">
                <a:solidFill>
                  <a:srgbClr val="993300"/>
                </a:solidFill>
                <a:ea typeface="黑体" panose="02010609060101010101" pitchFamily="49" charset="-122"/>
              </a:rPr>
              <a:t>(‘c*2-b’);        </a:t>
            </a:r>
            <a:r>
              <a:rPr lang="en-US" altLang="zh-CN" sz="2000" b="0" dirty="0" smtClean="0">
                <a:solidFill>
                  <a:schemeClr val="tx1"/>
                </a:solidFill>
                <a:ea typeface="黑体" panose="02010609060101010101" pitchFamily="49" charset="-122"/>
              </a:rPr>
              <a:t>%</a:t>
            </a:r>
            <a:r>
              <a:rPr lang="zh-CN" altLang="en-US" sz="2000" b="0" dirty="0" smtClean="0">
                <a:solidFill>
                  <a:schemeClr val="tx1"/>
                </a:solidFill>
                <a:ea typeface="黑体" panose="02010609060101010101" pitchFamily="49" charset="-122"/>
              </a:rPr>
              <a:t>字符串</a:t>
            </a:r>
            <a:r>
              <a:rPr lang="en-US" altLang="zh-CN" sz="2000" b="0" dirty="0" smtClean="0">
                <a:solidFill>
                  <a:schemeClr val="tx1"/>
                </a:solidFill>
                <a:ea typeface="黑体" panose="02010609060101010101" pitchFamily="49" charset="-122"/>
              </a:rPr>
              <a:t>‘c*2-b’</a:t>
            </a:r>
            <a:r>
              <a:rPr lang="zh-CN" altLang="en-US" sz="2000" b="0" dirty="0" smtClean="0">
                <a:solidFill>
                  <a:schemeClr val="tx1"/>
                </a:solidFill>
                <a:ea typeface="黑体" panose="02010609060101010101" pitchFamily="49" charset="-122"/>
              </a:rPr>
              <a:t>转换为符号型</a:t>
            </a:r>
            <a:endParaRPr lang="en-US" altLang="zh-CN" sz="2000" b="0" dirty="0" smtClean="0">
              <a:solidFill>
                <a:schemeClr val="tx1"/>
              </a:solidFill>
              <a:ea typeface="黑体" panose="02010609060101010101" pitchFamily="49" charset="-122"/>
            </a:endParaRPr>
          </a:p>
          <a:p>
            <a:pPr eaLnBrk="1" hangingPunct="1">
              <a:lnSpc>
                <a:spcPct val="120000"/>
              </a:lnSpc>
              <a:buClr>
                <a:schemeClr val="hlink"/>
              </a:buClr>
              <a:buFont typeface="Wingdings" panose="05000000000000000000" pitchFamily="2" charset="2"/>
              <a:buNone/>
            </a:pPr>
            <a:r>
              <a:rPr lang="en-US" altLang="zh-CN" sz="2400" b="0" dirty="0" smtClean="0">
                <a:solidFill>
                  <a:srgbClr val="993300"/>
                </a:solidFill>
                <a:ea typeface="黑体" panose="02010609060101010101" pitchFamily="49" charset="-122"/>
              </a:rPr>
              <a:t>w3=w1+w2                </a:t>
            </a:r>
            <a:r>
              <a:rPr lang="en-US" altLang="zh-CN" sz="2400" dirty="0" smtClean="0">
                <a:solidFill>
                  <a:schemeClr val="tx1"/>
                </a:solidFill>
                <a:ea typeface="黑体" panose="02010609060101010101" pitchFamily="49" charset="-122"/>
              </a:rPr>
              <a:t>%</a:t>
            </a:r>
            <a:r>
              <a:rPr lang="zh-CN" altLang="en-US" sz="2400" dirty="0" smtClean="0">
                <a:solidFill>
                  <a:schemeClr val="tx1"/>
                </a:solidFill>
                <a:ea typeface="黑体" panose="02010609060101010101" pitchFamily="49" charset="-122"/>
              </a:rPr>
              <a:t>变量</a:t>
            </a:r>
            <a:r>
              <a:rPr lang="en-US" altLang="zh-CN" sz="2400" dirty="0" smtClean="0">
                <a:solidFill>
                  <a:schemeClr val="tx1"/>
                </a:solidFill>
                <a:ea typeface="黑体" panose="02010609060101010101" pitchFamily="49" charset="-122"/>
              </a:rPr>
              <a:t>w3</a:t>
            </a:r>
            <a:r>
              <a:rPr lang="zh-CN" altLang="en-US" sz="2400" dirty="0" smtClean="0">
                <a:solidFill>
                  <a:schemeClr val="tx1"/>
                </a:solidFill>
                <a:ea typeface="黑体" panose="02010609060101010101" pitchFamily="49" charset="-122"/>
              </a:rPr>
              <a:t>为符号型，其值为</a:t>
            </a:r>
            <a:r>
              <a:rPr lang="en-US" altLang="zh-CN" sz="2400" dirty="0" smtClean="0">
                <a:solidFill>
                  <a:schemeClr val="tx1"/>
                </a:solidFill>
                <a:ea typeface="黑体" panose="02010609060101010101" pitchFamily="49" charset="-122"/>
              </a:rPr>
              <a:t>3*c</a:t>
            </a:r>
            <a:endParaRPr lang="zh-CN" altLang="en-US" sz="2400" dirty="0">
              <a:solidFill>
                <a:schemeClr val="tx1"/>
              </a:solidFill>
              <a:ea typeface="黑体" panose="02010609060101010101" pitchFamily="49" charset="-122"/>
            </a:endParaRPr>
          </a:p>
        </p:txBody>
      </p:sp>
      <p:sp>
        <p:nvSpPr>
          <p:cNvPr id="5" name="矩形 4"/>
          <p:cNvSpPr/>
          <p:nvPr/>
        </p:nvSpPr>
        <p:spPr>
          <a:xfrm>
            <a:off x="779469" y="4670897"/>
            <a:ext cx="8617067" cy="461665"/>
          </a:xfrm>
          <a:prstGeom prst="rect">
            <a:avLst/>
          </a:prstGeom>
        </p:spPr>
        <p:txBody>
          <a:bodyPr wrap="square">
            <a:spAutoFit/>
          </a:bodyPr>
          <a:lstStyle/>
          <a:p>
            <a:r>
              <a:rPr lang="zh-CN" altLang="en-US" sz="2400" dirty="0" smtClean="0">
                <a:solidFill>
                  <a:srgbClr val="0000FF"/>
                </a:solidFill>
                <a:latin typeface="Times New Roman" panose="02020603050405020304" pitchFamily="18" charset="0"/>
              </a:rPr>
              <a:t>再观察以下命令的执行结果</a:t>
            </a:r>
            <a:r>
              <a:rPr lang="en-US" altLang="zh-CN" sz="2400" dirty="0" smtClean="0">
                <a:solidFill>
                  <a:srgbClr val="0000FF"/>
                </a:solidFill>
                <a:latin typeface="Times New Roman" panose="02020603050405020304" pitchFamily="18" charset="0"/>
              </a:rPr>
              <a:t>,</a:t>
            </a:r>
            <a:r>
              <a:rPr lang="zh-CN" altLang="en-US" sz="2400" dirty="0" smtClean="0">
                <a:solidFill>
                  <a:srgbClr val="0000FF"/>
                </a:solidFill>
                <a:latin typeface="Times New Roman" panose="02020603050405020304" pitchFamily="18" charset="0"/>
              </a:rPr>
              <a:t>并用</a:t>
            </a:r>
            <a:r>
              <a:rPr lang="en-US" altLang="zh-CN" sz="2400" dirty="0" err="1" smtClean="0">
                <a:solidFill>
                  <a:srgbClr val="0000FF"/>
                </a:solidFill>
                <a:latin typeface="Times New Roman" panose="02020603050405020304" pitchFamily="18" charset="0"/>
              </a:rPr>
              <a:t>whos</a:t>
            </a:r>
            <a:r>
              <a:rPr lang="zh-CN" altLang="en-US" sz="2400" dirty="0" smtClean="0">
                <a:solidFill>
                  <a:srgbClr val="0000FF"/>
                </a:solidFill>
                <a:latin typeface="Times New Roman" panose="02020603050405020304" pitchFamily="18" charset="0"/>
              </a:rPr>
              <a:t>命令查看。</a:t>
            </a:r>
            <a:endParaRPr lang="zh-CN" altLang="en-US" sz="2400" dirty="0"/>
          </a:p>
        </p:txBody>
      </p:sp>
      <p:sp>
        <p:nvSpPr>
          <p:cNvPr id="4" name="灯片编号占位符 3"/>
          <p:cNvSpPr>
            <a:spLocks noGrp="1"/>
          </p:cNvSpPr>
          <p:nvPr>
            <p:ph type="sldNum" sz="quarter" idx="12"/>
          </p:nvPr>
        </p:nvSpPr>
        <p:spPr/>
        <p:txBody>
          <a:bodyPr/>
          <a:lstStyle/>
          <a:p>
            <a:fld id="{4E0C95B8-4E57-4871-A14F-605161DC2E1A}" type="slidenum">
              <a:rPr lang="zh-CN" altLang="en-US" smtClean="0"/>
              <a:pPr/>
              <a:t>12</a:t>
            </a:fld>
            <a:endParaRPr lang="zh-CN" altLang="en-US"/>
          </a:p>
        </p:txBody>
      </p:sp>
    </p:spTree>
    <p:extLst>
      <p:ext uri="{BB962C8B-B14F-4D97-AF65-F5344CB8AC3E}">
        <p14:creationId xmlns:p14="http://schemas.microsoft.com/office/powerpoint/2010/main" val="22990762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4216" name="Rectangle 10"/>
          <p:cNvSpPr>
            <a:spLocks noChangeArrowheads="1"/>
          </p:cNvSpPr>
          <p:nvPr/>
        </p:nvSpPr>
        <p:spPr bwMode="auto">
          <a:xfrm>
            <a:off x="903715" y="1085376"/>
            <a:ext cx="6732054"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80000"/>
            </a:pPr>
            <a:r>
              <a:rPr lang="zh-CN" altLang="en-US" sz="2400" dirty="0" smtClean="0">
                <a:solidFill>
                  <a:srgbClr val="0000FF"/>
                </a:solidFill>
                <a:latin typeface="华文楷体" panose="02010600040101010101" pitchFamily="2" charset="-122"/>
                <a:ea typeface="华文楷体" panose="02010600040101010101" pitchFamily="2" charset="-122"/>
              </a:rPr>
              <a:t>浮点数</a:t>
            </a:r>
            <a:r>
              <a:rPr lang="zh-CN" altLang="en-US" sz="2400" dirty="0">
                <a:solidFill>
                  <a:srgbClr val="0000FF"/>
                </a:solidFill>
                <a:latin typeface="华文楷体" panose="02010600040101010101" pitchFamily="2" charset="-122"/>
                <a:ea typeface="华文楷体" panose="02010600040101010101" pitchFamily="2" charset="-122"/>
              </a:rPr>
              <a:t>定义在复数域上，复数的输入</a:t>
            </a:r>
          </a:p>
        </p:txBody>
      </p:sp>
      <p:sp>
        <p:nvSpPr>
          <p:cNvPr id="94211" name="矩形 1"/>
          <p:cNvSpPr>
            <a:spLocks noChangeArrowheads="1"/>
          </p:cNvSpPr>
          <p:nvPr/>
        </p:nvSpPr>
        <p:spPr bwMode="auto">
          <a:xfrm>
            <a:off x="436563" y="3024188"/>
            <a:ext cx="84264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r>
              <a:rPr lang="en-US" altLang="zh-CN" sz="2400" dirty="0" err="1" smtClean="0">
                <a:solidFill>
                  <a:srgbClr val="0000FF"/>
                </a:solidFill>
                <a:latin typeface="华文楷体" panose="02010600040101010101" pitchFamily="2" charset="-122"/>
                <a:ea typeface="华文楷体" panose="02010600040101010101" pitchFamily="2" charset="-122"/>
              </a:rPr>
              <a:t>Matlab</a:t>
            </a:r>
            <a:r>
              <a:rPr lang="zh-CN" altLang="en-US" sz="2400" dirty="0" smtClean="0">
                <a:solidFill>
                  <a:srgbClr val="0000FF"/>
                </a:solidFill>
                <a:latin typeface="华文楷体" panose="02010600040101010101" pitchFamily="2" charset="-122"/>
                <a:ea typeface="华文楷体" panose="02010600040101010101" pitchFamily="2" charset="-122"/>
              </a:rPr>
              <a:t>中复数运算遵守数学上的一般运算方法</a:t>
            </a:r>
            <a:endParaRPr lang="en-US" altLang="zh-CN" sz="2400" dirty="0" smtClean="0">
              <a:solidFill>
                <a:srgbClr val="0000FF"/>
              </a:solidFill>
              <a:latin typeface="华文楷体" panose="02010600040101010101" pitchFamily="2" charset="-122"/>
              <a:ea typeface="华文楷体" panose="02010600040101010101" pitchFamily="2" charset="-122"/>
            </a:endParaRPr>
          </a:p>
          <a:p>
            <a:pPr lvl="1" eaLnBrk="1" hangingPunct="1"/>
            <a:endParaRPr lang="en-US" altLang="zh-CN" sz="2400" dirty="0">
              <a:solidFill>
                <a:srgbClr val="0000FF"/>
              </a:solidFill>
              <a:latin typeface="华文楷体" panose="02010600040101010101" pitchFamily="2" charset="-122"/>
              <a:ea typeface="华文楷体" panose="02010600040101010101" pitchFamily="2" charset="-122"/>
            </a:endParaRPr>
          </a:p>
          <a:p>
            <a:pPr lvl="1" eaLnBrk="1" hangingPunct="1"/>
            <a:endParaRPr lang="en-US" altLang="zh-CN" sz="2400" dirty="0" smtClean="0">
              <a:solidFill>
                <a:srgbClr val="0000FF"/>
              </a:solidFill>
              <a:latin typeface="华文楷体" panose="02010600040101010101" pitchFamily="2" charset="-122"/>
              <a:ea typeface="华文楷体" panose="02010600040101010101" pitchFamily="2" charset="-122"/>
            </a:endParaRPr>
          </a:p>
          <a:p>
            <a:pPr lvl="1" eaLnBrk="1" hangingPunct="1"/>
            <a:r>
              <a:rPr lang="zh-CN" altLang="en-US" sz="2400" dirty="0" smtClean="0">
                <a:solidFill>
                  <a:srgbClr val="0000FF"/>
                </a:solidFill>
                <a:latin typeface="华文楷体" panose="02010600040101010101" pitchFamily="2" charset="-122"/>
                <a:ea typeface="华文楷体" panose="02010600040101010101" pitchFamily="2" charset="-122"/>
              </a:rPr>
              <a:t>还提供了一些专门函数对复数进行操作</a:t>
            </a:r>
            <a:endParaRPr lang="en-US" altLang="zh-CN" sz="2400" dirty="0" smtClean="0">
              <a:solidFill>
                <a:srgbClr val="0000FF"/>
              </a:solidFill>
              <a:latin typeface="华文楷体" panose="02010600040101010101" pitchFamily="2" charset="-122"/>
              <a:ea typeface="华文楷体" panose="02010600040101010101" pitchFamily="2" charset="-122"/>
            </a:endParaRPr>
          </a:p>
        </p:txBody>
      </p:sp>
      <p:sp>
        <p:nvSpPr>
          <p:cNvPr id="94215"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复数</a:t>
            </a:r>
            <a:endParaRPr lang="zh-CN" altLang="en-US" sz="4000" dirty="0">
              <a:solidFill>
                <a:srgbClr val="FF0000"/>
              </a:solidFill>
            </a:endParaRPr>
          </a:p>
        </p:txBody>
      </p:sp>
      <p:sp>
        <p:nvSpPr>
          <p:cNvPr id="2" name="灯片编号占位符 1"/>
          <p:cNvSpPr>
            <a:spLocks noGrp="1"/>
          </p:cNvSpPr>
          <p:nvPr>
            <p:ph type="sldNum" sz="quarter" idx="12"/>
          </p:nvPr>
        </p:nvSpPr>
        <p:spPr/>
        <p:txBody>
          <a:bodyPr/>
          <a:lstStyle/>
          <a:p>
            <a:fld id="{8230A004-D93A-493A-A882-8241183C161A}" type="slidenum">
              <a:rPr lang="zh-CN" altLang="en-US" smtClean="0"/>
              <a:pPr/>
              <a:t>13</a:t>
            </a:fld>
            <a:endParaRPr lang="zh-CN" altLang="en-US"/>
          </a:p>
        </p:txBody>
      </p:sp>
      <p:sp>
        <p:nvSpPr>
          <p:cNvPr id="3" name="矩形 2"/>
          <p:cNvSpPr/>
          <p:nvPr/>
        </p:nvSpPr>
        <p:spPr>
          <a:xfrm>
            <a:off x="903715" y="3506805"/>
            <a:ext cx="8982744" cy="523220"/>
          </a:xfrm>
          <a:prstGeom prst="rect">
            <a:avLst/>
          </a:prstGeom>
        </p:spPr>
        <p:txBody>
          <a:bodyPr wrap="square">
            <a:spAutoFit/>
          </a:bodyPr>
          <a:lstStyle/>
          <a:p>
            <a:pPr eaLnBrk="1" hangingPunct="1">
              <a:spcBef>
                <a:spcPct val="20000"/>
              </a:spcBef>
            </a:pPr>
            <a:r>
              <a:rPr lang="en-US" altLang="zh-CN" dirty="0">
                <a:solidFill>
                  <a:srgbClr val="993300"/>
                </a:solidFill>
                <a:latin typeface="Times New Roman" panose="02020603050405020304" pitchFamily="18" charset="0"/>
                <a:ea typeface="华文楷体" panose="02010600040101010101" pitchFamily="2" charset="-122"/>
              </a:rPr>
              <a:t>z1=1+2*</a:t>
            </a:r>
            <a:r>
              <a:rPr lang="en-US" altLang="zh-CN" dirty="0" err="1">
                <a:solidFill>
                  <a:srgbClr val="993300"/>
                </a:solidFill>
                <a:latin typeface="Times New Roman" panose="02020603050405020304" pitchFamily="18" charset="0"/>
                <a:ea typeface="华文楷体" panose="02010600040101010101" pitchFamily="2" charset="-122"/>
              </a:rPr>
              <a:t>i</a:t>
            </a:r>
            <a:r>
              <a:rPr lang="en-US" altLang="zh-CN" dirty="0">
                <a:solidFill>
                  <a:srgbClr val="993300"/>
                </a:solidFill>
                <a:latin typeface="Times New Roman" panose="02020603050405020304" pitchFamily="18" charset="0"/>
                <a:ea typeface="华文楷体" panose="02010600040101010101" pitchFamily="2" charset="-122"/>
              </a:rPr>
              <a:t>,   </a:t>
            </a:r>
            <a:r>
              <a:rPr lang="en-US" altLang="zh-CN" dirty="0" smtClean="0">
                <a:solidFill>
                  <a:srgbClr val="993300"/>
                </a:solidFill>
                <a:latin typeface="Times New Roman" panose="02020603050405020304" pitchFamily="18" charset="0"/>
                <a:ea typeface="华文楷体" panose="02010600040101010101" pitchFamily="2" charset="-122"/>
              </a:rPr>
              <a:t> z2=2+2*j</a:t>
            </a:r>
            <a:r>
              <a:rPr lang="en-US" altLang="zh-CN" dirty="0">
                <a:solidFill>
                  <a:srgbClr val="993300"/>
                </a:solidFill>
                <a:latin typeface="Times New Roman" panose="02020603050405020304" pitchFamily="18" charset="0"/>
                <a:ea typeface="华文楷体" panose="02010600040101010101" pitchFamily="2" charset="-122"/>
              </a:rPr>
              <a:t>,  </a:t>
            </a:r>
            <a:r>
              <a:rPr lang="en-US" altLang="zh-CN" dirty="0" smtClean="0">
                <a:solidFill>
                  <a:srgbClr val="993300"/>
                </a:solidFill>
                <a:latin typeface="Times New Roman" panose="02020603050405020304" pitchFamily="18" charset="0"/>
                <a:ea typeface="华文楷体" panose="02010600040101010101" pitchFamily="2" charset="-122"/>
              </a:rPr>
              <a:t>  z=z1+z2</a:t>
            </a:r>
            <a:endParaRPr lang="en-US" altLang="zh-CN" dirty="0">
              <a:solidFill>
                <a:srgbClr val="993300"/>
              </a:solidFill>
              <a:latin typeface="Times New Roman" panose="02020603050405020304" pitchFamily="18" charset="0"/>
              <a:ea typeface="华文楷体" panose="02010600040101010101" pitchFamily="2" charset="-122"/>
            </a:endParaRPr>
          </a:p>
        </p:txBody>
      </p:sp>
      <p:sp>
        <p:nvSpPr>
          <p:cNvPr id="4" name="矩形 3"/>
          <p:cNvSpPr/>
          <p:nvPr/>
        </p:nvSpPr>
        <p:spPr>
          <a:xfrm>
            <a:off x="903715" y="4650229"/>
            <a:ext cx="7830616" cy="1040285"/>
          </a:xfrm>
          <a:prstGeom prst="rect">
            <a:avLst/>
          </a:prstGeom>
        </p:spPr>
        <p:txBody>
          <a:bodyPr wrap="square">
            <a:spAutoFit/>
          </a:bodyPr>
          <a:lstStyle/>
          <a:p>
            <a:pPr eaLnBrk="1" hangingPunct="1">
              <a:spcBef>
                <a:spcPct val="20000"/>
              </a:spcBef>
            </a:pPr>
            <a:r>
              <a:rPr lang="en-US" altLang="zh-CN" dirty="0" err="1" smtClean="0">
                <a:solidFill>
                  <a:srgbClr val="993300"/>
                </a:solidFill>
                <a:latin typeface="Times New Roman" panose="02020603050405020304" pitchFamily="18" charset="0"/>
                <a:ea typeface="华文楷体" panose="02010600040101010101" pitchFamily="2" charset="-122"/>
              </a:rPr>
              <a:t>z_real</a:t>
            </a:r>
            <a:r>
              <a:rPr lang="en-US" altLang="zh-CN" dirty="0" smtClean="0">
                <a:solidFill>
                  <a:srgbClr val="993300"/>
                </a:solidFill>
                <a:latin typeface="Times New Roman" panose="02020603050405020304" pitchFamily="18" charset="0"/>
                <a:ea typeface="华文楷体" panose="02010600040101010101" pitchFamily="2" charset="-122"/>
              </a:rPr>
              <a:t>=real(z</a:t>
            </a:r>
            <a:r>
              <a:rPr lang="en-US" altLang="zh-CN" dirty="0">
                <a:solidFill>
                  <a:srgbClr val="993300"/>
                </a:solidFill>
                <a:latin typeface="Times New Roman" panose="02020603050405020304" pitchFamily="18" charset="0"/>
                <a:ea typeface="华文楷体" panose="02010600040101010101" pitchFamily="2" charset="-122"/>
              </a:rPr>
              <a:t>),   </a:t>
            </a:r>
            <a:r>
              <a:rPr lang="en-US" altLang="zh-CN" dirty="0" smtClean="0">
                <a:solidFill>
                  <a:srgbClr val="993300"/>
                </a:solidFill>
                <a:latin typeface="Times New Roman" panose="02020603050405020304" pitchFamily="18" charset="0"/>
                <a:ea typeface="华文楷体" panose="02010600040101010101" pitchFamily="2" charset="-122"/>
              </a:rPr>
              <a:t>   </a:t>
            </a:r>
            <a:r>
              <a:rPr lang="en-US" altLang="zh-CN" dirty="0" err="1" smtClean="0">
                <a:solidFill>
                  <a:srgbClr val="993300"/>
                </a:solidFill>
                <a:latin typeface="Times New Roman" panose="02020603050405020304" pitchFamily="18" charset="0"/>
                <a:ea typeface="华文楷体" panose="02010600040101010101" pitchFamily="2" charset="-122"/>
              </a:rPr>
              <a:t>z_image</a:t>
            </a:r>
            <a:r>
              <a:rPr lang="en-US" altLang="zh-CN" dirty="0" smtClean="0">
                <a:solidFill>
                  <a:srgbClr val="993300"/>
                </a:solidFill>
                <a:latin typeface="Times New Roman" panose="02020603050405020304" pitchFamily="18" charset="0"/>
                <a:ea typeface="华文楷体" panose="02010600040101010101" pitchFamily="2" charset="-122"/>
              </a:rPr>
              <a:t>=</a:t>
            </a:r>
            <a:r>
              <a:rPr lang="en-US" altLang="zh-CN" dirty="0" err="1" smtClean="0">
                <a:solidFill>
                  <a:srgbClr val="993300"/>
                </a:solidFill>
                <a:latin typeface="Times New Roman" panose="02020603050405020304" pitchFamily="18" charset="0"/>
                <a:ea typeface="华文楷体" panose="02010600040101010101" pitchFamily="2" charset="-122"/>
              </a:rPr>
              <a:t>imag</a:t>
            </a:r>
            <a:r>
              <a:rPr lang="en-US" altLang="zh-CN" dirty="0" smtClean="0">
                <a:solidFill>
                  <a:srgbClr val="993300"/>
                </a:solidFill>
                <a:latin typeface="Times New Roman" panose="02020603050405020304" pitchFamily="18" charset="0"/>
                <a:ea typeface="华文楷体" panose="02010600040101010101" pitchFamily="2" charset="-122"/>
              </a:rPr>
              <a:t>(z</a:t>
            </a:r>
            <a:r>
              <a:rPr lang="en-US" altLang="zh-CN" dirty="0">
                <a:solidFill>
                  <a:srgbClr val="993300"/>
                </a:solidFill>
                <a:latin typeface="Times New Roman" panose="02020603050405020304" pitchFamily="18" charset="0"/>
                <a:ea typeface="华文楷体" panose="02010600040101010101" pitchFamily="2" charset="-122"/>
              </a:rPr>
              <a:t>)</a:t>
            </a:r>
          </a:p>
          <a:p>
            <a:pPr eaLnBrk="1" hangingPunct="1">
              <a:spcBef>
                <a:spcPct val="20000"/>
              </a:spcBef>
            </a:pPr>
            <a:r>
              <a:rPr lang="en-US" altLang="zh-CN" dirty="0" err="1">
                <a:solidFill>
                  <a:srgbClr val="993300"/>
                </a:solidFill>
                <a:latin typeface="Times New Roman" panose="02020603050405020304" pitchFamily="18" charset="0"/>
                <a:ea typeface="华文楷体" panose="02010600040101010101" pitchFamily="2" charset="-122"/>
              </a:rPr>
              <a:t>z_angle</a:t>
            </a:r>
            <a:r>
              <a:rPr lang="en-US" altLang="zh-CN" dirty="0">
                <a:solidFill>
                  <a:srgbClr val="993300"/>
                </a:solidFill>
                <a:latin typeface="Times New Roman" panose="02020603050405020304" pitchFamily="18" charset="0"/>
                <a:ea typeface="华文楷体" panose="02010600040101010101" pitchFamily="2" charset="-122"/>
              </a:rPr>
              <a:t>=angle(z),   </a:t>
            </a:r>
            <a:r>
              <a:rPr lang="en-US" altLang="zh-CN" dirty="0" smtClean="0">
                <a:solidFill>
                  <a:srgbClr val="993300"/>
                </a:solidFill>
                <a:latin typeface="Times New Roman" panose="02020603050405020304" pitchFamily="18" charset="0"/>
                <a:ea typeface="华文楷体" panose="02010600040101010101" pitchFamily="2" charset="-122"/>
              </a:rPr>
              <a:t>   </a:t>
            </a:r>
            <a:r>
              <a:rPr lang="en-US" altLang="zh-CN" dirty="0" err="1" smtClean="0">
                <a:solidFill>
                  <a:srgbClr val="993300"/>
                </a:solidFill>
                <a:latin typeface="Times New Roman" panose="02020603050405020304" pitchFamily="18" charset="0"/>
                <a:ea typeface="华文楷体" panose="02010600040101010101" pitchFamily="2" charset="-122"/>
              </a:rPr>
              <a:t>z_length</a:t>
            </a:r>
            <a:r>
              <a:rPr lang="en-US" altLang="zh-CN" dirty="0" smtClean="0">
                <a:solidFill>
                  <a:srgbClr val="993300"/>
                </a:solidFill>
                <a:latin typeface="Times New Roman" panose="02020603050405020304" pitchFamily="18" charset="0"/>
                <a:ea typeface="华文楷体" panose="02010600040101010101" pitchFamily="2" charset="-122"/>
              </a:rPr>
              <a:t>=abs(z</a:t>
            </a:r>
            <a:r>
              <a:rPr lang="en-US" altLang="zh-CN" dirty="0">
                <a:solidFill>
                  <a:srgbClr val="993300"/>
                </a:solidFill>
                <a:latin typeface="Times New Roman" panose="02020603050405020304" pitchFamily="18" charset="0"/>
                <a:ea typeface="华文楷体" panose="02010600040101010101" pitchFamily="2" charset="-122"/>
              </a:rPr>
              <a:t>)</a:t>
            </a:r>
          </a:p>
        </p:txBody>
      </p:sp>
      <p:sp>
        <p:nvSpPr>
          <p:cNvPr id="12" name="Rectangle 11"/>
          <p:cNvSpPr>
            <a:spLocks noChangeArrowheads="1"/>
          </p:cNvSpPr>
          <p:nvPr/>
        </p:nvSpPr>
        <p:spPr bwMode="auto">
          <a:xfrm>
            <a:off x="938310" y="1676955"/>
            <a:ext cx="6893623" cy="112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Font typeface="Wingdings" panose="05000000000000000000" pitchFamily="2" charset="2"/>
              <a:buNone/>
            </a:pPr>
            <a:r>
              <a:rPr lang="en-US" altLang="zh-CN" dirty="0">
                <a:solidFill>
                  <a:srgbClr val="993300"/>
                </a:solidFill>
                <a:latin typeface="Times New Roman" panose="02020603050405020304" pitchFamily="18" charset="0"/>
              </a:rPr>
              <a:t>z=3+4i </a:t>
            </a:r>
            <a:r>
              <a:rPr lang="en-US" altLang="zh-CN" sz="2400" dirty="0">
                <a:solidFill>
                  <a:srgbClr val="0033CC"/>
                </a:solidFill>
                <a:latin typeface="Times New Roman" panose="02020603050405020304" pitchFamily="18" charset="0"/>
              </a:rPr>
              <a:t>    </a:t>
            </a:r>
            <a:r>
              <a:rPr lang="en-US" altLang="zh-CN" sz="2400" b="0" dirty="0" smtClean="0">
                <a:solidFill>
                  <a:srgbClr val="198A10"/>
                </a:solidFill>
                <a:ea typeface="黑体" panose="02010609060101010101" pitchFamily="49" charset="-122"/>
              </a:rPr>
              <a:t>%4 </a:t>
            </a:r>
            <a:r>
              <a:rPr lang="zh-CN" altLang="en-US" sz="2400" b="0" dirty="0">
                <a:solidFill>
                  <a:srgbClr val="198A10"/>
                </a:solidFill>
                <a:ea typeface="黑体" panose="02010609060101010101" pitchFamily="49" charset="-122"/>
              </a:rPr>
              <a:t>与 </a:t>
            </a:r>
            <a:r>
              <a:rPr lang="en-US" altLang="zh-CN" sz="2400" b="0" dirty="0" err="1">
                <a:solidFill>
                  <a:srgbClr val="198A10"/>
                </a:solidFill>
                <a:ea typeface="黑体" panose="02010609060101010101" pitchFamily="49" charset="-122"/>
              </a:rPr>
              <a:t>i</a:t>
            </a:r>
            <a:r>
              <a:rPr lang="en-US" altLang="zh-CN" sz="2400" b="0" dirty="0">
                <a:solidFill>
                  <a:srgbClr val="198A10"/>
                </a:solidFill>
                <a:ea typeface="黑体" panose="02010609060101010101" pitchFamily="49" charset="-122"/>
              </a:rPr>
              <a:t> </a:t>
            </a:r>
            <a:r>
              <a:rPr lang="zh-CN" altLang="en-US" sz="2400" b="0" dirty="0">
                <a:solidFill>
                  <a:srgbClr val="198A10"/>
                </a:solidFill>
                <a:ea typeface="黑体" panose="02010609060101010101" pitchFamily="49" charset="-122"/>
              </a:rPr>
              <a:t>之间不能有空格</a:t>
            </a:r>
            <a:r>
              <a:rPr lang="en-US" altLang="zh-CN" sz="2400" b="0" dirty="0">
                <a:solidFill>
                  <a:srgbClr val="198A10"/>
                </a:solidFill>
                <a:ea typeface="黑体" panose="02010609060101010101" pitchFamily="49" charset="-122"/>
              </a:rPr>
              <a:t>,  </a:t>
            </a:r>
            <a:r>
              <a:rPr lang="en-US" altLang="zh-CN" sz="2400" b="0" dirty="0" err="1">
                <a:solidFill>
                  <a:srgbClr val="198A10"/>
                </a:solidFill>
                <a:ea typeface="黑体" panose="02010609060101010101" pitchFamily="49" charset="-122"/>
              </a:rPr>
              <a:t>i</a:t>
            </a:r>
            <a:r>
              <a:rPr lang="zh-CN" altLang="en-US" sz="2400" b="0" dirty="0">
                <a:solidFill>
                  <a:srgbClr val="198A10"/>
                </a:solidFill>
                <a:ea typeface="黑体" panose="02010609060101010101" pitchFamily="49" charset="-122"/>
              </a:rPr>
              <a:t>需</a:t>
            </a:r>
            <a:r>
              <a:rPr lang="zh-CN" altLang="en-US" sz="2400" b="0" dirty="0" smtClean="0">
                <a:solidFill>
                  <a:srgbClr val="198A10"/>
                </a:solidFill>
                <a:ea typeface="黑体" panose="02010609060101010101" pitchFamily="49" charset="-122"/>
              </a:rPr>
              <a:t>小写</a:t>
            </a:r>
            <a:endParaRPr lang="en-US" altLang="zh-CN" sz="2400" b="0" dirty="0" smtClean="0">
              <a:solidFill>
                <a:srgbClr val="198A10"/>
              </a:solidFill>
              <a:ea typeface="黑体" panose="02010609060101010101" pitchFamily="49" charset="-122"/>
            </a:endParaRPr>
          </a:p>
          <a:p>
            <a:pPr eaLnBrk="1" hangingPunct="1">
              <a:lnSpc>
                <a:spcPct val="120000"/>
              </a:lnSpc>
              <a:buClr>
                <a:schemeClr val="hlink"/>
              </a:buClr>
            </a:pPr>
            <a:r>
              <a:rPr lang="en-US" altLang="zh-CN" dirty="0">
                <a:solidFill>
                  <a:srgbClr val="993300"/>
                </a:solidFill>
                <a:latin typeface="Times New Roman" panose="02020603050405020304" pitchFamily="18" charset="0"/>
              </a:rPr>
              <a:t>z=3+4* </a:t>
            </a:r>
            <a:r>
              <a:rPr lang="en-US" altLang="zh-CN" dirty="0" err="1">
                <a:solidFill>
                  <a:srgbClr val="993300"/>
                </a:solidFill>
                <a:latin typeface="Times New Roman" panose="02020603050405020304" pitchFamily="18" charset="0"/>
              </a:rPr>
              <a:t>i</a:t>
            </a:r>
            <a:endParaRPr lang="en-US" altLang="zh-CN" dirty="0">
              <a:solidFill>
                <a:srgbClr val="9933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395536" y="1019547"/>
            <a:ext cx="7931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chemeClr val="tx1"/>
                </a:solidFill>
                <a:latin typeface="Tahoma" panose="020B0604030504040204" pitchFamily="34" charset="0"/>
                <a:ea typeface="黑体" panose="02010609060101010101" pitchFamily="49" charset="-122"/>
              </a:rPr>
              <a:t> 存储当前工作区中的变量</a:t>
            </a:r>
          </a:p>
        </p:txBody>
      </p:sp>
      <p:sp>
        <p:nvSpPr>
          <p:cNvPr id="95237" name="Rectangle 6"/>
          <p:cNvSpPr>
            <a:spLocks noChangeArrowheads="1"/>
          </p:cNvSpPr>
          <p:nvPr/>
        </p:nvSpPr>
        <p:spPr bwMode="auto">
          <a:xfrm>
            <a:off x="395536" y="3917999"/>
            <a:ext cx="793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chemeClr val="tx1"/>
                </a:solidFill>
                <a:latin typeface="Tahoma" panose="020B0604030504040204" pitchFamily="34" charset="0"/>
                <a:ea typeface="黑体" panose="02010609060101010101" pitchFamily="49" charset="-122"/>
              </a:rPr>
              <a:t> 存储指定的变量</a:t>
            </a:r>
          </a:p>
        </p:txBody>
      </p:sp>
      <p:sp>
        <p:nvSpPr>
          <p:cNvPr id="95238" name="Rectangle 7"/>
          <p:cNvSpPr>
            <a:spLocks noChangeArrowheads="1"/>
          </p:cNvSpPr>
          <p:nvPr/>
        </p:nvSpPr>
        <p:spPr bwMode="auto">
          <a:xfrm>
            <a:off x="395536" y="1731397"/>
            <a:ext cx="883989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rgbClr val="0033CC"/>
              </a:buClr>
              <a:buSzPct val="80000"/>
            </a:pPr>
            <a:r>
              <a:rPr lang="en-US" altLang="zh-CN" sz="2400" dirty="0">
                <a:solidFill>
                  <a:srgbClr val="993300"/>
                </a:solidFill>
                <a:latin typeface="Courier New" panose="02070309020205020404" pitchFamily="49" charset="0"/>
              </a:rPr>
              <a:t>save </a:t>
            </a:r>
            <a:r>
              <a:rPr lang="en-US" altLang="zh-CN" sz="2400" dirty="0">
                <a:solidFill>
                  <a:srgbClr val="993300"/>
                </a:solidFill>
                <a:latin typeface="Times New Roman" panose="02020603050405020304" pitchFamily="18" charset="0"/>
              </a:rPr>
              <a:t> </a:t>
            </a:r>
            <a:r>
              <a:rPr lang="zh-CN" altLang="en-US" sz="2400" dirty="0" smtClean="0">
                <a:solidFill>
                  <a:schemeClr val="tx1"/>
                </a:solidFill>
                <a:latin typeface="Times New Roman" panose="02020603050405020304" pitchFamily="18" charset="0"/>
                <a:ea typeface="黑体" panose="02010609060101010101" pitchFamily="49" charset="-122"/>
              </a:rPr>
              <a:t>         所有</a:t>
            </a:r>
            <a:r>
              <a:rPr lang="zh-CN" altLang="en-US" sz="2400" dirty="0">
                <a:solidFill>
                  <a:schemeClr val="tx1"/>
                </a:solidFill>
                <a:latin typeface="Times New Roman" panose="02020603050405020304" pitchFamily="18" charset="0"/>
                <a:ea typeface="黑体" panose="02010609060101010101" pitchFamily="49" charset="-122"/>
              </a:rPr>
              <a:t>变量</a:t>
            </a:r>
            <a:r>
              <a:rPr lang="zh-CN" altLang="en-US" sz="2400" dirty="0" smtClean="0">
                <a:solidFill>
                  <a:schemeClr val="tx1"/>
                </a:solidFill>
                <a:latin typeface="Times New Roman" panose="02020603050405020304" pitchFamily="18" charset="0"/>
                <a:ea typeface="黑体" panose="02010609060101010101" pitchFamily="49" charset="-122"/>
              </a:rPr>
              <a:t>存入</a:t>
            </a:r>
            <a:r>
              <a:rPr lang="zh-CN" altLang="en-US" sz="2400" dirty="0">
                <a:solidFill>
                  <a:schemeClr val="tx1"/>
                </a:solidFill>
                <a:latin typeface="Times New Roman" panose="02020603050405020304" pitchFamily="18" charset="0"/>
                <a:ea typeface="黑体" panose="02010609060101010101" pitchFamily="49" charset="-122"/>
              </a:rPr>
              <a:t>默认</a:t>
            </a:r>
            <a:r>
              <a:rPr lang="zh-CN" altLang="en-US" sz="2400" dirty="0" smtClean="0">
                <a:solidFill>
                  <a:schemeClr val="tx1"/>
                </a:solidFill>
                <a:latin typeface="Times New Roman" panose="02020603050405020304" pitchFamily="18" charset="0"/>
                <a:ea typeface="黑体" panose="02010609060101010101" pitchFamily="49" charset="-122"/>
              </a:rPr>
              <a:t>文件</a:t>
            </a:r>
            <a:r>
              <a:rPr lang="zh-CN" altLang="en-US" sz="2400" dirty="0" smtClean="0">
                <a:solidFill>
                  <a:srgbClr val="0033CC"/>
                </a:solidFill>
                <a:latin typeface="Times New Roman" panose="02020603050405020304" pitchFamily="18" charset="0"/>
              </a:rPr>
              <a:t> </a:t>
            </a:r>
            <a:r>
              <a:rPr lang="en-US" altLang="zh-CN" sz="2400" dirty="0" err="1" smtClean="0">
                <a:solidFill>
                  <a:srgbClr val="0000FF"/>
                </a:solidFill>
                <a:latin typeface="Times New Roman" panose="02020603050405020304" pitchFamily="18" charset="0"/>
              </a:rPr>
              <a:t>matlab.mat</a:t>
            </a:r>
            <a:endParaRPr lang="en-US" altLang="zh-CN" sz="2400" dirty="0" smtClean="0">
              <a:solidFill>
                <a:srgbClr val="0000FF"/>
              </a:solidFill>
              <a:latin typeface="Courier New" panose="02070309020205020404" pitchFamily="49" charset="0"/>
            </a:endParaRPr>
          </a:p>
          <a:p>
            <a:pPr eaLnBrk="1" hangingPunct="1">
              <a:buClr>
                <a:srgbClr val="0033CC"/>
              </a:buClr>
              <a:buSzPct val="80000"/>
            </a:pPr>
            <a:r>
              <a:rPr lang="en-US" altLang="zh-CN" sz="2400" dirty="0" smtClean="0">
                <a:solidFill>
                  <a:srgbClr val="993300"/>
                </a:solidFill>
                <a:latin typeface="Courier New" panose="02070309020205020404" pitchFamily="49" charset="0"/>
              </a:rPr>
              <a:t>save</a:t>
            </a:r>
            <a:r>
              <a:rPr lang="en-US" altLang="zh-CN" sz="2400" dirty="0" smtClean="0">
                <a:solidFill>
                  <a:srgbClr val="663300"/>
                </a:solidFill>
                <a:latin typeface="Courier New" panose="02070309020205020404" pitchFamily="49" charset="0"/>
              </a:rPr>
              <a:t> </a:t>
            </a:r>
            <a:r>
              <a:rPr lang="en-US" altLang="zh-CN" sz="2400" dirty="0" err="1" smtClean="0">
                <a:solidFill>
                  <a:srgbClr val="993300"/>
                </a:solidFill>
                <a:latin typeface="Courier New" panose="02070309020205020404" pitchFamily="49" charset="0"/>
              </a:rPr>
              <a:t>abc</a:t>
            </a:r>
            <a:r>
              <a:rPr lang="en-US" altLang="zh-CN" sz="2400" dirty="0" smtClean="0">
                <a:solidFill>
                  <a:srgbClr val="993300"/>
                </a:solidFill>
                <a:latin typeface="Courier New" panose="02070309020205020404" pitchFamily="49" charset="0"/>
              </a:rPr>
              <a:t> </a:t>
            </a:r>
            <a:r>
              <a:rPr lang="en-US" altLang="zh-CN" sz="2400" dirty="0" smtClean="0">
                <a:solidFill>
                  <a:srgbClr val="993300"/>
                </a:solidFill>
                <a:latin typeface="Times New Roman" panose="02020603050405020304" pitchFamily="18" charset="0"/>
              </a:rPr>
              <a:t> </a:t>
            </a:r>
            <a:r>
              <a:rPr lang="zh-CN" altLang="en-US" sz="2400" dirty="0" smtClean="0">
                <a:solidFill>
                  <a:schemeClr val="tx1"/>
                </a:solidFill>
                <a:latin typeface="Times New Roman" panose="02020603050405020304" pitchFamily="18" charset="0"/>
                <a:ea typeface="黑体" panose="02010609060101010101" pitchFamily="49" charset="-122"/>
              </a:rPr>
              <a:t>             所有</a:t>
            </a:r>
            <a:r>
              <a:rPr lang="zh-CN" altLang="en-US" sz="2400" dirty="0">
                <a:solidFill>
                  <a:schemeClr val="tx1"/>
                </a:solidFill>
                <a:latin typeface="Times New Roman" panose="02020603050405020304" pitchFamily="18" charset="0"/>
                <a:ea typeface="黑体" panose="02010609060101010101" pitchFamily="49" charset="-122"/>
              </a:rPr>
              <a:t>变量</a:t>
            </a:r>
            <a:r>
              <a:rPr lang="zh-CN" altLang="en-US" sz="2400" dirty="0" smtClean="0">
                <a:solidFill>
                  <a:schemeClr val="tx1"/>
                </a:solidFill>
                <a:latin typeface="Times New Roman" panose="02020603050405020304" pitchFamily="18" charset="0"/>
                <a:ea typeface="黑体" panose="02010609060101010101" pitchFamily="49" charset="-122"/>
              </a:rPr>
              <a:t>存入文件</a:t>
            </a:r>
            <a:r>
              <a:rPr lang="zh-CN" altLang="en-US" sz="2400" dirty="0" smtClean="0">
                <a:solidFill>
                  <a:srgbClr val="0033CC"/>
                </a:solidFill>
                <a:latin typeface="Times New Roman" panose="02020603050405020304" pitchFamily="18" charset="0"/>
              </a:rPr>
              <a:t> </a:t>
            </a:r>
            <a:r>
              <a:rPr lang="en-US" altLang="zh-CN" sz="2400" dirty="0" err="1" smtClean="0">
                <a:solidFill>
                  <a:srgbClr val="0000FF"/>
                </a:solidFill>
                <a:latin typeface="Times New Roman" panose="02020603050405020304" pitchFamily="18" charset="0"/>
              </a:rPr>
              <a:t>abc.mat</a:t>
            </a:r>
            <a:endParaRPr lang="en-US" altLang="zh-CN" sz="2400" dirty="0" smtClean="0">
              <a:solidFill>
                <a:srgbClr val="0000FF"/>
              </a:solidFill>
              <a:latin typeface="Courier New" panose="02070309020205020404" pitchFamily="49" charset="0"/>
            </a:endParaRPr>
          </a:p>
          <a:p>
            <a:pPr eaLnBrk="1" hangingPunct="1">
              <a:buClr>
                <a:srgbClr val="0033CC"/>
              </a:buClr>
              <a:buSzPct val="80000"/>
            </a:pPr>
            <a:r>
              <a:rPr lang="en-US" altLang="zh-CN" sz="2400" dirty="0" smtClean="0">
                <a:solidFill>
                  <a:srgbClr val="993300"/>
                </a:solidFill>
                <a:latin typeface="Courier New" panose="02070309020205020404" pitchFamily="49" charset="0"/>
              </a:rPr>
              <a:t>save</a:t>
            </a:r>
            <a:r>
              <a:rPr lang="en-US" altLang="zh-CN" sz="2400" dirty="0" smtClean="0">
                <a:solidFill>
                  <a:srgbClr val="663300"/>
                </a:solidFill>
                <a:latin typeface="Courier New" panose="02070309020205020404" pitchFamily="49" charset="0"/>
              </a:rPr>
              <a:t> </a:t>
            </a:r>
            <a:r>
              <a:rPr lang="en-US" altLang="zh-CN" sz="2400" dirty="0" err="1" smtClean="0">
                <a:solidFill>
                  <a:srgbClr val="993300"/>
                </a:solidFill>
                <a:latin typeface="Courier New" panose="02070309020205020404" pitchFamily="49" charset="0"/>
              </a:rPr>
              <a:t>abc.mat</a:t>
            </a:r>
            <a:r>
              <a:rPr lang="en-US" altLang="zh-CN" sz="2400" dirty="0" smtClean="0">
                <a:solidFill>
                  <a:srgbClr val="993300"/>
                </a:solidFill>
                <a:latin typeface="Courier New" panose="02070309020205020404" pitchFamily="49" charset="0"/>
              </a:rPr>
              <a:t> </a:t>
            </a:r>
            <a:r>
              <a:rPr lang="en-US" altLang="zh-CN" sz="2400" dirty="0" smtClean="0">
                <a:solidFill>
                  <a:srgbClr val="993300"/>
                </a:solidFill>
                <a:latin typeface="Times New Roman" panose="02020603050405020304" pitchFamily="18" charset="0"/>
              </a:rPr>
              <a:t> </a:t>
            </a:r>
            <a:r>
              <a:rPr lang="zh-CN" altLang="en-US" sz="2400" dirty="0" smtClean="0">
                <a:solidFill>
                  <a:schemeClr val="tx1"/>
                </a:solidFill>
                <a:latin typeface="Times New Roman" panose="02020603050405020304" pitchFamily="18" charset="0"/>
                <a:ea typeface="黑体" panose="02010609060101010101" pitchFamily="49" charset="-122"/>
              </a:rPr>
              <a:t>    所有</a:t>
            </a:r>
            <a:r>
              <a:rPr lang="zh-CN" altLang="en-US" sz="2400" dirty="0">
                <a:solidFill>
                  <a:schemeClr val="tx1"/>
                </a:solidFill>
                <a:latin typeface="Times New Roman" panose="02020603050405020304" pitchFamily="18" charset="0"/>
                <a:ea typeface="黑体" panose="02010609060101010101" pitchFamily="49" charset="-122"/>
              </a:rPr>
              <a:t>变量存入文件</a:t>
            </a:r>
            <a:r>
              <a:rPr lang="zh-CN" altLang="en-US" sz="2400" dirty="0">
                <a:solidFill>
                  <a:srgbClr val="0033CC"/>
                </a:solidFill>
                <a:latin typeface="Times New Roman" panose="02020603050405020304" pitchFamily="18" charset="0"/>
              </a:rPr>
              <a:t> </a:t>
            </a:r>
            <a:r>
              <a:rPr lang="en-US" altLang="zh-CN" sz="2400" dirty="0" err="1" smtClean="0">
                <a:solidFill>
                  <a:srgbClr val="0000FF"/>
                </a:solidFill>
                <a:latin typeface="Times New Roman" panose="02020603050405020304" pitchFamily="18" charset="0"/>
              </a:rPr>
              <a:t>abc.mat</a:t>
            </a:r>
            <a:endParaRPr lang="en-US" altLang="zh-CN" sz="2400" dirty="0" smtClean="0">
              <a:solidFill>
                <a:srgbClr val="0000FF"/>
              </a:solidFill>
              <a:latin typeface="Times New Roman" panose="02020603050405020304" pitchFamily="18" charset="0"/>
            </a:endParaRPr>
          </a:p>
          <a:p>
            <a:pPr eaLnBrk="1" hangingPunct="1">
              <a:buClr>
                <a:srgbClr val="0033CC"/>
              </a:buClr>
              <a:buSzPct val="80000"/>
            </a:pPr>
            <a:endParaRPr lang="en-US" altLang="zh-CN" sz="2400" dirty="0" smtClean="0">
              <a:solidFill>
                <a:srgbClr val="0033CC"/>
              </a:solidFill>
              <a:latin typeface="Times New Roman" panose="02020603050405020304" pitchFamily="18" charset="0"/>
            </a:endParaRPr>
          </a:p>
          <a:p>
            <a:pPr eaLnBrk="1" hangingPunct="1">
              <a:buClr>
                <a:srgbClr val="0033CC"/>
              </a:buClr>
              <a:buSzPct val="80000"/>
            </a:pPr>
            <a:r>
              <a:rPr lang="en-US" altLang="zh-CN" sz="2400" dirty="0" smtClean="0">
                <a:solidFill>
                  <a:srgbClr val="993300"/>
                </a:solidFill>
                <a:latin typeface="Courier New" panose="02070309020205020404" pitchFamily="49" charset="0"/>
              </a:rPr>
              <a:t>save</a:t>
            </a:r>
            <a:r>
              <a:rPr lang="en-US" altLang="zh-CN" sz="2400" dirty="0" smtClean="0">
                <a:solidFill>
                  <a:srgbClr val="663300"/>
                </a:solidFill>
                <a:latin typeface="Courier New" panose="02070309020205020404" pitchFamily="49" charset="0"/>
              </a:rPr>
              <a:t> </a:t>
            </a:r>
            <a:r>
              <a:rPr lang="en-US" altLang="zh-CN" sz="2400" dirty="0" smtClean="0">
                <a:solidFill>
                  <a:srgbClr val="993300"/>
                </a:solidFill>
                <a:latin typeface="Courier New" panose="02070309020205020404" pitchFamily="49" charset="0"/>
              </a:rPr>
              <a:t>c:\abc.mat </a:t>
            </a:r>
            <a:r>
              <a:rPr lang="en-US" altLang="zh-CN" sz="2400" dirty="0" smtClean="0">
                <a:solidFill>
                  <a:srgbClr val="993300"/>
                </a:solidFill>
                <a:latin typeface="Times New Roman" panose="02020603050405020304" pitchFamily="18" charset="0"/>
              </a:rPr>
              <a:t> </a:t>
            </a:r>
            <a:r>
              <a:rPr lang="zh-CN" altLang="en-US" sz="2400" dirty="0" smtClean="0">
                <a:solidFill>
                  <a:srgbClr val="993300"/>
                </a:solidFill>
                <a:latin typeface="Times New Roman" panose="02020603050405020304" pitchFamily="18" charset="0"/>
                <a:ea typeface="黑体" panose="02010609060101010101" pitchFamily="49" charset="-122"/>
              </a:rPr>
              <a:t> </a:t>
            </a:r>
            <a:r>
              <a:rPr lang="zh-CN" altLang="en-US" sz="2400" dirty="0" smtClean="0">
                <a:solidFill>
                  <a:schemeClr val="tx1"/>
                </a:solidFill>
                <a:latin typeface="Times New Roman" panose="02020603050405020304" pitchFamily="18" charset="0"/>
                <a:ea typeface="黑体" panose="02010609060101010101" pitchFamily="49" charset="-122"/>
              </a:rPr>
              <a:t>所有变量存入文件</a:t>
            </a:r>
            <a:r>
              <a:rPr lang="zh-CN" altLang="en-US" sz="2400" dirty="0" smtClean="0">
                <a:solidFill>
                  <a:srgbClr val="0033CC"/>
                </a:solidFill>
                <a:latin typeface="Times New Roman" panose="02020603050405020304" pitchFamily="18" charset="0"/>
              </a:rPr>
              <a:t> </a:t>
            </a:r>
            <a:r>
              <a:rPr lang="en-US" altLang="zh-CN" sz="2400" dirty="0" smtClean="0">
                <a:solidFill>
                  <a:srgbClr val="0033CC"/>
                </a:solidFill>
                <a:latin typeface="Times New Roman" panose="02020603050405020304" pitchFamily="18" charset="0"/>
              </a:rPr>
              <a:t>c:\abc.mat</a:t>
            </a:r>
          </a:p>
          <a:p>
            <a:pPr eaLnBrk="1" hangingPunct="1">
              <a:buClr>
                <a:srgbClr val="0033CC"/>
              </a:buClr>
              <a:buSzPct val="80000"/>
            </a:pPr>
            <a:r>
              <a:rPr lang="zh-CN" altLang="en-US" sz="2400" b="0" dirty="0" smtClean="0">
                <a:solidFill>
                  <a:srgbClr val="FF0000"/>
                </a:solidFill>
                <a:latin typeface="Times New Roman" panose="02020603050405020304" pitchFamily="18" charset="0"/>
                <a:ea typeface="黑体" panose="02010609060101010101" pitchFamily="49" charset="-122"/>
              </a:rPr>
              <a:t>                                                                      </a:t>
            </a:r>
            <a:r>
              <a:rPr lang="zh-CN" altLang="en-US" sz="2000" b="0" dirty="0" smtClean="0">
                <a:solidFill>
                  <a:srgbClr val="FF0000"/>
                </a:solidFill>
                <a:latin typeface="Times New Roman" panose="02020603050405020304" pitchFamily="18" charset="0"/>
                <a:ea typeface="黑体" panose="02010609060101010101" pitchFamily="49" charset="-122"/>
              </a:rPr>
              <a:t>指定了存储位置</a:t>
            </a:r>
            <a:endParaRPr lang="en-US" altLang="zh-CN" sz="2000" b="0" dirty="0">
              <a:solidFill>
                <a:srgbClr val="FF0000"/>
              </a:solidFill>
              <a:latin typeface="Times New Roman" panose="02020603050405020304" pitchFamily="18" charset="0"/>
              <a:ea typeface="黑体" panose="02010609060101010101" pitchFamily="49" charset="-122"/>
            </a:endParaRPr>
          </a:p>
          <a:p>
            <a:pPr eaLnBrk="1" hangingPunct="1">
              <a:buClr>
                <a:srgbClr val="0033CC"/>
              </a:buClr>
              <a:buSzPct val="80000"/>
            </a:pPr>
            <a:endParaRPr lang="en-US" altLang="zh-CN" sz="2400" dirty="0">
              <a:solidFill>
                <a:srgbClr val="0033CC"/>
              </a:solidFill>
              <a:latin typeface="Times New Roman" panose="02020603050405020304" pitchFamily="18" charset="0"/>
            </a:endParaRPr>
          </a:p>
        </p:txBody>
      </p:sp>
      <p:sp>
        <p:nvSpPr>
          <p:cNvPr id="44038" name="Rectangle 8"/>
          <p:cNvSpPr/>
          <p:nvPr/>
        </p:nvSpPr>
        <p:spPr>
          <a:xfrm>
            <a:off x="2336800" y="4478659"/>
            <a:ext cx="4105275" cy="503238"/>
          </a:xfrm>
          <a:prstGeom prst="rect">
            <a:avLst/>
          </a:prstGeom>
          <a:solidFill>
            <a:schemeClr val="accent5"/>
          </a:solidFill>
          <a:ln w="9525" cap="flat" cmpd="sng">
            <a:noFill/>
            <a:prstDash val="solid"/>
            <a:miter/>
            <a:headEnd type="none" w="med" len="med"/>
            <a:tailEnd type="none" w="med" len="med"/>
          </a:ln>
        </p:spPr>
        <p:txBody>
          <a:bodyPr>
            <a:spAutoFit/>
          </a:bodyPr>
          <a:lstStyle/>
          <a:p>
            <a:pPr algn="ctr">
              <a:lnSpc>
                <a:spcPct val="110000"/>
              </a:lnSpc>
              <a:defRPr/>
            </a:pPr>
            <a:r>
              <a:rPr lang="en-US" altLang="zh-CN" sz="2400" noProof="1">
                <a:solidFill>
                  <a:srgbClr val="993300"/>
                </a:solidFill>
                <a:latin typeface="Courier New" panose="02070309020205020404" pitchFamily="49" charset="0"/>
              </a:rPr>
              <a:t>save</a:t>
            </a:r>
            <a:r>
              <a:rPr lang="en-US" altLang="zh-CN" sz="2400" noProof="1">
                <a:solidFill>
                  <a:srgbClr val="663300"/>
                </a:solidFill>
                <a:latin typeface="Times New Roman" panose="02020603050405020304" pitchFamily="18" charset="0"/>
              </a:rPr>
              <a:t>  </a:t>
            </a:r>
            <a:r>
              <a:rPr lang="zh-CN" altLang="en-US" sz="2400" noProof="1">
                <a:solidFill>
                  <a:schemeClr val="tx1"/>
                </a:solidFill>
                <a:latin typeface="Times New Roman" panose="02020603050405020304" pitchFamily="18" charset="0"/>
                <a:ea typeface="黑体" panose="02010609060101010101" pitchFamily="49" charset="-122"/>
              </a:rPr>
              <a:t>文件名  变量名列表</a:t>
            </a:r>
          </a:p>
        </p:txBody>
      </p:sp>
      <p:sp>
        <p:nvSpPr>
          <p:cNvPr id="95240" name="Rectangle 9"/>
          <p:cNvSpPr>
            <a:spLocks noChangeArrowheads="1"/>
          </p:cNvSpPr>
          <p:nvPr/>
        </p:nvSpPr>
        <p:spPr bwMode="auto">
          <a:xfrm>
            <a:off x="2895164" y="5688458"/>
            <a:ext cx="29912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en-US" altLang="zh-CN" sz="2400" dirty="0" smtClean="0">
                <a:solidFill>
                  <a:srgbClr val="993300"/>
                </a:solidFill>
                <a:latin typeface="Courier New" panose="02070309020205020404" pitchFamily="49" charset="0"/>
              </a:rPr>
              <a:t>save</a:t>
            </a:r>
            <a:r>
              <a:rPr lang="en-US" altLang="zh-CN" sz="2400" dirty="0" smtClean="0">
                <a:solidFill>
                  <a:srgbClr val="993300"/>
                </a:solidFill>
                <a:latin typeface="Times New Roman" panose="02020603050405020304" pitchFamily="18" charset="0"/>
              </a:rPr>
              <a:t>  </a:t>
            </a:r>
            <a:r>
              <a:rPr lang="en-US" altLang="zh-CN" sz="2400" dirty="0" err="1" smtClean="0">
                <a:solidFill>
                  <a:srgbClr val="993300"/>
                </a:solidFill>
                <a:latin typeface="Times New Roman" panose="02020603050405020304" pitchFamily="18" charset="0"/>
              </a:rPr>
              <a:t>abc.mat</a:t>
            </a:r>
            <a:r>
              <a:rPr lang="en-US" altLang="zh-CN" sz="2400" dirty="0" smtClean="0">
                <a:solidFill>
                  <a:srgbClr val="993300"/>
                </a:solidFill>
                <a:latin typeface="Times New Roman" panose="02020603050405020304" pitchFamily="18" charset="0"/>
              </a:rPr>
              <a:t>  </a:t>
            </a:r>
            <a:r>
              <a:rPr lang="en-US" altLang="zh-CN" sz="2400" dirty="0">
                <a:solidFill>
                  <a:srgbClr val="993300"/>
                </a:solidFill>
                <a:latin typeface="Times New Roman" panose="02020603050405020304" pitchFamily="18" charset="0"/>
              </a:rPr>
              <a:t>A x z </a:t>
            </a:r>
          </a:p>
        </p:txBody>
      </p:sp>
      <p:sp>
        <p:nvSpPr>
          <p:cNvPr id="95241" name="AutoShape 10"/>
          <p:cNvSpPr>
            <a:spLocks noChangeArrowheads="1"/>
          </p:cNvSpPr>
          <p:nvPr/>
        </p:nvSpPr>
        <p:spPr bwMode="auto">
          <a:xfrm>
            <a:off x="969963" y="4983484"/>
            <a:ext cx="6838950" cy="495300"/>
          </a:xfrm>
          <a:prstGeom prst="roundRect">
            <a:avLst>
              <a:gd name="adj" fmla="val 12449"/>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r>
              <a:rPr lang="zh-CN" altLang="en-US" sz="2400" dirty="0">
                <a:solidFill>
                  <a:schemeClr val="tx1"/>
                </a:solidFill>
                <a:latin typeface="Times New Roman" panose="02020603050405020304" pitchFamily="18" charset="0"/>
                <a:ea typeface="黑体" panose="02010609060101010101" pitchFamily="49" charset="-122"/>
              </a:rPr>
              <a:t>变量名列表中各变量之间用</a:t>
            </a:r>
            <a:r>
              <a:rPr lang="zh-CN" altLang="en-US" sz="2400" dirty="0">
                <a:solidFill>
                  <a:schemeClr val="hlink"/>
                </a:solidFill>
                <a:latin typeface="Times New Roman" panose="02020603050405020304" pitchFamily="18" charset="0"/>
                <a:ea typeface="黑体" panose="02010609060101010101" pitchFamily="49" charset="-122"/>
              </a:rPr>
              <a:t>空格</a:t>
            </a:r>
            <a:r>
              <a:rPr lang="zh-CN" altLang="en-US" sz="2400" dirty="0">
                <a:solidFill>
                  <a:schemeClr val="tx1"/>
                </a:solidFill>
                <a:latin typeface="Times New Roman" panose="02020603050405020304" pitchFamily="18" charset="0"/>
                <a:ea typeface="黑体" panose="02010609060101010101" pitchFamily="49" charset="-122"/>
              </a:rPr>
              <a:t>分隔</a:t>
            </a:r>
            <a:endParaRPr lang="zh-CN" altLang="en-US" sz="2400" dirty="0">
              <a:solidFill>
                <a:srgbClr val="0033CC"/>
              </a:solidFill>
              <a:latin typeface="Times New Roman" panose="02020603050405020304" pitchFamily="18" charset="0"/>
            </a:endParaRPr>
          </a:p>
        </p:txBody>
      </p:sp>
      <p:sp>
        <p:nvSpPr>
          <p:cNvPr id="95242"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变量的存储</a:t>
            </a:r>
            <a:r>
              <a:rPr lang="zh-CN" altLang="en-US" sz="4000" dirty="0">
                <a:solidFill>
                  <a:srgbClr val="FF0000"/>
                </a:solidFill>
              </a:rPr>
              <a:t>和载入</a:t>
            </a:r>
          </a:p>
        </p:txBody>
      </p:sp>
      <p:sp>
        <p:nvSpPr>
          <p:cNvPr id="2" name="右大括号 1"/>
          <p:cNvSpPr/>
          <p:nvPr/>
        </p:nvSpPr>
        <p:spPr bwMode="auto">
          <a:xfrm>
            <a:off x="7092280" y="1725701"/>
            <a:ext cx="216024" cy="1136278"/>
          </a:xfrm>
          <a:prstGeom prst="rightBrace">
            <a:avLst/>
          </a:prstGeom>
          <a:noFill/>
          <a:ln w="9525" cap="flat" cmpd="sng" algn="ctr">
            <a:solidFill>
              <a:srgbClr val="FF0000"/>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 name="矩形 3"/>
          <p:cNvSpPr/>
          <p:nvPr/>
        </p:nvSpPr>
        <p:spPr>
          <a:xfrm>
            <a:off x="7381569" y="1958767"/>
            <a:ext cx="1723549" cy="707886"/>
          </a:xfrm>
          <a:prstGeom prst="rect">
            <a:avLst/>
          </a:prstGeom>
        </p:spPr>
        <p:txBody>
          <a:bodyPr wrap="none">
            <a:spAutoFit/>
          </a:bodyPr>
          <a:lstStyle/>
          <a:p>
            <a:r>
              <a:rPr lang="zh-CN" altLang="en-US" sz="2000" b="0" dirty="0" smtClean="0">
                <a:solidFill>
                  <a:srgbClr val="FF0000"/>
                </a:solidFill>
                <a:latin typeface="Times New Roman" panose="02020603050405020304" pitchFamily="18" charset="0"/>
                <a:ea typeface="黑体" panose="02010609060101010101" pitchFamily="49" charset="-122"/>
              </a:rPr>
              <a:t>默认存储位置</a:t>
            </a:r>
            <a:endParaRPr lang="en-US" altLang="zh-CN" sz="2000" b="0" dirty="0" smtClean="0">
              <a:solidFill>
                <a:srgbClr val="FF0000"/>
              </a:solidFill>
              <a:latin typeface="Times New Roman" panose="02020603050405020304" pitchFamily="18" charset="0"/>
              <a:ea typeface="黑体" panose="02010609060101010101" pitchFamily="49" charset="-122"/>
            </a:endParaRPr>
          </a:p>
          <a:p>
            <a:r>
              <a:rPr lang="zh-CN" altLang="en-US" sz="2000" b="0" dirty="0" smtClean="0">
                <a:solidFill>
                  <a:srgbClr val="FF0000"/>
                </a:solidFill>
                <a:latin typeface="Times New Roman" panose="02020603050405020304" pitchFamily="18" charset="0"/>
                <a:ea typeface="黑体" panose="02010609060101010101" pitchFamily="49" charset="-122"/>
              </a:rPr>
              <a:t>是当前目录</a:t>
            </a:r>
            <a:endParaRPr lang="zh-CN" altLang="en-US" sz="2000" b="0" dirty="0">
              <a:solidFill>
                <a:srgbClr val="FF0000"/>
              </a:solidFill>
            </a:endParaRPr>
          </a:p>
        </p:txBody>
      </p:sp>
      <p:sp>
        <p:nvSpPr>
          <p:cNvPr id="5" name="矩形 4"/>
          <p:cNvSpPr/>
          <p:nvPr/>
        </p:nvSpPr>
        <p:spPr>
          <a:xfrm>
            <a:off x="6138753" y="5688458"/>
            <a:ext cx="2339102" cy="461665"/>
          </a:xfrm>
          <a:prstGeom prst="rect">
            <a:avLst/>
          </a:prstGeom>
        </p:spPr>
        <p:txBody>
          <a:bodyPr wrap="none">
            <a:spAutoFit/>
          </a:bodyPr>
          <a:lstStyle/>
          <a:p>
            <a:r>
              <a:rPr lang="zh-CN" altLang="en-US" sz="2400" dirty="0" smtClean="0">
                <a:solidFill>
                  <a:schemeClr val="tx1"/>
                </a:solidFill>
                <a:latin typeface="Times New Roman" panose="02020603050405020304" pitchFamily="18" charset="0"/>
                <a:ea typeface="黑体" panose="02010609060101010101" pitchFamily="49" charset="-122"/>
              </a:rPr>
              <a:t>存储了三个变量</a:t>
            </a:r>
            <a:endParaRPr lang="zh-CN" altLang="en-US" sz="2400" dirty="0">
              <a:solidFill>
                <a:schemeClr val="tx1"/>
              </a:solidFill>
            </a:endParaRPr>
          </a:p>
        </p:txBody>
      </p:sp>
      <p:sp>
        <p:nvSpPr>
          <p:cNvPr id="3" name="灯片编号占位符 2"/>
          <p:cNvSpPr>
            <a:spLocks noGrp="1"/>
          </p:cNvSpPr>
          <p:nvPr>
            <p:ph type="sldNum" sz="quarter" idx="12"/>
          </p:nvPr>
        </p:nvSpPr>
        <p:spPr/>
        <p:txBody>
          <a:bodyPr/>
          <a:lstStyle/>
          <a:p>
            <a:fld id="{6C828A35-163A-4954-84AA-D3C65D7D76CF}" type="slidenum">
              <a:rPr lang="zh-CN" altLang="en-US" smtClean="0"/>
              <a:pPr/>
              <a:t>14</a:t>
            </a:fld>
            <a:endParaRPr lang="zh-CN"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6258" name="Group 3"/>
          <p:cNvGrpSpPr>
            <a:grpSpLocks/>
          </p:cNvGrpSpPr>
          <p:nvPr/>
        </p:nvGrpSpPr>
        <p:grpSpPr bwMode="auto">
          <a:xfrm>
            <a:off x="468313" y="1125538"/>
            <a:ext cx="8424862" cy="2393950"/>
            <a:chOff x="0" y="0"/>
            <a:chExt cx="5307" cy="1508"/>
          </a:xfrm>
        </p:grpSpPr>
        <p:sp>
          <p:nvSpPr>
            <p:cNvPr id="96264" name="Rectangle 4"/>
            <p:cNvSpPr>
              <a:spLocks noChangeArrowheads="1"/>
            </p:cNvSpPr>
            <p:nvPr/>
          </p:nvSpPr>
          <p:spPr bwMode="auto">
            <a:xfrm>
              <a:off x="0" y="0"/>
              <a:ext cx="49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chemeClr val="tx1"/>
                  </a:solidFill>
                  <a:latin typeface="Tahoma" panose="020B0604030504040204" pitchFamily="34" charset="0"/>
                  <a:ea typeface="黑体" panose="02010609060101010101" pitchFamily="49" charset="-122"/>
                </a:rPr>
                <a:t> 将数据文件中的变量</a:t>
              </a:r>
              <a:r>
                <a:rPr lang="zh-CN" altLang="en-US" dirty="0" smtClean="0">
                  <a:solidFill>
                    <a:schemeClr val="tx1"/>
                  </a:solidFill>
                  <a:latin typeface="Tahoma" panose="020B0604030504040204" pitchFamily="34" charset="0"/>
                  <a:ea typeface="黑体" panose="02010609060101010101" pitchFamily="49" charset="-122"/>
                </a:rPr>
                <a:t>载入工作空间</a:t>
              </a:r>
              <a:endParaRPr lang="zh-CN" altLang="en-US" dirty="0">
                <a:solidFill>
                  <a:schemeClr val="tx1"/>
                </a:solidFill>
                <a:latin typeface="Tahoma" panose="020B0604030504040204" pitchFamily="34" charset="0"/>
                <a:ea typeface="黑体" panose="02010609060101010101" pitchFamily="49" charset="-122"/>
              </a:endParaRPr>
            </a:p>
          </p:txBody>
        </p:sp>
        <p:sp>
          <p:nvSpPr>
            <p:cNvPr id="96265" name="Rectangle 5"/>
            <p:cNvSpPr>
              <a:spLocks noChangeArrowheads="1"/>
            </p:cNvSpPr>
            <p:nvPr/>
          </p:nvSpPr>
          <p:spPr bwMode="auto">
            <a:xfrm>
              <a:off x="136" y="858"/>
              <a:ext cx="50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rgbClr val="0033CC"/>
                </a:buClr>
                <a:buSzPct val="80000"/>
              </a:pPr>
              <a:r>
                <a:rPr lang="en-US" altLang="zh-CN" sz="2400" dirty="0" smtClean="0">
                  <a:solidFill>
                    <a:srgbClr val="993300"/>
                  </a:solidFill>
                  <a:latin typeface="Courier New" panose="02070309020205020404" pitchFamily="49" charset="0"/>
                </a:rPr>
                <a:t>load </a:t>
              </a:r>
              <a:r>
                <a:rPr lang="en-US" altLang="zh-CN" sz="2400" dirty="0" err="1" smtClean="0">
                  <a:solidFill>
                    <a:srgbClr val="993300"/>
                  </a:solidFill>
                  <a:latin typeface="Courier New" panose="02070309020205020404" pitchFamily="49" charset="0"/>
                </a:rPr>
                <a:t>abc.mat</a:t>
              </a:r>
              <a:r>
                <a:rPr lang="en-US" altLang="zh-CN" sz="2400" dirty="0" smtClean="0">
                  <a:solidFill>
                    <a:srgbClr val="0033CC"/>
                  </a:solidFill>
                  <a:latin typeface="Courier New" panose="02070309020205020404" pitchFamily="49" charset="0"/>
                </a:rPr>
                <a:t> </a:t>
              </a:r>
              <a:r>
                <a:rPr lang="en-US" altLang="zh-CN" sz="2400" dirty="0" smtClean="0">
                  <a:solidFill>
                    <a:srgbClr val="0033CC"/>
                  </a:solidFill>
                  <a:latin typeface="Times New Roman" panose="02020603050405020304" pitchFamily="18" charset="0"/>
                </a:rPr>
                <a:t> </a:t>
              </a:r>
              <a:r>
                <a:rPr lang="zh-CN" altLang="en-US" sz="2400" dirty="0">
                  <a:solidFill>
                    <a:schemeClr val="tx1"/>
                  </a:solidFill>
                  <a:latin typeface="Times New Roman" panose="02020603050405020304" pitchFamily="18" charset="0"/>
                  <a:ea typeface="黑体" panose="02010609060101010101" pitchFamily="49" charset="-122"/>
                </a:rPr>
                <a:t>载入数据文件中的所有变量</a:t>
              </a:r>
            </a:p>
          </p:txBody>
        </p:sp>
        <p:sp>
          <p:nvSpPr>
            <p:cNvPr id="96266" name="Rectangle 6"/>
            <p:cNvSpPr>
              <a:spLocks noChangeArrowheads="1"/>
            </p:cNvSpPr>
            <p:nvPr/>
          </p:nvSpPr>
          <p:spPr bwMode="auto">
            <a:xfrm>
              <a:off x="136" y="1220"/>
              <a:ext cx="51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rgbClr val="0033CC"/>
                </a:buClr>
                <a:buSzPct val="80000"/>
              </a:pPr>
              <a:r>
                <a:rPr lang="en-US" altLang="zh-CN" sz="2400" dirty="0" smtClean="0">
                  <a:solidFill>
                    <a:srgbClr val="993300"/>
                  </a:solidFill>
                  <a:latin typeface="Courier New" panose="02070309020205020404" pitchFamily="49" charset="0"/>
                </a:rPr>
                <a:t>load </a:t>
              </a:r>
              <a:r>
                <a:rPr lang="en-US" altLang="zh-CN" sz="2400" dirty="0" err="1" smtClean="0">
                  <a:solidFill>
                    <a:srgbClr val="993300"/>
                  </a:solidFill>
                  <a:latin typeface="Courier New" panose="02070309020205020404" pitchFamily="49" charset="0"/>
                </a:rPr>
                <a:t>abc.mat</a:t>
              </a:r>
              <a:r>
                <a:rPr lang="en-US" altLang="zh-CN" sz="2400" dirty="0" smtClean="0">
                  <a:solidFill>
                    <a:srgbClr val="993300"/>
                  </a:solidFill>
                  <a:latin typeface="Courier New" panose="02070309020205020404" pitchFamily="49" charset="0"/>
                </a:rPr>
                <a:t> </a:t>
              </a:r>
              <a:r>
                <a:rPr lang="en-US" altLang="zh-CN" sz="2400" dirty="0" smtClean="0">
                  <a:solidFill>
                    <a:srgbClr val="993300"/>
                  </a:solidFill>
                  <a:latin typeface="Times New Roman" panose="02020603050405020304" pitchFamily="18" charset="0"/>
                </a:rPr>
                <a:t>A  </a:t>
              </a:r>
              <a:r>
                <a:rPr lang="en-US" altLang="zh-CN" sz="2400" dirty="0">
                  <a:solidFill>
                    <a:srgbClr val="993300"/>
                  </a:solidFill>
                  <a:latin typeface="Times New Roman" panose="02020603050405020304" pitchFamily="18" charset="0"/>
                </a:rPr>
                <a:t>x </a:t>
              </a:r>
              <a:r>
                <a:rPr lang="en-US" altLang="zh-CN" sz="2400" dirty="0">
                  <a:solidFill>
                    <a:srgbClr val="0033CC"/>
                  </a:solidFill>
                  <a:latin typeface="Courier New" panose="02070309020205020404" pitchFamily="49" charset="0"/>
                </a:rPr>
                <a:t> </a:t>
              </a:r>
              <a:r>
                <a:rPr lang="en-US" altLang="zh-CN" sz="2400" dirty="0">
                  <a:solidFill>
                    <a:srgbClr val="0033CC"/>
                  </a:solidFill>
                  <a:latin typeface="Times New Roman" panose="02020603050405020304" pitchFamily="18" charset="0"/>
                </a:rPr>
                <a:t> </a:t>
              </a:r>
              <a:r>
                <a:rPr lang="zh-CN" altLang="en-US" sz="2400" dirty="0">
                  <a:solidFill>
                    <a:schemeClr val="tx1"/>
                  </a:solidFill>
                  <a:latin typeface="Times New Roman" panose="02020603050405020304" pitchFamily="18" charset="0"/>
                  <a:ea typeface="黑体" panose="02010609060101010101" pitchFamily="49" charset="-122"/>
                </a:rPr>
                <a:t>从数据文件中提取指定变量</a:t>
              </a:r>
            </a:p>
          </p:txBody>
        </p:sp>
      </p:grpSp>
      <p:sp>
        <p:nvSpPr>
          <p:cNvPr id="96259" name="Rectangle 7"/>
          <p:cNvSpPr>
            <a:spLocks noChangeArrowheads="1"/>
          </p:cNvSpPr>
          <p:nvPr/>
        </p:nvSpPr>
        <p:spPr bwMode="auto">
          <a:xfrm>
            <a:off x="468313" y="3716338"/>
            <a:ext cx="7931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chemeClr val="tx1"/>
                </a:solidFill>
                <a:latin typeface="Tahoma" panose="020B0604030504040204" pitchFamily="34" charset="0"/>
                <a:ea typeface="黑体" panose="02010609060101010101" pitchFamily="49" charset="-122"/>
              </a:rPr>
              <a:t> 清除当前工作空间中的变量</a:t>
            </a:r>
          </a:p>
        </p:txBody>
      </p:sp>
      <p:sp>
        <p:nvSpPr>
          <p:cNvPr id="96260" name="Rectangle 8"/>
          <p:cNvSpPr>
            <a:spLocks noChangeArrowheads="1"/>
          </p:cNvSpPr>
          <p:nvPr/>
        </p:nvSpPr>
        <p:spPr bwMode="auto">
          <a:xfrm>
            <a:off x="684213" y="4364038"/>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rgbClr val="0033CC"/>
              </a:buClr>
              <a:buSzPct val="80000"/>
            </a:pPr>
            <a:r>
              <a:rPr lang="en-US" altLang="zh-CN" sz="2400" dirty="0" smtClean="0">
                <a:solidFill>
                  <a:srgbClr val="993300"/>
                </a:solidFill>
                <a:latin typeface="Courier New" panose="02070309020205020404" pitchFamily="49" charset="0"/>
              </a:rPr>
              <a:t>clear</a:t>
            </a:r>
            <a:r>
              <a:rPr lang="en-US" altLang="zh-CN" sz="2400" dirty="0" smtClean="0">
                <a:solidFill>
                  <a:srgbClr val="663300"/>
                </a:solidFill>
                <a:latin typeface="Courier New" panose="02070309020205020404" pitchFamily="49" charset="0"/>
              </a:rPr>
              <a:t>     </a:t>
            </a:r>
            <a:r>
              <a:rPr lang="zh-CN" altLang="en-US" sz="2400" dirty="0" smtClean="0">
                <a:solidFill>
                  <a:schemeClr val="tx1"/>
                </a:solidFill>
                <a:latin typeface="Times New Roman" panose="02020603050405020304" pitchFamily="18" charset="0"/>
                <a:ea typeface="黑体" panose="02010609060101010101" pitchFamily="49" charset="-122"/>
              </a:rPr>
              <a:t>清除工作空间</a:t>
            </a:r>
            <a:r>
              <a:rPr lang="zh-CN" altLang="en-US" sz="2400" dirty="0">
                <a:solidFill>
                  <a:schemeClr val="tx1"/>
                </a:solidFill>
                <a:latin typeface="Times New Roman" panose="02020603050405020304" pitchFamily="18" charset="0"/>
                <a:ea typeface="黑体" panose="02010609060101010101" pitchFamily="49" charset="-122"/>
              </a:rPr>
              <a:t>中的所有变量</a:t>
            </a:r>
          </a:p>
        </p:txBody>
      </p:sp>
      <p:sp>
        <p:nvSpPr>
          <p:cNvPr id="96261" name="Rectangle 9"/>
          <p:cNvSpPr>
            <a:spLocks noChangeArrowheads="1"/>
          </p:cNvSpPr>
          <p:nvPr/>
        </p:nvSpPr>
        <p:spPr bwMode="auto">
          <a:xfrm>
            <a:off x="684213" y="4940300"/>
            <a:ext cx="820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rgbClr val="0033CC"/>
              </a:buClr>
              <a:buSzPct val="80000"/>
            </a:pPr>
            <a:r>
              <a:rPr lang="en-US" altLang="zh-CN" sz="2400" dirty="0" smtClean="0">
                <a:solidFill>
                  <a:srgbClr val="993300"/>
                </a:solidFill>
                <a:latin typeface="Courier New" panose="02070309020205020404" pitchFamily="49" charset="0"/>
              </a:rPr>
              <a:t>clear </a:t>
            </a:r>
            <a:r>
              <a:rPr lang="en-US" altLang="zh-CN" sz="2400" dirty="0">
                <a:solidFill>
                  <a:srgbClr val="993300"/>
                </a:solidFill>
                <a:latin typeface="Times New Roman" panose="02020603050405020304" pitchFamily="18" charset="0"/>
              </a:rPr>
              <a:t>A  x</a:t>
            </a:r>
            <a:r>
              <a:rPr lang="en-US" altLang="zh-CN" sz="2400" dirty="0">
                <a:solidFill>
                  <a:schemeClr val="hlink"/>
                </a:solidFill>
                <a:latin typeface="Times New Roman" panose="02020603050405020304" pitchFamily="18" charset="0"/>
              </a:rPr>
              <a:t> </a:t>
            </a:r>
            <a:r>
              <a:rPr lang="en-US" altLang="zh-CN" sz="2400" dirty="0">
                <a:solidFill>
                  <a:srgbClr val="0033CC"/>
                </a:solidFill>
                <a:latin typeface="Courier New" panose="02070309020205020404" pitchFamily="49" charset="0"/>
              </a:rPr>
              <a:t> </a:t>
            </a:r>
            <a:r>
              <a:rPr lang="en-US" altLang="zh-CN" sz="2400" dirty="0">
                <a:solidFill>
                  <a:srgbClr val="0033CC"/>
                </a:solidFill>
                <a:latin typeface="Times New Roman" panose="02020603050405020304" pitchFamily="18" charset="0"/>
              </a:rPr>
              <a:t> </a:t>
            </a:r>
            <a:r>
              <a:rPr lang="zh-CN" altLang="en-US" sz="2400" dirty="0" smtClean="0">
                <a:solidFill>
                  <a:schemeClr val="tx1"/>
                </a:solidFill>
                <a:latin typeface="Times New Roman" panose="02020603050405020304" pitchFamily="18" charset="0"/>
                <a:ea typeface="黑体" panose="02010609060101010101" pitchFamily="49" charset="-122"/>
              </a:rPr>
              <a:t>清除工作空间中两</a:t>
            </a:r>
            <a:r>
              <a:rPr lang="zh-CN" altLang="en-US" sz="2400" dirty="0">
                <a:solidFill>
                  <a:schemeClr val="tx1"/>
                </a:solidFill>
                <a:latin typeface="Times New Roman" panose="02020603050405020304" pitchFamily="18" charset="0"/>
                <a:ea typeface="黑体" panose="02010609060101010101" pitchFamily="49" charset="-122"/>
              </a:rPr>
              <a:t>个</a:t>
            </a:r>
            <a:r>
              <a:rPr lang="zh-CN" altLang="en-US" sz="2400" dirty="0" smtClean="0">
                <a:solidFill>
                  <a:schemeClr val="tx1"/>
                </a:solidFill>
                <a:latin typeface="Times New Roman" panose="02020603050405020304" pitchFamily="18" charset="0"/>
                <a:ea typeface="黑体" panose="02010609060101010101" pitchFamily="49" charset="-122"/>
              </a:rPr>
              <a:t>指定变量</a:t>
            </a:r>
            <a:endParaRPr lang="zh-CN" altLang="en-US" sz="2400" dirty="0">
              <a:solidFill>
                <a:schemeClr val="tx1"/>
              </a:solidFill>
              <a:latin typeface="Times New Roman" panose="02020603050405020304" pitchFamily="18" charset="0"/>
              <a:ea typeface="黑体" panose="02010609060101010101" pitchFamily="49" charset="-122"/>
            </a:endParaRPr>
          </a:p>
        </p:txBody>
      </p:sp>
      <p:sp>
        <p:nvSpPr>
          <p:cNvPr id="96262" name="Rectangle 2"/>
          <p:cNvSpPr txBox="1">
            <a:spLocks noChangeArrowheads="1"/>
          </p:cNvSpPr>
          <p:nvPr/>
        </p:nvSpPr>
        <p:spPr bwMode="auto">
          <a:xfrm>
            <a:off x="228600" y="0"/>
            <a:ext cx="83756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变量的存储</a:t>
            </a:r>
            <a:r>
              <a:rPr lang="zh-CN" altLang="en-US" sz="4000" dirty="0">
                <a:solidFill>
                  <a:srgbClr val="FF0000"/>
                </a:solidFill>
              </a:rPr>
              <a:t>和载入</a:t>
            </a:r>
          </a:p>
        </p:txBody>
      </p:sp>
      <p:sp>
        <p:nvSpPr>
          <p:cNvPr id="2" name="Rectangle 8"/>
          <p:cNvSpPr/>
          <p:nvPr/>
        </p:nvSpPr>
        <p:spPr>
          <a:xfrm>
            <a:off x="2005013" y="1765300"/>
            <a:ext cx="4105275" cy="498475"/>
          </a:xfrm>
          <a:prstGeom prst="rect">
            <a:avLst/>
          </a:prstGeom>
          <a:solidFill>
            <a:schemeClr val="accent5"/>
          </a:solidFill>
          <a:ln w="9525" cap="flat" cmpd="sng">
            <a:noFill/>
            <a:prstDash val="solid"/>
            <a:miter/>
            <a:headEnd type="none" w="med" len="med"/>
            <a:tailEnd type="none" w="med" len="med"/>
          </a:ln>
        </p:spPr>
        <p:txBody>
          <a:bodyPr>
            <a:spAutoFit/>
          </a:bodyPr>
          <a:lstStyle/>
          <a:p>
            <a:pPr algn="ctr">
              <a:lnSpc>
                <a:spcPct val="110000"/>
              </a:lnSpc>
              <a:defRPr/>
            </a:pPr>
            <a:r>
              <a:rPr lang="en-US" altLang="zh-CN" sz="2400" noProof="1">
                <a:solidFill>
                  <a:srgbClr val="993300"/>
                </a:solidFill>
                <a:latin typeface="Courier New" panose="02070309020205020404" pitchFamily="49" charset="0"/>
              </a:rPr>
              <a:t>load</a:t>
            </a:r>
            <a:r>
              <a:rPr lang="en-US" altLang="zh-CN" sz="2400" noProof="1">
                <a:solidFill>
                  <a:srgbClr val="663300"/>
                </a:solidFill>
                <a:latin typeface="Times New Roman" panose="02020603050405020304" pitchFamily="18" charset="0"/>
              </a:rPr>
              <a:t>  </a:t>
            </a:r>
            <a:r>
              <a:rPr lang="zh-CN" altLang="en-US" sz="2400" noProof="1">
                <a:solidFill>
                  <a:schemeClr val="tx1"/>
                </a:solidFill>
                <a:latin typeface="Times New Roman" panose="02020603050405020304" pitchFamily="18" charset="0"/>
                <a:ea typeface="黑体" panose="02010609060101010101" pitchFamily="49" charset="-122"/>
              </a:rPr>
              <a:t>文件名  变量名列表</a:t>
            </a:r>
          </a:p>
        </p:txBody>
      </p:sp>
      <p:sp>
        <p:nvSpPr>
          <p:cNvPr id="3" name="灯片编号占位符 2"/>
          <p:cNvSpPr>
            <a:spLocks noGrp="1"/>
          </p:cNvSpPr>
          <p:nvPr>
            <p:ph type="sldNum" sz="quarter" idx="12"/>
          </p:nvPr>
        </p:nvSpPr>
        <p:spPr/>
        <p:txBody>
          <a:bodyPr/>
          <a:lstStyle/>
          <a:p>
            <a:fld id="{6C828A35-163A-4954-84AA-D3C65D7D76CF}" type="slidenum">
              <a:rPr lang="zh-CN" altLang="en-US" smtClean="0"/>
              <a:pPr/>
              <a:t>15</a:t>
            </a:fld>
            <a:endParaRPr lang="zh-CN"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3"/>
          <p:cNvSpPr>
            <a:spLocks noChangeArrowheads="1"/>
          </p:cNvSpPr>
          <p:nvPr/>
        </p:nvSpPr>
        <p:spPr bwMode="auto">
          <a:xfrm>
            <a:off x="611188" y="908720"/>
            <a:ext cx="79311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chemeClr val="tx1"/>
                </a:solidFill>
                <a:latin typeface="Tahoma" panose="020B0604030504040204" pitchFamily="34" charset="0"/>
                <a:ea typeface="黑体" panose="02010609060101010101" pitchFamily="49" charset="-122"/>
              </a:rPr>
              <a:t> 还可以按照</a:t>
            </a:r>
            <a:r>
              <a:rPr lang="zh-CN" altLang="en-US" dirty="0">
                <a:solidFill>
                  <a:srgbClr val="FF0000"/>
                </a:solidFill>
                <a:latin typeface="Tahoma" panose="020B0604030504040204" pitchFamily="34" charset="0"/>
                <a:ea typeface="黑体" panose="02010609060101010101" pitchFamily="49" charset="-122"/>
              </a:rPr>
              <a:t>指定格式</a:t>
            </a:r>
            <a:r>
              <a:rPr lang="zh-CN" altLang="en-US" dirty="0">
                <a:solidFill>
                  <a:schemeClr val="tx1"/>
                </a:solidFill>
                <a:latin typeface="Tahoma" panose="020B0604030504040204" pitchFamily="34" charset="0"/>
                <a:ea typeface="黑体" panose="02010609060101010101" pitchFamily="49" charset="-122"/>
              </a:rPr>
              <a:t>进行变量的存储和载入</a:t>
            </a:r>
          </a:p>
        </p:txBody>
      </p:sp>
      <p:sp>
        <p:nvSpPr>
          <p:cNvPr id="97283" name="Rectangle 7"/>
          <p:cNvSpPr>
            <a:spLocks noChangeArrowheads="1"/>
          </p:cNvSpPr>
          <p:nvPr/>
        </p:nvSpPr>
        <p:spPr bwMode="auto">
          <a:xfrm>
            <a:off x="684213" y="2564904"/>
            <a:ext cx="82089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rgbClr val="0033CC"/>
              </a:buClr>
              <a:buSzPct val="80000"/>
            </a:pPr>
            <a:r>
              <a:rPr lang="en-US" altLang="zh-CN" sz="2400" dirty="0" smtClean="0">
                <a:solidFill>
                  <a:srgbClr val="993300"/>
                </a:solidFill>
                <a:latin typeface="Courier New" panose="02070309020205020404" pitchFamily="49" charset="0"/>
              </a:rPr>
              <a:t>save (‘abc.mat','-</a:t>
            </a:r>
            <a:r>
              <a:rPr lang="en-US" altLang="zh-CN" sz="2400" dirty="0" err="1" smtClean="0">
                <a:solidFill>
                  <a:srgbClr val="993300"/>
                </a:solidFill>
                <a:latin typeface="Courier New" panose="02070309020205020404" pitchFamily="49" charset="0"/>
              </a:rPr>
              <a:t>ascii</a:t>
            </a:r>
            <a:r>
              <a:rPr lang="en-US" altLang="zh-CN" sz="2400" dirty="0" smtClean="0">
                <a:solidFill>
                  <a:srgbClr val="993300"/>
                </a:solidFill>
                <a:latin typeface="Courier New" panose="02070309020205020404" pitchFamily="49" charset="0"/>
              </a:rPr>
              <a:t>','A','B')</a:t>
            </a:r>
            <a:endParaRPr lang="en-US" altLang="zh-CN" sz="2400" dirty="0">
              <a:solidFill>
                <a:srgbClr val="993300"/>
              </a:solidFill>
              <a:latin typeface="Courier New" panose="02070309020205020404" pitchFamily="49" charset="0"/>
            </a:endParaRPr>
          </a:p>
          <a:p>
            <a:pPr eaLnBrk="1" hangingPunct="1">
              <a:buClr>
                <a:srgbClr val="0033CC"/>
              </a:buClr>
              <a:buSzPct val="80000"/>
              <a:buFont typeface="Wingdings" panose="05000000000000000000" pitchFamily="2" charset="2"/>
              <a:buNone/>
            </a:pPr>
            <a:r>
              <a:rPr lang="zh-CN" altLang="en-US" sz="2400" dirty="0">
                <a:solidFill>
                  <a:schemeClr val="tx1"/>
                </a:solidFill>
                <a:latin typeface="Times New Roman" panose="02020603050405020304" pitchFamily="18" charset="0"/>
                <a:ea typeface="黑体" panose="02010609060101010101" pitchFamily="49" charset="-122"/>
              </a:rPr>
              <a:t>将变量</a:t>
            </a:r>
            <a:r>
              <a:rPr lang="en-US" altLang="zh-CN" sz="2400" dirty="0">
                <a:solidFill>
                  <a:schemeClr val="tx1"/>
                </a:solidFill>
                <a:latin typeface="Times New Roman" panose="02020603050405020304" pitchFamily="18" charset="0"/>
                <a:ea typeface="黑体" panose="02010609060101010101" pitchFamily="49" charset="-122"/>
              </a:rPr>
              <a:t>A</a:t>
            </a:r>
            <a:r>
              <a:rPr lang="zh-CN" altLang="en-US" sz="2400" dirty="0">
                <a:solidFill>
                  <a:schemeClr val="tx1"/>
                </a:solidFill>
                <a:latin typeface="Times New Roman" panose="02020603050405020304" pitchFamily="18" charset="0"/>
                <a:ea typeface="黑体" panose="02010609060101010101" pitchFamily="49" charset="-122"/>
              </a:rPr>
              <a:t>以</a:t>
            </a:r>
            <a:r>
              <a:rPr lang="en-US" altLang="zh-CN" sz="2400" dirty="0">
                <a:solidFill>
                  <a:schemeClr val="tx1"/>
                </a:solidFill>
                <a:latin typeface="Times New Roman" panose="02020603050405020304" pitchFamily="18" charset="0"/>
                <a:ea typeface="黑体" panose="02010609060101010101" pitchFamily="49" charset="-122"/>
              </a:rPr>
              <a:t>8</a:t>
            </a:r>
            <a:r>
              <a:rPr lang="zh-CN" altLang="en-US" sz="2400" dirty="0">
                <a:solidFill>
                  <a:schemeClr val="tx1"/>
                </a:solidFill>
                <a:latin typeface="Times New Roman" panose="02020603050405020304" pitchFamily="18" charset="0"/>
                <a:ea typeface="黑体" panose="02010609060101010101" pitchFamily="49" charset="-122"/>
              </a:rPr>
              <a:t>位文本格式存入文件</a:t>
            </a:r>
            <a:r>
              <a:rPr lang="zh-CN" altLang="en-US" sz="2400" dirty="0">
                <a:solidFill>
                  <a:srgbClr val="0033CC"/>
                </a:solidFill>
                <a:latin typeface="Times New Roman" panose="02020603050405020304" pitchFamily="18" charset="0"/>
              </a:rPr>
              <a:t> </a:t>
            </a:r>
            <a:r>
              <a:rPr lang="en-US" altLang="zh-CN" sz="2400" dirty="0" err="1" smtClean="0">
                <a:solidFill>
                  <a:srgbClr val="0033CC"/>
                </a:solidFill>
                <a:latin typeface="Times New Roman" panose="02020603050405020304" pitchFamily="18" charset="0"/>
              </a:rPr>
              <a:t>abc.mat</a:t>
            </a:r>
            <a:endParaRPr lang="en-US" altLang="zh-CN" sz="2400" dirty="0">
              <a:solidFill>
                <a:srgbClr val="0033CC"/>
              </a:solidFill>
              <a:latin typeface="Times New Roman" panose="02020603050405020304" pitchFamily="18" charset="0"/>
            </a:endParaRPr>
          </a:p>
          <a:p>
            <a:pPr eaLnBrk="1" hangingPunct="1">
              <a:lnSpc>
                <a:spcPct val="150000"/>
              </a:lnSpc>
              <a:buClr>
                <a:srgbClr val="0033CC"/>
              </a:buClr>
              <a:buSzPct val="80000"/>
              <a:buFont typeface="Wingdings" panose="05000000000000000000" pitchFamily="2" charset="2"/>
              <a:buNone/>
            </a:pPr>
            <a:r>
              <a:rPr lang="zh-CN" altLang="en-US" sz="2400" b="0" dirty="0">
                <a:solidFill>
                  <a:schemeClr val="tx1"/>
                </a:solidFill>
                <a:latin typeface="Times New Roman" panose="02020603050405020304" pitchFamily="18" charset="0"/>
                <a:ea typeface="黑体" panose="02010609060101010101" pitchFamily="49" charset="-122"/>
              </a:rPr>
              <a:t>关于格式的用法等详细说明，可参考系统自带文档。</a:t>
            </a:r>
          </a:p>
        </p:txBody>
      </p:sp>
      <p:sp>
        <p:nvSpPr>
          <p:cNvPr id="97284"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变量的存储</a:t>
            </a:r>
            <a:r>
              <a:rPr lang="zh-CN" altLang="en-US" sz="4000" dirty="0">
                <a:solidFill>
                  <a:srgbClr val="FF0000"/>
                </a:solidFill>
              </a:rPr>
              <a:t>和载入</a:t>
            </a:r>
          </a:p>
        </p:txBody>
      </p:sp>
      <p:sp>
        <p:nvSpPr>
          <p:cNvPr id="2" name="Rectangle 8"/>
          <p:cNvSpPr/>
          <p:nvPr/>
        </p:nvSpPr>
        <p:spPr>
          <a:xfrm>
            <a:off x="2076450" y="1484784"/>
            <a:ext cx="4573588" cy="1050925"/>
          </a:xfrm>
          <a:prstGeom prst="rect">
            <a:avLst/>
          </a:prstGeom>
          <a:solidFill>
            <a:schemeClr val="accent5"/>
          </a:solidFill>
          <a:ln w="9525" cap="flat" cmpd="sng">
            <a:noFill/>
            <a:prstDash val="solid"/>
            <a:miter/>
            <a:headEnd type="none" w="med" len="med"/>
            <a:tailEnd type="none" w="med" len="med"/>
          </a:ln>
        </p:spPr>
        <p:txBody>
          <a:bodyPr>
            <a:spAutoFit/>
          </a:bodyPr>
          <a:lstStyle/>
          <a:p>
            <a:pPr algn="ctr">
              <a:lnSpc>
                <a:spcPct val="110000"/>
              </a:lnSpc>
              <a:defRPr/>
            </a:pPr>
            <a:r>
              <a:rPr lang="en-US" altLang="zh-CN" sz="2400" noProof="1">
                <a:solidFill>
                  <a:srgbClr val="993300"/>
                </a:solidFill>
                <a:latin typeface="Times New Roman" panose="02020603050405020304" pitchFamily="18" charset="0"/>
                <a:ea typeface="黑体" panose="02010609060101010101" pitchFamily="49" charset="-122"/>
                <a:sym typeface="+mn-ea"/>
              </a:rPr>
              <a:t>save</a:t>
            </a:r>
            <a:r>
              <a:rPr lang="en-US" altLang="zh-CN" sz="2400" noProof="1">
                <a:solidFill>
                  <a:schemeClr val="tx1"/>
                </a:solidFill>
                <a:latin typeface="Times New Roman" panose="02020603050405020304" pitchFamily="18" charset="0"/>
                <a:ea typeface="黑体" panose="02010609060101010101" pitchFamily="49" charset="-122"/>
                <a:sym typeface="+mn-ea"/>
              </a:rPr>
              <a:t> ( </a:t>
            </a:r>
            <a:r>
              <a:rPr lang="en-US" altLang="zh-CN" sz="2400" noProof="1" smtClean="0">
                <a:solidFill>
                  <a:schemeClr val="tx1"/>
                </a:solidFill>
                <a:latin typeface="Times New Roman" panose="02020603050405020304" pitchFamily="18" charset="0"/>
                <a:ea typeface="黑体" panose="02010609060101010101" pitchFamily="49" charset="-122"/>
                <a:sym typeface="+mn-ea"/>
              </a:rPr>
              <a:t>'</a:t>
            </a:r>
            <a:r>
              <a:rPr lang="zh-CN" altLang="en-US" sz="2400" noProof="1" smtClean="0">
                <a:solidFill>
                  <a:schemeClr val="tx1"/>
                </a:solidFill>
                <a:latin typeface="Times New Roman" panose="02020603050405020304" pitchFamily="18" charset="0"/>
                <a:ea typeface="黑体" panose="02010609060101010101" pitchFamily="49" charset="-122"/>
                <a:sym typeface="+mn-ea"/>
              </a:rPr>
              <a:t>文件名</a:t>
            </a:r>
            <a:r>
              <a:rPr lang="en-US" altLang="zh-CN" sz="2400" noProof="1" smtClean="0">
                <a:solidFill>
                  <a:schemeClr val="tx1"/>
                </a:solidFill>
                <a:latin typeface="Times New Roman" panose="02020603050405020304" pitchFamily="18" charset="0"/>
                <a:ea typeface="黑体" panose="02010609060101010101" pitchFamily="49" charset="-122"/>
                <a:sym typeface="+mn-ea"/>
              </a:rPr>
              <a:t>',  '</a:t>
            </a:r>
            <a:r>
              <a:rPr lang="zh-CN" altLang="en-US" sz="2400" noProof="1" smtClean="0">
                <a:solidFill>
                  <a:schemeClr val="tx1"/>
                </a:solidFill>
                <a:latin typeface="Times New Roman" panose="02020603050405020304" pitchFamily="18" charset="0"/>
                <a:ea typeface="黑体" panose="02010609060101010101" pitchFamily="49" charset="-122"/>
                <a:sym typeface="+mn-ea"/>
              </a:rPr>
              <a:t>格式</a:t>
            </a:r>
            <a:r>
              <a:rPr lang="en-US" altLang="zh-CN" sz="2400" noProof="1" smtClean="0">
                <a:solidFill>
                  <a:schemeClr val="tx1"/>
                </a:solidFill>
                <a:latin typeface="Times New Roman" panose="02020603050405020304" pitchFamily="18" charset="0"/>
                <a:ea typeface="黑体" panose="02010609060101010101" pitchFamily="49" charset="-122"/>
                <a:sym typeface="+mn-ea"/>
              </a:rPr>
              <a:t>',  '</a:t>
            </a:r>
            <a:r>
              <a:rPr lang="zh-CN" altLang="en-US" sz="2400" noProof="1" smtClean="0">
                <a:solidFill>
                  <a:schemeClr val="tx1"/>
                </a:solidFill>
                <a:latin typeface="Times New Roman" panose="02020603050405020304" pitchFamily="18" charset="0"/>
                <a:ea typeface="黑体" panose="02010609060101010101" pitchFamily="49" charset="-122"/>
                <a:sym typeface="+mn-ea"/>
              </a:rPr>
              <a:t>变量名</a:t>
            </a:r>
            <a:r>
              <a:rPr lang="en-US" altLang="zh-CN" sz="2400" noProof="1" smtClean="0">
                <a:solidFill>
                  <a:schemeClr val="tx1"/>
                </a:solidFill>
                <a:latin typeface="Times New Roman" panose="02020603050405020304" pitchFamily="18" charset="0"/>
                <a:ea typeface="黑体" panose="02010609060101010101" pitchFamily="49" charset="-122"/>
                <a:sym typeface="+mn-ea"/>
              </a:rPr>
              <a:t>' </a:t>
            </a:r>
            <a:r>
              <a:rPr lang="en-US" altLang="zh-CN" sz="2400" noProof="1">
                <a:solidFill>
                  <a:schemeClr val="tx1"/>
                </a:solidFill>
                <a:latin typeface="Times New Roman" panose="02020603050405020304" pitchFamily="18" charset="0"/>
                <a:ea typeface="黑体" panose="02010609060101010101" pitchFamily="49" charset="-122"/>
                <a:sym typeface="+mn-ea"/>
              </a:rPr>
              <a:t>)</a:t>
            </a:r>
            <a:endParaRPr lang="en-US" altLang="zh-CN" sz="2400" noProof="1">
              <a:solidFill>
                <a:schemeClr val="tx1"/>
              </a:solidFill>
              <a:latin typeface="Times New Roman" panose="02020603050405020304" pitchFamily="18" charset="0"/>
              <a:ea typeface="黑体" panose="02010609060101010101" pitchFamily="49" charset="-122"/>
            </a:endParaRPr>
          </a:p>
          <a:p>
            <a:pPr algn="ctr">
              <a:lnSpc>
                <a:spcPct val="150000"/>
              </a:lnSpc>
              <a:defRPr/>
            </a:pPr>
            <a:r>
              <a:rPr lang="en-US" altLang="zh-CN" sz="2400" noProof="1">
                <a:solidFill>
                  <a:srgbClr val="993300"/>
                </a:solidFill>
                <a:latin typeface="Times New Roman" panose="02020603050405020304" pitchFamily="18" charset="0"/>
                <a:ea typeface="黑体" panose="02010609060101010101" pitchFamily="49" charset="-122"/>
              </a:rPr>
              <a:t>load</a:t>
            </a:r>
            <a:r>
              <a:rPr lang="en-US" altLang="zh-CN" sz="2400" noProof="1">
                <a:solidFill>
                  <a:schemeClr val="tx1"/>
                </a:solidFill>
                <a:latin typeface="Times New Roman" panose="02020603050405020304" pitchFamily="18" charset="0"/>
                <a:ea typeface="黑体" panose="02010609060101010101" pitchFamily="49" charset="-122"/>
              </a:rPr>
              <a:t> ( </a:t>
            </a:r>
            <a:r>
              <a:rPr lang="en-US" altLang="zh-CN" sz="2400" noProof="1" smtClean="0">
                <a:solidFill>
                  <a:schemeClr val="tx1"/>
                </a:solidFill>
                <a:latin typeface="Times New Roman" panose="02020603050405020304" pitchFamily="18" charset="0"/>
                <a:ea typeface="黑体" panose="02010609060101010101" pitchFamily="49" charset="-122"/>
              </a:rPr>
              <a:t>'</a:t>
            </a:r>
            <a:r>
              <a:rPr lang="zh-CN" altLang="en-US" sz="2400" noProof="1" smtClean="0">
                <a:solidFill>
                  <a:schemeClr val="tx1"/>
                </a:solidFill>
                <a:latin typeface="Times New Roman" panose="02020603050405020304" pitchFamily="18" charset="0"/>
                <a:ea typeface="黑体" panose="02010609060101010101" pitchFamily="49" charset="-122"/>
              </a:rPr>
              <a:t>文件名</a:t>
            </a:r>
            <a:r>
              <a:rPr lang="en-US" altLang="zh-CN" sz="2400" noProof="1" smtClean="0">
                <a:solidFill>
                  <a:schemeClr val="tx1"/>
                </a:solidFill>
                <a:latin typeface="Times New Roman" panose="02020603050405020304" pitchFamily="18" charset="0"/>
                <a:ea typeface="黑体" panose="02010609060101010101" pitchFamily="49" charset="-122"/>
              </a:rPr>
              <a:t>'</a:t>
            </a:r>
            <a:r>
              <a:rPr lang="en-US" altLang="zh-CN" sz="2400" noProof="1" smtClean="0">
                <a:solidFill>
                  <a:schemeClr val="tx1"/>
                </a:solidFill>
                <a:latin typeface="Times New Roman" panose="02020603050405020304" pitchFamily="18" charset="0"/>
                <a:ea typeface="黑体" panose="02010609060101010101" pitchFamily="49" charset="-122"/>
                <a:sym typeface="+mn-ea"/>
              </a:rPr>
              <a:t>,  </a:t>
            </a:r>
            <a:r>
              <a:rPr lang="en-US" altLang="zh-CN" sz="2400" noProof="1" smtClean="0">
                <a:solidFill>
                  <a:schemeClr val="tx1"/>
                </a:solidFill>
                <a:latin typeface="Times New Roman" panose="02020603050405020304" pitchFamily="18" charset="0"/>
                <a:ea typeface="黑体" panose="02010609060101010101" pitchFamily="49" charset="-122"/>
              </a:rPr>
              <a:t>'</a:t>
            </a:r>
            <a:r>
              <a:rPr lang="zh-CN" altLang="en-US" sz="2400" noProof="1" smtClean="0">
                <a:solidFill>
                  <a:schemeClr val="tx1"/>
                </a:solidFill>
                <a:latin typeface="Times New Roman" panose="02020603050405020304" pitchFamily="18" charset="0"/>
                <a:ea typeface="黑体" panose="02010609060101010101" pitchFamily="49" charset="-122"/>
              </a:rPr>
              <a:t>格式</a:t>
            </a:r>
            <a:r>
              <a:rPr lang="en-US" altLang="zh-CN" sz="2400" noProof="1" smtClean="0">
                <a:solidFill>
                  <a:schemeClr val="tx1"/>
                </a:solidFill>
                <a:latin typeface="Times New Roman" panose="02020603050405020304" pitchFamily="18" charset="0"/>
                <a:ea typeface="黑体" panose="02010609060101010101" pitchFamily="49" charset="-122"/>
              </a:rPr>
              <a:t>',  '</a:t>
            </a:r>
            <a:r>
              <a:rPr lang="zh-CN" altLang="en-US" sz="2400" noProof="1" smtClean="0">
                <a:solidFill>
                  <a:schemeClr val="tx1"/>
                </a:solidFill>
                <a:latin typeface="Times New Roman" panose="02020603050405020304" pitchFamily="18" charset="0"/>
                <a:ea typeface="黑体" panose="02010609060101010101" pitchFamily="49" charset="-122"/>
              </a:rPr>
              <a:t>变量名</a:t>
            </a:r>
            <a:r>
              <a:rPr lang="en-US" altLang="zh-CN" sz="2400" noProof="1" smtClean="0">
                <a:solidFill>
                  <a:schemeClr val="tx1"/>
                </a:solidFill>
                <a:latin typeface="Times New Roman" panose="02020603050405020304" pitchFamily="18" charset="0"/>
                <a:ea typeface="黑体" panose="02010609060101010101" pitchFamily="49" charset="-122"/>
              </a:rPr>
              <a:t>' </a:t>
            </a:r>
            <a:r>
              <a:rPr lang="en-US" altLang="zh-CN" sz="2400" noProof="1">
                <a:solidFill>
                  <a:schemeClr val="tx1"/>
                </a:solidFill>
                <a:latin typeface="Times New Roman" panose="02020603050405020304" pitchFamily="18" charset="0"/>
                <a:ea typeface="黑体" panose="02010609060101010101" pitchFamily="49" charset="-122"/>
              </a:rPr>
              <a:t>)</a:t>
            </a:r>
          </a:p>
        </p:txBody>
      </p:sp>
      <p:sp>
        <p:nvSpPr>
          <p:cNvPr id="97286" name="Rectangle 3"/>
          <p:cNvSpPr>
            <a:spLocks noChangeArrowheads="1"/>
          </p:cNvSpPr>
          <p:nvPr/>
        </p:nvSpPr>
        <p:spPr bwMode="auto">
          <a:xfrm>
            <a:off x="611188" y="4077072"/>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chemeClr val="tx1"/>
                </a:solidFill>
                <a:latin typeface="Tahoma" panose="020B0604030504040204" pitchFamily="34" charset="0"/>
                <a:ea typeface="黑体" panose="02010609060101010101" pitchFamily="49" charset="-122"/>
              </a:rPr>
              <a:t> 还可以通过</a:t>
            </a:r>
            <a:r>
              <a:rPr lang="zh-CN" altLang="en-US" dirty="0">
                <a:solidFill>
                  <a:srgbClr val="FF0000"/>
                </a:solidFill>
                <a:latin typeface="Tahoma" panose="020B0604030504040204" pitchFamily="34" charset="0"/>
                <a:ea typeface="黑体" panose="02010609060101010101" pitchFamily="49" charset="-122"/>
              </a:rPr>
              <a:t>工作空间窗口</a:t>
            </a:r>
            <a:r>
              <a:rPr lang="zh-CN" altLang="en-US" dirty="0">
                <a:solidFill>
                  <a:schemeClr val="tx1"/>
                </a:solidFill>
                <a:latin typeface="Tahoma" panose="020B0604030504040204" pitchFamily="34" charset="0"/>
                <a:ea typeface="黑体" panose="02010609060101010101" pitchFamily="49" charset="-122"/>
              </a:rPr>
              <a:t>进行交互式数据存取</a:t>
            </a:r>
          </a:p>
        </p:txBody>
      </p:sp>
      <p:graphicFrame>
        <p:nvGraphicFramePr>
          <p:cNvPr id="97287" name="对象 3"/>
          <p:cNvGraphicFramePr>
            <a:graphicFrameLocks/>
          </p:cNvGraphicFramePr>
          <p:nvPr>
            <p:extLst>
              <p:ext uri="{D42A27DB-BD31-4B8C-83A1-F6EECF244321}">
                <p14:modId xmlns:p14="http://schemas.microsoft.com/office/powerpoint/2010/main" val="3332912731"/>
              </p:ext>
            </p:extLst>
          </p:nvPr>
        </p:nvGraphicFramePr>
        <p:xfrm>
          <a:off x="2163763" y="4581128"/>
          <a:ext cx="4603750" cy="1876425"/>
        </p:xfrm>
        <a:graphic>
          <a:graphicData uri="http://schemas.openxmlformats.org/presentationml/2006/ole">
            <mc:AlternateContent xmlns:mc="http://schemas.openxmlformats.org/markup-compatibility/2006">
              <mc:Choice xmlns:v="urn:schemas-microsoft-com:vml" Requires="v">
                <p:oleObj spid="_x0000_s97501" r:id="rId4" imgW="4600000" imgH="3677163" progId="Paint.Picture">
                  <p:embed/>
                </p:oleObj>
              </mc:Choice>
              <mc:Fallback>
                <p:oleObj r:id="rId4" imgW="4600000" imgH="3677163" progId="Paint.Picture">
                  <p:embed/>
                  <p:pic>
                    <p:nvPicPr>
                      <p:cNvPr id="0" name="对象 3"/>
                      <p:cNvPicPr>
                        <a:picLocks noChangeArrowheads="1"/>
                      </p:cNvPicPr>
                      <p:nvPr/>
                    </p:nvPicPr>
                    <p:blipFill>
                      <a:blip r:embed="rId5">
                        <a:extLst>
                          <a:ext uri="{28A0092B-C50C-407E-A947-70E740481C1C}">
                            <a14:useLocalDpi xmlns:a14="http://schemas.microsoft.com/office/drawing/2010/main" val="0"/>
                          </a:ext>
                        </a:extLst>
                      </a:blip>
                      <a:srcRect b="39948"/>
                      <a:stretch>
                        <a:fillRect/>
                      </a:stretch>
                    </p:blipFill>
                    <p:spPr bwMode="auto">
                      <a:xfrm>
                        <a:off x="2163763" y="4581128"/>
                        <a:ext cx="46037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fld id="{6C828A35-163A-4954-84AA-D3C65D7D76CF}" type="slidenum">
              <a:rPr lang="zh-CN" altLang="en-US" smtClean="0"/>
              <a:pPr/>
              <a:t>16</a:t>
            </a:fld>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0" y="2780928"/>
            <a:ext cx="9144000" cy="720080"/>
          </a:xfrm>
          <a:solidFill>
            <a:schemeClr val="tx2">
              <a:lumMod val="20000"/>
              <a:lumOff val="80000"/>
            </a:schemeClr>
          </a:solidFill>
          <a:effectLst/>
        </p:spPr>
        <p:txBody>
          <a:bodyPr/>
          <a:lstStyle/>
          <a:p>
            <a:pPr algn="ctr" eaLnBrk="1" hangingPunct="1"/>
            <a:r>
              <a:rPr lang="zh-CN" altLang="en-US" sz="4000" b="1" dirty="0" smtClean="0">
                <a:solidFill>
                  <a:srgbClr val="0000FF"/>
                </a:solidFill>
                <a:latin typeface="Arial" panose="020B0604020202020204" pitchFamily="34" charset="0"/>
              </a:rPr>
              <a:t>矩阵</a:t>
            </a:r>
            <a:r>
              <a:rPr lang="zh-CN" altLang="en-US" sz="4000" b="1" dirty="0">
                <a:solidFill>
                  <a:srgbClr val="0000FF"/>
                </a:solidFill>
                <a:latin typeface="Arial" panose="020B0604020202020204" pitchFamily="34" charset="0"/>
              </a:rPr>
              <a:t>的类型与定义</a:t>
            </a:r>
            <a:r>
              <a:rPr lang="zh-CN" altLang="en-US" sz="4000" b="1" dirty="0" smtClean="0">
                <a:solidFill>
                  <a:srgbClr val="0000FF"/>
                </a:solidFill>
                <a:latin typeface="Arial" panose="020B0604020202020204" pitchFamily="34" charset="0"/>
              </a:rPr>
              <a:t>方式</a:t>
            </a:r>
            <a:endParaRPr lang="zh-CN" altLang="en-US" sz="4000" b="1" dirty="0">
              <a:solidFill>
                <a:srgbClr val="0000FF"/>
              </a:solidFill>
              <a:latin typeface="Arial" panose="020B0604020202020204" pitchFamily="34" charset="0"/>
            </a:endParaRPr>
          </a:p>
        </p:txBody>
      </p:sp>
      <p:sp>
        <p:nvSpPr>
          <p:cNvPr id="2" name="灯片编号占位符 1"/>
          <p:cNvSpPr>
            <a:spLocks noGrp="1"/>
          </p:cNvSpPr>
          <p:nvPr>
            <p:ph type="sldNum" sz="quarter" idx="12"/>
          </p:nvPr>
        </p:nvSpPr>
        <p:spPr/>
        <p:txBody>
          <a:bodyPr/>
          <a:lstStyle/>
          <a:p>
            <a:fld id="{6C828A35-163A-4954-84AA-D3C65D7D76CF}" type="slidenum">
              <a:rPr lang="zh-CN" altLang="en-US" smtClean="0"/>
              <a:pPr/>
              <a:t>17</a:t>
            </a:fld>
            <a:endParaRPr lang="zh-CN" altLang="en-US"/>
          </a:p>
        </p:txBody>
      </p:sp>
    </p:spTree>
    <p:extLst>
      <p:ext uri="{BB962C8B-B14F-4D97-AF65-F5344CB8AC3E}">
        <p14:creationId xmlns:p14="http://schemas.microsoft.com/office/powerpoint/2010/main" val="234711040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FF"/>
                </a:solidFill>
              </a:rPr>
              <a:t>矩阵（数组）的基本定义</a:t>
            </a:r>
          </a:p>
        </p:txBody>
      </p:sp>
      <p:sp>
        <p:nvSpPr>
          <p:cNvPr id="98307" name="矩形 1"/>
          <p:cNvSpPr>
            <a:spLocks noChangeArrowheads="1"/>
          </p:cNvSpPr>
          <p:nvPr/>
        </p:nvSpPr>
        <p:spPr bwMode="auto">
          <a:xfrm>
            <a:off x="611188" y="1008063"/>
            <a:ext cx="7993062"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2600" dirty="0">
                <a:solidFill>
                  <a:schemeClr val="tx1"/>
                </a:solidFill>
                <a:latin typeface="Times New Roman" panose="02020603050405020304" pitchFamily="18" charset="0"/>
                <a:ea typeface="华文楷体" panose="02010600040101010101" pitchFamily="2" charset="-122"/>
              </a:rPr>
              <a:t>按行</a:t>
            </a:r>
            <a:r>
              <a:rPr lang="en-US" altLang="zh-CN" sz="2600" dirty="0">
                <a:solidFill>
                  <a:schemeClr val="tx1"/>
                </a:solidFill>
                <a:latin typeface="Times New Roman" panose="02020603050405020304" pitchFamily="18" charset="0"/>
                <a:ea typeface="华文楷体" panose="02010600040101010101" pitchFamily="2" charset="-122"/>
              </a:rPr>
              <a:t>(row)</a:t>
            </a:r>
            <a:r>
              <a:rPr lang="zh-CN" altLang="en-US" sz="2600" dirty="0">
                <a:solidFill>
                  <a:schemeClr val="tx1"/>
                </a:solidFill>
                <a:latin typeface="Times New Roman" panose="02020603050405020304" pitchFamily="18" charset="0"/>
                <a:ea typeface="华文楷体" panose="02010600040101010101" pitchFamily="2" charset="-122"/>
              </a:rPr>
              <a:t>和列</a:t>
            </a:r>
            <a:r>
              <a:rPr lang="en-US" altLang="zh-CN" sz="2600" dirty="0">
                <a:solidFill>
                  <a:schemeClr val="tx1"/>
                </a:solidFill>
                <a:latin typeface="Times New Roman" panose="02020603050405020304" pitchFamily="18" charset="0"/>
                <a:ea typeface="华文楷体" panose="02010600040101010101" pitchFamily="2" charset="-122"/>
              </a:rPr>
              <a:t>(column)</a:t>
            </a:r>
            <a:r>
              <a:rPr lang="zh-CN" altLang="en-US" sz="2600" dirty="0">
                <a:solidFill>
                  <a:schemeClr val="tx1"/>
                </a:solidFill>
                <a:latin typeface="Times New Roman" panose="02020603050405020304" pitchFamily="18" charset="0"/>
                <a:ea typeface="华文楷体" panose="02010600040101010101" pitchFamily="2" charset="-122"/>
              </a:rPr>
              <a:t>顺序排列的实数或复数的有序集，被称为矩阵或数组，</a:t>
            </a:r>
            <a:r>
              <a:rPr lang="en-US" altLang="zh-CN" sz="2600" dirty="0" err="1">
                <a:solidFill>
                  <a:schemeClr val="tx1"/>
                </a:solidFill>
                <a:latin typeface="Times New Roman" panose="02020603050405020304" pitchFamily="18" charset="0"/>
                <a:ea typeface="华文楷体" panose="02010600040101010101" pitchFamily="2" charset="-122"/>
              </a:rPr>
              <a:t>matlab</a:t>
            </a:r>
            <a:r>
              <a:rPr lang="zh-CN" altLang="en-US" sz="2600" dirty="0">
                <a:solidFill>
                  <a:schemeClr val="tx1"/>
                </a:solidFill>
                <a:latin typeface="Times New Roman" panose="02020603050405020304" pitchFamily="18" charset="0"/>
                <a:ea typeface="华文楷体" panose="02010600040101010101" pitchFamily="2" charset="-122"/>
              </a:rPr>
              <a:t>对矩阵</a:t>
            </a:r>
            <a:r>
              <a:rPr lang="en-US" altLang="zh-CN" sz="2600" dirty="0">
                <a:solidFill>
                  <a:schemeClr val="tx1"/>
                </a:solidFill>
                <a:latin typeface="Times New Roman" panose="02020603050405020304" pitchFamily="18" charset="0"/>
                <a:ea typeface="华文楷体" panose="02010600040101010101" pitchFamily="2" charset="-122"/>
              </a:rPr>
              <a:t>/</a:t>
            </a:r>
            <a:r>
              <a:rPr lang="zh-CN" altLang="en-US" sz="2600" dirty="0">
                <a:solidFill>
                  <a:schemeClr val="tx1"/>
                </a:solidFill>
                <a:latin typeface="Times New Roman" panose="02020603050405020304" pitchFamily="18" charset="0"/>
                <a:ea typeface="华文楷体" panose="02010600040101010101" pitchFamily="2" charset="-122"/>
              </a:rPr>
              <a:t>数组的概念进行了扩展</a:t>
            </a:r>
            <a:r>
              <a:rPr lang="zh-CN" altLang="en-US" sz="2600" dirty="0" smtClean="0">
                <a:solidFill>
                  <a:schemeClr val="tx1"/>
                </a:solidFill>
                <a:latin typeface="Times New Roman" panose="02020603050405020304" pitchFamily="18" charset="0"/>
                <a:ea typeface="华文楷体" panose="02010600040101010101" pitchFamily="2" charset="-122"/>
              </a:rPr>
              <a:t>，</a:t>
            </a:r>
            <a:r>
              <a:rPr lang="zh-CN" altLang="en-US" sz="2600" dirty="0" smtClean="0">
                <a:solidFill>
                  <a:srgbClr val="0000FF"/>
                </a:solidFill>
                <a:latin typeface="Times New Roman" panose="02020603050405020304" pitchFamily="18" charset="0"/>
                <a:ea typeface="华文楷体" panose="02010600040101010101" pitchFamily="2" charset="-122"/>
              </a:rPr>
              <a:t>不仅</a:t>
            </a:r>
            <a:r>
              <a:rPr lang="zh-CN" altLang="en-US" sz="2600" dirty="0">
                <a:solidFill>
                  <a:srgbClr val="0000FF"/>
                </a:solidFill>
                <a:latin typeface="Times New Roman" panose="02020603050405020304" pitchFamily="18" charset="0"/>
                <a:ea typeface="华文楷体" panose="02010600040101010101" pitchFamily="2" charset="-122"/>
              </a:rPr>
              <a:t>可</a:t>
            </a:r>
            <a:r>
              <a:rPr lang="zh-CN" altLang="en-US" sz="2600" dirty="0" smtClean="0">
                <a:solidFill>
                  <a:srgbClr val="0000FF"/>
                </a:solidFill>
                <a:latin typeface="Times New Roman" panose="02020603050405020304" pitchFamily="18" charset="0"/>
                <a:ea typeface="华文楷体" panose="02010600040101010101" pitchFamily="2" charset="-122"/>
              </a:rPr>
              <a:t>处理数值</a:t>
            </a:r>
            <a:r>
              <a:rPr lang="zh-CN" altLang="en-US" sz="2600" dirty="0">
                <a:solidFill>
                  <a:srgbClr val="0000FF"/>
                </a:solidFill>
                <a:latin typeface="Times New Roman" panose="02020603050405020304" pitchFamily="18" charset="0"/>
                <a:ea typeface="华文楷体" panose="02010600040101010101" pitchFamily="2" charset="-122"/>
              </a:rPr>
              <a:t>，还能处理其他多种数据类型，不仅有一维、二维，还有多维形式</a:t>
            </a:r>
            <a:r>
              <a:rPr lang="zh-CN" altLang="en-US" sz="2600" dirty="0" smtClean="0">
                <a:solidFill>
                  <a:srgbClr val="0000FF"/>
                </a:solidFill>
                <a:latin typeface="Times New Roman" panose="02020603050405020304" pitchFamily="18" charset="0"/>
                <a:ea typeface="华文楷体" panose="02010600040101010101" pitchFamily="2" charset="-122"/>
              </a:rPr>
              <a:t>。</a:t>
            </a:r>
            <a:endParaRPr lang="en-US" altLang="zh-CN" sz="2600" dirty="0">
              <a:solidFill>
                <a:srgbClr val="0000FF"/>
              </a:solidFill>
              <a:latin typeface="Times New Roman" panose="02020603050405020304" pitchFamily="18" charset="0"/>
              <a:ea typeface="华文楷体" panose="02010600040101010101" pitchFamily="2" charset="-122"/>
            </a:endParaRPr>
          </a:p>
          <a:p>
            <a:pPr eaLnBrk="1" hangingPunct="1"/>
            <a:endParaRPr lang="en-US" altLang="zh-CN" sz="2600" dirty="0">
              <a:solidFill>
                <a:srgbClr val="0000FF"/>
              </a:solidFill>
              <a:latin typeface="Times New Roman" panose="02020603050405020304" pitchFamily="18" charset="0"/>
              <a:ea typeface="华文楷体" panose="02010600040101010101" pitchFamily="2" charset="-122"/>
            </a:endParaRPr>
          </a:p>
          <a:p>
            <a:pPr eaLnBrk="1" hangingPunct="1"/>
            <a:r>
              <a:rPr lang="zh-CN" altLang="en-US" sz="2600" dirty="0">
                <a:solidFill>
                  <a:schemeClr val="tx1"/>
                </a:solidFill>
                <a:latin typeface="Times New Roman" panose="02020603050405020304" pitchFamily="18" charset="0"/>
                <a:ea typeface="华文楷体" panose="02010600040101010101" pitchFamily="2" charset="-122"/>
              </a:rPr>
              <a:t>矩阵中任何一个数都被称为</a:t>
            </a:r>
            <a:r>
              <a:rPr lang="zh-CN" altLang="en-US" sz="2600" dirty="0">
                <a:solidFill>
                  <a:srgbClr val="FF0000"/>
                </a:solidFill>
                <a:latin typeface="Times New Roman" panose="02020603050405020304" pitchFamily="18" charset="0"/>
                <a:ea typeface="华文楷体" panose="02010600040101010101" pitchFamily="2" charset="-122"/>
              </a:rPr>
              <a:t>元素</a:t>
            </a:r>
            <a:r>
              <a:rPr lang="zh-CN" altLang="en-US" sz="2600" dirty="0">
                <a:solidFill>
                  <a:schemeClr val="tx1"/>
                </a:solidFill>
                <a:latin typeface="Times New Roman" panose="02020603050405020304" pitchFamily="18" charset="0"/>
                <a:ea typeface="华文楷体" panose="02010600040101010101" pitchFamily="2" charset="-122"/>
              </a:rPr>
              <a:t>，由其所在的行和列来标识，也称为</a:t>
            </a:r>
            <a:r>
              <a:rPr lang="zh-CN" altLang="en-US" sz="2600" dirty="0">
                <a:solidFill>
                  <a:srgbClr val="FF0000"/>
                </a:solidFill>
                <a:latin typeface="Times New Roman" panose="02020603050405020304" pitchFamily="18" charset="0"/>
                <a:ea typeface="华文楷体" panose="02010600040101010101" pitchFamily="2" charset="-122"/>
              </a:rPr>
              <a:t>标识、下标或索引</a:t>
            </a:r>
            <a:r>
              <a:rPr lang="zh-CN" altLang="en-US" sz="2600" dirty="0">
                <a:solidFill>
                  <a:schemeClr val="tx1"/>
                </a:solidFill>
                <a:latin typeface="Times New Roman" panose="02020603050405020304" pitchFamily="18" charset="0"/>
                <a:ea typeface="华文楷体" panose="02010600040101010101" pitchFamily="2" charset="-122"/>
              </a:rPr>
              <a:t>。</a:t>
            </a:r>
            <a:endParaRPr lang="en-US" altLang="zh-CN" sz="2600" dirty="0">
              <a:solidFill>
                <a:srgbClr val="0000FF"/>
              </a:solidFill>
              <a:latin typeface="Times New Roman" panose="02020603050405020304" pitchFamily="18" charset="0"/>
              <a:ea typeface="华文楷体" panose="02010600040101010101" pitchFamily="2" charset="-122"/>
            </a:endParaRPr>
          </a:p>
          <a:p>
            <a:pPr eaLnBrk="1" hangingPunct="1"/>
            <a:endParaRPr lang="en-US" altLang="zh-CN" sz="2600" dirty="0">
              <a:solidFill>
                <a:srgbClr val="0000FF"/>
              </a:solidFill>
              <a:latin typeface="Times New Roman" panose="02020603050405020304" pitchFamily="18" charset="0"/>
              <a:ea typeface="华文楷体" panose="02010600040101010101" pitchFamily="2" charset="-122"/>
            </a:endParaRPr>
          </a:p>
          <a:p>
            <a:pPr eaLnBrk="1" hangingPunct="1"/>
            <a:r>
              <a:rPr lang="zh-CN" altLang="en-US" sz="2600" dirty="0">
                <a:solidFill>
                  <a:schemeClr val="tx1"/>
                </a:solidFill>
                <a:latin typeface="Times New Roman" panose="02020603050405020304" pitchFamily="18" charset="0"/>
                <a:ea typeface="华文楷体" panose="02010600040101010101" pitchFamily="2" charset="-122"/>
              </a:rPr>
              <a:t>一个数量</a:t>
            </a:r>
            <a:r>
              <a:rPr lang="en-US" altLang="zh-CN" sz="2600" dirty="0">
                <a:solidFill>
                  <a:schemeClr val="tx1"/>
                </a:solidFill>
                <a:latin typeface="Times New Roman" panose="02020603050405020304" pitchFamily="18" charset="0"/>
                <a:ea typeface="华文楷体" panose="02010600040101010101" pitchFamily="2" charset="-122"/>
              </a:rPr>
              <a:t>(</a:t>
            </a:r>
            <a:r>
              <a:rPr lang="zh-CN" altLang="en-US" sz="2600" dirty="0">
                <a:solidFill>
                  <a:schemeClr val="tx1"/>
                </a:solidFill>
                <a:latin typeface="Times New Roman" panose="02020603050405020304" pitchFamily="18" charset="0"/>
                <a:ea typeface="华文楷体" panose="02010600040101010101" pitchFamily="2" charset="-122"/>
              </a:rPr>
              <a:t>标量</a:t>
            </a:r>
            <a:r>
              <a:rPr lang="en-US" altLang="zh-CN" sz="2600" dirty="0">
                <a:solidFill>
                  <a:schemeClr val="tx1"/>
                </a:solidFill>
                <a:latin typeface="Times New Roman" panose="02020603050405020304" pitchFamily="18" charset="0"/>
                <a:ea typeface="华文楷体" panose="02010600040101010101" pitchFamily="2" charset="-122"/>
              </a:rPr>
              <a:t>)</a:t>
            </a:r>
            <a:r>
              <a:rPr lang="zh-CN" altLang="en-US" sz="2600" dirty="0">
                <a:solidFill>
                  <a:schemeClr val="tx1"/>
                </a:solidFill>
                <a:latin typeface="Times New Roman" panose="02020603050405020304" pitchFamily="18" charset="0"/>
                <a:ea typeface="华文楷体" panose="02010600040101010101" pitchFamily="2" charset="-122"/>
              </a:rPr>
              <a:t>视为</a:t>
            </a:r>
            <a:r>
              <a:rPr lang="en-US" altLang="zh-CN" dirty="0">
                <a:solidFill>
                  <a:srgbClr val="FF0000"/>
                </a:solidFill>
                <a:latin typeface="Times New Roman" panose="02020603050405020304" pitchFamily="18" charset="0"/>
                <a:ea typeface="华文楷体" panose="02010600040101010101" pitchFamily="2" charset="-122"/>
              </a:rPr>
              <a:t>1×1</a:t>
            </a:r>
            <a:r>
              <a:rPr lang="zh-CN" altLang="en-US" dirty="0">
                <a:solidFill>
                  <a:srgbClr val="FF0000"/>
                </a:solidFill>
                <a:latin typeface="Times New Roman" panose="02020603050405020304" pitchFamily="18" charset="0"/>
                <a:ea typeface="华文楷体" panose="02010600040101010101" pitchFamily="2" charset="-122"/>
              </a:rPr>
              <a:t>矩阵</a:t>
            </a:r>
            <a:r>
              <a:rPr lang="zh-CN" altLang="en-US" dirty="0">
                <a:solidFill>
                  <a:schemeClr val="tx1"/>
                </a:solidFill>
                <a:latin typeface="Times New Roman" panose="02020603050405020304" pitchFamily="18" charset="0"/>
                <a:ea typeface="华文楷体" panose="02010600040101010101" pitchFamily="2" charset="-122"/>
              </a:rPr>
              <a:t>；</a:t>
            </a:r>
            <a:endParaRPr lang="en-US" altLang="zh-CN" sz="2600" dirty="0">
              <a:solidFill>
                <a:schemeClr val="tx1"/>
              </a:solidFill>
              <a:latin typeface="Times New Roman" panose="02020603050405020304" pitchFamily="18" charset="0"/>
              <a:ea typeface="华文楷体" panose="02010600040101010101" pitchFamily="2" charset="-122"/>
            </a:endParaRPr>
          </a:p>
          <a:p>
            <a:pPr eaLnBrk="1" hangingPunct="1"/>
            <a:r>
              <a:rPr lang="en-US" altLang="zh-CN" sz="2600" dirty="0">
                <a:solidFill>
                  <a:schemeClr val="tx1"/>
                </a:solidFill>
                <a:latin typeface="Times New Roman" panose="02020603050405020304" pitchFamily="18" charset="0"/>
                <a:ea typeface="华文楷体" panose="02010600040101010101" pitchFamily="2" charset="-122"/>
              </a:rPr>
              <a:t>m</a:t>
            </a:r>
            <a:r>
              <a:rPr lang="zh-CN" altLang="en-US" sz="2600" dirty="0">
                <a:solidFill>
                  <a:schemeClr val="tx1"/>
                </a:solidFill>
                <a:latin typeface="Times New Roman" panose="02020603050405020304" pitchFamily="18" charset="0"/>
                <a:ea typeface="华文楷体" panose="02010600040101010101" pitchFamily="2" charset="-122"/>
              </a:rPr>
              <a:t>行、</a:t>
            </a:r>
            <a:r>
              <a:rPr lang="en-US" altLang="zh-CN" sz="2600" dirty="0">
                <a:solidFill>
                  <a:schemeClr val="tx1"/>
                </a:solidFill>
                <a:latin typeface="Times New Roman" panose="02020603050405020304" pitchFamily="18" charset="0"/>
                <a:ea typeface="华文楷体" panose="02010600040101010101" pitchFamily="2" charset="-122"/>
              </a:rPr>
              <a:t>n</a:t>
            </a:r>
            <a:r>
              <a:rPr lang="zh-CN" altLang="en-US" sz="2600" dirty="0">
                <a:solidFill>
                  <a:schemeClr val="tx1"/>
                </a:solidFill>
                <a:latin typeface="Times New Roman" panose="02020603050405020304" pitchFamily="18" charset="0"/>
                <a:ea typeface="华文楷体" panose="02010600040101010101" pitchFamily="2" charset="-122"/>
              </a:rPr>
              <a:t>列</a:t>
            </a:r>
            <a:r>
              <a:rPr lang="zh-CN" altLang="en-US" sz="2600" dirty="0" smtClean="0">
                <a:solidFill>
                  <a:schemeClr val="tx1"/>
                </a:solidFill>
                <a:latin typeface="Times New Roman" panose="02020603050405020304" pitchFamily="18" charset="0"/>
                <a:ea typeface="华文楷体" panose="02010600040101010101" pitchFamily="2" charset="-122"/>
              </a:rPr>
              <a:t>的矩阵</a:t>
            </a:r>
            <a:r>
              <a:rPr lang="en-US" altLang="zh-CN" sz="2600" dirty="0">
                <a:solidFill>
                  <a:schemeClr val="tx1"/>
                </a:solidFill>
                <a:latin typeface="Times New Roman" panose="02020603050405020304" pitchFamily="18" charset="0"/>
                <a:ea typeface="华文楷体" panose="02010600040101010101" pitchFamily="2" charset="-122"/>
              </a:rPr>
              <a:t>a，</a:t>
            </a:r>
            <a:r>
              <a:rPr lang="zh-CN" altLang="en-US" sz="2600" dirty="0">
                <a:solidFill>
                  <a:schemeClr val="tx1"/>
                </a:solidFill>
                <a:latin typeface="Times New Roman" panose="02020603050405020304" pitchFamily="18" charset="0"/>
                <a:ea typeface="华文楷体" panose="02010600040101010101" pitchFamily="2" charset="-122"/>
              </a:rPr>
              <a:t>计为</a:t>
            </a:r>
            <a:r>
              <a:rPr lang="en-US" altLang="zh-CN" sz="2600" dirty="0" err="1">
                <a:solidFill>
                  <a:srgbClr val="FF0000"/>
                </a:solidFill>
                <a:latin typeface="Times New Roman" panose="02020603050405020304" pitchFamily="18" charset="0"/>
                <a:ea typeface="华文楷体" panose="02010600040101010101" pitchFamily="2" charset="-122"/>
              </a:rPr>
              <a:t>m×n</a:t>
            </a:r>
            <a:r>
              <a:rPr lang="zh-CN" altLang="en-US" sz="2600" dirty="0">
                <a:solidFill>
                  <a:srgbClr val="FF0000"/>
                </a:solidFill>
                <a:latin typeface="Times New Roman" panose="02020603050405020304" pitchFamily="18" charset="0"/>
                <a:ea typeface="华文楷体" panose="02010600040101010101" pitchFamily="2" charset="-122"/>
              </a:rPr>
              <a:t>矩阵</a:t>
            </a:r>
            <a:r>
              <a:rPr lang="en-US" altLang="zh-CN" sz="2600" dirty="0">
                <a:solidFill>
                  <a:schemeClr val="tx1"/>
                </a:solidFill>
                <a:latin typeface="Times New Roman" panose="02020603050405020304" pitchFamily="18" charset="0"/>
                <a:ea typeface="华文楷体" panose="02010600040101010101" pitchFamily="2" charset="-122"/>
              </a:rPr>
              <a:t>a；</a:t>
            </a:r>
          </a:p>
          <a:p>
            <a:pPr eaLnBrk="1" hangingPunct="1"/>
            <a:r>
              <a:rPr lang="zh-CN" altLang="en-US" sz="2600" dirty="0">
                <a:solidFill>
                  <a:schemeClr val="tx1"/>
                </a:solidFill>
                <a:latin typeface="Times New Roman" panose="02020603050405020304" pitchFamily="18" charset="0"/>
                <a:ea typeface="华文楷体" panose="02010600040101010101" pitchFamily="2" charset="-122"/>
              </a:rPr>
              <a:t>行下标、列下标均从</a:t>
            </a:r>
            <a:r>
              <a:rPr lang="en-US" altLang="zh-CN" sz="2600" dirty="0">
                <a:solidFill>
                  <a:schemeClr val="tx1"/>
                </a:solidFill>
                <a:latin typeface="Times New Roman" panose="02020603050405020304" pitchFamily="18" charset="0"/>
                <a:ea typeface="华文楷体" panose="02010600040101010101" pitchFamily="2" charset="-122"/>
              </a:rPr>
              <a:t>1</a:t>
            </a:r>
            <a:r>
              <a:rPr lang="zh-CN" altLang="en-US" sz="2600" dirty="0">
                <a:solidFill>
                  <a:schemeClr val="tx1"/>
                </a:solidFill>
                <a:latin typeface="Times New Roman" panose="02020603050405020304" pitchFamily="18" charset="0"/>
                <a:ea typeface="华文楷体" panose="02010600040101010101" pitchFamily="2" charset="-122"/>
              </a:rPr>
              <a:t>开始；</a:t>
            </a:r>
            <a:endParaRPr lang="en-US" altLang="zh-CN" sz="2600" dirty="0">
              <a:solidFill>
                <a:schemeClr val="tx1"/>
              </a:solidFill>
              <a:latin typeface="Times New Roman" panose="02020603050405020304" pitchFamily="18" charset="0"/>
              <a:ea typeface="华文楷体" panose="02010600040101010101" pitchFamily="2" charset="-122"/>
            </a:endParaRPr>
          </a:p>
          <a:p>
            <a:pPr eaLnBrk="1" hangingPunct="1"/>
            <a:r>
              <a:rPr lang="zh-CN" altLang="en-US" sz="2600" dirty="0">
                <a:solidFill>
                  <a:schemeClr val="tx1"/>
                </a:solidFill>
                <a:latin typeface="Times New Roman" panose="02020603050405020304" pitchFamily="18" charset="0"/>
                <a:ea typeface="华文楷体" panose="02010600040101010101" pitchFamily="2" charset="-122"/>
              </a:rPr>
              <a:t>行下标从上到下递增，列下标从左到右递增。</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18</a:t>
            </a:fld>
            <a:endParaRPr lang="zh-CN" altLang="en-US"/>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FF"/>
                </a:solidFill>
              </a:rPr>
              <a:t>矩阵（数组）的基本定义</a:t>
            </a:r>
          </a:p>
        </p:txBody>
      </p:sp>
      <p:sp>
        <p:nvSpPr>
          <p:cNvPr id="99333" name="文本框 1"/>
          <p:cNvSpPr txBox="1">
            <a:spLocks noChangeArrowheads="1"/>
          </p:cNvSpPr>
          <p:nvPr/>
        </p:nvSpPr>
        <p:spPr bwMode="auto">
          <a:xfrm>
            <a:off x="355600" y="973138"/>
            <a:ext cx="78822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2400" dirty="0">
                <a:solidFill>
                  <a:schemeClr val="tx1"/>
                </a:solidFill>
              </a:rPr>
              <a:t>矩阵的一个重要属性是其</a:t>
            </a:r>
            <a:r>
              <a:rPr lang="zh-CN" altLang="en-US" sz="2400" dirty="0" smtClean="0">
                <a:solidFill>
                  <a:srgbClr val="FF0000"/>
                </a:solidFill>
              </a:rPr>
              <a:t>形状（尺寸</a:t>
            </a:r>
            <a:r>
              <a:rPr lang="en-US" altLang="zh-CN" sz="2400" dirty="0" smtClean="0">
                <a:solidFill>
                  <a:srgbClr val="FF0000"/>
                </a:solidFill>
              </a:rPr>
              <a:t>size</a:t>
            </a:r>
            <a:r>
              <a:rPr lang="zh-CN" altLang="en-US" sz="2400" dirty="0" smtClean="0">
                <a:solidFill>
                  <a:srgbClr val="FF0000"/>
                </a:solidFill>
              </a:rPr>
              <a:t>）</a:t>
            </a:r>
            <a:r>
              <a:rPr lang="zh-CN" altLang="en-US" sz="2400" dirty="0" smtClean="0">
                <a:solidFill>
                  <a:schemeClr val="tx1"/>
                </a:solidFill>
              </a:rPr>
              <a:t>，</a:t>
            </a:r>
            <a:r>
              <a:rPr lang="zh-CN" altLang="en-US" sz="2400" dirty="0">
                <a:solidFill>
                  <a:schemeClr val="tx1"/>
                </a:solidFill>
              </a:rPr>
              <a:t>如下表所示</a:t>
            </a:r>
          </a:p>
        </p:txBody>
      </p:sp>
      <p:sp>
        <p:nvSpPr>
          <p:cNvPr id="7" name="Rectangle 2"/>
          <p:cNvSpPr txBox="1">
            <a:spLocks noChangeArrowheads="1"/>
          </p:cNvSpPr>
          <p:nvPr/>
        </p:nvSpPr>
        <p:spPr bwMode="auto">
          <a:xfrm>
            <a:off x="-108520" y="1568451"/>
            <a:ext cx="7205662"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spcBef>
                <a:spcPct val="55000"/>
              </a:spcBef>
              <a:buClr>
                <a:schemeClr val="hlink"/>
              </a:buClr>
              <a:buSzPct val="55000"/>
              <a:buFont typeface="Wingdings" panose="05000000000000000000" pitchFamily="2" charset="2"/>
              <a:buChar char="n"/>
            </a:pPr>
            <a:r>
              <a:rPr lang="zh-CN" altLang="en-US" dirty="0">
                <a:solidFill>
                  <a:schemeClr val="hlink"/>
                </a:solidFill>
                <a:latin typeface="Times New Roman" panose="02020603050405020304" pitchFamily="18" charset="0"/>
                <a:ea typeface="华文楷体" panose="02010600040101010101" pitchFamily="2" charset="-122"/>
              </a:rPr>
              <a:t>一维</a:t>
            </a:r>
            <a:r>
              <a:rPr lang="zh-CN" altLang="en-US" dirty="0" smtClean="0">
                <a:solidFill>
                  <a:schemeClr val="hlink"/>
                </a:solidFill>
                <a:latin typeface="Times New Roman" panose="02020603050405020304" pitchFamily="18" charset="0"/>
                <a:ea typeface="华文楷体" panose="02010600040101010101" pitchFamily="2" charset="-122"/>
              </a:rPr>
              <a:t>矩阵</a:t>
            </a:r>
            <a:r>
              <a:rPr lang="en-US" altLang="zh-CN" dirty="0" smtClean="0">
                <a:solidFill>
                  <a:schemeClr val="hlink"/>
                </a:solidFill>
                <a:latin typeface="Times New Roman" panose="02020603050405020304" pitchFamily="18" charset="0"/>
                <a:ea typeface="华文楷体" panose="02010600040101010101" pitchFamily="2" charset="-122"/>
              </a:rPr>
              <a:t>/</a:t>
            </a:r>
            <a:r>
              <a:rPr lang="zh-CN" altLang="en-US" dirty="0" smtClean="0">
                <a:solidFill>
                  <a:schemeClr val="hlink"/>
                </a:solidFill>
                <a:latin typeface="Times New Roman" panose="02020603050405020304" pitchFamily="18" charset="0"/>
                <a:ea typeface="华文楷体" panose="02010600040101010101" pitchFamily="2" charset="-122"/>
              </a:rPr>
              <a:t>数组</a:t>
            </a:r>
            <a:r>
              <a:rPr lang="zh-CN" altLang="en-US" dirty="0" smtClean="0">
                <a:solidFill>
                  <a:srgbClr val="0000FF"/>
                </a:solidFill>
                <a:latin typeface="Times New Roman" panose="02020603050405020304" pitchFamily="18" charset="0"/>
                <a:ea typeface="华文楷体" panose="02010600040101010101" pitchFamily="2" charset="-122"/>
              </a:rPr>
              <a:t>，</a:t>
            </a:r>
            <a:r>
              <a:rPr lang="zh-CN" altLang="en-US" dirty="0">
                <a:solidFill>
                  <a:srgbClr val="0000FF"/>
                </a:solidFill>
                <a:latin typeface="Times New Roman" panose="02020603050405020304" pitchFamily="18" charset="0"/>
                <a:ea typeface="华文楷体" panose="02010600040101010101" pitchFamily="2" charset="-122"/>
              </a:rPr>
              <a:t>也称为向量</a:t>
            </a:r>
            <a:r>
              <a:rPr lang="en-US" altLang="zh-CN" dirty="0">
                <a:solidFill>
                  <a:srgbClr val="0000FF"/>
                </a:solidFill>
                <a:latin typeface="Times New Roman" panose="02020603050405020304" pitchFamily="18" charset="0"/>
                <a:ea typeface="华文楷体" panose="02010600040101010101" pitchFamily="2" charset="-122"/>
              </a:rPr>
              <a:t>(vector) </a:t>
            </a:r>
            <a:r>
              <a:rPr lang="zh-CN" altLang="en-US" dirty="0" smtClean="0">
                <a:solidFill>
                  <a:srgbClr val="0000FF"/>
                </a:solidFill>
                <a:latin typeface="Times New Roman" panose="02020603050405020304" pitchFamily="18" charset="0"/>
                <a:ea typeface="华文楷体" panose="02010600040101010101" pitchFamily="2" charset="-122"/>
              </a:rPr>
              <a:t>。</a:t>
            </a:r>
            <a:endParaRPr lang="en-US" altLang="zh-CN" dirty="0" smtClean="0">
              <a:solidFill>
                <a:srgbClr val="0000FF"/>
              </a:solidFill>
              <a:latin typeface="Times New Roman" panose="02020603050405020304" pitchFamily="18" charset="0"/>
              <a:ea typeface="华文楷体" panose="02010600040101010101" pitchFamily="2" charset="-122"/>
            </a:endParaRPr>
          </a:p>
          <a:p>
            <a:pPr marL="457200" lvl="1" indent="0" eaLnBrk="1" hangingPunct="1">
              <a:spcBef>
                <a:spcPct val="55000"/>
              </a:spcBef>
              <a:buClr>
                <a:schemeClr val="hlink"/>
              </a:buClr>
              <a:buSzPct val="55000"/>
            </a:pPr>
            <a:r>
              <a:rPr lang="zh-CN" altLang="en-US" sz="2400" dirty="0" smtClean="0">
                <a:solidFill>
                  <a:srgbClr val="0000FF"/>
                </a:solidFill>
                <a:latin typeface="Times New Roman" panose="02020603050405020304" pitchFamily="18" charset="0"/>
                <a:ea typeface="华文楷体" panose="02010600040101010101" pitchFamily="2" charset="-122"/>
              </a:rPr>
              <a:t>行向量</a:t>
            </a:r>
            <a:r>
              <a:rPr lang="en-US" altLang="zh-CN" sz="2400" dirty="0">
                <a:solidFill>
                  <a:srgbClr val="0000FF"/>
                </a:solidFill>
                <a:latin typeface="Times New Roman" panose="02020603050405020304" pitchFamily="18" charset="0"/>
                <a:ea typeface="华文楷体" panose="02010600040101010101" pitchFamily="2" charset="-122"/>
              </a:rPr>
              <a:t>(row vector</a:t>
            </a:r>
            <a:r>
              <a:rPr lang="en-US" altLang="zh-CN" sz="2400" dirty="0" smtClean="0">
                <a:solidFill>
                  <a:srgbClr val="0000FF"/>
                </a:solidFill>
                <a:latin typeface="Times New Roman" panose="02020603050405020304" pitchFamily="18" charset="0"/>
                <a:ea typeface="华文楷体" panose="02010600040101010101" pitchFamily="2" charset="-122"/>
              </a:rPr>
              <a:t>)</a:t>
            </a:r>
          </a:p>
          <a:p>
            <a:pPr marL="457200" lvl="1" indent="0" eaLnBrk="1" hangingPunct="1">
              <a:spcBef>
                <a:spcPct val="55000"/>
              </a:spcBef>
              <a:buClr>
                <a:schemeClr val="hlink"/>
              </a:buClr>
              <a:buSzPct val="55000"/>
            </a:pPr>
            <a:r>
              <a:rPr lang="zh-CN" altLang="en-US" sz="2400" dirty="0" smtClean="0">
                <a:solidFill>
                  <a:srgbClr val="0000FF"/>
                </a:solidFill>
                <a:latin typeface="Times New Roman" panose="02020603050405020304" pitchFamily="18" charset="0"/>
                <a:ea typeface="华文楷体" panose="02010600040101010101" pitchFamily="2" charset="-122"/>
              </a:rPr>
              <a:t>列向量</a:t>
            </a:r>
            <a:r>
              <a:rPr lang="en-US" altLang="zh-CN" sz="2400" dirty="0">
                <a:solidFill>
                  <a:srgbClr val="0000FF"/>
                </a:solidFill>
                <a:latin typeface="Times New Roman" panose="02020603050405020304" pitchFamily="18" charset="0"/>
                <a:ea typeface="华文楷体" panose="02010600040101010101" pitchFamily="2" charset="-122"/>
              </a:rPr>
              <a:t>(column vector)</a:t>
            </a:r>
            <a:endParaRPr lang="zh-CN" altLang="en-US" sz="2400" dirty="0">
              <a:solidFill>
                <a:srgbClr val="0000FF"/>
              </a:solidFill>
              <a:latin typeface="Times New Roman" panose="02020603050405020304" pitchFamily="18" charset="0"/>
              <a:ea typeface="华文楷体" panose="02010600040101010101" pitchFamily="2" charset="-122"/>
            </a:endParaRPr>
          </a:p>
          <a:p>
            <a:pPr lvl="1" eaLnBrk="1" hangingPunct="1">
              <a:spcBef>
                <a:spcPct val="55000"/>
              </a:spcBef>
              <a:buClr>
                <a:schemeClr val="hlink"/>
              </a:buClr>
              <a:buSzPct val="55000"/>
              <a:buFont typeface="Wingdings" panose="05000000000000000000" pitchFamily="2" charset="2"/>
              <a:buChar char="n"/>
            </a:pPr>
            <a:r>
              <a:rPr lang="zh-CN" altLang="en-US" dirty="0">
                <a:solidFill>
                  <a:schemeClr val="hlink"/>
                </a:solidFill>
                <a:latin typeface="Times New Roman" panose="02020603050405020304" pitchFamily="18" charset="0"/>
                <a:ea typeface="华文楷体" panose="02010600040101010101" pitchFamily="2" charset="-122"/>
              </a:rPr>
              <a:t>二维</a:t>
            </a:r>
            <a:r>
              <a:rPr lang="zh-CN" altLang="en-US" dirty="0" smtClean="0">
                <a:solidFill>
                  <a:schemeClr val="hlink"/>
                </a:solidFill>
                <a:latin typeface="Times New Roman" panose="02020603050405020304" pitchFamily="18" charset="0"/>
                <a:ea typeface="华文楷体" panose="02010600040101010101" pitchFamily="2" charset="-122"/>
              </a:rPr>
              <a:t>矩阵</a:t>
            </a:r>
            <a:r>
              <a:rPr lang="en-US" altLang="zh-CN" dirty="0">
                <a:solidFill>
                  <a:schemeClr val="hlink"/>
                </a:solidFill>
                <a:latin typeface="Times New Roman" panose="02020603050405020304" pitchFamily="18" charset="0"/>
                <a:ea typeface="华文楷体" panose="02010600040101010101" pitchFamily="2" charset="-122"/>
              </a:rPr>
              <a:t>/</a:t>
            </a:r>
            <a:r>
              <a:rPr lang="zh-CN" altLang="en-US" dirty="0" smtClean="0">
                <a:solidFill>
                  <a:schemeClr val="hlink"/>
                </a:solidFill>
                <a:latin typeface="Times New Roman" panose="02020603050405020304" pitchFamily="18" charset="0"/>
                <a:ea typeface="华文楷体" panose="02010600040101010101" pitchFamily="2" charset="-122"/>
              </a:rPr>
              <a:t>数组</a:t>
            </a:r>
            <a:endParaRPr lang="en-US" altLang="zh-CN" dirty="0" smtClean="0">
              <a:solidFill>
                <a:schemeClr val="hlink"/>
              </a:solidFill>
              <a:latin typeface="Times New Roman" panose="02020603050405020304" pitchFamily="18" charset="0"/>
              <a:ea typeface="华文楷体" panose="02010600040101010101" pitchFamily="2" charset="-122"/>
            </a:endParaRPr>
          </a:p>
          <a:p>
            <a:pPr eaLnBrk="1" hangingPunct="1">
              <a:spcBef>
                <a:spcPct val="50000"/>
              </a:spcBef>
              <a:buClr>
                <a:schemeClr val="folHlink"/>
              </a:buClr>
              <a:buSzPct val="60000"/>
              <a:buFont typeface="Wingdings" panose="05000000000000000000" pitchFamily="2" charset="2"/>
              <a:buNone/>
            </a:pPr>
            <a:r>
              <a:rPr lang="zh-CN" altLang="en-US" sz="2400" b="0" dirty="0" smtClean="0">
                <a:solidFill>
                  <a:schemeClr val="tx1"/>
                </a:solidFill>
                <a:latin typeface="Times New Roman" panose="02020603050405020304" pitchFamily="18" charset="0"/>
                <a:ea typeface="华文楷体" panose="02010600040101010101" pitchFamily="2" charset="-122"/>
              </a:rPr>
              <a:t>     每</a:t>
            </a:r>
            <a:r>
              <a:rPr lang="zh-CN" altLang="en-US" sz="2400" b="0" dirty="0">
                <a:solidFill>
                  <a:schemeClr val="tx1"/>
                </a:solidFill>
                <a:latin typeface="Times New Roman" panose="02020603050405020304" pitchFamily="18" charset="0"/>
                <a:ea typeface="华文楷体" panose="02010600040101010101" pitchFamily="2" charset="-122"/>
              </a:rPr>
              <a:t>行元素的个数须相同</a:t>
            </a:r>
            <a:r>
              <a:rPr lang="en-US" altLang="zh-CN" sz="2400" b="0" dirty="0">
                <a:solidFill>
                  <a:schemeClr val="tx1"/>
                </a:solidFill>
                <a:latin typeface="Times New Roman" panose="02020603050405020304" pitchFamily="18" charset="0"/>
                <a:ea typeface="华文楷体" panose="02010600040101010101" pitchFamily="2" charset="-122"/>
              </a:rPr>
              <a:t>             </a:t>
            </a:r>
          </a:p>
          <a:p>
            <a:pPr eaLnBrk="1" hangingPunct="1">
              <a:spcBef>
                <a:spcPct val="50000"/>
              </a:spcBef>
              <a:buClr>
                <a:schemeClr val="folHlink"/>
              </a:buClr>
              <a:buSzPct val="60000"/>
              <a:buFont typeface="Wingdings" panose="05000000000000000000" pitchFamily="2" charset="2"/>
              <a:buNone/>
            </a:pPr>
            <a:r>
              <a:rPr lang="zh-CN" altLang="en-US" sz="2400" b="0" dirty="0">
                <a:solidFill>
                  <a:schemeClr val="tx1"/>
                </a:solidFill>
                <a:latin typeface="Times New Roman" panose="02020603050405020304" pitchFamily="18" charset="0"/>
                <a:ea typeface="华文楷体" panose="02010600040101010101" pitchFamily="2" charset="-122"/>
              </a:rPr>
              <a:t>     每列元素的个数须</a:t>
            </a:r>
            <a:r>
              <a:rPr lang="zh-CN" altLang="en-US" sz="2400" b="0" dirty="0" smtClean="0">
                <a:solidFill>
                  <a:schemeClr val="tx1"/>
                </a:solidFill>
                <a:latin typeface="Times New Roman" panose="02020603050405020304" pitchFamily="18" charset="0"/>
                <a:ea typeface="华文楷体" panose="02010600040101010101" pitchFamily="2" charset="-122"/>
              </a:rPr>
              <a:t>相同</a:t>
            </a:r>
            <a:endParaRPr lang="en-US" altLang="zh-CN" dirty="0" smtClean="0">
              <a:solidFill>
                <a:schemeClr val="hlink"/>
              </a:solidFill>
              <a:latin typeface="Times New Roman" panose="02020603050405020304" pitchFamily="18" charset="0"/>
              <a:ea typeface="华文楷体" panose="02010600040101010101" pitchFamily="2" charset="-122"/>
            </a:endParaRPr>
          </a:p>
          <a:p>
            <a:pPr lvl="1" eaLnBrk="1" hangingPunct="1">
              <a:spcBef>
                <a:spcPct val="55000"/>
              </a:spcBef>
              <a:buClr>
                <a:schemeClr val="hlink"/>
              </a:buClr>
              <a:buSzPct val="55000"/>
              <a:buFont typeface="Wingdings" panose="05000000000000000000" pitchFamily="2" charset="2"/>
              <a:buChar char="n"/>
            </a:pPr>
            <a:r>
              <a:rPr lang="zh-CN" altLang="en-US" dirty="0" smtClean="0">
                <a:solidFill>
                  <a:schemeClr val="hlink"/>
                </a:solidFill>
                <a:latin typeface="Times New Roman" panose="02020603050405020304" pitchFamily="18" charset="0"/>
                <a:ea typeface="华文楷体" panose="02010600040101010101" pitchFamily="2" charset="-122"/>
              </a:rPr>
              <a:t>多维矩阵</a:t>
            </a:r>
            <a:r>
              <a:rPr lang="en-US" altLang="zh-CN" dirty="0">
                <a:solidFill>
                  <a:schemeClr val="hlink"/>
                </a:solidFill>
                <a:latin typeface="Times New Roman" panose="02020603050405020304" pitchFamily="18" charset="0"/>
                <a:ea typeface="华文楷体" panose="02010600040101010101" pitchFamily="2" charset="-122"/>
              </a:rPr>
              <a:t>/</a:t>
            </a:r>
            <a:r>
              <a:rPr lang="zh-CN" altLang="en-US" dirty="0" smtClean="0">
                <a:solidFill>
                  <a:schemeClr val="hlink"/>
                </a:solidFill>
                <a:latin typeface="Times New Roman" panose="02020603050405020304" pitchFamily="18" charset="0"/>
                <a:ea typeface="华文楷体" panose="02010600040101010101" pitchFamily="2" charset="-122"/>
              </a:rPr>
              <a:t>数组</a:t>
            </a:r>
            <a:endParaRPr lang="en-US" altLang="zh-CN" b="0" dirty="0">
              <a:solidFill>
                <a:schemeClr val="tx1"/>
              </a:solidFill>
              <a:latin typeface="Times New Roman" panose="02020603050405020304" pitchFamily="18" charset="0"/>
              <a:ea typeface="华文楷体" panose="02010600040101010101" pitchFamily="2" charset="-122"/>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l="18526" t="28529" r="27737" b="21869"/>
          <a:stretch>
            <a:fillRect/>
          </a:stretch>
        </p:blipFill>
        <p:spPr bwMode="auto">
          <a:xfrm>
            <a:off x="3995936" y="2487824"/>
            <a:ext cx="4968552"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8E4B4626-9A3F-4163-8250-F77090A534AC}" type="slidenum">
              <a:rPr lang="zh-CN" altLang="en-US" smtClean="0"/>
              <a:pPr/>
              <a:t>19</a:t>
            </a:fld>
            <a:endParaRPr lang="zh-CN" alt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230A004-D93A-493A-A882-8241183C161A}" type="slidenum">
              <a:rPr lang="zh-CN" altLang="en-US" smtClean="0"/>
              <a:pPr/>
              <a:t>2</a:t>
            </a:fld>
            <a:endParaRPr lang="zh-CN" altLang="en-US"/>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你更期望用哪个平台上课</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雨课堂</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腾讯会议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其他</a:t>
            </a:r>
          </a:p>
        </p:txBody>
      </p:sp>
      <p:sp>
        <p:nvSpPr>
          <p:cNvPr id="11" name="椭圆 10"/>
          <p:cNvSpPr>
            <a:spLocks noChangeAspect="1"/>
          </p:cNvSpPr>
          <p:nvPr>
            <p:custDataLst>
              <p:tags r:id="rId6"/>
            </p:custDataLst>
          </p:nvPr>
        </p:nvSpPr>
        <p:spPr bwMode="auto">
          <a:xfrm>
            <a:off x="1114425" y="2850356"/>
            <a:ext cx="514350" cy="514350"/>
          </a:xfrm>
          <a:prstGeom prst="ellipse">
            <a:avLst/>
          </a:prstGeom>
          <a:solidFill>
            <a:srgbClr val="808080"/>
          </a:solidFill>
          <a:ln w="127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7"/>
            </p:custDataLst>
          </p:nvPr>
        </p:nvSpPr>
        <p:spPr bwMode="auto">
          <a:xfrm>
            <a:off x="1114425" y="3707606"/>
            <a:ext cx="514350" cy="514350"/>
          </a:xfrm>
          <a:prstGeom prst="ellipse">
            <a:avLst/>
          </a:prstGeom>
          <a:solidFill>
            <a:srgbClr val="808080"/>
          </a:solidFill>
          <a:ln w="127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bwMode="auto">
          <a:xfrm>
            <a:off x="1114425" y="4564856"/>
            <a:ext cx="514350" cy="514350"/>
          </a:xfrm>
          <a:prstGeom prst="ellipse">
            <a:avLst/>
          </a:prstGeom>
          <a:solidFill>
            <a:srgbClr val="808080"/>
          </a:solidFill>
          <a:ln w="127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9"/>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10"/>
            </p:custDataLst>
          </p:nvPr>
        </p:nvGrpSpPr>
        <p:grpSpPr>
          <a:xfrm>
            <a:off x="0" y="0"/>
            <a:ext cx="9144000" cy="635000"/>
            <a:chOff x="0" y="0"/>
            <a:chExt cx="9144000" cy="635000"/>
          </a:xfrm>
        </p:grpSpPr>
        <p:sp>
          <p:nvSpPr>
            <p:cNvPr id="16" name="TitleBackground"/>
            <p:cNvSpPr/>
            <p:nvPr>
              <p:custDataLst>
                <p:tags r:id="rId12"/>
              </p:custDataLst>
            </p:nvPr>
          </p:nvSpPr>
          <p:spPr bwMode="auto">
            <a:xfrm>
              <a:off x="0" y="0"/>
              <a:ext cx="9144000" cy="635000"/>
            </a:xfrm>
            <a:prstGeom prst="rect">
              <a:avLst/>
            </a:prstGeom>
            <a:solidFill>
              <a:srgbClr val="F6F7F8"/>
            </a:solidFill>
            <a:ln w="9525" algn="ctr">
              <a:noFill/>
              <a:miter lim="800000"/>
            </a:ln>
            <a:effectLst>
              <a:outerShdw dist="35921" dir="2700000" algn="ctr" rotWithShape="0">
                <a:schemeClr val="tx2"/>
              </a:outerShdw>
            </a:effectLst>
            <a:extLst>
              <a:ext uri="{91240B29-F687-4F45-9708-019B960494DF}">
                <a14:hiddenLine xmlns:a14="http://schemas.microsoft.com/office/drawing/2010/main" w="9525" algn="ctr">
                  <a:solidFill>
                    <a:srgbClr val="FF6600"/>
                  </a:solidFill>
                  <a:miter lim="800000"/>
                </a14:hiddenLine>
              </a:ext>
            </a:extLst>
          </p:spPr>
          <p:txBody>
            <a:bodyPr rtlCol="0" anchor="b"/>
            <a:lstStyle/>
            <a:p>
              <a:pPr algn="ctr"/>
              <a:endParaRPr lang="zh-CN" altLang="en-US" sz="2400">
                <a:solidFill>
                  <a:schemeClr val="hlink"/>
                </a:solidFill>
              </a:endParaRPr>
            </a:p>
          </p:txBody>
        </p:sp>
        <p:sp>
          <p:nvSpPr>
            <p:cNvPr id="17" name="ColorBlock"/>
            <p:cNvSpPr/>
            <p:nvPr>
              <p:custDataLst>
                <p:tags r:id="rId13"/>
              </p:custDataLst>
            </p:nvPr>
          </p:nvSpPr>
          <p:spPr bwMode="auto">
            <a:xfrm>
              <a:off x="0" y="0"/>
              <a:ext cx="190500" cy="635000"/>
            </a:xfrm>
            <a:prstGeom prst="rect">
              <a:avLst/>
            </a:prstGeom>
            <a:solidFill>
              <a:srgbClr val="639EF4"/>
            </a:solidFill>
            <a:ln w="9525" algn="ctr">
              <a:noFill/>
              <a:miter lim="800000"/>
            </a:ln>
            <a:effectLst>
              <a:outerShdw dist="35921" dir="2700000" algn="ctr" rotWithShape="0">
                <a:schemeClr val="tx2"/>
              </a:outerShdw>
            </a:effectLst>
            <a:extLst>
              <a:ext uri="{91240B29-F687-4F45-9708-019B960494DF}">
                <a14:hiddenLine xmlns:a14="http://schemas.microsoft.com/office/drawing/2010/main" w="9525" algn="ctr">
                  <a:solidFill>
                    <a:srgbClr val="FF6600"/>
                  </a:solidFill>
                  <a:miter lim="800000"/>
                </a14:hiddenLine>
              </a:ext>
            </a:extLst>
          </p:spPr>
          <p:txBody>
            <a:bodyPr rtlCol="0" anchor="b"/>
            <a:lstStyle/>
            <a:p>
              <a:pPr algn="ctr"/>
              <a:endParaRPr lang="zh-CN" altLang="en-US" sz="2400">
                <a:solidFill>
                  <a:schemeClr val="hlink"/>
                </a:solidFill>
              </a:endParaRPr>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5"/>
              </p:custDataLst>
            </p:nvPr>
          </p:nvSpPr>
          <p:spPr>
            <a:xfrm>
              <a:off x="1195705" y="109220"/>
              <a:ext cx="2286000" cy="508000"/>
            </a:xfrm>
            <a:prstGeom prst="rect">
              <a:avLst/>
            </a:prstGeom>
            <a:noFill/>
          </p:spPr>
          <p:txBody>
            <a:bodyPr vert="horz" wrap="none" rtlCol="0" anchor="ctr" anchorCtr="0">
              <a:noAutofit/>
            </a:bodyPr>
            <a:lstStyle/>
            <a:p>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4607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468313" y="909638"/>
            <a:ext cx="83518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rgbClr val="0000FF"/>
                </a:solidFill>
                <a:latin typeface="Tahoma" panose="020B0604030504040204" pitchFamily="34" charset="0"/>
                <a:ea typeface="黑体" panose="02010609060101010101" pitchFamily="49" charset="-122"/>
              </a:rPr>
              <a:t> 在</a:t>
            </a:r>
            <a:r>
              <a:rPr lang="en-US" altLang="zh-CN" dirty="0">
                <a:solidFill>
                  <a:srgbClr val="0000FF"/>
                </a:solidFill>
                <a:latin typeface="Tahoma" panose="020B0604030504040204" pitchFamily="34" charset="0"/>
                <a:ea typeface="黑体" panose="02010609060101010101" pitchFamily="49" charset="-122"/>
              </a:rPr>
              <a:t>[ ]</a:t>
            </a:r>
            <a:r>
              <a:rPr lang="zh-CN" altLang="en-US" dirty="0">
                <a:solidFill>
                  <a:srgbClr val="0000FF"/>
                </a:solidFill>
                <a:latin typeface="Tahoma" panose="020B0604030504040204" pitchFamily="34" charset="0"/>
                <a:ea typeface="黑体" panose="02010609060101010101" pitchFamily="49" charset="-122"/>
              </a:rPr>
              <a:t>内依次输入矩阵的所有元素</a:t>
            </a:r>
          </a:p>
        </p:txBody>
      </p:sp>
      <p:sp>
        <p:nvSpPr>
          <p:cNvPr id="100355" name="Text Box 3"/>
          <p:cNvSpPr txBox="1">
            <a:spLocks noChangeArrowheads="1"/>
          </p:cNvSpPr>
          <p:nvPr/>
        </p:nvSpPr>
        <p:spPr bwMode="auto">
          <a:xfrm>
            <a:off x="611560" y="2492375"/>
            <a:ext cx="84597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Font typeface="Wingdings" panose="05000000000000000000" pitchFamily="2" charset="2"/>
              <a:buChar char="l"/>
            </a:pPr>
            <a:r>
              <a:rPr lang="zh-CN" altLang="en-US" sz="2400" b="0" dirty="0" smtClean="0">
                <a:solidFill>
                  <a:schemeClr val="tx1"/>
                </a:solidFill>
                <a:ea typeface="黑体" panose="02010609060101010101" pitchFamily="49" charset="-122"/>
              </a:rPr>
              <a:t> 同一行中元素</a:t>
            </a:r>
            <a:r>
              <a:rPr lang="zh-CN" altLang="en-US" sz="2400" b="0" dirty="0">
                <a:solidFill>
                  <a:schemeClr val="tx1"/>
                </a:solidFill>
                <a:ea typeface="黑体" panose="02010609060101010101" pitchFamily="49" charset="-122"/>
              </a:rPr>
              <a:t>之间用</a:t>
            </a:r>
            <a:r>
              <a:rPr lang="zh-CN" altLang="en-US" sz="2400" b="0" dirty="0">
                <a:solidFill>
                  <a:srgbClr val="0033CC"/>
                </a:solidFill>
                <a:ea typeface="黑体" panose="02010609060101010101" pitchFamily="49" charset="-122"/>
              </a:rPr>
              <a:t> </a:t>
            </a:r>
            <a:r>
              <a:rPr lang="zh-CN" altLang="en-US" sz="2400" b="0" dirty="0">
                <a:solidFill>
                  <a:srgbClr val="FF0000"/>
                </a:solidFill>
                <a:ea typeface="黑体" panose="02010609060101010101" pitchFamily="49" charset="-122"/>
              </a:rPr>
              <a:t>空格</a:t>
            </a:r>
            <a:r>
              <a:rPr lang="zh-CN" altLang="en-US" sz="2400" b="0" dirty="0">
                <a:solidFill>
                  <a:srgbClr val="663300"/>
                </a:solidFill>
                <a:ea typeface="黑体" panose="02010609060101010101" pitchFamily="49" charset="-122"/>
              </a:rPr>
              <a:t> </a:t>
            </a:r>
            <a:r>
              <a:rPr lang="zh-CN" altLang="en-US" sz="2400" b="0" dirty="0">
                <a:solidFill>
                  <a:schemeClr val="tx1"/>
                </a:solidFill>
                <a:ea typeface="黑体" panose="02010609060101010101" pitchFamily="49" charset="-122"/>
              </a:rPr>
              <a:t>或</a:t>
            </a:r>
            <a:r>
              <a:rPr lang="zh-CN" altLang="en-US" sz="2400" b="0" dirty="0">
                <a:solidFill>
                  <a:srgbClr val="0033CC"/>
                </a:solidFill>
                <a:ea typeface="黑体" panose="02010609060101010101" pitchFamily="49" charset="-122"/>
              </a:rPr>
              <a:t> </a:t>
            </a:r>
            <a:r>
              <a:rPr lang="zh-CN" altLang="en-US" sz="2400" b="0" dirty="0">
                <a:solidFill>
                  <a:srgbClr val="FF0000"/>
                </a:solidFill>
                <a:ea typeface="黑体" panose="02010609060101010101" pitchFamily="49" charset="-122"/>
              </a:rPr>
              <a:t>逗号</a:t>
            </a:r>
            <a:r>
              <a:rPr lang="zh-CN" altLang="en-US" sz="2400" b="0" dirty="0">
                <a:solidFill>
                  <a:srgbClr val="0033CC"/>
                </a:solidFill>
                <a:ea typeface="黑体" panose="02010609060101010101" pitchFamily="49" charset="-122"/>
              </a:rPr>
              <a:t> </a:t>
            </a:r>
            <a:r>
              <a:rPr lang="zh-CN" altLang="en-US" sz="2400" b="0" dirty="0">
                <a:solidFill>
                  <a:schemeClr val="tx1"/>
                </a:solidFill>
                <a:ea typeface="黑体" panose="02010609060101010101" pitchFamily="49" charset="-122"/>
              </a:rPr>
              <a:t>分隔</a:t>
            </a:r>
            <a:r>
              <a:rPr lang="zh-CN" altLang="en-US" sz="2400" b="0" dirty="0">
                <a:solidFill>
                  <a:srgbClr val="0033CC"/>
                </a:solidFill>
                <a:ea typeface="黑体" panose="02010609060101010101" pitchFamily="49" charset="-122"/>
              </a:rPr>
              <a:t> </a:t>
            </a:r>
            <a:r>
              <a:rPr lang="en-US" altLang="zh-CN" sz="2400" b="0" dirty="0">
                <a:solidFill>
                  <a:srgbClr val="FF0000"/>
                </a:solidFill>
                <a:ea typeface="黑体" panose="02010609060101010101" pitchFamily="49" charset="-122"/>
              </a:rPr>
              <a:t>(</a:t>
            </a:r>
            <a:r>
              <a:rPr lang="zh-CN" altLang="en-US" sz="2400" b="0" dirty="0">
                <a:solidFill>
                  <a:srgbClr val="FF0000"/>
                </a:solidFill>
                <a:ea typeface="黑体" panose="02010609060101010101" pitchFamily="49" charset="-122"/>
              </a:rPr>
              <a:t>建议优先使用逗号</a:t>
            </a:r>
            <a:r>
              <a:rPr lang="en-US" altLang="zh-CN" sz="2400" b="0" dirty="0">
                <a:solidFill>
                  <a:srgbClr val="FF0000"/>
                </a:solidFill>
                <a:ea typeface="黑体" panose="02010609060101010101" pitchFamily="49" charset="-122"/>
              </a:rPr>
              <a:t>)</a:t>
            </a:r>
          </a:p>
          <a:p>
            <a:pPr eaLnBrk="1" hangingPunct="1">
              <a:lnSpc>
                <a:spcPct val="120000"/>
              </a:lnSpc>
              <a:buClr>
                <a:schemeClr val="hlink"/>
              </a:buClr>
              <a:buFont typeface="Wingdings" panose="05000000000000000000" pitchFamily="2" charset="2"/>
              <a:buChar char="l"/>
            </a:pPr>
            <a:r>
              <a:rPr lang="zh-CN" altLang="en-US" sz="2400" b="0" dirty="0">
                <a:solidFill>
                  <a:srgbClr val="0033CC"/>
                </a:solidFill>
                <a:ea typeface="黑体" panose="02010609060101010101" pitchFamily="49" charset="-122"/>
              </a:rPr>
              <a:t> </a:t>
            </a:r>
            <a:r>
              <a:rPr lang="zh-CN" altLang="en-US" sz="2400" b="0" dirty="0">
                <a:solidFill>
                  <a:schemeClr val="tx1"/>
                </a:solidFill>
                <a:ea typeface="黑体" panose="02010609060101010101" pitchFamily="49" charset="-122"/>
              </a:rPr>
              <a:t>矩阵行与行之间用</a:t>
            </a:r>
            <a:r>
              <a:rPr lang="zh-CN" altLang="en-US" sz="2400" b="0" dirty="0">
                <a:solidFill>
                  <a:srgbClr val="0033CC"/>
                </a:solidFill>
                <a:ea typeface="黑体" panose="02010609060101010101" pitchFamily="49" charset="-122"/>
              </a:rPr>
              <a:t> </a:t>
            </a:r>
            <a:r>
              <a:rPr lang="zh-CN" altLang="en-US" sz="2400" b="0" dirty="0">
                <a:solidFill>
                  <a:srgbClr val="FF0000"/>
                </a:solidFill>
                <a:ea typeface="黑体" panose="02010609060101010101" pitchFamily="49" charset="-122"/>
              </a:rPr>
              <a:t>分号</a:t>
            </a:r>
            <a:r>
              <a:rPr lang="zh-CN" altLang="en-US" sz="2400" b="0" dirty="0">
                <a:solidFill>
                  <a:srgbClr val="0033CC"/>
                </a:solidFill>
                <a:ea typeface="黑体" panose="02010609060101010101" pitchFamily="49" charset="-122"/>
              </a:rPr>
              <a:t>  </a:t>
            </a:r>
            <a:r>
              <a:rPr lang="zh-CN" altLang="en-US" sz="2400" b="0" dirty="0">
                <a:solidFill>
                  <a:schemeClr val="tx1"/>
                </a:solidFill>
                <a:ea typeface="黑体" panose="02010609060101010101" pitchFamily="49" charset="-122"/>
              </a:rPr>
              <a:t>分隔</a:t>
            </a:r>
            <a:endParaRPr lang="zh-CN" altLang="en-US" sz="2400" dirty="0">
              <a:solidFill>
                <a:srgbClr val="0033CC"/>
              </a:solidFill>
              <a:ea typeface="黑体" panose="02010609060101010101" pitchFamily="49" charset="-122"/>
            </a:endParaRPr>
          </a:p>
          <a:p>
            <a:pPr eaLnBrk="1" hangingPunct="1">
              <a:lnSpc>
                <a:spcPct val="120000"/>
              </a:lnSpc>
              <a:buClr>
                <a:schemeClr val="hlink"/>
              </a:buClr>
              <a:buFont typeface="Wingdings" panose="05000000000000000000" pitchFamily="2" charset="2"/>
              <a:buChar char="l"/>
            </a:pPr>
            <a:r>
              <a:rPr lang="zh-CN" altLang="en-US" sz="2400" b="0" dirty="0" smtClean="0">
                <a:solidFill>
                  <a:schemeClr val="tx1"/>
                </a:solidFill>
                <a:ea typeface="黑体" panose="02010609060101010101" pitchFamily="49" charset="-122"/>
              </a:rPr>
              <a:t> 行之间的分号</a:t>
            </a:r>
            <a:r>
              <a:rPr lang="zh-CN" altLang="en-US" sz="2400" b="0" dirty="0">
                <a:solidFill>
                  <a:schemeClr val="tx1"/>
                </a:solidFill>
                <a:ea typeface="黑体" panose="02010609060101010101" pitchFamily="49" charset="-122"/>
              </a:rPr>
              <a:t>也可以用 </a:t>
            </a:r>
            <a:r>
              <a:rPr lang="zh-CN" altLang="en-US" sz="2400" b="0" dirty="0" smtClean="0">
                <a:solidFill>
                  <a:srgbClr val="FF0000"/>
                </a:solidFill>
                <a:ea typeface="黑体" panose="02010609060101010101" pitchFamily="49" charset="-122"/>
              </a:rPr>
              <a:t>回车 或 </a:t>
            </a:r>
            <a:r>
              <a:rPr lang="en-US" altLang="zh-CN" sz="2400" b="0" dirty="0" smtClean="0">
                <a:solidFill>
                  <a:srgbClr val="FF0000"/>
                </a:solidFill>
                <a:ea typeface="黑体" panose="02010609060101010101" pitchFamily="49" charset="-122"/>
              </a:rPr>
              <a:t>shift+</a:t>
            </a:r>
            <a:r>
              <a:rPr lang="zh-CN" altLang="en-US" sz="2400" b="0" dirty="0" smtClean="0">
                <a:solidFill>
                  <a:srgbClr val="FF0000"/>
                </a:solidFill>
                <a:ea typeface="黑体" panose="02010609060101010101" pitchFamily="49" charset="-122"/>
              </a:rPr>
              <a:t>回车</a:t>
            </a:r>
            <a:r>
              <a:rPr lang="zh-CN" altLang="en-US" sz="2400" b="0" dirty="0" smtClean="0">
                <a:solidFill>
                  <a:schemeClr val="tx1"/>
                </a:solidFill>
                <a:ea typeface="黑体" panose="02010609060101010101" pitchFamily="49" charset="-122"/>
              </a:rPr>
              <a:t> </a:t>
            </a:r>
            <a:r>
              <a:rPr lang="zh-CN" altLang="en-US" sz="2400" b="0" dirty="0">
                <a:solidFill>
                  <a:schemeClr val="tx1"/>
                </a:solidFill>
                <a:ea typeface="黑体" panose="02010609060101010101" pitchFamily="49" charset="-122"/>
              </a:rPr>
              <a:t>代替</a:t>
            </a:r>
            <a:endParaRPr lang="en-US" altLang="zh-CN" sz="2400" dirty="0">
              <a:solidFill>
                <a:srgbClr val="0033CC"/>
              </a:solidFill>
              <a:ea typeface="黑体" panose="02010609060101010101" pitchFamily="49" charset="-122"/>
            </a:endParaRPr>
          </a:p>
          <a:p>
            <a:pPr eaLnBrk="1" hangingPunct="1">
              <a:lnSpc>
                <a:spcPct val="120000"/>
              </a:lnSpc>
              <a:buClr>
                <a:schemeClr val="hlink"/>
              </a:buClr>
              <a:buFont typeface="Wingdings" panose="05000000000000000000" pitchFamily="2" charset="2"/>
              <a:buChar char="l"/>
            </a:pPr>
            <a:r>
              <a:rPr lang="zh-CN" altLang="en-US" sz="2400" b="0" dirty="0">
                <a:solidFill>
                  <a:schemeClr val="tx1"/>
                </a:solidFill>
                <a:ea typeface="黑体" panose="02010609060101010101" pitchFamily="49" charset="-122"/>
              </a:rPr>
              <a:t> </a:t>
            </a:r>
            <a:r>
              <a:rPr lang="zh-CN" altLang="en-US" sz="2400" b="0" dirty="0" smtClean="0">
                <a:solidFill>
                  <a:schemeClr val="tx1"/>
                </a:solidFill>
                <a:ea typeface="黑体" panose="02010609060101010101" pitchFamily="49" charset="-122"/>
              </a:rPr>
              <a:t>也可创建</a:t>
            </a:r>
            <a:r>
              <a:rPr lang="zh-CN" altLang="en-US" sz="2400" b="0" dirty="0">
                <a:solidFill>
                  <a:schemeClr val="tx1"/>
                </a:solidFill>
                <a:ea typeface="黑体" panose="02010609060101010101" pitchFamily="49" charset="-122"/>
              </a:rPr>
              <a:t>复数矩阵</a:t>
            </a:r>
            <a:r>
              <a:rPr lang="zh-CN" altLang="en-US" sz="2400" b="0" dirty="0" smtClean="0">
                <a:solidFill>
                  <a:srgbClr val="0033CC"/>
                </a:solidFill>
                <a:ea typeface="黑体" panose="02010609060101010101" pitchFamily="49" charset="-122"/>
              </a:rPr>
              <a:t>   </a:t>
            </a:r>
            <a:r>
              <a:rPr lang="en-US" altLang="zh-CN" sz="2400" b="0" dirty="0">
                <a:solidFill>
                  <a:srgbClr val="993300"/>
                </a:solidFill>
                <a:ea typeface="黑体" panose="02010609060101010101" pitchFamily="49" charset="-122"/>
              </a:rPr>
              <a:t>A=[2, 3+2*</a:t>
            </a:r>
            <a:r>
              <a:rPr lang="en-US" altLang="zh-CN" sz="2400" b="0" dirty="0" err="1">
                <a:solidFill>
                  <a:srgbClr val="993300"/>
                </a:solidFill>
                <a:ea typeface="黑体" panose="02010609060101010101" pitchFamily="49" charset="-122"/>
              </a:rPr>
              <a:t>i</a:t>
            </a:r>
            <a:r>
              <a:rPr lang="en-US" altLang="zh-CN" sz="2400" b="0" dirty="0" smtClean="0">
                <a:solidFill>
                  <a:srgbClr val="993300"/>
                </a:solidFill>
                <a:ea typeface="黑体" panose="02010609060101010101" pitchFamily="49" charset="-122"/>
              </a:rPr>
              <a:t>]</a:t>
            </a:r>
          </a:p>
          <a:p>
            <a:pPr eaLnBrk="1" hangingPunct="1">
              <a:lnSpc>
                <a:spcPct val="120000"/>
              </a:lnSpc>
              <a:buClr>
                <a:schemeClr val="hlink"/>
              </a:buClr>
              <a:buFont typeface="Wingdings" panose="05000000000000000000" pitchFamily="2" charset="2"/>
              <a:buChar char="l"/>
            </a:pPr>
            <a:r>
              <a:rPr lang="zh-CN" altLang="en-US" sz="2400" b="0" dirty="0" smtClean="0">
                <a:solidFill>
                  <a:schemeClr val="tx1"/>
                </a:solidFill>
                <a:ea typeface="黑体" panose="02010609060101010101" pitchFamily="49" charset="-122"/>
              </a:rPr>
              <a:t> </a:t>
            </a:r>
            <a:r>
              <a:rPr lang="en-US" altLang="zh-CN" sz="2400" b="0" dirty="0" smtClean="0">
                <a:solidFill>
                  <a:schemeClr val="tx1"/>
                </a:solidFill>
                <a:ea typeface="黑体" panose="02010609060101010101" pitchFamily="49" charset="-122"/>
              </a:rPr>
              <a:t>a=(1,2)</a:t>
            </a:r>
            <a:r>
              <a:rPr lang="zh-CN" altLang="en-US" sz="2400" b="0" dirty="0" smtClean="0">
                <a:solidFill>
                  <a:schemeClr val="tx1"/>
                </a:solidFill>
                <a:ea typeface="黑体" panose="02010609060101010101" pitchFamily="49" charset="-122"/>
              </a:rPr>
              <a:t>是不对的，要用</a:t>
            </a:r>
            <a:r>
              <a:rPr lang="zh-CN" altLang="en-US" sz="2400" b="0" dirty="0" smtClean="0">
                <a:solidFill>
                  <a:srgbClr val="FF0000"/>
                </a:solidFill>
                <a:ea typeface="黑体" panose="02010609060101010101" pitchFamily="49" charset="-122"/>
              </a:rPr>
              <a:t>中括号</a:t>
            </a:r>
            <a:endParaRPr lang="en-US" altLang="zh-CN" sz="2400" b="0" dirty="0">
              <a:solidFill>
                <a:srgbClr val="FF0000"/>
              </a:solidFill>
              <a:ea typeface="黑体" panose="02010609060101010101" pitchFamily="49" charset="-122"/>
            </a:endParaRPr>
          </a:p>
        </p:txBody>
      </p:sp>
      <p:sp>
        <p:nvSpPr>
          <p:cNvPr id="100356" name="Text Box 4"/>
          <p:cNvSpPr txBox="1">
            <a:spLocks noChangeArrowheads="1"/>
          </p:cNvSpPr>
          <p:nvPr/>
        </p:nvSpPr>
        <p:spPr bwMode="auto">
          <a:xfrm>
            <a:off x="684213" y="1516063"/>
            <a:ext cx="7694612" cy="976312"/>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0" dirty="0" smtClean="0">
                <a:solidFill>
                  <a:schemeClr val="tx1"/>
                </a:solidFill>
                <a:latin typeface="Times New Roman" panose="02020603050405020304" pitchFamily="18" charset="0"/>
                <a:ea typeface="黑体" panose="02010609060101010101" pitchFamily="49" charset="-122"/>
              </a:rPr>
              <a:t>创建</a:t>
            </a:r>
            <a:r>
              <a:rPr lang="en-US" altLang="zh-CN" sz="2400" b="0" dirty="0">
                <a:solidFill>
                  <a:schemeClr val="tx1"/>
                </a:solidFill>
                <a:latin typeface="Times New Roman" panose="02020603050405020304" pitchFamily="18" charset="0"/>
                <a:ea typeface="黑体" panose="02010609060101010101" pitchFamily="49" charset="-122"/>
              </a:rPr>
              <a:t>4</a:t>
            </a:r>
            <a:r>
              <a:rPr lang="zh-CN" altLang="en-US" sz="2400" b="0" dirty="0">
                <a:solidFill>
                  <a:schemeClr val="tx1"/>
                </a:solidFill>
                <a:latin typeface="Times New Roman" panose="02020603050405020304" pitchFamily="18" charset="0"/>
                <a:ea typeface="黑体" panose="02010609060101010101" pitchFamily="49" charset="-122"/>
              </a:rPr>
              <a:t>行</a:t>
            </a:r>
            <a:r>
              <a:rPr lang="en-US" altLang="zh-CN" sz="2400" b="0" dirty="0">
                <a:solidFill>
                  <a:schemeClr val="tx1"/>
                </a:solidFill>
                <a:latin typeface="Times New Roman" panose="02020603050405020304" pitchFamily="18" charset="0"/>
                <a:ea typeface="黑体" panose="02010609060101010101" pitchFamily="49" charset="-122"/>
              </a:rPr>
              <a:t>3</a:t>
            </a:r>
            <a:r>
              <a:rPr lang="zh-CN" altLang="en-US" sz="2400" b="0" dirty="0">
                <a:solidFill>
                  <a:schemeClr val="tx1"/>
                </a:solidFill>
                <a:latin typeface="Times New Roman" panose="02020603050405020304" pitchFamily="18" charset="0"/>
                <a:ea typeface="黑体" panose="02010609060101010101" pitchFamily="49" charset="-122"/>
              </a:rPr>
              <a:t>列矩阵</a:t>
            </a:r>
            <a:r>
              <a:rPr lang="en-US" altLang="zh-CN" sz="2400" b="0" dirty="0">
                <a:solidFill>
                  <a:schemeClr val="tx1"/>
                </a:solidFill>
                <a:latin typeface="Times New Roman" panose="02020603050405020304" pitchFamily="18" charset="0"/>
                <a:ea typeface="黑体" panose="02010609060101010101" pitchFamily="49" charset="-122"/>
              </a:rPr>
              <a:t>A</a:t>
            </a:r>
            <a:r>
              <a:rPr lang="zh-CN" altLang="en-US" sz="2400" b="0" dirty="0">
                <a:solidFill>
                  <a:schemeClr val="tx1"/>
                </a:solidFill>
                <a:latin typeface="Times New Roman" panose="02020603050405020304" pitchFamily="18" charset="0"/>
                <a:ea typeface="黑体" panose="02010609060101010101" pitchFamily="49" charset="-122"/>
              </a:rPr>
              <a:t>，</a:t>
            </a:r>
            <a:r>
              <a:rPr lang="zh-CN" altLang="en-US" sz="2400" b="0" dirty="0">
                <a:solidFill>
                  <a:srgbClr val="FF0000"/>
                </a:solidFill>
                <a:latin typeface="Times New Roman" panose="02020603050405020304" pitchFamily="18" charset="0"/>
                <a:ea typeface="黑体" panose="02010609060101010101" pitchFamily="49" charset="-122"/>
              </a:rPr>
              <a:t>按行依次输入</a:t>
            </a:r>
            <a:endParaRPr lang="en-US" altLang="zh-CN" sz="2400" dirty="0">
              <a:solidFill>
                <a:srgbClr val="FF0000"/>
              </a:solidFill>
              <a:latin typeface="Times New Roman" panose="02020603050405020304" pitchFamily="18" charset="0"/>
              <a:ea typeface="黑体" panose="02010609060101010101" pitchFamily="49" charset="-122"/>
            </a:endParaRPr>
          </a:p>
          <a:p>
            <a:pPr eaLnBrk="1" hangingPunct="1">
              <a:lnSpc>
                <a:spcPct val="120000"/>
              </a:lnSpc>
            </a:pPr>
            <a:r>
              <a:rPr lang="en-US" altLang="zh-CN" sz="2400" dirty="0">
                <a:solidFill>
                  <a:srgbClr val="993300"/>
                </a:solidFill>
                <a:latin typeface="Courier New" panose="02070309020205020404" pitchFamily="49" charset="0"/>
              </a:rPr>
              <a:t>A = [1 2 3; 4 5 6; 7 8 9; </a:t>
            </a:r>
            <a:r>
              <a:rPr lang="en-US" altLang="zh-CN" sz="2400" dirty="0" smtClean="0">
                <a:solidFill>
                  <a:srgbClr val="993300"/>
                </a:solidFill>
                <a:latin typeface="Courier New" panose="02070309020205020404" pitchFamily="49" charset="0"/>
              </a:rPr>
              <a:t>11 12 13</a:t>
            </a:r>
            <a:r>
              <a:rPr lang="en-US" altLang="zh-CN" sz="2400" dirty="0">
                <a:solidFill>
                  <a:srgbClr val="993300"/>
                </a:solidFill>
                <a:latin typeface="Courier New" panose="02070309020205020404" pitchFamily="49" charset="0"/>
              </a:rPr>
              <a:t>]</a:t>
            </a:r>
          </a:p>
        </p:txBody>
      </p:sp>
      <p:sp>
        <p:nvSpPr>
          <p:cNvPr id="100357" name="Rectangle 2"/>
          <p:cNvSpPr txBox="1">
            <a:spLocks noChangeArrowheads="1"/>
          </p:cNvSpPr>
          <p:nvPr/>
        </p:nvSpPr>
        <p:spPr bwMode="auto">
          <a:xfrm>
            <a:off x="228600" y="0"/>
            <a:ext cx="83042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FF"/>
                </a:solidFill>
              </a:rPr>
              <a:t>矩阵的创建    </a:t>
            </a:r>
            <a:r>
              <a:rPr lang="zh-CN" altLang="en-US" sz="4000" b="0" dirty="0" smtClean="0">
                <a:solidFill>
                  <a:srgbClr val="FF0000"/>
                </a:solidFill>
              </a:rPr>
              <a:t>利用</a:t>
            </a:r>
            <a:r>
              <a:rPr lang="zh-CN" altLang="en-US" sz="4000" b="0" dirty="0">
                <a:solidFill>
                  <a:srgbClr val="FF0000"/>
                </a:solidFill>
              </a:rPr>
              <a:t>操作符 </a:t>
            </a:r>
            <a:r>
              <a:rPr lang="en-US" altLang="zh-CN" sz="4000" dirty="0">
                <a:solidFill>
                  <a:srgbClr val="FF0000"/>
                </a:solidFill>
              </a:rPr>
              <a:t>[  ]</a:t>
            </a:r>
          </a:p>
        </p:txBody>
      </p:sp>
      <p:sp>
        <p:nvSpPr>
          <p:cNvPr id="100358" name="矩形 1"/>
          <p:cNvSpPr>
            <a:spLocks noChangeArrowheads="1"/>
          </p:cNvSpPr>
          <p:nvPr/>
        </p:nvSpPr>
        <p:spPr bwMode="auto">
          <a:xfrm>
            <a:off x="684213" y="4843078"/>
            <a:ext cx="7694612" cy="2000250"/>
          </a:xfrm>
          <a:prstGeom prst="rect">
            <a:avLst/>
          </a:prstGeom>
          <a:solidFill>
            <a:schemeClr val="bg1"/>
          </a:solidFill>
          <a:ln w="9525">
            <a:solidFill>
              <a:schemeClr val="tx1"/>
            </a:solidFill>
            <a:miter lim="800000"/>
            <a:headEnd/>
            <a:tailEnd/>
          </a:ln>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0000FF"/>
                </a:solidFill>
                <a:latin typeface="Tahoma" panose="020B0604030504040204" pitchFamily="34" charset="0"/>
              </a:rPr>
              <a:t>以下</a:t>
            </a:r>
            <a:r>
              <a:rPr lang="zh-CN" altLang="en-US" sz="2400" dirty="0" smtClean="0">
                <a:solidFill>
                  <a:srgbClr val="0000FF"/>
                </a:solidFill>
                <a:latin typeface="Tahoma" panose="020B0604030504040204" pitchFamily="34" charset="0"/>
              </a:rPr>
              <a:t>创建 </a:t>
            </a:r>
            <a:r>
              <a:rPr lang="en-US" altLang="zh-CN" sz="2400" dirty="0" smtClean="0">
                <a:solidFill>
                  <a:srgbClr val="0000FF"/>
                </a:solidFill>
                <a:latin typeface="Tahoma" panose="020B0604030504040204" pitchFamily="34" charset="0"/>
              </a:rPr>
              <a:t>A1  A2  A3 </a:t>
            </a:r>
            <a:r>
              <a:rPr lang="zh-CN" altLang="en-US" sz="2400" dirty="0" smtClean="0">
                <a:solidFill>
                  <a:srgbClr val="0000FF"/>
                </a:solidFill>
                <a:latin typeface="Tahoma" panose="020B0604030504040204" pitchFamily="34" charset="0"/>
              </a:rPr>
              <a:t>是相同的</a:t>
            </a:r>
            <a:endParaRPr lang="pt-BR" altLang="zh-CN" dirty="0">
              <a:solidFill>
                <a:srgbClr val="FF0000"/>
              </a:solidFill>
              <a:latin typeface="Tahoma" panose="020B0604030504040204" pitchFamily="34" charset="0"/>
            </a:endParaRPr>
          </a:p>
          <a:p>
            <a:pPr eaLnBrk="1" hangingPunct="1"/>
            <a:r>
              <a:rPr lang="en-US" altLang="pt-BR" sz="2000" b="0" dirty="0" smtClean="0">
                <a:solidFill>
                  <a:srgbClr val="993300"/>
                </a:solidFill>
                <a:latin typeface="Tahoma" panose="020B0604030504040204" pitchFamily="34" charset="0"/>
              </a:rPr>
              <a:t> </a:t>
            </a:r>
            <a:r>
              <a:rPr lang="pt-BR" altLang="zh-CN" sz="2000" b="0" dirty="0" smtClean="0">
                <a:solidFill>
                  <a:srgbClr val="993300"/>
                </a:solidFill>
                <a:latin typeface="Tahoma" panose="020B0604030504040204" pitchFamily="34" charset="0"/>
              </a:rPr>
              <a:t>A1=[</a:t>
            </a:r>
            <a:r>
              <a:rPr lang="pt-BR" altLang="zh-CN" sz="2000" b="0" dirty="0">
                <a:solidFill>
                  <a:srgbClr val="993300"/>
                </a:solidFill>
                <a:latin typeface="Tahoma" panose="020B0604030504040204" pitchFamily="34" charset="0"/>
              </a:rPr>
              <a:t>1 2 3;  4,5,6;  7 8 9;  11 12 13]</a:t>
            </a:r>
            <a:endParaRPr lang="zh-CN" altLang="en-US" sz="2000" b="0" dirty="0">
              <a:solidFill>
                <a:srgbClr val="993300"/>
              </a:solidFill>
              <a:latin typeface="Tahoma" panose="020B0604030504040204" pitchFamily="34" charset="0"/>
            </a:endParaRPr>
          </a:p>
          <a:p>
            <a:pPr eaLnBrk="1" hangingPunct="1"/>
            <a:r>
              <a:rPr lang="en-US" altLang="pt-BR" sz="2000" b="0" dirty="0" smtClean="0">
                <a:solidFill>
                  <a:srgbClr val="993300"/>
                </a:solidFill>
                <a:latin typeface="Tahoma" panose="020B0604030504040204" pitchFamily="34" charset="0"/>
              </a:rPr>
              <a:t> </a:t>
            </a:r>
            <a:r>
              <a:rPr lang="pt-BR" altLang="zh-CN" sz="2000" b="0" dirty="0" smtClean="0">
                <a:solidFill>
                  <a:srgbClr val="993300"/>
                </a:solidFill>
                <a:latin typeface="Tahoma" panose="020B0604030504040204" pitchFamily="34" charset="0"/>
              </a:rPr>
              <a:t>A2=[</a:t>
            </a:r>
            <a:r>
              <a:rPr lang="pt-BR" altLang="zh-CN" sz="2000" b="0" dirty="0">
                <a:solidFill>
                  <a:srgbClr val="993300"/>
                </a:solidFill>
                <a:latin typeface="Tahoma" panose="020B0604030504040204" pitchFamily="34" charset="0"/>
              </a:rPr>
              <a:t>1 2 3;  4,5,6</a:t>
            </a:r>
            <a:r>
              <a:rPr lang="en-US" altLang="pt-BR" sz="2000" b="0" dirty="0">
                <a:solidFill>
                  <a:srgbClr val="993300"/>
                </a:solidFill>
                <a:latin typeface="Tahoma" panose="020B0604030504040204" pitchFamily="34" charset="0"/>
              </a:rPr>
              <a:t>; </a:t>
            </a:r>
            <a:r>
              <a:rPr lang="zh-CN" altLang="en-US" sz="2000" b="0" dirty="0">
                <a:solidFill>
                  <a:srgbClr val="993300"/>
                </a:solidFill>
                <a:latin typeface="Tahoma" panose="020B0604030504040204" pitchFamily="34" charset="0"/>
              </a:rPr>
              <a:t> </a:t>
            </a:r>
            <a:r>
              <a:rPr lang="en-US" altLang="zh-CN" sz="2000" b="0" dirty="0">
                <a:solidFill>
                  <a:srgbClr val="993300"/>
                </a:solidFill>
                <a:latin typeface="Tahoma" panose="020B0604030504040204" pitchFamily="34" charset="0"/>
              </a:rPr>
              <a:t>7 8 </a:t>
            </a:r>
            <a:r>
              <a:rPr lang="en-US" altLang="zh-CN" sz="2000" b="0" dirty="0" smtClean="0">
                <a:solidFill>
                  <a:srgbClr val="993300"/>
                </a:solidFill>
                <a:latin typeface="Tahoma" panose="020B0604030504040204" pitchFamily="34" charset="0"/>
              </a:rPr>
              <a:t>9  </a:t>
            </a:r>
            <a:r>
              <a:rPr lang="zh-CN" altLang="en-US" sz="2000" b="0" dirty="0" smtClean="0">
                <a:solidFill>
                  <a:srgbClr val="993300"/>
                </a:solidFill>
                <a:latin typeface="Tahoma" panose="020B0604030504040204" pitchFamily="34" charset="0"/>
              </a:rPr>
              <a:t>这里回车</a:t>
            </a:r>
            <a:endParaRPr lang="en-US" altLang="zh-CN" sz="2000" b="0" dirty="0">
              <a:solidFill>
                <a:srgbClr val="993300"/>
              </a:solidFill>
              <a:latin typeface="Tahoma" panose="020B0604030504040204" pitchFamily="34" charset="0"/>
            </a:endParaRPr>
          </a:p>
          <a:p>
            <a:pPr eaLnBrk="1" hangingPunct="1"/>
            <a:r>
              <a:rPr lang="en-US" altLang="zh-CN" sz="2000" b="0" dirty="0">
                <a:solidFill>
                  <a:srgbClr val="993300"/>
                </a:solidFill>
                <a:latin typeface="Tahoma" panose="020B0604030504040204" pitchFamily="34" charset="0"/>
              </a:rPr>
              <a:t>          11, 12, 13]</a:t>
            </a:r>
          </a:p>
          <a:p>
            <a:pPr eaLnBrk="1" hangingPunct="1"/>
            <a:r>
              <a:rPr lang="en-US" altLang="pt-BR" sz="2000" b="0" dirty="0" smtClean="0">
                <a:solidFill>
                  <a:srgbClr val="993300"/>
                </a:solidFill>
                <a:latin typeface="Tahoma" panose="020B0604030504040204" pitchFamily="34" charset="0"/>
              </a:rPr>
              <a:t> </a:t>
            </a:r>
            <a:r>
              <a:rPr lang="pt-BR" altLang="zh-CN" sz="2000" b="0" dirty="0" smtClean="0">
                <a:solidFill>
                  <a:srgbClr val="993300"/>
                </a:solidFill>
                <a:latin typeface="Tahoma" panose="020B0604030504040204" pitchFamily="34" charset="0"/>
              </a:rPr>
              <a:t>A3=[</a:t>
            </a:r>
            <a:r>
              <a:rPr lang="pt-BR" altLang="zh-CN" sz="2000" b="0" dirty="0">
                <a:solidFill>
                  <a:srgbClr val="993300"/>
                </a:solidFill>
                <a:latin typeface="Tahoma" panose="020B0604030504040204" pitchFamily="34" charset="0"/>
              </a:rPr>
              <a:t>1,2 3;  4,5,6;  7 8 9;  11 ...</a:t>
            </a:r>
          </a:p>
          <a:p>
            <a:pPr eaLnBrk="1" hangingPunct="1"/>
            <a:r>
              <a:rPr lang="zh-CN" altLang="en-US" sz="2000" b="0" dirty="0">
                <a:solidFill>
                  <a:srgbClr val="993300"/>
                </a:solidFill>
                <a:latin typeface="Tahoma" panose="020B0604030504040204" pitchFamily="34" charset="0"/>
              </a:rPr>
              <a:t>    </a:t>
            </a:r>
            <a:r>
              <a:rPr lang="en-US" altLang="zh-CN" sz="2000" b="0" dirty="0">
                <a:solidFill>
                  <a:srgbClr val="993300"/>
                </a:solidFill>
                <a:latin typeface="Tahoma" panose="020B0604030504040204" pitchFamily="34" charset="0"/>
              </a:rPr>
              <a:t>12 13]</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20</a:t>
            </a:fld>
            <a:endParaRPr lang="zh-CN" alt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txBox="1">
            <a:spLocks noChangeArrowheads="1"/>
          </p:cNvSpPr>
          <p:nvPr/>
        </p:nvSpPr>
        <p:spPr bwMode="auto">
          <a:xfrm>
            <a:off x="22860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FF"/>
                </a:solidFill>
              </a:rPr>
              <a:t>矩阵的创建     </a:t>
            </a:r>
            <a:r>
              <a:rPr lang="zh-CN" altLang="en-US" sz="4000" b="0" dirty="0">
                <a:solidFill>
                  <a:srgbClr val="FF0000"/>
                </a:solidFill>
              </a:rPr>
              <a:t>利用</a:t>
            </a:r>
            <a:r>
              <a:rPr lang="zh-CN" altLang="en-US" sz="4000" b="0" dirty="0" smtClean="0">
                <a:solidFill>
                  <a:srgbClr val="FF0000"/>
                </a:solidFill>
              </a:rPr>
              <a:t>冒号 </a:t>
            </a:r>
            <a:r>
              <a:rPr lang="en-US" altLang="zh-CN" sz="4000" dirty="0" smtClean="0">
                <a:solidFill>
                  <a:srgbClr val="FF0000"/>
                </a:solidFill>
              </a:rPr>
              <a:t>: </a:t>
            </a:r>
            <a:r>
              <a:rPr lang="zh-CN" altLang="en-US" sz="4000" dirty="0" smtClean="0">
                <a:solidFill>
                  <a:srgbClr val="FF0000"/>
                </a:solidFill>
              </a:rPr>
              <a:t>等差数列</a:t>
            </a:r>
            <a:endParaRPr lang="en-US" altLang="zh-CN" sz="4000" dirty="0">
              <a:solidFill>
                <a:srgbClr val="FF0000"/>
              </a:solidFill>
            </a:endParaRPr>
          </a:p>
        </p:txBody>
      </p:sp>
      <p:sp>
        <p:nvSpPr>
          <p:cNvPr id="101379" name="Rectangle 3"/>
          <p:cNvSpPr txBox="1">
            <a:spLocks noChangeArrowheads="1"/>
          </p:cNvSpPr>
          <p:nvPr/>
        </p:nvSpPr>
        <p:spPr bwMode="auto">
          <a:xfrm>
            <a:off x="179388" y="838200"/>
            <a:ext cx="8785100" cy="5862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lnSpc>
                <a:spcPct val="90000"/>
              </a:lnSpc>
              <a:spcBef>
                <a:spcPts val="800"/>
              </a:spcBef>
              <a:buClr>
                <a:schemeClr val="hlink"/>
              </a:buClr>
              <a:buSzPct val="55000"/>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rgbClr val="993300"/>
                </a:solidFill>
                <a:latin typeface="Times New Roman" panose="02020603050405020304" pitchFamily="18" charset="0"/>
                <a:ea typeface="华文楷体" panose="02010600040101010101" pitchFamily="2" charset="-122"/>
              </a:rPr>
              <a:t>A=1:2:10</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zh-CN" altLang="en-US" sz="2400" dirty="0" smtClean="0">
                <a:solidFill>
                  <a:schemeClr val="tx1"/>
                </a:solidFill>
                <a:latin typeface="Times New Roman" panose="02020603050405020304" pitchFamily="18" charset="0"/>
                <a:ea typeface="华文楷体" panose="02010600040101010101" pitchFamily="2" charset="-122"/>
              </a:rPr>
              <a:t>得到</a:t>
            </a:r>
            <a:r>
              <a:rPr lang="zh-CN" altLang="en-US" sz="2400" dirty="0">
                <a:solidFill>
                  <a:schemeClr val="tx1"/>
                </a:solidFill>
                <a:latin typeface="Times New Roman" panose="02020603050405020304" pitchFamily="18" charset="0"/>
                <a:ea typeface="华文楷体" panose="02010600040101010101" pitchFamily="2" charset="-122"/>
              </a:rPr>
              <a:t>行向量 </a:t>
            </a:r>
            <a:r>
              <a:rPr lang="en-US" altLang="zh-CN" sz="2400" dirty="0">
                <a:solidFill>
                  <a:schemeClr val="tx1"/>
                </a:solidFill>
                <a:latin typeface="Times New Roman" panose="02020603050405020304" pitchFamily="18" charset="0"/>
                <a:ea typeface="华文楷体" panose="02010600040101010101" pitchFamily="2" charset="-122"/>
              </a:rPr>
              <a:t>1 3 5 7 </a:t>
            </a:r>
            <a:r>
              <a:rPr lang="en-US" altLang="zh-CN" sz="2400" dirty="0" smtClean="0">
                <a:solidFill>
                  <a:schemeClr val="tx1"/>
                </a:solidFill>
                <a:latin typeface="Times New Roman" panose="02020603050405020304" pitchFamily="18" charset="0"/>
                <a:ea typeface="华文楷体" panose="02010600040101010101" pitchFamily="2" charset="-122"/>
              </a:rPr>
              <a:t>9, </a:t>
            </a:r>
            <a:r>
              <a:rPr lang="zh-CN" altLang="en-US" sz="2400" dirty="0" smtClean="0">
                <a:solidFill>
                  <a:schemeClr val="tx1"/>
                </a:solidFill>
                <a:latin typeface="Times New Roman" panose="02020603050405020304" pitchFamily="18" charset="0"/>
                <a:ea typeface="华文楷体" panose="02010600040101010101" pitchFamily="2" charset="-122"/>
              </a:rPr>
              <a:t>注意这里没有中括号</a:t>
            </a:r>
            <a:endParaRPr lang="en-US" altLang="zh-CN" sz="2400" dirty="0">
              <a:solidFill>
                <a:schemeClr val="tx1"/>
              </a:solidFill>
              <a:latin typeface="Times New Roman" panose="02020603050405020304" pitchFamily="18" charset="0"/>
              <a:ea typeface="华文楷体" panose="02010600040101010101" pitchFamily="2" charset="-122"/>
            </a:endParaRPr>
          </a:p>
          <a:p>
            <a:pPr lvl="1" eaLnBrk="1" hangingPunct="1">
              <a:lnSpc>
                <a:spcPct val="90000"/>
              </a:lnSpc>
              <a:spcBef>
                <a:spcPts val="800"/>
              </a:spcBef>
              <a:buClr>
                <a:schemeClr val="hlink"/>
              </a:buClr>
              <a:buSzPct val="55000"/>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rgbClr val="993300"/>
                </a:solidFill>
                <a:latin typeface="Times New Roman" panose="02020603050405020304" pitchFamily="18" charset="0"/>
                <a:ea typeface="华文楷体" panose="02010600040101010101" pitchFamily="2" charset="-122"/>
              </a:rPr>
              <a:t>B=[1:2:9]</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zh-CN" altLang="en-US" sz="2400" dirty="0" smtClean="0">
                <a:solidFill>
                  <a:schemeClr val="tx1"/>
                </a:solidFill>
                <a:latin typeface="Times New Roman" panose="02020603050405020304" pitchFamily="18" charset="0"/>
                <a:ea typeface="华文楷体" panose="02010600040101010101" pitchFamily="2" charset="-122"/>
              </a:rPr>
              <a:t>得到</a:t>
            </a:r>
            <a:r>
              <a:rPr lang="zh-CN" altLang="en-US" sz="2400" dirty="0">
                <a:solidFill>
                  <a:schemeClr val="tx1"/>
                </a:solidFill>
                <a:latin typeface="Times New Roman" panose="02020603050405020304" pitchFamily="18" charset="0"/>
                <a:ea typeface="华文楷体" panose="02010600040101010101" pitchFamily="2" charset="-122"/>
              </a:rPr>
              <a:t>行向量</a:t>
            </a:r>
            <a:r>
              <a:rPr lang="en-US" altLang="zh-CN" sz="2400" dirty="0">
                <a:solidFill>
                  <a:schemeClr val="tx1"/>
                </a:solidFill>
                <a:latin typeface="Times New Roman" panose="02020603050405020304" pitchFamily="18" charset="0"/>
                <a:ea typeface="华文楷体" panose="02010600040101010101" pitchFamily="2" charset="-122"/>
              </a:rPr>
              <a:t> 1 3 5 7 </a:t>
            </a:r>
            <a:r>
              <a:rPr lang="en-US" altLang="zh-CN" sz="2400" dirty="0" smtClean="0">
                <a:solidFill>
                  <a:schemeClr val="tx1"/>
                </a:solidFill>
                <a:latin typeface="Times New Roman" panose="02020603050405020304" pitchFamily="18" charset="0"/>
                <a:ea typeface="华文楷体" panose="02010600040101010101" pitchFamily="2" charset="-122"/>
              </a:rPr>
              <a:t>9,</a:t>
            </a:r>
            <a:r>
              <a:rPr lang="zh-CN" altLang="en-US" sz="2400" dirty="0" smtClean="0">
                <a:solidFill>
                  <a:schemeClr val="tx1"/>
                </a:solidFill>
                <a:latin typeface="Times New Roman" panose="02020603050405020304" pitchFamily="18" charset="0"/>
                <a:ea typeface="华文楷体" panose="02010600040101010101" pitchFamily="2" charset="-122"/>
              </a:rPr>
              <a:t>也可以有中括号</a:t>
            </a:r>
            <a:endParaRPr lang="en-US" altLang="zh-CN" sz="2400" dirty="0">
              <a:solidFill>
                <a:schemeClr val="tx1"/>
              </a:solidFill>
              <a:latin typeface="Times New Roman" panose="02020603050405020304" pitchFamily="18" charset="0"/>
              <a:ea typeface="华文楷体" panose="02010600040101010101" pitchFamily="2" charset="-122"/>
            </a:endParaRPr>
          </a:p>
          <a:p>
            <a:pPr lvl="1" eaLnBrk="1" hangingPunct="1">
              <a:lnSpc>
                <a:spcPct val="90000"/>
              </a:lnSpc>
              <a:spcBef>
                <a:spcPts val="800"/>
              </a:spcBef>
              <a:buClr>
                <a:schemeClr val="hlink"/>
              </a:buClr>
              <a:buSzPct val="55000"/>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rgbClr val="993300"/>
                </a:solidFill>
                <a:latin typeface="Times New Roman" panose="02020603050405020304" pitchFamily="18" charset="0"/>
                <a:ea typeface="华文楷体" panose="02010600040101010101" pitchFamily="2" charset="-122"/>
              </a:rPr>
              <a:t>C</a:t>
            </a:r>
            <a:r>
              <a:rPr lang="en-US" altLang="zh-CN" sz="2400" dirty="0">
                <a:solidFill>
                  <a:srgbClr val="993300"/>
                </a:solidFill>
                <a:latin typeface="Times New Roman" panose="02020603050405020304" pitchFamily="18" charset="0"/>
                <a:ea typeface="华文楷体" panose="02010600040101010101" pitchFamily="2" charset="-122"/>
              </a:rPr>
              <a:t>=(1:3</a:t>
            </a:r>
            <a:r>
              <a:rPr lang="en-US" altLang="zh-CN" sz="2400" dirty="0" smtClean="0">
                <a:solidFill>
                  <a:srgbClr val="993300"/>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zh-CN" altLang="en-US" sz="2400" dirty="0" smtClean="0">
                <a:solidFill>
                  <a:schemeClr val="tx1"/>
                </a:solidFill>
                <a:latin typeface="Times New Roman" panose="02020603050405020304" pitchFamily="18" charset="0"/>
                <a:ea typeface="华文楷体" panose="02010600040101010101" pitchFamily="2" charset="-122"/>
              </a:rPr>
              <a:t>得到</a:t>
            </a:r>
            <a:r>
              <a:rPr lang="zh-CN" altLang="en-US" sz="2400" dirty="0">
                <a:solidFill>
                  <a:schemeClr val="tx1"/>
                </a:solidFill>
                <a:latin typeface="Times New Roman" panose="02020603050405020304" pitchFamily="18" charset="0"/>
                <a:ea typeface="华文楷体" panose="02010600040101010101" pitchFamily="2" charset="-122"/>
              </a:rPr>
              <a:t>列向量</a:t>
            </a:r>
            <a:r>
              <a:rPr lang="en-US" altLang="zh-CN" sz="2400" dirty="0">
                <a:solidFill>
                  <a:schemeClr val="tx1"/>
                </a:solidFill>
                <a:latin typeface="Times New Roman" panose="02020603050405020304" pitchFamily="18" charset="0"/>
                <a:ea typeface="华文楷体" panose="02010600040101010101" pitchFamily="2" charset="-122"/>
              </a:rPr>
              <a:t>,</a:t>
            </a:r>
            <a:r>
              <a:rPr lang="zh-CN" altLang="en-US" sz="2400" dirty="0">
                <a:solidFill>
                  <a:schemeClr val="tx1"/>
                </a:solidFill>
                <a:latin typeface="Times New Roman" panose="02020603050405020304" pitchFamily="18" charset="0"/>
                <a:ea typeface="华文楷体" panose="02010600040101010101" pitchFamily="2" charset="-122"/>
              </a:rPr>
              <a:t>等价于</a:t>
            </a:r>
            <a:r>
              <a:rPr lang="en-US" altLang="zh-CN" sz="2400" dirty="0">
                <a:solidFill>
                  <a:schemeClr val="tx1"/>
                </a:solidFill>
                <a:latin typeface="Times New Roman" panose="02020603050405020304" pitchFamily="18" charset="0"/>
                <a:ea typeface="华文楷体" panose="02010600040101010101" pitchFamily="2" charset="-122"/>
              </a:rPr>
              <a:t>C=[1;2;3]</a:t>
            </a:r>
            <a:r>
              <a:rPr lang="zh-CN" altLang="en-US" sz="2400" dirty="0">
                <a:solidFill>
                  <a:schemeClr val="tx1"/>
                </a:solidFill>
                <a:latin typeface="Times New Roman" panose="02020603050405020304" pitchFamily="18" charset="0"/>
                <a:ea typeface="华文楷体" panose="02010600040101010101" pitchFamily="2" charset="-122"/>
              </a:rPr>
              <a:t>或</a:t>
            </a:r>
            <a:r>
              <a:rPr lang="en-US" altLang="zh-CN" sz="2400" dirty="0">
                <a:solidFill>
                  <a:schemeClr val="tx1"/>
                </a:solidFill>
                <a:latin typeface="Times New Roman" panose="02020603050405020304" pitchFamily="18" charset="0"/>
                <a:ea typeface="华文楷体" panose="02010600040101010101" pitchFamily="2" charset="-122"/>
              </a:rPr>
              <a:t>C=[1:3]' </a:t>
            </a:r>
          </a:p>
          <a:p>
            <a:pPr lvl="1" eaLnBrk="1" hangingPunct="1">
              <a:lnSpc>
                <a:spcPct val="90000"/>
              </a:lnSpc>
              <a:spcBef>
                <a:spcPts val="800"/>
              </a:spcBef>
              <a:buClr>
                <a:schemeClr val="hlink"/>
              </a:buClr>
              <a:buSzPct val="55000"/>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rgbClr val="993300"/>
                </a:solidFill>
                <a:latin typeface="Times New Roman" panose="02020603050405020304" pitchFamily="18" charset="0"/>
                <a:ea typeface="华文楷体" panose="02010600040101010101" pitchFamily="2" charset="-122"/>
              </a:rPr>
              <a:t>D</a:t>
            </a:r>
            <a:r>
              <a:rPr lang="en-US" altLang="zh-CN" sz="2400" dirty="0">
                <a:solidFill>
                  <a:srgbClr val="993300"/>
                </a:solidFill>
                <a:latin typeface="Times New Roman" panose="02020603050405020304" pitchFamily="18" charset="0"/>
                <a:ea typeface="华文楷体" panose="02010600040101010101" pitchFamily="2" charset="-122"/>
              </a:rPr>
              <a:t>=[1:3 , 2:4]</a:t>
            </a: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a:t>
            </a:r>
            <a:r>
              <a:rPr lang="zh-CN" altLang="en-US" sz="2400" dirty="0" smtClean="0">
                <a:solidFill>
                  <a:schemeClr val="tx1"/>
                </a:solidFill>
                <a:latin typeface="Times New Roman" panose="02020603050405020304" pitchFamily="18" charset="0"/>
                <a:ea typeface="华文楷体" panose="02010600040101010101" pitchFamily="2" charset="-122"/>
              </a:rPr>
              <a:t>得到</a:t>
            </a:r>
            <a:r>
              <a:rPr lang="zh-CN" altLang="en-US" sz="2400" dirty="0">
                <a:solidFill>
                  <a:schemeClr val="tx1"/>
                </a:solidFill>
                <a:latin typeface="Times New Roman" panose="02020603050405020304" pitchFamily="18" charset="0"/>
                <a:ea typeface="华文楷体" panose="02010600040101010101" pitchFamily="2" charset="-122"/>
              </a:rPr>
              <a:t>行向量 </a:t>
            </a:r>
            <a:r>
              <a:rPr lang="en-US" altLang="zh-CN" sz="2400" dirty="0">
                <a:solidFill>
                  <a:schemeClr val="tx1"/>
                </a:solidFill>
                <a:latin typeface="Times New Roman" panose="02020603050405020304" pitchFamily="18" charset="0"/>
                <a:ea typeface="华文楷体" panose="02010600040101010101" pitchFamily="2" charset="-122"/>
              </a:rPr>
              <a:t>1  2  3  2  3  4</a:t>
            </a:r>
          </a:p>
          <a:p>
            <a:pPr lvl="1" eaLnBrk="1" hangingPunct="1">
              <a:lnSpc>
                <a:spcPct val="90000"/>
              </a:lnSpc>
              <a:spcBef>
                <a:spcPts val="800"/>
              </a:spcBef>
              <a:buClr>
                <a:schemeClr val="hlink"/>
              </a:buClr>
              <a:buSzPct val="55000"/>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rgbClr val="993300"/>
                </a:solidFill>
                <a:latin typeface="Times New Roman" panose="02020603050405020304" pitchFamily="18" charset="0"/>
                <a:ea typeface="华文楷体" panose="02010600040101010101" pitchFamily="2" charset="-122"/>
              </a:rPr>
              <a:t>E</a:t>
            </a:r>
            <a:r>
              <a:rPr lang="en-US" altLang="zh-CN" sz="2400" dirty="0">
                <a:solidFill>
                  <a:srgbClr val="993300"/>
                </a:solidFill>
                <a:latin typeface="Times New Roman" panose="02020603050405020304" pitchFamily="18" charset="0"/>
                <a:ea typeface="华文楷体" panose="02010600040101010101" pitchFamily="2" charset="-122"/>
              </a:rPr>
              <a:t>=[1:3 ; 2:4]</a:t>
            </a: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a:t>
            </a:r>
            <a:r>
              <a:rPr lang="zh-CN" altLang="en-US" sz="2400" dirty="0" smtClean="0">
                <a:solidFill>
                  <a:schemeClr val="tx1"/>
                </a:solidFill>
                <a:latin typeface="Times New Roman" panose="02020603050405020304" pitchFamily="18" charset="0"/>
                <a:ea typeface="华文楷体" panose="02010600040101010101" pitchFamily="2" charset="-122"/>
              </a:rPr>
              <a:t>得到 </a:t>
            </a:r>
            <a:r>
              <a:rPr lang="en-US" altLang="zh-CN" sz="2400" dirty="0">
                <a:solidFill>
                  <a:schemeClr val="tx1"/>
                </a:solidFill>
                <a:latin typeface="Times New Roman" panose="02020603050405020304" pitchFamily="18" charset="0"/>
                <a:ea typeface="华文楷体" panose="02010600040101010101" pitchFamily="2" charset="-122"/>
              </a:rPr>
              <a:t>2x3 </a:t>
            </a:r>
            <a:r>
              <a:rPr lang="zh-CN" altLang="en-US" sz="2400" dirty="0" smtClean="0">
                <a:solidFill>
                  <a:schemeClr val="tx1"/>
                </a:solidFill>
                <a:latin typeface="Times New Roman" panose="02020603050405020304" pitchFamily="18" charset="0"/>
                <a:ea typeface="华文楷体" panose="02010600040101010101" pitchFamily="2" charset="-122"/>
              </a:rPr>
              <a:t>矩阵，这里不能改成小括号</a:t>
            </a:r>
            <a:endParaRPr lang="en-US" altLang="zh-CN" sz="2400" dirty="0" smtClean="0">
              <a:solidFill>
                <a:schemeClr val="tx1"/>
              </a:solidFill>
              <a:latin typeface="Times New Roman" panose="02020603050405020304" pitchFamily="18" charset="0"/>
              <a:ea typeface="华文楷体" panose="02010600040101010101" pitchFamily="2" charset="-122"/>
            </a:endParaRPr>
          </a:p>
          <a:p>
            <a:pPr lvl="1" eaLnBrk="1" hangingPunct="1">
              <a:lnSpc>
                <a:spcPct val="90000"/>
              </a:lnSpc>
              <a:spcBef>
                <a:spcPts val="800"/>
              </a:spcBef>
              <a:buClr>
                <a:schemeClr val="hlink"/>
              </a:buClr>
              <a:buSzPct val="55000"/>
            </a:pPr>
            <a:r>
              <a:rPr lang="en-US" altLang="zh-CN" sz="2400" dirty="0" smtClean="0">
                <a:solidFill>
                  <a:srgbClr val="993300"/>
                </a:solidFill>
                <a:latin typeface="Times New Roman" panose="02020603050405020304" pitchFamily="18" charset="0"/>
                <a:ea typeface="华文楷体" panose="02010600040101010101" pitchFamily="2" charset="-122"/>
              </a:rPr>
              <a:t>    F =[2.4:-0.5:1]     </a:t>
            </a:r>
            <a:r>
              <a:rPr lang="en-US" altLang="zh-CN" sz="2400" dirty="0" smtClean="0">
                <a:solidFill>
                  <a:schemeClr val="tx1"/>
                </a:solidFill>
                <a:latin typeface="Times New Roman" panose="02020603050405020304" pitchFamily="18" charset="0"/>
                <a:ea typeface="华文楷体" panose="02010600040101010101" pitchFamily="2" charset="-122"/>
              </a:rPr>
              <a:t>%</a:t>
            </a:r>
            <a:r>
              <a:rPr lang="zh-CN" altLang="en-US" sz="2400" dirty="0" smtClean="0">
                <a:solidFill>
                  <a:schemeClr val="tx1"/>
                </a:solidFill>
                <a:latin typeface="Times New Roman" panose="02020603050405020304" pitchFamily="18" charset="0"/>
                <a:ea typeface="华文楷体" panose="02010600040101010101" pitchFamily="2" charset="-122"/>
              </a:rPr>
              <a:t>得到行向量 </a:t>
            </a:r>
            <a:r>
              <a:rPr lang="en-US" altLang="zh-CN" sz="2400" dirty="0" smtClean="0">
                <a:solidFill>
                  <a:schemeClr val="tx1"/>
                </a:solidFill>
                <a:latin typeface="Times New Roman" panose="02020603050405020304" pitchFamily="18" charset="0"/>
                <a:ea typeface="华文楷体" panose="02010600040101010101" pitchFamily="2" charset="-122"/>
              </a:rPr>
              <a:t>1.0  1.5  2.0</a:t>
            </a:r>
            <a:endParaRPr lang="en-US" altLang="zh-CN" sz="2400" i="1" u="sng" dirty="0">
              <a:solidFill>
                <a:schemeClr val="tx1"/>
              </a:solidFill>
              <a:latin typeface="Times New Roman" panose="02020603050405020304" pitchFamily="18" charset="0"/>
              <a:ea typeface="华文楷体" panose="02010600040101010101" pitchFamily="2" charset="-122"/>
            </a:endParaRPr>
          </a:p>
          <a:p>
            <a:pPr lvl="1" eaLnBrk="1" hangingPunct="1">
              <a:lnSpc>
                <a:spcPct val="90000"/>
              </a:lnSpc>
              <a:spcBef>
                <a:spcPct val="45000"/>
              </a:spcBef>
              <a:buClr>
                <a:schemeClr val="hlink"/>
              </a:buClr>
              <a:buSzPct val="55000"/>
              <a:buFont typeface="Wingdings" panose="05000000000000000000" pitchFamily="2" charset="2"/>
              <a:buNone/>
            </a:pPr>
            <a:r>
              <a:rPr lang="zh-CN" altLang="en-US" dirty="0">
                <a:solidFill>
                  <a:srgbClr val="0000FF"/>
                </a:solidFill>
                <a:latin typeface="Times New Roman" panose="02020603050405020304" pitchFamily="18" charset="0"/>
                <a:ea typeface="华文楷体" panose="02010600040101010101" pitchFamily="2" charset="-122"/>
              </a:rPr>
              <a:t>利用冒号 </a:t>
            </a:r>
            <a:r>
              <a:rPr lang="en-US" altLang="zh-CN" dirty="0">
                <a:solidFill>
                  <a:srgbClr val="0000FF"/>
                </a:solidFill>
                <a:latin typeface="Times New Roman" panose="02020603050405020304" pitchFamily="18" charset="0"/>
                <a:ea typeface="华文楷体" panose="02010600040101010101" pitchFamily="2" charset="-122"/>
              </a:rPr>
              <a:t>: </a:t>
            </a:r>
            <a:r>
              <a:rPr lang="zh-CN" altLang="en-US" dirty="0">
                <a:solidFill>
                  <a:srgbClr val="0000FF"/>
                </a:solidFill>
                <a:latin typeface="Times New Roman" panose="02020603050405020304" pitchFamily="18" charset="0"/>
                <a:ea typeface="华文楷体" panose="02010600040101010101" pitchFamily="2" charset="-122"/>
              </a:rPr>
              <a:t>操作符创建行向量的基本语法格式：</a:t>
            </a:r>
          </a:p>
          <a:p>
            <a:pPr lvl="1" algn="ctr" eaLnBrk="1" hangingPunct="1">
              <a:spcBef>
                <a:spcPts val="25"/>
              </a:spcBef>
              <a:buClr>
                <a:schemeClr val="hlink"/>
              </a:buClr>
              <a:buSzPct val="55000"/>
              <a:buFont typeface="Wingdings" panose="05000000000000000000" pitchFamily="2" charset="2"/>
              <a:buNone/>
            </a:pPr>
            <a:r>
              <a:rPr lang="en-US" altLang="zh-CN" sz="3200" dirty="0">
                <a:solidFill>
                  <a:srgbClr val="993300"/>
                </a:solidFill>
                <a:latin typeface="Times New Roman" panose="02020603050405020304" pitchFamily="18" charset="0"/>
                <a:ea typeface="华文楷体" panose="02010600040101010101" pitchFamily="2" charset="-122"/>
              </a:rPr>
              <a:t>x=Start : Increment : </a:t>
            </a:r>
            <a:r>
              <a:rPr lang="en-US" altLang="zh-CN" sz="3200" dirty="0" smtClean="0">
                <a:solidFill>
                  <a:srgbClr val="993300"/>
                </a:solidFill>
                <a:latin typeface="Times New Roman" panose="02020603050405020304" pitchFamily="18" charset="0"/>
                <a:ea typeface="华文楷体" panose="02010600040101010101" pitchFamily="2" charset="-122"/>
              </a:rPr>
              <a:t>End</a:t>
            </a:r>
          </a:p>
          <a:p>
            <a:pPr lvl="1" eaLnBrk="1" hangingPunct="1">
              <a:spcBef>
                <a:spcPct val="20000"/>
              </a:spcBef>
              <a:buClr>
                <a:schemeClr val="hlink"/>
              </a:buClr>
              <a:buSzPct val="55000"/>
              <a:buFont typeface="Wingdings" panose="05000000000000000000" pitchFamily="2" charset="2"/>
              <a:buChar char="n"/>
            </a:pPr>
            <a:r>
              <a:rPr lang="zh-CN" altLang="en-US" sz="2400" b="0" dirty="0" smtClean="0">
                <a:solidFill>
                  <a:schemeClr val="tx1"/>
                </a:solidFill>
                <a:latin typeface="Times New Roman" panose="02020603050405020304" pitchFamily="18" charset="0"/>
                <a:ea typeface="华文楷体" panose="02010600040101010101" pitchFamily="2" charset="-122"/>
              </a:rPr>
              <a:t>新</a:t>
            </a:r>
            <a:r>
              <a:rPr lang="zh-CN" altLang="en-US" sz="2400" b="0" dirty="0">
                <a:solidFill>
                  <a:schemeClr val="tx1"/>
                </a:solidFill>
                <a:latin typeface="Times New Roman" panose="02020603050405020304" pitchFamily="18" charset="0"/>
                <a:ea typeface="华文楷体" panose="02010600040101010101" pitchFamily="2" charset="-122"/>
              </a:rPr>
              <a:t>向量</a:t>
            </a:r>
            <a:r>
              <a:rPr lang="en-US" altLang="zh-CN" sz="2400" b="0" dirty="0">
                <a:solidFill>
                  <a:schemeClr val="tx1"/>
                </a:solidFill>
                <a:latin typeface="Times New Roman" panose="02020603050405020304" pitchFamily="18" charset="0"/>
                <a:ea typeface="华文楷体" panose="02010600040101010101" pitchFamily="2" charset="-122"/>
              </a:rPr>
              <a:t>x</a:t>
            </a:r>
            <a:r>
              <a:rPr lang="zh-CN" altLang="en-US" sz="2400" b="0" dirty="0">
                <a:solidFill>
                  <a:schemeClr val="tx1"/>
                </a:solidFill>
                <a:latin typeface="Times New Roman" panose="02020603050405020304" pitchFamily="18" charset="0"/>
                <a:ea typeface="华文楷体" panose="02010600040101010101" pitchFamily="2" charset="-122"/>
              </a:rPr>
              <a:t>的最后一个元素不能大于</a:t>
            </a:r>
            <a:r>
              <a:rPr lang="en-US" altLang="zh-CN" sz="2400" b="0" dirty="0">
                <a:solidFill>
                  <a:schemeClr val="tx1"/>
                </a:solidFill>
                <a:latin typeface="Times New Roman" panose="02020603050405020304" pitchFamily="18" charset="0"/>
                <a:ea typeface="华文楷体" panose="02010600040101010101" pitchFamily="2" charset="-122"/>
              </a:rPr>
              <a:t>End </a:t>
            </a:r>
            <a:r>
              <a:rPr lang="zh-CN" altLang="en-US" sz="2400" b="0" dirty="0">
                <a:solidFill>
                  <a:schemeClr val="tx1"/>
                </a:solidFill>
                <a:latin typeface="Times New Roman" panose="02020603050405020304" pitchFamily="18" charset="0"/>
                <a:ea typeface="华文楷体" panose="02010600040101010101" pitchFamily="2" charset="-122"/>
              </a:rPr>
              <a:t>；</a:t>
            </a:r>
          </a:p>
          <a:p>
            <a:pPr lvl="1" eaLnBrk="1" hangingPunct="1">
              <a:spcBef>
                <a:spcPct val="20000"/>
              </a:spcBef>
              <a:buClr>
                <a:schemeClr val="hlink"/>
              </a:buClr>
              <a:buSzPct val="55000"/>
              <a:buFont typeface="Wingdings" panose="05000000000000000000" pitchFamily="2" charset="2"/>
              <a:buChar char="n"/>
            </a:pPr>
            <a:r>
              <a:rPr lang="en-US" altLang="zh-CN" sz="2400" b="0" dirty="0">
                <a:solidFill>
                  <a:schemeClr val="tx1"/>
                </a:solidFill>
                <a:latin typeface="Times New Roman" panose="02020603050405020304" pitchFamily="18" charset="0"/>
                <a:ea typeface="华文楷体" panose="02010600040101010101" pitchFamily="2" charset="-122"/>
              </a:rPr>
              <a:t>Increment</a:t>
            </a:r>
            <a:r>
              <a:rPr lang="zh-CN" altLang="en-US" sz="2400" b="0" dirty="0">
                <a:solidFill>
                  <a:schemeClr val="tx1"/>
                </a:solidFill>
                <a:latin typeface="Times New Roman" panose="02020603050405020304" pitchFamily="18" charset="0"/>
                <a:ea typeface="华文楷体" panose="02010600040101010101" pitchFamily="2" charset="-122"/>
              </a:rPr>
              <a:t>可正可负，若负，则必须</a:t>
            </a:r>
            <a:r>
              <a:rPr lang="en-US" altLang="zh-CN" sz="2400" b="0" dirty="0">
                <a:solidFill>
                  <a:schemeClr val="tx1"/>
                </a:solidFill>
                <a:latin typeface="Times New Roman" panose="02020603050405020304" pitchFamily="18" charset="0"/>
                <a:ea typeface="华文楷体" panose="02010600040101010101" pitchFamily="2" charset="-122"/>
              </a:rPr>
              <a:t>Start&gt;End</a:t>
            </a:r>
            <a:r>
              <a:rPr lang="zh-CN" altLang="en-US" sz="2400" b="0" dirty="0" smtClean="0">
                <a:solidFill>
                  <a:schemeClr val="tx1"/>
                </a:solidFill>
                <a:latin typeface="Times New Roman" panose="02020603050405020304" pitchFamily="18" charset="0"/>
                <a:ea typeface="华文楷体" panose="02010600040101010101" pitchFamily="2" charset="-122"/>
              </a:rPr>
              <a:t>；</a:t>
            </a:r>
            <a:endParaRPr lang="en-US" altLang="zh-CN" sz="2400" b="0" dirty="0" smtClean="0">
              <a:solidFill>
                <a:schemeClr val="tx1"/>
              </a:solidFill>
              <a:latin typeface="Times New Roman" panose="02020603050405020304" pitchFamily="18" charset="0"/>
              <a:ea typeface="华文楷体" panose="02010600040101010101" pitchFamily="2" charset="-122"/>
            </a:endParaRPr>
          </a:p>
          <a:p>
            <a:pPr marL="457200" lvl="1" indent="0" eaLnBrk="1" hangingPunct="1">
              <a:spcBef>
                <a:spcPct val="20000"/>
              </a:spcBef>
              <a:buClr>
                <a:schemeClr val="hlink"/>
              </a:buClr>
              <a:buSzPct val="55000"/>
            </a:pPr>
            <a:r>
              <a:rPr lang="en-US" altLang="zh-CN" sz="2400" b="0" dirty="0">
                <a:solidFill>
                  <a:schemeClr val="tx1"/>
                </a:solidFill>
                <a:latin typeface="Times New Roman" panose="02020603050405020304" pitchFamily="18" charset="0"/>
                <a:ea typeface="华文楷体" panose="02010600040101010101" pitchFamily="2" charset="-122"/>
              </a:rPr>
              <a:t> </a:t>
            </a:r>
            <a:r>
              <a:rPr lang="en-US" altLang="zh-CN" sz="2400" b="0" dirty="0" smtClean="0">
                <a:solidFill>
                  <a:schemeClr val="tx1"/>
                </a:solidFill>
                <a:latin typeface="Times New Roman" panose="02020603050405020304" pitchFamily="18" charset="0"/>
                <a:ea typeface="华文楷体" panose="02010600040101010101" pitchFamily="2" charset="-122"/>
              </a:rPr>
              <a:t>  </a:t>
            </a:r>
            <a:r>
              <a:rPr lang="zh-CN" altLang="en-US" sz="2400" b="0" dirty="0" smtClean="0">
                <a:solidFill>
                  <a:schemeClr val="tx1"/>
                </a:solidFill>
                <a:latin typeface="Times New Roman" panose="02020603050405020304" pitchFamily="18" charset="0"/>
                <a:ea typeface="华文楷体" panose="02010600040101010101" pitchFamily="2" charset="-122"/>
              </a:rPr>
              <a:t>若</a:t>
            </a:r>
            <a:r>
              <a:rPr lang="zh-CN" altLang="en-US" sz="2400" b="0" dirty="0">
                <a:solidFill>
                  <a:schemeClr val="tx1"/>
                </a:solidFill>
                <a:latin typeface="Times New Roman" panose="02020603050405020304" pitchFamily="18" charset="0"/>
                <a:ea typeface="华文楷体" panose="02010600040101010101" pitchFamily="2" charset="-122"/>
              </a:rPr>
              <a:t>正，则必须</a:t>
            </a:r>
            <a:r>
              <a:rPr lang="en-US" altLang="zh-CN" sz="2400" b="0" dirty="0">
                <a:solidFill>
                  <a:schemeClr val="tx1"/>
                </a:solidFill>
                <a:latin typeface="Times New Roman" panose="02020603050405020304" pitchFamily="18" charset="0"/>
                <a:ea typeface="华文楷体" panose="02010600040101010101" pitchFamily="2" charset="-122"/>
              </a:rPr>
              <a:t>Start&lt;End</a:t>
            </a:r>
            <a:r>
              <a:rPr lang="zh-CN" altLang="en-US" sz="2400" b="0" dirty="0">
                <a:solidFill>
                  <a:schemeClr val="tx1"/>
                </a:solidFill>
                <a:latin typeface="Times New Roman" panose="02020603050405020304" pitchFamily="18" charset="0"/>
                <a:ea typeface="华文楷体" panose="02010600040101010101" pitchFamily="2" charset="-122"/>
              </a:rPr>
              <a:t>，否则创建的为空</a:t>
            </a:r>
            <a:r>
              <a:rPr lang="zh-CN" altLang="en-US" sz="2400" b="0" dirty="0" smtClean="0">
                <a:solidFill>
                  <a:schemeClr val="tx1"/>
                </a:solidFill>
                <a:latin typeface="Times New Roman" panose="02020603050405020304" pitchFamily="18" charset="0"/>
                <a:ea typeface="华文楷体" panose="02010600040101010101" pitchFamily="2" charset="-122"/>
              </a:rPr>
              <a:t>向量</a:t>
            </a:r>
            <a:r>
              <a:rPr lang="en-US" altLang="zh-CN" sz="2400" b="0" dirty="0" smtClean="0">
                <a:solidFill>
                  <a:schemeClr val="tx1"/>
                </a:solidFill>
                <a:latin typeface="Times New Roman" panose="02020603050405020304" pitchFamily="18" charset="0"/>
                <a:ea typeface="华文楷体" panose="02010600040101010101" pitchFamily="2" charset="-122"/>
              </a:rPr>
              <a:t>;</a:t>
            </a:r>
            <a:endParaRPr lang="zh-CN" altLang="en-US" sz="2400" b="0" dirty="0">
              <a:solidFill>
                <a:schemeClr val="tx1"/>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buFont typeface="Wingdings" panose="05000000000000000000" pitchFamily="2" charset="2"/>
              <a:buChar char="n"/>
            </a:pPr>
            <a:r>
              <a:rPr lang="zh-CN" altLang="en-US" sz="2400" b="0" dirty="0" smtClean="0">
                <a:solidFill>
                  <a:schemeClr val="tx1"/>
                </a:solidFill>
                <a:latin typeface="Times New Roman" panose="02020603050405020304" pitchFamily="18" charset="0"/>
                <a:ea typeface="华文楷体" panose="02010600040101010101" pitchFamily="2" charset="-122"/>
              </a:rPr>
              <a:t>若</a:t>
            </a:r>
            <a:r>
              <a:rPr lang="en-US" altLang="zh-CN" sz="2400" b="0" dirty="0" smtClean="0">
                <a:solidFill>
                  <a:schemeClr val="tx1"/>
                </a:solidFill>
                <a:latin typeface="Times New Roman" panose="02020603050405020304" pitchFamily="18" charset="0"/>
                <a:ea typeface="华文楷体" panose="02010600040101010101" pitchFamily="2" charset="-122"/>
              </a:rPr>
              <a:t>Increment=1,</a:t>
            </a:r>
            <a:r>
              <a:rPr lang="zh-CN" altLang="en-US" sz="2400" b="0" dirty="0" smtClean="0">
                <a:solidFill>
                  <a:schemeClr val="tx1"/>
                </a:solidFill>
                <a:latin typeface="Times New Roman" panose="02020603050405020304" pitchFamily="18" charset="0"/>
                <a:ea typeface="华文楷体" panose="02010600040101010101" pitchFamily="2" charset="-122"/>
              </a:rPr>
              <a:t>则可简写为：</a:t>
            </a:r>
            <a:r>
              <a:rPr lang="en-US" altLang="zh-CN" sz="2400" b="0" dirty="0" smtClean="0">
                <a:solidFill>
                  <a:schemeClr val="tx1"/>
                </a:solidFill>
                <a:latin typeface="Times New Roman" panose="02020603050405020304" pitchFamily="18" charset="0"/>
                <a:ea typeface="华文楷体" panose="02010600040101010101" pitchFamily="2" charset="-122"/>
              </a:rPr>
              <a:t>x=</a:t>
            </a:r>
            <a:r>
              <a:rPr lang="en-US" altLang="zh-CN" sz="2400" b="0" dirty="0" err="1" smtClean="0">
                <a:solidFill>
                  <a:schemeClr val="tx1"/>
                </a:solidFill>
                <a:latin typeface="Times New Roman" panose="02020603050405020304" pitchFamily="18" charset="0"/>
                <a:ea typeface="华文楷体" panose="02010600040101010101" pitchFamily="2" charset="-122"/>
              </a:rPr>
              <a:t>Start:End</a:t>
            </a:r>
            <a:r>
              <a:rPr lang="en-US" altLang="zh-CN" sz="2400" b="0" dirty="0" smtClean="0">
                <a:solidFill>
                  <a:schemeClr val="tx1"/>
                </a:solidFill>
                <a:latin typeface="Times New Roman" panose="02020603050405020304" pitchFamily="18" charset="0"/>
                <a:ea typeface="华文楷体" panose="02010600040101010101" pitchFamily="2" charset="-122"/>
              </a:rPr>
              <a:t>;</a:t>
            </a:r>
          </a:p>
          <a:p>
            <a:pPr lvl="1" eaLnBrk="1" hangingPunct="1">
              <a:spcBef>
                <a:spcPct val="20000"/>
              </a:spcBef>
              <a:buClr>
                <a:schemeClr val="hlink"/>
              </a:buClr>
              <a:buSzPct val="55000"/>
              <a:buFont typeface="Wingdings" panose="05000000000000000000" pitchFamily="2" charset="2"/>
              <a:buChar char="n"/>
            </a:pPr>
            <a:r>
              <a:rPr lang="en-US" altLang="zh-CN" sz="2400" b="0" dirty="0" smtClean="0">
                <a:solidFill>
                  <a:schemeClr val="tx1"/>
                </a:solidFill>
                <a:latin typeface="Times New Roman" panose="02020603050405020304" pitchFamily="18" charset="0"/>
                <a:ea typeface="华文楷体" panose="02010600040101010101" pitchFamily="2" charset="-122"/>
              </a:rPr>
              <a:t>Increment</a:t>
            </a:r>
            <a:r>
              <a:rPr lang="zh-CN" altLang="en-US" sz="2400" b="0" dirty="0" smtClean="0">
                <a:solidFill>
                  <a:schemeClr val="tx1"/>
                </a:solidFill>
                <a:latin typeface="Times New Roman" panose="02020603050405020304" pitchFamily="18" charset="0"/>
                <a:ea typeface="华文楷体" panose="02010600040101010101" pitchFamily="2" charset="-122"/>
              </a:rPr>
              <a:t>可以是整数或实数。</a:t>
            </a:r>
            <a:endParaRPr lang="zh-CN" altLang="en-US" sz="2400" b="0" dirty="0">
              <a:solidFill>
                <a:schemeClr val="tx1"/>
              </a:solidFill>
              <a:latin typeface="Times New Roman" panose="02020603050405020304" pitchFamily="18" charset="0"/>
              <a:ea typeface="华文楷体" panose="02010600040101010101" pitchFamily="2" charset="-122"/>
            </a:endParaRPr>
          </a:p>
        </p:txBody>
      </p:sp>
      <p:sp>
        <p:nvSpPr>
          <p:cNvPr id="4" name="圆角矩形 3"/>
          <p:cNvSpPr/>
          <p:nvPr/>
        </p:nvSpPr>
        <p:spPr bwMode="auto">
          <a:xfrm>
            <a:off x="899592" y="838200"/>
            <a:ext cx="1512168" cy="838200"/>
          </a:xfrm>
          <a:prstGeom prst="round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b"/>
          <a:lstStyle/>
          <a:p>
            <a:pPr algn="ctr"/>
            <a:endParaRPr lang="zh-CN" altLang="en-US" sz="2400">
              <a:solidFill>
                <a:schemeClr val="hlink"/>
              </a:solidFill>
            </a:endParaRPr>
          </a:p>
        </p:txBody>
      </p:sp>
      <p:sp>
        <p:nvSpPr>
          <p:cNvPr id="5" name="圆角矩形 4"/>
          <p:cNvSpPr/>
          <p:nvPr/>
        </p:nvSpPr>
        <p:spPr bwMode="auto">
          <a:xfrm>
            <a:off x="879624" y="2130176"/>
            <a:ext cx="1892176" cy="838200"/>
          </a:xfrm>
          <a:prstGeom prst="round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b"/>
          <a:lstStyle/>
          <a:p>
            <a:pPr algn="ctr"/>
            <a:endParaRPr lang="zh-CN" altLang="en-US" sz="2400">
              <a:solidFill>
                <a:schemeClr val="hlink"/>
              </a:solidFill>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21</a:t>
            </a:fld>
            <a:endParaRPr lang="zh-CN" altLang="en-US"/>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txBox="1">
            <a:spLocks noChangeArrowheads="1"/>
          </p:cNvSpPr>
          <p:nvPr/>
        </p:nvSpPr>
        <p:spPr bwMode="auto">
          <a:xfrm>
            <a:off x="238125" y="-9525"/>
            <a:ext cx="83756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FF"/>
                </a:solidFill>
              </a:rPr>
              <a:t>矩阵的创建     </a:t>
            </a:r>
            <a:r>
              <a:rPr lang="zh-CN" altLang="en-US" sz="4000" b="0" dirty="0" smtClean="0">
                <a:solidFill>
                  <a:srgbClr val="FF0000"/>
                </a:solidFill>
              </a:rPr>
              <a:t>一般方法</a:t>
            </a:r>
            <a:endParaRPr lang="zh-CN" altLang="en-US" sz="4000" b="0" dirty="0">
              <a:solidFill>
                <a:srgbClr val="FF0000"/>
              </a:solidFill>
            </a:endParaRPr>
          </a:p>
        </p:txBody>
      </p:sp>
      <p:sp>
        <p:nvSpPr>
          <p:cNvPr id="105475" name="Rectangle 3"/>
          <p:cNvSpPr txBox="1">
            <a:spLocks noChangeArrowheads="1"/>
          </p:cNvSpPr>
          <p:nvPr/>
        </p:nvSpPr>
        <p:spPr bwMode="auto">
          <a:xfrm>
            <a:off x="238124" y="836712"/>
            <a:ext cx="8905875" cy="594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marL="0" lvl="2" indent="0" eaLnBrk="1" hangingPunct="1">
              <a:spcBef>
                <a:spcPts val="600"/>
              </a:spcBef>
              <a:buClr>
                <a:schemeClr val="folHlink"/>
              </a:buClr>
              <a:buSzPct val="50000"/>
            </a:pPr>
            <a:r>
              <a:rPr lang="zh-CN" altLang="en-US" dirty="0" smtClean="0">
                <a:solidFill>
                  <a:srgbClr val="0000FF"/>
                </a:solidFill>
                <a:latin typeface="Times New Roman" panose="02020603050405020304" pitchFamily="18" charset="0"/>
                <a:ea typeface="华文楷体" panose="02010600040101010101" pitchFamily="2" charset="-122"/>
              </a:rPr>
              <a:t>可用</a:t>
            </a:r>
            <a:r>
              <a:rPr lang="zh-CN" altLang="en-US" dirty="0">
                <a:solidFill>
                  <a:srgbClr val="0000FF"/>
                </a:solidFill>
                <a:latin typeface="Times New Roman" panose="02020603050405020304" pitchFamily="18" charset="0"/>
                <a:ea typeface="华文楷体" panose="02010600040101010101" pitchFamily="2" charset="-122"/>
              </a:rPr>
              <a:t>已</a:t>
            </a:r>
            <a:r>
              <a:rPr lang="zh-CN" altLang="en-US" dirty="0" smtClean="0">
                <a:solidFill>
                  <a:srgbClr val="0000FF"/>
                </a:solidFill>
                <a:latin typeface="Times New Roman" panose="02020603050405020304" pitchFamily="18" charset="0"/>
                <a:ea typeface="华文楷体" panose="02010600040101010101" pitchFamily="2" charset="-122"/>
              </a:rPr>
              <a:t>有矩阵的</a:t>
            </a:r>
            <a:r>
              <a:rPr lang="zh-CN" altLang="en-US" dirty="0">
                <a:solidFill>
                  <a:srgbClr val="0000FF"/>
                </a:solidFill>
                <a:latin typeface="Times New Roman" panose="02020603050405020304" pitchFamily="18" charset="0"/>
                <a:ea typeface="华文楷体" panose="02010600040101010101" pitchFamily="2" charset="-122"/>
              </a:rPr>
              <a:t>全部、部分、或其运算式</a:t>
            </a:r>
            <a:r>
              <a:rPr lang="zh-CN" altLang="en-US" dirty="0" smtClean="0">
                <a:solidFill>
                  <a:srgbClr val="0000FF"/>
                </a:solidFill>
                <a:latin typeface="Times New Roman" panose="02020603050405020304" pitchFamily="18" charset="0"/>
                <a:ea typeface="华文楷体" panose="02010600040101010101" pitchFamily="2" charset="-122"/>
              </a:rPr>
              <a:t>来创建新矩阵。</a:t>
            </a:r>
            <a:endParaRPr lang="en-US" altLang="zh-CN" dirty="0" smtClean="0">
              <a:solidFill>
                <a:srgbClr val="0000FF"/>
              </a:solidFill>
              <a:latin typeface="Times New Roman" panose="02020603050405020304" pitchFamily="18" charset="0"/>
              <a:ea typeface="华文楷体" panose="02010600040101010101" pitchFamily="2" charset="-122"/>
            </a:endParaRPr>
          </a:p>
          <a:p>
            <a:pPr marL="0" lvl="2" indent="0" eaLnBrk="1" hangingPunct="1">
              <a:spcBef>
                <a:spcPts val="600"/>
              </a:spcBef>
              <a:buClr>
                <a:schemeClr val="folHlink"/>
              </a:buClr>
              <a:buSzPct val="50000"/>
            </a:pPr>
            <a:r>
              <a:rPr lang="en-US" altLang="zh-CN" dirty="0" smtClean="0">
                <a:solidFill>
                  <a:srgbClr val="0000FF"/>
                </a:solidFill>
                <a:latin typeface="Times New Roman" panose="02020603050405020304" pitchFamily="18" charset="0"/>
                <a:ea typeface="华文楷体" panose="02010600040101010101" pitchFamily="2" charset="-122"/>
              </a:rPr>
              <a:t>【</a:t>
            </a:r>
            <a:r>
              <a:rPr lang="zh-CN" altLang="en-US" dirty="0">
                <a:solidFill>
                  <a:srgbClr val="0000FF"/>
                </a:solidFill>
                <a:latin typeface="Times New Roman" panose="02020603050405020304" pitchFamily="18" charset="0"/>
                <a:ea typeface="华文楷体" panose="02010600040101010101" pitchFamily="2" charset="-122"/>
              </a:rPr>
              <a:t>例</a:t>
            </a:r>
            <a:r>
              <a:rPr lang="en-US" altLang="zh-CN" dirty="0" smtClean="0">
                <a:solidFill>
                  <a:srgbClr val="0000FF"/>
                </a:solidFill>
                <a:latin typeface="Times New Roman" panose="02020603050405020304" pitchFamily="18" charset="0"/>
                <a:ea typeface="华文楷体" panose="02010600040101010101" pitchFamily="2" charset="-122"/>
              </a:rPr>
              <a:t>】	</a:t>
            </a:r>
            <a:r>
              <a:rPr lang="en-US" altLang="zh-CN" dirty="0" smtClean="0">
                <a:solidFill>
                  <a:srgbClr val="993300"/>
                </a:solidFill>
                <a:latin typeface="Times New Roman" panose="02020603050405020304" pitchFamily="18" charset="0"/>
                <a:ea typeface="华文楷体" panose="02010600040101010101" pitchFamily="2" charset="-122"/>
              </a:rPr>
              <a:t>a</a:t>
            </a:r>
            <a:r>
              <a:rPr lang="en-US" altLang="zh-CN" dirty="0">
                <a:solidFill>
                  <a:srgbClr val="993300"/>
                </a:solidFill>
                <a:latin typeface="Times New Roman" panose="02020603050405020304" pitchFamily="18" charset="0"/>
                <a:ea typeface="华文楷体" panose="02010600040101010101" pitchFamily="2" charset="-122"/>
              </a:rPr>
              <a:t>=[1, 3-1, 3</a:t>
            </a:r>
            <a:r>
              <a:rPr lang="en-US" altLang="zh-CN" dirty="0" smtClean="0">
                <a:solidFill>
                  <a:srgbClr val="993300"/>
                </a:solidFill>
                <a:latin typeface="Times New Roman" panose="02020603050405020304" pitchFamily="18" charset="0"/>
                <a:ea typeface="华文楷体" panose="02010600040101010101" pitchFamily="2" charset="-122"/>
              </a:rPr>
              <a:t>]     </a:t>
            </a:r>
            <a:r>
              <a:rPr lang="en-US" altLang="zh-CN" dirty="0" smtClean="0">
                <a:solidFill>
                  <a:schemeClr val="tx1"/>
                </a:solidFill>
                <a:latin typeface="Times New Roman" panose="02020603050405020304" pitchFamily="18" charset="0"/>
                <a:ea typeface="华文楷体" panose="02010600040101010101" pitchFamily="2" charset="-122"/>
              </a:rPr>
              <a:t>%</a:t>
            </a:r>
            <a:r>
              <a:rPr lang="zh-CN" altLang="en-US" dirty="0" smtClean="0">
                <a:solidFill>
                  <a:schemeClr val="tx1"/>
                </a:solidFill>
                <a:latin typeface="Times New Roman" panose="02020603050405020304" pitchFamily="18" charset="0"/>
                <a:ea typeface="华文楷体" panose="02010600040101010101" pitchFamily="2" charset="-122"/>
              </a:rPr>
              <a:t>注意表达式</a:t>
            </a:r>
            <a:r>
              <a:rPr lang="en-US" altLang="zh-CN" dirty="0" smtClean="0">
                <a:solidFill>
                  <a:schemeClr val="tx1"/>
                </a:solidFill>
                <a:latin typeface="Times New Roman" panose="02020603050405020304" pitchFamily="18" charset="0"/>
                <a:ea typeface="华文楷体" panose="02010600040101010101" pitchFamily="2" charset="-122"/>
              </a:rPr>
              <a:t>3-1</a:t>
            </a:r>
            <a:endParaRPr lang="en-US" altLang="zh-CN" dirty="0">
              <a:solidFill>
                <a:schemeClr val="tx1"/>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pPr>
            <a:r>
              <a:rPr lang="en-US" altLang="zh-CN" dirty="0" smtClean="0">
                <a:solidFill>
                  <a:srgbClr val="993300"/>
                </a:solidFill>
                <a:latin typeface="Times New Roman" panose="02020603050405020304" pitchFamily="18" charset="0"/>
                <a:ea typeface="华文楷体" panose="02010600040101010101" pitchFamily="2" charset="-122"/>
              </a:rPr>
              <a:t>		</a:t>
            </a:r>
            <a:r>
              <a:rPr lang="en-US" altLang="zh-CN" dirty="0">
                <a:solidFill>
                  <a:srgbClr val="993300"/>
                </a:solidFill>
                <a:latin typeface="Times New Roman" panose="02020603050405020304" pitchFamily="18" charset="0"/>
                <a:ea typeface="华文楷体" panose="02010600040101010101" pitchFamily="2" charset="-122"/>
              </a:rPr>
              <a:t>	</a:t>
            </a:r>
            <a:r>
              <a:rPr lang="en-US" altLang="zh-CN" dirty="0" smtClean="0">
                <a:solidFill>
                  <a:srgbClr val="993300"/>
                </a:solidFill>
                <a:latin typeface="Times New Roman" panose="02020603050405020304" pitchFamily="18" charset="0"/>
                <a:ea typeface="华文楷体" panose="02010600040101010101" pitchFamily="2" charset="-122"/>
              </a:rPr>
              <a:t>b</a:t>
            </a:r>
            <a:r>
              <a:rPr lang="en-US" altLang="zh-CN" dirty="0">
                <a:solidFill>
                  <a:srgbClr val="993300"/>
                </a:solidFill>
                <a:latin typeface="Times New Roman" panose="02020603050405020304" pitchFamily="18" charset="0"/>
                <a:ea typeface="华文楷体" panose="02010600040101010101" pitchFamily="2" charset="-122"/>
              </a:rPr>
              <a:t>=[a, 3, 4</a:t>
            </a:r>
            <a:r>
              <a:rPr lang="en-US" altLang="zh-CN" dirty="0" smtClean="0">
                <a:solidFill>
                  <a:srgbClr val="993300"/>
                </a:solidFill>
                <a:latin typeface="Times New Roman" panose="02020603050405020304" pitchFamily="18" charset="0"/>
                <a:ea typeface="华文楷体" panose="02010600040101010101" pitchFamily="2" charset="-122"/>
              </a:rPr>
              <a:t>]     </a:t>
            </a:r>
            <a:r>
              <a:rPr lang="en-US" altLang="zh-CN" dirty="0" smtClean="0">
                <a:solidFill>
                  <a:schemeClr val="tx1"/>
                </a:solidFill>
                <a:latin typeface="Times New Roman" panose="02020603050405020304" pitchFamily="18" charset="0"/>
                <a:ea typeface="华文楷体" panose="02010600040101010101" pitchFamily="2" charset="-122"/>
              </a:rPr>
              <a:t>% a</a:t>
            </a:r>
            <a:r>
              <a:rPr lang="zh-CN" altLang="en-US" dirty="0">
                <a:solidFill>
                  <a:schemeClr val="tx1"/>
                </a:solidFill>
                <a:latin typeface="Times New Roman" panose="02020603050405020304" pitchFamily="18" charset="0"/>
                <a:ea typeface="华文楷体" panose="02010600040101010101" pitchFamily="2" charset="-122"/>
              </a:rPr>
              <a:t>作为组件参与矩阵</a:t>
            </a:r>
            <a:r>
              <a:rPr lang="en-US" altLang="zh-CN" dirty="0">
                <a:solidFill>
                  <a:schemeClr val="tx1"/>
                </a:solidFill>
                <a:latin typeface="Times New Roman" panose="02020603050405020304" pitchFamily="18" charset="0"/>
                <a:ea typeface="华文楷体" panose="02010600040101010101" pitchFamily="2" charset="-122"/>
              </a:rPr>
              <a:t>b</a:t>
            </a:r>
            <a:r>
              <a:rPr lang="zh-CN" altLang="en-US" dirty="0">
                <a:solidFill>
                  <a:schemeClr val="tx1"/>
                </a:solidFill>
                <a:latin typeface="Times New Roman" panose="02020603050405020304" pitchFamily="18" charset="0"/>
                <a:ea typeface="华文楷体" panose="02010600040101010101" pitchFamily="2" charset="-122"/>
              </a:rPr>
              <a:t>的</a:t>
            </a:r>
            <a:r>
              <a:rPr lang="zh-CN" altLang="en-US" dirty="0" smtClean="0">
                <a:solidFill>
                  <a:schemeClr val="tx1"/>
                </a:solidFill>
                <a:latin typeface="Times New Roman" panose="02020603050405020304" pitchFamily="18" charset="0"/>
                <a:ea typeface="华文楷体" panose="02010600040101010101" pitchFamily="2" charset="-122"/>
              </a:rPr>
              <a:t>创建</a:t>
            </a:r>
            <a:endParaRPr lang="en-US" altLang="zh-CN" dirty="0" smtClean="0">
              <a:solidFill>
                <a:srgbClr val="993300"/>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pPr>
            <a:r>
              <a:rPr lang="en-US" altLang="zh-CN" dirty="0" smtClean="0">
                <a:solidFill>
                  <a:srgbClr val="993300"/>
                </a:solidFill>
                <a:latin typeface="Times New Roman" panose="02020603050405020304" pitchFamily="18" charset="0"/>
                <a:ea typeface="华文楷体" panose="02010600040101010101" pitchFamily="2" charset="-122"/>
              </a:rPr>
              <a:t>			c</a:t>
            </a:r>
            <a:r>
              <a:rPr lang="en-US" altLang="zh-CN" dirty="0">
                <a:solidFill>
                  <a:srgbClr val="993300"/>
                </a:solidFill>
                <a:latin typeface="Times New Roman" panose="02020603050405020304" pitchFamily="18" charset="0"/>
                <a:ea typeface="华文楷体" panose="02010600040101010101" pitchFamily="2" charset="-122"/>
              </a:rPr>
              <a:t>=[0, a, 3</a:t>
            </a:r>
            <a:r>
              <a:rPr lang="en-US" altLang="zh-CN" dirty="0" smtClean="0">
                <a:solidFill>
                  <a:srgbClr val="993300"/>
                </a:solidFill>
                <a:latin typeface="Times New Roman" panose="02020603050405020304" pitchFamily="18" charset="0"/>
                <a:ea typeface="华文楷体" panose="02010600040101010101" pitchFamily="2" charset="-122"/>
              </a:rPr>
              <a:t>] </a:t>
            </a:r>
            <a:r>
              <a:rPr lang="en-US" altLang="zh-CN" dirty="0">
                <a:solidFill>
                  <a:srgbClr val="993300"/>
                </a:solidFill>
                <a:latin typeface="Times New Roman" panose="02020603050405020304" pitchFamily="18" charset="0"/>
                <a:ea typeface="华文楷体" panose="02010600040101010101" pitchFamily="2" charset="-122"/>
              </a:rPr>
              <a:t>	</a:t>
            </a:r>
            <a:endParaRPr lang="en-US" altLang="zh-CN" dirty="0" smtClean="0">
              <a:solidFill>
                <a:srgbClr val="993300"/>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pPr>
            <a:r>
              <a:rPr lang="en-US" altLang="zh-CN" dirty="0" smtClean="0">
                <a:solidFill>
                  <a:srgbClr val="993300"/>
                </a:solidFill>
                <a:latin typeface="Times New Roman" panose="02020603050405020304" pitchFamily="18" charset="0"/>
                <a:ea typeface="华文楷体" panose="02010600040101010101" pitchFamily="2" charset="-122"/>
              </a:rPr>
              <a:t>			d</a:t>
            </a:r>
            <a:r>
              <a:rPr lang="en-US" altLang="zh-CN" dirty="0">
                <a:solidFill>
                  <a:srgbClr val="993300"/>
                </a:solidFill>
                <a:latin typeface="Times New Roman" panose="02020603050405020304" pitchFamily="18" charset="0"/>
                <a:ea typeface="华文楷体" panose="02010600040101010101" pitchFamily="2" charset="-122"/>
              </a:rPr>
              <a:t>=[</a:t>
            </a:r>
            <a:r>
              <a:rPr lang="en-US" altLang="zh-CN" dirty="0" err="1">
                <a:solidFill>
                  <a:srgbClr val="993300"/>
                </a:solidFill>
                <a:latin typeface="Times New Roman" panose="02020603050405020304" pitchFamily="18" charset="0"/>
                <a:ea typeface="华文楷体" panose="02010600040101010101" pitchFamily="2" charset="-122"/>
              </a:rPr>
              <a:t>b+c</a:t>
            </a:r>
            <a:r>
              <a:rPr lang="en-US" altLang="zh-CN" dirty="0">
                <a:solidFill>
                  <a:srgbClr val="993300"/>
                </a:solidFill>
                <a:latin typeface="Times New Roman" panose="02020603050405020304" pitchFamily="18" charset="0"/>
                <a:ea typeface="华文楷体" panose="02010600040101010101" pitchFamily="2" charset="-122"/>
              </a:rPr>
              <a:t> ; a,5,6</a:t>
            </a:r>
            <a:r>
              <a:rPr lang="en-US" altLang="zh-CN" dirty="0" smtClean="0">
                <a:solidFill>
                  <a:srgbClr val="993300"/>
                </a:solidFill>
                <a:latin typeface="Times New Roman" panose="02020603050405020304" pitchFamily="18" charset="0"/>
                <a:ea typeface="华文楷体" panose="02010600040101010101" pitchFamily="2" charset="-122"/>
              </a:rPr>
              <a:t>]</a:t>
            </a:r>
            <a:endParaRPr lang="en-US" altLang="zh-CN" dirty="0">
              <a:solidFill>
                <a:srgbClr val="FF0000"/>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pPr>
            <a:r>
              <a:rPr lang="en-US" altLang="zh-CN" dirty="0" smtClean="0">
                <a:solidFill>
                  <a:srgbClr val="993300"/>
                </a:solidFill>
                <a:latin typeface="Times New Roman" panose="02020603050405020304" pitchFamily="18" charset="0"/>
                <a:ea typeface="华文楷体" panose="02010600040101010101" pitchFamily="2" charset="-122"/>
              </a:rPr>
              <a:t>			e=b(1:2:5</a:t>
            </a:r>
            <a:r>
              <a:rPr lang="en-US" altLang="zh-CN" dirty="0">
                <a:solidFill>
                  <a:srgbClr val="993300"/>
                </a:solidFill>
                <a:latin typeface="Times New Roman" panose="02020603050405020304" pitchFamily="18" charset="0"/>
                <a:ea typeface="华文楷体" panose="02010600040101010101" pitchFamily="2" charset="-122"/>
              </a:rPr>
              <a:t>) </a:t>
            </a:r>
            <a:r>
              <a:rPr lang="en-US" altLang="zh-CN" dirty="0" smtClean="0">
                <a:solidFill>
                  <a:srgbClr val="993300"/>
                </a:solidFill>
                <a:latin typeface="Times New Roman" panose="02020603050405020304" pitchFamily="18" charset="0"/>
                <a:ea typeface="华文楷体" panose="02010600040101010101" pitchFamily="2" charset="-122"/>
              </a:rPr>
              <a:t>     </a:t>
            </a:r>
            <a:r>
              <a:rPr lang="en-US" altLang="zh-CN" dirty="0" smtClean="0">
                <a:solidFill>
                  <a:schemeClr val="tx1"/>
                </a:solidFill>
                <a:latin typeface="Times New Roman" panose="02020603050405020304" pitchFamily="18" charset="0"/>
                <a:ea typeface="华文楷体" panose="02010600040101010101" pitchFamily="2" charset="-122"/>
              </a:rPr>
              <a:t>% </a:t>
            </a:r>
            <a:r>
              <a:rPr lang="zh-CN" altLang="en-US" dirty="0" smtClean="0">
                <a:solidFill>
                  <a:schemeClr val="tx1"/>
                </a:solidFill>
                <a:latin typeface="Times New Roman" panose="02020603050405020304" pitchFamily="18" charset="0"/>
                <a:ea typeface="华文楷体" panose="02010600040101010101" pitchFamily="2" charset="-122"/>
              </a:rPr>
              <a:t>提取矩阵</a:t>
            </a:r>
            <a:r>
              <a:rPr lang="en-US" altLang="zh-CN" dirty="0">
                <a:solidFill>
                  <a:schemeClr val="tx1"/>
                </a:solidFill>
                <a:latin typeface="Times New Roman" panose="02020603050405020304" pitchFamily="18" charset="0"/>
                <a:ea typeface="华文楷体" panose="02010600040101010101" pitchFamily="2" charset="-122"/>
              </a:rPr>
              <a:t>b</a:t>
            </a:r>
            <a:r>
              <a:rPr lang="zh-CN" altLang="en-US" dirty="0">
                <a:solidFill>
                  <a:schemeClr val="tx1"/>
                </a:solidFill>
                <a:latin typeface="Times New Roman" panose="02020603050405020304" pitchFamily="18" charset="0"/>
                <a:ea typeface="华文楷体" panose="02010600040101010101" pitchFamily="2" charset="-122"/>
              </a:rPr>
              <a:t>的</a:t>
            </a:r>
            <a:r>
              <a:rPr lang="zh-CN" altLang="en-US" dirty="0" smtClean="0">
                <a:solidFill>
                  <a:schemeClr val="tx1"/>
                </a:solidFill>
                <a:latin typeface="Times New Roman" panose="02020603050405020304" pitchFamily="18" charset="0"/>
                <a:ea typeface="华文楷体" panose="02010600040101010101" pitchFamily="2" charset="-122"/>
              </a:rPr>
              <a:t>一部分</a:t>
            </a:r>
            <a:endParaRPr lang="en-US" altLang="zh-CN" dirty="0" smtClean="0">
              <a:solidFill>
                <a:schemeClr val="tx1"/>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pPr>
            <a:r>
              <a:rPr lang="en-US" altLang="zh-CN" dirty="0" smtClean="0">
                <a:solidFill>
                  <a:srgbClr val="993300"/>
                </a:solidFill>
                <a:latin typeface="Times New Roman" panose="02020603050405020304" pitchFamily="18" charset="0"/>
                <a:ea typeface="华文楷体" panose="02010600040101010101" pitchFamily="2" charset="-122"/>
              </a:rPr>
              <a:t> 			f=b([1   5])      </a:t>
            </a:r>
            <a:r>
              <a:rPr lang="en-US" altLang="zh-CN" dirty="0" smtClean="0">
                <a:solidFill>
                  <a:schemeClr val="tx1"/>
                </a:solidFill>
                <a:latin typeface="Times New Roman" panose="02020603050405020304" pitchFamily="18" charset="0"/>
                <a:ea typeface="华文楷体" panose="02010600040101010101" pitchFamily="2" charset="-122"/>
              </a:rPr>
              <a:t>% </a:t>
            </a:r>
            <a:r>
              <a:rPr lang="zh-CN" altLang="en-US" dirty="0" smtClean="0">
                <a:solidFill>
                  <a:schemeClr val="tx1"/>
                </a:solidFill>
                <a:latin typeface="Times New Roman" panose="02020603050405020304" pitchFamily="18" charset="0"/>
                <a:ea typeface="华文楷体" panose="02010600040101010101" pitchFamily="2" charset="-122"/>
              </a:rPr>
              <a:t>提取</a:t>
            </a:r>
            <a:r>
              <a:rPr lang="en-US" altLang="zh-CN" dirty="0" smtClean="0">
                <a:solidFill>
                  <a:schemeClr val="tx1"/>
                </a:solidFill>
                <a:latin typeface="Times New Roman" panose="02020603050405020304" pitchFamily="18" charset="0"/>
                <a:ea typeface="华文楷体" panose="02010600040101010101" pitchFamily="2" charset="-122"/>
              </a:rPr>
              <a:t>b</a:t>
            </a:r>
            <a:r>
              <a:rPr lang="zh-CN" altLang="en-US" dirty="0" smtClean="0">
                <a:solidFill>
                  <a:schemeClr val="tx1"/>
                </a:solidFill>
                <a:latin typeface="Times New Roman" panose="02020603050405020304" pitchFamily="18" charset="0"/>
                <a:ea typeface="华文楷体" panose="02010600040101010101" pitchFamily="2" charset="-122"/>
              </a:rPr>
              <a:t>的第一</a:t>
            </a:r>
            <a:r>
              <a:rPr lang="en-US" altLang="zh-CN" dirty="0" smtClean="0">
                <a:solidFill>
                  <a:schemeClr val="tx1"/>
                </a:solidFill>
                <a:latin typeface="Times New Roman" panose="02020603050405020304" pitchFamily="18" charset="0"/>
                <a:ea typeface="华文楷体" panose="02010600040101010101" pitchFamily="2" charset="-122"/>
              </a:rPr>
              <a:t>,</a:t>
            </a:r>
            <a:r>
              <a:rPr lang="zh-CN" altLang="en-US" dirty="0" smtClean="0">
                <a:solidFill>
                  <a:schemeClr val="tx1"/>
                </a:solidFill>
                <a:latin typeface="Times New Roman" panose="02020603050405020304" pitchFamily="18" charset="0"/>
                <a:ea typeface="华文楷体" panose="02010600040101010101" pitchFamily="2" charset="-122"/>
              </a:rPr>
              <a:t>四元素</a:t>
            </a:r>
            <a:endParaRPr lang="en-US" altLang="zh-CN" dirty="0" smtClean="0">
              <a:solidFill>
                <a:srgbClr val="993300"/>
              </a:solidFill>
              <a:latin typeface="Times New Roman" panose="02020603050405020304" pitchFamily="18" charset="0"/>
              <a:ea typeface="华文楷体" panose="02010600040101010101" pitchFamily="2" charset="-122"/>
            </a:endParaRPr>
          </a:p>
          <a:p>
            <a:pPr marL="720000" lvl="1" eaLnBrk="1" hangingPunct="1">
              <a:spcBef>
                <a:spcPts val="0"/>
              </a:spcBef>
              <a:buClr>
                <a:schemeClr val="hlink"/>
              </a:buClr>
              <a:buSzPct val="55000"/>
            </a:pP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a:t>
            </a:r>
          </a:p>
          <a:p>
            <a:pPr marL="720000" lvl="1" eaLnBrk="1" hangingPunct="1">
              <a:spcBef>
                <a:spcPts val="0"/>
              </a:spcBef>
              <a:buClr>
                <a:schemeClr val="hlink"/>
              </a:buClr>
              <a:buSzPct val="55000"/>
            </a:pPr>
            <a:r>
              <a:rPr lang="en-US" altLang="zh-CN" sz="2000" dirty="0" smtClean="0">
                <a:solidFill>
                  <a:schemeClr val="tx1"/>
                </a:solidFill>
                <a:latin typeface="Times New Roman" panose="02020603050405020304" pitchFamily="18" charset="0"/>
                <a:ea typeface="华文楷体" panose="02010600040101010101" pitchFamily="2" charset="-122"/>
              </a:rPr>
              <a:t>			</a:t>
            </a:r>
            <a:r>
              <a:rPr lang="zh-CN" altLang="en-US" sz="2000" dirty="0" smtClean="0">
                <a:solidFill>
                  <a:schemeClr val="tx1"/>
                </a:solidFill>
                <a:latin typeface="Times New Roman" panose="02020603050405020304" pitchFamily="18" charset="0"/>
                <a:ea typeface="华文楷体" panose="02010600040101010101" pitchFamily="2" charset="-122"/>
              </a:rPr>
              <a:t>结果为</a:t>
            </a:r>
            <a:r>
              <a:rPr lang="en-US" altLang="zh-CN" sz="2000" dirty="0" smtClean="0">
                <a:solidFill>
                  <a:srgbClr val="993300"/>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a </a:t>
            </a: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1     </a:t>
            </a:r>
            <a:r>
              <a:rPr lang="en-US" altLang="zh-CN" sz="2000" dirty="0">
                <a:solidFill>
                  <a:schemeClr val="tx1"/>
                </a:solidFill>
                <a:latin typeface="Times New Roman" panose="02020603050405020304" pitchFamily="18" charset="0"/>
                <a:ea typeface="华文楷体" panose="02010600040101010101" pitchFamily="2" charset="-122"/>
              </a:rPr>
              <a:t>2     3</a:t>
            </a:r>
          </a:p>
          <a:p>
            <a:pPr marL="720000" lvl="1" eaLnBrk="1" hangingPunct="1">
              <a:spcBef>
                <a:spcPts val="0"/>
              </a:spcBef>
              <a:buClr>
                <a:schemeClr val="hlink"/>
              </a:buClr>
              <a:buSzPct val="55000"/>
            </a:pP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b </a:t>
            </a: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1     </a:t>
            </a:r>
            <a:r>
              <a:rPr lang="en-US" altLang="zh-CN" sz="2000" dirty="0">
                <a:solidFill>
                  <a:schemeClr val="tx1"/>
                </a:solidFill>
                <a:latin typeface="Times New Roman" panose="02020603050405020304" pitchFamily="18" charset="0"/>
                <a:ea typeface="华文楷体" panose="02010600040101010101" pitchFamily="2" charset="-122"/>
              </a:rPr>
              <a:t>2     3     3     4</a:t>
            </a:r>
          </a:p>
          <a:p>
            <a:pPr marL="720000" lvl="1" eaLnBrk="1" hangingPunct="1">
              <a:spcBef>
                <a:spcPts val="0"/>
              </a:spcBef>
              <a:buClr>
                <a:schemeClr val="hlink"/>
              </a:buClr>
              <a:buSzPct val="55000"/>
            </a:pP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c </a:t>
            </a: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0     </a:t>
            </a:r>
            <a:r>
              <a:rPr lang="en-US" altLang="zh-CN" sz="2000" dirty="0">
                <a:solidFill>
                  <a:schemeClr val="tx1"/>
                </a:solidFill>
                <a:latin typeface="Times New Roman" panose="02020603050405020304" pitchFamily="18" charset="0"/>
                <a:ea typeface="华文楷体" panose="02010600040101010101" pitchFamily="2" charset="-122"/>
              </a:rPr>
              <a:t>1     2     3     3</a:t>
            </a:r>
          </a:p>
          <a:p>
            <a:pPr marL="720000" lvl="1" eaLnBrk="1" hangingPunct="1">
              <a:spcBef>
                <a:spcPts val="0"/>
              </a:spcBef>
              <a:buClr>
                <a:schemeClr val="hlink"/>
              </a:buClr>
              <a:buSzPct val="55000"/>
            </a:pP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d </a:t>
            </a: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1     </a:t>
            </a:r>
            <a:r>
              <a:rPr lang="en-US" altLang="zh-CN" sz="2000" dirty="0">
                <a:solidFill>
                  <a:schemeClr val="tx1"/>
                </a:solidFill>
                <a:latin typeface="Times New Roman" panose="02020603050405020304" pitchFamily="18" charset="0"/>
                <a:ea typeface="华文楷体" panose="02010600040101010101" pitchFamily="2" charset="-122"/>
              </a:rPr>
              <a:t>3     5     6     7</a:t>
            </a:r>
          </a:p>
          <a:p>
            <a:pPr marL="720000" lvl="1" eaLnBrk="1" hangingPunct="1">
              <a:spcBef>
                <a:spcPts val="0"/>
              </a:spcBef>
              <a:buClr>
                <a:schemeClr val="hlink"/>
              </a:buClr>
              <a:buSzPct val="55000"/>
            </a:pP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1     </a:t>
            </a:r>
            <a:r>
              <a:rPr lang="en-US" altLang="zh-CN" sz="2000" dirty="0">
                <a:solidFill>
                  <a:schemeClr val="tx1"/>
                </a:solidFill>
                <a:latin typeface="Times New Roman" panose="02020603050405020304" pitchFamily="18" charset="0"/>
                <a:ea typeface="华文楷体" panose="02010600040101010101" pitchFamily="2" charset="-122"/>
              </a:rPr>
              <a:t>2     3     5     6</a:t>
            </a:r>
          </a:p>
          <a:p>
            <a:pPr marL="720000" lvl="1" eaLnBrk="1" hangingPunct="1">
              <a:spcBef>
                <a:spcPts val="0"/>
              </a:spcBef>
              <a:buClr>
                <a:schemeClr val="hlink"/>
              </a:buClr>
              <a:buSzPct val="55000"/>
            </a:pP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e </a:t>
            </a:r>
            <a:r>
              <a:rPr lang="en-US" altLang="zh-CN" sz="2000" dirty="0">
                <a:solidFill>
                  <a:schemeClr val="tx1"/>
                </a:solidFill>
                <a:latin typeface="Times New Roman" panose="02020603050405020304" pitchFamily="18" charset="0"/>
                <a:ea typeface="华文楷体" panose="02010600040101010101" pitchFamily="2" charset="-122"/>
              </a:rPr>
              <a:t>=     </a:t>
            </a:r>
            <a:r>
              <a:rPr lang="en-US" altLang="zh-CN" sz="2000" dirty="0" smtClean="0">
                <a:solidFill>
                  <a:schemeClr val="tx1"/>
                </a:solidFill>
                <a:latin typeface="Times New Roman" panose="02020603050405020304" pitchFamily="18" charset="0"/>
                <a:ea typeface="华文楷体" panose="02010600040101010101" pitchFamily="2" charset="-122"/>
              </a:rPr>
              <a:t>	1     </a:t>
            </a:r>
            <a:r>
              <a:rPr lang="en-US" altLang="zh-CN" sz="2000" dirty="0">
                <a:solidFill>
                  <a:schemeClr val="tx1"/>
                </a:solidFill>
                <a:latin typeface="Times New Roman" panose="02020603050405020304" pitchFamily="18" charset="0"/>
                <a:ea typeface="华文楷体" panose="02010600040101010101" pitchFamily="2" charset="-122"/>
              </a:rPr>
              <a:t>3     </a:t>
            </a:r>
            <a:r>
              <a:rPr lang="en-US" altLang="zh-CN" sz="2000" dirty="0" smtClean="0">
                <a:solidFill>
                  <a:schemeClr val="tx1"/>
                </a:solidFill>
                <a:latin typeface="Times New Roman" panose="02020603050405020304" pitchFamily="18" charset="0"/>
                <a:ea typeface="华文楷体" panose="02010600040101010101" pitchFamily="2" charset="-122"/>
              </a:rPr>
              <a:t>4</a:t>
            </a:r>
          </a:p>
          <a:p>
            <a:pPr marL="2034450" lvl="4" eaLnBrk="1" hangingPunct="1">
              <a:spcBef>
                <a:spcPts val="0"/>
              </a:spcBef>
              <a:buClr>
                <a:schemeClr val="hlink"/>
              </a:buClr>
              <a:buSzPct val="55000"/>
            </a:pPr>
            <a:r>
              <a:rPr lang="en-US" altLang="zh-CN" sz="2000" dirty="0" smtClean="0">
                <a:solidFill>
                  <a:schemeClr val="tx1"/>
                </a:solidFill>
                <a:latin typeface="Times New Roman" panose="02020603050405020304" pitchFamily="18" charset="0"/>
                <a:ea typeface="华文楷体" panose="02010600040101010101" pitchFamily="2" charset="-122"/>
              </a:rPr>
              <a:t>		f =          1     4</a:t>
            </a:r>
            <a:endParaRPr lang="en-US" altLang="zh-CN" sz="2000" dirty="0">
              <a:solidFill>
                <a:schemeClr val="tx1"/>
              </a:solidFill>
              <a:latin typeface="Times New Roman" panose="02020603050405020304" pitchFamily="18"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22</a:t>
            </a:fld>
            <a:endParaRPr lang="zh-CN" altLang="en-US"/>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4" name="Rectangle 2"/>
          <p:cNvSpPr txBox="1">
            <a:spLocks noChangeArrowheads="1"/>
          </p:cNvSpPr>
          <p:nvPr/>
        </p:nvSpPr>
        <p:spPr bwMode="auto">
          <a:xfrm>
            <a:off x="228600" y="0"/>
            <a:ext cx="83756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FF"/>
                </a:solidFill>
              </a:rPr>
              <a:t>矩阵的创建     </a:t>
            </a:r>
            <a:r>
              <a:rPr lang="zh-CN" altLang="en-US" sz="4000" dirty="0">
                <a:solidFill>
                  <a:srgbClr val="FF0000"/>
                </a:solidFill>
              </a:rPr>
              <a:t>利用专门函数</a:t>
            </a:r>
          </a:p>
        </p:txBody>
      </p:sp>
      <p:sp>
        <p:nvSpPr>
          <p:cNvPr id="102405" name="Rectangle 3"/>
          <p:cNvSpPr txBox="1">
            <a:spLocks noChangeArrowheads="1"/>
          </p:cNvSpPr>
          <p:nvPr/>
        </p:nvSpPr>
        <p:spPr bwMode="auto">
          <a:xfrm>
            <a:off x="35496" y="1340768"/>
            <a:ext cx="8775700" cy="2305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spcBef>
                <a:spcPct val="20000"/>
              </a:spcBef>
              <a:buClr>
                <a:schemeClr val="hlink"/>
              </a:buClr>
              <a:buSzPct val="55000"/>
              <a:buFont typeface="Wingdings" panose="05000000000000000000" pitchFamily="2" charset="2"/>
              <a:buNone/>
            </a:pPr>
            <a:r>
              <a:rPr lang="en-US" altLang="zh-CN" sz="2400" dirty="0" smtClean="0">
                <a:solidFill>
                  <a:srgbClr val="993300"/>
                </a:solidFill>
                <a:latin typeface="Courier New" panose="02070309020205020404" pitchFamily="49" charset="0"/>
              </a:rPr>
              <a:t>          x</a:t>
            </a:r>
            <a:r>
              <a:rPr lang="en-US" altLang="zh-CN" sz="2400" dirty="0">
                <a:solidFill>
                  <a:srgbClr val="993300"/>
                </a:solidFill>
                <a:latin typeface="Courier New" panose="02070309020205020404" pitchFamily="49" charset="0"/>
              </a:rPr>
              <a:t>= </a:t>
            </a:r>
            <a:r>
              <a:rPr lang="en-US" altLang="zh-CN" sz="2400" dirty="0" err="1">
                <a:solidFill>
                  <a:srgbClr val="993300"/>
                </a:solidFill>
                <a:latin typeface="Courier New" panose="02070309020205020404" pitchFamily="49" charset="0"/>
              </a:rPr>
              <a:t>linspace</a:t>
            </a:r>
            <a:r>
              <a:rPr lang="en-US" altLang="zh-CN" sz="2400" dirty="0">
                <a:solidFill>
                  <a:srgbClr val="993300"/>
                </a:solidFill>
                <a:latin typeface="Courier New" panose="02070309020205020404" pitchFamily="49" charset="0"/>
              </a:rPr>
              <a:t>(x1, x2, n)</a:t>
            </a:r>
          </a:p>
          <a:p>
            <a:pPr lvl="1" eaLnBrk="1" hangingPunct="1">
              <a:spcBef>
                <a:spcPct val="20000"/>
              </a:spcBef>
              <a:buClr>
                <a:schemeClr val="hlink"/>
              </a:buClr>
              <a:buSzPct val="55000"/>
              <a:buFont typeface="Wingdings" panose="05000000000000000000" pitchFamily="2" charset="2"/>
              <a:buChar char="n"/>
            </a:pPr>
            <a:r>
              <a:rPr lang="zh-CN" altLang="en-US" sz="2400" dirty="0">
                <a:solidFill>
                  <a:schemeClr val="tx1"/>
                </a:solidFill>
                <a:latin typeface="Times New Roman" panose="02020603050405020304" pitchFamily="18" charset="0"/>
                <a:ea typeface="华文楷体" panose="02010600040101010101" pitchFamily="2" charset="-122"/>
              </a:rPr>
              <a:t>生成一个</a:t>
            </a:r>
            <a:r>
              <a:rPr lang="zh-CN" altLang="en-US" sz="2400" dirty="0" smtClean="0">
                <a:solidFill>
                  <a:schemeClr val="tx1"/>
                </a:solidFill>
                <a:latin typeface="Times New Roman" panose="02020603050405020304" pitchFamily="18" charset="0"/>
                <a:ea typeface="华文楷体" panose="02010600040101010101" pitchFamily="2" charset="-122"/>
              </a:rPr>
              <a:t>由 </a:t>
            </a:r>
            <a:r>
              <a:rPr lang="en-US" altLang="zh-CN" sz="2400" i="1" u="sng" dirty="0" smtClean="0">
                <a:solidFill>
                  <a:srgbClr val="0000FF"/>
                </a:solidFill>
                <a:latin typeface="Times New Roman" panose="02020603050405020304" pitchFamily="18" charset="0"/>
                <a:ea typeface="华文楷体" panose="02010600040101010101" pitchFamily="2" charset="-122"/>
              </a:rPr>
              <a:t>n</a:t>
            </a:r>
            <a:r>
              <a:rPr lang="zh-CN" altLang="en-US" sz="2400" i="1" u="sng" dirty="0">
                <a:solidFill>
                  <a:srgbClr val="0000FF"/>
                </a:solidFill>
                <a:latin typeface="Times New Roman" panose="02020603050405020304" pitchFamily="18" charset="0"/>
                <a:ea typeface="华文楷体" panose="02010600040101010101" pitchFamily="2" charset="-122"/>
              </a:rPr>
              <a:t>个</a:t>
            </a:r>
            <a:r>
              <a:rPr lang="zh-CN" altLang="en-US" sz="2400" i="1" u="sng" dirty="0" smtClean="0">
                <a:solidFill>
                  <a:srgbClr val="0000FF"/>
                </a:solidFill>
                <a:latin typeface="Times New Roman" panose="02020603050405020304" pitchFamily="18" charset="0"/>
                <a:ea typeface="华文楷体" panose="02010600040101010101" pitchFamily="2" charset="-122"/>
              </a:rPr>
              <a:t>元素 </a:t>
            </a:r>
            <a:r>
              <a:rPr lang="zh-CN" altLang="en-US" sz="2400" dirty="0" smtClean="0">
                <a:solidFill>
                  <a:schemeClr val="tx1"/>
                </a:solidFill>
                <a:latin typeface="Times New Roman" panose="02020603050405020304" pitchFamily="18" charset="0"/>
                <a:ea typeface="华文楷体" panose="02010600040101010101" pitchFamily="2" charset="-122"/>
              </a:rPr>
              <a:t>组成</a:t>
            </a:r>
            <a:r>
              <a:rPr lang="zh-CN" altLang="en-US" sz="2400" dirty="0">
                <a:solidFill>
                  <a:schemeClr val="tx1"/>
                </a:solidFill>
                <a:latin typeface="Times New Roman" panose="02020603050405020304" pitchFamily="18" charset="0"/>
                <a:ea typeface="华文楷体" panose="02010600040101010101" pitchFamily="2" charset="-122"/>
              </a:rPr>
              <a:t>的行向量；</a:t>
            </a:r>
          </a:p>
          <a:p>
            <a:pPr lvl="1" eaLnBrk="1" hangingPunct="1">
              <a:spcBef>
                <a:spcPct val="20000"/>
              </a:spcBef>
              <a:buClr>
                <a:schemeClr val="hlink"/>
              </a:buClr>
              <a:buSzPct val="55000"/>
              <a:buFont typeface="Wingdings" panose="05000000000000000000" pitchFamily="2" charset="2"/>
              <a:buChar char="n"/>
            </a:pPr>
            <a:r>
              <a:rPr lang="en-US" altLang="zh-CN" sz="2400" dirty="0">
                <a:solidFill>
                  <a:schemeClr val="tx1"/>
                </a:solidFill>
                <a:latin typeface="Times New Roman" panose="02020603050405020304" pitchFamily="18" charset="0"/>
                <a:ea typeface="华文楷体" panose="02010600040101010101" pitchFamily="2" charset="-122"/>
              </a:rPr>
              <a:t>x1</a:t>
            </a:r>
            <a:r>
              <a:rPr lang="zh-CN" altLang="en-US" sz="2400" dirty="0">
                <a:solidFill>
                  <a:schemeClr val="tx1"/>
                </a:solidFill>
                <a:latin typeface="Times New Roman" panose="02020603050405020304" pitchFamily="18" charset="0"/>
                <a:ea typeface="华文楷体" panose="02010600040101010101" pitchFamily="2" charset="-122"/>
              </a:rPr>
              <a:t>为其第一个元素</a:t>
            </a:r>
            <a:r>
              <a:rPr lang="en-US" altLang="zh-CN" sz="2400" dirty="0">
                <a:solidFill>
                  <a:schemeClr val="tx1"/>
                </a:solidFill>
                <a:latin typeface="Times New Roman" panose="02020603050405020304" pitchFamily="18" charset="0"/>
                <a:ea typeface="华文楷体" panose="02010600040101010101" pitchFamily="2" charset="-122"/>
              </a:rPr>
              <a:t>,  x2</a:t>
            </a:r>
            <a:r>
              <a:rPr lang="zh-CN" altLang="en-US" sz="2400" dirty="0">
                <a:solidFill>
                  <a:schemeClr val="tx1"/>
                </a:solidFill>
                <a:latin typeface="Times New Roman" panose="02020603050405020304" pitchFamily="18" charset="0"/>
                <a:ea typeface="华文楷体" panose="02010600040101010101" pitchFamily="2" charset="-122"/>
              </a:rPr>
              <a:t>为其最后一个元素；</a:t>
            </a:r>
          </a:p>
          <a:p>
            <a:pPr lvl="1" eaLnBrk="1" hangingPunct="1">
              <a:spcBef>
                <a:spcPct val="20000"/>
              </a:spcBef>
              <a:buClr>
                <a:schemeClr val="hlink"/>
              </a:buClr>
              <a:buSzPct val="55000"/>
              <a:buFont typeface="Wingdings" panose="05000000000000000000" pitchFamily="2" charset="2"/>
              <a:buChar char="n"/>
            </a:pPr>
            <a:r>
              <a:rPr lang="en-US" altLang="zh-CN" sz="2400" dirty="0">
                <a:solidFill>
                  <a:schemeClr val="tx1"/>
                </a:solidFill>
                <a:latin typeface="Times New Roman" panose="02020603050405020304" pitchFamily="18" charset="0"/>
                <a:ea typeface="华文楷体" panose="02010600040101010101" pitchFamily="2" charset="-122"/>
              </a:rPr>
              <a:t>x1</a:t>
            </a:r>
            <a:r>
              <a:rPr lang="zh-CN" altLang="en-US" sz="2400" dirty="0">
                <a:solidFill>
                  <a:schemeClr val="tx1"/>
                </a:solidFill>
                <a:latin typeface="Times New Roman" panose="02020603050405020304" pitchFamily="18" charset="0"/>
                <a:ea typeface="华文楷体" panose="02010600040101010101" pitchFamily="2" charset="-122"/>
              </a:rPr>
              <a:t>、</a:t>
            </a:r>
            <a:r>
              <a:rPr lang="en-US" altLang="zh-CN" sz="2400" dirty="0">
                <a:solidFill>
                  <a:schemeClr val="tx1"/>
                </a:solidFill>
                <a:latin typeface="Times New Roman" panose="02020603050405020304" pitchFamily="18" charset="0"/>
                <a:ea typeface="华文楷体" panose="02010600040101010101" pitchFamily="2" charset="-122"/>
              </a:rPr>
              <a:t>x2</a:t>
            </a:r>
            <a:r>
              <a:rPr lang="zh-CN" altLang="en-US" sz="2400" dirty="0">
                <a:solidFill>
                  <a:schemeClr val="tx1"/>
                </a:solidFill>
                <a:latin typeface="Times New Roman" panose="02020603050405020304" pitchFamily="18" charset="0"/>
                <a:ea typeface="华文楷体" panose="02010600040101010101" pitchFamily="2" charset="-122"/>
              </a:rPr>
              <a:t>之间元素的间隔为</a:t>
            </a:r>
            <a:r>
              <a:rPr lang="en-US" altLang="zh-CN" sz="2400" dirty="0">
                <a:solidFill>
                  <a:schemeClr val="tx1"/>
                </a:solidFill>
                <a:latin typeface="Times New Roman" panose="02020603050405020304" pitchFamily="18" charset="0"/>
                <a:ea typeface="华文楷体" panose="02010600040101010101" pitchFamily="2" charset="-122"/>
              </a:rPr>
              <a:t> (x2-x1)/(n-1)</a:t>
            </a:r>
            <a:r>
              <a:rPr lang="zh-CN" altLang="en-US" sz="2400" dirty="0">
                <a:solidFill>
                  <a:schemeClr val="tx1"/>
                </a:solidFill>
                <a:latin typeface="Times New Roman" panose="02020603050405020304" pitchFamily="18" charset="0"/>
                <a:ea typeface="华文楷体" panose="02010600040101010101" pitchFamily="2" charset="-122"/>
              </a:rPr>
              <a:t>；</a:t>
            </a:r>
          </a:p>
          <a:p>
            <a:pPr lvl="1" eaLnBrk="1" hangingPunct="1">
              <a:spcBef>
                <a:spcPct val="20000"/>
              </a:spcBef>
              <a:buClr>
                <a:schemeClr val="hlink"/>
              </a:buClr>
              <a:buSzPct val="55000"/>
              <a:buFont typeface="Wingdings" panose="05000000000000000000" pitchFamily="2" charset="2"/>
              <a:buChar char="n"/>
            </a:pPr>
            <a:r>
              <a:rPr lang="zh-CN" altLang="en-US" sz="2400" dirty="0">
                <a:solidFill>
                  <a:schemeClr val="tx1"/>
                </a:solidFill>
                <a:latin typeface="Times New Roman" panose="02020603050405020304" pitchFamily="18" charset="0"/>
                <a:ea typeface="华文楷体" panose="02010600040101010101" pitchFamily="2" charset="-122"/>
              </a:rPr>
              <a:t>如果忽略参数</a:t>
            </a:r>
            <a:r>
              <a:rPr lang="en-US" altLang="zh-CN" sz="2400" dirty="0">
                <a:solidFill>
                  <a:schemeClr val="tx1"/>
                </a:solidFill>
                <a:latin typeface="Times New Roman" panose="02020603050405020304" pitchFamily="18" charset="0"/>
                <a:ea typeface="华文楷体" panose="02010600040101010101" pitchFamily="2" charset="-122"/>
              </a:rPr>
              <a:t>n</a:t>
            </a:r>
            <a:r>
              <a:rPr lang="zh-CN" altLang="en-US" sz="2400" dirty="0">
                <a:solidFill>
                  <a:schemeClr val="tx1"/>
                </a:solidFill>
                <a:latin typeface="Times New Roman" panose="02020603050405020304" pitchFamily="18" charset="0"/>
                <a:ea typeface="华文楷体" panose="02010600040101010101" pitchFamily="2" charset="-122"/>
              </a:rPr>
              <a:t>，则系统默认生成</a:t>
            </a:r>
            <a:r>
              <a:rPr lang="en-US" altLang="zh-CN" sz="2400" dirty="0">
                <a:solidFill>
                  <a:schemeClr val="tx1"/>
                </a:solidFill>
                <a:latin typeface="Times New Roman" panose="02020603050405020304" pitchFamily="18" charset="0"/>
                <a:ea typeface="华文楷体" panose="02010600040101010101" pitchFamily="2" charset="-122"/>
              </a:rPr>
              <a:t>100</a:t>
            </a:r>
            <a:r>
              <a:rPr lang="zh-CN" altLang="en-US" sz="2400" dirty="0">
                <a:solidFill>
                  <a:schemeClr val="tx1"/>
                </a:solidFill>
                <a:latin typeface="Times New Roman" panose="02020603050405020304" pitchFamily="18" charset="0"/>
                <a:ea typeface="华文楷体" panose="02010600040101010101" pitchFamily="2" charset="-122"/>
              </a:rPr>
              <a:t>个元素的行向量</a:t>
            </a:r>
            <a:r>
              <a:rPr lang="zh-CN" altLang="en-US" sz="2400" dirty="0" smtClean="0">
                <a:solidFill>
                  <a:schemeClr val="tx1"/>
                </a:solidFill>
                <a:latin typeface="Times New Roman" panose="02020603050405020304" pitchFamily="18" charset="0"/>
                <a:ea typeface="华文楷体" panose="02010600040101010101" pitchFamily="2" charset="-122"/>
              </a:rPr>
              <a:t>。</a:t>
            </a:r>
            <a:endParaRPr lang="zh-CN" altLang="en-US" sz="2400" dirty="0" smtClean="0">
              <a:solidFill>
                <a:srgbClr val="0000FF"/>
              </a:solidFill>
              <a:latin typeface="Times New Roman" panose="02020603050405020304" pitchFamily="18" charset="0"/>
              <a:ea typeface="华文楷体" panose="02010600040101010101" pitchFamily="2" charset="-122"/>
            </a:endParaRPr>
          </a:p>
        </p:txBody>
      </p:sp>
      <p:sp>
        <p:nvSpPr>
          <p:cNvPr id="102406" name="Rectangle 2"/>
          <p:cNvSpPr>
            <a:spLocks noChangeArrowheads="1"/>
          </p:cNvSpPr>
          <p:nvPr/>
        </p:nvSpPr>
        <p:spPr bwMode="auto">
          <a:xfrm>
            <a:off x="468313" y="836712"/>
            <a:ext cx="8351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pPr>
            <a:r>
              <a:rPr lang="en-US" altLang="zh-CN" sz="2400" dirty="0" err="1" smtClean="0">
                <a:solidFill>
                  <a:srgbClr val="FF0000"/>
                </a:solidFill>
                <a:latin typeface="Tahoma" panose="020B0604030504040204" pitchFamily="34" charset="0"/>
                <a:ea typeface="黑体" panose="02010609060101010101" pitchFamily="49" charset="-122"/>
              </a:rPr>
              <a:t>linspace</a:t>
            </a:r>
            <a:r>
              <a:rPr lang="en-US" altLang="zh-CN" sz="2400" dirty="0" smtClean="0">
                <a:solidFill>
                  <a:srgbClr val="FF0000"/>
                </a:solidFill>
                <a:latin typeface="Tahoma" panose="020B0604030504040204" pitchFamily="34" charset="0"/>
                <a:ea typeface="黑体" panose="02010609060101010101" pitchFamily="49" charset="-122"/>
              </a:rPr>
              <a:t> </a:t>
            </a:r>
            <a:r>
              <a:rPr lang="zh-CN" altLang="en-US" sz="2400" dirty="0" smtClean="0">
                <a:solidFill>
                  <a:schemeClr val="tx1"/>
                </a:solidFill>
                <a:latin typeface="Tahoma" panose="020B0604030504040204" pitchFamily="34" charset="0"/>
                <a:ea typeface="黑体" panose="02010609060101010101" pitchFamily="49" charset="-122"/>
              </a:rPr>
              <a:t>函数（ 用于</a:t>
            </a:r>
            <a:r>
              <a:rPr lang="zh-CN" altLang="en-US" sz="2400" dirty="0">
                <a:solidFill>
                  <a:schemeClr val="tx1"/>
                </a:solidFill>
                <a:latin typeface="Tahoma" panose="020B0604030504040204" pitchFamily="34" charset="0"/>
                <a:ea typeface="黑体" panose="02010609060101010101" pitchFamily="49" charset="-122"/>
              </a:rPr>
              <a:t>建立行向量，类似的</a:t>
            </a:r>
            <a:r>
              <a:rPr lang="zh-CN" altLang="en-US" sz="2400" dirty="0" smtClean="0">
                <a:solidFill>
                  <a:schemeClr val="tx1"/>
                </a:solidFill>
                <a:latin typeface="Tahoma" panose="020B0604030504040204" pitchFamily="34" charset="0"/>
                <a:ea typeface="黑体" panose="02010609060101010101" pitchFamily="49" charset="-122"/>
              </a:rPr>
              <a:t>还有 </a:t>
            </a:r>
            <a:r>
              <a:rPr lang="en-US" altLang="zh-CN" sz="2400" dirty="0" err="1" smtClean="0">
                <a:solidFill>
                  <a:srgbClr val="FF0000"/>
                </a:solidFill>
                <a:latin typeface="Tahoma" panose="020B0604030504040204" pitchFamily="34" charset="0"/>
                <a:ea typeface="黑体" panose="02010609060101010101" pitchFamily="49" charset="-122"/>
              </a:rPr>
              <a:t>logspace</a:t>
            </a:r>
            <a:r>
              <a:rPr lang="en-US" altLang="zh-CN" sz="2400" dirty="0" smtClean="0">
                <a:solidFill>
                  <a:srgbClr val="FF0000"/>
                </a:solidFill>
                <a:latin typeface="Tahoma" panose="020B0604030504040204" pitchFamily="34" charset="0"/>
                <a:ea typeface="黑体" panose="02010609060101010101" pitchFamily="49" charset="-122"/>
              </a:rPr>
              <a:t> </a:t>
            </a:r>
            <a:r>
              <a:rPr lang="zh-CN" altLang="en-US" sz="2400" dirty="0" smtClean="0">
                <a:solidFill>
                  <a:schemeClr val="tx1"/>
                </a:solidFill>
                <a:latin typeface="Tahoma" panose="020B0604030504040204" pitchFamily="34" charset="0"/>
                <a:ea typeface="黑体" panose="02010609060101010101" pitchFamily="49" charset="-122"/>
              </a:rPr>
              <a:t>）</a:t>
            </a:r>
            <a:endParaRPr lang="zh-CN" altLang="en-US" sz="2400" dirty="0">
              <a:solidFill>
                <a:schemeClr val="tx1"/>
              </a:solidFill>
              <a:latin typeface="Tahoma" panose="020B0604030504040204" pitchFamily="34" charset="0"/>
              <a:ea typeface="黑体" panose="02010609060101010101" pitchFamily="49" charset="-122"/>
            </a:endParaRPr>
          </a:p>
        </p:txBody>
      </p:sp>
      <p:sp>
        <p:nvSpPr>
          <p:cNvPr id="2" name="矩形 1"/>
          <p:cNvSpPr/>
          <p:nvPr/>
        </p:nvSpPr>
        <p:spPr>
          <a:xfrm>
            <a:off x="323528" y="3646994"/>
            <a:ext cx="8820472" cy="3022366"/>
          </a:xfrm>
          <a:prstGeom prst="rect">
            <a:avLst/>
          </a:prstGeom>
        </p:spPr>
        <p:txBody>
          <a:bodyPr wrap="square">
            <a:spAutoFit/>
          </a:bodyPr>
          <a:lstStyle/>
          <a:p>
            <a:pPr marL="0" lvl="1" eaLnBrk="1" hangingPunct="1">
              <a:spcBef>
                <a:spcPts val="0"/>
              </a:spcBef>
              <a:buSzPct val="55000"/>
              <a:buFont typeface="Wingdings" panose="05000000000000000000" pitchFamily="2" charset="2"/>
              <a:buNone/>
            </a:pPr>
            <a:r>
              <a:rPr lang="en-US" altLang="zh-CN" sz="2400" dirty="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例</a:t>
            </a:r>
            <a:r>
              <a:rPr lang="en-US" altLang="zh-CN" sz="2400" dirty="0" smtClean="0">
                <a:solidFill>
                  <a:srgbClr val="0000FF"/>
                </a:solidFill>
                <a:latin typeface="Times New Roman" panose="02020603050405020304" pitchFamily="18" charset="0"/>
                <a:ea typeface="华文楷体" panose="02010600040101010101" pitchFamily="2" charset="-122"/>
              </a:rPr>
              <a:t>】		</a:t>
            </a:r>
            <a:r>
              <a:rPr lang="en-US" altLang="zh-CN" dirty="0" smtClean="0">
                <a:solidFill>
                  <a:srgbClr val="993300"/>
                </a:solidFill>
                <a:latin typeface="Times New Roman" panose="02020603050405020304" pitchFamily="18" charset="0"/>
                <a:ea typeface="华文楷体" panose="02010600040101010101" pitchFamily="2" charset="-122"/>
              </a:rPr>
              <a:t>x</a:t>
            </a:r>
            <a:r>
              <a:rPr lang="en-US" altLang="zh-CN" dirty="0">
                <a:solidFill>
                  <a:srgbClr val="993300"/>
                </a:solidFill>
                <a:latin typeface="Times New Roman" panose="02020603050405020304" pitchFamily="18" charset="0"/>
                <a:ea typeface="华文楷体" panose="02010600040101010101" pitchFamily="2" charset="-122"/>
              </a:rPr>
              <a:t>= </a:t>
            </a:r>
            <a:r>
              <a:rPr lang="en-US" altLang="zh-CN" dirty="0" err="1" smtClean="0">
                <a:solidFill>
                  <a:srgbClr val="993300"/>
                </a:solidFill>
                <a:latin typeface="Times New Roman" panose="02020603050405020304" pitchFamily="18" charset="0"/>
                <a:ea typeface="华文楷体" panose="02010600040101010101" pitchFamily="2" charset="-122"/>
              </a:rPr>
              <a:t>linspace</a:t>
            </a:r>
            <a:r>
              <a:rPr lang="en-US" altLang="zh-CN" dirty="0" smtClean="0">
                <a:solidFill>
                  <a:srgbClr val="993300"/>
                </a:solidFill>
                <a:latin typeface="Times New Roman" panose="02020603050405020304" pitchFamily="18" charset="0"/>
                <a:ea typeface="华文楷体" panose="02010600040101010101" pitchFamily="2" charset="-122"/>
              </a:rPr>
              <a:t>(2,3,3)</a:t>
            </a:r>
            <a:endParaRPr lang="en-US" altLang="zh-CN" dirty="0">
              <a:solidFill>
                <a:srgbClr val="993300"/>
              </a:solidFill>
              <a:latin typeface="Times New Roman" panose="02020603050405020304" pitchFamily="18" charset="0"/>
              <a:ea typeface="华文楷体" panose="02010600040101010101" pitchFamily="2" charset="-122"/>
            </a:endParaRPr>
          </a:p>
          <a:p>
            <a:pPr lvl="1" eaLnBrk="1" hangingPunct="1">
              <a:spcBef>
                <a:spcPct val="20000"/>
              </a:spcBef>
              <a:buSzPct val="55000"/>
              <a:buFont typeface="Wingdings" panose="05000000000000000000" pitchFamily="2" charset="2"/>
              <a:buNone/>
            </a:pPr>
            <a:r>
              <a:rPr lang="zh-CN" altLang="en-US" sz="2400" b="0" dirty="0">
                <a:solidFill>
                  <a:schemeClr val="tx1"/>
                </a:solidFill>
                <a:latin typeface="Times New Roman" panose="02020603050405020304" pitchFamily="18" charset="0"/>
                <a:ea typeface="华文楷体" panose="02010600040101010101" pitchFamily="2" charset="-122"/>
              </a:rPr>
              <a:t>将</a:t>
            </a:r>
            <a:r>
              <a:rPr lang="zh-CN" altLang="en-US" sz="2400" b="0" dirty="0" smtClean="0">
                <a:solidFill>
                  <a:schemeClr val="tx1"/>
                </a:solidFill>
                <a:latin typeface="Times New Roman" panose="02020603050405020304" pitchFamily="18" charset="0"/>
                <a:ea typeface="华文楷体" panose="02010600040101010101" pitchFamily="2" charset="-122"/>
              </a:rPr>
              <a:t>区间</a:t>
            </a:r>
            <a:r>
              <a:rPr lang="en-US" altLang="zh-CN" sz="2400" b="0" dirty="0" smtClean="0">
                <a:solidFill>
                  <a:schemeClr val="tx1"/>
                </a:solidFill>
                <a:latin typeface="Times New Roman" panose="02020603050405020304" pitchFamily="18" charset="0"/>
                <a:ea typeface="华文楷体" panose="02010600040101010101" pitchFamily="2" charset="-122"/>
              </a:rPr>
              <a:t>2</a:t>
            </a:r>
            <a:r>
              <a:rPr lang="zh-CN" altLang="en-US" sz="2400" b="0" dirty="0" smtClean="0">
                <a:solidFill>
                  <a:schemeClr val="tx1"/>
                </a:solidFill>
                <a:latin typeface="Times New Roman" panose="02020603050405020304" pitchFamily="18" charset="0"/>
                <a:ea typeface="华文楷体" panose="02010600040101010101" pitchFamily="2" charset="-122"/>
              </a:rPr>
              <a:t>等分</a:t>
            </a:r>
            <a:r>
              <a:rPr lang="zh-CN" altLang="en-US" sz="2400" b="0" dirty="0">
                <a:solidFill>
                  <a:schemeClr val="tx1"/>
                </a:solidFill>
                <a:latin typeface="Times New Roman" panose="02020603050405020304" pitchFamily="18" charset="0"/>
                <a:ea typeface="华文楷体" panose="02010600040101010101" pitchFamily="2" charset="-122"/>
              </a:rPr>
              <a:t>，得到包含边界在内</a:t>
            </a:r>
            <a:r>
              <a:rPr lang="zh-CN" altLang="en-US" sz="2400" b="0" dirty="0" smtClean="0">
                <a:solidFill>
                  <a:schemeClr val="tx1"/>
                </a:solidFill>
                <a:latin typeface="Times New Roman" panose="02020603050405020304" pitchFamily="18" charset="0"/>
                <a:ea typeface="华文楷体" panose="02010600040101010101" pitchFamily="2" charset="-122"/>
              </a:rPr>
              <a:t>的</a:t>
            </a:r>
            <a:r>
              <a:rPr lang="en-US" altLang="zh-CN" sz="2400" b="0" dirty="0" smtClean="0">
                <a:solidFill>
                  <a:schemeClr val="tx1"/>
                </a:solidFill>
                <a:latin typeface="Times New Roman" panose="02020603050405020304" pitchFamily="18" charset="0"/>
                <a:ea typeface="华文楷体" panose="02010600040101010101" pitchFamily="2" charset="-122"/>
              </a:rPr>
              <a:t>3</a:t>
            </a:r>
            <a:r>
              <a:rPr lang="zh-CN" altLang="en-US" sz="2400" b="0" dirty="0" smtClean="0">
                <a:solidFill>
                  <a:schemeClr val="tx1"/>
                </a:solidFill>
                <a:latin typeface="Times New Roman" panose="02020603050405020304" pitchFamily="18" charset="0"/>
                <a:ea typeface="华文楷体" panose="02010600040101010101" pitchFamily="2" charset="-122"/>
              </a:rPr>
              <a:t>个数</a:t>
            </a:r>
            <a:r>
              <a:rPr lang="zh-CN" altLang="en-US" sz="2400" b="0" dirty="0">
                <a:solidFill>
                  <a:schemeClr val="tx1"/>
                </a:solidFill>
                <a:latin typeface="Times New Roman" panose="02020603050405020304" pitchFamily="18" charset="0"/>
                <a:ea typeface="华文楷体" panose="02010600040101010101" pitchFamily="2" charset="-122"/>
              </a:rPr>
              <a:t>构成向量。</a:t>
            </a:r>
            <a:endParaRPr lang="en-US" altLang="zh-CN" sz="2400" b="0" dirty="0">
              <a:solidFill>
                <a:schemeClr val="tx1"/>
              </a:solidFill>
              <a:latin typeface="Times New Roman" panose="02020603050405020304" pitchFamily="18" charset="0"/>
              <a:ea typeface="华文楷体" panose="02010600040101010101" pitchFamily="2" charset="-122"/>
            </a:endParaRPr>
          </a:p>
          <a:p>
            <a:pPr lvl="1" eaLnBrk="1" hangingPunct="1">
              <a:spcBef>
                <a:spcPct val="20000"/>
              </a:spcBef>
              <a:buSzPct val="55000"/>
              <a:buFont typeface="Wingdings" panose="05000000000000000000" pitchFamily="2" charset="2"/>
              <a:buNone/>
            </a:pPr>
            <a:r>
              <a:rPr lang="en-US" altLang="zh-CN" sz="2400" b="0" dirty="0">
                <a:solidFill>
                  <a:schemeClr val="tx1"/>
                </a:solidFill>
                <a:latin typeface="Times New Roman" panose="02020603050405020304" pitchFamily="18" charset="0"/>
                <a:ea typeface="华文楷体" panose="02010600040101010101" pitchFamily="2" charset="-122"/>
              </a:rPr>
              <a:t>    </a:t>
            </a:r>
            <a:r>
              <a:rPr lang="en-US" altLang="zh-CN" sz="2400" b="0" dirty="0" smtClean="0">
                <a:solidFill>
                  <a:schemeClr val="tx1"/>
                </a:solidFill>
                <a:latin typeface="Times New Roman" panose="02020603050405020304" pitchFamily="18" charset="0"/>
                <a:ea typeface="华文楷体" panose="02010600040101010101" pitchFamily="2" charset="-122"/>
              </a:rPr>
              <a:t> x</a:t>
            </a:r>
            <a:r>
              <a:rPr lang="en-US" altLang="zh-CN" sz="2400" b="0" dirty="0">
                <a:solidFill>
                  <a:schemeClr val="tx1"/>
                </a:solidFill>
                <a:latin typeface="Times New Roman" panose="02020603050405020304" pitchFamily="18" charset="0"/>
                <a:ea typeface="华文楷体" panose="02010600040101010101" pitchFamily="2" charset="-122"/>
              </a:rPr>
              <a:t>=  </a:t>
            </a:r>
            <a:r>
              <a:rPr lang="en-US" altLang="zh-CN" sz="2400" b="0" dirty="0" smtClean="0">
                <a:solidFill>
                  <a:schemeClr val="tx1"/>
                </a:solidFill>
                <a:latin typeface="Times New Roman" panose="02020603050405020304" pitchFamily="18" charset="0"/>
                <a:ea typeface="华文楷体" panose="02010600040101010101" pitchFamily="2" charset="-122"/>
              </a:rPr>
              <a:t>2.0000    2.5000    3.0000</a:t>
            </a:r>
            <a:endParaRPr lang="en-US" altLang="zh-CN" sz="2400" b="0" dirty="0">
              <a:solidFill>
                <a:schemeClr val="tx1"/>
              </a:solidFill>
              <a:latin typeface="Times New Roman" panose="02020603050405020304" pitchFamily="18" charset="0"/>
              <a:ea typeface="华文楷体" panose="02010600040101010101" pitchFamily="2" charset="-122"/>
            </a:endParaRPr>
          </a:p>
          <a:p>
            <a:pPr lvl="1" eaLnBrk="1" hangingPunct="1">
              <a:spcBef>
                <a:spcPct val="20000"/>
              </a:spcBef>
              <a:buSzPct val="55000"/>
              <a:buFont typeface="Wingdings" panose="05000000000000000000" pitchFamily="2" charset="2"/>
              <a:buNone/>
            </a:pPr>
            <a:endParaRPr lang="en-US" altLang="zh-CN" sz="2400" dirty="0">
              <a:solidFill>
                <a:schemeClr val="tx1"/>
              </a:solidFill>
              <a:latin typeface="Times New Roman" panose="02020603050405020304" pitchFamily="18" charset="0"/>
              <a:ea typeface="华文楷体" panose="02010600040101010101" pitchFamily="2" charset="-122"/>
            </a:endParaRPr>
          </a:p>
          <a:p>
            <a:r>
              <a:rPr lang="en-US" altLang="zh-CN" sz="2400" dirty="0" smtClean="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例</a:t>
            </a:r>
            <a:r>
              <a:rPr lang="en-US" altLang="zh-CN" sz="2400" dirty="0">
                <a:solidFill>
                  <a:srgbClr val="0000FF"/>
                </a:solidFill>
                <a:latin typeface="Times New Roman" panose="02020603050405020304" pitchFamily="18" charset="0"/>
                <a:ea typeface="华文楷体" panose="02010600040101010101" pitchFamily="2" charset="-122"/>
              </a:rPr>
              <a:t>】 </a:t>
            </a:r>
            <a:r>
              <a:rPr lang="en-US" altLang="zh-CN" sz="2400" dirty="0" smtClean="0">
                <a:solidFill>
                  <a:srgbClr val="0000FF"/>
                </a:solidFill>
                <a:latin typeface="Times New Roman" panose="02020603050405020304" pitchFamily="18" charset="0"/>
                <a:ea typeface="华文楷体" panose="02010600040101010101" pitchFamily="2" charset="-122"/>
              </a:rPr>
              <a:t>		</a:t>
            </a:r>
            <a:r>
              <a:rPr lang="en-US" altLang="zh-CN" dirty="0" smtClean="0">
                <a:solidFill>
                  <a:srgbClr val="993300"/>
                </a:solidFill>
                <a:latin typeface="Times New Roman" panose="02020603050405020304" pitchFamily="18" charset="0"/>
                <a:ea typeface="华文楷体" panose="02010600040101010101" pitchFamily="2" charset="-122"/>
              </a:rPr>
              <a:t>y= </a:t>
            </a:r>
            <a:r>
              <a:rPr lang="zh-CN" altLang="en-US" dirty="0" smtClean="0">
                <a:solidFill>
                  <a:srgbClr val="993300"/>
                </a:solidFill>
                <a:latin typeface="Times New Roman" panose="02020603050405020304" pitchFamily="18" charset="0"/>
                <a:ea typeface="华文楷体" panose="02010600040101010101" pitchFamily="2" charset="-122"/>
              </a:rPr>
              <a:t>logspace</a:t>
            </a:r>
            <a:r>
              <a:rPr lang="zh-CN" altLang="en-US" dirty="0">
                <a:solidFill>
                  <a:srgbClr val="993300"/>
                </a:solidFill>
                <a:latin typeface="Times New Roman" panose="02020603050405020304" pitchFamily="18" charset="0"/>
                <a:ea typeface="华文楷体" panose="02010600040101010101" pitchFamily="2" charset="-122"/>
              </a:rPr>
              <a:t>(2</a:t>
            </a:r>
            <a:r>
              <a:rPr lang="zh-CN" altLang="en-US" dirty="0" smtClean="0">
                <a:solidFill>
                  <a:srgbClr val="993300"/>
                </a:solidFill>
                <a:latin typeface="Times New Roman" panose="02020603050405020304" pitchFamily="18" charset="0"/>
                <a:ea typeface="华文楷体" panose="02010600040101010101" pitchFamily="2" charset="-122"/>
              </a:rPr>
              <a:t>,</a:t>
            </a:r>
            <a:r>
              <a:rPr lang="en-US" altLang="zh-CN" dirty="0" smtClean="0">
                <a:solidFill>
                  <a:srgbClr val="993300"/>
                </a:solidFill>
                <a:latin typeface="Times New Roman" panose="02020603050405020304" pitchFamily="18" charset="0"/>
                <a:ea typeface="华文楷体" panose="02010600040101010101" pitchFamily="2" charset="-122"/>
              </a:rPr>
              <a:t>3</a:t>
            </a:r>
            <a:r>
              <a:rPr lang="zh-CN" altLang="en-US" dirty="0" smtClean="0">
                <a:solidFill>
                  <a:srgbClr val="993300"/>
                </a:solidFill>
                <a:latin typeface="Times New Roman" panose="02020603050405020304" pitchFamily="18" charset="0"/>
                <a:ea typeface="华文楷体" panose="02010600040101010101" pitchFamily="2" charset="-122"/>
              </a:rPr>
              <a:t>,</a:t>
            </a:r>
            <a:r>
              <a:rPr lang="zh-CN" altLang="en-US" dirty="0">
                <a:solidFill>
                  <a:srgbClr val="993300"/>
                </a:solidFill>
                <a:latin typeface="Times New Roman" panose="02020603050405020304" pitchFamily="18" charset="0"/>
                <a:ea typeface="华文楷体" panose="02010600040101010101" pitchFamily="2" charset="-122"/>
              </a:rPr>
              <a:t>3</a:t>
            </a:r>
            <a:r>
              <a:rPr lang="zh-CN" altLang="en-US" dirty="0" smtClean="0">
                <a:solidFill>
                  <a:srgbClr val="993300"/>
                </a:solidFill>
                <a:latin typeface="Times New Roman" panose="02020603050405020304" pitchFamily="18" charset="0"/>
                <a:ea typeface="华文楷体" panose="02010600040101010101" pitchFamily="2" charset="-122"/>
              </a:rPr>
              <a:t>)</a:t>
            </a:r>
            <a:endParaRPr lang="en-US" altLang="zh-CN" dirty="0" smtClean="0">
              <a:solidFill>
                <a:srgbClr val="993300"/>
              </a:solidFill>
              <a:latin typeface="Times New Roman" panose="02020603050405020304" pitchFamily="18" charset="0"/>
              <a:ea typeface="华文楷体" panose="02010600040101010101" pitchFamily="2" charset="-122"/>
            </a:endParaRPr>
          </a:p>
          <a:p>
            <a:r>
              <a:rPr lang="zh-CN" altLang="en-US" sz="2400" b="0" dirty="0" smtClean="0">
                <a:solidFill>
                  <a:schemeClr val="tx1"/>
                </a:solidFill>
                <a:latin typeface="Times New Roman" panose="02020603050405020304" pitchFamily="18" charset="0"/>
                <a:ea typeface="华文楷体" panose="02010600040101010101" pitchFamily="2" charset="-122"/>
              </a:rPr>
              <a:t>同</a:t>
            </a:r>
            <a:r>
              <a:rPr lang="en-US" altLang="zh-CN" sz="2400" b="0" dirty="0" err="1" smtClean="0">
                <a:solidFill>
                  <a:srgbClr val="993300"/>
                </a:solidFill>
                <a:latin typeface="Times New Roman" panose="02020603050405020304" pitchFamily="18" charset="0"/>
                <a:ea typeface="华文楷体" panose="02010600040101010101" pitchFamily="2" charset="-122"/>
              </a:rPr>
              <a:t>linspace</a:t>
            </a:r>
            <a:r>
              <a:rPr lang="zh-CN" altLang="en-US" sz="2400" b="0" dirty="0" smtClean="0">
                <a:solidFill>
                  <a:schemeClr val="tx1"/>
                </a:solidFill>
                <a:latin typeface="Times New Roman" panose="02020603050405020304" pitchFamily="18" charset="0"/>
                <a:ea typeface="华文楷体" panose="02010600040101010101" pitchFamily="2" charset="-122"/>
              </a:rPr>
              <a:t>类似，但将等分所得数值作为指数以</a:t>
            </a:r>
            <a:r>
              <a:rPr lang="en-US" altLang="zh-CN" sz="2400" b="0" dirty="0" smtClean="0">
                <a:solidFill>
                  <a:schemeClr val="tx1"/>
                </a:solidFill>
                <a:latin typeface="Times New Roman" panose="02020603050405020304" pitchFamily="18" charset="0"/>
                <a:ea typeface="华文楷体" panose="02010600040101010101" pitchFamily="2" charset="-122"/>
              </a:rPr>
              <a:t>10</a:t>
            </a:r>
            <a:r>
              <a:rPr lang="zh-CN" altLang="en-US" sz="2400" b="0" dirty="0" smtClean="0">
                <a:solidFill>
                  <a:schemeClr val="tx1"/>
                </a:solidFill>
                <a:latin typeface="Times New Roman" panose="02020603050405020304" pitchFamily="18" charset="0"/>
                <a:ea typeface="华文楷体" panose="02010600040101010101" pitchFamily="2" charset="-122"/>
              </a:rPr>
              <a:t>为底进行计算</a:t>
            </a:r>
            <a:endParaRPr lang="zh-CN" altLang="en-US" sz="2400" b="0" dirty="0">
              <a:solidFill>
                <a:srgbClr val="993300"/>
              </a:solidFill>
              <a:latin typeface="Times New Roman" panose="02020603050405020304" pitchFamily="18" charset="0"/>
              <a:ea typeface="华文楷体" panose="02010600040101010101" pitchFamily="2" charset="-122"/>
            </a:endParaRPr>
          </a:p>
          <a:p>
            <a:r>
              <a:rPr lang="en-US" altLang="zh-CN" sz="2400" b="0" dirty="0" smtClean="0">
                <a:solidFill>
                  <a:schemeClr val="tx1"/>
                </a:solidFill>
                <a:latin typeface="Times New Roman" panose="02020603050405020304" pitchFamily="18" charset="0"/>
                <a:ea typeface="华文楷体" panose="02010600040101010101" pitchFamily="2" charset="-122"/>
              </a:rPr>
              <a:t>           y= </a:t>
            </a:r>
            <a:r>
              <a:rPr lang="en-US" altLang="zh-CN" sz="2400" b="0" dirty="0">
                <a:solidFill>
                  <a:schemeClr val="tx1"/>
                </a:solidFill>
                <a:latin typeface="Times New Roman" panose="02020603050405020304" pitchFamily="18" charset="0"/>
                <a:ea typeface="华文楷体" panose="02010600040101010101" pitchFamily="2" charset="-122"/>
              </a:rPr>
              <a:t>100  </a:t>
            </a:r>
            <a:r>
              <a:rPr lang="en-US" altLang="zh-CN" sz="2400" b="0" dirty="0" smtClean="0">
                <a:solidFill>
                  <a:schemeClr val="tx1"/>
                </a:solidFill>
                <a:latin typeface="Times New Roman" panose="02020603050405020304" pitchFamily="18" charset="0"/>
                <a:ea typeface="华文楷体" panose="02010600040101010101" pitchFamily="2" charset="-122"/>
              </a:rPr>
              <a:t>   </a:t>
            </a:r>
            <a:r>
              <a:rPr lang="en-US" altLang="zh-CN" sz="2400" b="0" dirty="0">
                <a:solidFill>
                  <a:schemeClr val="tx1"/>
                </a:solidFill>
                <a:latin typeface="Times New Roman" panose="02020603050405020304" pitchFamily="18" charset="0"/>
                <a:ea typeface="华文楷体" panose="02010600040101010101" pitchFamily="2" charset="-122"/>
              </a:rPr>
              <a:t>316.2278  </a:t>
            </a:r>
            <a:r>
              <a:rPr lang="en-US" altLang="zh-CN" sz="2400" b="0" dirty="0" smtClean="0">
                <a:solidFill>
                  <a:schemeClr val="tx1"/>
                </a:solidFill>
                <a:latin typeface="Times New Roman" panose="02020603050405020304" pitchFamily="18" charset="0"/>
                <a:ea typeface="华文楷体" panose="02010600040101010101" pitchFamily="2" charset="-122"/>
              </a:rPr>
              <a:t>   1000</a:t>
            </a:r>
            <a:endParaRPr lang="zh-CN" altLang="en-US" sz="2400" b="0" dirty="0">
              <a:solidFill>
                <a:schemeClr val="tx1"/>
              </a:solidFill>
              <a:latin typeface="Times New Roman" panose="02020603050405020304" pitchFamily="18" charset="0"/>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8E4B4626-9A3F-4163-8250-F77090A534AC}" type="slidenum">
              <a:rPr lang="zh-CN" altLang="en-US" smtClean="0"/>
              <a:pPr/>
              <a:t>23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6050" name="Group 34"/>
          <p:cNvGraphicFramePr>
            <a:graphicFrameLocks noGrp="1"/>
          </p:cNvGraphicFramePr>
          <p:nvPr>
            <p:extLst>
              <p:ext uri="{D42A27DB-BD31-4B8C-83A1-F6EECF244321}">
                <p14:modId xmlns:p14="http://schemas.microsoft.com/office/powerpoint/2010/main" val="1912430728"/>
              </p:ext>
            </p:extLst>
          </p:nvPr>
        </p:nvGraphicFramePr>
        <p:xfrm>
          <a:off x="395536" y="836712"/>
          <a:ext cx="8458200" cy="5410091"/>
        </p:xfrm>
        <a:graphic>
          <a:graphicData uri="http://schemas.openxmlformats.org/drawingml/2006/table">
            <a:tbl>
              <a:tblPr/>
              <a:tblGrid>
                <a:gridCol w="1590675"/>
                <a:gridCol w="6867525"/>
              </a:tblGrid>
              <a:tr h="762111">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rgbClr val="993300"/>
                          </a:solidFill>
                          <a:effectLst/>
                          <a:latin typeface="Courier New" panose="02070309020205020404" pitchFamily="49" charset="0"/>
                          <a:ea typeface="宋体" panose="02010600030101010101" pitchFamily="2" charset="-122"/>
                        </a:rPr>
                        <a:t>zeros</a:t>
                      </a:r>
                      <a:r>
                        <a:rPr kumimoji="0" lang="en-US" altLang="zh-CN" sz="2000" b="1" i="0" u="none" strike="noStrike" cap="none" normalizeH="0" baseline="0" dirty="0" smtClean="0">
                          <a:ln>
                            <a:noFill/>
                          </a:ln>
                          <a:solidFill>
                            <a:srgbClr val="993300"/>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dirty="0" err="1" smtClean="0">
                          <a:ln>
                            <a:noFill/>
                          </a:ln>
                          <a:solidFill>
                            <a:srgbClr val="993300"/>
                          </a:solidFill>
                          <a:effectLst/>
                          <a:latin typeface="Times New Roman" panose="02020603050405020304" pitchFamily="18" charset="0"/>
                          <a:ea typeface="宋体" panose="02010600030101010101" pitchFamily="2" charset="-122"/>
                        </a:rPr>
                        <a:t>m,n</a:t>
                      </a:r>
                      <a:r>
                        <a:rPr kumimoji="0" lang="en-US" altLang="zh-CN" sz="2000" b="1" i="0" u="none" strike="noStrike" cap="none" normalizeH="0" baseline="0" dirty="0" smtClean="0">
                          <a:ln>
                            <a:noFill/>
                          </a:ln>
                          <a:solidFill>
                            <a:srgbClr val="993300"/>
                          </a:solidFill>
                          <a:effectLst/>
                          <a:latin typeface="Times New Roman" panose="02020603050405020304" pitchFamily="18" charset="0"/>
                          <a:ea typeface="宋体" panose="02010600030101010101" pitchFamily="2" charset="-122"/>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FEA0"/>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生成 </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m</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行 </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n</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列的零矩阵，</a:t>
                      </a:r>
                      <a:r>
                        <a:rPr kumimoji="0" lang="en-US" altLang="zh-CN" sz="2000" b="0" i="1"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m=n</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 </a:t>
                      </a:r>
                      <a:r>
                        <a:rPr kumimoji="0" lang="zh-CN" altLang="en-US"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时可简写为 </a:t>
                      </a:r>
                      <a:r>
                        <a:rPr kumimoji="0" lang="en-US" altLang="zh-CN" sz="2000" b="0" i="0" u="none" strike="noStrike" cap="none" normalizeH="0" baseline="0" dirty="0" err="1" smtClean="0">
                          <a:ln>
                            <a:noFill/>
                          </a:ln>
                          <a:solidFill>
                            <a:srgbClr val="0033CC"/>
                          </a:solidFill>
                          <a:effectLst/>
                          <a:latin typeface="Times New Roman" panose="02020603050405020304" pitchFamily="18" charset="0"/>
                          <a:ea typeface="黑体" panose="02010609060101010101" pitchFamily="49" charset="-122"/>
                        </a:rPr>
                        <a:t>zeros</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a:t>
                      </a:r>
                      <a:r>
                        <a:rPr kumimoji="0" lang="en-US" altLang="zh-CN" sz="2000" b="0" i="1"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n</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lang="en-US" altLang="zh-CN" sz="2000" dirty="0" err="1" smtClean="0">
                          <a:ln>
                            <a:noFill/>
                          </a:ln>
                          <a:solidFill>
                            <a:srgbClr val="0033CC"/>
                          </a:solidFill>
                          <a:effectLst/>
                          <a:latin typeface="Times New Roman" panose="02020603050405020304" pitchFamily="18" charset="0"/>
                          <a:ea typeface="黑体" panose="02010609060101010101" pitchFamily="49" charset="-122"/>
                          <a:sym typeface="+mn-ea"/>
                        </a:rPr>
                        <a:t>zeros</a:t>
                      </a:r>
                      <a:r>
                        <a:rPr lang="en-US" altLang="zh-CN" sz="2000" dirty="0" smtClean="0">
                          <a:ln>
                            <a:noFill/>
                          </a:ln>
                          <a:solidFill>
                            <a:srgbClr val="0033CC"/>
                          </a:solidFill>
                          <a:effectLst/>
                          <a:latin typeface="Times New Roman" panose="02020603050405020304" pitchFamily="18" charset="0"/>
                          <a:ea typeface="黑体" panose="02010609060101010101" pitchFamily="49" charset="-122"/>
                          <a:sym typeface="+mn-ea"/>
                        </a:rPr>
                        <a:t>(m1,m2,m3,....)</a:t>
                      </a:r>
                      <a:r>
                        <a:rPr lang="zh-CN" altLang="en-US" sz="2000" dirty="0" smtClean="0">
                          <a:ln>
                            <a:noFill/>
                          </a:ln>
                          <a:solidFill>
                            <a:srgbClr val="0033CC"/>
                          </a:solidFill>
                          <a:effectLst/>
                          <a:latin typeface="Times New Roman" panose="02020603050405020304" pitchFamily="18" charset="0"/>
                          <a:ea typeface="黑体" panose="02010609060101010101" pitchFamily="49" charset="-122"/>
                          <a:sym typeface="+mn-ea"/>
                        </a:rPr>
                        <a:t>可生成高维矩阵。</a:t>
                      </a:r>
                      <a:endPar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FEA0"/>
                    </a:solidFill>
                  </a:tcPr>
                </a:tc>
              </a:tr>
              <a:tr h="4620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rgbClr val="993300"/>
                          </a:solidFill>
                          <a:effectLst/>
                          <a:latin typeface="Courier New" panose="02070309020205020404" pitchFamily="49" charset="0"/>
                          <a:ea typeface="宋体" panose="02010600030101010101" pitchFamily="2" charset="-122"/>
                        </a:rPr>
                        <a:t>ones</a:t>
                      </a:r>
                      <a:r>
                        <a:rPr kumimoji="0" lang="en-US" altLang="zh-CN" sz="2000" b="1" i="0" u="none" strike="noStrike" cap="none" normalizeH="0" baseline="0" smtClean="0">
                          <a:ln>
                            <a:noFill/>
                          </a:ln>
                          <a:solidFill>
                            <a:srgbClr val="993300"/>
                          </a:solidFill>
                          <a:effectLst/>
                          <a:latin typeface="Times New Roman" panose="02020603050405020304" pitchFamily="18" charset="0"/>
                          <a:ea typeface="宋体" panose="02010600030101010101" pitchFamily="2" charset="-122"/>
                        </a:rPr>
                        <a:t>(m,n)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FEA0"/>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kern="1200" cap="none" normalizeH="0" baseline="0" dirty="0" smtClean="0">
                          <a:ln>
                            <a:noFill/>
                          </a:ln>
                          <a:solidFill>
                            <a:schemeClr val="tx1"/>
                          </a:solidFill>
                          <a:effectLst/>
                          <a:latin typeface="Times New Roman" panose="02020603050405020304" pitchFamily="18" charset="0"/>
                          <a:ea typeface="黑体" panose="02010609060101010101" pitchFamily="49" charset="-122"/>
                          <a:cs typeface="+mn-cs"/>
                          <a:sym typeface="+mn-ea"/>
                        </a:rPr>
                        <a:t>同</a:t>
                      </a:r>
                      <a:r>
                        <a:rPr kumimoji="0" lang="en-US" altLang="zh-CN" sz="2000" b="0" i="0" u="none" strike="noStrike" kern="1200" cap="none" normalizeH="0" baseline="0" dirty="0" err="1" smtClean="0">
                          <a:ln>
                            <a:noFill/>
                          </a:ln>
                          <a:solidFill>
                            <a:schemeClr val="tx1"/>
                          </a:solidFill>
                          <a:effectLst/>
                          <a:latin typeface="Times New Roman" panose="02020603050405020304" pitchFamily="18" charset="0"/>
                          <a:ea typeface="黑体" panose="02010609060101010101" pitchFamily="49" charset="-122"/>
                          <a:cs typeface="+mn-cs"/>
                          <a:sym typeface="+mn-ea"/>
                        </a:rPr>
                        <a:t>zeros</a:t>
                      </a:r>
                      <a:r>
                        <a:rPr kumimoji="0" lang="zh-CN" altLang="en-US" sz="2000" b="0" i="0" u="none" strike="noStrike" kern="1200" cap="none" normalizeH="0" baseline="0" dirty="0" smtClean="0">
                          <a:ln>
                            <a:noFill/>
                          </a:ln>
                          <a:solidFill>
                            <a:schemeClr val="tx1"/>
                          </a:solidFill>
                          <a:effectLst/>
                          <a:latin typeface="Times New Roman" panose="02020603050405020304" pitchFamily="18" charset="0"/>
                          <a:ea typeface="黑体" panose="02010609060101010101" pitchFamily="49" charset="-122"/>
                          <a:cs typeface="+mn-cs"/>
                          <a:sym typeface="+mn-ea"/>
                        </a:rPr>
                        <a:t>类似，但元素都为</a:t>
                      </a:r>
                      <a:r>
                        <a:rPr kumimoji="0" lang="en-US" altLang="zh-CN" sz="2000" b="0" i="0" u="none" strike="noStrike" kern="1200" cap="none" normalizeH="0" baseline="0" dirty="0" smtClean="0">
                          <a:ln>
                            <a:noFill/>
                          </a:ln>
                          <a:solidFill>
                            <a:schemeClr val="tx1"/>
                          </a:solidFill>
                          <a:effectLst/>
                          <a:latin typeface="Times New Roman" panose="02020603050405020304" pitchFamily="18" charset="0"/>
                          <a:ea typeface="黑体" panose="02010609060101010101" pitchFamily="49" charset="-122"/>
                          <a:cs typeface="+mn-cs"/>
                          <a:sym typeface="+mn-ea"/>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FEA0"/>
                    </a:solidFill>
                  </a:tcPr>
                </a:tc>
              </a:tr>
              <a:tr h="70113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rgbClr val="993300"/>
                          </a:solidFill>
                          <a:effectLst/>
                          <a:latin typeface="Courier New" panose="02070309020205020404" pitchFamily="49" charset="0"/>
                          <a:ea typeface="宋体" panose="02010600030101010101" pitchFamily="2" charset="-122"/>
                        </a:rPr>
                        <a:t>eye</a:t>
                      </a:r>
                      <a:r>
                        <a:rPr kumimoji="0" lang="en-US" altLang="zh-CN" sz="2000" b="1" i="0" u="none" strike="noStrike" cap="none" normalizeH="0" baseline="0" dirty="0" smtClean="0">
                          <a:ln>
                            <a:noFill/>
                          </a:ln>
                          <a:solidFill>
                            <a:srgbClr val="993300"/>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dirty="0" err="1" smtClean="0">
                          <a:ln>
                            <a:noFill/>
                          </a:ln>
                          <a:solidFill>
                            <a:srgbClr val="993300"/>
                          </a:solidFill>
                          <a:effectLst/>
                          <a:latin typeface="Times New Roman" panose="02020603050405020304" pitchFamily="18" charset="0"/>
                          <a:ea typeface="宋体" panose="02010600030101010101" pitchFamily="2" charset="-122"/>
                        </a:rPr>
                        <a:t>m,n</a:t>
                      </a:r>
                      <a:r>
                        <a:rPr kumimoji="0" lang="en-US" altLang="zh-CN" sz="2000" b="1" i="0" u="none" strike="noStrike" cap="none" normalizeH="0" baseline="0" dirty="0" smtClean="0">
                          <a:ln>
                            <a:noFill/>
                          </a:ln>
                          <a:solidFill>
                            <a:srgbClr val="993300"/>
                          </a:solidFill>
                          <a:effectLst/>
                          <a:latin typeface="Times New Roman" panose="02020603050405020304" pitchFamily="18" charset="0"/>
                          <a:ea typeface="宋体" panose="02010600030101010101" pitchFamily="2" charset="-122"/>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生成主对角线全为 </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 </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的 </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m</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行 </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n</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列矩阵</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b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br>
                      <a:r>
                        <a:rPr kumimoji="0" lang="en-US" altLang="zh-CN" sz="2000" b="0" i="1"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m=n</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 </a:t>
                      </a:r>
                      <a:r>
                        <a:rPr kumimoji="0" lang="zh-CN" altLang="en-US"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时可简写为 </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eye(</a:t>
                      </a:r>
                      <a:r>
                        <a:rPr kumimoji="0" lang="en-US" altLang="zh-CN" sz="2000" b="0" i="1"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n</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a:t>
                      </a:r>
                      <a:r>
                        <a:rPr kumimoji="0" lang="zh-CN" altLang="en-US"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，即为 </a:t>
                      </a:r>
                      <a:r>
                        <a:rPr kumimoji="0" lang="en-US" altLang="zh-CN" sz="2000" b="0" i="1"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n</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 </a:t>
                      </a:r>
                      <a:r>
                        <a:rPr kumimoji="0" lang="zh-CN" altLang="en-US"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维单位矩阵</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9759">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err="1" smtClean="0">
                          <a:ln>
                            <a:noFill/>
                          </a:ln>
                          <a:solidFill>
                            <a:srgbClr val="993300"/>
                          </a:solidFill>
                          <a:effectLst/>
                          <a:latin typeface="Courier New" panose="02070309020205020404" pitchFamily="49" charset="0"/>
                          <a:ea typeface="宋体" panose="02010600030101010101" pitchFamily="2" charset="-122"/>
                        </a:rPr>
                        <a:t>diag</a:t>
                      </a:r>
                      <a:r>
                        <a:rPr kumimoji="0" lang="en-US" altLang="zh-CN" sz="2000" b="1" i="0" u="none" strike="noStrike" cap="none" normalizeH="0" baseline="0" dirty="0" smtClean="0">
                          <a:ln>
                            <a:noFill/>
                          </a:ln>
                          <a:solidFill>
                            <a:srgbClr val="993300"/>
                          </a:solidFill>
                          <a:effectLst/>
                          <a:latin typeface="Times New Roman" panose="02020603050405020304" pitchFamily="18" charset="0"/>
                          <a:ea typeface="宋体" panose="02010600030101010101"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若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X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是矩阵，则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diag(X)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为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X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的主对角线向量</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若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X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是向量，</a:t>
                      </a: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diag(X)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产生以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X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为主对角线的对角矩阵</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err="1" smtClean="0">
                          <a:ln>
                            <a:noFill/>
                          </a:ln>
                          <a:solidFill>
                            <a:srgbClr val="993300"/>
                          </a:solidFill>
                          <a:effectLst/>
                          <a:latin typeface="Courier New" panose="02070309020205020404" pitchFamily="49" charset="0"/>
                          <a:ea typeface="宋体" panose="02010600030101010101" pitchFamily="2" charset="-122"/>
                        </a:rPr>
                        <a:t>tril</a:t>
                      </a:r>
                      <a:r>
                        <a:rPr kumimoji="0" lang="en-US" altLang="zh-CN" sz="2000" b="1" i="0" u="none" strike="noStrike" cap="none" normalizeH="0" baseline="0" dirty="0" smtClean="0">
                          <a:ln>
                            <a:noFill/>
                          </a:ln>
                          <a:solidFill>
                            <a:srgbClr val="993300"/>
                          </a:solidFill>
                          <a:effectLst/>
                          <a:latin typeface="Times New Roman" panose="02020603050405020304" pitchFamily="18" charset="0"/>
                          <a:ea typeface="宋体" panose="02010600030101010101" pitchFamily="2" charset="-122"/>
                        </a:rPr>
                        <a:t>(A)</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提取一个矩阵的下三角部分</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rgbClr val="993300"/>
                          </a:solidFill>
                          <a:effectLst/>
                          <a:latin typeface="Courier New" panose="02070309020205020404" pitchFamily="49" charset="0"/>
                          <a:ea typeface="宋体" panose="02010600030101010101" pitchFamily="2" charset="-122"/>
                        </a:rPr>
                        <a:t>triu</a:t>
                      </a:r>
                      <a:r>
                        <a:rPr kumimoji="0" lang="en-US" altLang="zh-CN" sz="2000" b="1" i="0" u="none" strike="noStrike" cap="none" normalizeH="0" baseline="0" smtClean="0">
                          <a:ln>
                            <a:noFill/>
                          </a:ln>
                          <a:solidFill>
                            <a:srgbClr val="993300"/>
                          </a:solidFill>
                          <a:effectLst/>
                          <a:latin typeface="Times New Roman" panose="02020603050405020304" pitchFamily="18" charset="0"/>
                          <a:ea typeface="宋体" panose="02010600030101010101" pitchFamily="2" charset="-122"/>
                        </a:rPr>
                        <a:t>(A)</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提取一个矩阵的上三角部分</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rgbClr val="993300"/>
                          </a:solidFill>
                          <a:effectLst/>
                          <a:latin typeface="Courier New" panose="02070309020205020404" pitchFamily="49" charset="0"/>
                          <a:ea typeface="宋体" panose="02010600030101010101" pitchFamily="2" charset="-122"/>
                        </a:rPr>
                        <a:t>rand</a:t>
                      </a:r>
                      <a:r>
                        <a:rPr kumimoji="0" lang="en-US" altLang="zh-CN" sz="2000" b="1" i="0" u="none" strike="noStrike" cap="none" normalizeH="0" baseline="0" smtClean="0">
                          <a:ln>
                            <a:noFill/>
                          </a:ln>
                          <a:solidFill>
                            <a:srgbClr val="993300"/>
                          </a:solidFill>
                          <a:effectLst/>
                          <a:latin typeface="Times New Roman" panose="02020603050405020304" pitchFamily="18" charset="0"/>
                          <a:ea typeface="宋体" panose="02010600030101010101" pitchFamily="2" charset="-122"/>
                        </a:rPr>
                        <a:t>(m,n)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产生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0</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间均匀分布的随机矩阵 </a:t>
                      </a:r>
                      <a:r>
                        <a:rPr kumimoji="0" lang="en-US" altLang="zh-CN" sz="2000" b="0" i="1" u="none" strike="noStrike" cap="none" normalizeH="0" baseline="0" smtClean="0">
                          <a:ln>
                            <a:noFill/>
                          </a:ln>
                          <a:solidFill>
                            <a:srgbClr val="0033CC"/>
                          </a:solidFill>
                          <a:effectLst/>
                          <a:latin typeface="Times New Roman" panose="02020603050405020304" pitchFamily="18" charset="0"/>
                          <a:ea typeface="黑体" panose="02010609060101010101" pitchFamily="49" charset="-122"/>
                        </a:rPr>
                        <a:t>m</a:t>
                      </a:r>
                      <a:r>
                        <a:rPr kumimoji="0" lang="en-US" altLang="zh-CN" sz="2000" b="0" i="0" u="none" strike="noStrike" cap="none" normalizeH="0" baseline="0" smtClean="0">
                          <a:ln>
                            <a:noFill/>
                          </a:ln>
                          <a:solidFill>
                            <a:srgbClr val="0033CC"/>
                          </a:solidFill>
                          <a:effectLst/>
                          <a:latin typeface="Times New Roman" panose="02020603050405020304" pitchFamily="18" charset="0"/>
                          <a:ea typeface="黑体" panose="02010609060101010101" pitchFamily="49" charset="-122"/>
                        </a:rPr>
                        <a:t>=</a:t>
                      </a:r>
                      <a:r>
                        <a:rPr kumimoji="0" lang="en-US" altLang="zh-CN" sz="2000" b="0" i="1" u="none" strike="noStrike" cap="none" normalizeH="0" baseline="0" smtClean="0">
                          <a:ln>
                            <a:noFill/>
                          </a:ln>
                          <a:solidFill>
                            <a:srgbClr val="0033CC"/>
                          </a:solidFill>
                          <a:effectLst/>
                          <a:latin typeface="Times New Roman" panose="02020603050405020304" pitchFamily="18" charset="0"/>
                          <a:ea typeface="黑体" panose="02010609060101010101" pitchFamily="49" charset="-122"/>
                        </a:rPr>
                        <a:t>n</a:t>
                      </a:r>
                      <a:r>
                        <a:rPr kumimoji="0" lang="en-US" altLang="zh-CN" sz="2000" b="0" i="0" u="none" strike="noStrike" cap="none" normalizeH="0" baseline="0" smtClean="0">
                          <a:ln>
                            <a:noFill/>
                          </a:ln>
                          <a:solidFill>
                            <a:srgbClr val="0033CC"/>
                          </a:solidFill>
                          <a:effectLst/>
                          <a:latin typeface="Times New Roman" panose="02020603050405020304" pitchFamily="18" charset="0"/>
                          <a:ea typeface="黑体" panose="02010609060101010101" pitchFamily="49" charset="-122"/>
                        </a:rPr>
                        <a:t> </a:t>
                      </a:r>
                      <a:r>
                        <a:rPr kumimoji="0" lang="zh-CN" altLang="en-US" sz="2000" b="0" i="0" u="none" strike="noStrike" cap="none" normalizeH="0" baseline="0" smtClean="0">
                          <a:ln>
                            <a:noFill/>
                          </a:ln>
                          <a:solidFill>
                            <a:srgbClr val="0033CC"/>
                          </a:solidFill>
                          <a:effectLst/>
                          <a:latin typeface="Times New Roman" panose="02020603050405020304" pitchFamily="18" charset="0"/>
                          <a:ea typeface="黑体" panose="02010609060101010101" pitchFamily="49" charset="-122"/>
                        </a:rPr>
                        <a:t>时简写为 </a:t>
                      </a:r>
                      <a:r>
                        <a:rPr kumimoji="0" lang="en-US" altLang="zh-CN" sz="2000" b="0" i="0" u="none" strike="noStrike" cap="none" normalizeH="0" baseline="0" smtClean="0">
                          <a:ln>
                            <a:noFill/>
                          </a:ln>
                          <a:solidFill>
                            <a:srgbClr val="0033CC"/>
                          </a:solidFill>
                          <a:effectLst/>
                          <a:latin typeface="Times New Roman" panose="02020603050405020304" pitchFamily="18" charset="0"/>
                          <a:ea typeface="黑体" panose="02010609060101010101" pitchFamily="49" charset="-122"/>
                        </a:rPr>
                        <a:t>rand(</a:t>
                      </a:r>
                      <a:r>
                        <a:rPr kumimoji="0" lang="en-US" altLang="zh-CN" sz="2000" b="0" i="1" u="none" strike="noStrike" cap="none" normalizeH="0" baseline="0" smtClean="0">
                          <a:ln>
                            <a:noFill/>
                          </a:ln>
                          <a:solidFill>
                            <a:srgbClr val="0033CC"/>
                          </a:solidFill>
                          <a:effectLst/>
                          <a:latin typeface="Times New Roman" panose="02020603050405020304" pitchFamily="18" charset="0"/>
                          <a:ea typeface="黑体" panose="02010609060101010101" pitchFamily="49" charset="-122"/>
                        </a:rPr>
                        <a:t>n</a:t>
                      </a:r>
                      <a:r>
                        <a:rPr kumimoji="0" lang="en-US" altLang="zh-CN" sz="2000" b="0" i="0" u="none" strike="noStrike" cap="none" normalizeH="0" baseline="0" smtClean="0">
                          <a:ln>
                            <a:noFill/>
                          </a:ln>
                          <a:solidFill>
                            <a:srgbClr val="0033CC"/>
                          </a:solidFill>
                          <a:effectLst/>
                          <a:latin typeface="Times New Roman" panose="02020603050405020304" pitchFamily="18" charset="0"/>
                          <a:ea typeface="黑体" panose="02010609060101010101" pitchFamily="49" charset="-122"/>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3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err="1" smtClean="0">
                          <a:ln>
                            <a:noFill/>
                          </a:ln>
                          <a:solidFill>
                            <a:srgbClr val="993300"/>
                          </a:solidFill>
                          <a:effectLst/>
                          <a:latin typeface="Courier New" panose="02070309020205020404" pitchFamily="49" charset="0"/>
                          <a:ea typeface="宋体" panose="02010600030101010101" pitchFamily="2" charset="-122"/>
                        </a:rPr>
                        <a:t>randn</a:t>
                      </a:r>
                      <a:r>
                        <a:rPr kumimoji="0" lang="en-US" altLang="zh-CN" sz="2000" b="1" i="0" u="none" strike="noStrike" cap="none" normalizeH="0" baseline="0" dirty="0" smtClean="0">
                          <a:ln>
                            <a:noFill/>
                          </a:ln>
                          <a:solidFill>
                            <a:srgbClr val="993300"/>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dirty="0" err="1" smtClean="0">
                          <a:ln>
                            <a:noFill/>
                          </a:ln>
                          <a:solidFill>
                            <a:srgbClr val="993300"/>
                          </a:solidFill>
                          <a:effectLst/>
                          <a:latin typeface="Times New Roman" panose="02020603050405020304" pitchFamily="18" charset="0"/>
                          <a:ea typeface="宋体" panose="02010600030101010101" pitchFamily="2" charset="-122"/>
                        </a:rPr>
                        <a:t>m,n</a:t>
                      </a:r>
                      <a:r>
                        <a:rPr kumimoji="0" lang="en-US" altLang="zh-CN" sz="2000" b="1" i="0" u="none" strike="noStrike" cap="none" normalizeH="0" baseline="0" dirty="0" smtClean="0">
                          <a:ln>
                            <a:noFill/>
                          </a:ln>
                          <a:solidFill>
                            <a:srgbClr val="993300"/>
                          </a:solidFill>
                          <a:effectLst/>
                          <a:latin typeface="Times New Roman" panose="02020603050405020304" pitchFamily="18" charset="0"/>
                          <a:ea typeface="宋体" panose="02010600030101010101" pitchFamily="2" charset="-122"/>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产生均值为</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0</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，方差为</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的标准正态分布随机矩阵</a:t>
                      </a:r>
                      <a:b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br>
                      <a:r>
                        <a:rPr kumimoji="0" lang="en-US" altLang="zh-CN" sz="2000" b="0" i="1"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m</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a:t>
                      </a:r>
                      <a:r>
                        <a:rPr kumimoji="0" lang="en-US" altLang="zh-CN" sz="2000" b="0" i="1"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n</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 </a:t>
                      </a:r>
                      <a:r>
                        <a:rPr kumimoji="0" lang="zh-CN" altLang="en-US"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时简写为 </a:t>
                      </a:r>
                      <a:r>
                        <a:rPr kumimoji="0" lang="en-US" altLang="zh-CN" sz="2000" b="0" i="0" u="none" strike="noStrike" cap="none" normalizeH="0" baseline="0" dirty="0" err="1" smtClean="0">
                          <a:ln>
                            <a:noFill/>
                          </a:ln>
                          <a:solidFill>
                            <a:srgbClr val="0033CC"/>
                          </a:solidFill>
                          <a:effectLst/>
                          <a:latin typeface="Times New Roman" panose="02020603050405020304" pitchFamily="18" charset="0"/>
                          <a:ea typeface="黑体" panose="02010609060101010101" pitchFamily="49" charset="-122"/>
                        </a:rPr>
                        <a:t>randn</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a:t>
                      </a:r>
                      <a:r>
                        <a:rPr kumimoji="0" lang="en-US" altLang="zh-CN" sz="2000" b="0" i="1"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n</a:t>
                      </a:r>
                      <a:r>
                        <a:rPr kumimoji="0" lang="en-US" altLang="zh-CN" sz="2000" b="0" i="0" u="none" strike="noStrike" cap="none" normalizeH="0" baseline="0" dirty="0" smtClean="0">
                          <a:ln>
                            <a:noFill/>
                          </a:ln>
                          <a:solidFill>
                            <a:srgbClr val="0033CC"/>
                          </a:solidFill>
                          <a:effectLst/>
                          <a:latin typeface="Times New Roman" panose="02020603050405020304" pitchFamily="18" charset="0"/>
                          <a:ea typeface="黑体" panose="02010609060101010101" pitchFamily="49" charset="-122"/>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4271">
                <a:tc gridSpan="2">
                  <a:txBody>
                    <a:bodyPr/>
                    <a:lstStyle/>
                    <a:p>
                      <a:pPr marL="0" marR="0" lvl="0" indent="0" algn="l" defTabSz="914400" rtl="0" eaLnBrk="0" fontAlgn="ctr"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其它特殊矩阵生成函数：</a:t>
                      </a:r>
                      <a:r>
                        <a:rPr kumimoji="0" lang="en-US" altLang="zh-CN" sz="2000" b="1" i="0" u="none" strike="noStrike" kern="1200" cap="none" normalizeH="0" baseline="0" dirty="0" smtClean="0">
                          <a:ln>
                            <a:noFill/>
                          </a:ln>
                          <a:solidFill>
                            <a:srgbClr val="993300"/>
                          </a:solidFill>
                          <a:effectLst/>
                          <a:latin typeface="Courier New" panose="02070309020205020404" pitchFamily="49" charset="0"/>
                          <a:ea typeface="宋体" panose="02010600030101010101" pitchFamily="2" charset="-122"/>
                          <a:cs typeface="+mn-cs"/>
                        </a:rPr>
                        <a:t>magic</a:t>
                      </a:r>
                      <a:r>
                        <a:rPr kumimoji="0" lang="zh-CN" altLang="en-US" sz="2000" b="1" i="0" u="none" strike="noStrike" kern="1200" cap="none" normalizeH="0" baseline="0" dirty="0" smtClean="0">
                          <a:ln>
                            <a:noFill/>
                          </a:ln>
                          <a:solidFill>
                            <a:srgbClr val="993300"/>
                          </a:solidFill>
                          <a:effectLst/>
                          <a:latin typeface="Courier New" panose="02070309020205020404" pitchFamily="49" charset="0"/>
                          <a:ea typeface="宋体" panose="02010600030101010101" pitchFamily="2" charset="-122"/>
                          <a:cs typeface="+mn-cs"/>
                        </a:rPr>
                        <a:t>、</a:t>
                      </a:r>
                      <a:r>
                        <a:rPr kumimoji="0" lang="en-US" altLang="zh-CN" sz="2000" b="1" i="0" u="none" strike="noStrike" kern="1200" cap="none" normalizeH="0" baseline="0" dirty="0" err="1" smtClean="0">
                          <a:ln>
                            <a:noFill/>
                          </a:ln>
                          <a:solidFill>
                            <a:srgbClr val="993300"/>
                          </a:solidFill>
                          <a:effectLst/>
                          <a:latin typeface="Courier New" panose="02070309020205020404" pitchFamily="49" charset="0"/>
                          <a:ea typeface="宋体" panose="02010600030101010101" pitchFamily="2" charset="-122"/>
                          <a:cs typeface="+mn-cs"/>
                        </a:rPr>
                        <a:t>hilb</a:t>
                      </a:r>
                      <a:r>
                        <a:rPr kumimoji="0" lang="zh-CN" altLang="en-US" sz="2000" b="1" i="0" u="none" strike="noStrike" kern="1200" cap="none" normalizeH="0" baseline="0" dirty="0" smtClean="0">
                          <a:ln>
                            <a:noFill/>
                          </a:ln>
                          <a:solidFill>
                            <a:srgbClr val="993300"/>
                          </a:solidFill>
                          <a:effectLst/>
                          <a:latin typeface="Courier New" panose="02070309020205020404" pitchFamily="49" charset="0"/>
                          <a:ea typeface="宋体" panose="02010600030101010101" pitchFamily="2" charset="-122"/>
                          <a:cs typeface="+mn-cs"/>
                        </a:rPr>
                        <a:t>、</a:t>
                      </a:r>
                      <a:r>
                        <a:rPr kumimoji="0" lang="en-US" altLang="zh-CN" sz="2000" b="1" i="0" u="none" strike="noStrike" kern="1200" cap="none" normalizeH="0" baseline="0" dirty="0" err="1" smtClean="0">
                          <a:ln>
                            <a:noFill/>
                          </a:ln>
                          <a:solidFill>
                            <a:srgbClr val="993300"/>
                          </a:solidFill>
                          <a:effectLst/>
                          <a:latin typeface="Courier New" panose="02070309020205020404" pitchFamily="49" charset="0"/>
                          <a:ea typeface="宋体" panose="02010600030101010101" pitchFamily="2" charset="-122"/>
                          <a:cs typeface="+mn-cs"/>
                        </a:rPr>
                        <a:t>pascal</a:t>
                      </a:r>
                      <a:r>
                        <a:rPr kumimoji="0" lang="en-US" altLang="zh-CN" sz="2000" b="1" i="0" u="none" strike="noStrike" kern="1200" cap="none" normalizeH="0" baseline="0" dirty="0" smtClean="0">
                          <a:ln>
                            <a:noFill/>
                          </a:ln>
                          <a:solidFill>
                            <a:srgbClr val="993300"/>
                          </a:solidFill>
                          <a:effectLst/>
                          <a:latin typeface="Courier New" panose="02070309020205020404" pitchFamily="49" charset="0"/>
                          <a:ea typeface="宋体" panose="02010600030101010101" pitchFamily="2" charset="-122"/>
                          <a:cs typeface="+mn-cs"/>
                        </a:rPr>
                        <a:t> </a:t>
                      </a:r>
                      <a:r>
                        <a:rPr kumimoji="0" lang="en-US" altLang="zh-CN" sz="2000" b="1" i="0" u="none" strike="noStrike" kern="1200" cap="none" normalizeH="0" baseline="0" dirty="0" smtClean="0">
                          <a:ln>
                            <a:noFill/>
                          </a:ln>
                          <a:solidFill>
                            <a:schemeClr val="tx1"/>
                          </a:solidFill>
                          <a:effectLst/>
                          <a:latin typeface="Times New Roman" panose="02020603050405020304" pitchFamily="18" charset="0"/>
                          <a:ea typeface="黑体" panose="02010609060101010101" pitchFamily="49" charset="-122"/>
                          <a:cs typeface="+mn-cs"/>
                        </a:rPr>
                        <a:t>…</a:t>
                      </a:r>
                    </a:p>
                    <a:p>
                      <a:pPr marL="0" marR="0" lvl="0" indent="0" algn="l" defTabSz="914400" rtl="0" eaLnBrk="0" fontAlgn="ctr"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kern="1200" cap="none" normalizeH="0" baseline="0" dirty="0" smtClean="0">
                          <a:ln>
                            <a:noFill/>
                          </a:ln>
                          <a:solidFill>
                            <a:schemeClr val="tx1"/>
                          </a:solidFill>
                          <a:effectLst/>
                          <a:latin typeface="Times New Roman" panose="02020603050405020304" pitchFamily="18" charset="0"/>
                          <a:ea typeface="黑体" panose="02010609060101010101" pitchFamily="49" charset="-122"/>
                          <a:cs typeface="+mn-cs"/>
                        </a:rPr>
                        <a:t>可用</a:t>
                      </a:r>
                      <a:r>
                        <a:rPr kumimoji="0" lang="zh-CN" altLang="en-US" sz="2000" b="1" i="0" u="none" strike="noStrike" kern="1200" cap="none" normalizeH="0" baseline="0" dirty="0" smtClean="0">
                          <a:ln>
                            <a:noFill/>
                          </a:ln>
                          <a:solidFill>
                            <a:schemeClr val="tx1"/>
                          </a:solidFill>
                          <a:effectLst/>
                          <a:latin typeface="Times New Roman" panose="02020603050405020304" pitchFamily="18" charset="0"/>
                          <a:ea typeface="黑体" panose="02010609060101010101" pitchFamily="49" charset="-122"/>
                          <a:cs typeface="+mn-cs"/>
                        </a:rPr>
                        <a:t>  </a:t>
                      </a:r>
                      <a:r>
                        <a:rPr kumimoji="0" lang="en-US" altLang="zh-CN" sz="2000" b="1" i="0" u="none" strike="noStrike" kern="1200" cap="none" normalizeH="0" baseline="0" dirty="0" smtClean="0">
                          <a:ln>
                            <a:noFill/>
                          </a:ln>
                          <a:solidFill>
                            <a:srgbClr val="993300"/>
                          </a:solidFill>
                          <a:effectLst/>
                          <a:latin typeface="Times New Roman" panose="02020603050405020304" pitchFamily="18" charset="0"/>
                          <a:ea typeface="黑体" panose="02010609060101010101" pitchFamily="49" charset="-122"/>
                          <a:cs typeface="+mn-cs"/>
                        </a:rPr>
                        <a:t>help </a:t>
                      </a:r>
                      <a:r>
                        <a:rPr kumimoji="0" lang="en-US" altLang="zh-CN" sz="2000" b="1" i="0" u="none" strike="noStrike" kern="1200" cap="none" normalizeH="0" baseline="0" dirty="0" err="1" smtClean="0">
                          <a:ln>
                            <a:noFill/>
                          </a:ln>
                          <a:solidFill>
                            <a:srgbClr val="993300"/>
                          </a:solidFill>
                          <a:effectLst/>
                          <a:latin typeface="Times New Roman" panose="02020603050405020304" pitchFamily="18" charset="0"/>
                          <a:ea typeface="黑体" panose="02010609060101010101" pitchFamily="49" charset="-122"/>
                          <a:cs typeface="+mn-cs"/>
                        </a:rPr>
                        <a:t>elmat</a:t>
                      </a:r>
                      <a:r>
                        <a:rPr kumimoji="0" lang="en-US" altLang="zh-CN" sz="2000" b="1" i="0" u="none" strike="noStrike" kern="1200" cap="none" normalizeH="0" baseline="0" dirty="0" smtClean="0">
                          <a:ln>
                            <a:noFill/>
                          </a:ln>
                          <a:solidFill>
                            <a:schemeClr val="tx1"/>
                          </a:solidFill>
                          <a:effectLst/>
                          <a:latin typeface="Times New Roman" panose="02020603050405020304" pitchFamily="18" charset="0"/>
                          <a:ea typeface="黑体" panose="02010609060101010101" pitchFamily="49" charset="-122"/>
                          <a:cs typeface="+mn-cs"/>
                        </a:rPr>
                        <a:t>  </a:t>
                      </a:r>
                      <a:r>
                        <a:rPr kumimoji="0" lang="zh-CN" altLang="en-US" sz="2000" b="0" i="0" u="none" strike="noStrike" kern="1200" cap="none" normalizeH="0" baseline="0" dirty="0" smtClean="0">
                          <a:ln>
                            <a:noFill/>
                          </a:ln>
                          <a:solidFill>
                            <a:schemeClr val="tx1"/>
                          </a:solidFill>
                          <a:effectLst/>
                          <a:latin typeface="Times New Roman" panose="02020603050405020304" pitchFamily="18" charset="0"/>
                          <a:ea typeface="黑体" panose="02010609060101010101" pitchFamily="49" charset="-122"/>
                          <a:cs typeface="+mn-cs"/>
                        </a:rPr>
                        <a:t>查看更多的特殊矩阵生成函数</a:t>
                      </a:r>
                      <a:endParaRPr kumimoji="0" lang="en-US" altLang="zh-CN" sz="2000" b="0" i="0" u="none" strike="noStrike" kern="1200" cap="none" normalizeH="0" baseline="0" dirty="0" smtClean="0">
                        <a:ln>
                          <a:noFill/>
                        </a:ln>
                        <a:solidFill>
                          <a:schemeClr val="tx1"/>
                        </a:solidFill>
                        <a:effectLst/>
                        <a:latin typeface="Times New Roman" panose="02020603050405020304" pitchFamily="18" charset="0"/>
                        <a:ea typeface="黑体" panose="02010609060101010101" pitchFamily="49" charset="-122"/>
                        <a:cs typeface="+mn-cs"/>
                      </a:endParaRPr>
                    </a:p>
                  </a:txBody>
                  <a:tcPr marL="90000" marR="90000" marT="46789" marB="467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r>
            </a:tbl>
          </a:graphicData>
        </a:graphic>
      </p:graphicFrame>
      <p:sp>
        <p:nvSpPr>
          <p:cNvPr id="104481" name="Rectangle 2"/>
          <p:cNvSpPr txBox="1">
            <a:spLocks noChangeArrowheads="1"/>
          </p:cNvSpPr>
          <p:nvPr/>
        </p:nvSpPr>
        <p:spPr bwMode="auto">
          <a:xfrm>
            <a:off x="228600" y="0"/>
            <a:ext cx="83756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FF"/>
                </a:solidFill>
              </a:rPr>
              <a:t>矩阵的创建     </a:t>
            </a:r>
            <a:r>
              <a:rPr lang="zh-CN" altLang="en-US" sz="4000" dirty="0" smtClean="0">
                <a:solidFill>
                  <a:srgbClr val="FF0000"/>
                </a:solidFill>
              </a:rPr>
              <a:t>生成特殊矩阵</a:t>
            </a:r>
            <a:endParaRPr lang="zh-CN" altLang="en-US" sz="4000" b="0" dirty="0">
              <a:solidFill>
                <a:srgbClr val="FF0000"/>
              </a:solidFill>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24</a:t>
            </a:fld>
            <a:endParaRPr lang="zh-CN"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0000FF"/>
                </a:solidFill>
              </a:rPr>
              <a:t>矩阵的创建    </a:t>
            </a:r>
            <a:r>
              <a:rPr lang="zh-CN" altLang="en-US" sz="4000" b="0" dirty="0" smtClean="0">
                <a:solidFill>
                  <a:srgbClr val="FF0000"/>
                </a:solidFill>
              </a:rPr>
              <a:t>利用</a:t>
            </a:r>
            <a:r>
              <a:rPr lang="en-US" altLang="zh-CN" sz="4000" b="0" dirty="0" smtClean="0">
                <a:solidFill>
                  <a:srgbClr val="FF0000"/>
                </a:solidFill>
              </a:rPr>
              <a:t>Excel</a:t>
            </a:r>
            <a:r>
              <a:rPr lang="zh-CN" altLang="en-US" sz="4000" b="0" dirty="0" smtClean="0">
                <a:solidFill>
                  <a:srgbClr val="FF0000"/>
                </a:solidFill>
              </a:rPr>
              <a:t>表格文件</a:t>
            </a:r>
            <a:endParaRPr lang="en-US" altLang="zh-CN" sz="4000" dirty="0">
              <a:solidFill>
                <a:srgbClr val="FF0000"/>
              </a:solidFill>
            </a:endParaRPr>
          </a:p>
        </p:txBody>
      </p:sp>
      <p:sp>
        <p:nvSpPr>
          <p:cNvPr id="172035" name="Rectangle 3"/>
          <p:cNvSpPr txBox="1">
            <a:spLocks noChangeArrowheads="1"/>
          </p:cNvSpPr>
          <p:nvPr/>
        </p:nvSpPr>
        <p:spPr bwMode="auto">
          <a:xfrm>
            <a:off x="179388" y="1054101"/>
            <a:ext cx="8601075" cy="453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lnSpc>
                <a:spcPct val="90000"/>
              </a:lnSpc>
              <a:spcBef>
                <a:spcPct val="20000"/>
              </a:spcBef>
              <a:buClr>
                <a:schemeClr val="hlink"/>
              </a:buClr>
              <a:buSzPct val="55000"/>
              <a:buFont typeface="Wingdings" panose="05000000000000000000" pitchFamily="2" charset="2"/>
              <a:buNone/>
            </a:pPr>
            <a:r>
              <a:rPr lang="en-US" altLang="zh-CN" dirty="0" err="1">
                <a:solidFill>
                  <a:srgbClr val="FF0000"/>
                </a:solidFill>
                <a:latin typeface="Times New Roman" panose="02020603050405020304" pitchFamily="18" charset="0"/>
                <a:ea typeface="华文楷体" panose="02010600040101010101" pitchFamily="2" charset="-122"/>
              </a:rPr>
              <a:t>xlsread</a:t>
            </a:r>
            <a:r>
              <a:rPr lang="zh-CN" altLang="en-US" dirty="0">
                <a:solidFill>
                  <a:srgbClr val="0000FF"/>
                </a:solidFill>
                <a:latin typeface="Times New Roman" panose="02020603050405020304" pitchFamily="18" charset="0"/>
                <a:ea typeface="华文楷体" panose="02010600040101010101" pitchFamily="2" charset="-122"/>
              </a:rPr>
              <a:t>函数，读取</a:t>
            </a:r>
            <a:r>
              <a:rPr lang="en-US" altLang="zh-CN" dirty="0">
                <a:solidFill>
                  <a:srgbClr val="0000FF"/>
                </a:solidFill>
                <a:latin typeface="Times New Roman" panose="02020603050405020304" pitchFamily="18" charset="0"/>
                <a:ea typeface="华文楷体" panose="02010600040101010101" pitchFamily="2" charset="-122"/>
              </a:rPr>
              <a:t>Excel</a:t>
            </a:r>
            <a:r>
              <a:rPr lang="zh-CN" altLang="en-US" dirty="0">
                <a:solidFill>
                  <a:srgbClr val="0000FF"/>
                </a:solidFill>
                <a:latin typeface="Times New Roman" panose="02020603050405020304" pitchFamily="18" charset="0"/>
                <a:ea typeface="华文楷体" panose="02010600040101010101" pitchFamily="2" charset="-122"/>
              </a:rPr>
              <a:t>表格文件并形成矩阵</a:t>
            </a:r>
          </a:p>
          <a:p>
            <a:pPr lvl="1" eaLnBrk="1" hangingPunct="1">
              <a:lnSpc>
                <a:spcPct val="90000"/>
              </a:lnSpc>
              <a:spcBef>
                <a:spcPct val="20000"/>
              </a:spcBef>
              <a:buClr>
                <a:schemeClr val="hlink"/>
              </a:buClr>
              <a:buSzPct val="55000"/>
              <a:buFont typeface="Wingdings" panose="05000000000000000000" pitchFamily="2" charset="2"/>
              <a:buNone/>
            </a:pPr>
            <a:endParaRPr lang="zh-CN" altLang="en-US" sz="1400" dirty="0">
              <a:solidFill>
                <a:srgbClr val="0000FF"/>
              </a:solidFill>
              <a:latin typeface="Times New Roman" panose="02020603050405020304" pitchFamily="18" charset="0"/>
              <a:ea typeface="华文楷体" panose="02010600040101010101" pitchFamily="2" charset="-122"/>
            </a:endParaRPr>
          </a:p>
          <a:p>
            <a:pPr lvl="1" algn="ctr" eaLnBrk="1" hangingPunct="1">
              <a:lnSpc>
                <a:spcPct val="90000"/>
              </a:lnSpc>
              <a:spcBef>
                <a:spcPct val="20000"/>
              </a:spcBef>
              <a:buClr>
                <a:schemeClr val="hlink"/>
              </a:buClr>
              <a:buSzPct val="55000"/>
              <a:buFont typeface="Wingdings" panose="05000000000000000000" pitchFamily="2" charset="2"/>
              <a:buNone/>
            </a:pPr>
            <a:r>
              <a:rPr lang="en-US" altLang="zh-CN" dirty="0" err="1">
                <a:solidFill>
                  <a:srgbClr val="993300"/>
                </a:solidFill>
                <a:latin typeface="Times New Roman" panose="02020603050405020304" pitchFamily="18" charset="0"/>
                <a:ea typeface="华文楷体" panose="02010600040101010101" pitchFamily="2" charset="-122"/>
              </a:rPr>
              <a:t>num</a:t>
            </a:r>
            <a:r>
              <a:rPr lang="en-US" altLang="zh-CN" dirty="0">
                <a:solidFill>
                  <a:srgbClr val="993300"/>
                </a:solidFill>
                <a:latin typeface="Times New Roman" panose="02020603050405020304" pitchFamily="18" charset="0"/>
                <a:ea typeface="华文楷体" panose="02010600040101010101" pitchFamily="2" charset="-122"/>
              </a:rPr>
              <a:t> = </a:t>
            </a:r>
            <a:r>
              <a:rPr lang="en-US" altLang="zh-CN" dirty="0" err="1">
                <a:solidFill>
                  <a:srgbClr val="993300"/>
                </a:solidFill>
                <a:latin typeface="Times New Roman" panose="02020603050405020304" pitchFamily="18" charset="0"/>
                <a:ea typeface="华文楷体" panose="02010600040101010101" pitchFamily="2" charset="-122"/>
              </a:rPr>
              <a:t>xlsread</a:t>
            </a:r>
            <a:r>
              <a:rPr lang="en-US" altLang="zh-CN" dirty="0">
                <a:solidFill>
                  <a:srgbClr val="993300"/>
                </a:solidFill>
                <a:latin typeface="Times New Roman" panose="02020603050405020304" pitchFamily="18" charset="0"/>
                <a:ea typeface="华文楷体" panose="02010600040101010101" pitchFamily="2" charset="-122"/>
              </a:rPr>
              <a:t> ( </a:t>
            </a:r>
            <a:r>
              <a:rPr lang="en-US" altLang="zh-CN" dirty="0" smtClean="0">
                <a:solidFill>
                  <a:srgbClr val="993300"/>
                </a:solidFill>
                <a:latin typeface="Times New Roman" panose="02020603050405020304" pitchFamily="18" charset="0"/>
                <a:ea typeface="华文楷体" panose="02010600040101010101" pitchFamily="2" charset="-122"/>
              </a:rPr>
              <a:t>'filename', 'sheet', 'range' </a:t>
            </a:r>
            <a:r>
              <a:rPr lang="en-US" altLang="zh-CN" dirty="0">
                <a:solidFill>
                  <a:srgbClr val="993300"/>
                </a:solidFill>
                <a:latin typeface="Times New Roman" panose="02020603050405020304" pitchFamily="18" charset="0"/>
                <a:ea typeface="华文楷体" panose="02010600040101010101" pitchFamily="2" charset="-122"/>
              </a:rPr>
              <a:t>)</a:t>
            </a:r>
            <a:endParaRPr lang="en-US" altLang="zh-CN" sz="1400" dirty="0">
              <a:solidFill>
                <a:srgbClr val="993300"/>
              </a:solidFill>
              <a:latin typeface="Times New Roman" panose="02020603050405020304" pitchFamily="18" charset="0"/>
              <a:ea typeface="华文楷体" panose="02010600040101010101" pitchFamily="2" charset="-122"/>
            </a:endParaRPr>
          </a:p>
          <a:p>
            <a:pPr lvl="1" eaLnBrk="1" hangingPunct="1">
              <a:lnSpc>
                <a:spcPct val="90000"/>
              </a:lnSpc>
              <a:spcBef>
                <a:spcPct val="20000"/>
              </a:spcBef>
              <a:buClr>
                <a:schemeClr val="hlink"/>
              </a:buClr>
              <a:buSzPct val="55000"/>
              <a:buFont typeface="Wingdings" panose="05000000000000000000" pitchFamily="2" charset="2"/>
              <a:buNone/>
            </a:pPr>
            <a:endParaRPr lang="en-US" altLang="zh-CN" sz="1400" dirty="0">
              <a:solidFill>
                <a:srgbClr val="FF0000"/>
              </a:solidFill>
              <a:latin typeface="Times New Roman" panose="02020603050405020304" pitchFamily="18" charset="0"/>
              <a:ea typeface="华文楷体" panose="02010600040101010101" pitchFamily="2" charset="-122"/>
            </a:endParaRPr>
          </a:p>
          <a:p>
            <a:pPr lvl="1" eaLnBrk="1" hangingPunct="1">
              <a:lnSpc>
                <a:spcPct val="50000"/>
              </a:lnSpc>
              <a:spcBef>
                <a:spcPts val="25"/>
              </a:spcBef>
              <a:buClr>
                <a:schemeClr val="hlink"/>
              </a:buClr>
              <a:buSzPct val="55000"/>
              <a:buFont typeface="Wingdings" panose="05000000000000000000" pitchFamily="2" charset="2"/>
              <a:buChar char="n"/>
            </a:pPr>
            <a:endParaRPr lang="zh-CN" altLang="en-US" sz="2400" dirty="0">
              <a:solidFill>
                <a:schemeClr val="hlink"/>
              </a:solidFill>
              <a:latin typeface="Times New Roman" panose="02020603050405020304" pitchFamily="18" charset="0"/>
              <a:ea typeface="华文楷体" panose="02010600040101010101" pitchFamily="2" charset="-122"/>
            </a:endParaRPr>
          </a:p>
          <a:p>
            <a:pPr lvl="1" eaLnBrk="1" hangingPunct="1">
              <a:spcBef>
                <a:spcPts val="25"/>
              </a:spcBef>
              <a:buClr>
                <a:schemeClr val="hlink"/>
              </a:buClr>
              <a:buSzPct val="55000"/>
              <a:buFont typeface="Wingdings" panose="05000000000000000000" pitchFamily="2" charset="2"/>
              <a:buChar char="n"/>
            </a:pPr>
            <a:r>
              <a:rPr lang="en-US" altLang="zh-CN" b="0" dirty="0">
                <a:solidFill>
                  <a:schemeClr val="tx1"/>
                </a:solidFill>
                <a:latin typeface="Times New Roman" panose="02020603050405020304" pitchFamily="18" charset="0"/>
                <a:ea typeface="华文楷体" panose="02010600040101010101" pitchFamily="2" charset="-122"/>
              </a:rPr>
              <a:t>filename </a:t>
            </a:r>
            <a:r>
              <a:rPr lang="zh-CN" altLang="en-US" b="0" dirty="0">
                <a:solidFill>
                  <a:schemeClr val="tx1"/>
                </a:solidFill>
                <a:latin typeface="Times New Roman" panose="02020603050405020304" pitchFamily="18" charset="0"/>
                <a:ea typeface="华文楷体" panose="02010600040101010101" pitchFamily="2" charset="-122"/>
              </a:rPr>
              <a:t>为文件名，</a:t>
            </a:r>
            <a:r>
              <a:rPr lang="zh-CN" altLang="en-US" b="0" dirty="0" smtClean="0">
                <a:solidFill>
                  <a:schemeClr val="tx1"/>
                </a:solidFill>
                <a:latin typeface="Times New Roman" panose="02020603050405020304" pitchFamily="18" charset="0"/>
                <a:ea typeface="华文楷体" panose="02010600040101010101" pitchFamily="2" charset="-122"/>
              </a:rPr>
              <a:t>如</a:t>
            </a:r>
            <a:r>
              <a:rPr lang="en-US" altLang="zh-CN" b="0" dirty="0" smtClean="0">
                <a:solidFill>
                  <a:schemeClr val="tx1"/>
                </a:solidFill>
                <a:latin typeface="Times New Roman" panose="02020603050405020304" pitchFamily="18" charset="0"/>
                <a:ea typeface="华文楷体" panose="02010600040101010101" pitchFamily="2" charset="-122"/>
              </a:rPr>
              <a:t>'myfile.xls'</a:t>
            </a:r>
            <a:endParaRPr lang="zh-CN" altLang="en-US" b="0" dirty="0">
              <a:solidFill>
                <a:schemeClr val="tx1"/>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buFont typeface="Wingdings" panose="05000000000000000000" pitchFamily="2" charset="2"/>
              <a:buChar char="n"/>
            </a:pPr>
            <a:r>
              <a:rPr lang="en-US" altLang="zh-CN" b="0" dirty="0">
                <a:solidFill>
                  <a:schemeClr val="tx1"/>
                </a:solidFill>
                <a:latin typeface="Times New Roman" panose="02020603050405020304" pitchFamily="18" charset="0"/>
                <a:ea typeface="华文楷体" panose="02010600040101010101" pitchFamily="2" charset="-122"/>
              </a:rPr>
              <a:t>sheet</a:t>
            </a:r>
            <a:r>
              <a:rPr lang="zh-CN" altLang="en-US" b="0" dirty="0">
                <a:solidFill>
                  <a:schemeClr val="tx1"/>
                </a:solidFill>
                <a:latin typeface="Times New Roman" panose="02020603050405020304" pitchFamily="18" charset="0"/>
                <a:ea typeface="华文楷体" panose="02010600040101010101" pitchFamily="2" charset="-122"/>
              </a:rPr>
              <a:t>为表格页名称，</a:t>
            </a:r>
            <a:r>
              <a:rPr lang="zh-CN" altLang="en-US" b="0" dirty="0" smtClean="0">
                <a:solidFill>
                  <a:schemeClr val="tx1"/>
                </a:solidFill>
                <a:latin typeface="Times New Roman" panose="02020603050405020304" pitchFamily="18" charset="0"/>
                <a:ea typeface="华文楷体" panose="02010600040101010101" pitchFamily="2" charset="-122"/>
              </a:rPr>
              <a:t>如</a:t>
            </a:r>
            <a:r>
              <a:rPr lang="en-US" altLang="zh-CN" b="0" dirty="0" smtClean="0">
                <a:solidFill>
                  <a:schemeClr val="tx1"/>
                </a:solidFill>
                <a:latin typeface="Times New Roman" panose="02020603050405020304" pitchFamily="18" charset="0"/>
                <a:ea typeface="华文楷体" panose="02010600040101010101" pitchFamily="2" charset="-122"/>
              </a:rPr>
              <a:t>'sheet2'</a:t>
            </a:r>
            <a:r>
              <a:rPr lang="zh-CN" altLang="en-US" b="0" dirty="0" smtClean="0">
                <a:solidFill>
                  <a:schemeClr val="tx1"/>
                </a:solidFill>
                <a:latin typeface="Times New Roman" panose="02020603050405020304" pitchFamily="18" charset="0"/>
                <a:ea typeface="华文楷体" panose="02010600040101010101" pitchFamily="2" charset="-122"/>
              </a:rPr>
              <a:t>，</a:t>
            </a:r>
            <a:r>
              <a:rPr lang="zh-CN" altLang="en-US" b="0" dirty="0">
                <a:solidFill>
                  <a:schemeClr val="tx1"/>
                </a:solidFill>
                <a:latin typeface="Times New Roman" panose="02020603050405020304" pitchFamily="18" charset="0"/>
                <a:ea typeface="华文楷体" panose="02010600040101010101" pitchFamily="2" charset="-122"/>
              </a:rPr>
              <a:t>或者直接给表格页编号</a:t>
            </a:r>
            <a:endParaRPr lang="en-US" altLang="zh-CN" b="0" dirty="0">
              <a:solidFill>
                <a:schemeClr val="tx1"/>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buFont typeface="Wingdings" panose="05000000000000000000" pitchFamily="2" charset="2"/>
              <a:buChar char="n"/>
            </a:pPr>
            <a:r>
              <a:rPr lang="en-US" altLang="zh-CN" b="0" dirty="0">
                <a:solidFill>
                  <a:schemeClr val="tx1"/>
                </a:solidFill>
                <a:latin typeface="Times New Roman" panose="02020603050405020304" pitchFamily="18" charset="0"/>
                <a:ea typeface="华文楷体" panose="02010600040101010101" pitchFamily="2" charset="-122"/>
              </a:rPr>
              <a:t>range</a:t>
            </a:r>
            <a:r>
              <a:rPr lang="zh-CN" altLang="en-US" b="0" dirty="0">
                <a:solidFill>
                  <a:schemeClr val="tx1"/>
                </a:solidFill>
                <a:latin typeface="Times New Roman" panose="02020603050405020304" pitchFamily="18" charset="0"/>
                <a:ea typeface="华文楷体" panose="02010600040101010101" pitchFamily="2" charset="-122"/>
              </a:rPr>
              <a:t>为数据范围，</a:t>
            </a:r>
            <a:r>
              <a:rPr lang="zh-CN" altLang="en-US" b="0" dirty="0" smtClean="0">
                <a:solidFill>
                  <a:schemeClr val="tx1"/>
                </a:solidFill>
                <a:latin typeface="Times New Roman" panose="02020603050405020304" pitchFamily="18" charset="0"/>
                <a:ea typeface="华文楷体" panose="02010600040101010101" pitchFamily="2" charset="-122"/>
              </a:rPr>
              <a:t>如</a:t>
            </a:r>
            <a:r>
              <a:rPr lang="en-US" altLang="zh-CN" b="0" dirty="0" smtClean="0">
                <a:solidFill>
                  <a:schemeClr val="tx1"/>
                </a:solidFill>
                <a:latin typeface="Times New Roman" panose="02020603050405020304" pitchFamily="18" charset="0"/>
                <a:ea typeface="华文楷体" panose="02010600040101010101" pitchFamily="2" charset="-122"/>
              </a:rPr>
              <a:t>'C1:C5'</a:t>
            </a:r>
            <a:r>
              <a:rPr lang="zh-CN" altLang="en-US" b="0" dirty="0" smtClean="0">
                <a:solidFill>
                  <a:schemeClr val="tx1"/>
                </a:solidFill>
                <a:latin typeface="Times New Roman" panose="02020603050405020304" pitchFamily="18" charset="0"/>
                <a:ea typeface="华文楷体" panose="02010600040101010101" pitchFamily="2" charset="-122"/>
              </a:rPr>
              <a:t>，</a:t>
            </a:r>
            <a:r>
              <a:rPr lang="zh-CN" altLang="en-US" b="0" dirty="0">
                <a:solidFill>
                  <a:schemeClr val="tx1"/>
                </a:solidFill>
                <a:latin typeface="Times New Roman" panose="02020603050405020304" pitchFamily="18" charset="0"/>
                <a:ea typeface="华文楷体" panose="02010600040101010101" pitchFamily="2" charset="-122"/>
              </a:rPr>
              <a:t>其中冒号是必须的</a:t>
            </a:r>
          </a:p>
          <a:p>
            <a:pPr lvl="1" eaLnBrk="1" hangingPunct="1">
              <a:spcBef>
                <a:spcPct val="20000"/>
              </a:spcBef>
              <a:buClr>
                <a:schemeClr val="hlink"/>
              </a:buClr>
              <a:buSzPct val="55000"/>
              <a:buFont typeface="Wingdings" panose="05000000000000000000" pitchFamily="2" charset="2"/>
              <a:buChar char="n"/>
            </a:pPr>
            <a:r>
              <a:rPr lang="zh-CN" altLang="en-US" b="0" dirty="0" smtClean="0">
                <a:solidFill>
                  <a:schemeClr val="tx1"/>
                </a:solidFill>
                <a:latin typeface="Times New Roman" panose="02020603050405020304" pitchFamily="18" charset="0"/>
                <a:ea typeface="华文楷体" panose="02010600040101010101" pitchFamily="2" charset="-122"/>
              </a:rPr>
              <a:t>用 </a:t>
            </a:r>
            <a:r>
              <a:rPr lang="en-US" altLang="zh-CN" b="0" dirty="0" err="1" smtClean="0">
                <a:solidFill>
                  <a:srgbClr val="993300"/>
                </a:solidFill>
                <a:latin typeface="Times New Roman" panose="02020603050405020304" pitchFamily="18" charset="0"/>
                <a:ea typeface="华文楷体" panose="02010600040101010101" pitchFamily="2" charset="-122"/>
              </a:rPr>
              <a:t>lookfor</a:t>
            </a:r>
            <a:r>
              <a:rPr lang="en-US" altLang="zh-CN" b="0" dirty="0" smtClean="0">
                <a:solidFill>
                  <a:srgbClr val="993300"/>
                </a:solidFill>
                <a:latin typeface="Times New Roman" panose="02020603050405020304" pitchFamily="18" charset="0"/>
                <a:ea typeface="华文楷体" panose="02010600040101010101" pitchFamily="2" charset="-122"/>
              </a:rPr>
              <a:t>  </a:t>
            </a:r>
            <a:r>
              <a:rPr lang="en-US" altLang="zh-CN" b="0" dirty="0" err="1" smtClean="0">
                <a:solidFill>
                  <a:srgbClr val="993300"/>
                </a:solidFill>
                <a:latin typeface="Times New Roman" panose="02020603050405020304" pitchFamily="18" charset="0"/>
                <a:ea typeface="华文楷体" panose="02010600040101010101" pitchFamily="2" charset="-122"/>
              </a:rPr>
              <a:t>xls</a:t>
            </a:r>
            <a:r>
              <a:rPr lang="en-US" altLang="zh-CN" b="0" dirty="0" smtClean="0">
                <a:solidFill>
                  <a:srgbClr val="993300"/>
                </a:solidFill>
                <a:latin typeface="Times New Roman" panose="02020603050405020304" pitchFamily="18" charset="0"/>
                <a:ea typeface="华文楷体" panose="02010600040101010101" pitchFamily="2" charset="-122"/>
              </a:rPr>
              <a:t> </a:t>
            </a:r>
            <a:r>
              <a:rPr lang="zh-CN" altLang="en-US" b="0" dirty="0" smtClean="0">
                <a:solidFill>
                  <a:schemeClr val="tx1"/>
                </a:solidFill>
                <a:latin typeface="Times New Roman" panose="02020603050405020304" pitchFamily="18" charset="0"/>
                <a:ea typeface="华文楷体" panose="02010600040101010101" pitchFamily="2" charset="-122"/>
              </a:rPr>
              <a:t>查看关于</a:t>
            </a:r>
            <a:r>
              <a:rPr lang="en-US" altLang="zh-CN" b="0" dirty="0" smtClean="0">
                <a:solidFill>
                  <a:schemeClr val="tx1"/>
                </a:solidFill>
                <a:latin typeface="Times New Roman" panose="02020603050405020304" pitchFamily="18" charset="0"/>
                <a:ea typeface="华文楷体" panose="02010600040101010101" pitchFamily="2" charset="-122"/>
              </a:rPr>
              <a:t>Excel</a:t>
            </a:r>
            <a:r>
              <a:rPr lang="zh-CN" altLang="en-US" b="0" dirty="0" smtClean="0">
                <a:solidFill>
                  <a:schemeClr val="tx1"/>
                </a:solidFill>
                <a:latin typeface="Times New Roman" panose="02020603050405020304" pitchFamily="18" charset="0"/>
                <a:ea typeface="华文楷体" panose="02010600040101010101" pitchFamily="2" charset="-122"/>
              </a:rPr>
              <a:t>读、写的更多操作方法（</a:t>
            </a:r>
            <a:r>
              <a:rPr lang="en-US" altLang="zh-CN" b="0" dirty="0" err="1" smtClean="0">
                <a:solidFill>
                  <a:schemeClr val="tx1"/>
                </a:solidFill>
                <a:latin typeface="Times New Roman" panose="02020603050405020304" pitchFamily="18" charset="0"/>
                <a:ea typeface="华文楷体" panose="02010600040101010101" pitchFamily="2" charset="-122"/>
              </a:rPr>
              <a:t>xlsread</a:t>
            </a:r>
            <a:r>
              <a:rPr lang="en-US" altLang="zh-CN" b="0" dirty="0" smtClean="0">
                <a:solidFill>
                  <a:schemeClr val="tx1"/>
                </a:solidFill>
                <a:latin typeface="Times New Roman" panose="02020603050405020304" pitchFamily="18" charset="0"/>
                <a:ea typeface="华文楷体" panose="02010600040101010101" pitchFamily="2" charset="-122"/>
              </a:rPr>
              <a:t>,  </a:t>
            </a:r>
            <a:r>
              <a:rPr lang="en-US" altLang="zh-CN" b="0" dirty="0" err="1" smtClean="0">
                <a:solidFill>
                  <a:schemeClr val="tx1"/>
                </a:solidFill>
                <a:latin typeface="Times New Roman" panose="02020603050405020304" pitchFamily="18" charset="0"/>
                <a:ea typeface="华文楷体" panose="02010600040101010101" pitchFamily="2" charset="-122"/>
              </a:rPr>
              <a:t>xlswrite</a:t>
            </a:r>
            <a:r>
              <a:rPr lang="en-US" altLang="zh-CN" b="0" dirty="0" smtClean="0">
                <a:solidFill>
                  <a:schemeClr val="tx1"/>
                </a:solidFill>
                <a:latin typeface="Times New Roman" panose="02020603050405020304" pitchFamily="18" charset="0"/>
                <a:ea typeface="华文楷体" panose="02010600040101010101" pitchFamily="2" charset="-122"/>
              </a:rPr>
              <a:t> </a:t>
            </a:r>
            <a:r>
              <a:rPr lang="zh-CN" altLang="en-US" b="0" dirty="0" smtClean="0">
                <a:solidFill>
                  <a:schemeClr val="tx1"/>
                </a:solidFill>
                <a:latin typeface="Times New Roman" panose="02020603050405020304" pitchFamily="18" charset="0"/>
                <a:ea typeface="华文楷体" panose="02010600040101010101" pitchFamily="2" charset="-122"/>
              </a:rPr>
              <a:t>等）</a:t>
            </a:r>
            <a:endParaRPr lang="zh-CN" altLang="en-US" b="0" dirty="0">
              <a:solidFill>
                <a:schemeClr val="tx1"/>
              </a:solidFill>
              <a:latin typeface="Times New Roman" panose="02020603050405020304" pitchFamily="18"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25</a:t>
            </a:fld>
            <a:endParaRPr lang="zh-CN" altLang="en-US"/>
          </a:p>
        </p:txBody>
      </p:sp>
    </p:spTree>
    <p:extLst>
      <p:ext uri="{BB962C8B-B14F-4D97-AF65-F5344CB8AC3E}">
        <p14:creationId xmlns:p14="http://schemas.microsoft.com/office/powerpoint/2010/main" val="27404744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Rectangle 3"/>
          <p:cNvSpPr>
            <a:spLocks noGrp="1" noChangeArrowheads="1"/>
          </p:cNvSpPr>
          <p:nvPr>
            <p:ph idx="1"/>
          </p:nvPr>
        </p:nvSpPr>
        <p:spPr>
          <a:xfrm>
            <a:off x="827088" y="911225"/>
            <a:ext cx="8132762" cy="5541963"/>
          </a:xfrm>
        </p:spPr>
        <p:txBody>
          <a:bodyPr/>
          <a:lstStyle/>
          <a:p>
            <a:pPr eaLnBrk="1" hangingPunct="1">
              <a:lnSpc>
                <a:spcPct val="90000"/>
              </a:lnSpc>
              <a:spcBef>
                <a:spcPct val="60000"/>
              </a:spcBef>
            </a:pPr>
            <a:r>
              <a:rPr lang="zh-CN" altLang="en-US" sz="2400" b="1" dirty="0" smtClean="0">
                <a:latin typeface="Times New Roman" panose="02020603050405020304" pitchFamily="18" charset="0"/>
                <a:ea typeface="华文楷体" panose="02010600040101010101" pitchFamily="2" charset="-122"/>
              </a:rPr>
              <a:t>有一维长度是</a:t>
            </a:r>
            <a:r>
              <a:rPr lang="en-US" altLang="zh-CN" sz="2400" b="1" dirty="0" smtClean="0">
                <a:latin typeface="Times New Roman" panose="02020603050405020304" pitchFamily="18" charset="0"/>
                <a:ea typeface="华文楷体" panose="02010600040101010101" pitchFamily="2" charset="-122"/>
              </a:rPr>
              <a:t>0</a:t>
            </a:r>
            <a:r>
              <a:rPr lang="zh-CN" altLang="en-US" sz="2400" b="1" dirty="0" smtClean="0">
                <a:latin typeface="Times New Roman" panose="02020603050405020304" pitchFamily="18" charset="0"/>
                <a:ea typeface="华文楷体" panose="02010600040101010101" pitchFamily="2" charset="-122"/>
              </a:rPr>
              <a:t>的矩阵即为空矩阵</a:t>
            </a:r>
          </a:p>
          <a:p>
            <a:pPr eaLnBrk="1" hangingPunct="1">
              <a:lnSpc>
                <a:spcPct val="90000"/>
              </a:lnSpc>
              <a:spcBef>
                <a:spcPct val="60000"/>
              </a:spcBef>
            </a:pPr>
            <a:r>
              <a:rPr lang="zh-CN" altLang="en-US" sz="2400" b="1" dirty="0" smtClean="0">
                <a:latin typeface="Times New Roman" panose="02020603050405020304" pitchFamily="18" charset="0"/>
                <a:ea typeface="华文楷体" panose="02010600040101010101" pitchFamily="2" charset="-122"/>
              </a:rPr>
              <a:t>空矩阵不占据存储空间，空矩阵不是全</a:t>
            </a:r>
            <a:r>
              <a:rPr lang="en-US" altLang="zh-CN" sz="2400" b="1" dirty="0" smtClean="0">
                <a:latin typeface="Times New Roman" panose="02020603050405020304" pitchFamily="18" charset="0"/>
                <a:ea typeface="华文楷体" panose="02010600040101010101" pitchFamily="2" charset="-122"/>
              </a:rPr>
              <a:t>0</a:t>
            </a:r>
            <a:r>
              <a:rPr lang="zh-CN" altLang="en-US" sz="2400" b="1" dirty="0" smtClean="0">
                <a:latin typeface="Times New Roman" panose="02020603050405020304" pitchFamily="18" charset="0"/>
                <a:ea typeface="华文楷体" panose="02010600040101010101" pitchFamily="2" charset="-122"/>
              </a:rPr>
              <a:t>元素矩阵</a:t>
            </a:r>
          </a:p>
          <a:p>
            <a:pPr eaLnBrk="1" hangingPunct="1">
              <a:lnSpc>
                <a:spcPct val="90000"/>
              </a:lnSpc>
              <a:spcBef>
                <a:spcPct val="60000"/>
              </a:spcBef>
            </a:pPr>
            <a:r>
              <a:rPr lang="zh-CN" altLang="en-US" sz="2400" b="1" dirty="0" smtClean="0">
                <a:latin typeface="Times New Roman" panose="02020603050405020304" pitchFamily="18" charset="0"/>
                <a:ea typeface="华文楷体" panose="02010600040101010101" pitchFamily="2" charset="-122"/>
              </a:rPr>
              <a:t>最简单的空矩阵：</a:t>
            </a:r>
            <a:r>
              <a:rPr lang="en-US" altLang="zh-CN" sz="2400" b="1" dirty="0" smtClean="0">
                <a:latin typeface="Times New Roman" panose="02020603050405020304" pitchFamily="18" charset="0"/>
                <a:ea typeface="华文楷体" panose="02010600040101010101" pitchFamily="2" charset="-122"/>
              </a:rPr>
              <a:t>0 x 0</a:t>
            </a:r>
            <a:r>
              <a:rPr lang="zh-CN" altLang="en-US" sz="2400" b="1" dirty="0" smtClean="0">
                <a:latin typeface="Times New Roman" panose="02020603050405020304" pitchFamily="18" charset="0"/>
                <a:ea typeface="华文楷体" panose="02010600040101010101" pitchFamily="2" charset="-122"/>
              </a:rPr>
              <a:t>的矩阵</a:t>
            </a:r>
          </a:p>
          <a:p>
            <a:pPr eaLnBrk="1" hangingPunct="1">
              <a:lnSpc>
                <a:spcPct val="90000"/>
              </a:lnSpc>
              <a:spcBef>
                <a:spcPct val="60000"/>
              </a:spcBef>
            </a:pPr>
            <a:r>
              <a:rPr lang="zh-CN" altLang="en-US" sz="2400" b="1" dirty="0" smtClean="0">
                <a:latin typeface="Times New Roman" panose="02020603050405020304" pitchFamily="18" charset="0"/>
                <a:ea typeface="华文楷体" panose="02010600040101010101" pitchFamily="2" charset="-122"/>
              </a:rPr>
              <a:t>复杂的空矩阵：    </a:t>
            </a:r>
            <a:r>
              <a:rPr lang="en-US" altLang="zh-CN" sz="2400" b="1" dirty="0" smtClean="0">
                <a:latin typeface="Times New Roman" panose="02020603050405020304" pitchFamily="18" charset="0"/>
                <a:ea typeface="华文楷体" panose="02010600040101010101" pitchFamily="2" charset="-122"/>
              </a:rPr>
              <a:t>0 x 5 </a:t>
            </a:r>
            <a:r>
              <a:rPr lang="zh-CN" altLang="en-US" sz="2400" b="1" dirty="0" smtClean="0">
                <a:latin typeface="Times New Roman" panose="02020603050405020304" pitchFamily="18" charset="0"/>
                <a:ea typeface="华文楷体" panose="02010600040101010101" pitchFamily="2" charset="-122"/>
              </a:rPr>
              <a:t>或</a:t>
            </a:r>
            <a:r>
              <a:rPr lang="en-US" altLang="zh-CN" sz="2400" b="1" dirty="0" smtClean="0">
                <a:latin typeface="Times New Roman" panose="02020603050405020304" pitchFamily="18" charset="0"/>
                <a:ea typeface="华文楷体" panose="02010600040101010101" pitchFamily="2" charset="-122"/>
              </a:rPr>
              <a:t> 10 x 0</a:t>
            </a:r>
            <a:r>
              <a:rPr lang="zh-CN" altLang="en-US" sz="2400" b="1" dirty="0" smtClean="0">
                <a:latin typeface="Times New Roman" panose="02020603050405020304" pitchFamily="18" charset="0"/>
                <a:ea typeface="华文楷体" panose="02010600040101010101" pitchFamily="2" charset="-122"/>
              </a:rPr>
              <a:t>矩阵</a:t>
            </a:r>
            <a:endParaRPr lang="en-US" altLang="zh-CN" sz="2400" b="1" dirty="0" smtClean="0">
              <a:latin typeface="Times New Roman" panose="02020603050405020304" pitchFamily="18" charset="0"/>
              <a:ea typeface="华文楷体" panose="02010600040101010101" pitchFamily="2" charset="-122"/>
            </a:endParaRPr>
          </a:p>
          <a:p>
            <a:pPr eaLnBrk="1" hangingPunct="1">
              <a:lnSpc>
                <a:spcPct val="90000"/>
              </a:lnSpc>
              <a:spcBef>
                <a:spcPct val="60000"/>
              </a:spcBef>
              <a:buFont typeface="Wingdings" panose="05000000000000000000" pitchFamily="2" charset="2"/>
              <a:buNone/>
            </a:pPr>
            <a:r>
              <a:rPr lang="en-US" altLang="zh-CN" sz="2400" b="1" dirty="0" smtClean="0">
                <a:solidFill>
                  <a:srgbClr val="993300"/>
                </a:solidFill>
                <a:latin typeface="Times New Roman" panose="02020603050405020304" pitchFamily="18" charset="0"/>
                <a:ea typeface="华文楷体" panose="02010600040101010101" pitchFamily="2" charset="-122"/>
              </a:rPr>
              <a:t>			</a:t>
            </a:r>
            <a:r>
              <a:rPr lang="en-US" altLang="zh-CN" sz="2800" b="1" dirty="0" smtClean="0">
                <a:solidFill>
                  <a:srgbClr val="993300"/>
                </a:solidFill>
                <a:latin typeface="Times New Roman" panose="02020603050405020304" pitchFamily="18" charset="0"/>
                <a:ea typeface="华文楷体" panose="02010600040101010101" pitchFamily="2" charset="-122"/>
              </a:rPr>
              <a:t>a=[];  b=ones(0,5); </a:t>
            </a:r>
            <a:endParaRPr lang="en-US" altLang="zh-CN" sz="2800" b="1" dirty="0" smtClean="0">
              <a:latin typeface="Times New Roman" panose="02020603050405020304" pitchFamily="18" charset="0"/>
              <a:ea typeface="华文楷体" panose="02010600040101010101" pitchFamily="2" charset="-122"/>
            </a:endParaRPr>
          </a:p>
          <a:p>
            <a:pPr eaLnBrk="1" hangingPunct="1">
              <a:lnSpc>
                <a:spcPct val="90000"/>
              </a:lnSpc>
              <a:spcBef>
                <a:spcPct val="60000"/>
              </a:spcBef>
              <a:buFont typeface="Wingdings" panose="05000000000000000000" pitchFamily="2" charset="2"/>
              <a:buNone/>
            </a:pPr>
            <a:r>
              <a:rPr lang="zh-CN" altLang="en-US" sz="2400" b="1" dirty="0" smtClean="0">
                <a:latin typeface="Times New Roman" panose="02020603050405020304" pitchFamily="18" charset="0"/>
                <a:ea typeface="华文楷体" panose="02010600040101010101" pitchFamily="2" charset="-122"/>
              </a:rPr>
              <a:t>察看空矩阵</a:t>
            </a:r>
            <a:r>
              <a:rPr lang="en-US" altLang="zh-CN" sz="2400" b="1" dirty="0" smtClean="0">
                <a:solidFill>
                  <a:srgbClr val="993300"/>
                </a:solidFill>
                <a:latin typeface="Times New Roman" panose="02020603050405020304" pitchFamily="18" charset="0"/>
                <a:ea typeface="华文楷体" panose="02010600040101010101" pitchFamily="2" charset="-122"/>
              </a:rPr>
              <a:t>    </a:t>
            </a:r>
            <a:r>
              <a:rPr lang="en-US" altLang="zh-CN" sz="2800" b="1" dirty="0" smtClean="0">
                <a:solidFill>
                  <a:srgbClr val="993300"/>
                </a:solidFill>
                <a:latin typeface="Times New Roman" panose="02020603050405020304" pitchFamily="18" charset="0"/>
                <a:ea typeface="华文楷体" panose="02010600040101010101" pitchFamily="2" charset="-122"/>
              </a:rPr>
              <a:t>a, b</a:t>
            </a:r>
            <a:r>
              <a:rPr lang="en-US" altLang="zh-CN" sz="2800" b="1" dirty="0" smtClean="0">
                <a:latin typeface="Times New Roman" panose="02020603050405020304" pitchFamily="18" charset="0"/>
                <a:ea typeface="华文楷体" panose="02010600040101010101" pitchFamily="2" charset="-122"/>
              </a:rPr>
              <a:t>    </a:t>
            </a:r>
            <a:r>
              <a:rPr lang="en-US" altLang="zh-CN" sz="2400" b="1" dirty="0" smtClean="0">
                <a:solidFill>
                  <a:srgbClr val="006600"/>
                </a:solidFill>
                <a:latin typeface="Times New Roman" panose="02020603050405020304" pitchFamily="18" charset="0"/>
                <a:ea typeface="华文楷体" panose="02010600040101010101" pitchFamily="2" charset="-122"/>
              </a:rPr>
              <a:t>%  or  </a:t>
            </a:r>
            <a:r>
              <a:rPr lang="en-US" altLang="zh-CN" sz="2400" b="1" dirty="0" err="1" smtClean="0">
                <a:solidFill>
                  <a:srgbClr val="006600"/>
                </a:solidFill>
                <a:latin typeface="Times New Roman" panose="02020603050405020304" pitchFamily="18" charset="0"/>
                <a:ea typeface="华文楷体" panose="02010600040101010101" pitchFamily="2" charset="-122"/>
              </a:rPr>
              <a:t>whos</a:t>
            </a:r>
            <a:r>
              <a:rPr lang="en-US" altLang="zh-CN" sz="2400" b="1" dirty="0" smtClean="0">
                <a:solidFill>
                  <a:srgbClr val="006600"/>
                </a:solidFill>
                <a:latin typeface="Times New Roman" panose="02020603050405020304" pitchFamily="18" charset="0"/>
                <a:ea typeface="华文楷体" panose="02010600040101010101" pitchFamily="2" charset="-122"/>
              </a:rPr>
              <a:t>  a b</a:t>
            </a:r>
            <a:endParaRPr lang="en-US" altLang="zh-CN" sz="2800" b="1" dirty="0" smtClean="0">
              <a:solidFill>
                <a:srgbClr val="006600"/>
              </a:solidFill>
              <a:latin typeface="Times New Roman" panose="02020603050405020304" pitchFamily="18" charset="0"/>
              <a:ea typeface="华文楷体" panose="02010600040101010101" pitchFamily="2" charset="-122"/>
            </a:endParaRPr>
          </a:p>
          <a:p>
            <a:pPr eaLnBrk="1" hangingPunct="1">
              <a:lnSpc>
                <a:spcPct val="90000"/>
              </a:lnSpc>
              <a:spcBef>
                <a:spcPct val="60000"/>
              </a:spcBef>
              <a:buFont typeface="Wingdings" panose="05000000000000000000" pitchFamily="2" charset="2"/>
              <a:buNone/>
            </a:pPr>
            <a:r>
              <a:rPr lang="en-US" altLang="zh-CN" sz="1800" b="1" dirty="0" smtClean="0">
                <a:latin typeface="Times New Roman" panose="02020603050405020304" pitchFamily="18" charset="0"/>
                <a:ea typeface="华文楷体" panose="02010600040101010101" pitchFamily="2" charset="-122"/>
              </a:rPr>
              <a:t>			</a:t>
            </a:r>
            <a:r>
              <a:rPr lang="zh-CN" altLang="en-US" sz="2400" b="1" dirty="0" smtClean="0">
                <a:latin typeface="Times New Roman" panose="02020603050405020304" pitchFamily="18" charset="0"/>
                <a:ea typeface="华文楷体" panose="02010600040101010101" pitchFamily="2" charset="-122"/>
              </a:rPr>
              <a:t>结果  </a:t>
            </a:r>
            <a:r>
              <a:rPr lang="en-US" altLang="zh-CN" sz="2400" b="1" dirty="0" smtClean="0">
                <a:latin typeface="Times New Roman" panose="02020603050405020304" pitchFamily="18" charset="0"/>
                <a:ea typeface="华文楷体" panose="02010600040101010101" pitchFamily="2" charset="-122"/>
              </a:rPr>
              <a:t>a =     []</a:t>
            </a:r>
          </a:p>
          <a:p>
            <a:pPr eaLnBrk="1" hangingPunct="1">
              <a:lnSpc>
                <a:spcPct val="90000"/>
              </a:lnSpc>
              <a:spcBef>
                <a:spcPct val="60000"/>
              </a:spcBef>
              <a:buFont typeface="Wingdings" panose="05000000000000000000" pitchFamily="2" charset="2"/>
              <a:buNone/>
            </a:pPr>
            <a:r>
              <a:rPr lang="en-US" altLang="zh-CN" sz="2400" b="1" dirty="0" smtClean="0">
                <a:latin typeface="Times New Roman" panose="02020603050405020304" pitchFamily="18" charset="0"/>
                <a:ea typeface="华文楷体" panose="02010600040101010101" pitchFamily="2" charset="-122"/>
              </a:rPr>
              <a:t>			          b =    </a:t>
            </a:r>
            <a:r>
              <a:rPr lang="en-US" altLang="zh-CN" sz="2400" b="1" dirty="0" err="1" smtClean="0">
                <a:latin typeface="Times New Roman" panose="02020603050405020304" pitchFamily="18" charset="0"/>
                <a:ea typeface="华文楷体" panose="02010600040101010101" pitchFamily="2" charset="-122"/>
              </a:rPr>
              <a:t>空矩阵</a:t>
            </a:r>
            <a:r>
              <a:rPr lang="en-US" altLang="zh-CN" sz="2400" b="1" dirty="0" smtClean="0">
                <a:latin typeface="Times New Roman" panose="02020603050405020304" pitchFamily="18" charset="0"/>
                <a:ea typeface="华文楷体" panose="02010600040101010101" pitchFamily="2" charset="-122"/>
              </a:rPr>
              <a:t>: 0×5</a:t>
            </a:r>
            <a:endParaRPr lang="en-US" altLang="zh-CN" sz="2400" b="1" dirty="0" smtClean="0">
              <a:solidFill>
                <a:schemeClr val="hlink"/>
              </a:solidFill>
              <a:latin typeface="Times New Roman" panose="02020603050405020304" pitchFamily="18" charset="0"/>
              <a:ea typeface="华文楷体" panose="02010600040101010101" pitchFamily="2" charset="-122"/>
            </a:endParaRPr>
          </a:p>
          <a:p>
            <a:pPr eaLnBrk="1" hangingPunct="1">
              <a:lnSpc>
                <a:spcPct val="90000"/>
              </a:lnSpc>
              <a:spcBef>
                <a:spcPct val="60000"/>
              </a:spcBef>
              <a:buNone/>
            </a:pPr>
            <a:r>
              <a:rPr lang="zh-CN" altLang="en-US" sz="2400" b="1" dirty="0" smtClean="0">
                <a:solidFill>
                  <a:schemeClr val="hlink"/>
                </a:solidFill>
                <a:latin typeface="Times New Roman" panose="02020603050405020304" pitchFamily="18" charset="0"/>
                <a:ea typeface="华文楷体" panose="02010600040101010101" pitchFamily="2" charset="-122"/>
              </a:rPr>
              <a:t>其他特殊情况还有 </a:t>
            </a:r>
            <a:r>
              <a:rPr lang="en-US" altLang="zh-CN" sz="2400" b="1" dirty="0" err="1" smtClean="0">
                <a:solidFill>
                  <a:schemeClr val="hlink"/>
                </a:solidFill>
                <a:latin typeface="Times New Roman" panose="02020603050405020304" pitchFamily="18" charset="0"/>
                <a:ea typeface="华文楷体" panose="02010600040101010101" pitchFamily="2" charset="-122"/>
              </a:rPr>
              <a:t>NaN</a:t>
            </a:r>
            <a:r>
              <a:rPr lang="zh-CN" altLang="en-US" sz="2400" b="1" dirty="0" smtClean="0">
                <a:solidFill>
                  <a:schemeClr val="hlink"/>
                </a:solidFill>
                <a:latin typeface="Times New Roman" panose="02020603050405020304" pitchFamily="18" charset="0"/>
                <a:ea typeface="华文楷体" panose="02010600040101010101" pitchFamily="2" charset="-122"/>
              </a:rPr>
              <a:t>矩阵等。</a:t>
            </a:r>
          </a:p>
        </p:txBody>
      </p:sp>
      <p:sp>
        <p:nvSpPr>
          <p:cNvPr id="147459" name="Rectangle 2"/>
          <p:cNvSpPr txBox="1">
            <a:spLocks noChangeArrowheads="1"/>
          </p:cNvSpPr>
          <p:nvPr/>
        </p:nvSpPr>
        <p:spPr bwMode="auto">
          <a:xfrm>
            <a:off x="228600" y="0"/>
            <a:ext cx="87312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FF"/>
                </a:solidFill>
              </a:rPr>
              <a:t>矩阵的</a:t>
            </a:r>
            <a:r>
              <a:rPr lang="zh-CN" altLang="en-US" sz="4000" dirty="0" smtClean="0">
                <a:solidFill>
                  <a:srgbClr val="0000FF"/>
                </a:solidFill>
              </a:rPr>
              <a:t>创建   </a:t>
            </a:r>
            <a:r>
              <a:rPr lang="zh-CN" altLang="en-US" sz="4000" dirty="0" smtClean="0">
                <a:solidFill>
                  <a:schemeClr val="hlink"/>
                </a:solidFill>
              </a:rPr>
              <a:t>特殊情况</a:t>
            </a:r>
            <a:r>
              <a:rPr lang="en-US" altLang="zh-CN" sz="4000" dirty="0" smtClean="0">
                <a:solidFill>
                  <a:schemeClr val="hlink"/>
                </a:solidFill>
              </a:rPr>
              <a:t>----</a:t>
            </a:r>
            <a:r>
              <a:rPr lang="zh-CN" altLang="en-US" sz="4000" dirty="0" smtClean="0">
                <a:solidFill>
                  <a:schemeClr val="hlink"/>
                </a:solidFill>
              </a:rPr>
              <a:t>空矩阵</a:t>
            </a:r>
            <a:endParaRPr lang="zh-CN" altLang="en-US" dirty="0">
              <a:solidFill>
                <a:schemeClr val="hlink"/>
              </a:solidFill>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26</a:t>
            </a:fld>
            <a:endParaRPr lang="zh-CN" altLang="en-US"/>
          </a:p>
        </p:txBody>
      </p:sp>
    </p:spTree>
    <p:extLst>
      <p:ext uri="{BB962C8B-B14F-4D97-AF65-F5344CB8AC3E}">
        <p14:creationId xmlns:p14="http://schemas.microsoft.com/office/powerpoint/2010/main" val="4634980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E4B4626-9A3F-4163-8250-F77090A534AC}" type="slidenum">
              <a:rPr lang="zh-CN" altLang="en-US" smtClean="0"/>
              <a:pPr/>
              <a:t>27</a:t>
            </a:fld>
            <a:endParaRPr lang="zh-CN" altLang="en-US"/>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执行指令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1,2,3</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3,2,1];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同以下哪</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些</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指令的结果相同？</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 [1,2,3, 3,2,1];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1828800" y="347186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 [1 2 3; 3 2 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a:xfrm>
            <a:off x="1828800" y="415766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 1:3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3,2,1];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6"/>
            </p:custDataLst>
          </p:nvPr>
        </p:nvSpPr>
        <p:spPr>
          <a:xfrm>
            <a:off x="1828800" y="484346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 1:3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3:1];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7"/>
            </p:custDataLst>
          </p:nvPr>
        </p:nvSpPr>
        <p:spPr bwMode="auto">
          <a:xfrm>
            <a:off x="1114425" y="2850356"/>
            <a:ext cx="514350" cy="514350"/>
          </a:xfrm>
          <a:prstGeom prst="rect">
            <a:avLst/>
          </a:prstGeom>
          <a:solidFill>
            <a:srgbClr val="808080"/>
          </a:solidFill>
          <a:ln w="127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8"/>
            </p:custDataLst>
          </p:nvPr>
        </p:nvSpPr>
        <p:spPr bwMode="auto">
          <a:xfrm>
            <a:off x="1114425" y="3536156"/>
            <a:ext cx="514350" cy="514350"/>
          </a:xfrm>
          <a:prstGeom prst="rect">
            <a:avLst/>
          </a:prstGeom>
          <a:solidFill>
            <a:srgbClr val="00FF00"/>
          </a:solidFill>
          <a:ln w="254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9"/>
            </p:custDataLst>
          </p:nvPr>
        </p:nvSpPr>
        <p:spPr bwMode="auto">
          <a:xfrm>
            <a:off x="1114425" y="4221956"/>
            <a:ext cx="514350" cy="514350"/>
          </a:xfrm>
          <a:prstGeom prst="rect">
            <a:avLst/>
          </a:prstGeom>
          <a:solidFill>
            <a:srgbClr val="00FF00"/>
          </a:solidFill>
          <a:ln w="254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p:cNvSpPr>
            <a:spLocks noChangeAspect="1"/>
          </p:cNvSpPr>
          <p:nvPr>
            <p:custDataLst>
              <p:tags r:id="rId10"/>
            </p:custDataLst>
          </p:nvPr>
        </p:nvSpPr>
        <p:spPr bwMode="auto">
          <a:xfrm>
            <a:off x="1114425" y="4907756"/>
            <a:ext cx="514350" cy="514350"/>
          </a:xfrm>
          <a:prstGeom prst="rect">
            <a:avLst/>
          </a:prstGeom>
          <a:solidFill>
            <a:srgbClr val="808080"/>
          </a:solidFill>
          <a:ln w="127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bwMode="auto">
            <a:xfrm>
              <a:off x="0" y="0"/>
              <a:ext cx="9144000" cy="635000"/>
            </a:xfrm>
            <a:prstGeom prst="rect">
              <a:avLst/>
            </a:prstGeom>
            <a:solidFill>
              <a:srgbClr val="F6F7F8"/>
            </a:solidFill>
            <a:ln w="9525" algn="ctr">
              <a:noFill/>
              <a:miter lim="800000"/>
            </a:ln>
            <a:effectLst>
              <a:outerShdw dist="35921" dir="2700000" algn="ctr" rotWithShape="0">
                <a:schemeClr val="tx2"/>
              </a:outerShdw>
            </a:effectLst>
            <a:extLst>
              <a:ext uri="{91240B29-F687-4F45-9708-019B960494DF}">
                <a14:hiddenLine xmlns:a14="http://schemas.microsoft.com/office/drawing/2010/main" w="9525" algn="ctr">
                  <a:solidFill>
                    <a:srgbClr val="FF6600"/>
                  </a:solidFill>
                  <a:miter lim="800000"/>
                </a14:hiddenLine>
              </a:ext>
            </a:extLst>
          </p:spPr>
          <p:txBody>
            <a:bodyPr rtlCol="0" anchor="b"/>
            <a:lstStyle/>
            <a:p>
              <a:pPr algn="ctr"/>
              <a:endParaRPr lang="zh-CN" altLang="en-US" sz="2400">
                <a:solidFill>
                  <a:schemeClr val="hlink"/>
                </a:solidFill>
              </a:endParaRPr>
            </a:p>
          </p:txBody>
        </p:sp>
        <p:sp>
          <p:nvSpPr>
            <p:cNvPr id="17" name="ColorBlock"/>
            <p:cNvSpPr/>
            <p:nvPr>
              <p:custDataLst>
                <p:tags r:id="rId15"/>
              </p:custDataLst>
            </p:nvPr>
          </p:nvSpPr>
          <p:spPr bwMode="auto">
            <a:xfrm>
              <a:off x="0" y="0"/>
              <a:ext cx="190500" cy="635000"/>
            </a:xfrm>
            <a:prstGeom prst="rect">
              <a:avLst/>
            </a:prstGeom>
            <a:solidFill>
              <a:srgbClr val="639EF4"/>
            </a:solidFill>
            <a:ln w="9525" algn="ctr">
              <a:noFill/>
              <a:miter lim="800000"/>
            </a:ln>
            <a:effectLst>
              <a:outerShdw dist="35921" dir="2700000" algn="ctr" rotWithShape="0">
                <a:schemeClr val="tx2"/>
              </a:outerShdw>
            </a:effectLst>
            <a:extLst>
              <a:ext uri="{91240B29-F687-4F45-9708-019B960494DF}">
                <a14:hiddenLine xmlns:a14="http://schemas.microsoft.com/office/drawing/2010/main" w="9525" algn="ctr">
                  <a:solidFill>
                    <a:srgbClr val="FF6600"/>
                  </a:solidFill>
                  <a:miter lim="800000"/>
                </a14:hiddenLine>
              </a:ext>
            </a:extLst>
          </p:spPr>
          <p:txBody>
            <a:bodyPr rtlCol="0" anchor="b"/>
            <a:lstStyle/>
            <a:p>
              <a:pPr algn="ctr"/>
              <a:endParaRPr lang="zh-CN" altLang="en-US" sz="2400">
                <a:solidFill>
                  <a:schemeClr val="hlink"/>
                </a:solidFill>
              </a:endParaRPr>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3629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0" y="2780928"/>
            <a:ext cx="9144000" cy="720080"/>
          </a:xfrm>
          <a:solidFill>
            <a:schemeClr val="tx2">
              <a:lumMod val="20000"/>
              <a:lumOff val="80000"/>
            </a:schemeClr>
          </a:solidFill>
          <a:effectLst/>
        </p:spPr>
        <p:txBody>
          <a:bodyPr/>
          <a:lstStyle/>
          <a:p>
            <a:pPr algn="ctr" eaLnBrk="1" hangingPunct="1"/>
            <a:r>
              <a:rPr lang="zh-CN" altLang="en-US" sz="4000" b="1" dirty="0" smtClean="0">
                <a:solidFill>
                  <a:srgbClr val="0000FF"/>
                </a:solidFill>
                <a:latin typeface="Arial" panose="020B0604020202020204" pitchFamily="34" charset="0"/>
              </a:rPr>
              <a:t>矩阵的基本运算与操作</a:t>
            </a:r>
          </a:p>
        </p:txBody>
      </p:sp>
      <p:sp>
        <p:nvSpPr>
          <p:cNvPr id="2" name="灯片编号占位符 1"/>
          <p:cNvSpPr>
            <a:spLocks noGrp="1"/>
          </p:cNvSpPr>
          <p:nvPr>
            <p:ph type="sldNum" sz="quarter" idx="12"/>
          </p:nvPr>
        </p:nvSpPr>
        <p:spPr/>
        <p:txBody>
          <a:bodyPr/>
          <a:lstStyle/>
          <a:p>
            <a:fld id="{8230A004-D93A-493A-A882-8241183C161A}" type="slidenum">
              <a:rPr lang="zh-CN" altLang="en-US" smtClean="0"/>
              <a:pPr/>
              <a:t>28</a:t>
            </a:fld>
            <a:endParaRPr lang="zh-CN" altLang="en-US"/>
          </a:p>
        </p:txBody>
      </p:sp>
    </p:spTree>
    <p:extLst>
      <p:ext uri="{BB962C8B-B14F-4D97-AF65-F5344CB8AC3E}">
        <p14:creationId xmlns:p14="http://schemas.microsoft.com/office/powerpoint/2010/main" val="13280346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251520" y="1052513"/>
            <a:ext cx="627456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chemeClr val="tx1"/>
                </a:solidFill>
                <a:latin typeface="Tahoma" panose="020B0604030504040204" pitchFamily="34" charset="0"/>
                <a:ea typeface="黑体" panose="02010609060101010101" pitchFamily="49" charset="-122"/>
              </a:rPr>
              <a:t> 用</a:t>
            </a:r>
            <a:r>
              <a:rPr lang="zh-CN" altLang="en-US" dirty="0">
                <a:solidFill>
                  <a:srgbClr val="FF0000"/>
                </a:solidFill>
                <a:latin typeface="Tahoma" panose="020B0604030504040204" pitchFamily="34" charset="0"/>
                <a:ea typeface="黑体" panose="02010609060101010101" pitchFamily="49" charset="-122"/>
              </a:rPr>
              <a:t>全下标</a:t>
            </a:r>
            <a:r>
              <a:rPr lang="zh-CN" altLang="en-US" dirty="0">
                <a:solidFill>
                  <a:schemeClr val="tx1"/>
                </a:solidFill>
                <a:latin typeface="Tahoma" panose="020B0604030504040204" pitchFamily="34" charset="0"/>
                <a:ea typeface="黑体" panose="02010609060101010101" pitchFamily="49" charset="-122"/>
              </a:rPr>
              <a:t>引用单个元素</a:t>
            </a:r>
          </a:p>
        </p:txBody>
      </p:sp>
      <p:sp>
        <p:nvSpPr>
          <p:cNvPr id="108547" name="Rectangle 5"/>
          <p:cNvSpPr>
            <a:spLocks noChangeArrowheads="1"/>
          </p:cNvSpPr>
          <p:nvPr/>
        </p:nvSpPr>
        <p:spPr bwMode="auto">
          <a:xfrm>
            <a:off x="251520" y="2924175"/>
            <a:ext cx="89289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chemeClr val="tx1"/>
                </a:solidFill>
                <a:latin typeface="Tahoma" panose="020B0604030504040204" pitchFamily="34" charset="0"/>
                <a:ea typeface="黑体" panose="02010609060101010101" pitchFamily="49" charset="-122"/>
              </a:rPr>
              <a:t> 多个元素的引用，冒号</a:t>
            </a:r>
            <a:r>
              <a:rPr lang="zh-CN" altLang="en-US" dirty="0" smtClean="0">
                <a:solidFill>
                  <a:schemeClr val="tx1"/>
                </a:solidFill>
                <a:latin typeface="Tahoma" panose="020B0604030504040204" pitchFamily="34" charset="0"/>
                <a:ea typeface="黑体" panose="02010609060101010101" pitchFamily="49" charset="-122"/>
              </a:rPr>
              <a:t>的用法</a:t>
            </a:r>
            <a:r>
              <a:rPr lang="en-US" altLang="zh-CN" dirty="0" smtClean="0">
                <a:solidFill>
                  <a:schemeClr val="tx1"/>
                </a:solidFill>
                <a:latin typeface="Tahoma" panose="020B0604030504040204" pitchFamily="34" charset="0"/>
                <a:ea typeface="黑体" panose="02010609060101010101" pitchFamily="49" charset="-122"/>
              </a:rPr>
              <a:t>(</a:t>
            </a:r>
            <a:r>
              <a:rPr lang="zh-CN" altLang="en-US" dirty="0" smtClean="0">
                <a:solidFill>
                  <a:schemeClr val="tx1"/>
                </a:solidFill>
                <a:latin typeface="Tahoma" panose="020B0604030504040204" pitchFamily="34" charset="0"/>
                <a:ea typeface="黑体" panose="02010609060101010101" pitchFamily="49" charset="-122"/>
              </a:rPr>
              <a:t>本质上还是等差数列</a:t>
            </a:r>
            <a:r>
              <a:rPr lang="en-US" altLang="zh-CN" dirty="0" smtClean="0">
                <a:solidFill>
                  <a:schemeClr val="tx1"/>
                </a:solidFill>
                <a:latin typeface="Tahoma" panose="020B0604030504040204" pitchFamily="34" charset="0"/>
                <a:ea typeface="黑体" panose="02010609060101010101" pitchFamily="49" charset="-122"/>
              </a:rPr>
              <a:t>)</a:t>
            </a:r>
            <a:endParaRPr lang="zh-CN" altLang="en-US" dirty="0">
              <a:solidFill>
                <a:schemeClr val="tx1"/>
              </a:solidFill>
              <a:latin typeface="Tahoma" panose="020B0604030504040204" pitchFamily="34" charset="0"/>
              <a:ea typeface="黑体" panose="02010609060101010101" pitchFamily="49" charset="-122"/>
            </a:endParaRPr>
          </a:p>
        </p:txBody>
      </p:sp>
      <p:sp>
        <p:nvSpPr>
          <p:cNvPr id="108548" name="Rectangle 7"/>
          <p:cNvSpPr>
            <a:spLocks noChangeArrowheads="1"/>
          </p:cNvSpPr>
          <p:nvPr/>
        </p:nvSpPr>
        <p:spPr bwMode="auto">
          <a:xfrm>
            <a:off x="350031" y="1700213"/>
            <a:ext cx="8614581" cy="94297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15000"/>
              </a:lnSpc>
            </a:pPr>
            <a:r>
              <a:rPr lang="en-US" altLang="zh-CN" sz="2400" dirty="0">
                <a:solidFill>
                  <a:schemeClr val="tx1"/>
                </a:solidFill>
                <a:latin typeface="Courier New" panose="02070309020205020404" pitchFamily="49" charset="0"/>
                <a:ea typeface="黑体" panose="02010609060101010101" pitchFamily="49" charset="-122"/>
              </a:rPr>
              <a:t>x</a:t>
            </a:r>
            <a:r>
              <a:rPr lang="en-US" altLang="zh-CN" sz="1000" dirty="0">
                <a:solidFill>
                  <a:schemeClr val="tx1"/>
                </a:solidFill>
                <a:latin typeface="Tahoma" panose="020B0604030504040204" pitchFamily="34" charset="0"/>
                <a:ea typeface="黑体" panose="02010609060101010101" pitchFamily="49" charset="-122"/>
              </a:rPr>
              <a:t> </a:t>
            </a:r>
            <a:r>
              <a:rPr lang="en-US" altLang="zh-CN" sz="2400" dirty="0">
                <a:solidFill>
                  <a:schemeClr val="tx1"/>
                </a:solidFill>
                <a:latin typeface="Tahoma" panose="020B0604030504040204" pitchFamily="34" charset="0"/>
                <a:ea typeface="黑体" panose="02010609060101010101" pitchFamily="49" charset="-122"/>
              </a:rPr>
              <a:t>(</a:t>
            </a:r>
            <a:r>
              <a:rPr lang="en-US" altLang="zh-CN" sz="1000" dirty="0">
                <a:solidFill>
                  <a:schemeClr val="tx1"/>
                </a:solidFill>
                <a:latin typeface="Tahoma" panose="020B0604030504040204" pitchFamily="34" charset="0"/>
                <a:ea typeface="黑体" panose="02010609060101010101" pitchFamily="49" charset="-122"/>
              </a:rPr>
              <a:t> </a:t>
            </a:r>
            <a:r>
              <a:rPr lang="en-US" altLang="zh-CN" sz="2400" i="1" dirty="0" err="1">
                <a:solidFill>
                  <a:schemeClr val="tx1"/>
                </a:solidFill>
                <a:latin typeface="Tahoma" panose="020B0604030504040204" pitchFamily="34" charset="0"/>
                <a:ea typeface="黑体" panose="02010609060101010101" pitchFamily="49" charset="-122"/>
              </a:rPr>
              <a:t>i</a:t>
            </a:r>
            <a:r>
              <a:rPr lang="en-US" altLang="zh-CN" sz="1000" dirty="0">
                <a:solidFill>
                  <a:schemeClr val="tx1"/>
                </a:solidFill>
                <a:latin typeface="Tahoma" panose="020B0604030504040204" pitchFamily="34" charset="0"/>
                <a:ea typeface="黑体" panose="02010609060101010101" pitchFamily="49" charset="-122"/>
              </a:rPr>
              <a:t> </a:t>
            </a:r>
            <a:r>
              <a:rPr lang="en-US" altLang="zh-CN" sz="2400" dirty="0">
                <a:solidFill>
                  <a:schemeClr val="tx1"/>
                </a:solidFill>
                <a:latin typeface="Tahoma" panose="020B0604030504040204" pitchFamily="34" charset="0"/>
                <a:ea typeface="黑体" panose="02010609060101010101" pitchFamily="49" charset="-122"/>
              </a:rPr>
              <a:t>) </a:t>
            </a:r>
            <a:r>
              <a:rPr lang="zh-CN" altLang="en-US" sz="2400" dirty="0">
                <a:solidFill>
                  <a:srgbClr val="0000FF"/>
                </a:solidFill>
                <a:latin typeface="Tahoma" panose="020B0604030504040204" pitchFamily="34" charset="0"/>
                <a:ea typeface="黑体" panose="02010609060101010101" pitchFamily="49" charset="-122"/>
              </a:rPr>
              <a:t>：向量 </a:t>
            </a:r>
            <a:r>
              <a:rPr lang="en-US" altLang="zh-CN" sz="2400" i="1" dirty="0">
                <a:solidFill>
                  <a:srgbClr val="0000FF"/>
                </a:solidFill>
                <a:latin typeface="Tahoma" panose="020B0604030504040204" pitchFamily="34" charset="0"/>
                <a:ea typeface="黑体" panose="02010609060101010101" pitchFamily="49" charset="-122"/>
              </a:rPr>
              <a:t>x </a:t>
            </a:r>
            <a:r>
              <a:rPr lang="zh-CN" altLang="en-US" sz="2400" dirty="0">
                <a:solidFill>
                  <a:srgbClr val="0000FF"/>
                </a:solidFill>
                <a:latin typeface="Tahoma" panose="020B0604030504040204" pitchFamily="34" charset="0"/>
                <a:ea typeface="黑体" panose="02010609060101010101" pitchFamily="49" charset="-122"/>
              </a:rPr>
              <a:t>中的第 </a:t>
            </a:r>
            <a:r>
              <a:rPr lang="en-US" altLang="zh-CN" sz="2400" i="1" dirty="0" err="1">
                <a:solidFill>
                  <a:srgbClr val="0000FF"/>
                </a:solidFill>
                <a:latin typeface="Tahoma" panose="020B0604030504040204" pitchFamily="34" charset="0"/>
                <a:ea typeface="黑体" panose="02010609060101010101" pitchFamily="49" charset="-122"/>
              </a:rPr>
              <a:t>i</a:t>
            </a:r>
            <a:r>
              <a:rPr lang="en-US" altLang="zh-CN" sz="2400" i="1" dirty="0">
                <a:solidFill>
                  <a:srgbClr val="0000FF"/>
                </a:solidFill>
                <a:latin typeface="Tahoma" panose="020B0604030504040204" pitchFamily="34" charset="0"/>
                <a:ea typeface="黑体" panose="02010609060101010101" pitchFamily="49" charset="-122"/>
              </a:rPr>
              <a:t>  </a:t>
            </a:r>
            <a:r>
              <a:rPr lang="zh-CN" altLang="en-US" sz="2400" dirty="0">
                <a:solidFill>
                  <a:srgbClr val="0000FF"/>
                </a:solidFill>
                <a:latin typeface="Tahoma" panose="020B0604030504040204" pitchFamily="34" charset="0"/>
                <a:ea typeface="黑体" panose="02010609060101010101" pitchFamily="49" charset="-122"/>
              </a:rPr>
              <a:t>个元素</a:t>
            </a:r>
          </a:p>
          <a:p>
            <a:pPr eaLnBrk="1" hangingPunct="1">
              <a:lnSpc>
                <a:spcPct val="115000"/>
              </a:lnSpc>
            </a:pPr>
            <a:r>
              <a:rPr lang="en-US" altLang="zh-CN" sz="2400" dirty="0">
                <a:solidFill>
                  <a:schemeClr val="tx1"/>
                </a:solidFill>
                <a:latin typeface="Courier New" panose="02070309020205020404" pitchFamily="49" charset="0"/>
                <a:ea typeface="黑体" panose="02010609060101010101" pitchFamily="49" charset="-122"/>
              </a:rPr>
              <a:t>A</a:t>
            </a:r>
            <a:r>
              <a:rPr lang="en-US" altLang="zh-CN" sz="1000" dirty="0">
                <a:solidFill>
                  <a:schemeClr val="tx1"/>
                </a:solidFill>
                <a:latin typeface="Tahoma" panose="020B0604030504040204" pitchFamily="34" charset="0"/>
                <a:ea typeface="黑体" panose="02010609060101010101" pitchFamily="49" charset="-122"/>
              </a:rPr>
              <a:t> </a:t>
            </a:r>
            <a:r>
              <a:rPr lang="en-US" altLang="zh-CN" sz="2400" dirty="0">
                <a:solidFill>
                  <a:schemeClr val="tx1"/>
                </a:solidFill>
                <a:latin typeface="Tahoma" panose="020B0604030504040204" pitchFamily="34" charset="0"/>
                <a:ea typeface="黑体" panose="02010609060101010101" pitchFamily="49" charset="-122"/>
              </a:rPr>
              <a:t>(</a:t>
            </a:r>
            <a:r>
              <a:rPr lang="en-US" altLang="zh-CN" sz="1000" dirty="0">
                <a:solidFill>
                  <a:schemeClr val="tx1"/>
                </a:solidFill>
                <a:latin typeface="Tahoma" panose="020B0604030504040204" pitchFamily="34" charset="0"/>
                <a:ea typeface="黑体" panose="02010609060101010101" pitchFamily="49" charset="-122"/>
              </a:rPr>
              <a:t> </a:t>
            </a:r>
            <a:r>
              <a:rPr lang="en-US" altLang="zh-CN" sz="2400" i="1" dirty="0" err="1">
                <a:solidFill>
                  <a:schemeClr val="tx1"/>
                </a:solidFill>
                <a:latin typeface="Tahoma" panose="020B0604030504040204" pitchFamily="34" charset="0"/>
                <a:ea typeface="黑体" panose="02010609060101010101" pitchFamily="49" charset="-122"/>
              </a:rPr>
              <a:t>i</a:t>
            </a:r>
            <a:r>
              <a:rPr lang="en-US" altLang="zh-CN" sz="2400" i="1" dirty="0">
                <a:solidFill>
                  <a:schemeClr val="tx1"/>
                </a:solidFill>
                <a:latin typeface="Tahoma" panose="020B0604030504040204" pitchFamily="34" charset="0"/>
                <a:ea typeface="黑体" panose="02010609060101010101" pitchFamily="49" charset="-122"/>
              </a:rPr>
              <a:t>,</a:t>
            </a:r>
            <a:r>
              <a:rPr lang="en-US" altLang="zh-CN" sz="1000" dirty="0">
                <a:solidFill>
                  <a:schemeClr val="tx1"/>
                </a:solidFill>
                <a:latin typeface="Tahoma" panose="020B0604030504040204" pitchFamily="34" charset="0"/>
                <a:ea typeface="黑体" panose="02010609060101010101" pitchFamily="49" charset="-122"/>
              </a:rPr>
              <a:t> </a:t>
            </a:r>
            <a:r>
              <a:rPr lang="en-US" altLang="zh-CN" sz="2400" i="1" dirty="0">
                <a:solidFill>
                  <a:schemeClr val="tx1"/>
                </a:solidFill>
                <a:latin typeface="Tahoma" panose="020B0604030504040204" pitchFamily="34" charset="0"/>
                <a:ea typeface="黑体" panose="02010609060101010101" pitchFamily="49" charset="-122"/>
              </a:rPr>
              <a:t> j</a:t>
            </a:r>
            <a:r>
              <a:rPr lang="en-US" altLang="zh-CN" sz="1000" dirty="0">
                <a:solidFill>
                  <a:schemeClr val="tx1"/>
                </a:solidFill>
                <a:latin typeface="Tahoma" panose="020B0604030504040204" pitchFamily="34" charset="0"/>
                <a:ea typeface="黑体" panose="02010609060101010101" pitchFamily="49" charset="-122"/>
              </a:rPr>
              <a:t> </a:t>
            </a:r>
            <a:r>
              <a:rPr lang="en-US" altLang="zh-CN" sz="2400" dirty="0">
                <a:solidFill>
                  <a:schemeClr val="tx1"/>
                </a:solidFill>
                <a:latin typeface="Tahoma" panose="020B0604030504040204" pitchFamily="34" charset="0"/>
                <a:ea typeface="黑体" panose="02010609060101010101" pitchFamily="49" charset="-122"/>
              </a:rPr>
              <a:t>) </a:t>
            </a:r>
            <a:r>
              <a:rPr lang="zh-CN" altLang="en-US" sz="2400" dirty="0">
                <a:solidFill>
                  <a:srgbClr val="0000FF"/>
                </a:solidFill>
                <a:latin typeface="Tahoma" panose="020B0604030504040204" pitchFamily="34" charset="0"/>
                <a:ea typeface="黑体" panose="02010609060101010101" pitchFamily="49" charset="-122"/>
              </a:rPr>
              <a:t>：矩阵 </a:t>
            </a:r>
            <a:r>
              <a:rPr lang="en-US" altLang="zh-CN" sz="2400" dirty="0">
                <a:solidFill>
                  <a:srgbClr val="0000FF"/>
                </a:solidFill>
                <a:latin typeface="Tahoma" panose="020B0604030504040204" pitchFamily="34" charset="0"/>
                <a:ea typeface="黑体" panose="02010609060101010101" pitchFamily="49" charset="-122"/>
              </a:rPr>
              <a:t>A </a:t>
            </a:r>
            <a:r>
              <a:rPr lang="zh-CN" altLang="en-US" sz="2400" dirty="0">
                <a:solidFill>
                  <a:srgbClr val="0000FF"/>
                </a:solidFill>
                <a:latin typeface="Tahoma" panose="020B0604030504040204" pitchFamily="34" charset="0"/>
                <a:ea typeface="黑体" panose="02010609060101010101" pitchFamily="49" charset="-122"/>
              </a:rPr>
              <a:t>中的第 </a:t>
            </a:r>
            <a:r>
              <a:rPr lang="en-US" altLang="zh-CN" sz="2400" i="1" dirty="0" err="1">
                <a:solidFill>
                  <a:srgbClr val="0000FF"/>
                </a:solidFill>
                <a:latin typeface="Tahoma" panose="020B0604030504040204" pitchFamily="34" charset="0"/>
                <a:ea typeface="黑体" panose="02010609060101010101" pitchFamily="49" charset="-122"/>
              </a:rPr>
              <a:t>i</a:t>
            </a:r>
            <a:r>
              <a:rPr lang="en-US" altLang="zh-CN" sz="2400" i="1" dirty="0">
                <a:solidFill>
                  <a:srgbClr val="0000FF"/>
                </a:solidFill>
                <a:latin typeface="Tahoma" panose="020B0604030504040204" pitchFamily="34" charset="0"/>
                <a:ea typeface="黑体" panose="02010609060101010101" pitchFamily="49" charset="-122"/>
              </a:rPr>
              <a:t> </a:t>
            </a:r>
            <a:r>
              <a:rPr lang="zh-CN" altLang="en-US" sz="2400" dirty="0">
                <a:solidFill>
                  <a:srgbClr val="0000FF"/>
                </a:solidFill>
                <a:latin typeface="Tahoma" panose="020B0604030504040204" pitchFamily="34" charset="0"/>
                <a:ea typeface="黑体" panose="02010609060101010101" pitchFamily="49" charset="-122"/>
              </a:rPr>
              <a:t>行，第 </a:t>
            </a:r>
            <a:r>
              <a:rPr lang="en-US" altLang="zh-CN" sz="2400" i="1" dirty="0">
                <a:solidFill>
                  <a:srgbClr val="0000FF"/>
                </a:solidFill>
                <a:latin typeface="Tahoma" panose="020B0604030504040204" pitchFamily="34" charset="0"/>
                <a:ea typeface="黑体" panose="02010609060101010101" pitchFamily="49" charset="-122"/>
              </a:rPr>
              <a:t>j</a:t>
            </a:r>
            <a:r>
              <a:rPr lang="zh-CN" altLang="en-US" sz="2400" dirty="0">
                <a:solidFill>
                  <a:srgbClr val="0000FF"/>
                </a:solidFill>
                <a:latin typeface="Tahoma" panose="020B0604030504040204" pitchFamily="34" charset="0"/>
                <a:ea typeface="黑体" panose="02010609060101010101" pitchFamily="49" charset="-122"/>
              </a:rPr>
              <a:t> 列元素</a:t>
            </a:r>
          </a:p>
        </p:txBody>
      </p:sp>
      <p:sp>
        <p:nvSpPr>
          <p:cNvPr id="108550" name="Rectangle 2"/>
          <p:cNvSpPr txBox="1">
            <a:spLocks noChangeArrowheads="1"/>
          </p:cNvSpPr>
          <p:nvPr/>
        </p:nvSpPr>
        <p:spPr bwMode="auto">
          <a:xfrm>
            <a:off x="228600" y="0"/>
            <a:ext cx="9023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引用</a:t>
            </a:r>
            <a:r>
              <a:rPr lang="zh-CN" altLang="en-US" sz="4000" dirty="0">
                <a:solidFill>
                  <a:srgbClr val="FF0000"/>
                </a:solidFill>
              </a:rPr>
              <a:t>矩阵元素</a:t>
            </a:r>
            <a:r>
              <a:rPr lang="en-US" altLang="zh-CN" sz="4000" dirty="0">
                <a:solidFill>
                  <a:srgbClr val="FF0000"/>
                </a:solidFill>
              </a:rPr>
              <a:t>(</a:t>
            </a:r>
            <a:r>
              <a:rPr lang="zh-CN" altLang="en-US" sz="4000" dirty="0">
                <a:solidFill>
                  <a:srgbClr val="FF0000"/>
                </a:solidFill>
              </a:rPr>
              <a:t>标识并寻访</a:t>
            </a:r>
            <a:r>
              <a:rPr lang="en-US" altLang="zh-CN" sz="4000" dirty="0">
                <a:solidFill>
                  <a:srgbClr val="FF0000"/>
                </a:solidFill>
              </a:rPr>
              <a:t>)</a:t>
            </a:r>
            <a:endParaRPr lang="zh-CN" altLang="en-US" sz="4000" dirty="0">
              <a:solidFill>
                <a:srgbClr val="FF0000"/>
              </a:solidFill>
            </a:endParaRPr>
          </a:p>
        </p:txBody>
      </p:sp>
      <p:sp>
        <p:nvSpPr>
          <p:cNvPr id="108551" name="AutoShape 5" descr="水滴"/>
          <p:cNvSpPr>
            <a:spLocks noChangeArrowheads="1"/>
          </p:cNvSpPr>
          <p:nvPr/>
        </p:nvSpPr>
        <p:spPr bwMode="auto">
          <a:xfrm>
            <a:off x="1859955" y="3447395"/>
            <a:ext cx="5760639" cy="497384"/>
          </a:xfrm>
          <a:prstGeom prst="roundRect">
            <a:avLst>
              <a:gd name="adj" fmla="val 12449"/>
            </a:avLst>
          </a:prstGeom>
          <a:solidFill>
            <a:srgbClr val="FFF5CC"/>
          </a:solidFill>
          <a:ln w="9525">
            <a:solidFill>
              <a:schemeClr val="tx1"/>
            </a:solidFill>
            <a:round/>
            <a:headEnd/>
            <a:tailEnd/>
          </a:ln>
        </p:spPr>
        <p:txBody>
          <a:bodyPr wrap="square" anchor="ct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2000" dirty="0">
                <a:solidFill>
                  <a:srgbClr val="FF0000"/>
                </a:solidFill>
                <a:latin typeface="Tahoma" panose="020B0604030504040204" pitchFamily="34" charset="0"/>
                <a:ea typeface="黑体" panose="02010609060101010101" pitchFamily="49" charset="-122"/>
              </a:rPr>
              <a:t>灵活运用冒号可提取矩阵的整行、整列或一部分</a:t>
            </a:r>
          </a:p>
        </p:txBody>
      </p:sp>
      <p:sp>
        <p:nvSpPr>
          <p:cNvPr id="108552" name="Text Box 6"/>
          <p:cNvSpPr txBox="1">
            <a:spLocks noChangeArrowheads="1"/>
          </p:cNvSpPr>
          <p:nvPr/>
        </p:nvSpPr>
        <p:spPr bwMode="auto">
          <a:xfrm>
            <a:off x="323850" y="4077072"/>
            <a:ext cx="8640763" cy="2751522"/>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dirty="0" smtClean="0">
                <a:solidFill>
                  <a:srgbClr val="0000FF"/>
                </a:solidFill>
                <a:latin typeface="Times New Roman" panose="02020603050405020304" pitchFamily="18" charset="0"/>
                <a:ea typeface="黑体" panose="02010609060101010101" pitchFamily="49" charset="-122"/>
              </a:rPr>
              <a:t>【例】</a:t>
            </a:r>
            <a:r>
              <a:rPr lang="en-US" altLang="zh-CN" sz="2400" dirty="0">
                <a:solidFill>
                  <a:srgbClr val="993300"/>
                </a:solidFill>
                <a:latin typeface="Courier New" panose="02070309020205020404" pitchFamily="49" charset="0"/>
              </a:rPr>
              <a:t>A=[1,2,3,4,5; 10,20,30,40,50]</a:t>
            </a:r>
          </a:p>
          <a:p>
            <a:pPr eaLnBrk="1" hangingPunct="1">
              <a:lnSpc>
                <a:spcPct val="120000"/>
              </a:lnSpc>
            </a:pPr>
            <a:r>
              <a:rPr lang="en-US" altLang="zh-CN" sz="2400" dirty="0" smtClean="0">
                <a:solidFill>
                  <a:srgbClr val="663300"/>
                </a:solidFill>
                <a:latin typeface="Courier New" panose="02070309020205020404" pitchFamily="49" charset="0"/>
              </a:rPr>
              <a:t>	</a:t>
            </a:r>
            <a:r>
              <a:rPr lang="en-US" altLang="zh-CN" sz="2400" dirty="0" smtClean="0">
                <a:solidFill>
                  <a:srgbClr val="993300"/>
                </a:solidFill>
                <a:latin typeface="Courier New" panose="02070309020205020404" pitchFamily="49" charset="0"/>
              </a:rPr>
              <a:t>A(1</a:t>
            </a:r>
            <a:r>
              <a:rPr lang="en-US" altLang="zh-CN" sz="2400" dirty="0">
                <a:solidFill>
                  <a:srgbClr val="993300"/>
                </a:solidFill>
                <a:latin typeface="Courier New" panose="02070309020205020404" pitchFamily="49" charset="0"/>
              </a:rPr>
              <a:t>, :)   </a:t>
            </a:r>
            <a:r>
              <a:rPr lang="en-US" altLang="zh-CN" sz="2400" dirty="0">
                <a:solidFill>
                  <a:srgbClr val="0000FF"/>
                </a:solidFill>
                <a:latin typeface="Courier New" panose="02070309020205020404" pitchFamily="49" charset="0"/>
              </a:rPr>
              <a:t>%</a:t>
            </a:r>
            <a:r>
              <a:rPr lang="zh-CN" altLang="en-US" sz="2400" dirty="0">
                <a:solidFill>
                  <a:srgbClr val="0000FF"/>
                </a:solidFill>
                <a:latin typeface="Courier New" panose="02070309020205020404" pitchFamily="49" charset="0"/>
              </a:rPr>
              <a:t>引用第</a:t>
            </a:r>
            <a:r>
              <a:rPr lang="en-US" altLang="zh-CN" sz="2400" dirty="0">
                <a:solidFill>
                  <a:srgbClr val="0000FF"/>
                </a:solidFill>
                <a:latin typeface="Courier New" panose="02070309020205020404" pitchFamily="49" charset="0"/>
              </a:rPr>
              <a:t>1</a:t>
            </a:r>
            <a:r>
              <a:rPr lang="zh-CN" altLang="en-US" sz="2400" dirty="0">
                <a:solidFill>
                  <a:srgbClr val="0000FF"/>
                </a:solidFill>
                <a:latin typeface="Courier New" panose="02070309020205020404" pitchFamily="49" charset="0"/>
              </a:rPr>
              <a:t>行</a:t>
            </a:r>
            <a:endParaRPr lang="en-US" altLang="zh-CN" sz="2400" dirty="0">
              <a:solidFill>
                <a:srgbClr val="0000FF"/>
              </a:solidFill>
              <a:latin typeface="Courier New" panose="02070309020205020404" pitchFamily="49" charset="0"/>
            </a:endParaRPr>
          </a:p>
          <a:p>
            <a:pPr eaLnBrk="1" hangingPunct="1">
              <a:lnSpc>
                <a:spcPct val="120000"/>
              </a:lnSpc>
            </a:pPr>
            <a:r>
              <a:rPr lang="zh-CN" altLang="en-US" sz="2400" dirty="0">
                <a:solidFill>
                  <a:srgbClr val="3333CC"/>
                </a:solidFill>
                <a:latin typeface="宋体" panose="02010600030101010101" pitchFamily="2" charset="-122"/>
              </a:rPr>
              <a:t>      </a:t>
            </a:r>
            <a:r>
              <a:rPr lang="en-US" altLang="zh-CN" sz="2400" dirty="0">
                <a:solidFill>
                  <a:srgbClr val="993300"/>
                </a:solidFill>
                <a:latin typeface="Courier New" panose="02070309020205020404" pitchFamily="49" charset="0"/>
              </a:rPr>
              <a:t>A(:, 1:3</a:t>
            </a:r>
            <a:r>
              <a:rPr lang="en-US" altLang="zh-CN" sz="2400" dirty="0" smtClean="0">
                <a:solidFill>
                  <a:srgbClr val="993300"/>
                </a:solidFill>
                <a:latin typeface="Courier New" panose="02070309020205020404" pitchFamily="49" charset="0"/>
              </a:rPr>
              <a:t>); A</a:t>
            </a:r>
            <a:r>
              <a:rPr lang="en-US" altLang="zh-CN" sz="2400" dirty="0">
                <a:solidFill>
                  <a:srgbClr val="993300"/>
                </a:solidFill>
                <a:latin typeface="Courier New" panose="02070309020205020404" pitchFamily="49" charset="0"/>
              </a:rPr>
              <a:t>(:,[1 3]) </a:t>
            </a:r>
            <a:r>
              <a:rPr lang="en-US" altLang="zh-CN" sz="2400" dirty="0" smtClean="0">
                <a:solidFill>
                  <a:srgbClr val="FF0000"/>
                </a:solidFill>
                <a:latin typeface="Courier New" panose="02070309020205020404" pitchFamily="49" charset="0"/>
              </a:rPr>
              <a:t>%</a:t>
            </a:r>
            <a:r>
              <a:rPr lang="zh-CN" altLang="en-US" sz="2400" dirty="0" smtClean="0">
                <a:solidFill>
                  <a:srgbClr val="FF0000"/>
                </a:solidFill>
                <a:latin typeface="Courier New" panose="02070309020205020404" pitchFamily="49" charset="0"/>
              </a:rPr>
              <a:t>这</a:t>
            </a:r>
            <a:r>
              <a:rPr lang="en-US" altLang="zh-CN" sz="2400" dirty="0" smtClean="0">
                <a:solidFill>
                  <a:srgbClr val="FF0000"/>
                </a:solidFill>
                <a:latin typeface="Courier New" panose="02070309020205020404" pitchFamily="49" charset="0"/>
              </a:rPr>
              <a:t>2</a:t>
            </a:r>
            <a:r>
              <a:rPr lang="zh-CN" altLang="en-US" sz="2400" dirty="0" smtClean="0">
                <a:solidFill>
                  <a:srgbClr val="FF0000"/>
                </a:solidFill>
                <a:latin typeface="Courier New" panose="02070309020205020404" pitchFamily="49" charset="0"/>
              </a:rPr>
              <a:t>个</a:t>
            </a:r>
            <a:r>
              <a:rPr lang="zh-CN" altLang="en-US" sz="2400" dirty="0">
                <a:solidFill>
                  <a:srgbClr val="FF0000"/>
                </a:solidFill>
                <a:latin typeface="Courier New" panose="02070309020205020404" pitchFamily="49" charset="0"/>
              </a:rPr>
              <a:t>相同吗？</a:t>
            </a:r>
          </a:p>
          <a:p>
            <a:pPr eaLnBrk="1" hangingPunct="1">
              <a:lnSpc>
                <a:spcPct val="120000"/>
              </a:lnSpc>
            </a:pPr>
            <a:r>
              <a:rPr lang="zh-CN" altLang="en-US" sz="2400" dirty="0">
                <a:solidFill>
                  <a:srgbClr val="3333CC"/>
                </a:solidFill>
                <a:latin typeface="宋体" panose="02010600030101010101" pitchFamily="2" charset="-122"/>
              </a:rPr>
              <a:t>      </a:t>
            </a:r>
            <a:r>
              <a:rPr lang="en-US" altLang="zh-CN" sz="2400" dirty="0">
                <a:solidFill>
                  <a:srgbClr val="993300"/>
                </a:solidFill>
                <a:latin typeface="Courier New" panose="02070309020205020404" pitchFamily="49" charset="0"/>
              </a:rPr>
              <a:t>A(:, :)   </a:t>
            </a:r>
            <a:r>
              <a:rPr lang="en-US" altLang="zh-CN" sz="2400" dirty="0">
                <a:solidFill>
                  <a:srgbClr val="0000FF"/>
                </a:solidFill>
                <a:latin typeface="Courier New" panose="02070309020205020404" pitchFamily="49" charset="0"/>
              </a:rPr>
              <a:t>%</a:t>
            </a:r>
            <a:r>
              <a:rPr lang="zh-CN" altLang="en-US" sz="2400" dirty="0">
                <a:solidFill>
                  <a:srgbClr val="0000FF"/>
                </a:solidFill>
                <a:latin typeface="Courier New" panose="02070309020205020404" pitchFamily="49" charset="0"/>
              </a:rPr>
              <a:t>引用全部行和列</a:t>
            </a:r>
            <a:endParaRPr lang="en-US" altLang="zh-CN" sz="2400" dirty="0">
              <a:solidFill>
                <a:srgbClr val="0000FF"/>
              </a:solidFill>
              <a:latin typeface="Courier New" panose="02070309020205020404" pitchFamily="49" charset="0"/>
            </a:endParaRPr>
          </a:p>
          <a:p>
            <a:pPr eaLnBrk="1" hangingPunct="1">
              <a:lnSpc>
                <a:spcPct val="120000"/>
              </a:lnSpc>
            </a:pPr>
            <a:r>
              <a:rPr lang="en-US" altLang="zh-CN" sz="2400" dirty="0">
                <a:solidFill>
                  <a:srgbClr val="663300"/>
                </a:solidFill>
                <a:latin typeface="Courier New" panose="02070309020205020404" pitchFamily="49" charset="0"/>
              </a:rPr>
              <a:t>	</a:t>
            </a:r>
            <a:r>
              <a:rPr lang="en-US" altLang="zh-CN" sz="2400" dirty="0">
                <a:solidFill>
                  <a:srgbClr val="993300"/>
                </a:solidFill>
                <a:latin typeface="Courier New" panose="02070309020205020404" pitchFamily="49" charset="0"/>
              </a:rPr>
              <a:t>A(1,2:3)  </a:t>
            </a:r>
            <a:r>
              <a:rPr lang="en-US" altLang="zh-CN" sz="2400" dirty="0">
                <a:solidFill>
                  <a:srgbClr val="0000FF"/>
                </a:solidFill>
                <a:latin typeface="Courier New" panose="02070309020205020404" pitchFamily="49" charset="0"/>
              </a:rPr>
              <a:t>%</a:t>
            </a:r>
            <a:r>
              <a:rPr lang="zh-CN" altLang="en-US" sz="2400" dirty="0">
                <a:solidFill>
                  <a:srgbClr val="0000FF"/>
                </a:solidFill>
                <a:latin typeface="Courier New" panose="02070309020205020404" pitchFamily="49" charset="0"/>
              </a:rPr>
              <a:t>引用第</a:t>
            </a:r>
            <a:r>
              <a:rPr lang="en-US" altLang="zh-CN" sz="2400" dirty="0">
                <a:solidFill>
                  <a:srgbClr val="0000FF"/>
                </a:solidFill>
                <a:latin typeface="Courier New" panose="02070309020205020404" pitchFamily="49" charset="0"/>
              </a:rPr>
              <a:t>1</a:t>
            </a:r>
            <a:r>
              <a:rPr lang="zh-CN" altLang="en-US" sz="2400" dirty="0">
                <a:solidFill>
                  <a:srgbClr val="0000FF"/>
                </a:solidFill>
                <a:latin typeface="Courier New" panose="02070309020205020404" pitchFamily="49" charset="0"/>
              </a:rPr>
              <a:t>行的</a:t>
            </a:r>
            <a:r>
              <a:rPr lang="en-US" altLang="zh-CN" sz="2400" dirty="0">
                <a:solidFill>
                  <a:srgbClr val="0000FF"/>
                </a:solidFill>
                <a:latin typeface="Courier New" panose="02070309020205020404" pitchFamily="49" charset="0"/>
              </a:rPr>
              <a:t>2,3</a:t>
            </a:r>
            <a:r>
              <a:rPr lang="zh-CN" altLang="en-US" sz="2400" dirty="0">
                <a:solidFill>
                  <a:srgbClr val="0000FF"/>
                </a:solidFill>
                <a:latin typeface="Courier New" panose="02070309020205020404" pitchFamily="49" charset="0"/>
              </a:rPr>
              <a:t>列</a:t>
            </a:r>
            <a:endParaRPr lang="en-US" altLang="zh-CN" sz="2400" dirty="0">
              <a:solidFill>
                <a:srgbClr val="0000FF"/>
              </a:solidFill>
              <a:latin typeface="Courier New" panose="02070309020205020404" pitchFamily="49" charset="0"/>
            </a:endParaRPr>
          </a:p>
          <a:p>
            <a:pPr eaLnBrk="1" hangingPunct="1">
              <a:lnSpc>
                <a:spcPct val="120000"/>
              </a:lnSpc>
            </a:pPr>
            <a:r>
              <a:rPr lang="en-US" altLang="zh-CN" sz="2400" dirty="0">
                <a:solidFill>
                  <a:srgbClr val="993300"/>
                </a:solidFill>
                <a:latin typeface="Courier New" panose="02070309020205020404" pitchFamily="49" charset="0"/>
              </a:rPr>
              <a:t>B=A(1:2,1:2:5) </a:t>
            </a:r>
            <a:r>
              <a:rPr lang="en-US" altLang="zh-CN" sz="2400" dirty="0">
                <a:solidFill>
                  <a:srgbClr val="0000FF"/>
                </a:solidFill>
                <a:latin typeface="Courier New" panose="02070309020205020404" pitchFamily="49" charset="0"/>
              </a:rPr>
              <a:t>%</a:t>
            </a:r>
            <a:r>
              <a:rPr lang="zh-CN" altLang="en-US" sz="2400" dirty="0">
                <a:solidFill>
                  <a:srgbClr val="0000FF"/>
                </a:solidFill>
                <a:latin typeface="Courier New" panose="02070309020205020404" pitchFamily="49" charset="0"/>
              </a:rPr>
              <a:t>引用第</a:t>
            </a:r>
            <a:r>
              <a:rPr lang="en-US" altLang="zh-CN" sz="2400" dirty="0">
                <a:solidFill>
                  <a:srgbClr val="0000FF"/>
                </a:solidFill>
                <a:latin typeface="Courier New" panose="02070309020205020404" pitchFamily="49" charset="0"/>
              </a:rPr>
              <a:t>1,2</a:t>
            </a:r>
            <a:r>
              <a:rPr lang="zh-CN" altLang="en-US" sz="2400" dirty="0">
                <a:solidFill>
                  <a:srgbClr val="0000FF"/>
                </a:solidFill>
                <a:latin typeface="Courier New" panose="02070309020205020404" pitchFamily="49" charset="0"/>
              </a:rPr>
              <a:t>行的第</a:t>
            </a:r>
            <a:r>
              <a:rPr lang="en-US" altLang="zh-CN" sz="2400" dirty="0">
                <a:solidFill>
                  <a:srgbClr val="0000FF"/>
                </a:solidFill>
                <a:latin typeface="Courier New" panose="02070309020205020404" pitchFamily="49" charset="0"/>
              </a:rPr>
              <a:t>1,3,5</a:t>
            </a:r>
            <a:r>
              <a:rPr lang="zh-CN" altLang="en-US" sz="2400" dirty="0">
                <a:solidFill>
                  <a:srgbClr val="0000FF"/>
                </a:solidFill>
                <a:latin typeface="Courier New" panose="02070309020205020404" pitchFamily="49" charset="0"/>
              </a:rPr>
              <a:t>列形成</a:t>
            </a:r>
            <a:r>
              <a:rPr lang="en-US" altLang="zh-CN" sz="2400" dirty="0">
                <a:solidFill>
                  <a:srgbClr val="0000FF"/>
                </a:solidFill>
                <a:latin typeface="Courier New" panose="02070309020205020404" pitchFamily="49" charset="0"/>
              </a:rPr>
              <a:t>2x3</a:t>
            </a:r>
            <a:r>
              <a:rPr lang="zh-CN" altLang="en-US" sz="2400" dirty="0" smtClean="0">
                <a:solidFill>
                  <a:srgbClr val="0000FF"/>
                </a:solidFill>
                <a:latin typeface="Courier New" panose="02070309020205020404" pitchFamily="49" charset="0"/>
              </a:rPr>
              <a:t>矩阵</a:t>
            </a:r>
            <a:endParaRPr lang="en-US" altLang="zh-CN" sz="2400" dirty="0">
              <a:solidFill>
                <a:srgbClr val="0000FF"/>
              </a:solidFill>
              <a:latin typeface="Courier New" panose="02070309020205020404" pitchFamily="49" charset="0"/>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29</a:t>
            </a:fld>
            <a:endParaRPr lang="zh-CN" altLang="en-US"/>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533400" y="0"/>
            <a:ext cx="7848600" cy="838200"/>
          </a:xfrm>
          <a:effectLst/>
        </p:spPr>
        <p:txBody>
          <a:bodyPr/>
          <a:lstStyle/>
          <a:p>
            <a:pPr eaLnBrk="1" hangingPunct="1"/>
            <a:r>
              <a:rPr lang="zh-CN" altLang="en-US" sz="4000" b="1" dirty="0" smtClean="0">
                <a:solidFill>
                  <a:srgbClr val="3333CC"/>
                </a:solidFill>
              </a:rPr>
              <a:t>前  言</a:t>
            </a:r>
            <a:r>
              <a:rPr lang="zh-CN" altLang="en-US" sz="4000" dirty="0" smtClean="0">
                <a:solidFill>
                  <a:srgbClr val="3333CC"/>
                </a:solidFill>
              </a:rPr>
              <a:t> </a:t>
            </a:r>
          </a:p>
        </p:txBody>
      </p:sp>
      <p:sp>
        <p:nvSpPr>
          <p:cNvPr id="21510" name="Text Box 6"/>
          <p:cNvSpPr txBox="1">
            <a:spLocks noChangeArrowheads="1"/>
          </p:cNvSpPr>
          <p:nvPr/>
        </p:nvSpPr>
        <p:spPr bwMode="auto">
          <a:xfrm>
            <a:off x="323528" y="1484784"/>
            <a:ext cx="871296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200000"/>
              </a:lnSpc>
            </a:pPr>
            <a:r>
              <a:rPr lang="zh-CN" altLang="en-US" sz="3200" b="1" dirty="0" smtClean="0">
                <a:latin typeface="Times New Roman" panose="02020603050405020304" pitchFamily="18" charset="0"/>
              </a:rPr>
              <a:t>授课：雨课堂</a:t>
            </a:r>
            <a:r>
              <a:rPr lang="en-US" altLang="zh-CN" sz="3200" dirty="0" smtClean="0"/>
              <a:t>GAXZUT</a:t>
            </a:r>
            <a:r>
              <a:rPr lang="en-US" altLang="zh-CN" sz="3200" b="1" dirty="0" smtClean="0">
                <a:latin typeface="Times New Roman" panose="02020603050405020304" pitchFamily="18" charset="0"/>
              </a:rPr>
              <a:t>+</a:t>
            </a:r>
            <a:r>
              <a:rPr lang="zh-CN" altLang="en-US" sz="3200" b="1" dirty="0" smtClean="0">
                <a:latin typeface="Times New Roman" panose="02020603050405020304" pitchFamily="18" charset="0"/>
              </a:rPr>
              <a:t>腾讯会议</a:t>
            </a:r>
            <a:r>
              <a:rPr lang="en-US" altLang="zh-CN" sz="3200" b="1" u="sng" dirty="0" smtClean="0">
                <a:latin typeface="Times New Roman" panose="02020603050405020304" pitchFamily="18" charset="0"/>
              </a:rPr>
              <a:t>128479845</a:t>
            </a:r>
            <a:endParaRPr lang="en-US" altLang="zh-CN" sz="3200" u="sng" dirty="0" smtClean="0"/>
          </a:p>
          <a:p>
            <a:pPr eaLnBrk="1" hangingPunct="1">
              <a:lnSpc>
                <a:spcPct val="200000"/>
              </a:lnSpc>
            </a:pPr>
            <a:r>
              <a:rPr lang="zh-CN" altLang="en-US" sz="3200" b="1" dirty="0" smtClean="0">
                <a:latin typeface="Times New Roman" panose="02020603050405020304" pitchFamily="18" charset="0"/>
              </a:rPr>
              <a:t>备用：学校课程平台</a:t>
            </a:r>
            <a:r>
              <a:rPr lang="en-US" altLang="zh-CN" sz="3200" b="1" dirty="0" smtClean="0">
                <a:latin typeface="Times New Roman" panose="02020603050405020304" pitchFamily="18" charset="0"/>
              </a:rPr>
              <a:t>(</a:t>
            </a:r>
            <a:r>
              <a:rPr lang="zh-CN" altLang="en-US" sz="3200" b="1" dirty="0" smtClean="0">
                <a:latin typeface="Times New Roman" panose="02020603050405020304" pitchFamily="18" charset="0"/>
              </a:rPr>
              <a:t>下载课件自学</a:t>
            </a:r>
            <a:r>
              <a:rPr lang="en-US" altLang="zh-CN" sz="3200" b="1" dirty="0" smtClean="0">
                <a:latin typeface="Times New Roman" panose="02020603050405020304" pitchFamily="18" charset="0"/>
              </a:rPr>
              <a:t>)</a:t>
            </a:r>
            <a:endParaRPr lang="en-US" altLang="zh-CN" sz="3200" b="1" dirty="0">
              <a:latin typeface="Times New Roman" panose="02020603050405020304" pitchFamily="18" charset="0"/>
            </a:endParaRPr>
          </a:p>
          <a:p>
            <a:pPr eaLnBrk="1" hangingPunct="1">
              <a:lnSpc>
                <a:spcPct val="200000"/>
              </a:lnSpc>
            </a:pPr>
            <a:r>
              <a:rPr lang="zh-CN" altLang="en-US" sz="3200" b="1" dirty="0" smtClean="0">
                <a:latin typeface="Times New Roman" panose="02020603050405020304" pitchFamily="18" charset="0"/>
              </a:rPr>
              <a:t>课后交流：</a:t>
            </a:r>
            <a:r>
              <a:rPr lang="en-US" altLang="zh-CN" sz="3200" b="1" dirty="0" smtClean="0">
                <a:latin typeface="Times New Roman" panose="02020603050405020304" pitchFamily="18" charset="0"/>
              </a:rPr>
              <a:t>QQ</a:t>
            </a:r>
            <a:r>
              <a:rPr lang="zh-CN" altLang="en-US" sz="3200" b="1" dirty="0" smtClean="0">
                <a:latin typeface="Times New Roman" panose="02020603050405020304" pitchFamily="18" charset="0"/>
              </a:rPr>
              <a:t>群</a:t>
            </a:r>
            <a:r>
              <a:rPr lang="en-US" altLang="zh-CN" sz="3200" b="1" dirty="0" smtClean="0">
                <a:latin typeface="Times New Roman" panose="02020603050405020304" pitchFamily="18" charset="0"/>
              </a:rPr>
              <a:t>1046970565</a:t>
            </a:r>
          </a:p>
        </p:txBody>
      </p:sp>
      <p:sp>
        <p:nvSpPr>
          <p:cNvPr id="2" name="灯片编号占位符 1"/>
          <p:cNvSpPr>
            <a:spLocks noGrp="1"/>
          </p:cNvSpPr>
          <p:nvPr>
            <p:ph type="sldNum" sz="quarter" idx="12"/>
          </p:nvPr>
        </p:nvSpPr>
        <p:spPr/>
        <p:txBody>
          <a:bodyPr/>
          <a:lstStyle/>
          <a:p>
            <a:fld id="{8230A004-D93A-493A-A882-8241183C161A}" type="slidenum">
              <a:rPr lang="zh-CN" altLang="en-US" smtClean="0"/>
              <a:pPr/>
              <a:t>3</a:t>
            </a:fld>
            <a:endParaRPr lang="zh-CN" altLang="en-US"/>
          </a:p>
        </p:txBody>
      </p:sp>
    </p:spTree>
    <p:extLst>
      <p:ext uri="{BB962C8B-B14F-4D97-AF65-F5344CB8AC3E}">
        <p14:creationId xmlns:p14="http://schemas.microsoft.com/office/powerpoint/2010/main" val="17130563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350963" y="260350"/>
            <a:ext cx="7793037" cy="1462088"/>
          </a:xfrm>
        </p:spPr>
        <p:txBody>
          <a:bodyPr/>
          <a:lstStyle/>
          <a:p>
            <a:r>
              <a:rPr lang="en-US" altLang="zh-CN" smtClean="0"/>
              <a:t>  </a:t>
            </a:r>
          </a:p>
        </p:txBody>
      </p:sp>
      <p:sp>
        <p:nvSpPr>
          <p:cNvPr id="109571" name="Rectangle 3"/>
          <p:cNvSpPr>
            <a:spLocks noGrp="1" noChangeArrowheads="1"/>
          </p:cNvSpPr>
          <p:nvPr>
            <p:ph idx="1"/>
          </p:nvPr>
        </p:nvSpPr>
        <p:spPr>
          <a:xfrm>
            <a:off x="1866900" y="914400"/>
            <a:ext cx="6881813" cy="4959350"/>
          </a:xfrm>
        </p:spPr>
        <p:txBody>
          <a:bodyPr/>
          <a:lstStyle/>
          <a:p>
            <a:pPr marL="0" indent="0">
              <a:buNone/>
            </a:pPr>
            <a:r>
              <a:rPr lang="zh-CN" altLang="en-US" dirty="0" smtClean="0">
                <a:solidFill>
                  <a:srgbClr val="0000FF"/>
                </a:solidFill>
              </a:rPr>
              <a:t>【例】</a:t>
            </a:r>
            <a:r>
              <a:rPr lang="en-US" altLang="zh-CN" dirty="0" smtClean="0">
                <a:solidFill>
                  <a:srgbClr val="0000FF"/>
                </a:solidFill>
              </a:rPr>
              <a:t>a = 1:2:16  </a:t>
            </a:r>
            <a:r>
              <a:rPr lang="en-US" altLang="zh-CN" dirty="0" smtClean="0"/>
              <a:t>       </a:t>
            </a:r>
          </a:p>
          <a:p>
            <a:r>
              <a:rPr lang="zh-CN" altLang="en-US" sz="2400" dirty="0" smtClean="0"/>
              <a:t>                                              </a:t>
            </a:r>
            <a:r>
              <a:rPr lang="en-US" altLang="zh-CN" sz="2400" dirty="0" smtClean="0"/>
              <a:t>1</a:t>
            </a:r>
          </a:p>
          <a:p>
            <a:r>
              <a:rPr lang="en-US" altLang="zh-CN" sz="2400" dirty="0" smtClean="0"/>
              <a:t>                                              3</a:t>
            </a:r>
          </a:p>
          <a:p>
            <a:r>
              <a:rPr lang="en-US" altLang="zh-CN" sz="2400" dirty="0" smtClean="0"/>
              <a:t> a(2)                                       5</a:t>
            </a:r>
          </a:p>
          <a:p>
            <a:r>
              <a:rPr lang="en-US" altLang="zh-CN" sz="2400" dirty="0" smtClean="0"/>
              <a:t> a(3:5)                                    7</a:t>
            </a:r>
          </a:p>
          <a:p>
            <a:r>
              <a:rPr lang="en-US" altLang="zh-CN" sz="2400" dirty="0" smtClean="0"/>
              <a:t> </a:t>
            </a:r>
            <a:r>
              <a:rPr lang="en-US" altLang="zh-CN" sz="2400" b="1" dirty="0" smtClean="0">
                <a:solidFill>
                  <a:srgbClr val="FF0000"/>
                </a:solidFill>
              </a:rPr>
              <a:t>a(5:-1:2) </a:t>
            </a:r>
            <a:r>
              <a:rPr lang="en-US" altLang="zh-CN" sz="2400" b="1" dirty="0" smtClean="0"/>
              <a:t>                               </a:t>
            </a:r>
            <a:r>
              <a:rPr lang="en-US" altLang="zh-CN" sz="2400" dirty="0" smtClean="0"/>
              <a:t>9</a:t>
            </a:r>
          </a:p>
          <a:p>
            <a:r>
              <a:rPr lang="en-US" altLang="zh-CN" sz="2400" dirty="0" smtClean="0"/>
              <a:t> a([2,6,8])                              11</a:t>
            </a:r>
          </a:p>
          <a:p>
            <a:r>
              <a:rPr lang="en-US" altLang="zh-CN" sz="2400" dirty="0" smtClean="0"/>
              <a:t> a(end-1)                                13</a:t>
            </a:r>
          </a:p>
          <a:p>
            <a:r>
              <a:rPr lang="en-US" altLang="zh-CN" sz="2400" dirty="0" smtClean="0"/>
              <a:t>                                             15</a:t>
            </a:r>
          </a:p>
          <a:p>
            <a:pPr>
              <a:buFont typeface="Wingdings" panose="05000000000000000000" pitchFamily="2" charset="2"/>
              <a:buNone/>
            </a:pPr>
            <a:r>
              <a:rPr lang="zh-CN" altLang="en-US" sz="2400" dirty="0" smtClean="0"/>
              <a:t>注意</a:t>
            </a:r>
            <a:r>
              <a:rPr lang="en-US" altLang="zh-CN" sz="2400" dirty="0" smtClean="0"/>
              <a:t>a(5:-1:2)</a:t>
            </a:r>
            <a:r>
              <a:rPr lang="zh-CN" altLang="en-US" sz="2400" dirty="0" smtClean="0"/>
              <a:t>  是</a:t>
            </a:r>
            <a:r>
              <a:rPr lang="en-US" altLang="zh-CN" sz="2400" dirty="0" smtClean="0"/>
              <a:t>9,7,5,3</a:t>
            </a:r>
          </a:p>
          <a:p>
            <a:pPr>
              <a:buFont typeface="Wingdings" panose="05000000000000000000" pitchFamily="2" charset="2"/>
              <a:buNone/>
            </a:pPr>
            <a:r>
              <a:rPr lang="en-US" altLang="zh-CN" sz="2400" dirty="0" smtClean="0"/>
              <a:t>a([2,2,5])=?   </a:t>
            </a:r>
            <a:r>
              <a:rPr lang="zh-CN" altLang="en-US" sz="2400" dirty="0" smtClean="0"/>
              <a:t>是</a:t>
            </a:r>
            <a:r>
              <a:rPr lang="en-US" altLang="zh-CN" sz="2400" dirty="0" smtClean="0"/>
              <a:t>3,3,9，</a:t>
            </a:r>
            <a:r>
              <a:rPr lang="zh-CN" altLang="en-US" sz="2400" dirty="0" smtClean="0"/>
              <a:t>元素可被多次重复引用</a:t>
            </a:r>
            <a:endParaRPr lang="en-US" altLang="zh-CN" sz="2400" dirty="0" smtClean="0"/>
          </a:p>
          <a:p>
            <a:pPr>
              <a:buFont typeface="Wingdings" panose="05000000000000000000" pitchFamily="2" charset="2"/>
              <a:buNone/>
            </a:pPr>
            <a:r>
              <a:rPr lang="en-US" altLang="zh-CN" sz="2400" dirty="0" smtClean="0"/>
              <a:t>a(2.1)</a:t>
            </a:r>
            <a:r>
              <a:rPr lang="zh-CN" altLang="en-US" sz="2400" dirty="0" smtClean="0"/>
              <a:t>和</a:t>
            </a:r>
            <a:r>
              <a:rPr lang="en-US" altLang="zh-CN" sz="2400" dirty="0" smtClean="0"/>
              <a:t>a(10)</a:t>
            </a:r>
            <a:r>
              <a:rPr lang="zh-CN" altLang="en-US" sz="2400" dirty="0" smtClean="0"/>
              <a:t>是错误的</a:t>
            </a:r>
            <a:r>
              <a:rPr lang="en-US" altLang="zh-CN" sz="2400" dirty="0" smtClean="0"/>
              <a:t>(</a:t>
            </a:r>
            <a:r>
              <a:rPr lang="zh-CN" altLang="en-US" sz="2400" dirty="0" smtClean="0"/>
              <a:t>超界</a:t>
            </a:r>
            <a:r>
              <a:rPr lang="en-US" altLang="zh-CN" sz="2400" dirty="0" smtClean="0"/>
              <a:t>)</a:t>
            </a:r>
          </a:p>
        </p:txBody>
      </p:sp>
      <p:sp>
        <p:nvSpPr>
          <p:cNvPr id="262150" name="AutoShape 6"/>
          <p:cNvSpPr/>
          <p:nvPr/>
        </p:nvSpPr>
        <p:spPr bwMode="auto">
          <a:xfrm>
            <a:off x="6259513" y="2525713"/>
            <a:ext cx="228600" cy="914400"/>
          </a:xfrm>
          <a:prstGeom prst="leftBrace">
            <a:avLst>
              <a:gd name="adj1" fmla="val 33333"/>
              <a:gd name="adj2" fmla="val 50000"/>
            </a:avLst>
          </a:prstGeom>
          <a:noFill/>
          <a:ln w="25400">
            <a:solidFill>
              <a:schemeClr val="accent6">
                <a:lumMod val="50000"/>
              </a:scheme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sp>
        <p:nvSpPr>
          <p:cNvPr id="109573" name="AutoShape 7"/>
          <p:cNvSpPr>
            <a:spLocks/>
          </p:cNvSpPr>
          <p:nvPr/>
        </p:nvSpPr>
        <p:spPr bwMode="auto">
          <a:xfrm>
            <a:off x="6499225" y="2216150"/>
            <a:ext cx="76200" cy="1295400"/>
          </a:xfrm>
          <a:prstGeom prst="leftBrace">
            <a:avLst>
              <a:gd name="adj1" fmla="val 141116"/>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574" name="Line 8"/>
          <p:cNvSpPr>
            <a:spLocks noChangeShapeType="1"/>
          </p:cNvSpPr>
          <p:nvPr/>
        </p:nvSpPr>
        <p:spPr bwMode="auto">
          <a:xfrm flipV="1">
            <a:off x="2971800" y="2132013"/>
            <a:ext cx="3527425" cy="393700"/>
          </a:xfrm>
          <a:prstGeom prst="line">
            <a:avLst/>
          </a:prstGeom>
          <a:noFill/>
          <a:ln w="38100">
            <a:solidFill>
              <a:srgbClr val="198A1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2153" name="Line 9"/>
          <p:cNvSpPr>
            <a:spLocks noChangeShapeType="1"/>
          </p:cNvSpPr>
          <p:nvPr/>
        </p:nvSpPr>
        <p:spPr bwMode="auto">
          <a:xfrm flipV="1">
            <a:off x="3230563" y="2989263"/>
            <a:ext cx="3017837" cy="0"/>
          </a:xfrm>
          <a:prstGeom prst="line">
            <a:avLst/>
          </a:prstGeom>
          <a:ln w="34925">
            <a:solidFill>
              <a:schemeClr val="accent6">
                <a:lumMod val="50000"/>
              </a:schemeClr>
            </a:solidFill>
            <a:tailEnd type="triangle" w="med" len="med"/>
          </a:ln>
        </p:spPr>
        <p:style>
          <a:lnRef idx="1">
            <a:schemeClr val="dk1"/>
          </a:lnRef>
          <a:fillRef idx="0">
            <a:schemeClr val="dk1"/>
          </a:fillRef>
          <a:effectRef idx="0">
            <a:schemeClr val="dk1"/>
          </a:effectRef>
          <a:fontRef idx="minor">
            <a:schemeClr val="tx1"/>
          </a:fontRef>
        </p:style>
        <p:txBody>
          <a:bodyPr>
            <a:spAutoFit/>
          </a:bodyPr>
          <a:lstStyle/>
          <a:p>
            <a:pPr>
              <a:defRPr/>
            </a:pPr>
            <a:endParaRPr lang="zh-CN" altLang="en-US"/>
          </a:p>
        </p:txBody>
      </p:sp>
      <p:sp>
        <p:nvSpPr>
          <p:cNvPr id="109576" name="Line 10"/>
          <p:cNvSpPr>
            <a:spLocks noChangeShapeType="1"/>
          </p:cNvSpPr>
          <p:nvPr/>
        </p:nvSpPr>
        <p:spPr bwMode="auto">
          <a:xfrm flipV="1">
            <a:off x="3736975" y="2132013"/>
            <a:ext cx="2851150" cy="1855787"/>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7" name="Line 11"/>
          <p:cNvSpPr>
            <a:spLocks noChangeShapeType="1"/>
          </p:cNvSpPr>
          <p:nvPr/>
        </p:nvSpPr>
        <p:spPr bwMode="auto">
          <a:xfrm flipV="1">
            <a:off x="3736975" y="3898900"/>
            <a:ext cx="2762250" cy="889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8" name="Line 12"/>
          <p:cNvSpPr>
            <a:spLocks noChangeShapeType="1"/>
          </p:cNvSpPr>
          <p:nvPr/>
        </p:nvSpPr>
        <p:spPr bwMode="auto">
          <a:xfrm>
            <a:off x="3736975" y="3987800"/>
            <a:ext cx="2762250" cy="80962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9" name="Line 13"/>
          <p:cNvSpPr>
            <a:spLocks noChangeShapeType="1"/>
          </p:cNvSpPr>
          <p:nvPr/>
        </p:nvSpPr>
        <p:spPr bwMode="auto">
          <a:xfrm flipV="1">
            <a:off x="3851275" y="2863850"/>
            <a:ext cx="2592388" cy="6715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0" name="Rectangle 2"/>
          <p:cNvSpPr txBox="1">
            <a:spLocks noChangeArrowheads="1"/>
          </p:cNvSpPr>
          <p:nvPr/>
        </p:nvSpPr>
        <p:spPr bwMode="auto">
          <a:xfrm>
            <a:off x="22860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引用</a:t>
            </a:r>
            <a:r>
              <a:rPr lang="zh-CN" altLang="en-US" sz="4000" dirty="0">
                <a:solidFill>
                  <a:srgbClr val="FF0000"/>
                </a:solidFill>
              </a:rPr>
              <a:t>矩阵元素</a:t>
            </a:r>
            <a:r>
              <a:rPr lang="en-US" altLang="zh-CN" sz="4000" dirty="0">
                <a:solidFill>
                  <a:srgbClr val="FF0000"/>
                </a:solidFill>
              </a:rPr>
              <a:t>(</a:t>
            </a:r>
            <a:r>
              <a:rPr lang="zh-CN" altLang="en-US" sz="4000" dirty="0">
                <a:solidFill>
                  <a:srgbClr val="FF0000"/>
                </a:solidFill>
              </a:rPr>
              <a:t>标识并寻访</a:t>
            </a:r>
            <a:r>
              <a:rPr lang="en-US" altLang="zh-CN" sz="4000" dirty="0">
                <a:solidFill>
                  <a:srgbClr val="FF0000"/>
                </a:solidFill>
              </a:rPr>
              <a:t>)</a:t>
            </a:r>
            <a:endParaRPr lang="zh-CN" altLang="en-US" sz="4000" dirty="0">
              <a:solidFill>
                <a:srgbClr val="FF0000"/>
              </a:solidFill>
            </a:endParaRPr>
          </a:p>
        </p:txBody>
      </p:sp>
      <p:sp>
        <p:nvSpPr>
          <p:cNvPr id="109581" name="Line 13"/>
          <p:cNvSpPr>
            <a:spLocks noChangeShapeType="1"/>
          </p:cNvSpPr>
          <p:nvPr/>
        </p:nvSpPr>
        <p:spPr bwMode="auto">
          <a:xfrm>
            <a:off x="3736975" y="4359275"/>
            <a:ext cx="2838450" cy="33338"/>
          </a:xfrm>
          <a:prstGeom prst="line">
            <a:avLst/>
          </a:prstGeom>
          <a:noFill/>
          <a:ln w="38100">
            <a:solidFill>
              <a:srgbClr val="FF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30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3"/>
          <p:cNvSpPr txBox="1">
            <a:spLocks noChangeArrowheads="1"/>
          </p:cNvSpPr>
          <p:nvPr/>
        </p:nvSpPr>
        <p:spPr bwMode="auto">
          <a:xfrm>
            <a:off x="399926" y="1268760"/>
            <a:ext cx="8572747"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spcBef>
                <a:spcPct val="20000"/>
              </a:spcBef>
              <a:buClr>
                <a:schemeClr val="hlink"/>
              </a:buClr>
              <a:buSzPct val="55000"/>
              <a:buFont typeface="Wingdings" panose="05000000000000000000" pitchFamily="2" charset="2"/>
              <a:buNone/>
            </a:pPr>
            <a:r>
              <a:rPr lang="zh-CN" altLang="en-US" dirty="0">
                <a:solidFill>
                  <a:srgbClr val="0000FF"/>
                </a:solidFill>
                <a:latin typeface="Times New Roman" panose="02020603050405020304" pitchFamily="18" charset="0"/>
                <a:ea typeface="华文楷体" panose="02010600040101010101" pitchFamily="2" charset="-122"/>
              </a:rPr>
              <a:t>【例】修改数组中一个或多个指定元素</a:t>
            </a:r>
            <a:endParaRPr lang="en-US" altLang="zh-CN" dirty="0">
              <a:solidFill>
                <a:srgbClr val="490092"/>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buFont typeface="Wingdings" panose="05000000000000000000" pitchFamily="2" charset="2"/>
              <a:buNone/>
            </a:pPr>
            <a:r>
              <a:rPr lang="en-US" altLang="zh-CN" dirty="0" smtClean="0">
                <a:solidFill>
                  <a:srgbClr val="993300"/>
                </a:solidFill>
                <a:latin typeface="Times New Roman" panose="02020603050405020304" pitchFamily="18" charset="0"/>
                <a:ea typeface="华文楷体" panose="02010600040101010101" pitchFamily="2" charset="-122"/>
              </a:rPr>
              <a:t> </a:t>
            </a:r>
            <a:r>
              <a:rPr lang="en-US" altLang="zh-CN" dirty="0">
                <a:solidFill>
                  <a:srgbClr val="993300"/>
                </a:solidFill>
                <a:latin typeface="Times New Roman" panose="02020603050405020304" pitchFamily="18" charset="0"/>
                <a:ea typeface="华文楷体" panose="02010600040101010101" pitchFamily="2" charset="-122"/>
              </a:rPr>
              <a:t>a=[1:5]  </a:t>
            </a:r>
            <a:r>
              <a:rPr lang="en-US" altLang="zh-CN" dirty="0">
                <a:solidFill>
                  <a:srgbClr val="490092"/>
                </a:solidFill>
                <a:latin typeface="Times New Roman" panose="02020603050405020304" pitchFamily="18" charset="0"/>
                <a:ea typeface="华文楷体" panose="02010600040101010101" pitchFamily="2" charset="-122"/>
              </a:rPr>
              <a:t>            </a:t>
            </a:r>
            <a:r>
              <a:rPr lang="en-US" altLang="zh-CN" dirty="0">
                <a:solidFill>
                  <a:srgbClr val="008000"/>
                </a:solidFill>
                <a:latin typeface="Times New Roman" panose="02020603050405020304" pitchFamily="18" charset="0"/>
                <a:ea typeface="华文楷体" panose="02010600040101010101" pitchFamily="2" charset="-122"/>
              </a:rPr>
              <a:t>% a</a:t>
            </a:r>
            <a:r>
              <a:rPr lang="zh-CN" altLang="en-US" dirty="0">
                <a:solidFill>
                  <a:srgbClr val="008000"/>
                </a:solidFill>
                <a:latin typeface="Times New Roman" panose="02020603050405020304" pitchFamily="18" charset="0"/>
                <a:ea typeface="华文楷体" panose="02010600040101010101" pitchFamily="2" charset="-122"/>
              </a:rPr>
              <a:t>是 </a:t>
            </a:r>
            <a:r>
              <a:rPr lang="en-US" altLang="zh-CN" dirty="0">
                <a:solidFill>
                  <a:srgbClr val="008000"/>
                </a:solidFill>
                <a:latin typeface="Times New Roman" panose="02020603050405020304" pitchFamily="18" charset="0"/>
                <a:ea typeface="华文楷体" panose="02010600040101010101" pitchFamily="2" charset="-122"/>
              </a:rPr>
              <a:t>1,2,3,4,5</a:t>
            </a:r>
          </a:p>
          <a:p>
            <a:pPr lvl="1" eaLnBrk="1" hangingPunct="1">
              <a:spcBef>
                <a:spcPct val="20000"/>
              </a:spcBef>
              <a:buClr>
                <a:schemeClr val="hlink"/>
              </a:buClr>
              <a:buSzPct val="55000"/>
              <a:buFont typeface="Wingdings" panose="05000000000000000000" pitchFamily="2" charset="2"/>
              <a:buNone/>
            </a:pPr>
            <a:r>
              <a:rPr lang="en-US" altLang="zh-CN" dirty="0" smtClean="0">
                <a:solidFill>
                  <a:srgbClr val="993300"/>
                </a:solidFill>
                <a:latin typeface="Times New Roman" panose="02020603050405020304" pitchFamily="18" charset="0"/>
                <a:ea typeface="华文楷体" panose="02010600040101010101" pitchFamily="2" charset="-122"/>
              </a:rPr>
              <a:t> </a:t>
            </a:r>
            <a:r>
              <a:rPr lang="en-US" altLang="zh-CN" dirty="0">
                <a:solidFill>
                  <a:srgbClr val="993300"/>
                </a:solidFill>
                <a:latin typeface="Times New Roman" panose="02020603050405020304" pitchFamily="18" charset="0"/>
                <a:ea typeface="华文楷体" panose="02010600040101010101" pitchFamily="2" charset="-122"/>
              </a:rPr>
              <a:t>a(3)=0</a:t>
            </a:r>
            <a:r>
              <a:rPr lang="en-US" altLang="zh-CN" dirty="0">
                <a:solidFill>
                  <a:srgbClr val="490092"/>
                </a:solidFill>
                <a:latin typeface="Times New Roman" panose="02020603050405020304" pitchFamily="18" charset="0"/>
                <a:ea typeface="华文楷体" panose="02010600040101010101" pitchFamily="2" charset="-122"/>
              </a:rPr>
              <a:t>               </a:t>
            </a:r>
            <a:r>
              <a:rPr lang="en-US" altLang="zh-CN" dirty="0">
                <a:solidFill>
                  <a:srgbClr val="008000"/>
                </a:solidFill>
                <a:latin typeface="Times New Roman" panose="02020603050405020304" pitchFamily="18" charset="0"/>
                <a:ea typeface="华文楷体" panose="02010600040101010101" pitchFamily="2" charset="-122"/>
              </a:rPr>
              <a:t>%</a:t>
            </a:r>
            <a:r>
              <a:rPr lang="zh-CN" altLang="en-US" dirty="0">
                <a:solidFill>
                  <a:srgbClr val="008000"/>
                </a:solidFill>
                <a:latin typeface="Times New Roman" panose="02020603050405020304" pitchFamily="18" charset="0"/>
                <a:ea typeface="华文楷体" panose="02010600040101010101" pitchFamily="2" charset="-122"/>
              </a:rPr>
              <a:t>修改数组</a:t>
            </a:r>
            <a:r>
              <a:rPr lang="en-US" altLang="zh-CN" dirty="0">
                <a:solidFill>
                  <a:srgbClr val="008000"/>
                </a:solidFill>
                <a:latin typeface="Times New Roman" panose="02020603050405020304" pitchFamily="18" charset="0"/>
                <a:ea typeface="华文楷体" panose="02010600040101010101" pitchFamily="2" charset="-122"/>
              </a:rPr>
              <a:t>a</a:t>
            </a:r>
            <a:r>
              <a:rPr lang="zh-CN" altLang="en-US" dirty="0">
                <a:solidFill>
                  <a:srgbClr val="008000"/>
                </a:solidFill>
                <a:latin typeface="Times New Roman" panose="02020603050405020304" pitchFamily="18" charset="0"/>
                <a:ea typeface="华文楷体" panose="02010600040101010101" pitchFamily="2" charset="-122"/>
              </a:rPr>
              <a:t>的第</a:t>
            </a:r>
            <a:r>
              <a:rPr lang="en-US" altLang="zh-CN" dirty="0">
                <a:solidFill>
                  <a:srgbClr val="008000"/>
                </a:solidFill>
                <a:latin typeface="Times New Roman" panose="02020603050405020304" pitchFamily="18" charset="0"/>
                <a:ea typeface="华文楷体" panose="02010600040101010101" pitchFamily="2" charset="-122"/>
              </a:rPr>
              <a:t>3</a:t>
            </a:r>
            <a:r>
              <a:rPr lang="zh-CN" altLang="en-US" dirty="0">
                <a:solidFill>
                  <a:srgbClr val="008000"/>
                </a:solidFill>
                <a:latin typeface="Times New Roman" panose="02020603050405020304" pitchFamily="18" charset="0"/>
                <a:ea typeface="华文楷体" panose="02010600040101010101" pitchFamily="2" charset="-122"/>
              </a:rPr>
              <a:t>元素值为</a:t>
            </a:r>
            <a:r>
              <a:rPr lang="en-US" altLang="zh-CN" dirty="0">
                <a:solidFill>
                  <a:srgbClr val="008000"/>
                </a:solidFill>
                <a:latin typeface="Times New Roman" panose="02020603050405020304" pitchFamily="18" charset="0"/>
                <a:ea typeface="华文楷体" panose="02010600040101010101" pitchFamily="2" charset="-122"/>
              </a:rPr>
              <a:t>0</a:t>
            </a:r>
          </a:p>
          <a:p>
            <a:pPr lvl="1" eaLnBrk="1" hangingPunct="1">
              <a:spcBef>
                <a:spcPct val="20000"/>
              </a:spcBef>
              <a:buClr>
                <a:schemeClr val="hlink"/>
              </a:buClr>
              <a:buSzPct val="55000"/>
              <a:buFont typeface="Wingdings" panose="05000000000000000000" pitchFamily="2" charset="2"/>
              <a:buNone/>
            </a:pPr>
            <a:r>
              <a:rPr lang="en-US" altLang="zh-CN" dirty="0" smtClean="0">
                <a:solidFill>
                  <a:srgbClr val="993300"/>
                </a:solidFill>
                <a:latin typeface="Times New Roman" panose="02020603050405020304" pitchFamily="18" charset="0"/>
                <a:ea typeface="华文楷体" panose="02010600040101010101" pitchFamily="2" charset="-122"/>
              </a:rPr>
              <a:t> </a:t>
            </a:r>
            <a:r>
              <a:rPr lang="en-US" altLang="zh-CN" dirty="0">
                <a:solidFill>
                  <a:srgbClr val="993300"/>
                </a:solidFill>
                <a:latin typeface="Times New Roman" panose="02020603050405020304" pitchFamily="18" charset="0"/>
                <a:ea typeface="华文楷体" panose="02010600040101010101" pitchFamily="2" charset="-122"/>
              </a:rPr>
              <a:t>a([2,  5])=[1, 1] </a:t>
            </a:r>
            <a:r>
              <a:rPr lang="en-US" altLang="zh-CN" dirty="0">
                <a:solidFill>
                  <a:srgbClr val="490092"/>
                </a:solidFill>
                <a:latin typeface="Times New Roman" panose="02020603050405020304" pitchFamily="18" charset="0"/>
                <a:ea typeface="华文楷体" panose="02010600040101010101" pitchFamily="2" charset="-122"/>
              </a:rPr>
              <a:t> </a:t>
            </a:r>
            <a:r>
              <a:rPr lang="en-US" altLang="zh-CN" dirty="0">
                <a:solidFill>
                  <a:srgbClr val="008000"/>
                </a:solidFill>
                <a:latin typeface="Times New Roman" panose="02020603050405020304" pitchFamily="18" charset="0"/>
                <a:ea typeface="华文楷体" panose="02010600040101010101" pitchFamily="2" charset="-122"/>
              </a:rPr>
              <a:t>% a</a:t>
            </a:r>
            <a:r>
              <a:rPr lang="zh-CN" altLang="en-US" dirty="0">
                <a:solidFill>
                  <a:srgbClr val="008000"/>
                </a:solidFill>
                <a:latin typeface="Times New Roman" panose="02020603050405020304" pitchFamily="18" charset="0"/>
                <a:ea typeface="华文楷体" panose="02010600040101010101" pitchFamily="2" charset="-122"/>
              </a:rPr>
              <a:t>再次变成</a:t>
            </a:r>
            <a:r>
              <a:rPr lang="en-US" altLang="zh-CN" dirty="0">
                <a:solidFill>
                  <a:srgbClr val="008000"/>
                </a:solidFill>
                <a:latin typeface="Times New Roman" panose="02020603050405020304" pitchFamily="18" charset="0"/>
                <a:ea typeface="华文楷体" panose="02010600040101010101" pitchFamily="2" charset="-122"/>
              </a:rPr>
              <a:t>1,1,0,4,1</a:t>
            </a:r>
          </a:p>
          <a:p>
            <a:pPr lvl="2" eaLnBrk="1" hangingPunct="1">
              <a:spcBef>
                <a:spcPct val="50000"/>
              </a:spcBef>
              <a:buClr>
                <a:schemeClr val="folHlink"/>
              </a:buClr>
              <a:buSzPct val="50000"/>
              <a:buFont typeface="Wingdings" panose="05000000000000000000" pitchFamily="2" charset="2"/>
              <a:buChar char="n"/>
            </a:pPr>
            <a:r>
              <a:rPr lang="zh-CN" altLang="pt-BR" dirty="0">
                <a:solidFill>
                  <a:schemeClr val="hlink"/>
                </a:solidFill>
                <a:latin typeface="Times New Roman" panose="02020603050405020304" pitchFamily="18" charset="0"/>
                <a:ea typeface="华文楷体" panose="02010600040101010101" pitchFamily="2" charset="-122"/>
              </a:rPr>
              <a:t>可以修改指定数组元素的值</a:t>
            </a:r>
          </a:p>
          <a:p>
            <a:pPr lvl="2" eaLnBrk="1" hangingPunct="1">
              <a:spcBef>
                <a:spcPct val="20000"/>
              </a:spcBef>
              <a:buClr>
                <a:schemeClr val="folHlink"/>
              </a:buClr>
              <a:buSzPct val="50000"/>
              <a:buFont typeface="Wingdings" panose="05000000000000000000" pitchFamily="2" charset="2"/>
              <a:buChar char="n"/>
            </a:pPr>
            <a:r>
              <a:rPr lang="zh-CN" altLang="pt-BR" dirty="0">
                <a:solidFill>
                  <a:schemeClr val="hlink"/>
                </a:solidFill>
                <a:latin typeface="Times New Roman" panose="02020603050405020304" pitchFamily="18" charset="0"/>
                <a:ea typeface="华文楷体" panose="02010600040101010101" pitchFamily="2" charset="-122"/>
              </a:rPr>
              <a:t>一次可以修改多个数组元素的值</a:t>
            </a:r>
            <a:endParaRPr lang="pt-BR" altLang="zh-CN" dirty="0">
              <a:solidFill>
                <a:schemeClr val="hlink"/>
              </a:solidFill>
              <a:latin typeface="Times New Roman" panose="02020603050405020304" pitchFamily="18" charset="0"/>
              <a:ea typeface="华文楷体" panose="02010600040101010101" pitchFamily="2" charset="-122"/>
            </a:endParaRPr>
          </a:p>
          <a:p>
            <a:pPr lvl="2" eaLnBrk="1" hangingPunct="1">
              <a:spcBef>
                <a:spcPct val="20000"/>
              </a:spcBef>
              <a:buClr>
                <a:schemeClr val="folHlink"/>
              </a:buClr>
              <a:buSzPct val="50000"/>
              <a:buFont typeface="Wingdings" panose="05000000000000000000" pitchFamily="2" charset="2"/>
              <a:buChar char="n"/>
            </a:pPr>
            <a:r>
              <a:rPr lang="zh-CN" altLang="pt-BR" dirty="0">
                <a:solidFill>
                  <a:schemeClr val="hlink"/>
                </a:solidFill>
                <a:latin typeface="Times New Roman" panose="02020603050405020304" pitchFamily="18" charset="0"/>
                <a:ea typeface="华文楷体" panose="02010600040101010101" pitchFamily="2" charset="-122"/>
              </a:rPr>
              <a:t>要修改的数组元素的个数应与送入数组的元素个数相同</a:t>
            </a:r>
            <a:endParaRPr lang="pt-BR" altLang="zh-CN" dirty="0">
              <a:solidFill>
                <a:schemeClr val="hlink"/>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buFont typeface="Wingdings" panose="05000000000000000000" pitchFamily="2" charset="2"/>
              <a:buNone/>
            </a:pPr>
            <a:endParaRPr lang="en-US" altLang="zh-CN" dirty="0">
              <a:solidFill>
                <a:schemeClr val="hlink"/>
              </a:solidFill>
              <a:latin typeface="Times New Roman" panose="02020603050405020304" pitchFamily="18" charset="0"/>
              <a:ea typeface="华文楷体" panose="02010600040101010101" pitchFamily="2" charset="-122"/>
            </a:endParaRPr>
          </a:p>
        </p:txBody>
      </p:sp>
      <p:sp>
        <p:nvSpPr>
          <p:cNvPr id="110595" name="Rectangle 2"/>
          <p:cNvSpPr txBox="1">
            <a:spLocks noChangeArrowheads="1"/>
          </p:cNvSpPr>
          <p:nvPr/>
        </p:nvSpPr>
        <p:spPr bwMode="auto">
          <a:xfrm>
            <a:off x="22860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0000FF"/>
                </a:solidFill>
              </a:rPr>
              <a:t>矩阵操作 </a:t>
            </a:r>
            <a:r>
              <a:rPr lang="zh-CN" altLang="en-US" sz="4000" dirty="0">
                <a:solidFill>
                  <a:srgbClr val="FF0000"/>
                </a:solidFill>
              </a:rPr>
              <a:t>引用矩阵元素</a:t>
            </a:r>
            <a:r>
              <a:rPr lang="en-US" altLang="zh-CN" sz="4000" dirty="0">
                <a:solidFill>
                  <a:srgbClr val="FF0000"/>
                </a:solidFill>
              </a:rPr>
              <a:t>(</a:t>
            </a:r>
            <a:r>
              <a:rPr lang="zh-CN" altLang="en-US" sz="4000" dirty="0">
                <a:solidFill>
                  <a:srgbClr val="FF0000"/>
                </a:solidFill>
              </a:rPr>
              <a:t>标识并寻访</a:t>
            </a:r>
            <a:r>
              <a:rPr lang="en-US" altLang="zh-CN" sz="4000" dirty="0">
                <a:solidFill>
                  <a:srgbClr val="FF0000"/>
                </a:solidFill>
              </a:rPr>
              <a:t>)</a:t>
            </a:r>
            <a:endParaRPr lang="zh-CN" altLang="en-US" sz="4000" dirty="0">
              <a:solidFill>
                <a:srgbClr val="FF0000"/>
              </a:solidFill>
            </a:endParaRPr>
          </a:p>
        </p:txBody>
      </p:sp>
      <p:sp>
        <p:nvSpPr>
          <p:cNvPr id="2" name="灯片编号占位符 1"/>
          <p:cNvSpPr>
            <a:spLocks noGrp="1"/>
          </p:cNvSpPr>
          <p:nvPr>
            <p:ph type="sldNum" sz="quarter" idx="12"/>
          </p:nvPr>
        </p:nvSpPr>
        <p:spPr/>
        <p:txBody>
          <a:bodyPr/>
          <a:lstStyle/>
          <a:p>
            <a:fld id="{12CDB890-0893-4606-A61B-1B246114BF02}" type="slidenum">
              <a:rPr lang="zh-CN" altLang="en-US" smtClean="0"/>
              <a:pPr/>
              <a:t>31</a:t>
            </a:fld>
            <a:endParaRPr lang="zh-CN" altLang="en-US"/>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95536" y="1196752"/>
            <a:ext cx="8324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b="0" dirty="0">
                <a:solidFill>
                  <a:srgbClr val="3333CC"/>
                </a:solidFill>
                <a:latin typeface="Tahoma" panose="020B0604030504040204" pitchFamily="34" charset="0"/>
                <a:ea typeface="黑体" panose="02010609060101010101" pitchFamily="49" charset="-122"/>
              </a:rPr>
              <a:t> </a:t>
            </a:r>
            <a:r>
              <a:rPr lang="zh-CN" altLang="en-US" sz="2400" b="0" dirty="0">
                <a:solidFill>
                  <a:srgbClr val="3333CC"/>
                </a:solidFill>
                <a:latin typeface="Tahoma" panose="020B0604030504040204" pitchFamily="34" charset="0"/>
                <a:ea typeface="黑体" panose="02010609060101010101" pitchFamily="49" charset="-122"/>
              </a:rPr>
              <a:t>矩阵元素可以是数值表达式</a:t>
            </a:r>
            <a:r>
              <a:rPr lang="en-US" altLang="zh-CN" sz="2400" b="0" dirty="0">
                <a:solidFill>
                  <a:srgbClr val="3333CC"/>
                </a:solidFill>
                <a:latin typeface="Tahoma" panose="020B0604030504040204" pitchFamily="34" charset="0"/>
                <a:ea typeface="黑体" panose="02010609060101010101" pitchFamily="49" charset="-122"/>
              </a:rPr>
              <a:t>(</a:t>
            </a:r>
            <a:r>
              <a:rPr lang="zh-CN" altLang="en-US" sz="2400" b="0" dirty="0">
                <a:solidFill>
                  <a:srgbClr val="3333CC"/>
                </a:solidFill>
                <a:latin typeface="Tahoma" panose="020B0604030504040204" pitchFamily="34" charset="0"/>
                <a:ea typeface="黑体" panose="02010609060101010101" pitchFamily="49" charset="-122"/>
              </a:rPr>
              <a:t>也允许字符等其他类型</a:t>
            </a:r>
            <a:r>
              <a:rPr lang="en-US" altLang="zh-CN" sz="2400" b="0" dirty="0">
                <a:solidFill>
                  <a:srgbClr val="3333CC"/>
                </a:solidFill>
                <a:latin typeface="Tahoma" panose="020B0604030504040204" pitchFamily="34" charset="0"/>
                <a:ea typeface="黑体" panose="02010609060101010101" pitchFamily="49" charset="-122"/>
              </a:rPr>
              <a:t>)</a:t>
            </a:r>
          </a:p>
        </p:txBody>
      </p:sp>
      <p:sp>
        <p:nvSpPr>
          <p:cNvPr id="106499" name="Text Box 3"/>
          <p:cNvSpPr txBox="1">
            <a:spLocks noChangeArrowheads="1"/>
          </p:cNvSpPr>
          <p:nvPr/>
        </p:nvSpPr>
        <p:spPr bwMode="auto">
          <a:xfrm>
            <a:off x="538411" y="1628800"/>
            <a:ext cx="8316912"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dirty="0" smtClean="0">
                <a:solidFill>
                  <a:srgbClr val="993300"/>
                </a:solidFill>
                <a:latin typeface="Courier New" panose="02070309020205020404" pitchFamily="49" charset="0"/>
              </a:rPr>
              <a:t>x</a:t>
            </a:r>
            <a:r>
              <a:rPr lang="en-US" altLang="zh-CN" sz="2400" dirty="0">
                <a:solidFill>
                  <a:srgbClr val="993300"/>
                </a:solidFill>
                <a:latin typeface="Courier New" panose="02070309020205020404" pitchFamily="49" charset="0"/>
              </a:rPr>
              <a:t>=[-1.3, </a:t>
            </a:r>
            <a:r>
              <a:rPr lang="en-US" altLang="zh-CN" sz="2400" dirty="0" err="1">
                <a:solidFill>
                  <a:srgbClr val="993300"/>
                </a:solidFill>
                <a:latin typeface="Courier New" panose="02070309020205020404" pitchFamily="49" charset="0"/>
              </a:rPr>
              <a:t>sqrt</a:t>
            </a:r>
            <a:r>
              <a:rPr lang="en-US" altLang="zh-CN" sz="2400" dirty="0">
                <a:solidFill>
                  <a:srgbClr val="993300"/>
                </a:solidFill>
                <a:latin typeface="Courier New" panose="02070309020205020404" pitchFamily="49" charset="0"/>
              </a:rPr>
              <a:t>(3), (1+2+3)*4/5</a:t>
            </a:r>
            <a:r>
              <a:rPr lang="en-US" altLang="zh-CN" sz="2400" dirty="0" smtClean="0">
                <a:solidFill>
                  <a:srgbClr val="993300"/>
                </a:solidFill>
                <a:latin typeface="Courier New" panose="02070309020205020404" pitchFamily="49" charset="0"/>
              </a:rPr>
              <a:t>]</a:t>
            </a:r>
          </a:p>
          <a:p>
            <a:pPr eaLnBrk="1" hangingPunct="1">
              <a:lnSpc>
                <a:spcPct val="120000"/>
              </a:lnSpc>
            </a:pPr>
            <a:r>
              <a:rPr lang="en-US" altLang="zh-CN" sz="2400" dirty="0" smtClean="0">
                <a:solidFill>
                  <a:srgbClr val="993300"/>
                </a:solidFill>
                <a:latin typeface="Courier New" panose="02070309020205020404" pitchFamily="49" charset="0"/>
              </a:rPr>
              <a:t>y=[</a:t>
            </a:r>
            <a:r>
              <a:rPr lang="en-US" altLang="zh-CN" sz="2400" dirty="0">
                <a:solidFill>
                  <a:srgbClr val="993300"/>
                </a:solidFill>
                <a:latin typeface="Courier New" panose="02070309020205020404" pitchFamily="49" charset="0"/>
              </a:rPr>
              <a:t>’</a:t>
            </a:r>
            <a:r>
              <a:rPr lang="en-US" altLang="zh-CN" sz="2400" dirty="0" smtClean="0">
                <a:solidFill>
                  <a:srgbClr val="993300"/>
                </a:solidFill>
                <a:latin typeface="Courier New" panose="02070309020205020404" pitchFamily="49" charset="0"/>
              </a:rPr>
              <a:t>abc’,’65’] </a:t>
            </a:r>
            <a:r>
              <a:rPr lang="en-US" altLang="zh-CN" sz="2000" dirty="0" smtClean="0">
                <a:solidFill>
                  <a:schemeClr val="tx1"/>
                </a:solidFill>
                <a:latin typeface="Courier New" panose="02070309020205020404" pitchFamily="49" charset="0"/>
              </a:rPr>
              <a:t>%</a:t>
            </a:r>
            <a:r>
              <a:rPr lang="zh-CN" altLang="en-US" sz="2000" dirty="0" smtClean="0">
                <a:solidFill>
                  <a:schemeClr val="tx1"/>
                </a:solidFill>
                <a:latin typeface="Courier New" panose="02070309020205020404" pitchFamily="49" charset="0"/>
              </a:rPr>
              <a:t>如果把</a:t>
            </a:r>
            <a:r>
              <a:rPr lang="en-US" altLang="zh-CN" sz="2000" dirty="0" smtClean="0">
                <a:solidFill>
                  <a:schemeClr val="tx1"/>
                </a:solidFill>
                <a:latin typeface="Courier New" panose="02070309020205020404" pitchFamily="49" charset="0"/>
              </a:rPr>
              <a:t>’65’</a:t>
            </a:r>
            <a:r>
              <a:rPr lang="zh-CN" altLang="en-US" sz="2000" dirty="0" smtClean="0">
                <a:solidFill>
                  <a:schemeClr val="tx1"/>
                </a:solidFill>
                <a:latin typeface="Courier New" panose="02070309020205020404" pitchFamily="49" charset="0"/>
              </a:rPr>
              <a:t>的两个引号去掉，会有什么结果</a:t>
            </a:r>
            <a:endParaRPr lang="en-US" altLang="zh-CN" sz="2000" dirty="0" smtClean="0">
              <a:solidFill>
                <a:schemeClr val="tx1"/>
              </a:solidFill>
              <a:latin typeface="Courier New" panose="02070309020205020404" pitchFamily="49" charset="0"/>
            </a:endParaRPr>
          </a:p>
        </p:txBody>
      </p:sp>
      <p:sp>
        <p:nvSpPr>
          <p:cNvPr id="106500" name="Rectangle 5"/>
          <p:cNvSpPr>
            <a:spLocks noChangeArrowheads="1"/>
          </p:cNvSpPr>
          <p:nvPr/>
        </p:nvSpPr>
        <p:spPr bwMode="auto">
          <a:xfrm>
            <a:off x="395536" y="2967335"/>
            <a:ext cx="7991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sz="2400" b="0" dirty="0">
                <a:solidFill>
                  <a:srgbClr val="3333CC"/>
                </a:solidFill>
                <a:latin typeface="Tahoma" panose="020B0604030504040204" pitchFamily="34" charset="0"/>
                <a:ea typeface="黑体" panose="02010609060101010101" pitchFamily="49" charset="-122"/>
              </a:rPr>
              <a:t> 矩阵元素单独赋值，也能以此方法来扩展矩阵</a:t>
            </a:r>
          </a:p>
        </p:txBody>
      </p:sp>
      <p:sp>
        <p:nvSpPr>
          <p:cNvPr id="106501" name="Text Box 6"/>
          <p:cNvSpPr txBox="1">
            <a:spLocks noChangeArrowheads="1"/>
          </p:cNvSpPr>
          <p:nvPr/>
        </p:nvSpPr>
        <p:spPr bwMode="auto">
          <a:xfrm>
            <a:off x="549523" y="3402866"/>
            <a:ext cx="76215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defRPr/>
            </a:pPr>
            <a:r>
              <a:rPr lang="en-US" altLang="zh-CN" sz="2400" dirty="0" smtClean="0">
                <a:solidFill>
                  <a:srgbClr val="993300"/>
                </a:solidFill>
                <a:latin typeface="Courier New" panose="02070309020205020404" pitchFamily="49" charset="0"/>
              </a:rPr>
              <a:t>x</a:t>
            </a:r>
            <a:r>
              <a:rPr lang="en-US" altLang="zh-CN" sz="2400" dirty="0">
                <a:solidFill>
                  <a:srgbClr val="993300"/>
                </a:solidFill>
                <a:latin typeface="Courier New" panose="02070309020205020404" pitchFamily="49" charset="0"/>
              </a:rPr>
              <a:t>=[-1.3, </a:t>
            </a:r>
            <a:r>
              <a:rPr lang="en-US" altLang="zh-CN" sz="2400" dirty="0" err="1">
                <a:solidFill>
                  <a:srgbClr val="993300"/>
                </a:solidFill>
                <a:latin typeface="Courier New" panose="02070309020205020404" pitchFamily="49" charset="0"/>
              </a:rPr>
              <a:t>sqrt</a:t>
            </a:r>
            <a:r>
              <a:rPr lang="en-US" altLang="zh-CN" sz="2400" dirty="0">
                <a:solidFill>
                  <a:srgbClr val="993300"/>
                </a:solidFill>
                <a:latin typeface="Courier New" panose="02070309020205020404" pitchFamily="49" charset="0"/>
              </a:rPr>
              <a:t>(3), (1+2+3)*4/5</a:t>
            </a:r>
            <a:r>
              <a:rPr lang="en-US" altLang="zh-CN" sz="2400" dirty="0" smtClean="0">
                <a:solidFill>
                  <a:srgbClr val="993300"/>
                </a:solidFill>
                <a:latin typeface="Courier New" panose="02070309020205020404" pitchFamily="49" charset="0"/>
              </a:rPr>
              <a:t>];     x(5)=abs(x(1))  </a:t>
            </a:r>
            <a:r>
              <a:rPr lang="en-US" altLang="zh-CN" sz="2000" b="0" dirty="0">
                <a:solidFill>
                  <a:schemeClr val="tx1"/>
                </a:solidFill>
                <a:ea typeface="黑体" panose="02010609060101010101" pitchFamily="49" charset="-122"/>
              </a:rPr>
              <a:t>%</a:t>
            </a:r>
            <a:r>
              <a:rPr lang="zh-CN" altLang="en-US" sz="2000" b="0" dirty="0">
                <a:solidFill>
                  <a:schemeClr val="tx1"/>
                </a:solidFill>
                <a:ea typeface="黑体" panose="02010609060101010101" pitchFamily="49" charset="-122"/>
              </a:rPr>
              <a:t>系统自动将向量 </a:t>
            </a:r>
            <a:r>
              <a:rPr lang="en-US" altLang="zh-CN" sz="2000" b="0" dirty="0">
                <a:solidFill>
                  <a:schemeClr val="tx1"/>
                </a:solidFill>
                <a:ea typeface="黑体" panose="02010609060101010101" pitchFamily="49" charset="-122"/>
              </a:rPr>
              <a:t>x </a:t>
            </a:r>
            <a:r>
              <a:rPr lang="zh-CN" altLang="en-US" sz="2000" b="0" dirty="0">
                <a:solidFill>
                  <a:schemeClr val="tx1"/>
                </a:solidFill>
                <a:ea typeface="黑体" panose="02010609060101010101" pitchFamily="49" charset="-122"/>
              </a:rPr>
              <a:t>的长度扩展到 5，</a:t>
            </a:r>
          </a:p>
          <a:p>
            <a:pPr algn="ctr">
              <a:defRPr/>
            </a:pPr>
            <a:r>
              <a:rPr lang="en-US" altLang="zh-CN" sz="2000" b="0" dirty="0" smtClean="0">
                <a:solidFill>
                  <a:schemeClr val="tx1"/>
                </a:solidFill>
                <a:ea typeface="黑体" panose="02010609060101010101" pitchFamily="49" charset="-122"/>
              </a:rPr>
              <a:t>                                 %</a:t>
            </a:r>
            <a:r>
              <a:rPr lang="zh-CN" altLang="en-US" sz="2000" b="0" dirty="0">
                <a:solidFill>
                  <a:schemeClr val="tx1"/>
                </a:solidFill>
                <a:ea typeface="黑体" panose="02010609060101010101" pitchFamily="49" charset="-122"/>
              </a:rPr>
              <a:t>并将未赋值部分</a:t>
            </a:r>
            <a:r>
              <a:rPr lang="zh-CN" altLang="en-US" sz="2000" b="0" dirty="0">
                <a:solidFill>
                  <a:srgbClr val="FF0000"/>
                </a:solidFill>
                <a:ea typeface="黑体" panose="02010609060101010101" pitchFamily="49" charset="-122"/>
              </a:rPr>
              <a:t>（第</a:t>
            </a:r>
            <a:r>
              <a:rPr lang="en-US" altLang="zh-CN" sz="2000" b="0" dirty="0">
                <a:solidFill>
                  <a:srgbClr val="FF0000"/>
                </a:solidFill>
                <a:ea typeface="黑体" panose="02010609060101010101" pitchFamily="49" charset="-122"/>
              </a:rPr>
              <a:t>4</a:t>
            </a:r>
            <a:r>
              <a:rPr lang="zh-CN" altLang="en-US" sz="2000" b="0" dirty="0">
                <a:solidFill>
                  <a:srgbClr val="FF0000"/>
                </a:solidFill>
                <a:ea typeface="黑体" panose="02010609060101010101" pitchFamily="49" charset="-122"/>
              </a:rPr>
              <a:t>元素）</a:t>
            </a:r>
            <a:r>
              <a:rPr lang="zh-CN" altLang="en-US" sz="2000" b="0" dirty="0">
                <a:solidFill>
                  <a:schemeClr val="tx1"/>
                </a:solidFill>
                <a:ea typeface="黑体" panose="02010609060101010101" pitchFamily="49" charset="-122"/>
              </a:rPr>
              <a:t>置</a:t>
            </a:r>
            <a:r>
              <a:rPr lang="zh-CN" altLang="en-US" sz="2000" b="0" dirty="0" smtClean="0">
                <a:solidFill>
                  <a:schemeClr val="tx1"/>
                </a:solidFill>
                <a:ea typeface="黑体" panose="02010609060101010101" pitchFamily="49" charset="-122"/>
              </a:rPr>
              <a:t>零</a:t>
            </a:r>
            <a:endParaRPr lang="en-US" altLang="zh-CN" sz="2000" b="0" dirty="0">
              <a:solidFill>
                <a:schemeClr val="tx1"/>
              </a:solidFill>
              <a:ea typeface="黑体" panose="02010609060101010101" pitchFamily="49" charset="-122"/>
            </a:endParaRPr>
          </a:p>
          <a:p>
            <a:pPr>
              <a:defRPr/>
            </a:pPr>
            <a:r>
              <a:rPr lang="zh-CN" altLang="en-US" sz="2000" dirty="0" smtClean="0">
                <a:solidFill>
                  <a:schemeClr val="tx1"/>
                </a:solidFill>
                <a:latin typeface="Courier New" panose="02070309020205020404" pitchFamily="49" charset="0"/>
                <a:ea typeface="黑体" panose="02010609060101010101" pitchFamily="49" charset="-122"/>
              </a:rPr>
              <a:t>结果是  </a:t>
            </a:r>
            <a:r>
              <a:rPr lang="en-US" altLang="zh-CN" sz="2000" dirty="0" smtClean="0">
                <a:solidFill>
                  <a:schemeClr val="tx1"/>
                </a:solidFill>
                <a:latin typeface="Courier New" panose="02070309020205020404" pitchFamily="49" charset="0"/>
                <a:ea typeface="黑体" panose="02010609060101010101" pitchFamily="49" charset="-122"/>
              </a:rPr>
              <a:t>x </a:t>
            </a:r>
            <a:r>
              <a:rPr lang="en-US" altLang="zh-CN" sz="2000" dirty="0">
                <a:solidFill>
                  <a:schemeClr val="tx1"/>
                </a:solidFill>
                <a:latin typeface="Courier New" panose="02070309020205020404" pitchFamily="49" charset="0"/>
                <a:ea typeface="黑体" panose="02010609060101010101" pitchFamily="49" charset="-122"/>
              </a:rPr>
              <a:t>=</a:t>
            </a:r>
          </a:p>
          <a:p>
            <a:pPr>
              <a:defRPr/>
            </a:pPr>
            <a:r>
              <a:rPr lang="en-US" altLang="zh-CN" sz="2000" dirty="0">
                <a:solidFill>
                  <a:schemeClr val="tx1"/>
                </a:solidFill>
                <a:latin typeface="Courier New" panose="02070309020205020404" pitchFamily="49" charset="0"/>
                <a:ea typeface="黑体" panose="02010609060101010101" pitchFamily="49" charset="-122"/>
              </a:rPr>
              <a:t>   -1.3000  </a:t>
            </a:r>
            <a:r>
              <a:rPr lang="en-US" altLang="zh-CN" sz="2000" dirty="0" smtClean="0">
                <a:solidFill>
                  <a:schemeClr val="tx1"/>
                </a:solidFill>
                <a:latin typeface="Courier New" panose="02070309020205020404" pitchFamily="49" charset="0"/>
                <a:ea typeface="黑体" panose="02010609060101010101" pitchFamily="49" charset="-122"/>
              </a:rPr>
              <a:t> </a:t>
            </a:r>
            <a:r>
              <a:rPr lang="en-US" altLang="zh-CN" sz="2000" dirty="0">
                <a:solidFill>
                  <a:schemeClr val="tx1"/>
                </a:solidFill>
                <a:latin typeface="Courier New" panose="02070309020205020404" pitchFamily="49" charset="0"/>
                <a:ea typeface="黑体" panose="02010609060101010101" pitchFamily="49" charset="-122"/>
              </a:rPr>
              <a:t>1.7321 </a:t>
            </a:r>
            <a:r>
              <a:rPr lang="en-US" altLang="zh-CN" sz="2000" dirty="0" smtClean="0">
                <a:solidFill>
                  <a:schemeClr val="tx1"/>
                </a:solidFill>
                <a:latin typeface="Courier New" panose="02070309020205020404" pitchFamily="49" charset="0"/>
                <a:ea typeface="黑体" panose="02010609060101010101" pitchFamily="49" charset="-122"/>
              </a:rPr>
              <a:t>  </a:t>
            </a:r>
            <a:r>
              <a:rPr lang="en-US" altLang="zh-CN" sz="2000" dirty="0">
                <a:solidFill>
                  <a:schemeClr val="tx1"/>
                </a:solidFill>
                <a:latin typeface="Courier New" panose="02070309020205020404" pitchFamily="49" charset="0"/>
                <a:ea typeface="黑体" panose="02010609060101010101" pitchFamily="49" charset="-122"/>
              </a:rPr>
              <a:t>4.8000 </a:t>
            </a:r>
            <a:r>
              <a:rPr lang="en-US" altLang="zh-CN" sz="2000" dirty="0" smtClean="0">
                <a:solidFill>
                  <a:schemeClr val="tx1"/>
                </a:solidFill>
                <a:latin typeface="Courier New" panose="02070309020205020404" pitchFamily="49" charset="0"/>
                <a:ea typeface="黑体" panose="02010609060101010101" pitchFamily="49" charset="-122"/>
              </a:rPr>
              <a:t>  </a:t>
            </a:r>
            <a:r>
              <a:rPr lang="en-US" altLang="zh-CN" sz="2000" dirty="0">
                <a:solidFill>
                  <a:srgbClr val="FF0000"/>
                </a:solidFill>
                <a:latin typeface="Courier New" panose="02070309020205020404" pitchFamily="49" charset="0"/>
                <a:ea typeface="黑体" panose="02010609060101010101" pitchFamily="49" charset="-122"/>
              </a:rPr>
              <a:t>0</a:t>
            </a:r>
            <a:r>
              <a:rPr lang="en-US" altLang="zh-CN" sz="2000" dirty="0">
                <a:solidFill>
                  <a:schemeClr val="tx1"/>
                </a:solidFill>
                <a:latin typeface="Courier New" panose="02070309020205020404" pitchFamily="49" charset="0"/>
                <a:ea typeface="黑体" panose="02010609060101010101" pitchFamily="49" charset="-122"/>
              </a:rPr>
              <a:t>    1.3000</a:t>
            </a:r>
            <a:endParaRPr lang="en-US" altLang="zh-CN" sz="2400" dirty="0">
              <a:solidFill>
                <a:srgbClr val="993300"/>
              </a:solidFill>
              <a:latin typeface="Courier New" panose="02070309020205020404" pitchFamily="49" charset="0"/>
            </a:endParaRPr>
          </a:p>
        </p:txBody>
      </p:sp>
      <p:sp>
        <p:nvSpPr>
          <p:cNvPr id="106503"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矩阵</a:t>
            </a:r>
            <a:r>
              <a:rPr lang="zh-CN" altLang="en-US" sz="4000" dirty="0">
                <a:solidFill>
                  <a:srgbClr val="FF0000"/>
                </a:solidFill>
              </a:rPr>
              <a:t>元素赋值</a:t>
            </a:r>
          </a:p>
        </p:txBody>
      </p:sp>
      <p:sp>
        <p:nvSpPr>
          <p:cNvPr id="10" name="Text Box 6"/>
          <p:cNvSpPr txBox="1">
            <a:spLocks noChangeArrowheads="1"/>
          </p:cNvSpPr>
          <p:nvPr/>
        </p:nvSpPr>
        <p:spPr bwMode="auto">
          <a:xfrm>
            <a:off x="1003250" y="5469582"/>
            <a:ext cx="7073950" cy="461665"/>
          </a:xfrm>
          <a:prstGeom prst="rect">
            <a:avLst/>
          </a:prstGeom>
          <a:solidFill>
            <a:schemeClr val="accent6">
              <a:lumMod val="20000"/>
              <a:lumOff val="80000"/>
            </a:schemeClr>
          </a:solidFill>
          <a:ln>
            <a:noFill/>
          </a:ln>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a:defRPr/>
            </a:pPr>
            <a:r>
              <a:rPr lang="en-US" altLang="zh-CN" sz="2400" dirty="0" smtClean="0">
                <a:solidFill>
                  <a:srgbClr val="0000FF"/>
                </a:solidFill>
                <a:latin typeface="Courier New" panose="02070309020205020404" pitchFamily="49" charset="0"/>
              </a:rPr>
              <a:t>a=[1,2]; a(3,3)=3, b(2,2)=2  %</a:t>
            </a:r>
            <a:r>
              <a:rPr lang="zh-CN" altLang="en-US" sz="2400" dirty="0" smtClean="0">
                <a:solidFill>
                  <a:srgbClr val="0000FF"/>
                </a:solidFill>
                <a:latin typeface="Courier New" panose="02070309020205020404" pitchFamily="49" charset="0"/>
              </a:rPr>
              <a:t>什么结果</a:t>
            </a:r>
            <a:endParaRPr lang="en-US" altLang="zh-CN" sz="2400" dirty="0">
              <a:solidFill>
                <a:srgbClr val="0000FF"/>
              </a:solidFill>
              <a:latin typeface="Courier New" panose="02070309020205020404" pitchFamily="49" charset="0"/>
            </a:endParaRPr>
          </a:p>
        </p:txBody>
      </p:sp>
      <p:sp>
        <p:nvSpPr>
          <p:cNvPr id="2" name="灯片编号占位符 1"/>
          <p:cNvSpPr>
            <a:spLocks noGrp="1"/>
          </p:cNvSpPr>
          <p:nvPr>
            <p:ph type="sldNum" sz="quarter" idx="12"/>
          </p:nvPr>
        </p:nvSpPr>
        <p:spPr/>
        <p:txBody>
          <a:bodyPr/>
          <a:lstStyle/>
          <a:p>
            <a:fld id="{12CDB890-0893-4606-A61B-1B246114BF02}" type="slidenum">
              <a:rPr lang="zh-CN" altLang="en-US" smtClean="0"/>
              <a:pPr/>
              <a:t>32</a:t>
            </a:fld>
            <a:endParaRPr lang="zh-CN" altLang="en-US"/>
          </a:p>
        </p:txBody>
      </p:sp>
    </p:spTree>
    <p:extLst>
      <p:ext uri="{BB962C8B-B14F-4D97-AF65-F5344CB8AC3E}">
        <p14:creationId xmlns:p14="http://schemas.microsoft.com/office/powerpoint/2010/main" val="1798296521"/>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矩阵</a:t>
            </a:r>
            <a:r>
              <a:rPr lang="zh-CN" altLang="en-US" sz="4000" dirty="0">
                <a:solidFill>
                  <a:srgbClr val="FF0000"/>
                </a:solidFill>
              </a:rPr>
              <a:t>元素赋值</a:t>
            </a:r>
          </a:p>
        </p:txBody>
      </p:sp>
      <p:sp>
        <p:nvSpPr>
          <p:cNvPr id="107523" name="Rectangle 2"/>
          <p:cNvSpPr>
            <a:spLocks noChangeArrowheads="1"/>
          </p:cNvSpPr>
          <p:nvPr/>
        </p:nvSpPr>
        <p:spPr bwMode="auto">
          <a:xfrm>
            <a:off x="684213" y="1054100"/>
            <a:ext cx="7991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sz="2400" b="0" dirty="0">
                <a:solidFill>
                  <a:srgbClr val="3333CC"/>
                </a:solidFill>
                <a:latin typeface="Tahoma" panose="020B0604030504040204" pitchFamily="34" charset="0"/>
                <a:ea typeface="黑体" panose="02010609060101010101" pitchFamily="49" charset="-122"/>
              </a:rPr>
              <a:t> 大矩阵可以把小矩阵作为其片段，进行拼接</a:t>
            </a:r>
          </a:p>
        </p:txBody>
      </p:sp>
      <p:sp>
        <p:nvSpPr>
          <p:cNvPr id="107524" name="Text Box 4"/>
          <p:cNvSpPr txBox="1">
            <a:spLocks noChangeArrowheads="1"/>
          </p:cNvSpPr>
          <p:nvPr/>
        </p:nvSpPr>
        <p:spPr bwMode="auto">
          <a:xfrm>
            <a:off x="863600" y="1585913"/>
            <a:ext cx="7632700"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dirty="0" smtClean="0">
                <a:solidFill>
                  <a:srgbClr val="0000FF"/>
                </a:solidFill>
                <a:latin typeface="宋体" panose="02010600030101010101" pitchFamily="2" charset="-122"/>
              </a:rPr>
              <a:t>【例</a:t>
            </a:r>
            <a:r>
              <a:rPr lang="zh-CN" altLang="en-US" sz="2400" dirty="0" smtClean="0">
                <a:solidFill>
                  <a:srgbClr val="0000FF"/>
                </a:solidFill>
                <a:latin typeface="Times New Roman" panose="02020603050405020304" pitchFamily="18" charset="0"/>
                <a:ea typeface="黑体" panose="02010609060101010101" pitchFamily="49" charset="-122"/>
              </a:rPr>
              <a:t>】</a:t>
            </a:r>
            <a:r>
              <a:rPr lang="zh-CN" altLang="en-US" sz="2400" dirty="0" smtClean="0">
                <a:solidFill>
                  <a:srgbClr val="993300"/>
                </a:solidFill>
                <a:latin typeface="Times New Roman" panose="02020603050405020304" pitchFamily="18" charset="0"/>
              </a:rPr>
              <a:t>  </a:t>
            </a:r>
            <a:r>
              <a:rPr lang="en-US" altLang="zh-CN" sz="2400" dirty="0">
                <a:solidFill>
                  <a:srgbClr val="993300"/>
                </a:solidFill>
                <a:latin typeface="Courier New" panose="02070309020205020404" pitchFamily="49" charset="0"/>
              </a:rPr>
              <a:t>x=[1  1  1]</a:t>
            </a:r>
          </a:p>
          <a:p>
            <a:pPr eaLnBrk="1" hangingPunct="1">
              <a:lnSpc>
                <a:spcPct val="120000"/>
              </a:lnSpc>
            </a:pPr>
            <a:r>
              <a:rPr lang="en-US" altLang="zh-CN" sz="2400" dirty="0">
                <a:solidFill>
                  <a:srgbClr val="993300"/>
                </a:solidFill>
                <a:latin typeface="宋体" panose="02010600030101010101" pitchFamily="2" charset="-122"/>
              </a:rPr>
              <a:t>	</a:t>
            </a:r>
            <a:r>
              <a:rPr lang="zh-CN" altLang="en-US" sz="2400" dirty="0" smtClean="0">
                <a:solidFill>
                  <a:srgbClr val="993300"/>
                </a:solidFill>
                <a:latin typeface="Times New Roman" panose="02020603050405020304" pitchFamily="18" charset="0"/>
              </a:rPr>
              <a:t>  </a:t>
            </a:r>
            <a:r>
              <a:rPr lang="en-US" altLang="zh-CN" sz="2400" dirty="0">
                <a:solidFill>
                  <a:srgbClr val="993300"/>
                </a:solidFill>
                <a:latin typeface="Courier New" panose="02070309020205020404" pitchFamily="49" charset="0"/>
              </a:rPr>
              <a:t>y=[11 12 13]</a:t>
            </a:r>
          </a:p>
          <a:p>
            <a:pPr eaLnBrk="1" hangingPunct="1">
              <a:lnSpc>
                <a:spcPct val="120000"/>
              </a:lnSpc>
            </a:pPr>
            <a:r>
              <a:rPr lang="en-US" altLang="zh-CN" sz="2400" dirty="0">
                <a:solidFill>
                  <a:srgbClr val="993300"/>
                </a:solidFill>
                <a:latin typeface="宋体" panose="02010600030101010101" pitchFamily="2" charset="-122"/>
              </a:rPr>
              <a:t>	</a:t>
            </a:r>
            <a:r>
              <a:rPr lang="zh-CN" altLang="en-US" sz="2400" dirty="0" smtClean="0">
                <a:solidFill>
                  <a:srgbClr val="993300"/>
                </a:solidFill>
                <a:latin typeface="宋体" panose="02010600030101010101" pitchFamily="2" charset="-122"/>
              </a:rPr>
              <a:t> </a:t>
            </a:r>
            <a:r>
              <a:rPr lang="en-US" altLang="zh-CN" sz="2400" dirty="0">
                <a:solidFill>
                  <a:srgbClr val="993300"/>
                </a:solidFill>
                <a:latin typeface="Courier New" panose="02070309020205020404" pitchFamily="49" charset="0"/>
              </a:rPr>
              <a:t>z1=[x, y</a:t>
            </a:r>
            <a:r>
              <a:rPr lang="en-US" altLang="zh-CN" sz="2400" dirty="0" smtClean="0">
                <a:solidFill>
                  <a:srgbClr val="993300"/>
                </a:solidFill>
                <a:latin typeface="Courier New" panose="02070309020205020404" pitchFamily="49" charset="0"/>
              </a:rPr>
              <a:t>]</a:t>
            </a:r>
            <a:r>
              <a:rPr lang="en-US" altLang="zh-CN" sz="2400" dirty="0">
                <a:solidFill>
                  <a:schemeClr val="tx1"/>
                </a:solidFill>
                <a:latin typeface="Courier New" panose="02070309020205020404" pitchFamily="49" charset="0"/>
              </a:rPr>
              <a:t> </a:t>
            </a:r>
            <a:r>
              <a:rPr lang="en-US" altLang="zh-CN" sz="2400" dirty="0" smtClean="0">
                <a:solidFill>
                  <a:schemeClr val="tx1"/>
                </a:solidFill>
                <a:latin typeface="Courier New" panose="02070309020205020404" pitchFamily="49" charset="0"/>
              </a:rPr>
              <a:t>   %</a:t>
            </a:r>
            <a:r>
              <a:rPr lang="en-US" altLang="zh-CN" sz="2400" dirty="0">
                <a:solidFill>
                  <a:schemeClr val="tx1"/>
                </a:solidFill>
                <a:latin typeface="Courier New" panose="02070309020205020404" pitchFamily="49" charset="0"/>
              </a:rPr>
              <a:t>z1 </a:t>
            </a:r>
            <a:r>
              <a:rPr lang="en-US" altLang="zh-CN" sz="2400" dirty="0" smtClean="0">
                <a:solidFill>
                  <a:schemeClr val="tx1"/>
                </a:solidFill>
                <a:latin typeface="Courier New" panose="02070309020205020404" pitchFamily="49" charset="0"/>
              </a:rPr>
              <a:t>z2</a:t>
            </a:r>
            <a:r>
              <a:rPr lang="zh-CN" altLang="en-US" sz="2400" dirty="0" smtClean="0">
                <a:solidFill>
                  <a:schemeClr val="tx1"/>
                </a:solidFill>
                <a:latin typeface="Courier New" panose="02070309020205020404" pitchFamily="49" charset="0"/>
              </a:rPr>
              <a:t>相同</a:t>
            </a:r>
            <a:endParaRPr lang="en-US" altLang="zh-CN" sz="2400" dirty="0">
              <a:solidFill>
                <a:srgbClr val="993300"/>
              </a:solidFill>
              <a:latin typeface="Courier New" panose="02070309020205020404" pitchFamily="49" charset="0"/>
            </a:endParaRPr>
          </a:p>
          <a:p>
            <a:pPr eaLnBrk="1" hangingPunct="1">
              <a:lnSpc>
                <a:spcPct val="120000"/>
              </a:lnSpc>
            </a:pPr>
            <a:r>
              <a:rPr lang="en-US" altLang="zh-CN" sz="2400" dirty="0">
                <a:solidFill>
                  <a:srgbClr val="993300"/>
                </a:solidFill>
                <a:latin typeface="宋体" panose="02010600030101010101" pitchFamily="2" charset="-122"/>
              </a:rPr>
              <a:t>	</a:t>
            </a:r>
            <a:r>
              <a:rPr lang="zh-CN" altLang="en-US" sz="2400" dirty="0" smtClean="0">
                <a:solidFill>
                  <a:srgbClr val="993300"/>
                </a:solidFill>
                <a:latin typeface="宋体" panose="02010600030101010101" pitchFamily="2" charset="-122"/>
              </a:rPr>
              <a:t> </a:t>
            </a:r>
            <a:r>
              <a:rPr lang="en-US" altLang="zh-CN" sz="2400" dirty="0">
                <a:solidFill>
                  <a:srgbClr val="993300"/>
                </a:solidFill>
                <a:latin typeface="Courier New" panose="02070309020205020404" pitchFamily="49" charset="0"/>
              </a:rPr>
              <a:t>z2=[x  y]</a:t>
            </a:r>
          </a:p>
          <a:p>
            <a:pPr eaLnBrk="1" hangingPunct="1">
              <a:lnSpc>
                <a:spcPct val="120000"/>
              </a:lnSpc>
            </a:pPr>
            <a:r>
              <a:rPr lang="en-US" altLang="zh-CN" sz="2400" dirty="0">
                <a:solidFill>
                  <a:srgbClr val="993300"/>
                </a:solidFill>
                <a:latin typeface="宋体" panose="02010600030101010101" pitchFamily="2" charset="-122"/>
              </a:rPr>
              <a:t>	</a:t>
            </a:r>
            <a:r>
              <a:rPr lang="zh-CN" altLang="en-US" sz="2400" dirty="0" smtClean="0">
                <a:solidFill>
                  <a:srgbClr val="993300"/>
                </a:solidFill>
                <a:latin typeface="宋体" panose="02010600030101010101" pitchFamily="2" charset="-122"/>
              </a:rPr>
              <a:t> </a:t>
            </a:r>
            <a:r>
              <a:rPr lang="en-US" altLang="zh-CN" sz="2400" dirty="0">
                <a:solidFill>
                  <a:srgbClr val="993300"/>
                </a:solidFill>
                <a:latin typeface="Courier New" panose="02070309020205020404" pitchFamily="49" charset="0"/>
              </a:rPr>
              <a:t>z3=[x; y]</a:t>
            </a:r>
            <a:r>
              <a:rPr lang="en-US" altLang="zh-CN" sz="2400" dirty="0">
                <a:solidFill>
                  <a:srgbClr val="663300"/>
                </a:solidFill>
                <a:latin typeface="Courier New" panose="02070309020205020404" pitchFamily="49" charset="0"/>
              </a:rPr>
              <a:t>    </a:t>
            </a:r>
            <a:r>
              <a:rPr lang="en-US" altLang="zh-CN" sz="2400" dirty="0" smtClean="0">
                <a:solidFill>
                  <a:schemeClr val="tx1"/>
                </a:solidFill>
                <a:latin typeface="Courier New" panose="02070309020205020404" pitchFamily="49" charset="0"/>
              </a:rPr>
              <a:t>%z3</a:t>
            </a:r>
            <a:r>
              <a:rPr lang="zh-CN" altLang="en-US" sz="2400" dirty="0" smtClean="0">
                <a:solidFill>
                  <a:schemeClr val="tx1"/>
                </a:solidFill>
                <a:latin typeface="Courier New" panose="02070309020205020404" pitchFamily="49" charset="0"/>
              </a:rPr>
              <a:t>与</a:t>
            </a:r>
            <a:r>
              <a:rPr lang="en-US" altLang="zh-CN" sz="2400" dirty="0" smtClean="0">
                <a:solidFill>
                  <a:schemeClr val="tx1"/>
                </a:solidFill>
                <a:latin typeface="Courier New" panose="02070309020205020404" pitchFamily="49" charset="0"/>
              </a:rPr>
              <a:t>z1</a:t>
            </a:r>
            <a:r>
              <a:rPr lang="zh-CN" altLang="en-US" sz="2400" dirty="0" smtClean="0">
                <a:solidFill>
                  <a:schemeClr val="tx1"/>
                </a:solidFill>
                <a:latin typeface="Courier New" panose="02070309020205020404" pitchFamily="49" charset="0"/>
              </a:rPr>
              <a:t>不同</a:t>
            </a:r>
            <a:endParaRPr lang="en-US" altLang="zh-CN" sz="2400" dirty="0">
              <a:solidFill>
                <a:schemeClr val="tx1"/>
              </a:solidFill>
              <a:latin typeface="Courier New" panose="02070309020205020404" pitchFamily="49" charset="0"/>
            </a:endParaRPr>
          </a:p>
          <a:p>
            <a:pPr eaLnBrk="1" hangingPunct="1">
              <a:lnSpc>
                <a:spcPct val="120000"/>
              </a:lnSpc>
            </a:pPr>
            <a:r>
              <a:rPr lang="en-US" altLang="zh-CN" sz="2400" b="0" dirty="0" smtClean="0">
                <a:solidFill>
                  <a:srgbClr val="993300"/>
                </a:solidFill>
                <a:latin typeface="Courier New" panose="02070309020205020404" pitchFamily="49" charset="0"/>
              </a:rPr>
              <a:t>      </a:t>
            </a:r>
            <a:r>
              <a:rPr lang="en-US" altLang="zh-CN" sz="2400" dirty="0" smtClean="0">
                <a:solidFill>
                  <a:srgbClr val="993300"/>
                </a:solidFill>
                <a:latin typeface="Courier New" panose="02070309020205020404" pitchFamily="49" charset="0"/>
              </a:rPr>
              <a:t>x=[x;2,2,2]  </a:t>
            </a:r>
            <a:r>
              <a:rPr lang="en-US" altLang="zh-CN" sz="2400" dirty="0" smtClean="0">
                <a:solidFill>
                  <a:schemeClr val="tx1"/>
                </a:solidFill>
                <a:latin typeface="Courier New" panose="02070309020205020404" pitchFamily="49" charset="0"/>
              </a:rPr>
              <a:t>%</a:t>
            </a:r>
            <a:r>
              <a:rPr lang="zh-CN" altLang="en-US" sz="2400" dirty="0" smtClean="0">
                <a:solidFill>
                  <a:schemeClr val="tx1"/>
                </a:solidFill>
                <a:latin typeface="Courier New" panose="02070309020205020404" pitchFamily="49" charset="0"/>
              </a:rPr>
              <a:t>通过拼接可以扩展自身</a:t>
            </a:r>
            <a:endParaRPr lang="en-US" altLang="zh-CN" sz="2400" dirty="0" smtClean="0">
              <a:solidFill>
                <a:schemeClr val="tx1"/>
              </a:solidFill>
              <a:latin typeface="Courier New" panose="02070309020205020404" pitchFamily="49" charset="0"/>
            </a:endParaRPr>
          </a:p>
          <a:p>
            <a:pPr eaLnBrk="1" hangingPunct="1">
              <a:lnSpc>
                <a:spcPct val="120000"/>
              </a:lnSpc>
            </a:pPr>
            <a:endParaRPr lang="zh-CN" altLang="en-US" sz="2400" dirty="0">
              <a:solidFill>
                <a:schemeClr val="tx1"/>
              </a:solidFill>
              <a:latin typeface="Courier New" panose="02070309020205020404" pitchFamily="49" charset="0"/>
            </a:endParaRPr>
          </a:p>
          <a:p>
            <a:pPr eaLnBrk="1" hangingPunct="1">
              <a:lnSpc>
                <a:spcPct val="120000"/>
              </a:lnSpc>
            </a:pPr>
            <a:r>
              <a:rPr lang="zh-CN" altLang="en-US" sz="2400" dirty="0" smtClean="0">
                <a:solidFill>
                  <a:srgbClr val="0000FF"/>
                </a:solidFill>
                <a:latin typeface="Courier New" panose="02070309020205020404" pitchFamily="49" charset="0"/>
              </a:rPr>
              <a:t>【例】</a:t>
            </a:r>
            <a:r>
              <a:rPr lang="en-US" altLang="zh-CN" sz="2400" b="0" dirty="0" smtClean="0">
                <a:solidFill>
                  <a:srgbClr val="0000FF"/>
                </a:solidFill>
                <a:latin typeface="Courier New" panose="02070309020205020404" pitchFamily="49" charset="0"/>
              </a:rPr>
              <a:t> </a:t>
            </a:r>
            <a:r>
              <a:rPr lang="en-US" altLang="zh-CN" sz="2400" dirty="0">
                <a:solidFill>
                  <a:srgbClr val="993300"/>
                </a:solidFill>
                <a:latin typeface="Courier New" panose="02070309020205020404" pitchFamily="49" charset="0"/>
              </a:rPr>
              <a:t>a=[10,20,30], b=a(3:-1:2)</a:t>
            </a:r>
          </a:p>
          <a:p>
            <a:pPr eaLnBrk="1" hangingPunct="1">
              <a:lnSpc>
                <a:spcPct val="120000"/>
              </a:lnSpc>
            </a:pPr>
            <a:r>
              <a:rPr lang="en-US" altLang="zh-CN" sz="2400" dirty="0">
                <a:solidFill>
                  <a:srgbClr val="993300"/>
                </a:solidFill>
                <a:latin typeface="Courier New" panose="02070309020205020404" pitchFamily="49" charset="0"/>
              </a:rPr>
              <a:t>	</a:t>
            </a:r>
            <a:r>
              <a:rPr lang="en-US" altLang="zh-CN" sz="2400" dirty="0" smtClean="0">
                <a:solidFill>
                  <a:srgbClr val="993300"/>
                </a:solidFill>
                <a:latin typeface="Courier New" panose="02070309020205020404" pitchFamily="49" charset="0"/>
              </a:rPr>
              <a:t> </a:t>
            </a:r>
            <a:r>
              <a:rPr lang="en-US" altLang="zh-CN" sz="2400" dirty="0">
                <a:solidFill>
                  <a:srgbClr val="993300"/>
                </a:solidFill>
                <a:latin typeface="Courier New" panose="02070309020205020404" pitchFamily="49" charset="0"/>
              </a:rPr>
              <a:t>c=[a(1:2:3);b</a:t>
            </a:r>
            <a:r>
              <a:rPr lang="en-US" altLang="zh-CN" sz="2400" dirty="0" smtClean="0">
                <a:solidFill>
                  <a:srgbClr val="993300"/>
                </a:solidFill>
                <a:latin typeface="Courier New" panose="02070309020205020404" pitchFamily="49" charset="0"/>
              </a:rPr>
              <a:t>]</a:t>
            </a:r>
            <a:endParaRPr lang="en-US" altLang="zh-CN" sz="2400" dirty="0">
              <a:solidFill>
                <a:srgbClr val="FF0000"/>
              </a:solidFill>
              <a:latin typeface="Courier New" panose="02070309020205020404" pitchFamily="49" charset="0"/>
            </a:endParaRPr>
          </a:p>
          <a:p>
            <a:pPr eaLnBrk="1" hangingPunct="1">
              <a:lnSpc>
                <a:spcPct val="120000"/>
              </a:lnSpc>
            </a:pPr>
            <a:r>
              <a:rPr lang="en-US" altLang="zh-CN" sz="2400" dirty="0">
                <a:solidFill>
                  <a:schemeClr val="tx1"/>
                </a:solidFill>
                <a:latin typeface="Courier New" panose="02070309020205020404" pitchFamily="49" charset="0"/>
              </a:rPr>
              <a:t>c</a:t>
            </a:r>
            <a:r>
              <a:rPr lang="zh-CN" altLang="en-US" sz="2400" dirty="0">
                <a:solidFill>
                  <a:schemeClr val="tx1"/>
                </a:solidFill>
                <a:latin typeface="Courier New" panose="02070309020205020404" pitchFamily="49" charset="0"/>
              </a:rPr>
              <a:t>的结果是</a:t>
            </a:r>
            <a:r>
              <a:rPr lang="en-US" altLang="zh-CN" sz="2400" dirty="0">
                <a:solidFill>
                  <a:schemeClr val="tx1"/>
                </a:solidFill>
                <a:latin typeface="Courier New" panose="02070309020205020404" pitchFamily="49" charset="0"/>
              </a:rPr>
              <a:t>2x2</a:t>
            </a:r>
            <a:r>
              <a:rPr lang="zh-CN" altLang="en-US" sz="2400" dirty="0">
                <a:solidFill>
                  <a:schemeClr val="tx1"/>
                </a:solidFill>
                <a:latin typeface="Courier New" panose="02070309020205020404" pitchFamily="49" charset="0"/>
              </a:rPr>
              <a:t>矩阵</a:t>
            </a:r>
            <a:r>
              <a:rPr lang="en-US" altLang="zh-CN" sz="2400" dirty="0">
                <a:solidFill>
                  <a:schemeClr val="tx1"/>
                </a:solidFill>
                <a:latin typeface="Courier New" panose="02070309020205020404" pitchFamily="49" charset="0"/>
              </a:rPr>
              <a:t>	10   30</a:t>
            </a:r>
          </a:p>
          <a:p>
            <a:pPr lvl="2" eaLnBrk="1" hangingPunct="1">
              <a:lnSpc>
                <a:spcPct val="120000"/>
              </a:lnSpc>
            </a:pPr>
            <a:r>
              <a:rPr lang="en-US" altLang="zh-CN" sz="2400" dirty="0">
                <a:solidFill>
                  <a:schemeClr val="tx1"/>
                </a:solidFill>
                <a:latin typeface="Courier New" panose="02070309020205020404" pitchFamily="49" charset="0"/>
              </a:rPr>
              <a:t>  		30   20</a:t>
            </a:r>
            <a:endParaRPr lang="en-US" altLang="zh-CN" sz="2400" dirty="0">
              <a:solidFill>
                <a:srgbClr val="663300"/>
              </a:solidFill>
              <a:latin typeface="Courier New" panose="02070309020205020404" pitchFamily="49" charset="0"/>
            </a:endParaRPr>
          </a:p>
        </p:txBody>
      </p:sp>
      <p:sp>
        <p:nvSpPr>
          <p:cNvPr id="2" name="灯片编号占位符 1"/>
          <p:cNvSpPr>
            <a:spLocks noGrp="1"/>
          </p:cNvSpPr>
          <p:nvPr>
            <p:ph type="sldNum" sz="quarter" idx="12"/>
          </p:nvPr>
        </p:nvSpPr>
        <p:spPr/>
        <p:txBody>
          <a:bodyPr/>
          <a:lstStyle/>
          <a:p>
            <a:fld id="{12CDB890-0893-4606-A61B-1B246114BF02}" type="slidenum">
              <a:rPr lang="zh-CN" altLang="en-US" smtClean="0"/>
              <a:pPr/>
              <a:t>33</a:t>
            </a:fld>
            <a:endParaRPr lang="zh-CN" altLang="en-US"/>
          </a:p>
        </p:txBody>
      </p:sp>
    </p:spTree>
    <p:extLst>
      <p:ext uri="{BB962C8B-B14F-4D97-AF65-F5344CB8AC3E}">
        <p14:creationId xmlns:p14="http://schemas.microsoft.com/office/powerpoint/2010/main" val="2802754058"/>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872306" y="836712"/>
            <a:ext cx="7804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chemeClr val="tx1"/>
                </a:solidFill>
                <a:latin typeface="Tahoma" panose="020B0604030504040204" pitchFamily="34" charset="0"/>
                <a:ea typeface="黑体" panose="02010609060101010101" pitchFamily="49" charset="-122"/>
              </a:rPr>
              <a:t> 用</a:t>
            </a:r>
            <a:r>
              <a:rPr lang="zh-CN" altLang="en-US" dirty="0">
                <a:solidFill>
                  <a:srgbClr val="FF0000"/>
                </a:solidFill>
                <a:latin typeface="Tahoma" panose="020B0604030504040204" pitchFamily="34" charset="0"/>
                <a:ea typeface="黑体" panose="02010609060101010101" pitchFamily="49" charset="-122"/>
              </a:rPr>
              <a:t>单下标</a:t>
            </a:r>
            <a:r>
              <a:rPr lang="zh-CN" altLang="en-US" dirty="0">
                <a:solidFill>
                  <a:schemeClr val="tx1"/>
                </a:solidFill>
                <a:latin typeface="Tahoma" panose="020B0604030504040204" pitchFamily="34" charset="0"/>
                <a:ea typeface="黑体" panose="02010609060101010101" pitchFamily="49" charset="-122"/>
              </a:rPr>
              <a:t>引用二维矩阵</a:t>
            </a:r>
            <a:r>
              <a:rPr lang="zh-CN" altLang="en-US" dirty="0" smtClean="0">
                <a:solidFill>
                  <a:schemeClr val="tx1"/>
                </a:solidFill>
                <a:latin typeface="Tahoma" panose="020B0604030504040204" pitchFamily="34" charset="0"/>
                <a:ea typeface="黑体" panose="02010609060101010101" pitchFamily="49" charset="-122"/>
              </a:rPr>
              <a:t>元素</a:t>
            </a:r>
            <a:endParaRPr lang="zh-CN" altLang="zh-CN" sz="2400" b="0" dirty="0">
              <a:solidFill>
                <a:schemeClr val="tx1"/>
              </a:solidFill>
              <a:latin typeface="Tahoma" panose="020B0604030504040204" pitchFamily="34" charset="0"/>
              <a:ea typeface="黑体" panose="02010609060101010101" pitchFamily="49" charset="-122"/>
            </a:endParaRPr>
          </a:p>
        </p:txBody>
      </p:sp>
      <p:sp>
        <p:nvSpPr>
          <p:cNvPr id="111619" name="Rectangle 2"/>
          <p:cNvSpPr txBox="1">
            <a:spLocks noChangeArrowheads="1"/>
          </p:cNvSpPr>
          <p:nvPr/>
        </p:nvSpPr>
        <p:spPr bwMode="auto">
          <a:xfrm>
            <a:off x="228600" y="0"/>
            <a:ext cx="9023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单下标与全下标</a:t>
            </a:r>
            <a:endParaRPr lang="zh-CN" altLang="en-US" sz="4000" dirty="0">
              <a:solidFill>
                <a:srgbClr val="FF0000"/>
              </a:solidFill>
            </a:endParaRPr>
          </a:p>
        </p:txBody>
      </p:sp>
      <p:sp>
        <p:nvSpPr>
          <p:cNvPr id="9" name="Rectangle 3"/>
          <p:cNvSpPr txBox="1">
            <a:spLocks noChangeArrowheads="1"/>
          </p:cNvSpPr>
          <p:nvPr/>
        </p:nvSpPr>
        <p:spPr bwMode="auto">
          <a:xfrm>
            <a:off x="467545" y="1266279"/>
            <a:ext cx="8487544" cy="2594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457200" lvl="1" indent="0" eaLnBrk="1" hangingPunct="1">
              <a:buNone/>
              <a:defRPr/>
            </a:pPr>
            <a:r>
              <a:rPr lang="en-US" altLang="zh-CN" dirty="0" err="1" smtClean="0">
                <a:solidFill>
                  <a:schemeClr val="hlink"/>
                </a:solidFill>
                <a:latin typeface="Times New Roman" panose="02020603050405020304" pitchFamily="18" charset="0"/>
                <a:ea typeface="华文楷体" pitchFamily="2" charset="-122"/>
              </a:rPr>
              <a:t>Matlab</a:t>
            </a:r>
            <a:r>
              <a:rPr lang="zh-CN" altLang="en-US" dirty="0" smtClean="0">
                <a:solidFill>
                  <a:schemeClr val="hlink"/>
                </a:solidFill>
                <a:latin typeface="Times New Roman" panose="02020603050405020304" pitchFamily="18" charset="0"/>
                <a:ea typeface="华文楷体" pitchFamily="2" charset="-122"/>
              </a:rPr>
              <a:t>的矩阵在内存中按列进行存储</a:t>
            </a:r>
            <a:endParaRPr lang="en-US" altLang="zh-CN" dirty="0">
              <a:solidFill>
                <a:schemeClr val="hlink"/>
              </a:solidFill>
              <a:latin typeface="Times New Roman" panose="02020603050405020304" pitchFamily="18" charset="0"/>
              <a:ea typeface="华文楷体" pitchFamily="2" charset="-122"/>
            </a:endParaRPr>
          </a:p>
          <a:p>
            <a:pPr marL="457200" lvl="1" indent="0" eaLnBrk="1" hangingPunct="1">
              <a:buFont typeface="Wingdings" panose="05000000000000000000" pitchFamily="2" charset="2"/>
              <a:buNone/>
              <a:defRPr/>
            </a:pPr>
            <a:r>
              <a:rPr lang="zh-CN" altLang="en-US" sz="2400" b="0" dirty="0" smtClean="0">
                <a:solidFill>
                  <a:srgbClr val="0000FF"/>
                </a:solidFill>
                <a:latin typeface="Times New Roman" panose="02020603050405020304" pitchFamily="18" charset="0"/>
                <a:ea typeface="华文楷体" pitchFamily="2" charset="-122"/>
              </a:rPr>
              <a:t>对于二维数组， 将二维数组的所有列，按先后顺序首尾相接排成“一长队”，然后自上往下对元素位置进行编号形成单下标，用来确定元素位置。</a:t>
            </a:r>
            <a:endParaRPr lang="en-US" altLang="zh-CN" sz="2400" b="0" dirty="0" smtClean="0">
              <a:solidFill>
                <a:srgbClr val="0000FF"/>
              </a:solidFill>
              <a:latin typeface="Times New Roman" panose="02020603050405020304" pitchFamily="18" charset="0"/>
              <a:ea typeface="华文楷体" pitchFamily="2" charset="-122"/>
            </a:endParaRPr>
          </a:p>
          <a:p>
            <a:pPr marL="457200" lvl="1" indent="0" eaLnBrk="1" hangingPunct="1">
              <a:buFont typeface="Wingdings" panose="05000000000000000000" pitchFamily="2" charset="2"/>
              <a:buNone/>
              <a:defRPr/>
            </a:pPr>
            <a:r>
              <a:rPr lang="zh-CN" altLang="en-US" sz="2400" b="0" dirty="0" smtClean="0">
                <a:solidFill>
                  <a:srgbClr val="0000FF"/>
                </a:solidFill>
                <a:latin typeface="Times New Roman" panose="02020603050405020304" pitchFamily="18" charset="0"/>
                <a:ea typeface="华文楷体" pitchFamily="2" charset="-122"/>
              </a:rPr>
              <a:t>该方法也能用于高维矩阵，按照</a:t>
            </a:r>
            <a:r>
              <a:rPr lang="zh-CN" altLang="en-US" sz="2400" dirty="0" smtClean="0">
                <a:solidFill>
                  <a:srgbClr val="FF0000"/>
                </a:solidFill>
                <a:latin typeface="Times New Roman" panose="02020603050405020304" pitchFamily="18" charset="0"/>
                <a:ea typeface="华文楷体" pitchFamily="2" charset="-122"/>
              </a:rPr>
              <a:t>左侧下标优先变化</a:t>
            </a:r>
            <a:r>
              <a:rPr lang="zh-CN" altLang="en-US" sz="2400" b="0" dirty="0" smtClean="0">
                <a:solidFill>
                  <a:srgbClr val="0000FF"/>
                </a:solidFill>
                <a:latin typeface="Times New Roman" panose="02020603050405020304" pitchFamily="18" charset="0"/>
                <a:ea typeface="华文楷体" pitchFamily="2" charset="-122"/>
              </a:rPr>
              <a:t>的方式形成</a:t>
            </a:r>
            <a:r>
              <a:rPr lang="en-US" altLang="zh-CN" sz="2400" b="0" dirty="0" smtClean="0">
                <a:solidFill>
                  <a:srgbClr val="0000FF"/>
                </a:solidFill>
                <a:latin typeface="Times New Roman" panose="02020603050405020304" pitchFamily="18" charset="0"/>
                <a:ea typeface="华文楷体" pitchFamily="2" charset="-122"/>
              </a:rPr>
              <a:t>“</a:t>
            </a:r>
            <a:r>
              <a:rPr lang="zh-CN" altLang="en-US" sz="2400" b="0" dirty="0" smtClean="0">
                <a:solidFill>
                  <a:srgbClr val="0000FF"/>
                </a:solidFill>
                <a:latin typeface="Times New Roman" panose="02020603050405020304" pitchFamily="18" charset="0"/>
                <a:ea typeface="华文楷体" pitchFamily="2" charset="-122"/>
              </a:rPr>
              <a:t>一长队</a:t>
            </a:r>
            <a:r>
              <a:rPr lang="en-US" altLang="zh-CN" sz="2400" b="0" dirty="0" smtClean="0">
                <a:solidFill>
                  <a:srgbClr val="0000FF"/>
                </a:solidFill>
                <a:latin typeface="Times New Roman" panose="02020603050405020304" pitchFamily="18" charset="0"/>
                <a:ea typeface="华文楷体" pitchFamily="2" charset="-122"/>
              </a:rPr>
              <a:t>”</a:t>
            </a:r>
            <a:r>
              <a:rPr lang="zh-CN" altLang="en-US" sz="2400" b="0" dirty="0" smtClean="0">
                <a:solidFill>
                  <a:srgbClr val="0000FF"/>
                </a:solidFill>
                <a:latin typeface="Times New Roman" panose="02020603050405020304" pitchFamily="18" charset="0"/>
                <a:ea typeface="华文楷体" pitchFamily="2" charset="-122"/>
              </a:rPr>
              <a:t>并形成单下标。</a:t>
            </a:r>
            <a:endParaRPr lang="en-US" altLang="zh-CN" b="0" dirty="0" smtClean="0">
              <a:solidFill>
                <a:schemeClr val="hlink"/>
              </a:solidFill>
              <a:latin typeface="Times New Roman" panose="02020603050405020304" pitchFamily="18" charset="0"/>
              <a:ea typeface="华文楷体" pitchFamily="2" charset="-122"/>
            </a:endParaRPr>
          </a:p>
        </p:txBody>
      </p:sp>
      <p:sp>
        <p:nvSpPr>
          <p:cNvPr id="111621" name="Rectangle 3"/>
          <p:cNvSpPr txBox="1">
            <a:spLocks noChangeArrowheads="1"/>
          </p:cNvSpPr>
          <p:nvPr/>
        </p:nvSpPr>
        <p:spPr bwMode="auto">
          <a:xfrm>
            <a:off x="291276" y="3789040"/>
            <a:ext cx="885272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spcBef>
                <a:spcPct val="20000"/>
              </a:spcBef>
              <a:buClr>
                <a:schemeClr val="hlink"/>
              </a:buClr>
              <a:buSzPct val="55000"/>
              <a:buFont typeface="Wingdings" panose="05000000000000000000" pitchFamily="2" charset="2"/>
              <a:buNone/>
            </a:pPr>
            <a:r>
              <a:rPr lang="en-US" altLang="zh-CN" dirty="0">
                <a:solidFill>
                  <a:srgbClr val="0000FF"/>
                </a:solidFill>
                <a:latin typeface="Times New Roman" panose="02020603050405020304" pitchFamily="18" charset="0"/>
                <a:ea typeface="华文楷体" panose="02010600040101010101" pitchFamily="2" charset="-122"/>
              </a:rPr>
              <a:t>【</a:t>
            </a:r>
            <a:r>
              <a:rPr lang="zh-CN" altLang="en-US" dirty="0">
                <a:solidFill>
                  <a:srgbClr val="0000FF"/>
                </a:solidFill>
                <a:latin typeface="Times New Roman" panose="02020603050405020304" pitchFamily="18" charset="0"/>
                <a:ea typeface="华文楷体" panose="02010600040101010101" pitchFamily="2" charset="-122"/>
              </a:rPr>
              <a:t>例</a:t>
            </a:r>
            <a:r>
              <a:rPr lang="en-US" altLang="zh-CN" dirty="0" smtClean="0">
                <a:solidFill>
                  <a:srgbClr val="0000FF"/>
                </a:solidFill>
                <a:latin typeface="Times New Roman" panose="02020603050405020304" pitchFamily="18" charset="0"/>
                <a:ea typeface="华文楷体" panose="02010600040101010101" pitchFamily="2" charset="-122"/>
              </a:rPr>
              <a:t>】</a:t>
            </a:r>
            <a:r>
              <a:rPr lang="en-US" altLang="zh-CN" dirty="0" smtClean="0">
                <a:solidFill>
                  <a:srgbClr val="993300"/>
                </a:solidFill>
                <a:latin typeface="Times New Roman" panose="02020603050405020304" pitchFamily="18" charset="0"/>
                <a:ea typeface="华文楷体" panose="02010600040101010101" pitchFamily="2" charset="-122"/>
              </a:rPr>
              <a:t>A</a:t>
            </a:r>
            <a:r>
              <a:rPr lang="en-US" altLang="zh-CN" dirty="0">
                <a:solidFill>
                  <a:srgbClr val="993300"/>
                </a:solidFill>
                <a:latin typeface="Times New Roman" panose="02020603050405020304" pitchFamily="18" charset="0"/>
                <a:ea typeface="华文楷体" panose="02010600040101010101" pitchFamily="2" charset="-122"/>
              </a:rPr>
              <a:t>=[10:10:30;  40,50,60]</a:t>
            </a:r>
            <a:endParaRPr lang="en-US" altLang="zh-CN" dirty="0">
              <a:solidFill>
                <a:srgbClr val="490092"/>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buFont typeface="Wingdings" panose="05000000000000000000" pitchFamily="2" charset="2"/>
              <a:buNone/>
            </a:pPr>
            <a:r>
              <a:rPr lang="pt-BR" altLang="zh-CN" dirty="0">
                <a:solidFill>
                  <a:srgbClr val="490092"/>
                </a:solidFill>
                <a:latin typeface="Times New Roman" panose="02020603050405020304" pitchFamily="18" charset="0"/>
                <a:ea typeface="华文楷体" panose="02010600040101010101" pitchFamily="2" charset="-122"/>
              </a:rPr>
              <a:t>			</a:t>
            </a:r>
            <a:r>
              <a:rPr lang="zh-CN" altLang="pt-BR" sz="2400" b="0" dirty="0">
                <a:solidFill>
                  <a:schemeClr val="tx1"/>
                </a:solidFill>
                <a:latin typeface="Times New Roman" panose="02020603050405020304" pitchFamily="18" charset="0"/>
                <a:ea typeface="华文楷体" panose="02010600040101010101" pitchFamily="2" charset="-122"/>
              </a:rPr>
              <a:t>结果</a:t>
            </a:r>
            <a:r>
              <a:rPr lang="en-US" altLang="zh-CN" sz="2400" b="0" dirty="0">
                <a:solidFill>
                  <a:schemeClr val="tx1"/>
                </a:solidFill>
                <a:latin typeface="Times New Roman" panose="02020603050405020304" pitchFamily="18" charset="0"/>
                <a:ea typeface="华文楷体" panose="02010600040101010101" pitchFamily="2" charset="-122"/>
              </a:rPr>
              <a:t>	</a:t>
            </a:r>
            <a:r>
              <a:rPr lang="pt-BR" altLang="zh-CN" sz="2400" b="0" dirty="0">
                <a:solidFill>
                  <a:schemeClr val="tx1"/>
                </a:solidFill>
                <a:latin typeface="Times New Roman" panose="02020603050405020304" pitchFamily="18" charset="0"/>
                <a:ea typeface="华文楷体" panose="02010600040101010101" pitchFamily="2" charset="-122"/>
              </a:rPr>
              <a:t>A=   	10    </a:t>
            </a:r>
            <a:r>
              <a:rPr lang="pt-BR" altLang="zh-CN" sz="2400" dirty="0">
                <a:solidFill>
                  <a:srgbClr val="FF0000"/>
                </a:solidFill>
                <a:latin typeface="Times New Roman" panose="02020603050405020304" pitchFamily="18" charset="0"/>
                <a:ea typeface="华文楷体" panose="02010600040101010101" pitchFamily="2" charset="-122"/>
              </a:rPr>
              <a:t>20</a:t>
            </a:r>
            <a:r>
              <a:rPr lang="pt-BR" altLang="zh-CN" sz="2400" b="0" dirty="0">
                <a:solidFill>
                  <a:schemeClr val="tx1"/>
                </a:solidFill>
                <a:latin typeface="Times New Roman" panose="02020603050405020304" pitchFamily="18" charset="0"/>
                <a:ea typeface="华文楷体" panose="02010600040101010101" pitchFamily="2" charset="-122"/>
              </a:rPr>
              <a:t>   30</a:t>
            </a:r>
          </a:p>
          <a:p>
            <a:pPr lvl="2" eaLnBrk="1" hangingPunct="1">
              <a:spcBef>
                <a:spcPct val="20000"/>
              </a:spcBef>
              <a:buClr>
                <a:schemeClr val="folHlink"/>
              </a:buClr>
              <a:buSzPct val="50000"/>
              <a:buFont typeface="Wingdings" panose="05000000000000000000" pitchFamily="2" charset="2"/>
              <a:buNone/>
            </a:pPr>
            <a:r>
              <a:rPr lang="pt-BR" altLang="zh-CN" sz="2000" b="0" dirty="0">
                <a:solidFill>
                  <a:schemeClr val="tx1"/>
                </a:solidFill>
                <a:latin typeface="Times New Roman" panose="02020603050405020304" pitchFamily="18" charset="0"/>
                <a:ea typeface="华文楷体" panose="02010600040101010101" pitchFamily="2" charset="-122"/>
              </a:rPr>
              <a:t>    		</a:t>
            </a:r>
            <a:r>
              <a:rPr lang="en-US" altLang="pt-BR" sz="2000" b="0" dirty="0">
                <a:solidFill>
                  <a:schemeClr val="tx1"/>
                </a:solidFill>
                <a:latin typeface="Times New Roman" panose="02020603050405020304" pitchFamily="18" charset="0"/>
                <a:ea typeface="华文楷体" panose="02010600040101010101" pitchFamily="2" charset="-122"/>
              </a:rPr>
              <a:t>	</a:t>
            </a:r>
            <a:r>
              <a:rPr lang="pt-BR" altLang="zh-CN" sz="2400" b="0" dirty="0">
                <a:solidFill>
                  <a:schemeClr val="tx1"/>
                </a:solidFill>
                <a:latin typeface="Times New Roman" panose="02020603050405020304" pitchFamily="18" charset="0"/>
                <a:ea typeface="华文楷体" panose="02010600040101010101" pitchFamily="2" charset="-122"/>
              </a:rPr>
              <a:t>40    50   </a:t>
            </a:r>
            <a:r>
              <a:rPr lang="pt-BR" altLang="zh-CN" sz="2400" b="0" dirty="0" smtClean="0">
                <a:solidFill>
                  <a:schemeClr val="tx1"/>
                </a:solidFill>
                <a:latin typeface="Times New Roman" panose="02020603050405020304" pitchFamily="18" charset="0"/>
                <a:ea typeface="华文楷体" panose="02010600040101010101" pitchFamily="2" charset="-122"/>
              </a:rPr>
              <a:t>60</a:t>
            </a:r>
          </a:p>
          <a:p>
            <a:pPr marL="0" lvl="2" eaLnBrk="1" hangingPunct="1">
              <a:spcBef>
                <a:spcPct val="20000"/>
              </a:spcBef>
              <a:buClr>
                <a:schemeClr val="folHlink"/>
              </a:buClr>
              <a:buSzPct val="50000"/>
              <a:buFont typeface="Wingdings" panose="05000000000000000000" pitchFamily="2" charset="2"/>
              <a:buNone/>
            </a:pPr>
            <a:r>
              <a:rPr lang="pt-BR" altLang="zh-CN" sz="2400" dirty="0" smtClean="0">
                <a:solidFill>
                  <a:srgbClr val="FF0000"/>
                </a:solidFill>
                <a:latin typeface="Times New Roman" panose="02020603050405020304" pitchFamily="18" charset="0"/>
                <a:ea typeface="华文楷体" panose="02010600040101010101" pitchFamily="2" charset="-122"/>
              </a:rPr>
              <a:t>A(3</a:t>
            </a:r>
            <a:r>
              <a:rPr lang="pt-BR" altLang="zh-CN" sz="2400" dirty="0">
                <a:solidFill>
                  <a:srgbClr val="FF0000"/>
                </a:solidFill>
                <a:latin typeface="Times New Roman" panose="02020603050405020304" pitchFamily="18" charset="0"/>
                <a:ea typeface="华文楷体" panose="02010600040101010101" pitchFamily="2" charset="-122"/>
              </a:rPr>
              <a:t>)=? </a:t>
            </a:r>
            <a:r>
              <a:rPr lang="pt-BR" altLang="zh-CN" sz="2400" dirty="0" smtClean="0">
                <a:solidFill>
                  <a:srgbClr val="FF0000"/>
                </a:solidFill>
                <a:latin typeface="Times New Roman" panose="02020603050405020304" pitchFamily="18" charset="0"/>
                <a:ea typeface="华文楷体" panose="02010600040101010101" pitchFamily="2" charset="-122"/>
              </a:rPr>
              <a:t>        </a:t>
            </a:r>
            <a:r>
              <a:rPr lang="en-US" altLang="zh-CN" sz="2400" u="sng" dirty="0" smtClean="0">
                <a:solidFill>
                  <a:schemeClr val="tx1"/>
                </a:solidFill>
                <a:latin typeface="Times New Roman" panose="02020603050405020304" pitchFamily="18" charset="0"/>
                <a:ea typeface="华文楷体" panose="02010600040101010101" pitchFamily="2" charset="-122"/>
              </a:rPr>
              <a:t>10         40        </a:t>
            </a:r>
            <a:r>
              <a:rPr lang="en-US" altLang="zh-CN" sz="2400" u="sng" dirty="0" smtClean="0">
                <a:solidFill>
                  <a:srgbClr val="FF0000"/>
                </a:solidFill>
                <a:latin typeface="Times New Roman" panose="02020603050405020304" pitchFamily="18" charset="0"/>
                <a:ea typeface="华文楷体" panose="02010600040101010101" pitchFamily="2" charset="-122"/>
              </a:rPr>
              <a:t>20</a:t>
            </a:r>
            <a:r>
              <a:rPr lang="en-US" altLang="zh-CN" sz="2400" u="sng" dirty="0" smtClean="0">
                <a:solidFill>
                  <a:schemeClr val="tx1"/>
                </a:solidFill>
                <a:latin typeface="Times New Roman" panose="02020603050405020304" pitchFamily="18" charset="0"/>
                <a:ea typeface="华文楷体" panose="02010600040101010101" pitchFamily="2" charset="-122"/>
              </a:rPr>
              <a:t>        50        30       60    </a:t>
            </a:r>
            <a:r>
              <a:rPr lang="zh-CN" altLang="en-US" sz="2400" u="sng" dirty="0" smtClean="0">
                <a:solidFill>
                  <a:schemeClr val="tx1"/>
                </a:solidFill>
                <a:latin typeface="Times New Roman" panose="02020603050405020304" pitchFamily="18" charset="0"/>
                <a:ea typeface="华文楷体" panose="02010600040101010101" pitchFamily="2" charset="-122"/>
              </a:rPr>
              <a:t>一长队</a:t>
            </a:r>
            <a:r>
              <a:rPr lang="en-US" altLang="zh-CN" sz="2400" u="sng" dirty="0" smtClean="0">
                <a:solidFill>
                  <a:schemeClr val="tx1"/>
                </a:solidFill>
                <a:latin typeface="Times New Roman" panose="02020603050405020304" pitchFamily="18" charset="0"/>
                <a:ea typeface="华文楷体" panose="02010600040101010101" pitchFamily="2" charset="-122"/>
              </a:rPr>
              <a:t>      </a:t>
            </a:r>
          </a:p>
          <a:p>
            <a:pPr lvl="2" eaLnBrk="1" hangingPunct="1">
              <a:spcBef>
                <a:spcPct val="20000"/>
              </a:spcBef>
              <a:buClr>
                <a:schemeClr val="folHlink"/>
              </a:buClr>
              <a:buSzPct val="50000"/>
              <a:buFont typeface="Wingdings" panose="05000000000000000000" pitchFamily="2" charset="2"/>
              <a:buNone/>
            </a:pPr>
            <a:r>
              <a:rPr lang="en-US" altLang="zh-CN" sz="2400" dirty="0" smtClean="0">
                <a:solidFill>
                  <a:schemeClr val="tx1"/>
                </a:solidFill>
                <a:latin typeface="Times New Roman" panose="02020603050405020304" pitchFamily="18" charset="0"/>
                <a:ea typeface="华文楷体" panose="02010600040101010101" pitchFamily="2" charset="-122"/>
              </a:rPr>
              <a:t>       (1,1)     (2,1)     (1,2)    (2,1)    (1,3)    (2,3)</a:t>
            </a:r>
            <a:endParaRPr lang="en-US" altLang="zh-CN" sz="2400" dirty="0">
              <a:solidFill>
                <a:schemeClr val="tx1"/>
              </a:solidFill>
              <a:latin typeface="Times New Roman" panose="02020603050405020304" pitchFamily="18" charset="0"/>
              <a:ea typeface="华文楷体" panose="02010600040101010101" pitchFamily="2" charset="-122"/>
            </a:endParaRPr>
          </a:p>
        </p:txBody>
      </p:sp>
      <p:sp>
        <p:nvSpPr>
          <p:cNvPr id="2" name="椭圆 1"/>
          <p:cNvSpPr/>
          <p:nvPr/>
        </p:nvSpPr>
        <p:spPr bwMode="auto">
          <a:xfrm>
            <a:off x="228600" y="5085184"/>
            <a:ext cx="1247056" cy="720080"/>
          </a:xfrm>
          <a:prstGeom prst="ellipse">
            <a:avLst/>
          </a:prstGeom>
          <a:noFill/>
          <a:ln w="9525" algn="ctr">
            <a:solidFill>
              <a:srgbClr val="FF0000"/>
            </a:solidFill>
            <a:miter lim="800000"/>
          </a:ln>
          <a:effectLst>
            <a:outerShdw dist="35921" dir="2700000" algn="ctr" rotWithShape="0">
              <a:schemeClr val="tx2"/>
            </a:outerShdw>
          </a:effectLst>
        </p:spPr>
        <p:txBody>
          <a:bodyPr rtlCol="0" anchor="b"/>
          <a:lstStyle/>
          <a:p>
            <a:pPr algn="ctr"/>
            <a:endParaRPr lang="zh-CN" altLang="en-US" sz="2400">
              <a:solidFill>
                <a:schemeClr val="hlink"/>
              </a:solidFill>
            </a:endParaRPr>
          </a:p>
        </p:txBody>
      </p:sp>
      <p:sp>
        <p:nvSpPr>
          <p:cNvPr id="3" name="灯片编号占位符 2"/>
          <p:cNvSpPr>
            <a:spLocks noGrp="1"/>
          </p:cNvSpPr>
          <p:nvPr>
            <p:ph type="sldNum" sz="quarter" idx="12"/>
          </p:nvPr>
        </p:nvSpPr>
        <p:spPr/>
        <p:txBody>
          <a:bodyPr/>
          <a:lstStyle/>
          <a:p>
            <a:fld id="{8E4B4626-9A3F-4163-8250-F77090A534AC}" type="slidenum">
              <a:rPr lang="zh-CN" altLang="en-US" smtClean="0"/>
              <a:pPr/>
              <a:t>34</a:t>
            </a:fld>
            <a:endParaRPr lang="zh-CN" altLang="en-US"/>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611560" y="980728"/>
            <a:ext cx="8199512"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lvl="1" eaLnBrk="1" hangingPunct="1">
              <a:buFont typeface="Wingdings" panose="05000000000000000000" pitchFamily="2" charset="2"/>
              <a:buNone/>
              <a:defRPr/>
            </a:pPr>
            <a:r>
              <a:rPr lang="en-US" altLang="zh-CN" dirty="0" smtClean="0">
                <a:solidFill>
                  <a:srgbClr val="0000FF"/>
                </a:solidFill>
                <a:latin typeface="Times New Roman" panose="02020603050405020304" pitchFamily="18" charset="0"/>
                <a:ea typeface="华文楷体" pitchFamily="2" charset="-122"/>
              </a:rPr>
              <a:t>【</a:t>
            </a:r>
            <a:r>
              <a:rPr lang="zh-CN" altLang="en-US" dirty="0" smtClean="0">
                <a:solidFill>
                  <a:srgbClr val="0000FF"/>
                </a:solidFill>
                <a:latin typeface="Times New Roman" panose="02020603050405020304" pitchFamily="18" charset="0"/>
                <a:ea typeface="华文楷体" pitchFamily="2" charset="-122"/>
              </a:rPr>
              <a:t>例</a:t>
            </a:r>
            <a:r>
              <a:rPr lang="en-US" altLang="zh-CN" dirty="0" smtClean="0">
                <a:solidFill>
                  <a:srgbClr val="0000FF"/>
                </a:solidFill>
                <a:latin typeface="Times New Roman" panose="02020603050405020304" pitchFamily="18" charset="0"/>
                <a:ea typeface="华文楷体" pitchFamily="2" charset="-122"/>
              </a:rPr>
              <a:t>】</a:t>
            </a:r>
            <a:r>
              <a:rPr lang="zh-CN" altLang="en-US" dirty="0" smtClean="0">
                <a:solidFill>
                  <a:srgbClr val="0000FF"/>
                </a:solidFill>
                <a:latin typeface="Times New Roman" panose="02020603050405020304" pitchFamily="18" charset="0"/>
                <a:ea typeface="华文楷体" pitchFamily="2" charset="-122"/>
              </a:rPr>
              <a:t>单下标的使用</a:t>
            </a:r>
            <a:endParaRPr lang="zh-CN" altLang="en-US" dirty="0" smtClean="0">
              <a:solidFill>
                <a:srgbClr val="490092"/>
              </a:solidFill>
              <a:latin typeface="Times New Roman" panose="02020603050405020304" pitchFamily="18" charset="0"/>
              <a:ea typeface="华文楷体" pitchFamily="2" charset="-122"/>
            </a:endParaRPr>
          </a:p>
          <a:p>
            <a:pPr lvl="1" eaLnBrk="1" hangingPunct="1">
              <a:buFont typeface="Wingdings" panose="05000000000000000000" pitchFamily="2" charset="2"/>
              <a:buNone/>
              <a:defRPr/>
            </a:pPr>
            <a:r>
              <a:rPr lang="en-US" altLang="zh-CN" sz="3200" dirty="0" smtClean="0">
                <a:solidFill>
                  <a:srgbClr val="993300"/>
                </a:solidFill>
                <a:latin typeface="Times New Roman" panose="02020603050405020304" pitchFamily="18" charset="0"/>
                <a:ea typeface="华文楷体" pitchFamily="2" charset="-122"/>
              </a:rPr>
              <a:t>				a = </a:t>
            </a:r>
            <a:r>
              <a:rPr lang="en-US" altLang="zh-CN" sz="3200" dirty="0" err="1" smtClean="0">
                <a:solidFill>
                  <a:srgbClr val="993300"/>
                </a:solidFill>
                <a:latin typeface="Times New Roman" panose="02020603050405020304" pitchFamily="18" charset="0"/>
                <a:ea typeface="华文楷体" pitchFamily="2" charset="-122"/>
              </a:rPr>
              <a:t>zeros</a:t>
            </a:r>
            <a:r>
              <a:rPr lang="en-US" altLang="zh-CN" sz="3200" dirty="0" smtClean="0">
                <a:solidFill>
                  <a:srgbClr val="993300"/>
                </a:solidFill>
                <a:latin typeface="Times New Roman" panose="02020603050405020304" pitchFamily="18" charset="0"/>
                <a:ea typeface="华文楷体" pitchFamily="2" charset="-122"/>
              </a:rPr>
              <a:t>(2, 5);</a:t>
            </a:r>
          </a:p>
          <a:p>
            <a:pPr lvl="1" eaLnBrk="1" hangingPunct="1">
              <a:buFont typeface="Wingdings" panose="05000000000000000000" pitchFamily="2" charset="2"/>
              <a:buNone/>
              <a:defRPr/>
            </a:pPr>
            <a:r>
              <a:rPr lang="en-US" altLang="zh-CN" sz="3200" dirty="0" smtClean="0">
                <a:solidFill>
                  <a:srgbClr val="993300"/>
                </a:solidFill>
                <a:latin typeface="Times New Roman" panose="02020603050405020304" pitchFamily="18" charset="0"/>
                <a:ea typeface="华文楷体" pitchFamily="2" charset="-122"/>
              </a:rPr>
              <a:t>				a(:) = -4:5</a:t>
            </a:r>
          </a:p>
          <a:p>
            <a:pPr lvl="1" eaLnBrk="1" hangingPunct="1">
              <a:buFont typeface="Wingdings" panose="05000000000000000000" pitchFamily="2" charset="2"/>
              <a:buNone/>
              <a:defRPr/>
            </a:pPr>
            <a:r>
              <a:rPr lang="zh-CN" altLang="pt-BR" sz="2800" b="0" dirty="0" smtClean="0">
                <a:latin typeface="Times New Roman" panose="02020603050405020304" pitchFamily="18" charset="0"/>
                <a:ea typeface="华文楷体" pitchFamily="2" charset="-122"/>
              </a:rPr>
              <a:t>结果为</a:t>
            </a:r>
            <a:endParaRPr lang="pt-BR" altLang="zh-CN" sz="2800" b="0" dirty="0" smtClean="0">
              <a:latin typeface="Times New Roman" panose="02020603050405020304" pitchFamily="18" charset="0"/>
              <a:ea typeface="华文楷体" pitchFamily="2" charset="-122"/>
            </a:endParaRPr>
          </a:p>
          <a:p>
            <a:pPr lvl="2" eaLnBrk="1" hangingPunct="1">
              <a:buFont typeface="Wingdings" panose="05000000000000000000" pitchFamily="2" charset="2"/>
              <a:buNone/>
              <a:defRPr/>
            </a:pPr>
            <a:r>
              <a:rPr lang="pt-BR" altLang="zh-CN" sz="2800" b="0" dirty="0" smtClean="0">
                <a:latin typeface="Times New Roman" panose="02020603050405020304" pitchFamily="18" charset="0"/>
                <a:ea typeface="华文楷体" pitchFamily="2" charset="-122"/>
              </a:rPr>
              <a:t>a =</a:t>
            </a:r>
          </a:p>
          <a:p>
            <a:pPr lvl="2" eaLnBrk="1" hangingPunct="1">
              <a:buFont typeface="Wingdings" panose="05000000000000000000" pitchFamily="2" charset="2"/>
              <a:buNone/>
              <a:defRPr/>
            </a:pPr>
            <a:r>
              <a:rPr lang="pt-BR" altLang="zh-CN" sz="2800" b="0" dirty="0" smtClean="0">
                <a:latin typeface="Times New Roman" panose="02020603050405020304" pitchFamily="18" charset="0"/>
                <a:ea typeface="华文楷体" pitchFamily="2" charset="-122"/>
              </a:rPr>
              <a:t>    -4    -2     0     2     4</a:t>
            </a:r>
          </a:p>
          <a:p>
            <a:pPr lvl="2" eaLnBrk="1" hangingPunct="1">
              <a:buFont typeface="Wingdings" panose="05000000000000000000" pitchFamily="2" charset="2"/>
              <a:buNone/>
              <a:defRPr/>
            </a:pPr>
            <a:r>
              <a:rPr lang="pt-BR" altLang="zh-CN" sz="2800" b="0" dirty="0" smtClean="0">
                <a:latin typeface="Times New Roman" panose="02020603050405020304" pitchFamily="18" charset="0"/>
                <a:ea typeface="华文楷体" pitchFamily="2" charset="-122"/>
              </a:rPr>
              <a:t>    </a:t>
            </a:r>
            <a:r>
              <a:rPr lang="pt-BR" altLang="zh-CN" sz="2800" b="0" dirty="0" smtClean="0">
                <a:solidFill>
                  <a:srgbClr val="FF0000"/>
                </a:solidFill>
                <a:latin typeface="Times New Roman" panose="02020603050405020304" pitchFamily="18" charset="0"/>
                <a:ea typeface="华文楷体" pitchFamily="2" charset="-122"/>
              </a:rPr>
              <a:t>-3</a:t>
            </a:r>
            <a:r>
              <a:rPr lang="pt-BR" altLang="zh-CN" sz="2800" b="0" dirty="0" smtClean="0">
                <a:latin typeface="Times New Roman" panose="02020603050405020304" pitchFamily="18" charset="0"/>
                <a:ea typeface="华文楷体" pitchFamily="2" charset="-122"/>
              </a:rPr>
              <a:t>    -1     1     3     5</a:t>
            </a:r>
            <a:endParaRPr lang="pt-BR" altLang="zh-CN" sz="2800" dirty="0">
              <a:solidFill>
                <a:srgbClr val="490092"/>
              </a:solidFill>
              <a:latin typeface="Times New Roman" panose="02020603050405020304" pitchFamily="18" charset="0"/>
              <a:ea typeface="华文楷体" pitchFamily="2" charset="-122"/>
            </a:endParaRPr>
          </a:p>
          <a:p>
            <a:pPr lvl="2" eaLnBrk="1" hangingPunct="1">
              <a:buFont typeface="Wingdings" panose="05000000000000000000" pitchFamily="2" charset="2"/>
              <a:buNone/>
              <a:defRPr/>
            </a:pPr>
            <a:r>
              <a:rPr lang="zh-CN" altLang="pt-BR" sz="2800" dirty="0" smtClean="0">
                <a:solidFill>
                  <a:schemeClr val="hlink"/>
                </a:solidFill>
                <a:latin typeface="Times New Roman" panose="02020603050405020304" pitchFamily="18" charset="0"/>
                <a:ea typeface="华文楷体" pitchFamily="2" charset="-122"/>
              </a:rPr>
              <a:t>注意数组的排列顺序。</a:t>
            </a:r>
            <a:r>
              <a:rPr lang="en-US" altLang="zh-CN" sz="2800" dirty="0" smtClean="0">
                <a:solidFill>
                  <a:schemeClr val="hlink"/>
                </a:solidFill>
                <a:latin typeface="Times New Roman" panose="02020603050405020304" pitchFamily="18" charset="0"/>
                <a:ea typeface="华文楷体" pitchFamily="2" charset="-122"/>
              </a:rPr>
              <a:t>a(2)</a:t>
            </a:r>
            <a:r>
              <a:rPr lang="zh-CN" altLang="en-US" sz="2800" dirty="0" smtClean="0">
                <a:solidFill>
                  <a:schemeClr val="hlink"/>
                </a:solidFill>
                <a:latin typeface="Times New Roman" panose="02020603050405020304" pitchFamily="18" charset="0"/>
                <a:ea typeface="华文楷体" pitchFamily="2" charset="-122"/>
              </a:rPr>
              <a:t>或</a:t>
            </a:r>
            <a:r>
              <a:rPr lang="en-US" altLang="zh-CN" sz="2800" dirty="0" smtClean="0">
                <a:solidFill>
                  <a:schemeClr val="hlink"/>
                </a:solidFill>
                <a:latin typeface="Times New Roman" panose="02020603050405020304" pitchFamily="18" charset="0"/>
                <a:ea typeface="华文楷体" pitchFamily="2" charset="-122"/>
              </a:rPr>
              <a:t>a(2,1)</a:t>
            </a:r>
            <a:r>
              <a:rPr lang="zh-CN" altLang="en-US" sz="2800" dirty="0" smtClean="0">
                <a:solidFill>
                  <a:schemeClr val="hlink"/>
                </a:solidFill>
                <a:latin typeface="Times New Roman" panose="02020603050405020304" pitchFamily="18" charset="0"/>
                <a:ea typeface="华文楷体" pitchFamily="2" charset="-122"/>
              </a:rPr>
              <a:t>都是 </a:t>
            </a:r>
            <a:r>
              <a:rPr lang="en-US" altLang="zh-CN" sz="2800" dirty="0" smtClean="0">
                <a:solidFill>
                  <a:schemeClr val="hlink"/>
                </a:solidFill>
                <a:latin typeface="Times New Roman" panose="02020603050405020304" pitchFamily="18" charset="0"/>
                <a:ea typeface="华文楷体" pitchFamily="2" charset="-122"/>
              </a:rPr>
              <a:t>- 3</a:t>
            </a:r>
            <a:endParaRPr lang="zh-CN" altLang="pt-BR" sz="2800" dirty="0" smtClean="0">
              <a:solidFill>
                <a:schemeClr val="hlink"/>
              </a:solidFill>
              <a:latin typeface="Times New Roman" panose="02020603050405020304" pitchFamily="18" charset="0"/>
              <a:ea typeface="华文楷体" pitchFamily="2" charset="-122"/>
            </a:endParaRPr>
          </a:p>
        </p:txBody>
      </p:sp>
      <p:sp>
        <p:nvSpPr>
          <p:cNvPr id="112643" name="Rectangle 2"/>
          <p:cNvSpPr txBox="1">
            <a:spLocks noChangeArrowheads="1"/>
          </p:cNvSpPr>
          <p:nvPr/>
        </p:nvSpPr>
        <p:spPr bwMode="auto">
          <a:xfrm>
            <a:off x="228600" y="0"/>
            <a:ext cx="9023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单</a:t>
            </a:r>
            <a:r>
              <a:rPr lang="zh-CN" altLang="en-US" sz="4000" dirty="0">
                <a:solidFill>
                  <a:srgbClr val="FF0000"/>
                </a:solidFill>
              </a:rPr>
              <a:t>下标与全下标</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35</a:t>
            </a:fld>
            <a:endParaRPr lang="zh-CN" altLang="en-US"/>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9" name="Rectangle 3"/>
          <p:cNvSpPr txBox="1"/>
          <p:nvPr/>
        </p:nvSpPr>
        <p:spPr>
          <a:xfrm>
            <a:off x="-107950" y="3213100"/>
            <a:ext cx="8631238" cy="3487738"/>
          </a:xfrm>
          <a:prstGeom prst="rect">
            <a:avLst/>
          </a:prstGeom>
          <a:noFill/>
          <a:ln w="9525">
            <a:noFill/>
          </a:ln>
        </p:spPr>
        <p:txBody>
          <a:bodyPr/>
          <a:lstStyle/>
          <a:p>
            <a:pPr marL="742950" lvl="1" indent="-285750">
              <a:spcBef>
                <a:spcPct val="20000"/>
              </a:spcBef>
              <a:buClr>
                <a:schemeClr val="hlink"/>
              </a:buClr>
              <a:buSzPct val="55000"/>
              <a:buFont typeface="Wingdings" panose="05000000000000000000" pitchFamily="2" charset="2"/>
              <a:buNone/>
              <a:defRPr/>
            </a:pPr>
            <a:r>
              <a:rPr lang="pt-BR" altLang="zh-CN" sz="2400" noProof="1">
                <a:solidFill>
                  <a:srgbClr val="993300"/>
                </a:solidFill>
                <a:latin typeface="Times New Roman" panose="02020603050405020304" pitchFamily="18" charset="0"/>
                <a:ea typeface="华文楷体" pitchFamily="2" charset="-122"/>
              </a:rPr>
              <a:t> </a:t>
            </a:r>
            <a:r>
              <a:rPr lang="en-US" altLang="zh-CN" sz="2400" noProof="1" smtClean="0">
                <a:solidFill>
                  <a:srgbClr val="993300"/>
                </a:solidFill>
                <a:latin typeface="Times New Roman" panose="02020603050405020304" pitchFamily="18" charset="0"/>
                <a:ea typeface="华文楷体" pitchFamily="2" charset="-122"/>
              </a:rPr>
              <a:t> </a:t>
            </a:r>
            <a:r>
              <a:rPr lang="pt-BR" altLang="zh-CN" sz="2400" noProof="1" smtClean="0">
                <a:solidFill>
                  <a:srgbClr val="993300"/>
                </a:solidFill>
                <a:latin typeface="Times New Roman" panose="02020603050405020304" pitchFamily="18" charset="0"/>
                <a:ea typeface="华文楷体" pitchFamily="2" charset="-122"/>
              </a:rPr>
              <a:t>a([</a:t>
            </a:r>
            <a:r>
              <a:rPr lang="pt-BR" altLang="zh-CN" sz="2400" noProof="1">
                <a:solidFill>
                  <a:srgbClr val="993300"/>
                </a:solidFill>
                <a:latin typeface="Times New Roman" panose="02020603050405020304" pitchFamily="18" charset="0"/>
                <a:ea typeface="华文楷体" pitchFamily="2" charset="-122"/>
              </a:rPr>
              <a:t>2  5  8]) </a:t>
            </a:r>
            <a:r>
              <a:rPr lang="en-US" altLang="zh-CN" sz="2400" noProof="1">
                <a:solidFill>
                  <a:srgbClr val="993300"/>
                </a:solidFill>
                <a:latin typeface="Times New Roman" panose="02020603050405020304" pitchFamily="18" charset="0"/>
                <a:ea typeface="华文楷体" pitchFamily="2" charset="-122"/>
              </a:rPr>
              <a:t>=[10  20  30] </a:t>
            </a:r>
            <a:r>
              <a:rPr lang="en-US" altLang="zh-CN" sz="2400" noProof="1">
                <a:solidFill>
                  <a:srgbClr val="490092"/>
                </a:solidFill>
                <a:latin typeface="Times New Roman" panose="02020603050405020304" pitchFamily="18" charset="0"/>
                <a:ea typeface="华文楷体" pitchFamily="2" charset="-122"/>
              </a:rPr>
              <a:t> </a:t>
            </a:r>
            <a:r>
              <a:rPr lang="en-US" altLang="zh-CN" sz="2400" noProof="1">
                <a:solidFill>
                  <a:srgbClr val="008000"/>
                </a:solidFill>
                <a:latin typeface="Times New Roman" panose="02020603050405020304" pitchFamily="18" charset="0"/>
                <a:ea typeface="华文楷体" pitchFamily="2" charset="-122"/>
              </a:rPr>
              <a:t>%</a:t>
            </a:r>
            <a:r>
              <a:rPr lang="zh-CN" altLang="en-US" sz="2400" noProof="1">
                <a:solidFill>
                  <a:srgbClr val="008000"/>
                </a:solidFill>
                <a:latin typeface="Times New Roman" panose="02020603050405020304" pitchFamily="18" charset="0"/>
                <a:ea typeface="华文楷体" pitchFamily="2" charset="-122"/>
              </a:rPr>
              <a:t>单下标修改多元素</a:t>
            </a:r>
            <a:endParaRPr lang="en-US" altLang="zh-CN" sz="2400" noProof="1">
              <a:solidFill>
                <a:srgbClr val="008000"/>
              </a:solidFill>
              <a:latin typeface="Times New Roman" panose="02020603050405020304" pitchFamily="18" charset="0"/>
              <a:ea typeface="华文楷体" pitchFamily="2" charset="-122"/>
            </a:endParaRPr>
          </a:p>
          <a:p>
            <a:pPr marL="742950" lvl="1" indent="-285750">
              <a:spcBef>
                <a:spcPct val="20000"/>
              </a:spcBef>
              <a:buClr>
                <a:schemeClr val="hlink"/>
              </a:buClr>
              <a:buSzPct val="55000"/>
              <a:buFont typeface="Wingdings" panose="05000000000000000000" pitchFamily="2" charset="2"/>
              <a:buNone/>
              <a:defRPr/>
            </a:pPr>
            <a:r>
              <a:rPr lang="en-US" altLang="zh-CN" sz="2400" noProof="1">
                <a:solidFill>
                  <a:srgbClr val="490092"/>
                </a:solidFill>
                <a:latin typeface="Times New Roman" panose="02020603050405020304" pitchFamily="18" charset="0"/>
                <a:ea typeface="华文楷体" pitchFamily="2" charset="-122"/>
              </a:rPr>
              <a:t>     </a:t>
            </a:r>
          </a:p>
          <a:p>
            <a:pPr marL="742950" lvl="1" indent="-285750">
              <a:spcBef>
                <a:spcPct val="20000"/>
              </a:spcBef>
              <a:buClr>
                <a:schemeClr val="hlink"/>
              </a:buClr>
              <a:buSzPct val="55000"/>
              <a:buFont typeface="Wingdings" panose="05000000000000000000" pitchFamily="2" charset="2"/>
              <a:buNone/>
              <a:defRPr/>
            </a:pPr>
            <a:r>
              <a:rPr lang="en-US" altLang="zh-CN" sz="2400" b="0" noProof="1">
                <a:solidFill>
                  <a:srgbClr val="993300"/>
                </a:solidFill>
                <a:latin typeface="Times New Roman" panose="02020603050405020304" pitchFamily="18" charset="0"/>
                <a:ea typeface="华文楷体" pitchFamily="2" charset="-122"/>
              </a:rPr>
              <a:t> </a:t>
            </a:r>
            <a:r>
              <a:rPr lang="en-US" altLang="zh-CN" sz="2400" noProof="1" smtClean="0">
                <a:solidFill>
                  <a:srgbClr val="993300"/>
                </a:solidFill>
                <a:latin typeface="Times New Roman" panose="02020603050405020304" pitchFamily="18" charset="0"/>
                <a:ea typeface="华文楷体" pitchFamily="2" charset="-122"/>
              </a:rPr>
              <a:t> </a:t>
            </a:r>
            <a:r>
              <a:rPr lang="pt-BR" altLang="zh-CN" sz="2400" noProof="1" smtClean="0">
                <a:solidFill>
                  <a:srgbClr val="993300"/>
                </a:solidFill>
                <a:latin typeface="Times New Roman" panose="02020603050405020304" pitchFamily="18" charset="0"/>
                <a:ea typeface="华文楷体" pitchFamily="2" charset="-122"/>
              </a:rPr>
              <a:t>a(:, </a:t>
            </a:r>
            <a:r>
              <a:rPr lang="pt-BR" altLang="zh-CN" sz="2400" noProof="1">
                <a:solidFill>
                  <a:srgbClr val="993300"/>
                </a:solidFill>
                <a:latin typeface="Times New Roman" panose="02020603050405020304" pitchFamily="18" charset="0"/>
                <a:ea typeface="华文楷体" pitchFamily="2" charset="-122"/>
              </a:rPr>
              <a:t>[2  3])=ones(2)</a:t>
            </a:r>
            <a:r>
              <a:rPr lang="pt-BR" altLang="zh-CN" sz="2400" noProof="1">
                <a:solidFill>
                  <a:srgbClr val="490092"/>
                </a:solidFill>
                <a:latin typeface="Times New Roman" panose="02020603050405020304" pitchFamily="18" charset="0"/>
                <a:ea typeface="华文楷体" pitchFamily="2" charset="-122"/>
              </a:rPr>
              <a:t>  </a:t>
            </a:r>
            <a:r>
              <a:rPr lang="pt-BR" altLang="zh-CN" sz="2400" noProof="1">
                <a:solidFill>
                  <a:srgbClr val="008000"/>
                </a:solidFill>
                <a:latin typeface="Times New Roman" panose="02020603050405020304" pitchFamily="18" charset="0"/>
                <a:ea typeface="华文楷体" pitchFamily="2" charset="-122"/>
              </a:rPr>
              <a:t>%</a:t>
            </a:r>
            <a:r>
              <a:rPr lang="zh-CN" altLang="en-US" sz="2400" noProof="1">
                <a:solidFill>
                  <a:srgbClr val="008000"/>
                </a:solidFill>
                <a:latin typeface="Times New Roman" panose="02020603050405020304" pitchFamily="18" charset="0"/>
                <a:ea typeface="华文楷体" pitchFamily="2" charset="-122"/>
              </a:rPr>
              <a:t>全</a:t>
            </a:r>
            <a:r>
              <a:rPr lang="zh-CN" altLang="pt-BR" sz="2400" noProof="1">
                <a:solidFill>
                  <a:srgbClr val="008000"/>
                </a:solidFill>
                <a:latin typeface="Times New Roman" panose="02020603050405020304" pitchFamily="18" charset="0"/>
                <a:ea typeface="华文楷体" pitchFamily="2" charset="-122"/>
              </a:rPr>
              <a:t>下标修改</a:t>
            </a:r>
            <a:r>
              <a:rPr lang="zh-CN" altLang="en-US" sz="2400" noProof="1">
                <a:solidFill>
                  <a:srgbClr val="008000"/>
                </a:solidFill>
                <a:latin typeface="Times New Roman" panose="02020603050405020304" pitchFamily="18" charset="0"/>
                <a:ea typeface="华文楷体" pitchFamily="2" charset="-122"/>
              </a:rPr>
              <a:t>多元素</a:t>
            </a:r>
            <a:endParaRPr lang="zh-CN" altLang="pt-BR" sz="2400" noProof="1">
              <a:solidFill>
                <a:srgbClr val="008000"/>
              </a:solidFill>
              <a:latin typeface="Times New Roman" panose="02020603050405020304" pitchFamily="18" charset="0"/>
              <a:ea typeface="华文楷体" pitchFamily="2" charset="-122"/>
            </a:endParaRPr>
          </a:p>
          <a:p>
            <a:pPr marL="742950" lvl="1" indent="-285750">
              <a:spcBef>
                <a:spcPct val="50000"/>
              </a:spcBef>
              <a:buClr>
                <a:schemeClr val="hlink"/>
              </a:buClr>
              <a:buSzPct val="55000"/>
              <a:buFont typeface="Wingdings" panose="05000000000000000000" pitchFamily="2" charset="2"/>
              <a:buChar char="%"/>
              <a:defRPr/>
            </a:pPr>
            <a:endParaRPr lang="en-US" altLang="zh-CN" sz="1100" noProof="1">
              <a:solidFill>
                <a:srgbClr val="490092"/>
              </a:solidFill>
              <a:latin typeface="Times New Roman" panose="02020603050405020304" pitchFamily="18" charset="0"/>
              <a:ea typeface="华文楷体" pitchFamily="2" charset="-122"/>
            </a:endParaRPr>
          </a:p>
          <a:p>
            <a:pPr marL="800100" lvl="1" indent="-342900">
              <a:spcBef>
                <a:spcPct val="50000"/>
              </a:spcBef>
              <a:buClr>
                <a:schemeClr val="hlink"/>
              </a:buClr>
              <a:buSzPct val="55000"/>
              <a:buFont typeface="Wingdings" panose="05000000000000000000" charset="0"/>
              <a:buChar char="l"/>
              <a:defRPr/>
            </a:pPr>
            <a:r>
              <a:rPr lang="zh-CN" altLang="en-US" sz="2400" noProof="1">
                <a:solidFill>
                  <a:schemeClr val="tx1"/>
                </a:solidFill>
                <a:latin typeface="Times New Roman" panose="02020603050405020304" pitchFamily="18" charset="0"/>
                <a:ea typeface="华文楷体" pitchFamily="2" charset="-122"/>
              </a:rPr>
              <a:t>二维数组可以</a:t>
            </a:r>
            <a:r>
              <a:rPr lang="zh-CN" altLang="en-US" sz="2400" noProof="1">
                <a:solidFill>
                  <a:schemeClr val="hlink"/>
                </a:solidFill>
                <a:latin typeface="Times New Roman" panose="02020603050405020304" pitchFamily="18" charset="0"/>
                <a:ea typeface="华文楷体" pitchFamily="2" charset="-122"/>
              </a:rPr>
              <a:t>单下标</a:t>
            </a:r>
            <a:r>
              <a:rPr lang="zh-CN" altLang="en-US" sz="2400" noProof="1">
                <a:solidFill>
                  <a:schemeClr val="tx1"/>
                </a:solidFill>
                <a:latin typeface="Times New Roman" panose="02020603050405020304" pitchFamily="18" charset="0"/>
                <a:ea typeface="华文楷体" pitchFamily="2" charset="-122"/>
              </a:rPr>
              <a:t>或</a:t>
            </a:r>
            <a:r>
              <a:rPr lang="zh-CN" altLang="en-US" sz="2400" noProof="1">
                <a:solidFill>
                  <a:schemeClr val="hlink"/>
                </a:solidFill>
                <a:latin typeface="Times New Roman" panose="02020603050405020304" pitchFamily="18" charset="0"/>
                <a:ea typeface="华文楷体" pitchFamily="2" charset="-122"/>
              </a:rPr>
              <a:t>全下标</a:t>
            </a:r>
            <a:r>
              <a:rPr lang="zh-CN" altLang="en-US" sz="2400" noProof="1">
                <a:solidFill>
                  <a:schemeClr val="tx1"/>
                </a:solidFill>
                <a:latin typeface="Times New Roman" panose="02020603050405020304" pitchFamily="18" charset="0"/>
                <a:ea typeface="华文楷体" pitchFamily="2" charset="-122"/>
              </a:rPr>
              <a:t>方式访问、赋值；</a:t>
            </a:r>
          </a:p>
          <a:p>
            <a:pPr marL="800100" lvl="1" indent="-342900">
              <a:spcBef>
                <a:spcPct val="20000"/>
              </a:spcBef>
              <a:buClr>
                <a:schemeClr val="hlink"/>
              </a:buClr>
              <a:buSzPct val="55000"/>
              <a:buFont typeface="Wingdings" panose="05000000000000000000" charset="0"/>
              <a:buChar char="l"/>
              <a:defRPr/>
            </a:pPr>
            <a:r>
              <a:rPr lang="zh-CN" altLang="en-US" sz="2400" noProof="1">
                <a:solidFill>
                  <a:schemeClr val="hlink"/>
                </a:solidFill>
                <a:latin typeface="Times New Roman" panose="02020603050405020304" pitchFamily="18" charset="0"/>
                <a:ea typeface="华文楷体" pitchFamily="2" charset="-122"/>
              </a:rPr>
              <a:t>单下标方式赋值时，</a:t>
            </a:r>
            <a:r>
              <a:rPr lang="zh-CN" altLang="en-US" sz="2400" noProof="1">
                <a:solidFill>
                  <a:schemeClr val="tx1"/>
                </a:solidFill>
                <a:latin typeface="Times New Roman" panose="02020603050405020304" pitchFamily="18" charset="0"/>
                <a:ea typeface="华文楷体" pitchFamily="2" charset="-122"/>
              </a:rPr>
              <a:t>等号两边涉及的元素个数必须相等；</a:t>
            </a:r>
          </a:p>
          <a:p>
            <a:pPr marL="800100" lvl="1" indent="-342900">
              <a:spcBef>
                <a:spcPct val="20000"/>
              </a:spcBef>
              <a:buClr>
                <a:schemeClr val="hlink"/>
              </a:buClr>
              <a:buSzPct val="55000"/>
              <a:buFont typeface="Wingdings" panose="05000000000000000000" charset="0"/>
              <a:buChar char="l"/>
              <a:defRPr/>
            </a:pPr>
            <a:r>
              <a:rPr lang="zh-CN" altLang="en-US" sz="2400" noProof="1">
                <a:solidFill>
                  <a:schemeClr val="hlink"/>
                </a:solidFill>
                <a:latin typeface="Times New Roman" panose="02020603050405020304" pitchFamily="18" charset="0"/>
                <a:ea typeface="华文楷体" pitchFamily="2" charset="-122"/>
              </a:rPr>
              <a:t>全下标方式赋值时，</a:t>
            </a:r>
            <a:r>
              <a:rPr lang="zh-CN" altLang="en-US" sz="2400" noProof="1">
                <a:solidFill>
                  <a:schemeClr val="tx1"/>
                </a:solidFill>
                <a:latin typeface="Times New Roman" panose="02020603050405020304" pitchFamily="18" charset="0"/>
                <a:ea typeface="华文楷体" pitchFamily="2" charset="-122"/>
              </a:rPr>
              <a:t>等号右边数组的大小必须等于原数组中涉及元素构成的子数组的大小。</a:t>
            </a:r>
          </a:p>
        </p:txBody>
      </p:sp>
      <p:sp>
        <p:nvSpPr>
          <p:cNvPr id="113667" name="Rectangle 3"/>
          <p:cNvSpPr txBox="1">
            <a:spLocks noChangeArrowheads="1"/>
          </p:cNvSpPr>
          <p:nvPr/>
        </p:nvSpPr>
        <p:spPr bwMode="auto">
          <a:xfrm>
            <a:off x="-36513" y="838200"/>
            <a:ext cx="7772401"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spcBef>
                <a:spcPct val="20000"/>
              </a:spcBef>
              <a:buClr>
                <a:schemeClr val="hlink"/>
              </a:buClr>
              <a:buSzPct val="55000"/>
              <a:buFont typeface="Wingdings" panose="05000000000000000000" pitchFamily="2" charset="2"/>
              <a:buNone/>
            </a:pPr>
            <a:r>
              <a:rPr lang="en-US" altLang="zh-CN" dirty="0">
                <a:solidFill>
                  <a:srgbClr val="0000FF"/>
                </a:solidFill>
                <a:latin typeface="Times New Roman" panose="02020603050405020304" pitchFamily="18" charset="0"/>
                <a:ea typeface="华文楷体" panose="02010600040101010101" pitchFamily="2" charset="-122"/>
              </a:rPr>
              <a:t>【</a:t>
            </a:r>
            <a:r>
              <a:rPr lang="zh-CN" altLang="en-US" dirty="0">
                <a:solidFill>
                  <a:srgbClr val="0000FF"/>
                </a:solidFill>
                <a:latin typeface="Times New Roman" panose="02020603050405020304" pitchFamily="18" charset="0"/>
                <a:ea typeface="华文楷体" panose="02010600040101010101" pitchFamily="2" charset="-122"/>
              </a:rPr>
              <a:t>例</a:t>
            </a:r>
            <a:r>
              <a:rPr lang="en-US" altLang="zh-CN" dirty="0">
                <a:solidFill>
                  <a:srgbClr val="0000FF"/>
                </a:solidFill>
                <a:latin typeface="Times New Roman" panose="02020603050405020304" pitchFamily="18" charset="0"/>
                <a:ea typeface="华文楷体" panose="02010600040101010101" pitchFamily="2" charset="-122"/>
              </a:rPr>
              <a:t>】</a:t>
            </a:r>
            <a:endParaRPr lang="zh-CN" altLang="en-US" dirty="0">
              <a:solidFill>
                <a:srgbClr val="490092"/>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buFont typeface="Wingdings" panose="05000000000000000000" pitchFamily="2" charset="2"/>
              <a:buNone/>
            </a:pPr>
            <a:r>
              <a:rPr lang="en-US" altLang="zh-CN" sz="2400" b="0" dirty="0" smtClean="0">
                <a:solidFill>
                  <a:srgbClr val="993300"/>
                </a:solidFill>
                <a:latin typeface="Times New Roman" panose="02020603050405020304" pitchFamily="18" charset="0"/>
                <a:ea typeface="华文楷体" panose="02010600040101010101" pitchFamily="2" charset="-122"/>
              </a:rPr>
              <a:t> </a:t>
            </a:r>
            <a:r>
              <a:rPr lang="en-US" altLang="zh-CN" sz="2400" dirty="0" smtClean="0">
                <a:solidFill>
                  <a:srgbClr val="993300"/>
                </a:solidFill>
                <a:latin typeface="Times New Roman" panose="02020603050405020304" pitchFamily="18" charset="0"/>
                <a:ea typeface="华文楷体" panose="02010600040101010101" pitchFamily="2" charset="-122"/>
              </a:rPr>
              <a:t>a=</a:t>
            </a:r>
            <a:r>
              <a:rPr lang="en-US" altLang="zh-CN" sz="2400" dirty="0" err="1" smtClean="0">
                <a:solidFill>
                  <a:srgbClr val="993300"/>
                </a:solidFill>
                <a:latin typeface="Times New Roman" panose="02020603050405020304" pitchFamily="18" charset="0"/>
                <a:ea typeface="华文楷体" panose="02010600040101010101" pitchFamily="2" charset="-122"/>
              </a:rPr>
              <a:t>zeros</a:t>
            </a:r>
            <a:r>
              <a:rPr lang="en-US" altLang="zh-CN" sz="2400" dirty="0" smtClean="0">
                <a:solidFill>
                  <a:srgbClr val="993300"/>
                </a:solidFill>
                <a:latin typeface="Times New Roman" panose="02020603050405020304" pitchFamily="18" charset="0"/>
                <a:ea typeface="华文楷体" panose="02010600040101010101" pitchFamily="2" charset="-122"/>
              </a:rPr>
              <a:t>(2</a:t>
            </a:r>
            <a:r>
              <a:rPr lang="en-US" altLang="zh-CN" sz="2400" dirty="0">
                <a:solidFill>
                  <a:srgbClr val="993300"/>
                </a:solidFill>
                <a:latin typeface="Times New Roman" panose="02020603050405020304" pitchFamily="18" charset="0"/>
                <a:ea typeface="华文楷体" panose="02010600040101010101" pitchFamily="2" charset="-122"/>
              </a:rPr>
              <a:t>, 4)</a:t>
            </a:r>
            <a:r>
              <a:rPr lang="en-US" altLang="zh-CN" sz="2400" dirty="0">
                <a:solidFill>
                  <a:srgbClr val="490092"/>
                </a:solidFill>
                <a:latin typeface="Times New Roman" panose="02020603050405020304" pitchFamily="18" charset="0"/>
                <a:ea typeface="华文楷体" panose="02010600040101010101" pitchFamily="2" charset="-122"/>
              </a:rPr>
              <a:t>   </a:t>
            </a:r>
            <a:r>
              <a:rPr lang="en-US" altLang="zh-CN" sz="2400" dirty="0">
                <a:solidFill>
                  <a:srgbClr val="008000"/>
                </a:solidFill>
                <a:latin typeface="Times New Roman" panose="02020603050405020304" pitchFamily="18" charset="0"/>
                <a:ea typeface="华文楷体" panose="02010600040101010101" pitchFamily="2" charset="-122"/>
              </a:rPr>
              <a:t>%</a:t>
            </a:r>
            <a:r>
              <a:rPr lang="zh-CN" altLang="en-US" sz="2400" dirty="0">
                <a:solidFill>
                  <a:srgbClr val="008000"/>
                </a:solidFill>
                <a:latin typeface="Times New Roman" panose="02020603050405020304" pitchFamily="18" charset="0"/>
                <a:ea typeface="华文楷体" panose="02010600040101010101" pitchFamily="2" charset="-122"/>
              </a:rPr>
              <a:t>创建</a:t>
            </a:r>
            <a:r>
              <a:rPr lang="en-US" altLang="zh-CN" sz="2400" dirty="0">
                <a:solidFill>
                  <a:srgbClr val="008000"/>
                </a:solidFill>
                <a:latin typeface="Times New Roman" panose="02020603050405020304" pitchFamily="18" charset="0"/>
                <a:ea typeface="华文楷体" panose="02010600040101010101" pitchFamily="2" charset="-122"/>
              </a:rPr>
              <a:t>2x4</a:t>
            </a:r>
            <a:r>
              <a:rPr lang="zh-CN" altLang="en-US" sz="2400" dirty="0">
                <a:solidFill>
                  <a:srgbClr val="008000"/>
                </a:solidFill>
                <a:latin typeface="Times New Roman" panose="02020603050405020304" pitchFamily="18" charset="0"/>
                <a:ea typeface="华文楷体" panose="02010600040101010101" pitchFamily="2" charset="-122"/>
              </a:rPr>
              <a:t>的全</a:t>
            </a:r>
            <a:r>
              <a:rPr lang="en-US" altLang="zh-CN" sz="2400" dirty="0">
                <a:solidFill>
                  <a:srgbClr val="008000"/>
                </a:solidFill>
                <a:latin typeface="Times New Roman" panose="02020603050405020304" pitchFamily="18" charset="0"/>
                <a:ea typeface="华文楷体" panose="02010600040101010101" pitchFamily="2" charset="-122"/>
              </a:rPr>
              <a:t>0</a:t>
            </a:r>
            <a:r>
              <a:rPr lang="zh-CN" altLang="en-US" sz="2400" dirty="0">
                <a:solidFill>
                  <a:srgbClr val="008000"/>
                </a:solidFill>
                <a:latin typeface="Times New Roman" panose="02020603050405020304" pitchFamily="18" charset="0"/>
                <a:ea typeface="华文楷体" panose="02010600040101010101" pitchFamily="2" charset="-122"/>
              </a:rPr>
              <a:t>数组</a:t>
            </a:r>
          </a:p>
          <a:p>
            <a:pPr lvl="1" eaLnBrk="1" hangingPunct="1">
              <a:spcBef>
                <a:spcPct val="20000"/>
              </a:spcBef>
              <a:buClr>
                <a:schemeClr val="hlink"/>
              </a:buClr>
              <a:buSzPct val="55000"/>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 </a:t>
            </a:r>
            <a:r>
              <a:rPr lang="pt-BR" altLang="zh-CN" sz="2400" dirty="0" smtClean="0">
                <a:solidFill>
                  <a:srgbClr val="993300"/>
                </a:solidFill>
                <a:latin typeface="Times New Roman" panose="02020603050405020304" pitchFamily="18" charset="0"/>
                <a:ea typeface="华文楷体" panose="02010600040101010101" pitchFamily="2" charset="-122"/>
              </a:rPr>
              <a:t>a(:)=</a:t>
            </a:r>
            <a:r>
              <a:rPr lang="pt-BR" altLang="zh-CN" sz="2400" dirty="0">
                <a:solidFill>
                  <a:srgbClr val="993300"/>
                </a:solidFill>
                <a:latin typeface="Times New Roman" panose="02020603050405020304" pitchFamily="18" charset="0"/>
                <a:ea typeface="华文楷体" panose="02010600040101010101" pitchFamily="2" charset="-122"/>
              </a:rPr>
              <a:t>1:8</a:t>
            </a:r>
            <a:r>
              <a:rPr lang="pt-BR" altLang="zh-CN" dirty="0">
                <a:solidFill>
                  <a:srgbClr val="490092"/>
                </a:solidFill>
                <a:latin typeface="Times New Roman" panose="02020603050405020304" pitchFamily="18" charset="0"/>
                <a:ea typeface="华文楷体" panose="02010600040101010101" pitchFamily="2" charset="-122"/>
              </a:rPr>
              <a:t>         </a:t>
            </a:r>
            <a:r>
              <a:rPr lang="pt-BR" altLang="zh-CN" sz="2400" dirty="0">
                <a:solidFill>
                  <a:srgbClr val="008000"/>
                </a:solidFill>
                <a:latin typeface="Times New Roman" panose="02020603050405020304" pitchFamily="18" charset="0"/>
                <a:ea typeface="华文楷体" panose="02010600040101010101" pitchFamily="2" charset="-122"/>
              </a:rPr>
              <a:t>%</a:t>
            </a:r>
            <a:r>
              <a:rPr lang="zh-CN" altLang="en-US" sz="2400" dirty="0">
                <a:solidFill>
                  <a:srgbClr val="008000"/>
                </a:solidFill>
                <a:latin typeface="Times New Roman" panose="02020603050405020304" pitchFamily="18" charset="0"/>
                <a:ea typeface="华文楷体" panose="02010600040101010101" pitchFamily="2" charset="-122"/>
              </a:rPr>
              <a:t>对其赋值</a:t>
            </a:r>
            <a:endParaRPr lang="pt-BR" altLang="zh-CN" sz="2400" dirty="0">
              <a:solidFill>
                <a:srgbClr val="008000"/>
              </a:solidFill>
              <a:latin typeface="Times New Roman" panose="02020603050405020304" pitchFamily="18" charset="0"/>
              <a:ea typeface="华文楷体" panose="02010600040101010101" pitchFamily="2" charset="-122"/>
            </a:endParaRPr>
          </a:p>
          <a:p>
            <a:pPr lvl="1" eaLnBrk="1" hangingPunct="1">
              <a:spcBef>
                <a:spcPct val="20000"/>
              </a:spcBef>
              <a:buClr>
                <a:schemeClr val="hlink"/>
              </a:buClr>
              <a:buSzPct val="55000"/>
              <a:buFont typeface="Wingdings" panose="05000000000000000000" pitchFamily="2" charset="2"/>
              <a:buNone/>
            </a:pPr>
            <a:r>
              <a:rPr lang="en-US" altLang="zh-CN" sz="2400" b="0" dirty="0" smtClean="0">
                <a:solidFill>
                  <a:srgbClr val="993300"/>
                </a:solidFill>
                <a:latin typeface="Times New Roman" panose="02020603050405020304" pitchFamily="18" charset="0"/>
                <a:ea typeface="华文楷体" panose="02010600040101010101" pitchFamily="2" charset="-122"/>
              </a:rPr>
              <a:t> </a:t>
            </a:r>
            <a:r>
              <a:rPr lang="pt-BR" altLang="zh-CN" sz="2400" dirty="0" smtClean="0">
                <a:solidFill>
                  <a:srgbClr val="993300"/>
                </a:solidFill>
                <a:latin typeface="Times New Roman" panose="02020603050405020304" pitchFamily="18" charset="0"/>
                <a:ea typeface="华文楷体" panose="02010600040101010101" pitchFamily="2" charset="-122"/>
              </a:rPr>
              <a:t>a([</a:t>
            </a:r>
            <a:r>
              <a:rPr lang="pt-BR" altLang="zh-CN" sz="2400" dirty="0">
                <a:solidFill>
                  <a:srgbClr val="993300"/>
                </a:solidFill>
                <a:latin typeface="Times New Roman" panose="02020603050405020304" pitchFamily="18" charset="0"/>
                <a:ea typeface="华文楷体" panose="02010600040101010101" pitchFamily="2" charset="-122"/>
              </a:rPr>
              <a:t>2   5   8])</a:t>
            </a:r>
            <a:r>
              <a:rPr lang="pt-BR" altLang="zh-CN" sz="2400" dirty="0">
                <a:solidFill>
                  <a:srgbClr val="490092"/>
                </a:solidFill>
                <a:latin typeface="Times New Roman" panose="02020603050405020304" pitchFamily="18" charset="0"/>
                <a:ea typeface="华文楷体" panose="02010600040101010101" pitchFamily="2" charset="-122"/>
              </a:rPr>
              <a:t>     </a:t>
            </a:r>
            <a:r>
              <a:rPr lang="pt-BR" altLang="zh-CN" sz="2400" dirty="0">
                <a:solidFill>
                  <a:srgbClr val="008000"/>
                </a:solidFill>
                <a:latin typeface="Times New Roman" panose="02020603050405020304" pitchFamily="18" charset="0"/>
                <a:ea typeface="华文楷体" panose="02010600040101010101" pitchFamily="2" charset="-122"/>
              </a:rPr>
              <a:t>%</a:t>
            </a:r>
            <a:r>
              <a:rPr lang="zh-CN" altLang="pt-BR" sz="2400" dirty="0">
                <a:solidFill>
                  <a:srgbClr val="008000"/>
                </a:solidFill>
                <a:latin typeface="Times New Roman" panose="02020603050405020304" pitchFamily="18" charset="0"/>
                <a:ea typeface="华文楷体" panose="02010600040101010101" pitchFamily="2" charset="-122"/>
              </a:rPr>
              <a:t>单下标寻访多个元素</a:t>
            </a:r>
            <a:endParaRPr lang="pt-BR" altLang="zh-CN" sz="2400" dirty="0">
              <a:solidFill>
                <a:srgbClr val="008000"/>
              </a:solidFill>
              <a:latin typeface="Times New Roman" panose="02020603050405020304" pitchFamily="18" charset="0"/>
              <a:ea typeface="华文楷体" panose="02010600040101010101" pitchFamily="2" charset="-122"/>
            </a:endParaRPr>
          </a:p>
        </p:txBody>
      </p:sp>
      <p:sp>
        <p:nvSpPr>
          <p:cNvPr id="2" name="矩形标注 1"/>
          <p:cNvSpPr/>
          <p:nvPr/>
        </p:nvSpPr>
        <p:spPr bwMode="auto">
          <a:xfrm>
            <a:off x="6607175" y="804863"/>
            <a:ext cx="1428750" cy="1052512"/>
          </a:xfrm>
          <a:prstGeom prst="wedgeRectCallout">
            <a:avLst>
              <a:gd name="adj1" fmla="val -184886"/>
              <a:gd name="adj2" fmla="val 7576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solidFill>
              <a:srgbClr val="FF6600"/>
            </a:solidFill>
            <a:miter lim="800000"/>
          </a:ln>
          <a:effectLst>
            <a:outerShdw dist="35921" dir="2700000" algn="ctr" rotWithShape="0">
              <a:schemeClr val="tx2"/>
            </a:outerShdw>
          </a:effectLst>
        </p:spPr>
        <p:txBody>
          <a:bodyPr anchor="b"/>
          <a:lstStyle/>
          <a:p>
            <a:pPr algn="ctr">
              <a:defRPr/>
            </a:pPr>
            <a:r>
              <a:rPr lang="en-US" altLang="zh-CN" sz="2000" b="0" dirty="0" smtClean="0">
                <a:solidFill>
                  <a:schemeClr val="tx1"/>
                </a:solidFill>
              </a:rPr>
              <a:t>a</a:t>
            </a:r>
            <a:r>
              <a:rPr lang="zh-CN" altLang="en-US" sz="2000" b="0" dirty="0" smtClean="0">
                <a:solidFill>
                  <a:schemeClr val="tx1"/>
                </a:solidFill>
              </a:rPr>
              <a:t>为</a:t>
            </a:r>
            <a:endParaRPr lang="en-US" altLang="zh-CN" sz="2000" b="0" dirty="0">
              <a:solidFill>
                <a:schemeClr val="tx1"/>
              </a:solidFill>
            </a:endParaRPr>
          </a:p>
          <a:p>
            <a:pPr algn="ctr">
              <a:defRPr/>
            </a:pPr>
            <a:r>
              <a:rPr lang="en-US" altLang="zh-CN" sz="2000" b="0" dirty="0">
                <a:solidFill>
                  <a:srgbClr val="0000FF"/>
                </a:solidFill>
              </a:rPr>
              <a:t>1  3  5  7</a:t>
            </a:r>
          </a:p>
          <a:p>
            <a:pPr algn="ctr">
              <a:defRPr/>
            </a:pPr>
            <a:r>
              <a:rPr lang="en-US" altLang="zh-CN" sz="2000" b="0" dirty="0">
                <a:solidFill>
                  <a:srgbClr val="0000FF"/>
                </a:solidFill>
              </a:rPr>
              <a:t>2  4  6  8</a:t>
            </a:r>
            <a:endParaRPr lang="zh-CN" altLang="en-US" sz="2000" b="0" dirty="0">
              <a:solidFill>
                <a:srgbClr val="0000FF"/>
              </a:solidFill>
            </a:endParaRPr>
          </a:p>
        </p:txBody>
      </p:sp>
      <p:sp>
        <p:nvSpPr>
          <p:cNvPr id="6" name="矩形标注 5"/>
          <p:cNvSpPr/>
          <p:nvPr/>
        </p:nvSpPr>
        <p:spPr bwMode="auto">
          <a:xfrm>
            <a:off x="7321550" y="2133600"/>
            <a:ext cx="1701800" cy="1049338"/>
          </a:xfrm>
          <a:prstGeom prst="wedgeRectCallout">
            <a:avLst>
              <a:gd name="adj1" fmla="val -94286"/>
              <a:gd name="adj2" fmla="val 5666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solidFill>
              <a:srgbClr val="FF6600"/>
            </a:solidFill>
            <a:miter lim="800000"/>
          </a:ln>
          <a:effectLst>
            <a:outerShdw dist="35921" dir="2700000" algn="ctr" rotWithShape="0">
              <a:schemeClr val="tx2"/>
            </a:outerShdw>
          </a:effectLst>
        </p:spPr>
        <p:txBody>
          <a:bodyPr anchor="b"/>
          <a:lstStyle/>
          <a:p>
            <a:pPr>
              <a:defRPr/>
            </a:pPr>
            <a:r>
              <a:rPr lang="en-US" altLang="zh-CN" sz="2400" dirty="0">
                <a:solidFill>
                  <a:srgbClr val="0000FF"/>
                </a:solidFill>
              </a:rPr>
              <a:t> </a:t>
            </a:r>
          </a:p>
          <a:p>
            <a:pPr>
              <a:defRPr/>
            </a:pPr>
            <a:r>
              <a:rPr lang="en-US" altLang="zh-CN" sz="2400" dirty="0">
                <a:solidFill>
                  <a:srgbClr val="0000FF"/>
                </a:solidFill>
              </a:rPr>
              <a:t> </a:t>
            </a:r>
          </a:p>
          <a:p>
            <a:pPr>
              <a:defRPr/>
            </a:pPr>
            <a:endParaRPr lang="en-US" altLang="zh-CN" sz="2400" dirty="0">
              <a:solidFill>
                <a:srgbClr val="0000FF"/>
              </a:solidFill>
            </a:endParaRPr>
          </a:p>
          <a:p>
            <a:pPr algn="ctr">
              <a:defRPr/>
            </a:pPr>
            <a:r>
              <a:rPr lang="en-US" altLang="zh-CN" sz="2000" b="0" dirty="0" smtClean="0">
                <a:solidFill>
                  <a:schemeClr val="tx1"/>
                </a:solidFill>
              </a:rPr>
              <a:t>a</a:t>
            </a:r>
            <a:r>
              <a:rPr lang="zh-CN" altLang="en-US" sz="2000" b="0" dirty="0" smtClean="0">
                <a:solidFill>
                  <a:schemeClr val="tx1"/>
                </a:solidFill>
              </a:rPr>
              <a:t>变为</a:t>
            </a:r>
            <a:endParaRPr lang="en-US" altLang="zh-CN" sz="2000" b="0" dirty="0">
              <a:solidFill>
                <a:schemeClr val="tx1"/>
              </a:solidFill>
            </a:endParaRPr>
          </a:p>
          <a:p>
            <a:pPr>
              <a:defRPr/>
            </a:pPr>
            <a:r>
              <a:rPr lang="en-US" altLang="zh-CN" sz="2000" b="0" dirty="0">
                <a:solidFill>
                  <a:srgbClr val="0000FF"/>
                </a:solidFill>
              </a:rPr>
              <a:t> 1   3  </a:t>
            </a:r>
            <a:r>
              <a:rPr lang="en-US" altLang="zh-CN" sz="2000" b="0" dirty="0">
                <a:solidFill>
                  <a:srgbClr val="FF0000"/>
                </a:solidFill>
              </a:rPr>
              <a:t>20</a:t>
            </a:r>
            <a:r>
              <a:rPr lang="en-US" altLang="zh-CN" sz="2000" b="0" dirty="0">
                <a:solidFill>
                  <a:srgbClr val="0000FF"/>
                </a:solidFill>
              </a:rPr>
              <a:t>   7</a:t>
            </a:r>
          </a:p>
          <a:p>
            <a:pPr>
              <a:defRPr/>
            </a:pPr>
            <a:r>
              <a:rPr lang="en-US" altLang="zh-CN" sz="2000" b="0" dirty="0">
                <a:solidFill>
                  <a:srgbClr val="FF0000"/>
                </a:solidFill>
              </a:rPr>
              <a:t>10</a:t>
            </a:r>
            <a:r>
              <a:rPr lang="en-US" altLang="zh-CN" sz="2000" b="0" dirty="0">
                <a:solidFill>
                  <a:srgbClr val="0000FF"/>
                </a:solidFill>
              </a:rPr>
              <a:t>  4   6   </a:t>
            </a:r>
            <a:r>
              <a:rPr lang="en-US" altLang="zh-CN" sz="2000" b="0" dirty="0">
                <a:solidFill>
                  <a:srgbClr val="FF0000"/>
                </a:solidFill>
              </a:rPr>
              <a:t>30</a:t>
            </a:r>
            <a:endParaRPr lang="zh-CN" altLang="en-US" sz="2000" b="0" dirty="0">
              <a:solidFill>
                <a:srgbClr val="FF0000"/>
              </a:solidFill>
            </a:endParaRPr>
          </a:p>
        </p:txBody>
      </p:sp>
      <p:sp>
        <p:nvSpPr>
          <p:cNvPr id="7" name="矩形标注 6"/>
          <p:cNvSpPr/>
          <p:nvPr/>
        </p:nvSpPr>
        <p:spPr bwMode="auto">
          <a:xfrm>
            <a:off x="7351713" y="3838575"/>
            <a:ext cx="1671637" cy="1049338"/>
          </a:xfrm>
          <a:prstGeom prst="wedgeRectCallout">
            <a:avLst>
              <a:gd name="adj1" fmla="val -97046"/>
              <a:gd name="adj2" fmla="val -1278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solidFill>
              <a:srgbClr val="FF6600"/>
            </a:solidFill>
            <a:miter lim="800000"/>
          </a:ln>
          <a:effectLst>
            <a:outerShdw dist="35921" dir="2700000" algn="ctr" rotWithShape="0">
              <a:schemeClr val="tx2"/>
            </a:outerShdw>
          </a:effectLst>
        </p:spPr>
        <p:txBody>
          <a:bodyPr anchor="b"/>
          <a:lstStyle/>
          <a:p>
            <a:pPr>
              <a:defRPr/>
            </a:pPr>
            <a:r>
              <a:rPr lang="en-US" altLang="zh-CN" sz="2400" dirty="0">
                <a:solidFill>
                  <a:srgbClr val="0000FF"/>
                </a:solidFill>
              </a:rPr>
              <a:t> </a:t>
            </a:r>
          </a:p>
          <a:p>
            <a:pPr>
              <a:defRPr/>
            </a:pPr>
            <a:r>
              <a:rPr lang="en-US" altLang="zh-CN" sz="2400" dirty="0">
                <a:solidFill>
                  <a:srgbClr val="0000FF"/>
                </a:solidFill>
              </a:rPr>
              <a:t> </a:t>
            </a:r>
          </a:p>
          <a:p>
            <a:pPr>
              <a:defRPr/>
            </a:pPr>
            <a:endParaRPr lang="en-US" altLang="zh-CN" sz="2400" dirty="0">
              <a:solidFill>
                <a:srgbClr val="0000FF"/>
              </a:solidFill>
            </a:endParaRPr>
          </a:p>
          <a:p>
            <a:pPr algn="ctr">
              <a:defRPr/>
            </a:pPr>
            <a:r>
              <a:rPr lang="en-US" altLang="zh-CN" sz="2000" b="0" dirty="0" smtClean="0">
                <a:solidFill>
                  <a:schemeClr val="tx1"/>
                </a:solidFill>
              </a:rPr>
              <a:t>a</a:t>
            </a:r>
            <a:r>
              <a:rPr lang="zh-CN" altLang="en-US" sz="2000" b="0" dirty="0" smtClean="0">
                <a:solidFill>
                  <a:schemeClr val="tx1"/>
                </a:solidFill>
              </a:rPr>
              <a:t>再</a:t>
            </a:r>
            <a:r>
              <a:rPr lang="zh-CN" altLang="en-US" sz="2000" b="0" dirty="0">
                <a:solidFill>
                  <a:schemeClr val="tx1"/>
                </a:solidFill>
              </a:rPr>
              <a:t>变为</a:t>
            </a:r>
            <a:endParaRPr lang="en-US" altLang="zh-CN" sz="2000" b="0" dirty="0">
              <a:solidFill>
                <a:schemeClr val="tx1"/>
              </a:solidFill>
            </a:endParaRPr>
          </a:p>
          <a:p>
            <a:pPr>
              <a:defRPr/>
            </a:pPr>
            <a:r>
              <a:rPr lang="en-US" altLang="zh-CN" sz="2000" b="0" dirty="0">
                <a:solidFill>
                  <a:srgbClr val="0000FF"/>
                </a:solidFill>
              </a:rPr>
              <a:t> 1   </a:t>
            </a:r>
            <a:r>
              <a:rPr lang="en-US" altLang="zh-CN" sz="2000" b="0" dirty="0">
                <a:solidFill>
                  <a:srgbClr val="FF0000"/>
                </a:solidFill>
              </a:rPr>
              <a:t>1</a:t>
            </a:r>
            <a:r>
              <a:rPr lang="en-US" altLang="zh-CN" sz="2000" b="0" dirty="0">
                <a:solidFill>
                  <a:srgbClr val="0000FF"/>
                </a:solidFill>
              </a:rPr>
              <a:t>   </a:t>
            </a:r>
            <a:r>
              <a:rPr lang="en-US" altLang="zh-CN" sz="2000" b="0" dirty="0">
                <a:solidFill>
                  <a:srgbClr val="FF0000"/>
                </a:solidFill>
              </a:rPr>
              <a:t>1</a:t>
            </a:r>
            <a:r>
              <a:rPr lang="en-US" altLang="zh-CN" sz="2000" b="0" dirty="0">
                <a:solidFill>
                  <a:srgbClr val="0000FF"/>
                </a:solidFill>
              </a:rPr>
              <a:t>   7</a:t>
            </a:r>
          </a:p>
          <a:p>
            <a:pPr>
              <a:defRPr/>
            </a:pPr>
            <a:r>
              <a:rPr lang="en-US" altLang="zh-CN" sz="2000" b="0" dirty="0">
                <a:solidFill>
                  <a:srgbClr val="FF0000"/>
                </a:solidFill>
              </a:rPr>
              <a:t>10</a:t>
            </a:r>
            <a:r>
              <a:rPr lang="en-US" altLang="zh-CN" sz="2000" b="0" dirty="0">
                <a:solidFill>
                  <a:srgbClr val="0000FF"/>
                </a:solidFill>
              </a:rPr>
              <a:t>  </a:t>
            </a:r>
            <a:r>
              <a:rPr lang="en-US" altLang="zh-CN" sz="2000" b="0" dirty="0">
                <a:solidFill>
                  <a:srgbClr val="FF0000"/>
                </a:solidFill>
              </a:rPr>
              <a:t>1</a:t>
            </a:r>
            <a:r>
              <a:rPr lang="en-US" altLang="zh-CN" sz="2000" b="0" dirty="0">
                <a:solidFill>
                  <a:srgbClr val="0000FF"/>
                </a:solidFill>
              </a:rPr>
              <a:t>   </a:t>
            </a:r>
            <a:r>
              <a:rPr lang="en-US" altLang="zh-CN" sz="2000" b="0" dirty="0">
                <a:solidFill>
                  <a:srgbClr val="FF0000"/>
                </a:solidFill>
              </a:rPr>
              <a:t>1</a:t>
            </a:r>
            <a:r>
              <a:rPr lang="en-US" altLang="zh-CN" sz="2000" b="0" dirty="0">
                <a:solidFill>
                  <a:srgbClr val="0000FF"/>
                </a:solidFill>
              </a:rPr>
              <a:t>   </a:t>
            </a:r>
            <a:r>
              <a:rPr lang="en-US" altLang="zh-CN" sz="2000" b="0" dirty="0">
                <a:solidFill>
                  <a:srgbClr val="FF0000"/>
                </a:solidFill>
              </a:rPr>
              <a:t>30</a:t>
            </a:r>
            <a:endParaRPr lang="zh-CN" altLang="en-US" sz="2000" b="0" dirty="0">
              <a:solidFill>
                <a:srgbClr val="FF0000"/>
              </a:solidFill>
            </a:endParaRPr>
          </a:p>
        </p:txBody>
      </p:sp>
      <p:sp>
        <p:nvSpPr>
          <p:cNvPr id="113671" name="Rectangle 2"/>
          <p:cNvSpPr txBox="1">
            <a:spLocks noChangeArrowheads="1"/>
          </p:cNvSpPr>
          <p:nvPr/>
        </p:nvSpPr>
        <p:spPr bwMode="auto">
          <a:xfrm>
            <a:off x="228600" y="0"/>
            <a:ext cx="9023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单</a:t>
            </a:r>
            <a:r>
              <a:rPr lang="zh-CN" altLang="en-US" sz="4000" dirty="0">
                <a:solidFill>
                  <a:srgbClr val="FF0000"/>
                </a:solidFill>
              </a:rPr>
              <a:t>下标与全下标</a:t>
            </a:r>
          </a:p>
        </p:txBody>
      </p:sp>
      <p:sp>
        <p:nvSpPr>
          <p:cNvPr id="3" name="灯片编号占位符 2"/>
          <p:cNvSpPr>
            <a:spLocks noGrp="1"/>
          </p:cNvSpPr>
          <p:nvPr>
            <p:ph type="sldNum" sz="quarter" idx="12"/>
          </p:nvPr>
        </p:nvSpPr>
        <p:spPr/>
        <p:txBody>
          <a:bodyPr/>
          <a:lstStyle/>
          <a:p>
            <a:fld id="{8E4B4626-9A3F-4163-8250-F77090A534AC}" type="slidenum">
              <a:rPr lang="zh-CN" altLang="en-US" smtClean="0"/>
              <a:pPr/>
              <a:t>36</a:t>
            </a:fld>
            <a:endParaRPr lang="zh-CN" altLang="en-US"/>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3"/>
          <p:cNvSpPr txBox="1">
            <a:spLocks noChangeArrowheads="1"/>
          </p:cNvSpPr>
          <p:nvPr/>
        </p:nvSpPr>
        <p:spPr bwMode="auto">
          <a:xfrm>
            <a:off x="755650" y="3428653"/>
            <a:ext cx="2880246" cy="20885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spcBef>
                <a:spcPct val="20000"/>
              </a:spcBef>
              <a:buClr>
                <a:schemeClr val="hlink"/>
              </a:buClr>
              <a:buSzPct val="55000"/>
              <a:buFont typeface="Wingdings" panose="05000000000000000000" pitchFamily="2" charset="2"/>
              <a:buNone/>
            </a:pPr>
            <a:r>
              <a:rPr lang="en-US" altLang="zh-CN" b="0" dirty="0" smtClean="0">
                <a:solidFill>
                  <a:srgbClr val="993300"/>
                </a:solidFill>
                <a:latin typeface="Times New Roman" panose="02020603050405020304" pitchFamily="18" charset="0"/>
                <a:ea typeface="华文楷体" panose="02010600040101010101" pitchFamily="2" charset="-122"/>
              </a:rPr>
              <a:t>a=</a:t>
            </a:r>
            <a:r>
              <a:rPr lang="en-US" altLang="zh-CN" b="0" dirty="0" err="1" smtClean="0">
                <a:solidFill>
                  <a:srgbClr val="993300"/>
                </a:solidFill>
                <a:latin typeface="Times New Roman" panose="02020603050405020304" pitchFamily="18" charset="0"/>
                <a:ea typeface="华文楷体" panose="02010600040101010101" pitchFamily="2" charset="-122"/>
              </a:rPr>
              <a:t>zeros</a:t>
            </a:r>
            <a:r>
              <a:rPr lang="en-US" altLang="zh-CN" b="0" dirty="0" smtClean="0">
                <a:solidFill>
                  <a:srgbClr val="993300"/>
                </a:solidFill>
                <a:latin typeface="Times New Roman" panose="02020603050405020304" pitchFamily="18" charset="0"/>
                <a:ea typeface="华文楷体" panose="02010600040101010101" pitchFamily="2" charset="-122"/>
              </a:rPr>
              <a:t>(2</a:t>
            </a:r>
            <a:r>
              <a:rPr lang="en-US" altLang="zh-CN" b="0" dirty="0">
                <a:solidFill>
                  <a:srgbClr val="993300"/>
                </a:solidFill>
                <a:latin typeface="Times New Roman" panose="02020603050405020304" pitchFamily="18" charset="0"/>
                <a:ea typeface="华文楷体" panose="02010600040101010101" pitchFamily="2" charset="-122"/>
              </a:rPr>
              <a:t>, 4)</a:t>
            </a:r>
            <a:r>
              <a:rPr lang="en-US" altLang="zh-CN" dirty="0">
                <a:solidFill>
                  <a:srgbClr val="490092"/>
                </a:solidFill>
                <a:latin typeface="Times New Roman" panose="02020603050405020304" pitchFamily="18" charset="0"/>
                <a:ea typeface="华文楷体" panose="02010600040101010101" pitchFamily="2" charset="-122"/>
              </a:rPr>
              <a:t> </a:t>
            </a:r>
            <a:endParaRPr lang="en-US" altLang="zh-CN" b="0" dirty="0">
              <a:solidFill>
                <a:srgbClr val="993300"/>
              </a:solidFill>
              <a:latin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r>
              <a:rPr lang="en-US" altLang="zh-CN" b="0" dirty="0" smtClean="0">
                <a:solidFill>
                  <a:srgbClr val="993300"/>
                </a:solidFill>
                <a:latin typeface="Times New Roman" panose="02020603050405020304" pitchFamily="18" charset="0"/>
              </a:rPr>
              <a:t>a(:,</a:t>
            </a:r>
            <a:r>
              <a:rPr lang="en-US" altLang="zh-CN" b="0" dirty="0">
                <a:solidFill>
                  <a:srgbClr val="993300"/>
                </a:solidFill>
                <a:latin typeface="Times New Roman" panose="02020603050405020304" pitchFamily="18" charset="0"/>
              </a:rPr>
              <a:t>end)</a:t>
            </a:r>
          </a:p>
          <a:p>
            <a:pPr lvl="1" eaLnBrk="1" hangingPunct="1">
              <a:spcBef>
                <a:spcPct val="20000"/>
              </a:spcBef>
              <a:buClr>
                <a:schemeClr val="hlink"/>
              </a:buClr>
              <a:buSzPct val="55000"/>
              <a:buFont typeface="Wingdings" panose="05000000000000000000" pitchFamily="2" charset="2"/>
              <a:buNone/>
            </a:pPr>
            <a:r>
              <a:rPr lang="en-US" altLang="zh-CN" b="0" dirty="0" smtClean="0">
                <a:solidFill>
                  <a:srgbClr val="993300"/>
                </a:solidFill>
                <a:latin typeface="Times New Roman" panose="02020603050405020304" pitchFamily="18" charset="0"/>
              </a:rPr>
              <a:t>a(:,</a:t>
            </a:r>
            <a:r>
              <a:rPr lang="en-US" altLang="zh-CN" b="0" dirty="0">
                <a:solidFill>
                  <a:srgbClr val="993300"/>
                </a:solidFill>
                <a:latin typeface="Times New Roman" panose="02020603050405020304" pitchFamily="18" charset="0"/>
              </a:rPr>
              <a:t>end-1)</a:t>
            </a:r>
          </a:p>
          <a:p>
            <a:pPr lvl="1" eaLnBrk="1" hangingPunct="1">
              <a:spcBef>
                <a:spcPct val="20000"/>
              </a:spcBef>
              <a:buClr>
                <a:schemeClr val="hlink"/>
              </a:buClr>
              <a:buSzPct val="55000"/>
              <a:buFont typeface="Wingdings" panose="05000000000000000000" pitchFamily="2" charset="2"/>
              <a:buNone/>
            </a:pPr>
            <a:r>
              <a:rPr lang="en-US" altLang="zh-CN" b="0" dirty="0" smtClean="0">
                <a:solidFill>
                  <a:srgbClr val="993300"/>
                </a:solidFill>
                <a:latin typeface="Times New Roman" panose="02020603050405020304" pitchFamily="18" charset="0"/>
              </a:rPr>
              <a:t>a(:, </a:t>
            </a:r>
            <a:r>
              <a:rPr lang="en-US" altLang="zh-CN" b="0" dirty="0">
                <a:solidFill>
                  <a:srgbClr val="993300"/>
                </a:solidFill>
                <a:latin typeface="Times New Roman" panose="02020603050405020304" pitchFamily="18" charset="0"/>
              </a:rPr>
              <a:t>end:-1:3)</a:t>
            </a:r>
            <a:endParaRPr lang="en-US" altLang="zh-CN" dirty="0">
              <a:solidFill>
                <a:srgbClr val="FF0000"/>
              </a:solidFill>
              <a:latin typeface="Times New Roman" panose="02020603050405020304" pitchFamily="18" charset="0"/>
            </a:endParaRPr>
          </a:p>
        </p:txBody>
      </p:sp>
      <p:sp>
        <p:nvSpPr>
          <p:cNvPr id="114691" name="Rectangle 4"/>
          <p:cNvSpPr>
            <a:spLocks noChangeArrowheads="1"/>
          </p:cNvSpPr>
          <p:nvPr/>
        </p:nvSpPr>
        <p:spPr bwMode="auto">
          <a:xfrm>
            <a:off x="4537274" y="3212976"/>
            <a:ext cx="3171230" cy="247027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990600" indent="-53340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lnSpc>
                <a:spcPct val="90000"/>
              </a:lnSpc>
              <a:spcBef>
                <a:spcPct val="20000"/>
              </a:spcBef>
              <a:buClr>
                <a:srgbClr val="0000FF"/>
              </a:buClr>
              <a:buFont typeface="Wingdings" panose="05000000000000000000" pitchFamily="2" charset="2"/>
              <a:buNone/>
            </a:pPr>
            <a:r>
              <a:rPr lang="en-US" altLang="zh-CN" b="0" dirty="0" smtClean="0">
                <a:solidFill>
                  <a:srgbClr val="993300"/>
                </a:solidFill>
                <a:latin typeface="Times New Roman" panose="02020603050405020304" pitchFamily="18" charset="0"/>
                <a:ea typeface="华文楷体" panose="02010600040101010101" pitchFamily="2" charset="-122"/>
              </a:rPr>
              <a:t>a=</a:t>
            </a:r>
            <a:r>
              <a:rPr lang="en-US" altLang="zh-CN" b="0" dirty="0" err="1" smtClean="0">
                <a:solidFill>
                  <a:srgbClr val="993300"/>
                </a:solidFill>
                <a:latin typeface="Times New Roman" panose="02020603050405020304" pitchFamily="18" charset="0"/>
                <a:ea typeface="华文楷体" panose="02010600040101010101" pitchFamily="2" charset="-122"/>
              </a:rPr>
              <a:t>zeros</a:t>
            </a:r>
            <a:r>
              <a:rPr lang="en-US" altLang="zh-CN" b="0" dirty="0" smtClean="0">
                <a:solidFill>
                  <a:srgbClr val="993300"/>
                </a:solidFill>
                <a:latin typeface="Times New Roman" panose="02020603050405020304" pitchFamily="18" charset="0"/>
                <a:ea typeface="华文楷体" panose="02010600040101010101" pitchFamily="2" charset="-122"/>
              </a:rPr>
              <a:t>(2</a:t>
            </a:r>
            <a:r>
              <a:rPr lang="en-US" altLang="zh-CN" b="0" dirty="0">
                <a:solidFill>
                  <a:srgbClr val="993300"/>
                </a:solidFill>
                <a:latin typeface="Times New Roman" panose="02020603050405020304" pitchFamily="18" charset="0"/>
                <a:ea typeface="华文楷体" panose="02010600040101010101" pitchFamily="2" charset="-122"/>
              </a:rPr>
              <a:t>, 4)</a:t>
            </a:r>
            <a:r>
              <a:rPr lang="en-US" altLang="zh-CN" dirty="0">
                <a:solidFill>
                  <a:srgbClr val="490092"/>
                </a:solidFill>
                <a:latin typeface="Times New Roman" panose="02020603050405020304" pitchFamily="18" charset="0"/>
                <a:ea typeface="华文楷体" panose="02010600040101010101" pitchFamily="2" charset="-122"/>
              </a:rPr>
              <a:t> </a:t>
            </a:r>
            <a:endParaRPr lang="en-US" altLang="zh-CN" b="0" dirty="0">
              <a:solidFill>
                <a:srgbClr val="993300"/>
              </a:solidFill>
              <a:latin typeface="Times New Roman" panose="02020603050405020304" pitchFamily="18" charset="0"/>
            </a:endParaRPr>
          </a:p>
          <a:p>
            <a:pPr lvl="1" eaLnBrk="1" hangingPunct="1">
              <a:lnSpc>
                <a:spcPct val="90000"/>
              </a:lnSpc>
              <a:spcBef>
                <a:spcPct val="20000"/>
              </a:spcBef>
              <a:buClr>
                <a:srgbClr val="0000FF"/>
              </a:buClr>
              <a:buFont typeface="Wingdings" panose="05000000000000000000" pitchFamily="2" charset="2"/>
              <a:buNone/>
            </a:pPr>
            <a:r>
              <a:rPr lang="en-US" altLang="zh-CN" b="0" dirty="0" smtClean="0">
                <a:solidFill>
                  <a:srgbClr val="993300"/>
                </a:solidFill>
                <a:latin typeface="Times New Roman" panose="02020603050405020304" pitchFamily="18" charset="0"/>
              </a:rPr>
              <a:t>a(end</a:t>
            </a:r>
            <a:r>
              <a:rPr lang="en-US" altLang="zh-CN" b="0" dirty="0">
                <a:solidFill>
                  <a:srgbClr val="993300"/>
                </a:solidFill>
                <a:latin typeface="Times New Roman" panose="02020603050405020304" pitchFamily="18" charset="0"/>
              </a:rPr>
              <a:t>,:)</a:t>
            </a:r>
          </a:p>
          <a:p>
            <a:pPr lvl="1" eaLnBrk="1" hangingPunct="1">
              <a:lnSpc>
                <a:spcPct val="90000"/>
              </a:lnSpc>
              <a:spcBef>
                <a:spcPct val="20000"/>
              </a:spcBef>
              <a:buClr>
                <a:srgbClr val="0000FF"/>
              </a:buClr>
              <a:buFont typeface="Wingdings" panose="05000000000000000000" pitchFamily="2" charset="2"/>
              <a:buNone/>
            </a:pPr>
            <a:r>
              <a:rPr lang="en-US" altLang="zh-CN" b="0" dirty="0" smtClean="0">
                <a:solidFill>
                  <a:srgbClr val="993300"/>
                </a:solidFill>
                <a:latin typeface="Times New Roman" panose="02020603050405020304" pitchFamily="18" charset="0"/>
              </a:rPr>
              <a:t>a(end</a:t>
            </a:r>
            <a:r>
              <a:rPr lang="en-US" altLang="zh-CN" b="0" dirty="0">
                <a:solidFill>
                  <a:srgbClr val="993300"/>
                </a:solidFill>
                <a:latin typeface="Times New Roman" panose="02020603050405020304" pitchFamily="18" charset="0"/>
              </a:rPr>
              <a:t>,[2:4])</a:t>
            </a:r>
          </a:p>
          <a:p>
            <a:pPr lvl="1" eaLnBrk="1" hangingPunct="1">
              <a:spcBef>
                <a:spcPct val="20000"/>
              </a:spcBef>
              <a:buClr>
                <a:srgbClr val="0000FF"/>
              </a:buClr>
              <a:buFont typeface="Wingdings" panose="05000000000000000000" pitchFamily="2" charset="2"/>
              <a:buNone/>
            </a:pPr>
            <a:r>
              <a:rPr lang="en-US" altLang="zh-CN" b="0" dirty="0" smtClean="0">
                <a:solidFill>
                  <a:srgbClr val="993300"/>
                </a:solidFill>
                <a:latin typeface="Times New Roman" panose="02020603050405020304" pitchFamily="18" charset="0"/>
              </a:rPr>
              <a:t>a </a:t>
            </a:r>
            <a:r>
              <a:rPr lang="en-US" altLang="zh-CN" b="0" dirty="0">
                <a:solidFill>
                  <a:srgbClr val="993300"/>
                </a:solidFill>
                <a:latin typeface="Times New Roman" panose="02020603050405020304" pitchFamily="18" charset="0"/>
              </a:rPr>
              <a:t>([4 6])=6:7</a:t>
            </a:r>
          </a:p>
          <a:p>
            <a:pPr lvl="1" eaLnBrk="1" hangingPunct="1">
              <a:spcBef>
                <a:spcPct val="20000"/>
              </a:spcBef>
              <a:buClr>
                <a:srgbClr val="0000FF"/>
              </a:buClr>
              <a:buFont typeface="Wingdings" panose="05000000000000000000" pitchFamily="2" charset="2"/>
              <a:buNone/>
            </a:pPr>
            <a:r>
              <a:rPr lang="en-US" altLang="zh-CN" b="0" dirty="0" smtClean="0">
                <a:solidFill>
                  <a:srgbClr val="993300"/>
                </a:solidFill>
                <a:latin typeface="Times New Roman" panose="02020603050405020304" pitchFamily="18" charset="0"/>
              </a:rPr>
              <a:t>a(end</a:t>
            </a:r>
            <a:r>
              <a:rPr lang="en-US" altLang="zh-CN" b="0" dirty="0">
                <a:solidFill>
                  <a:srgbClr val="993300"/>
                </a:solidFill>
                <a:latin typeface="Times New Roman" panose="02020603050405020304" pitchFamily="18" charset="0"/>
              </a:rPr>
              <a:t>,[2:end-1])</a:t>
            </a:r>
            <a:endParaRPr lang="en-US" altLang="zh-CN" dirty="0">
              <a:solidFill>
                <a:srgbClr val="FF0000"/>
              </a:solidFill>
              <a:latin typeface="Times New Roman" panose="02020603050405020304" pitchFamily="18" charset="0"/>
            </a:endParaRPr>
          </a:p>
        </p:txBody>
      </p:sp>
      <p:sp>
        <p:nvSpPr>
          <p:cNvPr id="114693" name="文本框 1"/>
          <p:cNvSpPr txBox="1">
            <a:spLocks noChangeArrowheads="1"/>
          </p:cNvSpPr>
          <p:nvPr/>
        </p:nvSpPr>
        <p:spPr bwMode="auto">
          <a:xfrm>
            <a:off x="1691680" y="5733256"/>
            <a:ext cx="5691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2400" dirty="0"/>
              <a:t>以上各命令行，标识了数组的哪些元素？</a:t>
            </a:r>
          </a:p>
        </p:txBody>
      </p:sp>
      <p:sp>
        <p:nvSpPr>
          <p:cNvPr id="6" name="Rectangle 4"/>
          <p:cNvSpPr>
            <a:spLocks noChangeArrowheads="1"/>
          </p:cNvSpPr>
          <p:nvPr/>
        </p:nvSpPr>
        <p:spPr bwMode="auto">
          <a:xfrm>
            <a:off x="542330" y="1196752"/>
            <a:ext cx="7770415" cy="16320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990600" indent="-53340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eaLnBrk="1" hangingPunct="1">
              <a:lnSpc>
                <a:spcPct val="90000"/>
              </a:lnSpc>
              <a:spcBef>
                <a:spcPct val="20000"/>
              </a:spcBef>
              <a:buClr>
                <a:srgbClr val="0000FF"/>
              </a:buClr>
              <a:buFont typeface="Wingdings" panose="05000000000000000000" pitchFamily="2" charset="2"/>
              <a:buNone/>
            </a:pPr>
            <a:r>
              <a:rPr lang="en-US" altLang="zh-CN" b="0" dirty="0" smtClean="0">
                <a:solidFill>
                  <a:srgbClr val="0000FF"/>
                </a:solidFill>
                <a:latin typeface="Times New Roman" panose="02020603050405020304" pitchFamily="18" charset="0"/>
                <a:ea typeface="华文楷体" panose="02010600040101010101" pitchFamily="2" charset="-122"/>
              </a:rPr>
              <a:t>【</a:t>
            </a:r>
            <a:r>
              <a:rPr lang="zh-CN" altLang="en-US" b="0" dirty="0" smtClean="0">
                <a:solidFill>
                  <a:srgbClr val="0000FF"/>
                </a:solidFill>
                <a:latin typeface="Times New Roman" panose="02020603050405020304" pitchFamily="18" charset="0"/>
                <a:ea typeface="华文楷体" panose="02010600040101010101" pitchFamily="2" charset="-122"/>
              </a:rPr>
              <a:t>例</a:t>
            </a:r>
            <a:r>
              <a:rPr lang="en-US" altLang="zh-CN" b="0" dirty="0" smtClean="0">
                <a:solidFill>
                  <a:srgbClr val="0000FF"/>
                </a:solidFill>
                <a:latin typeface="Times New Roman" panose="02020603050405020304" pitchFamily="18" charset="0"/>
                <a:ea typeface="华文楷体" panose="02010600040101010101" pitchFamily="2" charset="-122"/>
              </a:rPr>
              <a:t>】</a:t>
            </a:r>
            <a:r>
              <a:rPr lang="zh-CN" altLang="en-US" b="0" dirty="0" smtClean="0">
                <a:solidFill>
                  <a:srgbClr val="0000FF"/>
                </a:solidFill>
                <a:latin typeface="Times New Roman" panose="02020603050405020304" pitchFamily="18" charset="0"/>
                <a:ea typeface="华文楷体" panose="02010600040101010101" pitchFamily="2" charset="-122"/>
              </a:rPr>
              <a:t>高维情况</a:t>
            </a:r>
            <a:endParaRPr lang="en-US" altLang="zh-CN" b="0" dirty="0" smtClean="0">
              <a:solidFill>
                <a:srgbClr val="0000FF"/>
              </a:solidFill>
              <a:latin typeface="Times New Roman" panose="02020603050405020304" pitchFamily="18" charset="0"/>
              <a:ea typeface="华文楷体" panose="02010600040101010101" pitchFamily="2" charset="-122"/>
            </a:endParaRPr>
          </a:p>
          <a:p>
            <a:pPr marL="972000" lvl="1" eaLnBrk="1" hangingPunct="1">
              <a:lnSpc>
                <a:spcPct val="90000"/>
              </a:lnSpc>
              <a:spcBef>
                <a:spcPts val="1200"/>
              </a:spcBef>
              <a:buClr>
                <a:srgbClr val="0000FF"/>
              </a:buClr>
              <a:buFont typeface="Wingdings" panose="05000000000000000000" pitchFamily="2" charset="2"/>
              <a:buNone/>
            </a:pPr>
            <a:r>
              <a:rPr lang="en-US" altLang="zh-CN" b="0" dirty="0" smtClean="0">
                <a:solidFill>
                  <a:srgbClr val="993300"/>
                </a:solidFill>
                <a:latin typeface="Times New Roman" panose="02020603050405020304" pitchFamily="18" charset="0"/>
                <a:ea typeface="华文楷体" panose="02010600040101010101" pitchFamily="2" charset="-122"/>
              </a:rPr>
              <a:t>		a=</a:t>
            </a:r>
            <a:r>
              <a:rPr lang="en-US" altLang="zh-CN" b="0" dirty="0" err="1" smtClean="0">
                <a:solidFill>
                  <a:srgbClr val="993300"/>
                </a:solidFill>
                <a:latin typeface="Times New Roman" panose="02020603050405020304" pitchFamily="18" charset="0"/>
                <a:ea typeface="华文楷体" panose="02010600040101010101" pitchFamily="2" charset="-122"/>
              </a:rPr>
              <a:t>zeros</a:t>
            </a:r>
            <a:r>
              <a:rPr lang="en-US" altLang="zh-CN" b="0" dirty="0" smtClean="0">
                <a:solidFill>
                  <a:srgbClr val="993300"/>
                </a:solidFill>
                <a:latin typeface="Times New Roman" panose="02020603050405020304" pitchFamily="18" charset="0"/>
                <a:ea typeface="华文楷体" panose="02010600040101010101" pitchFamily="2" charset="-122"/>
              </a:rPr>
              <a:t>(2,3,4)</a:t>
            </a:r>
          </a:p>
          <a:p>
            <a:pPr marL="972000" lvl="1" eaLnBrk="1" hangingPunct="1">
              <a:lnSpc>
                <a:spcPct val="90000"/>
              </a:lnSpc>
              <a:spcBef>
                <a:spcPts val="1200"/>
              </a:spcBef>
              <a:buClr>
                <a:srgbClr val="0000FF"/>
              </a:buClr>
              <a:buFont typeface="Wingdings" panose="05000000000000000000" pitchFamily="2" charset="2"/>
              <a:buNone/>
            </a:pPr>
            <a:r>
              <a:rPr lang="en-US" altLang="zh-CN" b="0" dirty="0" smtClean="0">
                <a:solidFill>
                  <a:srgbClr val="993300"/>
                </a:solidFill>
                <a:latin typeface="Times New Roman" panose="02020603050405020304" pitchFamily="18" charset="0"/>
                <a:ea typeface="华文楷体" panose="02010600040101010101" pitchFamily="2" charset="-122"/>
              </a:rPr>
              <a:t>		a(10)=5    </a:t>
            </a:r>
            <a:r>
              <a:rPr lang="en-US" altLang="zh-CN" b="0" dirty="0" smtClean="0">
                <a:solidFill>
                  <a:schemeClr val="tx1"/>
                </a:solidFill>
                <a:latin typeface="Times New Roman" panose="02020603050405020304" pitchFamily="18" charset="0"/>
                <a:ea typeface="华文楷体" panose="02010600040101010101" pitchFamily="2" charset="-122"/>
              </a:rPr>
              <a:t>%</a:t>
            </a:r>
            <a:r>
              <a:rPr lang="zh-CN" altLang="en-US" b="0" dirty="0" smtClean="0">
                <a:solidFill>
                  <a:schemeClr val="tx1"/>
                </a:solidFill>
                <a:latin typeface="Times New Roman" panose="02020603050405020304" pitchFamily="18" charset="0"/>
                <a:ea typeface="华文楷体" panose="02010600040101010101" pitchFamily="2" charset="-122"/>
              </a:rPr>
              <a:t>相当于</a:t>
            </a:r>
            <a:r>
              <a:rPr lang="en-US" altLang="zh-CN" b="0" dirty="0" smtClean="0">
                <a:solidFill>
                  <a:schemeClr val="tx1"/>
                </a:solidFill>
                <a:latin typeface="Times New Roman" panose="02020603050405020304" pitchFamily="18" charset="0"/>
                <a:ea typeface="华文楷体" panose="02010600040101010101" pitchFamily="2" charset="-122"/>
              </a:rPr>
              <a:t>a(2,2,2)=5</a:t>
            </a:r>
          </a:p>
          <a:p>
            <a:pPr lvl="1" eaLnBrk="1" hangingPunct="1">
              <a:lnSpc>
                <a:spcPct val="90000"/>
              </a:lnSpc>
              <a:spcBef>
                <a:spcPct val="20000"/>
              </a:spcBef>
              <a:buClr>
                <a:srgbClr val="0000FF"/>
              </a:buClr>
              <a:buFont typeface="Wingdings" panose="05000000000000000000" pitchFamily="2" charset="2"/>
              <a:buNone/>
            </a:pPr>
            <a:endParaRPr lang="en-US" altLang="zh-CN" dirty="0">
              <a:solidFill>
                <a:srgbClr val="FF0000"/>
              </a:solidFill>
              <a:latin typeface="Times New Roman" panose="02020603050405020304" pitchFamily="18" charset="0"/>
            </a:endParaRPr>
          </a:p>
        </p:txBody>
      </p:sp>
      <p:sp>
        <p:nvSpPr>
          <p:cNvPr id="7" name="Rectangle 2"/>
          <p:cNvSpPr txBox="1">
            <a:spLocks noChangeArrowheads="1"/>
          </p:cNvSpPr>
          <p:nvPr/>
        </p:nvSpPr>
        <p:spPr bwMode="auto">
          <a:xfrm>
            <a:off x="228600" y="0"/>
            <a:ext cx="9023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单</a:t>
            </a:r>
            <a:r>
              <a:rPr lang="zh-CN" altLang="en-US" sz="4000" dirty="0">
                <a:solidFill>
                  <a:srgbClr val="FF0000"/>
                </a:solidFill>
              </a:rPr>
              <a:t>下标与全下标</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37</a:t>
            </a:fld>
            <a:endParaRPr lang="zh-CN" altLang="en-US"/>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txBox="1">
            <a:spLocks noChangeArrowheads="1"/>
          </p:cNvSpPr>
          <p:nvPr/>
        </p:nvSpPr>
        <p:spPr bwMode="auto">
          <a:xfrm>
            <a:off x="228600" y="0"/>
            <a:ext cx="9023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有关矩阵的一些</a:t>
            </a:r>
            <a:r>
              <a:rPr lang="zh-CN" altLang="en-US" sz="4000" dirty="0">
                <a:solidFill>
                  <a:srgbClr val="FF0000"/>
                </a:solidFill>
              </a:rPr>
              <a:t>常用函数</a:t>
            </a:r>
          </a:p>
        </p:txBody>
      </p:sp>
      <p:sp>
        <p:nvSpPr>
          <p:cNvPr id="115715" name="Rectangle 3"/>
          <p:cNvSpPr txBox="1">
            <a:spLocks noChangeArrowheads="1"/>
          </p:cNvSpPr>
          <p:nvPr/>
        </p:nvSpPr>
        <p:spPr bwMode="auto">
          <a:xfrm>
            <a:off x="395536" y="1125538"/>
            <a:ext cx="8686477" cy="518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3200" dirty="0" smtClean="0">
                <a:solidFill>
                  <a:srgbClr val="FF0000"/>
                </a:solidFill>
                <a:latin typeface="Times New Roman" panose="02020603050405020304" pitchFamily="18" charset="0"/>
                <a:ea typeface="华文楷体" panose="02010600040101010101" pitchFamily="2" charset="-122"/>
              </a:rPr>
              <a:t>size</a:t>
            </a:r>
            <a:r>
              <a:rPr lang="zh-CN" altLang="en-US" sz="3200" dirty="0">
                <a:solidFill>
                  <a:srgbClr val="FF0000"/>
                </a:solidFill>
                <a:latin typeface="Times New Roman" panose="02020603050405020304" pitchFamily="18" charset="0"/>
                <a:ea typeface="华文楷体" panose="02010600040101010101" pitchFamily="2" charset="-122"/>
              </a:rPr>
              <a:t>、</a:t>
            </a:r>
            <a:r>
              <a:rPr lang="en-US" altLang="zh-CN" sz="3200" dirty="0" smtClean="0">
                <a:solidFill>
                  <a:srgbClr val="FF0000"/>
                </a:solidFill>
                <a:latin typeface="Times New Roman" panose="02020603050405020304" pitchFamily="18" charset="0"/>
                <a:ea typeface="华文楷体" panose="02010600040101010101" pitchFamily="2" charset="-122"/>
              </a:rPr>
              <a:t>length </a:t>
            </a:r>
            <a:r>
              <a:rPr lang="zh-CN" altLang="en-US" sz="3000" dirty="0" smtClean="0">
                <a:solidFill>
                  <a:schemeClr val="tx1"/>
                </a:solidFill>
                <a:latin typeface="Times New Roman" panose="02020603050405020304" pitchFamily="18" charset="0"/>
                <a:ea typeface="华文楷体" panose="02010600040101010101" pitchFamily="2" charset="-122"/>
              </a:rPr>
              <a:t>    </a:t>
            </a:r>
            <a:r>
              <a:rPr lang="zh-CN" altLang="en-US" dirty="0">
                <a:solidFill>
                  <a:srgbClr val="0000FF"/>
                </a:solidFill>
                <a:latin typeface="Times New Roman" panose="02020603050405020304" pitchFamily="18" charset="0"/>
                <a:ea typeface="华文楷体" panose="02010600040101010101" pitchFamily="2" charset="-122"/>
              </a:rPr>
              <a:t>矩阵</a:t>
            </a:r>
            <a:r>
              <a:rPr lang="zh-CN" altLang="en-US" dirty="0" smtClean="0">
                <a:solidFill>
                  <a:srgbClr val="0000FF"/>
                </a:solidFill>
                <a:latin typeface="Times New Roman" panose="02020603050405020304" pitchFamily="18" charset="0"/>
                <a:ea typeface="华文楷体" panose="02010600040101010101" pitchFamily="2" charset="-122"/>
              </a:rPr>
              <a:t>形状，最长一维的长度</a:t>
            </a:r>
            <a:endParaRPr lang="zh-CN" altLang="en-US" sz="3000" dirty="0">
              <a:solidFill>
                <a:schemeClr val="tx1"/>
              </a:solidFill>
              <a:latin typeface="Times New Roman" panose="02020603050405020304" pitchFamily="18" charset="0"/>
              <a:ea typeface="华文楷体" panose="02010600040101010101" pitchFamily="2" charset="-122"/>
            </a:endParaRPr>
          </a:p>
          <a:p>
            <a:pPr eaLnBrk="1" hangingPunct="1">
              <a:spcBef>
                <a:spcPct val="20000"/>
              </a:spcBef>
              <a:buClr>
                <a:schemeClr val="folHlink"/>
              </a:buClr>
              <a:buSzPct val="60000"/>
              <a:buFont typeface="Wingdings" panose="05000000000000000000" pitchFamily="2" charset="2"/>
              <a:buNone/>
            </a:pPr>
            <a:r>
              <a:rPr lang="en-US" altLang="zh-CN" sz="3000" b="0" dirty="0" smtClean="0">
                <a:solidFill>
                  <a:srgbClr val="993300"/>
                </a:solidFill>
                <a:latin typeface="Times New Roman" panose="02020603050405020304" pitchFamily="18" charset="0"/>
                <a:ea typeface="华文楷体" panose="02010600040101010101" pitchFamily="2" charset="-122"/>
              </a:rPr>
              <a:t>		a=ones(4,6</a:t>
            </a:r>
            <a:r>
              <a:rPr lang="en-US" altLang="zh-CN" sz="3000" b="0" dirty="0">
                <a:solidFill>
                  <a:srgbClr val="993300"/>
                </a:solidFill>
                <a:latin typeface="Times New Roman" panose="02020603050405020304" pitchFamily="18" charset="0"/>
                <a:ea typeface="华文楷体" panose="02010600040101010101" pitchFamily="2" charset="-122"/>
              </a:rPr>
              <a:t>)*6</a:t>
            </a:r>
          </a:p>
          <a:p>
            <a:pPr eaLnBrk="1" hangingPunct="1">
              <a:spcBef>
                <a:spcPct val="20000"/>
              </a:spcBef>
              <a:buClr>
                <a:schemeClr val="folHlink"/>
              </a:buClr>
              <a:buSzPct val="60000"/>
              <a:buFont typeface="Wingdings" panose="05000000000000000000" pitchFamily="2" charset="2"/>
              <a:buNone/>
            </a:pPr>
            <a:r>
              <a:rPr lang="en-US" altLang="zh-CN" sz="3000" b="0" dirty="0" smtClean="0">
                <a:solidFill>
                  <a:srgbClr val="993300"/>
                </a:solidFill>
                <a:latin typeface="Times New Roman" panose="02020603050405020304" pitchFamily="18" charset="0"/>
                <a:ea typeface="华文楷体" panose="02010600040101010101" pitchFamily="2" charset="-122"/>
              </a:rPr>
              <a:t>		m=size(a</a:t>
            </a:r>
            <a:r>
              <a:rPr lang="en-US" altLang="zh-CN" b="0" dirty="0" smtClean="0">
                <a:solidFill>
                  <a:srgbClr val="993300"/>
                </a:solidFill>
                <a:latin typeface="Times New Roman" panose="02020603050405020304" pitchFamily="18" charset="0"/>
                <a:ea typeface="华文楷体" panose="02010600040101010101" pitchFamily="2" charset="-122"/>
              </a:rPr>
              <a:t>)     </a:t>
            </a:r>
            <a:r>
              <a:rPr lang="en-US" altLang="zh-CN" b="0" dirty="0" smtClean="0">
                <a:solidFill>
                  <a:schemeClr val="tx1"/>
                </a:solidFill>
                <a:latin typeface="Times New Roman" panose="02020603050405020304" pitchFamily="18" charset="0"/>
                <a:ea typeface="华文楷体" panose="02010600040101010101" pitchFamily="2" charset="-122"/>
              </a:rPr>
              <a:t>% </a:t>
            </a:r>
            <a:r>
              <a:rPr lang="zh-CN" altLang="en-US" b="0" dirty="0" smtClean="0">
                <a:solidFill>
                  <a:schemeClr val="tx1"/>
                </a:solidFill>
                <a:latin typeface="Times New Roman" panose="02020603050405020304" pitchFamily="18" charset="0"/>
                <a:ea typeface="华文楷体" panose="02010600040101010101" pitchFamily="2" charset="-122"/>
              </a:rPr>
              <a:t>结果是</a:t>
            </a:r>
            <a:r>
              <a:rPr lang="en-US" altLang="zh-CN" b="0" dirty="0" smtClean="0">
                <a:solidFill>
                  <a:schemeClr val="tx1"/>
                </a:solidFill>
                <a:latin typeface="Times New Roman" panose="02020603050405020304" pitchFamily="18" charset="0"/>
                <a:ea typeface="华文楷体" panose="02010600040101010101" pitchFamily="2" charset="-122"/>
              </a:rPr>
              <a:t>4   6</a:t>
            </a:r>
            <a:r>
              <a:rPr lang="zh-CN" altLang="en-US" b="0" dirty="0">
                <a:solidFill>
                  <a:schemeClr val="tx1"/>
                </a:solidFill>
                <a:latin typeface="Times New Roman" panose="02020603050405020304" pitchFamily="18" charset="0"/>
                <a:ea typeface="华文楷体" panose="02010600040101010101" pitchFamily="2" charset="-122"/>
              </a:rPr>
              <a:t>，</a:t>
            </a:r>
            <a:r>
              <a:rPr lang="zh-CN" altLang="en-US" b="0" dirty="0" smtClean="0">
                <a:solidFill>
                  <a:schemeClr val="tx1"/>
                </a:solidFill>
                <a:latin typeface="Times New Roman" panose="02020603050405020304" pitchFamily="18" charset="0"/>
                <a:ea typeface="华文楷体" panose="02010600040101010101" pitchFamily="2" charset="-122"/>
              </a:rPr>
              <a:t>表示形状是</a:t>
            </a:r>
            <a:r>
              <a:rPr lang="en-US" altLang="zh-CN" b="0" dirty="0" smtClean="0">
                <a:solidFill>
                  <a:schemeClr val="tx1"/>
                </a:solidFill>
                <a:latin typeface="Times New Roman" panose="02020603050405020304" pitchFamily="18" charset="0"/>
                <a:ea typeface="华文楷体" panose="02010600040101010101" pitchFamily="2" charset="-122"/>
              </a:rPr>
              <a:t>4</a:t>
            </a:r>
            <a:r>
              <a:rPr lang="zh-CN" altLang="en-US" b="0" dirty="0" smtClean="0">
                <a:solidFill>
                  <a:schemeClr val="tx1"/>
                </a:solidFill>
                <a:latin typeface="Times New Roman" panose="02020603050405020304" pitchFamily="18" charset="0"/>
                <a:ea typeface="华文楷体" panose="02010600040101010101" pitchFamily="2" charset="-122"/>
              </a:rPr>
              <a:t>行</a:t>
            </a:r>
            <a:r>
              <a:rPr lang="en-US" altLang="zh-CN" b="0" dirty="0" smtClean="0">
                <a:solidFill>
                  <a:schemeClr val="tx1"/>
                </a:solidFill>
                <a:latin typeface="Times New Roman" panose="02020603050405020304" pitchFamily="18" charset="0"/>
                <a:ea typeface="华文楷体" panose="02010600040101010101" pitchFamily="2" charset="-122"/>
              </a:rPr>
              <a:t>6</a:t>
            </a:r>
            <a:r>
              <a:rPr lang="zh-CN" altLang="en-US" b="0" dirty="0" smtClean="0">
                <a:solidFill>
                  <a:schemeClr val="tx1"/>
                </a:solidFill>
                <a:latin typeface="Times New Roman" panose="02020603050405020304" pitchFamily="18" charset="0"/>
                <a:ea typeface="华文楷体" panose="02010600040101010101" pitchFamily="2" charset="-122"/>
              </a:rPr>
              <a:t>列</a:t>
            </a:r>
            <a:endParaRPr lang="en-US" altLang="zh-CN" b="0" dirty="0">
              <a:solidFill>
                <a:schemeClr val="tx1"/>
              </a:solidFill>
              <a:latin typeface="Times New Roman" panose="02020603050405020304" pitchFamily="18" charset="0"/>
              <a:ea typeface="华文楷体" panose="02010600040101010101" pitchFamily="2" charset="-122"/>
            </a:endParaRPr>
          </a:p>
          <a:p>
            <a:pPr eaLnBrk="1" hangingPunct="1">
              <a:spcBef>
                <a:spcPct val="20000"/>
              </a:spcBef>
              <a:buClr>
                <a:schemeClr val="folHlink"/>
              </a:buClr>
              <a:buSzPct val="60000"/>
            </a:pPr>
            <a:r>
              <a:rPr lang="en-US" altLang="zh-CN" sz="3000" b="0" dirty="0" smtClean="0">
                <a:solidFill>
                  <a:srgbClr val="993300"/>
                </a:solidFill>
                <a:latin typeface="Times New Roman" panose="02020603050405020304" pitchFamily="18" charset="0"/>
                <a:ea typeface="华文楷体" panose="02010600040101010101" pitchFamily="2" charset="-122"/>
              </a:rPr>
              <a:t>		n=length(a)  </a:t>
            </a:r>
            <a:r>
              <a:rPr lang="en-US" altLang="zh-CN" b="0" dirty="0" smtClean="0">
                <a:solidFill>
                  <a:schemeClr val="tx1"/>
                </a:solidFill>
                <a:latin typeface="Times New Roman" panose="02020603050405020304" pitchFamily="18" charset="0"/>
                <a:ea typeface="华文楷体" panose="02010600040101010101" pitchFamily="2" charset="-122"/>
              </a:rPr>
              <a:t>% </a:t>
            </a:r>
            <a:r>
              <a:rPr lang="zh-CN" altLang="en-US" b="0" dirty="0">
                <a:solidFill>
                  <a:schemeClr val="tx1"/>
                </a:solidFill>
                <a:latin typeface="Times New Roman" panose="02020603050405020304" pitchFamily="18" charset="0"/>
                <a:ea typeface="华文楷体" panose="02010600040101010101" pitchFamily="2" charset="-122"/>
              </a:rPr>
              <a:t>结果</a:t>
            </a:r>
            <a:r>
              <a:rPr lang="zh-CN" altLang="en-US" b="0" dirty="0" smtClean="0">
                <a:solidFill>
                  <a:schemeClr val="tx1"/>
                </a:solidFill>
                <a:latin typeface="Times New Roman" panose="02020603050405020304" pitchFamily="18" charset="0"/>
                <a:ea typeface="华文楷体" panose="02010600040101010101" pitchFamily="2" charset="-122"/>
              </a:rPr>
              <a:t>是</a:t>
            </a:r>
            <a:r>
              <a:rPr lang="en-US" altLang="zh-CN" b="0" dirty="0" smtClean="0">
                <a:solidFill>
                  <a:schemeClr val="tx1"/>
                </a:solidFill>
                <a:latin typeface="Times New Roman" panose="02020603050405020304" pitchFamily="18" charset="0"/>
                <a:ea typeface="华文楷体" panose="02010600040101010101" pitchFamily="2" charset="-122"/>
              </a:rPr>
              <a:t>6</a:t>
            </a:r>
            <a:endParaRPr lang="en-US" altLang="zh-CN" sz="3000" b="0" dirty="0" smtClean="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chemeClr val="folHlink"/>
              </a:buClr>
              <a:buSzPct val="60000"/>
              <a:buFont typeface="Wingdings" panose="05000000000000000000" pitchFamily="2" charset="2"/>
              <a:buNone/>
            </a:pPr>
            <a:endParaRPr lang="en-US" altLang="zh-CN" sz="3000" b="0"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chemeClr val="folHlink"/>
              </a:buClr>
              <a:buSzPct val="60000"/>
              <a:buFont typeface="Wingdings" panose="05000000000000000000" pitchFamily="2" charset="2"/>
              <a:buNone/>
            </a:pPr>
            <a:r>
              <a:rPr lang="en-US" altLang="zh-CN" sz="3000" b="0" dirty="0" smtClean="0">
                <a:solidFill>
                  <a:srgbClr val="993300"/>
                </a:solidFill>
                <a:latin typeface="Times New Roman" panose="02020603050405020304" pitchFamily="18" charset="0"/>
                <a:ea typeface="华文楷体" panose="02010600040101010101" pitchFamily="2" charset="-122"/>
              </a:rPr>
              <a:t>		b=1:6</a:t>
            </a:r>
            <a:endParaRPr lang="en-US" altLang="zh-CN" sz="3000" b="0"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chemeClr val="folHlink"/>
              </a:buClr>
              <a:buSzPct val="60000"/>
            </a:pPr>
            <a:r>
              <a:rPr lang="en-US" altLang="zh-CN" sz="3000" b="0" dirty="0" smtClean="0">
                <a:solidFill>
                  <a:srgbClr val="993300"/>
                </a:solidFill>
                <a:latin typeface="Times New Roman" panose="02020603050405020304" pitchFamily="18" charset="0"/>
                <a:ea typeface="华文楷体" panose="02010600040101010101" pitchFamily="2" charset="-122"/>
              </a:rPr>
              <a:t>		x=length(b)    </a:t>
            </a:r>
            <a:r>
              <a:rPr lang="en-US" altLang="zh-CN" b="0" dirty="0" smtClean="0">
                <a:solidFill>
                  <a:schemeClr val="tx1"/>
                </a:solidFill>
                <a:latin typeface="Times New Roman" panose="02020603050405020304" pitchFamily="18" charset="0"/>
                <a:ea typeface="华文楷体" panose="02010600040101010101" pitchFamily="2" charset="-122"/>
              </a:rPr>
              <a:t>% </a:t>
            </a:r>
            <a:r>
              <a:rPr lang="zh-CN" altLang="en-US" b="0" dirty="0">
                <a:solidFill>
                  <a:schemeClr val="tx1"/>
                </a:solidFill>
                <a:latin typeface="Times New Roman" panose="02020603050405020304" pitchFamily="18" charset="0"/>
                <a:ea typeface="华文楷体" panose="02010600040101010101" pitchFamily="2" charset="-122"/>
              </a:rPr>
              <a:t>结果是</a:t>
            </a:r>
            <a:r>
              <a:rPr lang="en-US" altLang="zh-CN" b="0" dirty="0" smtClean="0">
                <a:solidFill>
                  <a:schemeClr val="tx1"/>
                </a:solidFill>
                <a:latin typeface="Times New Roman" panose="02020603050405020304" pitchFamily="18" charset="0"/>
                <a:ea typeface="华文楷体" panose="02010600040101010101" pitchFamily="2" charset="-122"/>
              </a:rPr>
              <a:t>6</a:t>
            </a:r>
            <a:endParaRPr lang="en-US" altLang="zh-CN" sz="3000" b="0"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chemeClr val="folHlink"/>
              </a:buClr>
              <a:buSzPct val="60000"/>
              <a:buFont typeface="Wingdings" panose="05000000000000000000" pitchFamily="2" charset="2"/>
              <a:buNone/>
            </a:pPr>
            <a:r>
              <a:rPr lang="en-US" altLang="zh-CN" sz="3000" b="0" dirty="0" smtClean="0">
                <a:solidFill>
                  <a:srgbClr val="993300"/>
                </a:solidFill>
                <a:latin typeface="Times New Roman" panose="02020603050405020304" pitchFamily="18" charset="0"/>
                <a:ea typeface="华文楷体" panose="02010600040101010101" pitchFamily="2" charset="-122"/>
              </a:rPr>
              <a:t>		c=b'     </a:t>
            </a:r>
            <a:endParaRPr lang="en-US" altLang="zh-CN" sz="3000" b="0"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chemeClr val="folHlink"/>
              </a:buClr>
              <a:buSzPct val="60000"/>
            </a:pPr>
            <a:r>
              <a:rPr lang="en-US" altLang="zh-CN" sz="3000" b="0" dirty="0" smtClean="0">
                <a:solidFill>
                  <a:srgbClr val="993300"/>
                </a:solidFill>
                <a:latin typeface="Times New Roman" panose="02020603050405020304" pitchFamily="18" charset="0"/>
                <a:ea typeface="华文楷体" panose="02010600040101010101" pitchFamily="2" charset="-122"/>
              </a:rPr>
              <a:t>		y=length(c)    </a:t>
            </a:r>
            <a:r>
              <a:rPr lang="en-US" altLang="zh-CN" b="0" dirty="0" smtClean="0">
                <a:solidFill>
                  <a:schemeClr val="tx1"/>
                </a:solidFill>
                <a:latin typeface="Times New Roman" panose="02020603050405020304" pitchFamily="18" charset="0"/>
                <a:ea typeface="华文楷体" panose="02010600040101010101" pitchFamily="2" charset="-122"/>
              </a:rPr>
              <a:t>% </a:t>
            </a:r>
            <a:r>
              <a:rPr lang="zh-CN" altLang="en-US" b="0" dirty="0">
                <a:solidFill>
                  <a:schemeClr val="tx1"/>
                </a:solidFill>
                <a:latin typeface="Times New Roman" panose="02020603050405020304" pitchFamily="18" charset="0"/>
                <a:ea typeface="华文楷体" panose="02010600040101010101" pitchFamily="2" charset="-122"/>
              </a:rPr>
              <a:t>结果是</a:t>
            </a:r>
            <a:r>
              <a:rPr lang="en-US" altLang="zh-CN" b="0" dirty="0">
                <a:solidFill>
                  <a:schemeClr val="tx1"/>
                </a:solidFill>
                <a:latin typeface="Times New Roman" panose="02020603050405020304" pitchFamily="18" charset="0"/>
                <a:ea typeface="华文楷体" panose="02010600040101010101" pitchFamily="2" charset="-122"/>
              </a:rPr>
              <a:t>6</a:t>
            </a:r>
            <a:endParaRPr lang="en-US" altLang="zh-CN" sz="3200" b="0"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chemeClr val="folHlink"/>
              </a:buClr>
              <a:buSzPct val="60000"/>
              <a:buFont typeface="Wingdings" panose="05000000000000000000" pitchFamily="2" charset="2"/>
              <a:buNone/>
            </a:pPr>
            <a:endParaRPr lang="en-US" altLang="zh-CN" sz="3000" b="0" dirty="0">
              <a:solidFill>
                <a:srgbClr val="993300"/>
              </a:solidFill>
              <a:latin typeface="Times New Roman" panose="02020603050405020304" pitchFamily="18"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38</a:t>
            </a:fld>
            <a:endParaRPr lang="zh-CN" altLang="en-US"/>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txBox="1">
            <a:spLocks noChangeArrowheads="1"/>
          </p:cNvSpPr>
          <p:nvPr/>
        </p:nvSpPr>
        <p:spPr bwMode="auto">
          <a:xfrm>
            <a:off x="228600" y="0"/>
            <a:ext cx="9023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FF0000"/>
                </a:solidFill>
              </a:rPr>
              <a:t>有关矩阵的一些常用函数</a:t>
            </a:r>
          </a:p>
        </p:txBody>
      </p:sp>
      <p:sp>
        <p:nvSpPr>
          <p:cNvPr id="116739" name="Rectangle 5"/>
          <p:cNvSpPr>
            <a:spLocks noChangeArrowheads="1"/>
          </p:cNvSpPr>
          <p:nvPr/>
        </p:nvSpPr>
        <p:spPr bwMode="auto">
          <a:xfrm>
            <a:off x="612775" y="981075"/>
            <a:ext cx="77724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20000"/>
              </a:spcBef>
              <a:buClr>
                <a:srgbClr val="4D009A"/>
              </a:buClr>
              <a:buFont typeface="Wingdings" panose="05000000000000000000" pitchFamily="2" charset="2"/>
              <a:buNone/>
            </a:pPr>
            <a:r>
              <a:rPr lang="en-US" altLang="zh-CN" sz="3200" dirty="0" smtClean="0">
                <a:solidFill>
                  <a:srgbClr val="FF0000"/>
                </a:solidFill>
                <a:latin typeface="Times New Roman" panose="02020603050405020304" pitchFamily="18" charset="0"/>
                <a:ea typeface="华文楷体" panose="02010600040101010101" pitchFamily="2" charset="-122"/>
              </a:rPr>
              <a:t>sub2ind</a:t>
            </a:r>
            <a:r>
              <a:rPr lang="en-US" altLang="zh-CN" sz="3000" dirty="0" smtClean="0">
                <a:solidFill>
                  <a:srgbClr val="FF0000"/>
                </a:solidFill>
                <a:latin typeface="Times New Roman" panose="02020603050405020304" pitchFamily="18" charset="0"/>
                <a:ea typeface="华文楷体" panose="02010600040101010101" pitchFamily="2" charset="-122"/>
              </a:rPr>
              <a:t>   </a:t>
            </a:r>
            <a:r>
              <a:rPr lang="zh-CN" altLang="en-US" sz="3000" dirty="0">
                <a:solidFill>
                  <a:srgbClr val="0000FF"/>
                </a:solidFill>
                <a:latin typeface="Times New Roman" panose="02020603050405020304" pitchFamily="18" charset="0"/>
                <a:ea typeface="华文楷体" panose="02010600040101010101" pitchFamily="2" charset="-122"/>
              </a:rPr>
              <a:t>全下标转换为单下标（高维）</a:t>
            </a:r>
            <a:endParaRPr lang="zh-CN" altLang="en-US" sz="3000" dirty="0">
              <a:solidFill>
                <a:srgbClr val="490092"/>
              </a:solidFill>
              <a:latin typeface="Times New Roman" panose="02020603050405020304" pitchFamily="18" charset="0"/>
              <a:ea typeface="华文楷体" panose="02010600040101010101" pitchFamily="2" charset="-122"/>
            </a:endParaRPr>
          </a:p>
          <a:p>
            <a:pPr eaLnBrk="1" hangingPunct="1">
              <a:spcBef>
                <a:spcPct val="20000"/>
              </a:spcBef>
              <a:buClr>
                <a:srgbClr val="4D009A"/>
              </a:buClr>
              <a:buFont typeface="Wingdings" panose="05000000000000000000" pitchFamily="2" charset="2"/>
              <a:buNone/>
            </a:pPr>
            <a:r>
              <a:rPr lang="pt-BR" altLang="zh-CN" b="0" dirty="0">
                <a:solidFill>
                  <a:srgbClr val="993300"/>
                </a:solidFill>
                <a:latin typeface="Times New Roman" panose="02020603050405020304" pitchFamily="18" charset="0"/>
                <a:ea typeface="华文楷体" panose="02010600040101010101" pitchFamily="2" charset="-122"/>
              </a:rPr>
              <a:t>A = [17  24  1  8;  2  22  7  14;  4  6  13  20];</a:t>
            </a:r>
          </a:p>
          <a:p>
            <a:pPr eaLnBrk="1" hangingPunct="1">
              <a:spcBef>
                <a:spcPct val="20000"/>
              </a:spcBef>
              <a:buClr>
                <a:srgbClr val="4D009A"/>
              </a:buClr>
              <a:buFont typeface="Wingdings" panose="05000000000000000000" pitchFamily="2" charset="2"/>
              <a:buNone/>
            </a:pPr>
            <a:r>
              <a:rPr lang="en-US" altLang="zh-CN" b="0" dirty="0">
                <a:solidFill>
                  <a:srgbClr val="993300"/>
                </a:solidFill>
                <a:latin typeface="Times New Roman" panose="02020603050405020304" pitchFamily="18" charset="0"/>
                <a:ea typeface="华文楷体" panose="02010600040101010101" pitchFamily="2" charset="-122"/>
              </a:rPr>
              <a:t>A(:,:,2) = A - </a:t>
            </a:r>
            <a:r>
              <a:rPr lang="en-US" altLang="zh-CN" sz="3200" b="0" dirty="0">
                <a:solidFill>
                  <a:srgbClr val="993300"/>
                </a:solidFill>
                <a:latin typeface="Times New Roman" panose="02020603050405020304" pitchFamily="18" charset="0"/>
                <a:ea typeface="华文楷体" panose="02010600040101010101" pitchFamily="2" charset="-122"/>
              </a:rPr>
              <a:t>10   </a:t>
            </a:r>
            <a:r>
              <a:rPr lang="en-US" altLang="zh-CN" sz="2400" dirty="0">
                <a:solidFill>
                  <a:srgbClr val="198A10"/>
                </a:solidFill>
                <a:latin typeface="Times New Roman" panose="02020603050405020304" pitchFamily="18" charset="0"/>
                <a:ea typeface="华文楷体" panose="02010600040101010101" pitchFamily="2" charset="-122"/>
              </a:rPr>
              <a:t>%</a:t>
            </a:r>
            <a:r>
              <a:rPr lang="zh-CN" altLang="en-US" sz="2400" dirty="0">
                <a:solidFill>
                  <a:srgbClr val="198A10"/>
                </a:solidFill>
                <a:latin typeface="Times New Roman" panose="02020603050405020304" pitchFamily="18" charset="0"/>
                <a:ea typeface="华文楷体" panose="02010600040101010101" pitchFamily="2" charset="-122"/>
              </a:rPr>
              <a:t>在</a:t>
            </a:r>
            <a:r>
              <a:rPr lang="en-US" altLang="zh-CN" sz="2400" dirty="0">
                <a:solidFill>
                  <a:srgbClr val="198A10"/>
                </a:solidFill>
                <a:latin typeface="Times New Roman" panose="02020603050405020304" pitchFamily="18" charset="0"/>
                <a:ea typeface="华文楷体" panose="02010600040101010101" pitchFamily="2" charset="-122"/>
              </a:rPr>
              <a:t>3*4</a:t>
            </a:r>
            <a:r>
              <a:rPr lang="zh-CN" altLang="en-US" sz="2400" dirty="0">
                <a:solidFill>
                  <a:srgbClr val="198A10"/>
                </a:solidFill>
                <a:latin typeface="Times New Roman" panose="02020603050405020304" pitchFamily="18" charset="0"/>
                <a:ea typeface="华文楷体" panose="02010600040101010101" pitchFamily="2" charset="-122"/>
              </a:rPr>
              <a:t>二维矩阵基础上又扩了一维</a:t>
            </a:r>
            <a:endParaRPr lang="en-US" altLang="zh-CN" sz="3200"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rgbClr val="4D009A"/>
              </a:buClr>
              <a:buFont typeface="Wingdings" panose="05000000000000000000" pitchFamily="2" charset="2"/>
              <a:buNone/>
            </a:pPr>
            <a:r>
              <a:rPr lang="en-US" altLang="zh-CN" b="0" dirty="0">
                <a:solidFill>
                  <a:srgbClr val="993300"/>
                </a:solidFill>
                <a:latin typeface="Times New Roman" panose="02020603050405020304" pitchFamily="18" charset="0"/>
                <a:ea typeface="华文楷体" panose="02010600040101010101" pitchFamily="2" charset="-122"/>
              </a:rPr>
              <a:t>A(2,1,2)</a:t>
            </a:r>
          </a:p>
          <a:p>
            <a:pPr eaLnBrk="1" hangingPunct="1">
              <a:spcBef>
                <a:spcPct val="20000"/>
              </a:spcBef>
              <a:buClr>
                <a:srgbClr val="4D009A"/>
              </a:buClr>
              <a:buFont typeface="Wingdings" panose="05000000000000000000" pitchFamily="2" charset="2"/>
              <a:buNone/>
            </a:pPr>
            <a:r>
              <a:rPr lang="en-US" altLang="zh-CN" b="0" dirty="0">
                <a:solidFill>
                  <a:srgbClr val="993300"/>
                </a:solidFill>
                <a:latin typeface="Times New Roman" panose="02020603050405020304" pitchFamily="18" charset="0"/>
                <a:ea typeface="华文楷体" panose="02010600040101010101" pitchFamily="2" charset="-122"/>
              </a:rPr>
              <a:t>n=sub2ind(size(A),2,1,2)    </a:t>
            </a:r>
            <a:r>
              <a:rPr lang="en-US" altLang="zh-CN" sz="2400" dirty="0">
                <a:solidFill>
                  <a:srgbClr val="198A10"/>
                </a:solidFill>
                <a:latin typeface="Times New Roman" panose="02020603050405020304" pitchFamily="18" charset="0"/>
                <a:ea typeface="华文楷体" panose="02010600040101010101" pitchFamily="2" charset="-122"/>
              </a:rPr>
              <a:t>% n=14</a:t>
            </a:r>
          </a:p>
          <a:p>
            <a:pPr eaLnBrk="1" hangingPunct="1">
              <a:spcBef>
                <a:spcPct val="20000"/>
              </a:spcBef>
              <a:buClr>
                <a:srgbClr val="4D009A"/>
              </a:buClr>
              <a:buFont typeface="Wingdings" panose="05000000000000000000" pitchFamily="2" charset="2"/>
              <a:buNone/>
            </a:pPr>
            <a:r>
              <a:rPr lang="en-US" altLang="zh-CN" b="0" dirty="0">
                <a:solidFill>
                  <a:srgbClr val="993300"/>
                </a:solidFill>
                <a:latin typeface="Times New Roman" panose="02020603050405020304" pitchFamily="18" charset="0"/>
                <a:ea typeface="华文楷体" panose="02010600040101010101" pitchFamily="2" charset="-122"/>
              </a:rPr>
              <a:t>A(n)</a:t>
            </a:r>
          </a:p>
        </p:txBody>
      </p:sp>
      <p:sp>
        <p:nvSpPr>
          <p:cNvPr id="116740" name="矩形 2"/>
          <p:cNvSpPr>
            <a:spLocks noChangeArrowheads="1"/>
          </p:cNvSpPr>
          <p:nvPr/>
        </p:nvSpPr>
        <p:spPr bwMode="auto">
          <a:xfrm>
            <a:off x="1547813" y="4451350"/>
            <a:ext cx="30956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pt-BR" altLang="zh-CN" sz="2400" dirty="0"/>
              <a:t>          </a:t>
            </a:r>
            <a:r>
              <a:rPr lang="pt-BR" altLang="zh-CN" sz="2400" b="0" dirty="0">
                <a:solidFill>
                  <a:schemeClr val="tx1"/>
                </a:solidFill>
              </a:rPr>
              <a:t>  A(:,:,1) </a:t>
            </a:r>
          </a:p>
          <a:p>
            <a:pPr eaLnBrk="1" hangingPunct="1"/>
            <a:r>
              <a:rPr lang="pt-BR" altLang="zh-CN" sz="2400" b="0" dirty="0">
                <a:solidFill>
                  <a:schemeClr val="tx1"/>
                </a:solidFill>
              </a:rPr>
              <a:t>    17    24     1     8</a:t>
            </a:r>
          </a:p>
          <a:p>
            <a:pPr eaLnBrk="1" hangingPunct="1"/>
            <a:r>
              <a:rPr lang="pt-BR" altLang="zh-CN" sz="2400" b="0" dirty="0">
                <a:solidFill>
                  <a:schemeClr val="tx1"/>
                </a:solidFill>
              </a:rPr>
              <a:t>     2    22     7    14</a:t>
            </a:r>
          </a:p>
          <a:p>
            <a:pPr eaLnBrk="1" hangingPunct="1"/>
            <a:r>
              <a:rPr lang="pt-BR" altLang="zh-CN" sz="2400" b="0" dirty="0">
                <a:solidFill>
                  <a:schemeClr val="tx1"/>
                </a:solidFill>
              </a:rPr>
              <a:t>     4     6    13    20</a:t>
            </a:r>
          </a:p>
        </p:txBody>
      </p:sp>
      <p:sp>
        <p:nvSpPr>
          <p:cNvPr id="116741" name="矩形 3"/>
          <p:cNvSpPr>
            <a:spLocks noChangeArrowheads="1"/>
          </p:cNvSpPr>
          <p:nvPr/>
        </p:nvSpPr>
        <p:spPr bwMode="auto">
          <a:xfrm>
            <a:off x="4608513" y="4451350"/>
            <a:ext cx="29876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pt-BR" altLang="zh-CN" sz="2400" dirty="0"/>
              <a:t>            </a:t>
            </a:r>
            <a:r>
              <a:rPr lang="pt-BR" altLang="zh-CN" sz="2400" b="0" dirty="0">
                <a:solidFill>
                  <a:schemeClr val="tx1"/>
                </a:solidFill>
              </a:rPr>
              <a:t>A(:,:,2) </a:t>
            </a:r>
          </a:p>
          <a:p>
            <a:pPr eaLnBrk="1" hangingPunct="1"/>
            <a:r>
              <a:rPr lang="pt-BR" altLang="zh-CN" sz="2400" b="0" dirty="0">
                <a:solidFill>
                  <a:schemeClr val="tx1"/>
                </a:solidFill>
              </a:rPr>
              <a:t>     7    14    -9    -2</a:t>
            </a:r>
          </a:p>
          <a:p>
            <a:pPr eaLnBrk="1" hangingPunct="1"/>
            <a:r>
              <a:rPr lang="pt-BR" altLang="zh-CN" sz="2400" b="0" dirty="0">
                <a:solidFill>
                  <a:schemeClr val="tx1"/>
                </a:solidFill>
              </a:rPr>
              <a:t>    </a:t>
            </a:r>
            <a:r>
              <a:rPr lang="pt-BR" altLang="zh-CN" sz="2400" dirty="0">
                <a:solidFill>
                  <a:srgbClr val="FF0000"/>
                </a:solidFill>
              </a:rPr>
              <a:t>-8 </a:t>
            </a:r>
            <a:r>
              <a:rPr lang="pt-BR" altLang="zh-CN" sz="2400" b="0" dirty="0">
                <a:solidFill>
                  <a:schemeClr val="tx1"/>
                </a:solidFill>
              </a:rPr>
              <a:t>   12    -3     4</a:t>
            </a:r>
          </a:p>
          <a:p>
            <a:pPr eaLnBrk="1" hangingPunct="1"/>
            <a:r>
              <a:rPr lang="pt-BR" altLang="zh-CN" sz="2400" b="0" dirty="0">
                <a:solidFill>
                  <a:schemeClr val="tx1"/>
                </a:solidFill>
              </a:rPr>
              <a:t>    -6    -4     3    10</a:t>
            </a:r>
          </a:p>
        </p:txBody>
      </p:sp>
      <p:cxnSp>
        <p:nvCxnSpPr>
          <p:cNvPr id="116742" name="直接箭头连接符 4"/>
          <p:cNvCxnSpPr>
            <a:cxnSpLocks noChangeShapeType="1"/>
          </p:cNvCxnSpPr>
          <p:nvPr/>
        </p:nvCxnSpPr>
        <p:spPr bwMode="auto">
          <a:xfrm>
            <a:off x="1496864" y="4005064"/>
            <a:ext cx="3528392" cy="144016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 name="直接箭头连接符 4"/>
          <p:cNvCxnSpPr>
            <a:cxnSpLocks noChangeShapeType="1"/>
          </p:cNvCxnSpPr>
          <p:nvPr/>
        </p:nvCxnSpPr>
        <p:spPr bwMode="auto">
          <a:xfrm>
            <a:off x="1979712" y="2924944"/>
            <a:ext cx="3095092" cy="2448272"/>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8E4B4626-9A3F-4163-8250-F77090A534AC}" type="slidenum">
              <a:rPr lang="zh-CN" altLang="en-US" smtClean="0"/>
              <a:pPr/>
              <a:t>39</a:t>
            </a:fld>
            <a:endParaRPr lang="zh-CN" alt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8066" name="Rectangle 4"/>
          <p:cNvSpPr txBox="1">
            <a:spLocks noChangeArrowheads="1"/>
          </p:cNvSpPr>
          <p:nvPr/>
        </p:nvSpPr>
        <p:spPr bwMode="auto">
          <a:xfrm>
            <a:off x="827088" y="998538"/>
            <a:ext cx="763270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r>
              <a:rPr lang="zh-CN" altLang="en-US" sz="4800" b="0" dirty="0">
                <a:solidFill>
                  <a:srgbClr val="0000FF"/>
                </a:solidFill>
                <a:latin typeface="华文新魏" panose="02010800040101010101" pitchFamily="2" charset="-122"/>
                <a:ea typeface="华文新魏" panose="02010800040101010101" pitchFamily="2" charset="-122"/>
              </a:rPr>
              <a:t>第二章  矩阵运算</a:t>
            </a:r>
          </a:p>
        </p:txBody>
      </p:sp>
      <p:sp>
        <p:nvSpPr>
          <p:cNvPr id="88067" name="Rectangle 4"/>
          <p:cNvSpPr txBox="1">
            <a:spLocks noChangeArrowheads="1"/>
          </p:cNvSpPr>
          <p:nvPr/>
        </p:nvSpPr>
        <p:spPr bwMode="auto">
          <a:xfrm>
            <a:off x="2020713" y="2780928"/>
            <a:ext cx="5935663"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571500" indent="-5715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zh-CN" altLang="en-US" sz="3600" b="0" dirty="0" smtClean="0">
                <a:solidFill>
                  <a:schemeClr val="tx1"/>
                </a:solidFill>
                <a:latin typeface="华文新魏" panose="02010800040101010101" pitchFamily="2" charset="-122"/>
                <a:ea typeface="华文新魏" panose="02010800040101010101" pitchFamily="2" charset="-122"/>
              </a:rPr>
              <a:t>常</a:t>
            </a:r>
            <a:r>
              <a:rPr lang="zh-CN" altLang="en-US" sz="3600" b="0" dirty="0">
                <a:solidFill>
                  <a:schemeClr val="tx1"/>
                </a:solidFill>
                <a:latin typeface="华文新魏" panose="02010800040101010101" pitchFamily="2" charset="-122"/>
                <a:ea typeface="华文新魏" panose="02010800040101010101" pitchFamily="2" charset="-122"/>
              </a:rPr>
              <a:t>量</a:t>
            </a:r>
            <a:r>
              <a:rPr lang="zh-CN" altLang="en-US" sz="3600" b="0" dirty="0" smtClean="0">
                <a:solidFill>
                  <a:schemeClr val="tx1"/>
                </a:solidFill>
                <a:latin typeface="华文新魏" panose="02010800040101010101" pitchFamily="2" charset="-122"/>
                <a:ea typeface="华文新魏" panose="02010800040101010101" pitchFamily="2" charset="-122"/>
              </a:rPr>
              <a:t>，</a:t>
            </a:r>
            <a:r>
              <a:rPr lang="zh-CN" altLang="en-US" sz="3600" b="0" dirty="0">
                <a:solidFill>
                  <a:schemeClr val="tx1"/>
                </a:solidFill>
                <a:latin typeface="华文新魏" panose="02010800040101010101" pitchFamily="2" charset="-122"/>
                <a:ea typeface="华文新魏" panose="02010800040101010101" pitchFamily="2" charset="-122"/>
              </a:rPr>
              <a:t>变量，数据类型</a:t>
            </a:r>
          </a:p>
          <a:p>
            <a:pPr eaLnBrk="1" hangingPunct="1">
              <a:lnSpc>
                <a:spcPct val="150000"/>
              </a:lnSpc>
              <a:buFont typeface="Arial" panose="020B0604020202020204" pitchFamily="34" charset="0"/>
              <a:buChar char="•"/>
            </a:pPr>
            <a:r>
              <a:rPr lang="zh-CN" altLang="en-US" sz="3600" b="0" dirty="0" smtClean="0">
                <a:solidFill>
                  <a:schemeClr val="tx1"/>
                </a:solidFill>
                <a:latin typeface="华文新魏" panose="02010800040101010101" pitchFamily="2" charset="-122"/>
                <a:ea typeface="华文新魏" panose="02010800040101010101" pitchFamily="2" charset="-122"/>
              </a:rPr>
              <a:t>矩阵的类型与定义方式</a:t>
            </a:r>
          </a:p>
          <a:p>
            <a:pPr eaLnBrk="1" hangingPunct="1">
              <a:lnSpc>
                <a:spcPct val="150000"/>
              </a:lnSpc>
              <a:buFont typeface="Arial" panose="020B0604020202020204" pitchFamily="34" charset="0"/>
              <a:buChar char="•"/>
            </a:pPr>
            <a:r>
              <a:rPr lang="zh-CN" altLang="en-US" sz="3600" b="0" dirty="0" smtClean="0">
                <a:solidFill>
                  <a:schemeClr val="tx1"/>
                </a:solidFill>
                <a:latin typeface="华文新魏" panose="02010800040101010101" pitchFamily="2" charset="-122"/>
                <a:ea typeface="华文新魏" panose="02010800040101010101" pitchFamily="2" charset="-122"/>
              </a:rPr>
              <a:t>矩阵的</a:t>
            </a:r>
            <a:r>
              <a:rPr lang="zh-CN" altLang="en-US" sz="3600" b="0" dirty="0">
                <a:solidFill>
                  <a:schemeClr val="tx1"/>
                </a:solidFill>
                <a:latin typeface="华文新魏" panose="02010800040101010101" pitchFamily="2" charset="-122"/>
                <a:ea typeface="华文新魏" panose="02010800040101010101" pitchFamily="2" charset="-122"/>
              </a:rPr>
              <a:t>基本</a:t>
            </a:r>
            <a:r>
              <a:rPr lang="zh-CN" altLang="en-US" sz="3600" b="0" dirty="0" smtClean="0">
                <a:solidFill>
                  <a:schemeClr val="tx1"/>
                </a:solidFill>
                <a:latin typeface="华文新魏" panose="02010800040101010101" pitchFamily="2" charset="-122"/>
                <a:ea typeface="华文新魏" panose="02010800040101010101" pitchFamily="2" charset="-122"/>
              </a:rPr>
              <a:t>操作与运算</a:t>
            </a:r>
            <a:endParaRPr lang="en-US" altLang="zh-CN" sz="3600" b="0" dirty="0" smtClean="0">
              <a:solidFill>
                <a:schemeClr val="tx1"/>
              </a:solidFill>
              <a:latin typeface="华文新魏" panose="02010800040101010101" pitchFamily="2" charset="-122"/>
              <a:ea typeface="华文新魏" panose="02010800040101010101" pitchFamily="2" charset="-122"/>
            </a:endParaRPr>
          </a:p>
          <a:p>
            <a:pPr marL="0" indent="0" eaLnBrk="1" hangingPunct="1"/>
            <a:r>
              <a:rPr lang="en-US" altLang="zh-CN" sz="3600" b="0" dirty="0" smtClean="0">
                <a:solidFill>
                  <a:schemeClr val="tx1"/>
                </a:solidFill>
                <a:latin typeface="华文新魏" panose="02010800040101010101" pitchFamily="2" charset="-122"/>
                <a:ea typeface="华文新魏" panose="02010800040101010101" pitchFamily="2" charset="-122"/>
              </a:rPr>
              <a:t>------------------------------------</a:t>
            </a:r>
            <a:endParaRPr lang="zh-CN" altLang="en-US" sz="3600" b="0" dirty="0">
              <a:solidFill>
                <a:schemeClr val="tx1"/>
              </a:solidFill>
              <a:latin typeface="华文新魏" panose="02010800040101010101" pitchFamily="2" charset="-122"/>
              <a:ea typeface="华文新魏" panose="02010800040101010101" pitchFamily="2" charset="-122"/>
            </a:endParaRPr>
          </a:p>
          <a:p>
            <a:pPr eaLnBrk="1" hangingPunct="1">
              <a:lnSpc>
                <a:spcPct val="150000"/>
              </a:lnSpc>
              <a:buFont typeface="Arial" panose="020B0604020202020204" pitchFamily="34" charset="0"/>
              <a:buChar char="•"/>
            </a:pPr>
            <a:r>
              <a:rPr lang="zh-CN" altLang="en-US" sz="3600" b="0" dirty="0" smtClean="0">
                <a:solidFill>
                  <a:schemeClr val="tx1"/>
                </a:solidFill>
                <a:latin typeface="华文新魏" panose="02010800040101010101" pitchFamily="2" charset="-122"/>
                <a:ea typeface="华文新魏" panose="02010800040101010101" pitchFamily="2" charset="-122"/>
              </a:rPr>
              <a:t>字符串、元胞与结构</a:t>
            </a:r>
            <a:endParaRPr lang="zh-CN" altLang="en-US" sz="3600" b="0" dirty="0">
              <a:solidFill>
                <a:schemeClr val="tx1"/>
              </a:solidFill>
              <a:latin typeface="华文新魏" panose="02010800040101010101" pitchFamily="2" charset="-122"/>
              <a:ea typeface="华文新魏" panose="02010800040101010101" pitchFamily="2" charset="-122"/>
            </a:endParaRPr>
          </a:p>
        </p:txBody>
      </p:sp>
      <p:sp>
        <p:nvSpPr>
          <p:cNvPr id="2" name="灯片编号占位符 1"/>
          <p:cNvSpPr>
            <a:spLocks noGrp="1"/>
          </p:cNvSpPr>
          <p:nvPr>
            <p:ph type="sldNum" sz="quarter" idx="12"/>
          </p:nvPr>
        </p:nvSpPr>
        <p:spPr/>
        <p:txBody>
          <a:bodyPr/>
          <a:lstStyle/>
          <a:p>
            <a:fld id="{8230A004-D93A-493A-A882-8241183C161A}" type="slidenum">
              <a:rPr lang="zh-CN" altLang="en-US" smtClean="0"/>
              <a:pPr/>
              <a:t>4</a:t>
            </a:fld>
            <a:endParaRPr lang="zh-CN" alt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5"/>
          <p:cNvSpPr>
            <a:spLocks noChangeArrowheads="1"/>
          </p:cNvSpPr>
          <p:nvPr/>
        </p:nvSpPr>
        <p:spPr bwMode="auto">
          <a:xfrm>
            <a:off x="755576" y="944562"/>
            <a:ext cx="7772400" cy="543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20000"/>
              </a:spcBef>
              <a:buClr>
                <a:srgbClr val="4D009A"/>
              </a:buClr>
              <a:buFont typeface="Wingdings" panose="05000000000000000000" pitchFamily="2" charset="2"/>
              <a:buNone/>
            </a:pPr>
            <a:r>
              <a:rPr lang="en-US" altLang="zh-CN" sz="3200" dirty="0" smtClean="0">
                <a:solidFill>
                  <a:srgbClr val="FF0000"/>
                </a:solidFill>
                <a:latin typeface="Times New Roman" panose="02020603050405020304" pitchFamily="18" charset="0"/>
                <a:ea typeface="华文楷体" panose="02010600040101010101" pitchFamily="2" charset="-122"/>
              </a:rPr>
              <a:t>ind2sub</a:t>
            </a:r>
            <a:r>
              <a:rPr lang="en-US" altLang="zh-CN" sz="3000" dirty="0" smtClean="0">
                <a:solidFill>
                  <a:srgbClr val="490092"/>
                </a:solidFill>
                <a:latin typeface="Times New Roman" panose="02020603050405020304" pitchFamily="18" charset="0"/>
                <a:ea typeface="华文楷体" panose="02010600040101010101" pitchFamily="2" charset="-122"/>
              </a:rPr>
              <a:t>  </a:t>
            </a:r>
            <a:r>
              <a:rPr lang="zh-CN" altLang="en-US" sz="3000" dirty="0">
                <a:solidFill>
                  <a:srgbClr val="0000FF"/>
                </a:solidFill>
                <a:latin typeface="Times New Roman" panose="02020603050405020304" pitchFamily="18" charset="0"/>
                <a:ea typeface="华文楷体" panose="02010600040101010101" pitchFamily="2" charset="-122"/>
              </a:rPr>
              <a:t>单下标转换为全下标</a:t>
            </a:r>
          </a:p>
          <a:p>
            <a:pPr eaLnBrk="1" hangingPunct="1">
              <a:spcBef>
                <a:spcPct val="20000"/>
              </a:spcBef>
              <a:buClr>
                <a:srgbClr val="4D009A"/>
              </a:buClr>
              <a:buFont typeface="Wingdings" panose="05000000000000000000" pitchFamily="2" charset="2"/>
              <a:buNone/>
            </a:pPr>
            <a:r>
              <a:rPr lang="pt-BR" altLang="zh-CN" dirty="0">
                <a:solidFill>
                  <a:srgbClr val="993300"/>
                </a:solidFill>
                <a:latin typeface="Times New Roman" panose="02020603050405020304" pitchFamily="18" charset="0"/>
                <a:ea typeface="华文楷体" panose="02010600040101010101" pitchFamily="2" charset="-122"/>
              </a:rPr>
              <a:t>b = zeros(3</a:t>
            </a:r>
            <a:r>
              <a:rPr lang="pt-BR" altLang="zh-CN" dirty="0" smtClean="0">
                <a:solidFill>
                  <a:srgbClr val="993300"/>
                </a:solidFill>
                <a:latin typeface="Times New Roman" panose="02020603050405020304" pitchFamily="18" charset="0"/>
                <a:ea typeface="华文楷体" panose="02010600040101010101" pitchFamily="2" charset="-122"/>
              </a:rPr>
              <a:t>);</a:t>
            </a:r>
            <a:endParaRPr lang="pt-BR" altLang="zh-CN"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rgbClr val="4D009A"/>
              </a:buClr>
              <a:buFont typeface="Wingdings" panose="05000000000000000000" pitchFamily="2" charset="2"/>
              <a:buNone/>
            </a:pPr>
            <a:r>
              <a:rPr lang="en-US" altLang="zh-CN" dirty="0">
                <a:solidFill>
                  <a:srgbClr val="993300"/>
                </a:solidFill>
                <a:latin typeface="Times New Roman" panose="02020603050405020304" pitchFamily="18" charset="0"/>
                <a:ea typeface="华文楷体" panose="02010600040101010101" pitchFamily="2" charset="-122"/>
              </a:rPr>
              <a:t>b(:) = </a:t>
            </a:r>
            <a:r>
              <a:rPr lang="en-US" altLang="zh-CN" dirty="0" smtClean="0">
                <a:solidFill>
                  <a:srgbClr val="993300"/>
                </a:solidFill>
                <a:latin typeface="Times New Roman" panose="02020603050405020304" pitchFamily="18" charset="0"/>
                <a:ea typeface="华文楷体" panose="02010600040101010101" pitchFamily="2" charset="-122"/>
              </a:rPr>
              <a:t>10:10:90</a:t>
            </a:r>
            <a:endParaRPr lang="en-US" altLang="zh-CN"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rgbClr val="4D009A"/>
              </a:buClr>
              <a:buFont typeface="Wingdings" panose="05000000000000000000" pitchFamily="2" charset="2"/>
              <a:buNone/>
            </a:pPr>
            <a:r>
              <a:rPr lang="da-DK" altLang="zh-CN" dirty="0">
                <a:solidFill>
                  <a:srgbClr val="993300"/>
                </a:solidFill>
                <a:latin typeface="Times New Roman" panose="02020603050405020304" pitchFamily="18" charset="0"/>
                <a:ea typeface="华文楷体" panose="02010600040101010101" pitchFamily="2" charset="-122"/>
              </a:rPr>
              <a:t>IND = [3  4  5  6</a:t>
            </a:r>
            <a:r>
              <a:rPr lang="da-DK" altLang="zh-CN" dirty="0" smtClean="0">
                <a:solidFill>
                  <a:srgbClr val="993300"/>
                </a:solidFill>
                <a:latin typeface="Times New Roman" panose="02020603050405020304" pitchFamily="18" charset="0"/>
                <a:ea typeface="华文楷体" panose="02010600040101010101" pitchFamily="2" charset="-122"/>
              </a:rPr>
              <a:t>]   </a:t>
            </a:r>
            <a:r>
              <a:rPr lang="en-US" altLang="zh-CN" dirty="0" smtClean="0">
                <a:solidFill>
                  <a:srgbClr val="198A10"/>
                </a:solidFill>
                <a:latin typeface="Times New Roman" panose="02020603050405020304" pitchFamily="18" charset="0"/>
                <a:ea typeface="华文楷体" panose="02010600040101010101" pitchFamily="2" charset="-122"/>
              </a:rPr>
              <a:t>%</a:t>
            </a:r>
            <a:r>
              <a:rPr lang="zh-CN" altLang="en-US" dirty="0" smtClean="0">
                <a:solidFill>
                  <a:srgbClr val="198A10"/>
                </a:solidFill>
                <a:latin typeface="Times New Roman" panose="02020603050405020304" pitchFamily="18" charset="0"/>
                <a:ea typeface="华文楷体" panose="02010600040101010101" pitchFamily="2" charset="-122"/>
              </a:rPr>
              <a:t>这里的数字将作为单下标</a:t>
            </a:r>
            <a:endParaRPr lang="da-DK" altLang="zh-CN"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rgbClr val="4D009A"/>
              </a:buClr>
              <a:buFont typeface="Wingdings" panose="05000000000000000000" pitchFamily="2" charset="2"/>
              <a:buNone/>
            </a:pPr>
            <a:r>
              <a:rPr lang="en-US" altLang="zh-CN" dirty="0">
                <a:solidFill>
                  <a:srgbClr val="993300"/>
                </a:solidFill>
                <a:latin typeface="Times New Roman" panose="02020603050405020304" pitchFamily="18" charset="0"/>
                <a:ea typeface="华文楷体" panose="02010600040101010101" pitchFamily="2" charset="-122"/>
              </a:rPr>
              <a:t>[I,J] = ind2sub(size(b),IND)  </a:t>
            </a:r>
            <a:r>
              <a:rPr lang="en-US" altLang="zh-CN" dirty="0">
                <a:solidFill>
                  <a:srgbClr val="198A10"/>
                </a:solidFill>
                <a:latin typeface="Times New Roman" panose="02020603050405020304" pitchFamily="18" charset="0"/>
                <a:ea typeface="华文楷体" panose="02010600040101010101" pitchFamily="2" charset="-122"/>
              </a:rPr>
              <a:t>%</a:t>
            </a:r>
            <a:r>
              <a:rPr lang="zh-CN" altLang="en-US" dirty="0">
                <a:solidFill>
                  <a:srgbClr val="198A10"/>
                </a:solidFill>
                <a:latin typeface="Times New Roman" panose="02020603050405020304" pitchFamily="18" charset="0"/>
                <a:ea typeface="华文楷体" panose="02010600040101010101" pitchFamily="2" charset="-122"/>
              </a:rPr>
              <a:t>函数可有多个结果</a:t>
            </a:r>
            <a:endParaRPr lang="en-US" altLang="zh-CN" sz="3600"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Clr>
                <a:srgbClr val="4D009A"/>
              </a:buClr>
              <a:buFont typeface="Wingdings" panose="05000000000000000000" pitchFamily="2" charset="2"/>
              <a:buNone/>
            </a:pPr>
            <a:r>
              <a:rPr lang="zh-CN" altLang="en-US" sz="2400" b="0" dirty="0">
                <a:solidFill>
                  <a:schemeClr val="tx1"/>
                </a:solidFill>
                <a:latin typeface="Times New Roman" panose="02020603050405020304" pitchFamily="18" charset="0"/>
                <a:ea typeface="华文楷体" panose="02010600040101010101" pitchFamily="2" charset="-122"/>
              </a:rPr>
              <a:t>结果</a:t>
            </a:r>
            <a:r>
              <a:rPr lang="en-US" altLang="zh-CN" sz="2400" b="0" dirty="0">
                <a:solidFill>
                  <a:schemeClr val="tx1"/>
                </a:solidFill>
                <a:latin typeface="Times New Roman" panose="02020603050405020304" pitchFamily="18" charset="0"/>
                <a:ea typeface="华文楷体" panose="02010600040101010101" pitchFamily="2" charset="-122"/>
              </a:rPr>
              <a:t>	b =	</a:t>
            </a:r>
            <a:r>
              <a:rPr lang="en-US" altLang="zh-CN" sz="2400" b="0" dirty="0" smtClean="0">
                <a:solidFill>
                  <a:schemeClr val="tx1"/>
                </a:solidFill>
                <a:latin typeface="Times New Roman" panose="02020603050405020304" pitchFamily="18" charset="0"/>
                <a:ea typeface="华文楷体" panose="02010600040101010101" pitchFamily="2" charset="-122"/>
              </a:rPr>
              <a:t>10     </a:t>
            </a:r>
            <a:r>
              <a:rPr lang="en-US" altLang="zh-CN" sz="2400" b="0" dirty="0" smtClean="0">
                <a:solidFill>
                  <a:srgbClr val="FF0000"/>
                </a:solidFill>
                <a:latin typeface="Times New Roman" panose="02020603050405020304" pitchFamily="18" charset="0"/>
                <a:ea typeface="华文楷体" panose="02010600040101010101" pitchFamily="2" charset="-122"/>
              </a:rPr>
              <a:t>40</a:t>
            </a:r>
            <a:r>
              <a:rPr lang="en-US" altLang="zh-CN" sz="2400" b="0" dirty="0" smtClean="0">
                <a:solidFill>
                  <a:schemeClr val="tx1"/>
                </a:solidFill>
                <a:latin typeface="Times New Roman" panose="02020603050405020304" pitchFamily="18" charset="0"/>
                <a:ea typeface="华文楷体" panose="02010600040101010101" pitchFamily="2" charset="-122"/>
              </a:rPr>
              <a:t>     70</a:t>
            </a:r>
            <a:endParaRPr lang="en-US" altLang="zh-CN" sz="2400" b="0" dirty="0">
              <a:solidFill>
                <a:schemeClr val="tx1"/>
              </a:solidFill>
              <a:latin typeface="Times New Roman" panose="02020603050405020304" pitchFamily="18" charset="0"/>
              <a:ea typeface="华文楷体" panose="02010600040101010101" pitchFamily="2" charset="-122"/>
            </a:endParaRPr>
          </a:p>
          <a:p>
            <a:pPr eaLnBrk="1" hangingPunct="1">
              <a:spcBef>
                <a:spcPts val="25"/>
              </a:spcBef>
              <a:buClr>
                <a:srgbClr val="4D009A"/>
              </a:buClr>
              <a:buFont typeface="Wingdings" panose="05000000000000000000" pitchFamily="2" charset="2"/>
              <a:buNone/>
            </a:pPr>
            <a:r>
              <a:rPr lang="en-US" altLang="zh-CN" sz="2400" b="0" dirty="0">
                <a:solidFill>
                  <a:schemeClr val="tx1"/>
                </a:solidFill>
                <a:latin typeface="Times New Roman" panose="02020603050405020304" pitchFamily="18" charset="0"/>
                <a:ea typeface="华文楷体" panose="02010600040101010101" pitchFamily="2" charset="-122"/>
              </a:rPr>
              <a:t>     			</a:t>
            </a:r>
            <a:r>
              <a:rPr lang="en-US" altLang="zh-CN" sz="2400" b="0" dirty="0" smtClean="0">
                <a:solidFill>
                  <a:schemeClr val="tx1"/>
                </a:solidFill>
                <a:latin typeface="Times New Roman" panose="02020603050405020304" pitchFamily="18" charset="0"/>
                <a:ea typeface="华文楷体" panose="02010600040101010101" pitchFamily="2" charset="-122"/>
              </a:rPr>
              <a:t>20     </a:t>
            </a:r>
            <a:r>
              <a:rPr lang="en-US" altLang="zh-CN" sz="2400" b="0" dirty="0" smtClean="0">
                <a:solidFill>
                  <a:srgbClr val="FF0000"/>
                </a:solidFill>
                <a:latin typeface="Times New Roman" panose="02020603050405020304" pitchFamily="18" charset="0"/>
                <a:ea typeface="华文楷体" panose="02010600040101010101" pitchFamily="2" charset="-122"/>
              </a:rPr>
              <a:t>50</a:t>
            </a:r>
            <a:r>
              <a:rPr lang="en-US" altLang="zh-CN" sz="2400" b="0" dirty="0" smtClean="0">
                <a:solidFill>
                  <a:schemeClr val="tx1"/>
                </a:solidFill>
                <a:latin typeface="Times New Roman" panose="02020603050405020304" pitchFamily="18" charset="0"/>
                <a:ea typeface="华文楷体" panose="02010600040101010101" pitchFamily="2" charset="-122"/>
              </a:rPr>
              <a:t>     80</a:t>
            </a:r>
            <a:endParaRPr lang="en-US" altLang="zh-CN" sz="2400" b="0" dirty="0">
              <a:solidFill>
                <a:schemeClr val="tx1"/>
              </a:solidFill>
              <a:latin typeface="Times New Roman" panose="02020603050405020304" pitchFamily="18" charset="0"/>
              <a:ea typeface="华文楷体" panose="02010600040101010101" pitchFamily="2" charset="-122"/>
            </a:endParaRPr>
          </a:p>
          <a:p>
            <a:pPr eaLnBrk="1" hangingPunct="1">
              <a:spcBef>
                <a:spcPts val="25"/>
              </a:spcBef>
              <a:buClr>
                <a:srgbClr val="4D009A"/>
              </a:buClr>
              <a:buFont typeface="Wingdings" panose="05000000000000000000" pitchFamily="2" charset="2"/>
              <a:buNone/>
            </a:pPr>
            <a:r>
              <a:rPr lang="en-US" altLang="zh-CN" sz="2400" b="0" dirty="0">
                <a:solidFill>
                  <a:schemeClr val="tx1"/>
                </a:solidFill>
                <a:latin typeface="Times New Roman" panose="02020603050405020304" pitchFamily="18" charset="0"/>
                <a:ea typeface="华文楷体" panose="02010600040101010101" pitchFamily="2" charset="-122"/>
              </a:rPr>
              <a:t>     			</a:t>
            </a:r>
            <a:r>
              <a:rPr lang="en-US" altLang="zh-CN" sz="2400" b="0" dirty="0" smtClean="0">
                <a:solidFill>
                  <a:srgbClr val="FF0000"/>
                </a:solidFill>
                <a:latin typeface="Times New Roman" panose="02020603050405020304" pitchFamily="18" charset="0"/>
                <a:ea typeface="华文楷体" panose="02010600040101010101" pitchFamily="2" charset="-122"/>
              </a:rPr>
              <a:t>30</a:t>
            </a:r>
            <a:r>
              <a:rPr lang="en-US" altLang="zh-CN" sz="2400" b="0" dirty="0" smtClean="0">
                <a:solidFill>
                  <a:schemeClr val="tx1"/>
                </a:solidFill>
                <a:latin typeface="Times New Roman" panose="02020603050405020304" pitchFamily="18" charset="0"/>
                <a:ea typeface="华文楷体" panose="02010600040101010101" pitchFamily="2" charset="-122"/>
              </a:rPr>
              <a:t>     </a:t>
            </a:r>
            <a:r>
              <a:rPr lang="en-US" altLang="zh-CN" sz="2400" b="0" dirty="0" smtClean="0">
                <a:solidFill>
                  <a:srgbClr val="FF0000"/>
                </a:solidFill>
                <a:latin typeface="Times New Roman" panose="02020603050405020304" pitchFamily="18" charset="0"/>
                <a:ea typeface="华文楷体" panose="02010600040101010101" pitchFamily="2" charset="-122"/>
              </a:rPr>
              <a:t>60</a:t>
            </a:r>
            <a:r>
              <a:rPr lang="en-US" altLang="zh-CN" sz="2400" b="0" dirty="0" smtClean="0">
                <a:solidFill>
                  <a:schemeClr val="tx1"/>
                </a:solidFill>
                <a:latin typeface="Times New Roman" panose="02020603050405020304" pitchFamily="18" charset="0"/>
                <a:ea typeface="华文楷体" panose="02010600040101010101" pitchFamily="2" charset="-122"/>
              </a:rPr>
              <a:t>     90</a:t>
            </a:r>
            <a:endParaRPr lang="en-US" altLang="zh-CN" sz="2400" b="0" dirty="0">
              <a:solidFill>
                <a:schemeClr val="tx1"/>
              </a:solidFill>
              <a:latin typeface="Times New Roman" panose="02020603050405020304" pitchFamily="18" charset="0"/>
              <a:ea typeface="华文楷体" panose="02010600040101010101" pitchFamily="2" charset="-122"/>
            </a:endParaRPr>
          </a:p>
          <a:p>
            <a:pPr eaLnBrk="1" hangingPunct="1">
              <a:spcBef>
                <a:spcPts val="25"/>
              </a:spcBef>
              <a:buClr>
                <a:srgbClr val="4D009A"/>
              </a:buClr>
              <a:buFont typeface="Wingdings" panose="05000000000000000000" pitchFamily="2" charset="2"/>
              <a:buNone/>
            </a:pPr>
            <a:r>
              <a:rPr lang="en-US" altLang="zh-CN" sz="2400" b="0" dirty="0">
                <a:solidFill>
                  <a:schemeClr val="tx1"/>
                </a:solidFill>
                <a:latin typeface="Times New Roman" panose="02020603050405020304" pitchFamily="18" charset="0"/>
                <a:ea typeface="华文楷体" panose="02010600040101010101" pitchFamily="2" charset="-122"/>
              </a:rPr>
              <a:t>		I =</a:t>
            </a:r>
          </a:p>
          <a:p>
            <a:pPr eaLnBrk="1" hangingPunct="1">
              <a:spcBef>
                <a:spcPts val="25"/>
              </a:spcBef>
              <a:buClr>
                <a:srgbClr val="4D009A"/>
              </a:buClr>
              <a:buFont typeface="Wingdings" panose="05000000000000000000" pitchFamily="2" charset="2"/>
              <a:buNone/>
            </a:pPr>
            <a:r>
              <a:rPr lang="en-US" altLang="zh-CN" sz="2400" b="0" dirty="0">
                <a:solidFill>
                  <a:schemeClr val="tx1"/>
                </a:solidFill>
                <a:latin typeface="Times New Roman" panose="02020603050405020304" pitchFamily="18" charset="0"/>
                <a:ea typeface="华文楷体" panose="02010600040101010101" pitchFamily="2" charset="-122"/>
              </a:rPr>
              <a:t>     			3     1     2     </a:t>
            </a:r>
            <a:r>
              <a:rPr lang="en-US" altLang="zh-CN" sz="2400" b="0" dirty="0" smtClean="0">
                <a:solidFill>
                  <a:schemeClr val="tx1"/>
                </a:solidFill>
                <a:latin typeface="Times New Roman" panose="02020603050405020304" pitchFamily="18" charset="0"/>
                <a:ea typeface="华文楷体" panose="02010600040101010101" pitchFamily="2" charset="-122"/>
              </a:rPr>
              <a:t>3  </a:t>
            </a:r>
            <a:r>
              <a:rPr lang="en-US" altLang="zh-CN" dirty="0" smtClean="0">
                <a:solidFill>
                  <a:srgbClr val="198A10"/>
                </a:solidFill>
                <a:latin typeface="Times New Roman" panose="02020603050405020304" pitchFamily="18" charset="0"/>
                <a:ea typeface="华文楷体" panose="02010600040101010101" pitchFamily="2" charset="-122"/>
              </a:rPr>
              <a:t>%</a:t>
            </a:r>
            <a:r>
              <a:rPr lang="zh-CN" altLang="en-US" dirty="0" smtClean="0">
                <a:solidFill>
                  <a:srgbClr val="198A10"/>
                </a:solidFill>
                <a:latin typeface="Times New Roman" panose="02020603050405020304" pitchFamily="18" charset="0"/>
                <a:ea typeface="华文楷体" panose="02010600040101010101" pitchFamily="2" charset="-122"/>
              </a:rPr>
              <a:t>这里数字是行下标</a:t>
            </a:r>
            <a:endParaRPr lang="en-US" altLang="zh-CN" dirty="0">
              <a:solidFill>
                <a:srgbClr val="198A10"/>
              </a:solidFill>
              <a:latin typeface="Times New Roman" panose="02020603050405020304" pitchFamily="18" charset="0"/>
              <a:ea typeface="华文楷体" panose="02010600040101010101" pitchFamily="2" charset="-122"/>
            </a:endParaRPr>
          </a:p>
          <a:p>
            <a:pPr eaLnBrk="1" hangingPunct="1">
              <a:spcBef>
                <a:spcPts val="25"/>
              </a:spcBef>
              <a:buClr>
                <a:srgbClr val="4D009A"/>
              </a:buClr>
              <a:buFont typeface="Wingdings" panose="05000000000000000000" pitchFamily="2" charset="2"/>
              <a:buNone/>
            </a:pPr>
            <a:r>
              <a:rPr lang="en-US" altLang="zh-CN" sz="2400" b="0" dirty="0">
                <a:solidFill>
                  <a:schemeClr val="tx1"/>
                </a:solidFill>
                <a:latin typeface="Times New Roman" panose="02020603050405020304" pitchFamily="18" charset="0"/>
                <a:ea typeface="华文楷体" panose="02010600040101010101" pitchFamily="2" charset="-122"/>
              </a:rPr>
              <a:t>		J =</a:t>
            </a:r>
          </a:p>
          <a:p>
            <a:pPr eaLnBrk="1" hangingPunct="1">
              <a:spcBef>
                <a:spcPts val="25"/>
              </a:spcBef>
              <a:buClr>
                <a:srgbClr val="4D009A"/>
              </a:buClr>
            </a:pPr>
            <a:r>
              <a:rPr lang="en-US" altLang="zh-CN" sz="2400" b="0" dirty="0">
                <a:solidFill>
                  <a:schemeClr val="tx1"/>
                </a:solidFill>
                <a:latin typeface="Times New Roman" panose="02020603050405020304" pitchFamily="18" charset="0"/>
                <a:ea typeface="华文楷体" panose="02010600040101010101" pitchFamily="2" charset="-122"/>
              </a:rPr>
              <a:t>     			1     2     2     </a:t>
            </a:r>
            <a:r>
              <a:rPr lang="en-US" altLang="zh-CN" sz="2400" b="0" dirty="0" smtClean="0">
                <a:solidFill>
                  <a:schemeClr val="tx1"/>
                </a:solidFill>
                <a:latin typeface="Times New Roman" panose="02020603050405020304" pitchFamily="18" charset="0"/>
                <a:ea typeface="华文楷体" panose="02010600040101010101" pitchFamily="2" charset="-122"/>
              </a:rPr>
              <a:t>2  </a:t>
            </a:r>
            <a:r>
              <a:rPr lang="en-US" altLang="zh-CN" dirty="0" smtClean="0">
                <a:solidFill>
                  <a:srgbClr val="198A10"/>
                </a:solidFill>
                <a:latin typeface="Times New Roman" panose="02020603050405020304" pitchFamily="18" charset="0"/>
                <a:ea typeface="华文楷体" panose="02010600040101010101" pitchFamily="2" charset="-122"/>
              </a:rPr>
              <a:t>%</a:t>
            </a:r>
            <a:r>
              <a:rPr lang="zh-CN" altLang="en-US" dirty="0">
                <a:solidFill>
                  <a:srgbClr val="198A10"/>
                </a:solidFill>
                <a:latin typeface="Times New Roman" panose="02020603050405020304" pitchFamily="18" charset="0"/>
                <a:ea typeface="华文楷体" panose="02010600040101010101" pitchFamily="2" charset="-122"/>
              </a:rPr>
              <a:t>这里数字是列下标</a:t>
            </a:r>
            <a:endParaRPr lang="en-US" altLang="zh-CN" dirty="0">
              <a:solidFill>
                <a:srgbClr val="198A10"/>
              </a:solidFill>
              <a:latin typeface="Times New Roman" panose="02020603050405020304" pitchFamily="18" charset="0"/>
              <a:ea typeface="华文楷体" panose="02010600040101010101" pitchFamily="2" charset="-122"/>
            </a:endParaRPr>
          </a:p>
          <a:p>
            <a:pPr eaLnBrk="1" hangingPunct="1">
              <a:spcBef>
                <a:spcPts val="25"/>
              </a:spcBef>
              <a:buClr>
                <a:srgbClr val="4D009A"/>
              </a:buClr>
              <a:buFont typeface="Wingdings" panose="05000000000000000000" pitchFamily="2" charset="2"/>
              <a:buNone/>
            </a:pPr>
            <a:endParaRPr lang="en-US" altLang="zh-CN" sz="3000" dirty="0">
              <a:solidFill>
                <a:srgbClr val="490092"/>
              </a:solidFill>
              <a:latin typeface="Times New Roman" panose="02020603050405020304" pitchFamily="18" charset="0"/>
              <a:ea typeface="华文楷体" panose="02010600040101010101" pitchFamily="2" charset="-122"/>
            </a:endParaRPr>
          </a:p>
          <a:p>
            <a:pPr eaLnBrk="1" hangingPunct="1">
              <a:spcBef>
                <a:spcPct val="20000"/>
              </a:spcBef>
              <a:buClr>
                <a:srgbClr val="4D009A"/>
              </a:buClr>
              <a:buFont typeface="Wingdings" panose="05000000000000000000" pitchFamily="2" charset="2"/>
              <a:buNone/>
            </a:pPr>
            <a:endParaRPr lang="en-US" altLang="zh-CN" sz="3000" dirty="0">
              <a:solidFill>
                <a:srgbClr val="490092"/>
              </a:solidFill>
              <a:latin typeface="Times New Roman" panose="02020603050405020304" pitchFamily="18" charset="0"/>
              <a:ea typeface="华文楷体" panose="02010600040101010101" pitchFamily="2" charset="-122"/>
            </a:endParaRPr>
          </a:p>
        </p:txBody>
      </p:sp>
      <p:sp>
        <p:nvSpPr>
          <p:cNvPr id="117763" name="Rectangle 2"/>
          <p:cNvSpPr txBox="1">
            <a:spLocks noChangeArrowheads="1"/>
          </p:cNvSpPr>
          <p:nvPr/>
        </p:nvSpPr>
        <p:spPr bwMode="auto">
          <a:xfrm>
            <a:off x="228600" y="0"/>
            <a:ext cx="9023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FF0000"/>
                </a:solidFill>
              </a:rPr>
              <a:t>有关矩阵的一些常用函数</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40</a:t>
            </a:fld>
            <a:endParaRPr lang="zh-CN" altLang="en-US"/>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468313" y="908050"/>
            <a:ext cx="83518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pPr>
            <a:r>
              <a:rPr lang="en-US" altLang="zh-CN" sz="3200" dirty="0" smtClean="0">
                <a:solidFill>
                  <a:srgbClr val="FF0000"/>
                </a:solidFill>
                <a:latin typeface="Tahoma" panose="020B0604030504040204" pitchFamily="34" charset="0"/>
                <a:ea typeface="黑体" panose="02010609060101010101" pitchFamily="49" charset="-122"/>
              </a:rPr>
              <a:t>reshape</a:t>
            </a:r>
            <a:r>
              <a:rPr lang="en-US" altLang="zh-CN" dirty="0" smtClean="0">
                <a:solidFill>
                  <a:srgbClr val="FF0000"/>
                </a:solidFill>
                <a:latin typeface="Tahoma" panose="020B0604030504040204" pitchFamily="34" charset="0"/>
                <a:ea typeface="黑体" panose="02010609060101010101" pitchFamily="49" charset="-122"/>
              </a:rPr>
              <a:t>   </a:t>
            </a:r>
            <a:r>
              <a:rPr lang="zh-CN" altLang="en-US" dirty="0" smtClean="0">
                <a:solidFill>
                  <a:srgbClr val="0000FF"/>
                </a:solidFill>
                <a:latin typeface="Tahoma" panose="020B0604030504040204" pitchFamily="34" charset="0"/>
                <a:ea typeface="黑体" panose="02010609060101010101" pitchFamily="49" charset="-122"/>
              </a:rPr>
              <a:t>改变矩阵形状</a:t>
            </a:r>
            <a:endParaRPr lang="zh-CN" altLang="en-US" dirty="0">
              <a:solidFill>
                <a:srgbClr val="0000FF"/>
              </a:solidFill>
              <a:latin typeface="Tahoma" panose="020B0604030504040204" pitchFamily="34" charset="0"/>
              <a:ea typeface="黑体" panose="02010609060101010101" pitchFamily="49" charset="-122"/>
            </a:endParaRPr>
          </a:p>
        </p:txBody>
      </p:sp>
      <p:sp>
        <p:nvSpPr>
          <p:cNvPr id="89091" name="Rectangle 3"/>
          <p:cNvSpPr txBox="1">
            <a:spLocks noChangeArrowheads="1"/>
          </p:cNvSpPr>
          <p:nvPr/>
        </p:nvSpPr>
        <p:spPr bwMode="auto">
          <a:xfrm>
            <a:off x="468313" y="1413570"/>
            <a:ext cx="8064127" cy="511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70C0"/>
                </a:solidFill>
                <a:latin typeface="Arial" panose="020B0604020202020204" pitchFamily="34" charset="0"/>
                <a:ea typeface="宋体" panose="02010600030101010101" pitchFamily="2" charset="-122"/>
              </a:defRPr>
            </a:lvl1pPr>
            <a:lvl2pPr marL="742950" indent="-285750">
              <a:defRPr sz="2800" b="1">
                <a:solidFill>
                  <a:srgbClr val="0070C0"/>
                </a:solidFill>
                <a:latin typeface="Arial" panose="020B0604020202020204" pitchFamily="34" charset="0"/>
                <a:ea typeface="宋体" panose="02010600030101010101" pitchFamily="2" charset="-122"/>
              </a:defRPr>
            </a:lvl2pPr>
            <a:lvl3pPr marL="1143000" indent="-228600">
              <a:defRPr sz="2800" b="1">
                <a:solidFill>
                  <a:srgbClr val="0070C0"/>
                </a:solidFill>
                <a:latin typeface="Arial" panose="020B0604020202020204" pitchFamily="34" charset="0"/>
                <a:ea typeface="宋体" panose="02010600030101010101" pitchFamily="2" charset="-122"/>
              </a:defRPr>
            </a:lvl3pPr>
            <a:lvl4pPr>
              <a:defRPr sz="2800" b="1">
                <a:solidFill>
                  <a:srgbClr val="0070C0"/>
                </a:solidFill>
                <a:latin typeface="Arial" panose="020B0604020202020204" pitchFamily="34" charset="0"/>
                <a:ea typeface="宋体" panose="02010600030101010101" pitchFamily="2" charset="-122"/>
              </a:defRPr>
            </a:lvl4pPr>
            <a:lvl5pPr>
              <a:defRPr sz="2800" b="1">
                <a:solidFill>
                  <a:srgbClr val="0070C0"/>
                </a:solidFill>
                <a:latin typeface="Arial" panose="020B0604020202020204" pitchFamily="34" charset="0"/>
                <a:ea typeface="宋体" panose="02010600030101010101" pitchFamily="2" charset="-122"/>
              </a:defRPr>
            </a:lvl5pPr>
            <a:lvl6pPr fontAlgn="base">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fontAlgn="base">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fontAlgn="base">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fontAlgn="base">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lvl="1">
              <a:spcBef>
                <a:spcPct val="20000"/>
              </a:spcBef>
              <a:buClr>
                <a:schemeClr val="hlink"/>
              </a:buClr>
              <a:buSzPct val="55000"/>
              <a:buFont typeface="Wingdings" panose="05000000000000000000" pitchFamily="2" charset="2"/>
              <a:buNone/>
              <a:defRPr/>
            </a:pPr>
            <a:r>
              <a:rPr lang="en-US" altLang="zh-CN" sz="3200" dirty="0" smtClean="0">
                <a:solidFill>
                  <a:srgbClr val="993300"/>
                </a:solidFill>
                <a:latin typeface="Times New Roman" panose="02020603050405020304" pitchFamily="18" charset="0"/>
                <a:ea typeface="华文楷体" pitchFamily="2" charset="-122"/>
              </a:rPr>
              <a:t>		a= -4:4</a:t>
            </a:r>
          </a:p>
          <a:p>
            <a:pPr lvl="1">
              <a:spcBef>
                <a:spcPct val="20000"/>
              </a:spcBef>
              <a:buClr>
                <a:schemeClr val="hlink"/>
              </a:buClr>
              <a:buSzPct val="55000"/>
              <a:buFont typeface="Wingdings" panose="05000000000000000000" pitchFamily="2" charset="2"/>
              <a:buNone/>
              <a:defRPr/>
            </a:pPr>
            <a:r>
              <a:rPr lang="en-US" altLang="zh-CN" sz="3200" dirty="0" smtClean="0">
                <a:solidFill>
                  <a:srgbClr val="993300"/>
                </a:solidFill>
                <a:latin typeface="Times New Roman" panose="02020603050405020304" pitchFamily="18" charset="0"/>
                <a:ea typeface="华文楷体" pitchFamily="2" charset="-122"/>
              </a:rPr>
              <a:t>		b= reshape(a, 3, 3)</a:t>
            </a:r>
          </a:p>
          <a:p>
            <a:pPr lvl="2">
              <a:spcBef>
                <a:spcPct val="20000"/>
              </a:spcBef>
              <a:buClr>
                <a:schemeClr val="folHlink"/>
              </a:buClr>
              <a:buSzPct val="50000"/>
              <a:buFont typeface="Wingdings" panose="05000000000000000000" pitchFamily="2" charset="2"/>
              <a:buNone/>
              <a:defRPr/>
            </a:pPr>
            <a:r>
              <a:rPr lang="zh-CN" altLang="en-US" sz="2400" b="0" dirty="0" smtClean="0">
                <a:solidFill>
                  <a:schemeClr val="tx1"/>
                </a:solidFill>
                <a:latin typeface="Times New Roman" panose="02020603050405020304" pitchFamily="18" charset="0"/>
                <a:ea typeface="华文楷体" pitchFamily="2" charset="-122"/>
              </a:rPr>
              <a:t>结果为      </a:t>
            </a:r>
            <a:r>
              <a:rPr lang="en-US" altLang="zh-CN" sz="2400" b="0" dirty="0" smtClean="0">
                <a:solidFill>
                  <a:schemeClr val="tx1"/>
                </a:solidFill>
                <a:latin typeface="Times New Roman" panose="02020603050405020304" pitchFamily="18" charset="0"/>
                <a:ea typeface="华文楷体" pitchFamily="2" charset="-122"/>
              </a:rPr>
              <a:t>b=</a:t>
            </a:r>
          </a:p>
          <a:p>
            <a:pPr lvl="2">
              <a:spcBef>
                <a:spcPct val="20000"/>
              </a:spcBef>
              <a:buClr>
                <a:schemeClr val="folHlink"/>
              </a:buClr>
              <a:buSzPct val="50000"/>
              <a:buFont typeface="Wingdings" panose="05000000000000000000" pitchFamily="2" charset="2"/>
              <a:buNone/>
              <a:defRPr/>
            </a:pPr>
            <a:r>
              <a:rPr lang="en-US" altLang="zh-CN" sz="2400" b="0" dirty="0" smtClean="0">
                <a:solidFill>
                  <a:schemeClr val="tx1"/>
                </a:solidFill>
                <a:latin typeface="Times New Roman" panose="02020603050405020304" pitchFamily="18" charset="0"/>
                <a:ea typeface="华文楷体" pitchFamily="2" charset="-122"/>
              </a:rPr>
              <a:t>			-4  -1  2</a:t>
            </a:r>
          </a:p>
          <a:p>
            <a:pPr lvl="2">
              <a:spcBef>
                <a:spcPct val="20000"/>
              </a:spcBef>
              <a:buClr>
                <a:schemeClr val="folHlink"/>
              </a:buClr>
              <a:buSzPct val="50000"/>
              <a:buFont typeface="Wingdings" panose="05000000000000000000" pitchFamily="2" charset="2"/>
              <a:buNone/>
              <a:defRPr/>
            </a:pPr>
            <a:r>
              <a:rPr lang="en-US" altLang="zh-CN" sz="2400" b="0" dirty="0" smtClean="0">
                <a:solidFill>
                  <a:schemeClr val="tx1"/>
                </a:solidFill>
                <a:latin typeface="Times New Roman" panose="02020603050405020304" pitchFamily="18" charset="0"/>
                <a:ea typeface="华文楷体" pitchFamily="2" charset="-122"/>
              </a:rPr>
              <a:t>			-3   0  3</a:t>
            </a:r>
          </a:p>
          <a:p>
            <a:pPr lvl="2">
              <a:spcBef>
                <a:spcPct val="20000"/>
              </a:spcBef>
              <a:buClr>
                <a:schemeClr val="folHlink"/>
              </a:buClr>
              <a:buSzPct val="50000"/>
              <a:buFont typeface="Wingdings" panose="05000000000000000000" pitchFamily="2" charset="2"/>
              <a:buNone/>
              <a:defRPr/>
            </a:pPr>
            <a:r>
              <a:rPr lang="en-US" altLang="zh-CN" sz="2400" b="0" dirty="0" smtClean="0">
                <a:solidFill>
                  <a:schemeClr val="tx1"/>
                </a:solidFill>
                <a:latin typeface="Times New Roman" panose="02020603050405020304" pitchFamily="18" charset="0"/>
                <a:ea typeface="华文楷体" pitchFamily="2" charset="-122"/>
              </a:rPr>
              <a:t>			-2   1  4</a:t>
            </a:r>
          </a:p>
          <a:p>
            <a:pPr marL="914400" lvl="1" indent="-457200">
              <a:spcBef>
                <a:spcPct val="20000"/>
              </a:spcBef>
              <a:buClr>
                <a:schemeClr val="hlink"/>
              </a:buClr>
              <a:buSzPct val="55000"/>
              <a:buFont typeface="Wingdings" panose="05000000000000000000" charset="0"/>
              <a:buChar char="l"/>
              <a:defRPr/>
            </a:pPr>
            <a:r>
              <a:rPr lang="zh-CN" altLang="en-US" sz="2600" dirty="0" smtClean="0">
                <a:solidFill>
                  <a:schemeClr val="tx1"/>
                </a:solidFill>
                <a:latin typeface="Times New Roman" panose="02020603050405020304" pitchFamily="18" charset="0"/>
                <a:ea typeface="华文楷体" pitchFamily="2" charset="-122"/>
              </a:rPr>
              <a:t>数组元素的排列顺序，</a:t>
            </a:r>
            <a:r>
              <a:rPr lang="zh-CN" altLang="en-US" sz="2600" dirty="0" smtClean="0">
                <a:solidFill>
                  <a:schemeClr val="hlink"/>
                </a:solidFill>
                <a:latin typeface="Times New Roman" panose="02020603050405020304" pitchFamily="18" charset="0"/>
                <a:ea typeface="华文楷体" pitchFamily="2" charset="-122"/>
              </a:rPr>
              <a:t>从上到下按列排列</a:t>
            </a:r>
            <a:r>
              <a:rPr lang="zh-CN" altLang="en-US" sz="2600" dirty="0" smtClean="0">
                <a:solidFill>
                  <a:srgbClr val="490092"/>
                </a:solidFill>
                <a:latin typeface="Times New Roman" panose="02020603050405020304" pitchFamily="18" charset="0"/>
                <a:ea typeface="华文楷体" pitchFamily="2" charset="-122"/>
              </a:rPr>
              <a:t>，</a:t>
            </a:r>
            <a:r>
              <a:rPr lang="zh-CN" altLang="en-US" sz="2600" dirty="0" smtClean="0">
                <a:solidFill>
                  <a:schemeClr val="tx1"/>
                </a:solidFill>
                <a:latin typeface="Times New Roman" panose="02020603050405020304" pitchFamily="18" charset="0"/>
                <a:ea typeface="华文楷体" pitchFamily="2" charset="-122"/>
              </a:rPr>
              <a:t>先排第一列，然后第二列，</a:t>
            </a:r>
            <a:r>
              <a:rPr lang="en-US" altLang="zh-CN" sz="2600" dirty="0" smtClean="0">
                <a:solidFill>
                  <a:schemeClr val="tx1"/>
                </a:solidFill>
                <a:latin typeface="Times New Roman" panose="02020603050405020304" pitchFamily="18" charset="0"/>
                <a:ea typeface="华文楷体" pitchFamily="2" charset="-122"/>
              </a:rPr>
              <a:t>…</a:t>
            </a:r>
            <a:endParaRPr lang="en-US" altLang="zh-CN" sz="2600" dirty="0" smtClean="0">
              <a:solidFill>
                <a:srgbClr val="490092"/>
              </a:solidFill>
              <a:latin typeface="Times New Roman" panose="02020603050405020304" pitchFamily="18" charset="0"/>
              <a:ea typeface="华文楷体" pitchFamily="2" charset="-122"/>
            </a:endParaRPr>
          </a:p>
          <a:p>
            <a:pPr marL="914400" lvl="1" indent="-457200">
              <a:spcBef>
                <a:spcPct val="20000"/>
              </a:spcBef>
              <a:buClr>
                <a:schemeClr val="hlink"/>
              </a:buClr>
              <a:buSzPct val="55000"/>
              <a:buFont typeface="Wingdings" panose="05000000000000000000" charset="0"/>
              <a:buChar char="l"/>
              <a:defRPr/>
            </a:pPr>
            <a:r>
              <a:rPr lang="zh-CN" altLang="en-US" sz="2600" dirty="0" smtClean="0">
                <a:solidFill>
                  <a:schemeClr val="tx1"/>
                </a:solidFill>
                <a:latin typeface="Times New Roman" panose="02020603050405020304" pitchFamily="18" charset="0"/>
                <a:ea typeface="华文楷体" pitchFamily="2" charset="-122"/>
              </a:rPr>
              <a:t>要求数组的</a:t>
            </a:r>
            <a:r>
              <a:rPr lang="zh-CN" altLang="en-US" sz="2600" dirty="0" smtClean="0">
                <a:solidFill>
                  <a:schemeClr val="hlink"/>
                </a:solidFill>
                <a:latin typeface="Times New Roman" panose="02020603050405020304" pitchFamily="18" charset="0"/>
                <a:ea typeface="华文楷体" pitchFamily="2" charset="-122"/>
              </a:rPr>
              <a:t>元素总数不变</a:t>
            </a:r>
            <a:endParaRPr lang="en-US" altLang="zh-CN" sz="2600" dirty="0" smtClean="0">
              <a:solidFill>
                <a:srgbClr val="490092"/>
              </a:solidFill>
              <a:latin typeface="Times New Roman" panose="02020603050405020304" pitchFamily="18" charset="0"/>
              <a:ea typeface="华文楷体" pitchFamily="2" charset="-122"/>
            </a:endParaRPr>
          </a:p>
          <a:p>
            <a:pPr marL="457200" lvl="1" indent="0">
              <a:spcBef>
                <a:spcPct val="20000"/>
              </a:spcBef>
              <a:buClr>
                <a:schemeClr val="hlink"/>
              </a:buClr>
              <a:buSzPct val="55000"/>
              <a:defRPr/>
            </a:pPr>
            <a:r>
              <a:rPr lang="zh-CN" altLang="en-US" sz="2600" dirty="0" smtClean="0">
                <a:solidFill>
                  <a:srgbClr val="0000FF"/>
                </a:solidFill>
                <a:latin typeface="Times New Roman" panose="02020603050405020304" pitchFamily="18" charset="0"/>
                <a:ea typeface="华文楷体" pitchFamily="2" charset="-122"/>
              </a:rPr>
              <a:t>类似的还有</a:t>
            </a:r>
            <a:r>
              <a:rPr lang="en-US" altLang="zh-CN" sz="2600" dirty="0" err="1" smtClean="0">
                <a:solidFill>
                  <a:srgbClr val="FF0000"/>
                </a:solidFill>
                <a:latin typeface="Times New Roman" panose="02020603050405020304" pitchFamily="18" charset="0"/>
                <a:ea typeface="华文楷体" pitchFamily="2" charset="-122"/>
              </a:rPr>
              <a:t>repmat</a:t>
            </a:r>
            <a:r>
              <a:rPr lang="zh-CN" altLang="en-US" sz="2600" dirty="0" smtClean="0">
                <a:solidFill>
                  <a:srgbClr val="0000FF"/>
                </a:solidFill>
                <a:latin typeface="Times New Roman" panose="02020603050405020304" pitchFamily="18" charset="0"/>
                <a:ea typeface="华文楷体" pitchFamily="2" charset="-122"/>
              </a:rPr>
              <a:t>函数，可对矩阵进行重复拼接得到新矩阵，请查阅帮助文档。</a:t>
            </a:r>
            <a:endParaRPr lang="en-US" altLang="zh-CN" sz="2600" dirty="0" smtClean="0">
              <a:solidFill>
                <a:srgbClr val="0000FF"/>
              </a:solidFill>
              <a:latin typeface="Times New Roman" panose="02020603050405020304" pitchFamily="18" charset="0"/>
              <a:ea typeface="华文楷体" pitchFamily="2" charset="-122"/>
            </a:endParaRPr>
          </a:p>
        </p:txBody>
      </p:sp>
      <p:sp>
        <p:nvSpPr>
          <p:cNvPr id="5" name="Rectangle 2"/>
          <p:cNvSpPr txBox="1">
            <a:spLocks noChangeArrowheads="1"/>
          </p:cNvSpPr>
          <p:nvPr/>
        </p:nvSpPr>
        <p:spPr bwMode="auto">
          <a:xfrm>
            <a:off x="228600" y="0"/>
            <a:ext cx="9023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rgbClr val="FF0000"/>
                </a:solidFill>
              </a:rPr>
              <a:t>有关矩阵的一些常用函数</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41</a:t>
            </a:fld>
            <a:endParaRPr lang="zh-CN" altLang="en-US"/>
          </a:p>
        </p:txBody>
      </p:sp>
    </p:spTree>
    <p:extLst>
      <p:ext uri="{BB962C8B-B14F-4D97-AF65-F5344CB8AC3E}">
        <p14:creationId xmlns:p14="http://schemas.microsoft.com/office/powerpoint/2010/main" val="3295136104"/>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Grp="1" noChangeArrowheads="1"/>
          </p:cNvSpPr>
          <p:nvPr>
            <p:ph type="body" idx="4294967295"/>
          </p:nvPr>
        </p:nvSpPr>
        <p:spPr>
          <a:xfrm>
            <a:off x="228600" y="909638"/>
            <a:ext cx="8853488" cy="4924425"/>
          </a:xfrm>
        </p:spPr>
        <p:txBody>
          <a:bodyPr>
            <a:spAutoFit/>
          </a:bodyPr>
          <a:lstStyle/>
          <a:p>
            <a:pPr algn="just">
              <a:lnSpc>
                <a:spcPct val="150000"/>
              </a:lnSpc>
            </a:pPr>
            <a:r>
              <a:rPr lang="zh-CN" altLang="en-US" sz="2800" b="1" dirty="0" smtClean="0"/>
              <a:t>矩阵置空（用于删除某行或列，空和等于零不同）</a:t>
            </a:r>
            <a:endParaRPr lang="en-US" altLang="zh-CN" sz="2800" b="1" dirty="0" smtClean="0"/>
          </a:p>
          <a:p>
            <a:pPr lvl="1">
              <a:lnSpc>
                <a:spcPct val="150000"/>
              </a:lnSpc>
            </a:pPr>
            <a:r>
              <a:rPr lang="en-US" altLang="zh-CN" sz="2400" b="1" dirty="0" smtClean="0">
                <a:solidFill>
                  <a:srgbClr val="993300"/>
                </a:solidFill>
              </a:rPr>
              <a:t>a = [1,2,3;4,5,6;7,8,9];</a:t>
            </a:r>
          </a:p>
          <a:p>
            <a:pPr lvl="1">
              <a:lnSpc>
                <a:spcPct val="150000"/>
              </a:lnSpc>
            </a:pPr>
            <a:r>
              <a:rPr lang="en-US" altLang="zh-CN" sz="2400" b="1" dirty="0" smtClean="0">
                <a:solidFill>
                  <a:srgbClr val="993300"/>
                </a:solidFill>
              </a:rPr>
              <a:t>a(:,2) = [ ]</a:t>
            </a:r>
            <a:r>
              <a:rPr lang="zh-CN" altLang="en-US" sz="2400" b="1" dirty="0" smtClean="0">
                <a:solidFill>
                  <a:srgbClr val="993300"/>
                </a:solidFill>
              </a:rPr>
              <a:t>；   </a:t>
            </a:r>
            <a:r>
              <a:rPr lang="zh-CN" altLang="en-US" sz="2400" dirty="0" smtClean="0">
                <a:solidFill>
                  <a:srgbClr val="198A10"/>
                </a:solidFill>
              </a:rPr>
              <a:t>％将第</a:t>
            </a:r>
            <a:r>
              <a:rPr lang="en-US" altLang="zh-CN" sz="2400" dirty="0" smtClean="0">
                <a:solidFill>
                  <a:srgbClr val="198A10"/>
                </a:solidFill>
              </a:rPr>
              <a:t>2</a:t>
            </a:r>
            <a:r>
              <a:rPr lang="zh-CN" altLang="en-US" sz="2400" dirty="0" smtClean="0">
                <a:solidFill>
                  <a:srgbClr val="198A10"/>
                </a:solidFill>
              </a:rPr>
              <a:t>列删掉</a:t>
            </a:r>
            <a:endParaRPr lang="zh-CN" altLang="en-US" sz="2400" dirty="0" smtClean="0">
              <a:solidFill>
                <a:srgbClr val="993300"/>
              </a:solidFill>
            </a:endParaRPr>
          </a:p>
          <a:p>
            <a:pPr algn="just">
              <a:lnSpc>
                <a:spcPct val="150000"/>
              </a:lnSpc>
            </a:pPr>
            <a:r>
              <a:rPr lang="zh-CN" altLang="en-US" sz="2800" b="1" dirty="0" smtClean="0"/>
              <a:t>矩阵元素的点运算  </a:t>
            </a:r>
            <a:r>
              <a:rPr lang="en-US" altLang="zh-CN" sz="2000" b="1" dirty="0" smtClean="0">
                <a:solidFill>
                  <a:srgbClr val="0000FF"/>
                </a:solidFill>
              </a:rPr>
              <a:t>+</a:t>
            </a:r>
            <a:r>
              <a:rPr lang="zh-CN" altLang="en-US" sz="2000" b="1" dirty="0" smtClean="0">
                <a:solidFill>
                  <a:srgbClr val="0000FF"/>
                </a:solidFill>
              </a:rPr>
              <a:t>加   </a:t>
            </a:r>
            <a:r>
              <a:rPr lang="en-US" altLang="zh-CN" sz="2000" b="1" dirty="0" smtClean="0">
                <a:solidFill>
                  <a:srgbClr val="0000FF"/>
                </a:solidFill>
              </a:rPr>
              <a:t>-</a:t>
            </a:r>
            <a:r>
              <a:rPr lang="zh-CN" altLang="en-US" sz="2000" b="1" dirty="0" smtClean="0">
                <a:solidFill>
                  <a:srgbClr val="0000FF"/>
                </a:solidFill>
              </a:rPr>
              <a:t>减   </a:t>
            </a:r>
            <a:r>
              <a:rPr lang="en-US" altLang="zh-CN" sz="2000" b="1" dirty="0" smtClean="0">
                <a:solidFill>
                  <a:srgbClr val="0000FF"/>
                </a:solidFill>
              </a:rPr>
              <a:t>.*</a:t>
            </a:r>
            <a:r>
              <a:rPr lang="zh-CN" altLang="en-US" sz="2000" b="1" dirty="0" smtClean="0">
                <a:solidFill>
                  <a:srgbClr val="0000FF"/>
                </a:solidFill>
              </a:rPr>
              <a:t>乘   </a:t>
            </a:r>
            <a:r>
              <a:rPr lang="en-US" altLang="zh-CN" sz="2000" b="1" dirty="0" smtClean="0">
                <a:solidFill>
                  <a:srgbClr val="0000FF"/>
                </a:solidFill>
              </a:rPr>
              <a:t>./</a:t>
            </a:r>
            <a:r>
              <a:rPr lang="zh-CN" altLang="en-US" sz="2000" b="1" dirty="0" smtClean="0">
                <a:solidFill>
                  <a:srgbClr val="0000FF"/>
                </a:solidFill>
              </a:rPr>
              <a:t>除</a:t>
            </a:r>
            <a:r>
              <a:rPr lang="en-US" altLang="zh-CN" sz="2000" b="1" dirty="0" smtClean="0">
                <a:solidFill>
                  <a:srgbClr val="0000FF"/>
                </a:solidFill>
              </a:rPr>
              <a:t>(</a:t>
            </a:r>
            <a:r>
              <a:rPr lang="zh-CN" altLang="en-US" sz="2000" b="1" dirty="0" smtClean="0">
                <a:solidFill>
                  <a:srgbClr val="0000FF"/>
                </a:solidFill>
              </a:rPr>
              <a:t>还有反除</a:t>
            </a:r>
            <a:r>
              <a:rPr lang="en-US" altLang="zh-CN" sz="2000" b="1" dirty="0" smtClean="0">
                <a:solidFill>
                  <a:srgbClr val="0000FF"/>
                </a:solidFill>
              </a:rPr>
              <a:t>.\)</a:t>
            </a:r>
            <a:r>
              <a:rPr lang="zh-CN" altLang="en-US" sz="2000" b="1" dirty="0" smtClean="0">
                <a:solidFill>
                  <a:srgbClr val="0000FF"/>
                </a:solidFill>
              </a:rPr>
              <a:t>   </a:t>
            </a:r>
            <a:r>
              <a:rPr lang="en-US" altLang="zh-CN" sz="2000" b="1" dirty="0" smtClean="0">
                <a:solidFill>
                  <a:srgbClr val="0000FF"/>
                </a:solidFill>
              </a:rPr>
              <a:t>.^</a:t>
            </a:r>
            <a:r>
              <a:rPr lang="zh-CN" altLang="en-US" sz="2000" b="1" dirty="0" smtClean="0">
                <a:solidFill>
                  <a:srgbClr val="0000FF"/>
                </a:solidFill>
              </a:rPr>
              <a:t>幂</a:t>
            </a:r>
            <a:endParaRPr lang="zh-CN" altLang="en-US" sz="2800" b="1" dirty="0" smtClean="0">
              <a:solidFill>
                <a:srgbClr val="0000FF"/>
              </a:solidFill>
            </a:endParaRPr>
          </a:p>
          <a:p>
            <a:pPr algn="just">
              <a:lnSpc>
                <a:spcPct val="150000"/>
              </a:lnSpc>
            </a:pPr>
            <a:r>
              <a:rPr lang="zh-CN" altLang="en-US" sz="2800" b="1" dirty="0" smtClean="0"/>
              <a:t>矩阵比较和逻辑运算</a:t>
            </a:r>
            <a:endParaRPr lang="en-US" altLang="zh-CN" sz="2800" b="1" dirty="0" smtClean="0"/>
          </a:p>
          <a:p>
            <a:pPr algn="just">
              <a:lnSpc>
                <a:spcPct val="150000"/>
              </a:lnSpc>
            </a:pPr>
            <a:r>
              <a:rPr lang="zh-CN" altLang="en-US" sz="2800" b="1" dirty="0" smtClean="0"/>
              <a:t>矩阵乘法以及乘方 </a:t>
            </a:r>
            <a:r>
              <a:rPr lang="en-US" altLang="zh-CN" sz="2800" dirty="0" smtClean="0"/>
              <a:t>a^2</a:t>
            </a:r>
            <a:endParaRPr lang="zh-CN" altLang="en-US" sz="2800" b="1" dirty="0" smtClean="0"/>
          </a:p>
          <a:p>
            <a:pPr algn="just">
              <a:lnSpc>
                <a:spcPct val="150000"/>
              </a:lnSpc>
            </a:pPr>
            <a:r>
              <a:rPr lang="zh-CN" altLang="en-US" sz="2800" b="1" dirty="0" smtClean="0"/>
              <a:t>矩阵除法（逆）  </a:t>
            </a:r>
            <a:r>
              <a:rPr lang="en-US" altLang="zh-CN" sz="2800" dirty="0" smtClean="0"/>
              <a:t>A\b=</a:t>
            </a:r>
            <a:r>
              <a:rPr lang="en-US" altLang="zh-CN" sz="2800" dirty="0" err="1" smtClean="0"/>
              <a:t>inv</a:t>
            </a:r>
            <a:r>
              <a:rPr lang="en-US" altLang="zh-CN" sz="2800" dirty="0" smtClean="0"/>
              <a:t>(A)*b</a:t>
            </a:r>
          </a:p>
        </p:txBody>
      </p:sp>
      <p:sp>
        <p:nvSpPr>
          <p:cNvPr id="118787"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chemeClr val="hlink"/>
                </a:solidFill>
              </a:rPr>
              <a:t>矩阵基本运算</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42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251520" y="980728"/>
            <a:ext cx="8748464" cy="5250668"/>
          </a:xfrm>
        </p:spPr>
        <p:txBody>
          <a:bodyPr wrap="square">
            <a:spAutoFit/>
          </a:bodyPr>
          <a:lstStyle/>
          <a:p>
            <a:pPr algn="just">
              <a:defRPr/>
            </a:pPr>
            <a:r>
              <a:rPr lang="zh-CN" altLang="en-US" sz="2800" b="1" dirty="0" smtClean="0">
                <a:solidFill>
                  <a:srgbClr val="0000FF"/>
                </a:solidFill>
              </a:rPr>
              <a:t>纯</a:t>
            </a:r>
            <a:r>
              <a:rPr lang="zh-CN" altLang="en-US" sz="2800" b="1" dirty="0">
                <a:solidFill>
                  <a:srgbClr val="0000FF"/>
                </a:solidFill>
              </a:rPr>
              <a:t>数量</a:t>
            </a:r>
            <a:r>
              <a:rPr lang="zh-CN" altLang="en-US" sz="2800" b="1" dirty="0" smtClean="0">
                <a:solidFill>
                  <a:srgbClr val="0000FF"/>
                </a:solidFill>
              </a:rPr>
              <a:t>同</a:t>
            </a:r>
            <a:r>
              <a:rPr lang="zh-CN" altLang="en-US" sz="2800" b="1" dirty="0">
                <a:solidFill>
                  <a:srgbClr val="0000FF"/>
                </a:solidFill>
              </a:rPr>
              <a:t>矩阵</a:t>
            </a:r>
            <a:r>
              <a:rPr lang="zh-CN" altLang="en-US" sz="2800" b="1" dirty="0" smtClean="0">
                <a:solidFill>
                  <a:srgbClr val="0000FF"/>
                </a:solidFill>
              </a:rPr>
              <a:t>的</a:t>
            </a:r>
            <a:r>
              <a:rPr lang="zh-CN" altLang="en-US" sz="2800" b="1" dirty="0" smtClean="0">
                <a:solidFill>
                  <a:srgbClr val="FF0000"/>
                </a:solidFill>
              </a:rPr>
              <a:t>点运算  </a:t>
            </a:r>
            <a:r>
              <a:rPr lang="en-US" altLang="zh-CN" sz="2800" b="1" dirty="0" smtClean="0">
                <a:solidFill>
                  <a:srgbClr val="0000FF"/>
                </a:solidFill>
              </a:rPr>
              <a:t>.*   ./   .\   .^   +   -</a:t>
            </a:r>
            <a:endParaRPr lang="en-US" altLang="zh-CN" sz="2800" b="1" dirty="0" smtClean="0"/>
          </a:p>
          <a:p>
            <a:pPr marL="0" indent="0" algn="just">
              <a:buNone/>
              <a:defRPr/>
            </a:pPr>
            <a:r>
              <a:rPr lang="zh-CN" altLang="en-US" sz="2800" b="1" dirty="0" smtClean="0">
                <a:sym typeface="Wingdings" panose="05000000000000000000" pitchFamily="2" charset="2"/>
              </a:rPr>
              <a:t>   </a:t>
            </a:r>
            <a:r>
              <a:rPr lang="zh-CN" altLang="en-US" sz="2800" b="1" dirty="0" smtClean="0">
                <a:solidFill>
                  <a:srgbClr val="0000FF"/>
                </a:solidFill>
                <a:sym typeface="Wingdings" panose="05000000000000000000" pitchFamily="2" charset="2"/>
              </a:rPr>
              <a:t>矩阵</a:t>
            </a:r>
            <a:r>
              <a:rPr lang="zh-CN" altLang="en-US" sz="2800" b="1" dirty="0">
                <a:solidFill>
                  <a:srgbClr val="0000FF"/>
                </a:solidFill>
                <a:sym typeface="Wingdings" panose="05000000000000000000" pitchFamily="2" charset="2"/>
              </a:rPr>
              <a:t>所有</a:t>
            </a:r>
            <a:r>
              <a:rPr lang="zh-CN" altLang="en-US" sz="2800" b="1" dirty="0" smtClean="0">
                <a:solidFill>
                  <a:srgbClr val="0000FF"/>
                </a:solidFill>
                <a:sym typeface="Wingdings" panose="05000000000000000000" pitchFamily="2" charset="2"/>
              </a:rPr>
              <a:t>元素和数量</a:t>
            </a:r>
            <a:r>
              <a:rPr lang="zh-CN" altLang="en-US" sz="2800" b="1" dirty="0">
                <a:solidFill>
                  <a:srgbClr val="0000FF"/>
                </a:solidFill>
                <a:sym typeface="Wingdings" panose="05000000000000000000" pitchFamily="2" charset="2"/>
              </a:rPr>
              <a:t>进行</a:t>
            </a:r>
            <a:r>
              <a:rPr lang="zh-CN" altLang="en-US" sz="2800" b="1" dirty="0" smtClean="0">
                <a:solidFill>
                  <a:srgbClr val="0000FF"/>
                </a:solidFill>
                <a:sym typeface="Wingdings" panose="05000000000000000000" pitchFamily="2" charset="2"/>
              </a:rPr>
              <a:t>运算，结果保持原矩阵形状</a:t>
            </a:r>
            <a:endParaRPr lang="en-US" altLang="zh-CN" sz="2800" b="1" dirty="0" smtClean="0">
              <a:solidFill>
                <a:srgbClr val="0000FF"/>
              </a:solidFill>
              <a:sym typeface="Wingdings" panose="05000000000000000000" pitchFamily="2" charset="2"/>
            </a:endParaRPr>
          </a:p>
          <a:p>
            <a:pPr marL="0" indent="0" algn="just">
              <a:buNone/>
              <a:defRPr/>
            </a:pPr>
            <a:r>
              <a:rPr lang="en-US" altLang="zh-CN" sz="2400" b="1" dirty="0" smtClean="0">
                <a:solidFill>
                  <a:srgbClr val="993300"/>
                </a:solidFill>
                <a:sym typeface="Wingdings" panose="05000000000000000000" pitchFamily="2" charset="2"/>
              </a:rPr>
              <a:t>A=[1,   4 ,  8]</a:t>
            </a:r>
          </a:p>
          <a:p>
            <a:pPr marL="0" indent="0" algn="just">
              <a:lnSpc>
                <a:spcPct val="150000"/>
              </a:lnSpc>
              <a:buFont typeface="Wingdings" panose="05000000000000000000" pitchFamily="2" charset="2"/>
              <a:buNone/>
              <a:defRPr/>
            </a:pPr>
            <a:r>
              <a:rPr lang="en-US" altLang="zh-CN" sz="2400" b="1" dirty="0" smtClean="0">
                <a:solidFill>
                  <a:srgbClr val="993300"/>
                </a:solidFill>
                <a:sym typeface="Wingdings" panose="05000000000000000000" pitchFamily="2" charset="2"/>
              </a:rPr>
              <a:t>B=A.*3   </a:t>
            </a:r>
            <a:r>
              <a:rPr lang="en-US" altLang="zh-CN" sz="2400" dirty="0">
                <a:solidFill>
                  <a:srgbClr val="198A10"/>
                </a:solidFill>
                <a:sym typeface="Wingdings" panose="05000000000000000000" pitchFamily="2" charset="2"/>
              </a:rPr>
              <a:t>%</a:t>
            </a:r>
            <a:r>
              <a:rPr lang="zh-CN" altLang="en-US" sz="2400" dirty="0">
                <a:solidFill>
                  <a:srgbClr val="198A10"/>
                </a:solidFill>
                <a:sym typeface="Wingdings" panose="05000000000000000000" pitchFamily="2" charset="2"/>
              </a:rPr>
              <a:t>等价于</a:t>
            </a:r>
            <a:r>
              <a:rPr lang="en-US" altLang="zh-CN" sz="2400" dirty="0">
                <a:solidFill>
                  <a:srgbClr val="198A10"/>
                </a:solidFill>
              </a:rPr>
              <a:t>B=[A(1)*3 </a:t>
            </a:r>
            <a:r>
              <a:rPr lang="en-US" altLang="zh-CN" sz="2400" dirty="0" smtClean="0">
                <a:solidFill>
                  <a:srgbClr val="198A10"/>
                </a:solidFill>
              </a:rPr>
              <a:t>,A(2)*3 ,A(3)*3 ] </a:t>
            </a:r>
            <a:r>
              <a:rPr lang="zh-CN" altLang="en-US" sz="2400" dirty="0" smtClean="0">
                <a:solidFill>
                  <a:srgbClr val="198A10"/>
                </a:solidFill>
              </a:rPr>
              <a:t>或</a:t>
            </a:r>
            <a:r>
              <a:rPr lang="en-US" altLang="zh-CN" sz="2400" dirty="0" smtClean="0">
                <a:solidFill>
                  <a:srgbClr val="198A10"/>
                </a:solidFill>
              </a:rPr>
              <a:t>3*A</a:t>
            </a:r>
          </a:p>
          <a:p>
            <a:pPr marL="0" indent="0" algn="just">
              <a:lnSpc>
                <a:spcPct val="150000"/>
              </a:lnSpc>
              <a:buFont typeface="Wingdings" panose="05000000000000000000" pitchFamily="2" charset="2"/>
              <a:buNone/>
              <a:defRPr/>
            </a:pPr>
            <a:r>
              <a:rPr lang="en-US" altLang="zh-CN" sz="2400" b="1" dirty="0" smtClean="0">
                <a:solidFill>
                  <a:srgbClr val="993300"/>
                </a:solidFill>
              </a:rPr>
              <a:t>C=A.^2  </a:t>
            </a:r>
            <a:r>
              <a:rPr lang="en-US" altLang="zh-CN" sz="2400" dirty="0">
                <a:solidFill>
                  <a:srgbClr val="198A10"/>
                </a:solidFill>
              </a:rPr>
              <a:t>% 1   16  </a:t>
            </a:r>
            <a:r>
              <a:rPr lang="en-US" altLang="zh-CN" sz="2400" dirty="0" smtClean="0">
                <a:solidFill>
                  <a:srgbClr val="198A10"/>
                </a:solidFill>
              </a:rPr>
              <a:t>65,  A^2</a:t>
            </a:r>
            <a:r>
              <a:rPr lang="zh-CN" altLang="en-US" sz="2400" dirty="0" smtClean="0">
                <a:solidFill>
                  <a:srgbClr val="198A10"/>
                </a:solidFill>
              </a:rPr>
              <a:t>是有问题的</a:t>
            </a:r>
            <a:endParaRPr lang="en-US" altLang="zh-CN" sz="2400" dirty="0" smtClean="0">
              <a:solidFill>
                <a:srgbClr val="198A10"/>
              </a:solidFill>
            </a:endParaRPr>
          </a:p>
          <a:p>
            <a:pPr marL="0" indent="0" algn="just">
              <a:lnSpc>
                <a:spcPct val="150000"/>
              </a:lnSpc>
              <a:buFont typeface="Wingdings" panose="05000000000000000000" pitchFamily="2" charset="2"/>
              <a:buNone/>
              <a:defRPr/>
            </a:pPr>
            <a:r>
              <a:rPr lang="en-US" altLang="zh-CN" sz="2400" b="1" dirty="0">
                <a:solidFill>
                  <a:srgbClr val="993300"/>
                </a:solidFill>
              </a:rPr>
              <a:t>D=A./10  </a:t>
            </a:r>
            <a:r>
              <a:rPr lang="en-US" altLang="zh-CN" sz="2400" dirty="0" smtClean="0">
                <a:solidFill>
                  <a:srgbClr val="198A10"/>
                </a:solidFill>
              </a:rPr>
              <a:t>% 0.1  0.4  0.8</a:t>
            </a:r>
          </a:p>
          <a:p>
            <a:pPr marL="0" indent="0" algn="just">
              <a:lnSpc>
                <a:spcPct val="150000"/>
              </a:lnSpc>
              <a:buFont typeface="Wingdings" panose="05000000000000000000" pitchFamily="2" charset="2"/>
              <a:buNone/>
              <a:defRPr/>
            </a:pPr>
            <a:r>
              <a:rPr lang="en-US" altLang="zh-CN" sz="2400" b="1" dirty="0">
                <a:solidFill>
                  <a:srgbClr val="993300"/>
                </a:solidFill>
              </a:rPr>
              <a:t>E=A.\2    </a:t>
            </a:r>
            <a:r>
              <a:rPr lang="en-US" altLang="zh-CN" sz="2400" dirty="0">
                <a:solidFill>
                  <a:srgbClr val="198A10"/>
                </a:solidFill>
              </a:rPr>
              <a:t>%  </a:t>
            </a:r>
            <a:r>
              <a:rPr lang="en-US" altLang="zh-CN" sz="2400" dirty="0" smtClean="0">
                <a:solidFill>
                  <a:srgbClr val="198A10"/>
                </a:solidFill>
              </a:rPr>
              <a:t>2  0.5  0.25</a:t>
            </a:r>
          </a:p>
          <a:p>
            <a:pPr marL="0" indent="0" algn="just">
              <a:lnSpc>
                <a:spcPct val="150000"/>
              </a:lnSpc>
              <a:buFont typeface="Wingdings" panose="05000000000000000000" pitchFamily="2" charset="2"/>
              <a:buNone/>
              <a:defRPr/>
            </a:pPr>
            <a:r>
              <a:rPr lang="en-US" altLang="zh-CN" sz="2400" b="1" dirty="0">
                <a:solidFill>
                  <a:srgbClr val="993300"/>
                </a:solidFill>
              </a:rPr>
              <a:t>F=A+1</a:t>
            </a:r>
          </a:p>
          <a:p>
            <a:pPr marL="0" indent="0" algn="just">
              <a:lnSpc>
                <a:spcPct val="150000"/>
              </a:lnSpc>
              <a:buFont typeface="Wingdings" panose="05000000000000000000" pitchFamily="2" charset="2"/>
              <a:buNone/>
              <a:defRPr/>
            </a:pPr>
            <a:r>
              <a:rPr lang="en-US" altLang="zh-CN" sz="2400" b="1" dirty="0">
                <a:solidFill>
                  <a:srgbClr val="993300"/>
                </a:solidFill>
              </a:rPr>
              <a:t>G=A-1 </a:t>
            </a:r>
            <a:r>
              <a:rPr lang="en-US" altLang="zh-CN" sz="2400" dirty="0" smtClean="0">
                <a:solidFill>
                  <a:srgbClr val="198A10"/>
                </a:solidFill>
              </a:rPr>
              <a:t> %</a:t>
            </a:r>
            <a:r>
              <a:rPr lang="zh-CN" altLang="en-US" sz="2400" dirty="0" smtClean="0">
                <a:solidFill>
                  <a:srgbClr val="198A10"/>
                </a:solidFill>
              </a:rPr>
              <a:t>不用 </a:t>
            </a:r>
            <a:r>
              <a:rPr lang="en-US" altLang="zh-CN" sz="2400" dirty="0" smtClean="0">
                <a:solidFill>
                  <a:srgbClr val="198A10"/>
                </a:solidFill>
              </a:rPr>
              <a:t>.-    .+</a:t>
            </a:r>
            <a:endParaRPr lang="en-US" altLang="zh-CN" sz="2400" dirty="0">
              <a:solidFill>
                <a:srgbClr val="198A10"/>
              </a:solidFill>
            </a:endParaRPr>
          </a:p>
        </p:txBody>
      </p:sp>
      <p:sp>
        <p:nvSpPr>
          <p:cNvPr id="119811"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矩阵基本运算</a:t>
            </a:r>
            <a:endParaRPr lang="zh-CN" altLang="en-US" sz="4000" dirty="0">
              <a:solidFill>
                <a:srgbClr val="FF0000"/>
              </a:solidFill>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43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251520" y="980728"/>
            <a:ext cx="8513763" cy="4879975"/>
          </a:xfrm>
        </p:spPr>
        <p:txBody>
          <a:bodyPr>
            <a:spAutoFit/>
          </a:bodyPr>
          <a:lstStyle/>
          <a:p>
            <a:pPr algn="just">
              <a:defRPr/>
            </a:pPr>
            <a:r>
              <a:rPr lang="zh-CN" altLang="en-US" sz="2800" b="1" dirty="0" smtClean="0">
                <a:solidFill>
                  <a:srgbClr val="0000FF"/>
                </a:solidFill>
              </a:rPr>
              <a:t>两矩阵对应元素的</a:t>
            </a:r>
            <a:r>
              <a:rPr lang="zh-CN" altLang="en-US" sz="2800" b="1" dirty="0" smtClean="0">
                <a:solidFill>
                  <a:srgbClr val="FF0000"/>
                </a:solidFill>
              </a:rPr>
              <a:t>点运算</a:t>
            </a:r>
            <a:r>
              <a:rPr lang="zh-CN" altLang="en-US" sz="2800" b="1" dirty="0" smtClean="0"/>
              <a:t>  </a:t>
            </a:r>
            <a:r>
              <a:rPr lang="en-US" altLang="zh-CN" sz="2400" b="1" dirty="0" smtClean="0">
                <a:solidFill>
                  <a:srgbClr val="0000FF"/>
                </a:solidFill>
                <a:sym typeface="Wingdings" panose="05000000000000000000" pitchFamily="2" charset="2"/>
              </a:rPr>
              <a:t>+    -    .</a:t>
            </a:r>
            <a:r>
              <a:rPr lang="zh-CN" altLang="en-US" sz="2400" b="1" dirty="0" smtClean="0">
                <a:solidFill>
                  <a:srgbClr val="0000FF"/>
                </a:solidFill>
                <a:sym typeface="Wingdings" panose="05000000000000000000" pitchFamily="2" charset="2"/>
              </a:rPr>
              <a:t>*     </a:t>
            </a:r>
            <a:r>
              <a:rPr lang="en-US" altLang="zh-CN" sz="2400" b="1" dirty="0" smtClean="0">
                <a:solidFill>
                  <a:srgbClr val="0000FF"/>
                </a:solidFill>
                <a:sym typeface="Wingdings" panose="05000000000000000000" pitchFamily="2" charset="2"/>
              </a:rPr>
              <a:t>./     .\      .^</a:t>
            </a:r>
          </a:p>
          <a:p>
            <a:pPr marL="0" indent="0" algn="just">
              <a:buFont typeface="Wingdings" panose="05000000000000000000" pitchFamily="2" charset="2"/>
              <a:buNone/>
              <a:defRPr/>
            </a:pPr>
            <a:r>
              <a:rPr lang="en-US" altLang="zh-CN" sz="2400" b="1" dirty="0" smtClean="0">
                <a:solidFill>
                  <a:srgbClr val="993300"/>
                </a:solidFill>
                <a:sym typeface="Wingdings" panose="05000000000000000000" pitchFamily="2" charset="2"/>
              </a:rPr>
              <a:t>A=[1,   4]</a:t>
            </a:r>
          </a:p>
          <a:p>
            <a:pPr marL="0" indent="0" algn="just">
              <a:buFont typeface="Wingdings" panose="05000000000000000000" pitchFamily="2" charset="2"/>
              <a:buNone/>
              <a:defRPr/>
            </a:pPr>
            <a:r>
              <a:rPr lang="en-US" altLang="zh-CN" sz="2400" b="1" dirty="0" smtClean="0">
                <a:solidFill>
                  <a:srgbClr val="993300"/>
                </a:solidFill>
                <a:sym typeface="Wingdings" panose="05000000000000000000" pitchFamily="2" charset="2"/>
              </a:rPr>
              <a:t>B=[</a:t>
            </a:r>
            <a:r>
              <a:rPr lang="en-US" altLang="zh-CN" sz="2400" b="1" dirty="0">
                <a:solidFill>
                  <a:srgbClr val="993300"/>
                </a:solidFill>
                <a:sym typeface="Wingdings" panose="05000000000000000000" pitchFamily="2" charset="2"/>
              </a:rPr>
              <a:t>1,   </a:t>
            </a:r>
            <a:r>
              <a:rPr lang="en-US" altLang="zh-CN" sz="2400" b="1" dirty="0" smtClean="0">
                <a:solidFill>
                  <a:srgbClr val="993300"/>
                </a:solidFill>
                <a:sym typeface="Wingdings" panose="05000000000000000000" pitchFamily="2" charset="2"/>
              </a:rPr>
              <a:t>2]</a:t>
            </a:r>
          </a:p>
          <a:p>
            <a:pPr marL="0" indent="0" algn="just">
              <a:buFont typeface="Wingdings" panose="05000000000000000000" pitchFamily="2" charset="2"/>
              <a:buNone/>
              <a:defRPr/>
            </a:pPr>
            <a:r>
              <a:rPr lang="en-US" altLang="zh-CN" sz="2400" b="1" dirty="0">
                <a:solidFill>
                  <a:srgbClr val="993300"/>
                </a:solidFill>
                <a:sym typeface="Wingdings" panose="05000000000000000000" pitchFamily="2" charset="2"/>
              </a:rPr>
              <a:t>A.*B     </a:t>
            </a:r>
            <a:r>
              <a:rPr lang="en-US" altLang="zh-CN" sz="2400" b="1" dirty="0" smtClean="0">
                <a:solidFill>
                  <a:srgbClr val="198A10"/>
                </a:solidFill>
                <a:latin typeface="+mn-ea"/>
                <a:sym typeface="Wingdings" panose="05000000000000000000" pitchFamily="2" charset="2"/>
              </a:rPr>
              <a:t>%</a:t>
            </a:r>
            <a:r>
              <a:rPr lang="zh-CN" altLang="en-US" sz="2400" dirty="0" smtClean="0">
                <a:solidFill>
                  <a:srgbClr val="198A10"/>
                </a:solidFill>
                <a:latin typeface="+mn-ea"/>
                <a:sym typeface="Wingdings" panose="05000000000000000000" pitchFamily="2" charset="2"/>
              </a:rPr>
              <a:t>等价于</a:t>
            </a:r>
            <a:r>
              <a:rPr lang="en-US" altLang="zh-CN" sz="2400" dirty="0" smtClean="0">
                <a:solidFill>
                  <a:srgbClr val="198A10"/>
                </a:solidFill>
                <a:latin typeface="+mn-ea"/>
              </a:rPr>
              <a:t>[A(1)*B(1) ,A(2)*B(2)]</a:t>
            </a:r>
          </a:p>
          <a:p>
            <a:pPr marL="0" indent="0" algn="just">
              <a:buFont typeface="Wingdings" panose="05000000000000000000" pitchFamily="2" charset="2"/>
              <a:buNone/>
              <a:defRPr/>
            </a:pPr>
            <a:r>
              <a:rPr lang="en-US" altLang="zh-CN" sz="2400" dirty="0">
                <a:solidFill>
                  <a:srgbClr val="198A10"/>
                </a:solidFill>
                <a:latin typeface="+mn-ea"/>
              </a:rPr>
              <a:t>%</a:t>
            </a:r>
            <a:r>
              <a:rPr lang="zh-CN" altLang="en-US" sz="2400" dirty="0">
                <a:solidFill>
                  <a:srgbClr val="198A10"/>
                </a:solidFill>
                <a:latin typeface="+mn-ea"/>
              </a:rPr>
              <a:t>类似的还有</a:t>
            </a:r>
            <a:endParaRPr lang="en-US" altLang="zh-CN" sz="2400" dirty="0">
              <a:solidFill>
                <a:srgbClr val="198A10"/>
              </a:solidFill>
              <a:latin typeface="+mn-ea"/>
            </a:endParaRPr>
          </a:p>
          <a:p>
            <a:pPr marL="0" indent="0" algn="just">
              <a:buFont typeface="Wingdings" panose="05000000000000000000" pitchFamily="2" charset="2"/>
              <a:buNone/>
              <a:defRPr/>
            </a:pPr>
            <a:r>
              <a:rPr lang="en-US" altLang="zh-CN" sz="2400" b="1" dirty="0">
                <a:solidFill>
                  <a:srgbClr val="993300"/>
                </a:solidFill>
                <a:sym typeface="Wingdings" panose="05000000000000000000" pitchFamily="2" charset="2"/>
              </a:rPr>
              <a:t>A./</a:t>
            </a:r>
            <a:r>
              <a:rPr lang="en-US" altLang="zh-CN" sz="2400" b="1" dirty="0" smtClean="0">
                <a:solidFill>
                  <a:srgbClr val="993300"/>
                </a:solidFill>
                <a:sym typeface="Wingdings" panose="05000000000000000000" pitchFamily="2" charset="2"/>
              </a:rPr>
              <a:t>B,     </a:t>
            </a:r>
            <a:r>
              <a:rPr lang="en-US" altLang="zh-CN" sz="2400" b="1" dirty="0">
                <a:solidFill>
                  <a:srgbClr val="993300"/>
                </a:solidFill>
                <a:sym typeface="Wingdings" panose="05000000000000000000" pitchFamily="2" charset="2"/>
              </a:rPr>
              <a:t>A.\</a:t>
            </a:r>
            <a:r>
              <a:rPr lang="en-US" altLang="zh-CN" sz="2400" b="1" dirty="0" smtClean="0">
                <a:solidFill>
                  <a:srgbClr val="993300"/>
                </a:solidFill>
                <a:sym typeface="Wingdings" panose="05000000000000000000" pitchFamily="2" charset="2"/>
              </a:rPr>
              <a:t>B,    </a:t>
            </a:r>
            <a:r>
              <a:rPr lang="en-US" altLang="zh-CN" sz="2400" b="1" dirty="0">
                <a:solidFill>
                  <a:srgbClr val="993300"/>
                </a:solidFill>
                <a:sym typeface="Wingdings" panose="05000000000000000000" pitchFamily="2" charset="2"/>
              </a:rPr>
              <a:t>A.^</a:t>
            </a:r>
            <a:r>
              <a:rPr lang="en-US" altLang="zh-CN" sz="2400" b="1" dirty="0" smtClean="0">
                <a:solidFill>
                  <a:srgbClr val="993300"/>
                </a:solidFill>
                <a:sym typeface="Wingdings" panose="05000000000000000000" pitchFamily="2" charset="2"/>
              </a:rPr>
              <a:t>B,    A+B,    </a:t>
            </a:r>
            <a:r>
              <a:rPr lang="en-US" altLang="zh-CN" sz="2400" b="1" dirty="0">
                <a:solidFill>
                  <a:srgbClr val="993300"/>
                </a:solidFill>
                <a:sym typeface="Wingdings" panose="05000000000000000000" pitchFamily="2" charset="2"/>
              </a:rPr>
              <a:t>A-B</a:t>
            </a:r>
            <a:endParaRPr lang="en-US" altLang="zh-CN" sz="2400" b="1" dirty="0">
              <a:solidFill>
                <a:srgbClr val="993300"/>
              </a:solidFill>
            </a:endParaRPr>
          </a:p>
          <a:p>
            <a:pPr marL="0" indent="0" algn="just">
              <a:buFont typeface="Wingdings" panose="05000000000000000000" pitchFamily="2" charset="2"/>
              <a:buNone/>
              <a:defRPr/>
            </a:pPr>
            <a:endParaRPr lang="en-US" altLang="zh-CN" sz="2400" b="1" dirty="0" smtClean="0">
              <a:solidFill>
                <a:srgbClr val="FF0000"/>
              </a:solidFill>
            </a:endParaRPr>
          </a:p>
          <a:p>
            <a:pPr marL="0" indent="0" algn="just">
              <a:buFont typeface="Wingdings" panose="05000000000000000000" pitchFamily="2" charset="2"/>
              <a:buNone/>
              <a:defRPr/>
            </a:pPr>
            <a:r>
              <a:rPr lang="zh-CN" altLang="en-US" sz="2400" b="1" dirty="0" smtClean="0"/>
              <a:t>注意，可以对矩阵的一部分进行运算，</a:t>
            </a:r>
            <a:r>
              <a:rPr lang="zh-CN" altLang="en-US" sz="2400" b="1" dirty="0" smtClean="0">
                <a:solidFill>
                  <a:srgbClr val="FF0000"/>
                </a:solidFill>
              </a:rPr>
              <a:t>参与运算的</a:t>
            </a:r>
            <a:r>
              <a:rPr lang="zh-CN" altLang="en-US" sz="2400" b="1" dirty="0">
                <a:solidFill>
                  <a:srgbClr val="FF0000"/>
                </a:solidFill>
              </a:rPr>
              <a:t>部分需形状一致</a:t>
            </a:r>
            <a:r>
              <a:rPr lang="zh-CN" altLang="en-US" sz="2400" b="1" dirty="0" smtClean="0"/>
              <a:t>，例如：</a:t>
            </a:r>
            <a:endParaRPr lang="en-US" altLang="zh-CN" sz="2400" b="1" dirty="0" smtClean="0"/>
          </a:p>
          <a:p>
            <a:pPr marL="0" indent="0" algn="just">
              <a:buFont typeface="Wingdings" panose="05000000000000000000" pitchFamily="2" charset="2"/>
              <a:buNone/>
              <a:defRPr/>
            </a:pPr>
            <a:r>
              <a:rPr lang="en-US" altLang="zh-CN" sz="2400" b="1" dirty="0">
                <a:solidFill>
                  <a:srgbClr val="993300"/>
                </a:solidFill>
              </a:rPr>
              <a:t>C</a:t>
            </a:r>
            <a:r>
              <a:rPr lang="en-US" altLang="zh-CN" sz="2400" b="1" dirty="0">
                <a:solidFill>
                  <a:srgbClr val="993300"/>
                </a:solidFill>
                <a:sym typeface="Wingdings" panose="05000000000000000000" pitchFamily="2" charset="2"/>
              </a:rPr>
              <a:t>=[4,    3,    1,   2]</a:t>
            </a:r>
          </a:p>
          <a:p>
            <a:pPr marL="0" indent="0" algn="just">
              <a:buNone/>
              <a:defRPr/>
            </a:pPr>
            <a:r>
              <a:rPr lang="en-US" altLang="zh-CN" sz="2400" b="1" dirty="0">
                <a:solidFill>
                  <a:srgbClr val="993300"/>
                </a:solidFill>
              </a:rPr>
              <a:t>A.*C(4:-2:1)     </a:t>
            </a:r>
            <a:r>
              <a:rPr lang="en-US" altLang="zh-CN" sz="2400" dirty="0">
                <a:solidFill>
                  <a:srgbClr val="198A10"/>
                </a:solidFill>
                <a:latin typeface="+mn-ea"/>
              </a:rPr>
              <a:t>%</a:t>
            </a:r>
            <a:r>
              <a:rPr lang="zh-CN" altLang="en-US" sz="2400" dirty="0">
                <a:solidFill>
                  <a:srgbClr val="198A10"/>
                </a:solidFill>
                <a:latin typeface="+mn-ea"/>
              </a:rPr>
              <a:t>等价于</a:t>
            </a:r>
            <a:r>
              <a:rPr lang="en-US" altLang="zh-CN" sz="2400" dirty="0">
                <a:solidFill>
                  <a:srgbClr val="198A10"/>
                </a:solidFill>
                <a:latin typeface="+mn-ea"/>
                <a:sym typeface="Wingdings" panose="05000000000000000000" pitchFamily="2" charset="2"/>
              </a:rPr>
              <a:t> </a:t>
            </a:r>
            <a:r>
              <a:rPr lang="en-US" altLang="zh-CN" sz="2400" dirty="0">
                <a:solidFill>
                  <a:srgbClr val="198A10"/>
                </a:solidFill>
                <a:latin typeface="+mn-ea"/>
              </a:rPr>
              <a:t>[A(1)*C(4) ,A(2)*C(2)]</a:t>
            </a:r>
          </a:p>
        </p:txBody>
      </p:sp>
      <p:sp>
        <p:nvSpPr>
          <p:cNvPr id="120835"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矩阵基本运算</a:t>
            </a:r>
            <a:endParaRPr lang="zh-CN" altLang="en-US" sz="4000" dirty="0">
              <a:solidFill>
                <a:srgbClr val="FF0000"/>
              </a:solidFill>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44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txBox="1">
            <a:spLocks noChangeArrowheads="1"/>
          </p:cNvSpPr>
          <p:nvPr/>
        </p:nvSpPr>
        <p:spPr bwMode="auto">
          <a:xfrm>
            <a:off x="395288" y="908050"/>
            <a:ext cx="806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just">
              <a:spcBef>
                <a:spcPct val="20000"/>
              </a:spcBef>
              <a:buClr>
                <a:schemeClr val="folHlink"/>
              </a:buClr>
              <a:buSzPct val="60000"/>
              <a:buFont typeface="Wingdings" panose="05000000000000000000" pitchFamily="2" charset="2"/>
              <a:buChar char="n"/>
            </a:pPr>
            <a:r>
              <a:rPr lang="zh-CN" altLang="en-US" dirty="0">
                <a:solidFill>
                  <a:srgbClr val="0000FF"/>
                </a:solidFill>
                <a:latin typeface="Tahoma" panose="020B0604030504040204" pitchFamily="34" charset="0"/>
              </a:rPr>
              <a:t>比较运算</a:t>
            </a:r>
            <a:r>
              <a:rPr lang="en-US" altLang="zh-CN" dirty="0">
                <a:solidFill>
                  <a:srgbClr val="0000FF"/>
                </a:solidFill>
                <a:latin typeface="Tahoma" panose="020B0604030504040204" pitchFamily="34" charset="0"/>
              </a:rPr>
              <a:t>(</a:t>
            </a:r>
            <a:r>
              <a:rPr lang="zh-CN" altLang="en-US" dirty="0">
                <a:solidFill>
                  <a:srgbClr val="0000FF"/>
                </a:solidFill>
                <a:latin typeface="Tahoma" panose="020B0604030504040204" pitchFamily="34" charset="0"/>
              </a:rPr>
              <a:t>关系运算</a:t>
            </a:r>
            <a:r>
              <a:rPr lang="en-US" altLang="zh-CN" dirty="0">
                <a:solidFill>
                  <a:srgbClr val="0000FF"/>
                </a:solidFill>
                <a:latin typeface="Tahoma" panose="020B0604030504040204" pitchFamily="34" charset="0"/>
              </a:rPr>
              <a:t>)</a:t>
            </a:r>
            <a:endParaRPr lang="en-US" altLang="zh-CN" sz="2400" dirty="0">
              <a:solidFill>
                <a:srgbClr val="0000FF"/>
              </a:solidFill>
              <a:latin typeface="Tahoma" panose="020B0604030504040204" pitchFamily="34" charset="0"/>
            </a:endParaRPr>
          </a:p>
        </p:txBody>
      </p:sp>
      <p:sp>
        <p:nvSpPr>
          <p:cNvPr id="121859"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矩阵基本运算</a:t>
            </a:r>
            <a:endParaRPr lang="zh-CN" altLang="en-US" sz="4000" dirty="0">
              <a:solidFill>
                <a:srgbClr val="FF0000"/>
              </a:solidFill>
            </a:endParaRPr>
          </a:p>
        </p:txBody>
      </p:sp>
      <p:sp>
        <p:nvSpPr>
          <p:cNvPr id="121860" name="Rectangle 3"/>
          <p:cNvSpPr txBox="1">
            <a:spLocks noChangeArrowheads="1"/>
          </p:cNvSpPr>
          <p:nvPr/>
        </p:nvSpPr>
        <p:spPr bwMode="auto">
          <a:xfrm>
            <a:off x="4152900" y="928688"/>
            <a:ext cx="48117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spcBef>
                <a:spcPct val="20000"/>
              </a:spcBef>
              <a:buClr>
                <a:schemeClr val="folHlink"/>
              </a:buClr>
              <a:buSzPct val="60000"/>
            </a:pPr>
            <a:r>
              <a:rPr lang="en-US" altLang="zh-CN" sz="2400" dirty="0">
                <a:solidFill>
                  <a:srgbClr val="FF0000"/>
                </a:solidFill>
                <a:latin typeface="Tahoma" panose="020B0604030504040204" pitchFamily="34" charset="0"/>
              </a:rPr>
              <a:t>&lt;    &lt;=    ==    &gt;    &gt;=    ~=</a:t>
            </a:r>
          </a:p>
        </p:txBody>
      </p:sp>
      <p:sp>
        <p:nvSpPr>
          <p:cNvPr id="121861" name="矩形 8"/>
          <p:cNvSpPr>
            <a:spLocks noChangeArrowheads="1"/>
          </p:cNvSpPr>
          <p:nvPr/>
        </p:nvSpPr>
        <p:spPr bwMode="auto">
          <a:xfrm>
            <a:off x="1409700" y="4303713"/>
            <a:ext cx="65849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en-US" altLang="zh-CN" sz="2400" dirty="0">
                <a:solidFill>
                  <a:srgbClr val="993300"/>
                </a:solidFill>
              </a:rPr>
              <a:t>A=[-1,  4],   B=[-1,  2]</a:t>
            </a:r>
          </a:p>
          <a:p>
            <a:pPr eaLnBrk="1" hangingPunct="1"/>
            <a:r>
              <a:rPr lang="en-US" altLang="zh-CN" sz="2400" dirty="0">
                <a:solidFill>
                  <a:srgbClr val="993300"/>
                </a:solidFill>
              </a:rPr>
              <a:t>C=[4,    3,    1,   2,   5]</a:t>
            </a:r>
          </a:p>
          <a:p>
            <a:pPr eaLnBrk="1" hangingPunct="1"/>
            <a:r>
              <a:rPr lang="en-US" altLang="zh-CN" sz="2400" dirty="0">
                <a:solidFill>
                  <a:srgbClr val="993300"/>
                </a:solidFill>
              </a:rPr>
              <a:t>D1=A&gt;=B</a:t>
            </a:r>
          </a:p>
          <a:p>
            <a:pPr eaLnBrk="1" hangingPunct="1"/>
            <a:r>
              <a:rPr lang="en-US" altLang="zh-CN" sz="2400" dirty="0">
                <a:solidFill>
                  <a:srgbClr val="993300"/>
                </a:solidFill>
              </a:rPr>
              <a:t>D2=A~=B</a:t>
            </a:r>
          </a:p>
          <a:p>
            <a:pPr eaLnBrk="1" hangingPunct="1"/>
            <a:r>
              <a:rPr lang="en-US" altLang="zh-CN" sz="2400" dirty="0">
                <a:solidFill>
                  <a:srgbClr val="993300"/>
                </a:solidFill>
              </a:rPr>
              <a:t>D3=A&lt;2        </a:t>
            </a:r>
            <a:r>
              <a:rPr lang="en-US" altLang="zh-CN" sz="2400" b="0" dirty="0">
                <a:solidFill>
                  <a:srgbClr val="198A10"/>
                </a:solidFill>
              </a:rPr>
              <a:t>%</a:t>
            </a:r>
            <a:r>
              <a:rPr lang="zh-CN" altLang="en-US" sz="2400" b="0" dirty="0">
                <a:solidFill>
                  <a:srgbClr val="198A10"/>
                </a:solidFill>
              </a:rPr>
              <a:t>也可以和纯数量进行运算</a:t>
            </a:r>
            <a:endParaRPr lang="en-US" altLang="zh-CN" sz="2400" b="0" dirty="0">
              <a:solidFill>
                <a:srgbClr val="198A10"/>
              </a:solidFill>
            </a:endParaRPr>
          </a:p>
        </p:txBody>
      </p:sp>
      <p:sp>
        <p:nvSpPr>
          <p:cNvPr id="121862" name="Text Box 5"/>
          <p:cNvSpPr txBox="1">
            <a:spLocks noChangeArrowheads="1"/>
          </p:cNvSpPr>
          <p:nvPr/>
        </p:nvSpPr>
        <p:spPr bwMode="auto">
          <a:xfrm>
            <a:off x="395288" y="1557338"/>
            <a:ext cx="8208962" cy="256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80000"/>
              </a:lnSpc>
              <a:spcBef>
                <a:spcPct val="50000"/>
              </a:spcBef>
              <a:buFont typeface="Wingdings" panose="05000000000000000000" pitchFamily="2" charset="2"/>
              <a:buNone/>
            </a:pPr>
            <a:r>
              <a:rPr lang="en-US" altLang="zh-CN" sz="2200" dirty="0" smtClean="0">
                <a:solidFill>
                  <a:schemeClr val="tx1"/>
                </a:solidFill>
                <a:latin typeface="Times New Roman" panose="02020603050405020304" pitchFamily="18" charset="0"/>
                <a:ea typeface="华文楷体" panose="02010600040101010101" pitchFamily="2" charset="-122"/>
              </a:rPr>
              <a:t>1</a:t>
            </a:r>
            <a:r>
              <a:rPr lang="zh-CN" altLang="en-US" sz="2200" dirty="0" smtClean="0">
                <a:solidFill>
                  <a:schemeClr val="tx1"/>
                </a:solidFill>
                <a:latin typeface="Times New Roman" panose="02020603050405020304" pitchFamily="18" charset="0"/>
                <a:ea typeface="华文楷体" panose="02010600040101010101" pitchFamily="2" charset="-122"/>
              </a:rPr>
              <a:t>、若</a:t>
            </a:r>
            <a:r>
              <a:rPr lang="zh-CN" altLang="en-US" sz="2200" dirty="0">
                <a:solidFill>
                  <a:schemeClr val="tx1"/>
                </a:solidFill>
                <a:latin typeface="Times New Roman" panose="02020603050405020304" pitchFamily="18" charset="0"/>
                <a:ea typeface="华文楷体" panose="02010600040101010101" pitchFamily="2" charset="-122"/>
              </a:rPr>
              <a:t>关系</a:t>
            </a:r>
            <a:r>
              <a:rPr lang="zh-CN" altLang="en-US" sz="2200" dirty="0" smtClean="0">
                <a:solidFill>
                  <a:schemeClr val="tx1"/>
                </a:solidFill>
                <a:latin typeface="Times New Roman" panose="02020603050405020304" pitchFamily="18" charset="0"/>
                <a:ea typeface="华文楷体" panose="02010600040101010101" pitchFamily="2" charset="-122"/>
              </a:rPr>
              <a:t>成立</a:t>
            </a:r>
            <a:r>
              <a:rPr lang="zh-CN" altLang="en-US" sz="2200" dirty="0">
                <a:solidFill>
                  <a:schemeClr val="tx1"/>
                </a:solidFill>
                <a:latin typeface="Times New Roman" panose="02020603050405020304" pitchFamily="18" charset="0"/>
                <a:ea typeface="华文楷体" panose="02010600040101010101" pitchFamily="2" charset="-122"/>
              </a:rPr>
              <a:t>时</a:t>
            </a:r>
            <a:r>
              <a:rPr lang="zh-CN" altLang="en-US" sz="2200" dirty="0" smtClean="0">
                <a:solidFill>
                  <a:schemeClr val="tx1"/>
                </a:solidFill>
                <a:latin typeface="Times New Roman" panose="02020603050405020304" pitchFamily="18" charset="0"/>
                <a:ea typeface="华文楷体" panose="02010600040101010101" pitchFamily="2" charset="-122"/>
              </a:rPr>
              <a:t>结果</a:t>
            </a:r>
            <a:r>
              <a:rPr lang="zh-CN" altLang="en-US" sz="2200" dirty="0">
                <a:solidFill>
                  <a:schemeClr val="tx1"/>
                </a:solidFill>
                <a:latin typeface="Times New Roman" panose="02020603050405020304" pitchFamily="18" charset="0"/>
                <a:ea typeface="华文楷体" panose="02010600040101010101" pitchFamily="2" charset="-122"/>
              </a:rPr>
              <a:t>为</a:t>
            </a:r>
            <a:r>
              <a:rPr lang="en-US" altLang="zh-CN" sz="2200" dirty="0">
                <a:solidFill>
                  <a:schemeClr val="tx1"/>
                </a:solidFill>
                <a:latin typeface="Times New Roman" panose="02020603050405020304" pitchFamily="18" charset="0"/>
                <a:ea typeface="华文楷体" panose="02010600040101010101" pitchFamily="2" charset="-122"/>
              </a:rPr>
              <a:t>1</a:t>
            </a:r>
            <a:r>
              <a:rPr lang="zh-CN" altLang="en-US" sz="2200" dirty="0">
                <a:solidFill>
                  <a:schemeClr val="tx1"/>
                </a:solidFill>
                <a:latin typeface="Times New Roman" panose="02020603050405020304" pitchFamily="18" charset="0"/>
                <a:ea typeface="华文楷体" panose="02010600040101010101" pitchFamily="2" charset="-122"/>
              </a:rPr>
              <a:t>，否则为</a:t>
            </a:r>
            <a:r>
              <a:rPr lang="en-US" altLang="zh-CN" sz="2200" dirty="0">
                <a:solidFill>
                  <a:schemeClr val="tx1"/>
                </a:solidFill>
                <a:latin typeface="Times New Roman" panose="02020603050405020304" pitchFamily="18" charset="0"/>
                <a:ea typeface="华文楷体" panose="02010600040101010101" pitchFamily="2" charset="-122"/>
              </a:rPr>
              <a:t>0</a:t>
            </a:r>
            <a:r>
              <a:rPr lang="zh-CN" altLang="en-US" sz="2200" dirty="0" smtClean="0">
                <a:solidFill>
                  <a:schemeClr val="tx1"/>
                </a:solidFill>
                <a:latin typeface="Times New Roman" panose="02020603050405020304" pitchFamily="18" charset="0"/>
                <a:ea typeface="华文楷体" panose="02010600040101010101" pitchFamily="2" charset="-122"/>
              </a:rPr>
              <a:t>。</a:t>
            </a:r>
            <a:endParaRPr lang="zh-CN" altLang="en-US" sz="2200" dirty="0">
              <a:solidFill>
                <a:schemeClr val="tx1"/>
              </a:solidFill>
              <a:latin typeface="Times New Roman" panose="02020603050405020304" pitchFamily="18" charset="0"/>
              <a:ea typeface="华文楷体" panose="02010600040101010101" pitchFamily="2" charset="-122"/>
            </a:endParaRPr>
          </a:p>
          <a:p>
            <a:pPr eaLnBrk="1" hangingPunct="1">
              <a:lnSpc>
                <a:spcPct val="80000"/>
              </a:lnSpc>
              <a:spcBef>
                <a:spcPct val="50000"/>
              </a:spcBef>
              <a:buFont typeface="Wingdings" panose="05000000000000000000" pitchFamily="2" charset="2"/>
              <a:buNone/>
            </a:pPr>
            <a:r>
              <a:rPr lang="en-US" altLang="zh-CN" sz="2200" dirty="0" smtClean="0">
                <a:solidFill>
                  <a:schemeClr val="tx1"/>
                </a:solidFill>
                <a:latin typeface="Times New Roman" panose="02020603050405020304" pitchFamily="18" charset="0"/>
                <a:ea typeface="华文楷体" panose="02010600040101010101" pitchFamily="2" charset="-122"/>
              </a:rPr>
              <a:t>2</a:t>
            </a:r>
            <a:r>
              <a:rPr lang="zh-CN" altLang="en-US" sz="2200" dirty="0" smtClean="0">
                <a:solidFill>
                  <a:schemeClr val="tx1"/>
                </a:solidFill>
                <a:latin typeface="Times New Roman" panose="02020603050405020304" pitchFamily="18" charset="0"/>
                <a:ea typeface="华文楷体" panose="02010600040101010101" pitchFamily="2" charset="-122"/>
              </a:rPr>
              <a:t>、</a:t>
            </a:r>
            <a:r>
              <a:rPr lang="zh-CN" altLang="en-US" sz="2200" dirty="0">
                <a:solidFill>
                  <a:schemeClr val="tx1"/>
                </a:solidFill>
                <a:latin typeface="Times New Roman" panose="02020603050405020304" pitchFamily="18" charset="0"/>
                <a:ea typeface="华文楷体" panose="02010600040101010101" pitchFamily="2" charset="-122"/>
              </a:rPr>
              <a:t>当一个数量与一个矩阵比较时，该数量与矩阵的各元素进行</a:t>
            </a:r>
          </a:p>
          <a:p>
            <a:pPr eaLnBrk="1" hangingPunct="1">
              <a:lnSpc>
                <a:spcPct val="80000"/>
              </a:lnSpc>
              <a:spcBef>
                <a:spcPct val="50000"/>
              </a:spcBef>
              <a:buFont typeface="Wingdings" panose="05000000000000000000" pitchFamily="2" charset="2"/>
              <a:buNone/>
            </a:pPr>
            <a:r>
              <a:rPr lang="zh-CN" altLang="en-US" sz="2200" dirty="0">
                <a:solidFill>
                  <a:schemeClr val="tx1"/>
                </a:solidFill>
                <a:latin typeface="Times New Roman" panose="02020603050405020304" pitchFamily="18" charset="0"/>
                <a:ea typeface="华文楷体" panose="02010600040101010101" pitchFamily="2" charset="-122"/>
              </a:rPr>
              <a:t>      比较，结果形成一个与矩阵维数相等的</a:t>
            </a:r>
            <a:r>
              <a:rPr lang="en-US" altLang="zh-CN" sz="2200" dirty="0">
                <a:solidFill>
                  <a:schemeClr val="tx1"/>
                </a:solidFill>
                <a:latin typeface="Times New Roman" panose="02020603050405020304" pitchFamily="18" charset="0"/>
                <a:ea typeface="华文楷体" panose="02010600040101010101" pitchFamily="2" charset="-122"/>
              </a:rPr>
              <a:t>0</a:t>
            </a:r>
            <a:r>
              <a:rPr lang="zh-CN" altLang="en-US" sz="2200" dirty="0">
                <a:solidFill>
                  <a:schemeClr val="tx1"/>
                </a:solidFill>
                <a:latin typeface="Times New Roman" panose="02020603050405020304" pitchFamily="18" charset="0"/>
                <a:ea typeface="华文楷体" panose="02010600040101010101" pitchFamily="2" charset="-122"/>
              </a:rPr>
              <a:t>、</a:t>
            </a:r>
            <a:r>
              <a:rPr lang="en-US" altLang="zh-CN" sz="2200" dirty="0">
                <a:solidFill>
                  <a:schemeClr val="tx1"/>
                </a:solidFill>
                <a:latin typeface="Times New Roman" panose="02020603050405020304" pitchFamily="18" charset="0"/>
                <a:ea typeface="华文楷体" panose="02010600040101010101" pitchFamily="2" charset="-122"/>
              </a:rPr>
              <a:t>1</a:t>
            </a:r>
            <a:r>
              <a:rPr lang="zh-CN" altLang="en-US" sz="2200" dirty="0">
                <a:solidFill>
                  <a:schemeClr val="tx1"/>
                </a:solidFill>
                <a:latin typeface="Times New Roman" panose="02020603050405020304" pitchFamily="18" charset="0"/>
                <a:ea typeface="华文楷体" panose="02010600040101010101" pitchFamily="2" charset="-122"/>
              </a:rPr>
              <a:t>矩阵</a:t>
            </a:r>
            <a:r>
              <a:rPr lang="zh-CN" altLang="en-US" sz="2200" dirty="0" smtClean="0">
                <a:solidFill>
                  <a:schemeClr val="tx1"/>
                </a:solidFill>
                <a:latin typeface="Times New Roman" panose="02020603050405020304" pitchFamily="18" charset="0"/>
                <a:ea typeface="华文楷体" panose="02010600040101010101" pitchFamily="2" charset="-122"/>
              </a:rPr>
              <a:t>。</a:t>
            </a:r>
            <a:endParaRPr lang="en-US" altLang="zh-CN" sz="2200" dirty="0" smtClean="0">
              <a:solidFill>
                <a:schemeClr val="tx1"/>
              </a:solidFill>
              <a:latin typeface="Times New Roman" panose="02020603050405020304" pitchFamily="18" charset="0"/>
              <a:ea typeface="华文楷体" panose="02010600040101010101" pitchFamily="2" charset="-122"/>
            </a:endParaRPr>
          </a:p>
          <a:p>
            <a:pPr eaLnBrk="1" hangingPunct="1">
              <a:lnSpc>
                <a:spcPct val="80000"/>
              </a:lnSpc>
              <a:spcBef>
                <a:spcPct val="50000"/>
              </a:spcBef>
              <a:buFont typeface="Wingdings" panose="05000000000000000000" pitchFamily="2" charset="2"/>
              <a:buNone/>
            </a:pPr>
            <a:r>
              <a:rPr lang="en-US" altLang="zh-CN" sz="2200" dirty="0" smtClean="0">
                <a:solidFill>
                  <a:schemeClr val="tx1"/>
                </a:solidFill>
                <a:latin typeface="Times New Roman" panose="02020603050405020304" pitchFamily="18" charset="0"/>
                <a:ea typeface="华文楷体" panose="02010600040101010101" pitchFamily="2" charset="-122"/>
              </a:rPr>
              <a:t>3</a:t>
            </a:r>
            <a:r>
              <a:rPr lang="zh-CN" altLang="en-US" sz="2200" dirty="0" smtClean="0">
                <a:solidFill>
                  <a:schemeClr val="tx1"/>
                </a:solidFill>
                <a:latin typeface="Times New Roman" panose="02020603050405020304" pitchFamily="18" charset="0"/>
                <a:ea typeface="华文楷体" panose="02010600040101010101" pitchFamily="2" charset="-122"/>
              </a:rPr>
              <a:t>、</a:t>
            </a:r>
            <a:r>
              <a:rPr lang="zh-CN" altLang="en-US" sz="2200" dirty="0">
                <a:solidFill>
                  <a:schemeClr val="tx1"/>
                </a:solidFill>
                <a:latin typeface="Times New Roman" panose="02020603050405020304" pitchFamily="18" charset="0"/>
                <a:ea typeface="华文楷体" panose="02010600040101010101" pitchFamily="2" charset="-122"/>
              </a:rPr>
              <a:t>当两个维数相等的矩阵进行比较时，其相应位置的元素按</a:t>
            </a:r>
          </a:p>
          <a:p>
            <a:pPr eaLnBrk="1" hangingPunct="1">
              <a:lnSpc>
                <a:spcPct val="80000"/>
              </a:lnSpc>
              <a:spcBef>
                <a:spcPct val="50000"/>
              </a:spcBef>
              <a:buFont typeface="Wingdings" panose="05000000000000000000" pitchFamily="2" charset="2"/>
              <a:buNone/>
            </a:pPr>
            <a:r>
              <a:rPr lang="zh-CN" altLang="en-US" sz="2200" dirty="0">
                <a:solidFill>
                  <a:schemeClr val="tx1"/>
                </a:solidFill>
                <a:latin typeface="Times New Roman" panose="02020603050405020304" pitchFamily="18" charset="0"/>
                <a:ea typeface="华文楷体" panose="02010600040101010101" pitchFamily="2" charset="-122"/>
              </a:rPr>
              <a:t>      数量关系进行比较，并给出结果，形成一个维数与原来相同</a:t>
            </a:r>
          </a:p>
          <a:p>
            <a:pPr eaLnBrk="1" hangingPunct="1">
              <a:lnSpc>
                <a:spcPct val="80000"/>
              </a:lnSpc>
              <a:spcBef>
                <a:spcPct val="50000"/>
              </a:spcBef>
              <a:buFont typeface="Wingdings" panose="05000000000000000000" pitchFamily="2" charset="2"/>
              <a:buNone/>
            </a:pPr>
            <a:r>
              <a:rPr lang="zh-CN" altLang="en-US" sz="2200" dirty="0">
                <a:solidFill>
                  <a:schemeClr val="tx1"/>
                </a:solidFill>
                <a:latin typeface="Times New Roman" panose="02020603050405020304" pitchFamily="18" charset="0"/>
                <a:ea typeface="华文楷体" panose="02010600040101010101" pitchFamily="2" charset="-122"/>
              </a:rPr>
              <a:t>      的</a:t>
            </a:r>
            <a:r>
              <a:rPr lang="en-US" altLang="zh-CN" sz="2200" dirty="0">
                <a:solidFill>
                  <a:schemeClr val="tx1"/>
                </a:solidFill>
                <a:latin typeface="Times New Roman" panose="02020603050405020304" pitchFamily="18" charset="0"/>
                <a:ea typeface="华文楷体" panose="02010600040101010101" pitchFamily="2" charset="-122"/>
              </a:rPr>
              <a:t>0</a:t>
            </a:r>
            <a:r>
              <a:rPr lang="zh-CN" altLang="en-US" sz="2200" dirty="0">
                <a:solidFill>
                  <a:schemeClr val="tx1"/>
                </a:solidFill>
                <a:latin typeface="Times New Roman" panose="02020603050405020304" pitchFamily="18" charset="0"/>
                <a:ea typeface="华文楷体" panose="02010600040101010101" pitchFamily="2" charset="-122"/>
              </a:rPr>
              <a:t>、</a:t>
            </a:r>
            <a:r>
              <a:rPr lang="en-US" altLang="zh-CN" sz="2200" dirty="0">
                <a:solidFill>
                  <a:schemeClr val="tx1"/>
                </a:solidFill>
                <a:latin typeface="Times New Roman" panose="02020603050405020304" pitchFamily="18" charset="0"/>
                <a:ea typeface="华文楷体" panose="02010600040101010101" pitchFamily="2" charset="-122"/>
              </a:rPr>
              <a:t>1</a:t>
            </a:r>
            <a:r>
              <a:rPr lang="zh-CN" altLang="en-US" sz="2200" dirty="0">
                <a:solidFill>
                  <a:schemeClr val="tx1"/>
                </a:solidFill>
                <a:latin typeface="Times New Roman" panose="02020603050405020304" pitchFamily="18" charset="0"/>
                <a:ea typeface="华文楷体" panose="02010600040101010101" pitchFamily="2" charset="-122"/>
              </a:rPr>
              <a:t>矩阵</a:t>
            </a:r>
            <a:r>
              <a:rPr lang="zh-CN" altLang="en-US" sz="2200" dirty="0" smtClean="0">
                <a:solidFill>
                  <a:schemeClr val="tx1"/>
                </a:solidFill>
                <a:latin typeface="Times New Roman" panose="02020603050405020304" pitchFamily="18" charset="0"/>
                <a:ea typeface="华文楷体" panose="02010600040101010101" pitchFamily="2" charset="-122"/>
              </a:rPr>
              <a:t>。</a:t>
            </a:r>
            <a:endParaRPr lang="zh-CN" altLang="en-US" sz="2200" dirty="0">
              <a:solidFill>
                <a:schemeClr val="tx1"/>
              </a:solidFill>
              <a:latin typeface="Times New Roman" panose="02020603050405020304" pitchFamily="18"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45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矩阵基本运算</a:t>
            </a:r>
            <a:endParaRPr lang="zh-CN" altLang="en-US" sz="4000" dirty="0">
              <a:solidFill>
                <a:srgbClr val="FF0000"/>
              </a:solidFill>
            </a:endParaRPr>
          </a:p>
        </p:txBody>
      </p:sp>
      <p:sp>
        <p:nvSpPr>
          <p:cNvPr id="122883" name="Text Box 3"/>
          <p:cNvSpPr txBox="1">
            <a:spLocks noChangeArrowheads="1"/>
          </p:cNvSpPr>
          <p:nvPr/>
        </p:nvSpPr>
        <p:spPr bwMode="auto">
          <a:xfrm>
            <a:off x="107504" y="1196975"/>
            <a:ext cx="8101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solidFill>
                  <a:srgbClr val="0000FF"/>
                </a:solidFill>
                <a:latin typeface="Times New Roman" panose="02020603050405020304" pitchFamily="18" charset="0"/>
                <a:ea typeface="华文楷体" panose="02010600040101010101" pitchFamily="2" charset="-122"/>
              </a:rPr>
              <a:t>【</a:t>
            </a:r>
            <a:r>
              <a:rPr lang="zh-CN" altLang="en-US" dirty="0">
                <a:solidFill>
                  <a:srgbClr val="0000FF"/>
                </a:solidFill>
                <a:latin typeface="Times New Roman" panose="02020603050405020304" pitchFamily="18" charset="0"/>
                <a:ea typeface="华文楷体" panose="02010600040101010101" pitchFamily="2" charset="-122"/>
              </a:rPr>
              <a:t>例</a:t>
            </a:r>
            <a:r>
              <a:rPr lang="en-US" altLang="zh-CN" dirty="0">
                <a:solidFill>
                  <a:srgbClr val="0000FF"/>
                </a:solidFill>
                <a:latin typeface="Times New Roman" panose="02020603050405020304" pitchFamily="18" charset="0"/>
                <a:ea typeface="华文楷体" panose="02010600040101010101" pitchFamily="2" charset="-122"/>
              </a:rPr>
              <a:t>】</a:t>
            </a:r>
            <a:r>
              <a:rPr lang="zh-CN" altLang="en-US" dirty="0">
                <a:solidFill>
                  <a:srgbClr val="0000FF"/>
                </a:solidFill>
                <a:latin typeface="Times New Roman" panose="02020603050405020304" pitchFamily="18" charset="0"/>
                <a:ea typeface="华文楷体" panose="02010600040101010101" pitchFamily="2" charset="-122"/>
              </a:rPr>
              <a:t>建立</a:t>
            </a:r>
            <a:r>
              <a:rPr lang="en-US" altLang="zh-CN" dirty="0">
                <a:solidFill>
                  <a:srgbClr val="0000FF"/>
                </a:solidFill>
                <a:latin typeface="Times New Roman" panose="02020603050405020304" pitchFamily="18" charset="0"/>
                <a:ea typeface="华文楷体" panose="02010600040101010101" pitchFamily="2" charset="-122"/>
              </a:rPr>
              <a:t>5</a:t>
            </a:r>
            <a:r>
              <a:rPr lang="zh-CN" altLang="en-US" dirty="0">
                <a:solidFill>
                  <a:srgbClr val="0000FF"/>
                </a:solidFill>
                <a:latin typeface="Times New Roman" panose="02020603050405020304" pitchFamily="18" charset="0"/>
                <a:ea typeface="华文楷体" panose="02010600040101010101" pitchFamily="2" charset="-122"/>
              </a:rPr>
              <a:t>阶方阵</a:t>
            </a:r>
            <a:r>
              <a:rPr lang="en-US" altLang="zh-CN" dirty="0">
                <a:solidFill>
                  <a:srgbClr val="0000FF"/>
                </a:solidFill>
                <a:latin typeface="Times New Roman" panose="02020603050405020304" pitchFamily="18" charset="0"/>
                <a:ea typeface="华文楷体" panose="02010600040101010101" pitchFamily="2" charset="-122"/>
              </a:rPr>
              <a:t>A</a:t>
            </a:r>
            <a:r>
              <a:rPr lang="zh-CN" altLang="en-US" dirty="0">
                <a:solidFill>
                  <a:srgbClr val="0000FF"/>
                </a:solidFill>
                <a:latin typeface="Times New Roman" panose="02020603050405020304" pitchFamily="18" charset="0"/>
                <a:ea typeface="华文楷体" panose="02010600040101010101" pitchFamily="2" charset="-122"/>
              </a:rPr>
              <a:t>，判断其元素能否被</a:t>
            </a:r>
            <a:r>
              <a:rPr lang="en-US" altLang="zh-CN" dirty="0">
                <a:solidFill>
                  <a:srgbClr val="0000FF"/>
                </a:solidFill>
                <a:latin typeface="Times New Roman" panose="02020603050405020304" pitchFamily="18" charset="0"/>
                <a:ea typeface="华文楷体" panose="02010600040101010101" pitchFamily="2" charset="-122"/>
              </a:rPr>
              <a:t>3</a:t>
            </a:r>
            <a:r>
              <a:rPr lang="zh-CN" altLang="en-US" dirty="0">
                <a:solidFill>
                  <a:srgbClr val="0000FF"/>
                </a:solidFill>
                <a:latin typeface="Times New Roman" panose="02020603050405020304" pitchFamily="18" charset="0"/>
                <a:ea typeface="华文楷体" panose="02010600040101010101" pitchFamily="2" charset="-122"/>
              </a:rPr>
              <a:t>整除。</a:t>
            </a:r>
          </a:p>
        </p:txBody>
      </p:sp>
      <p:sp>
        <p:nvSpPr>
          <p:cNvPr id="122884" name="Text Box 4"/>
          <p:cNvSpPr txBox="1">
            <a:spLocks noChangeArrowheads="1"/>
          </p:cNvSpPr>
          <p:nvPr/>
        </p:nvSpPr>
        <p:spPr bwMode="auto">
          <a:xfrm>
            <a:off x="323528" y="1916113"/>
            <a:ext cx="7429500"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lang="en-US" altLang="zh-CN" sz="2400" dirty="0">
                <a:solidFill>
                  <a:srgbClr val="993300"/>
                </a:solidFill>
                <a:latin typeface="Times New Roman" panose="02020603050405020304" pitchFamily="18" charset="0"/>
              </a:rPr>
              <a:t>A = [24, 35, 13, 22, 63; 23, 39, 47, 80, 80; ...</a:t>
            </a:r>
          </a:p>
          <a:p>
            <a:pPr eaLnBrk="1" hangingPunct="1">
              <a:spcBef>
                <a:spcPct val="20000"/>
              </a:spcBef>
              <a:buFont typeface="Wingdings" panose="05000000000000000000" pitchFamily="2" charset="2"/>
              <a:buNone/>
            </a:pPr>
            <a:r>
              <a:rPr lang="en-US" altLang="zh-CN" sz="2400" dirty="0">
                <a:solidFill>
                  <a:srgbClr val="993300"/>
                </a:solidFill>
                <a:latin typeface="Times New Roman" panose="02020603050405020304" pitchFamily="18" charset="0"/>
              </a:rPr>
              <a:t>    90, 41, 80, 29, 10; 45, 57, 85, 62, 21; 37, 19, 31, 88, 76]</a:t>
            </a:r>
          </a:p>
          <a:p>
            <a:pPr eaLnBrk="1" hangingPunct="1">
              <a:spcBef>
                <a:spcPct val="20000"/>
              </a:spcBef>
              <a:buFont typeface="Wingdings" panose="05000000000000000000" pitchFamily="2" charset="2"/>
              <a:buNone/>
            </a:pPr>
            <a:r>
              <a:rPr lang="pt-BR" altLang="zh-CN" sz="2000" dirty="0">
                <a:solidFill>
                  <a:schemeClr val="tx1"/>
                </a:solidFill>
                <a:latin typeface="Times New Roman" panose="02020603050405020304" pitchFamily="18" charset="0"/>
              </a:rPr>
              <a:t>A =</a:t>
            </a:r>
          </a:p>
          <a:p>
            <a:pPr eaLnBrk="1" hangingPunct="1">
              <a:spcBef>
                <a:spcPct val="20000"/>
              </a:spcBef>
              <a:buFont typeface="Wingdings" panose="05000000000000000000" pitchFamily="2" charset="2"/>
              <a:buNone/>
            </a:pPr>
            <a:r>
              <a:rPr lang="pt-BR" altLang="zh-CN" sz="2000" dirty="0">
                <a:solidFill>
                  <a:schemeClr val="tx1"/>
                </a:solidFill>
                <a:latin typeface="Times New Roman" panose="02020603050405020304" pitchFamily="18" charset="0"/>
              </a:rPr>
              <a:t>24    35    13    22    63</a:t>
            </a:r>
          </a:p>
          <a:p>
            <a:pPr eaLnBrk="1" hangingPunct="1">
              <a:spcBef>
                <a:spcPct val="20000"/>
              </a:spcBef>
              <a:buFont typeface="Wingdings" panose="05000000000000000000" pitchFamily="2" charset="2"/>
              <a:buNone/>
            </a:pPr>
            <a:r>
              <a:rPr lang="pt-BR" altLang="zh-CN" sz="2000" dirty="0">
                <a:solidFill>
                  <a:schemeClr val="tx1"/>
                </a:solidFill>
                <a:latin typeface="Times New Roman" panose="02020603050405020304" pitchFamily="18" charset="0"/>
              </a:rPr>
              <a:t>23    39    47    80    80</a:t>
            </a:r>
          </a:p>
          <a:p>
            <a:pPr eaLnBrk="1" hangingPunct="1">
              <a:spcBef>
                <a:spcPct val="20000"/>
              </a:spcBef>
              <a:buFont typeface="Wingdings" panose="05000000000000000000" pitchFamily="2" charset="2"/>
              <a:buNone/>
            </a:pPr>
            <a:r>
              <a:rPr lang="pt-BR" altLang="zh-CN" sz="2000" dirty="0">
                <a:solidFill>
                  <a:schemeClr val="tx1"/>
                </a:solidFill>
                <a:latin typeface="Times New Roman" panose="02020603050405020304" pitchFamily="18" charset="0"/>
              </a:rPr>
              <a:t>90    41    80    29    10</a:t>
            </a:r>
          </a:p>
          <a:p>
            <a:pPr eaLnBrk="1" hangingPunct="1">
              <a:spcBef>
                <a:spcPct val="20000"/>
              </a:spcBef>
              <a:buFont typeface="Wingdings" panose="05000000000000000000" pitchFamily="2" charset="2"/>
              <a:buAutoNum type="arabicPlain" startAt="45"/>
            </a:pPr>
            <a:r>
              <a:rPr lang="pt-BR" altLang="zh-CN" sz="2000" dirty="0">
                <a:solidFill>
                  <a:schemeClr val="tx1"/>
                </a:solidFill>
                <a:latin typeface="Times New Roman" panose="02020603050405020304" pitchFamily="18" charset="0"/>
              </a:rPr>
              <a:t>   57    85    62    21</a:t>
            </a:r>
          </a:p>
          <a:p>
            <a:pPr eaLnBrk="1" hangingPunct="1">
              <a:spcBef>
                <a:spcPct val="20000"/>
              </a:spcBef>
              <a:buFont typeface="Wingdings" panose="05000000000000000000" pitchFamily="2" charset="2"/>
              <a:buAutoNum type="arabicPlain" startAt="37"/>
            </a:pPr>
            <a:r>
              <a:rPr lang="pt-BR" altLang="zh-CN" sz="2000" dirty="0">
                <a:solidFill>
                  <a:schemeClr val="tx1"/>
                </a:solidFill>
                <a:latin typeface="Times New Roman" panose="02020603050405020304" pitchFamily="18" charset="0"/>
              </a:rPr>
              <a:t>   19    31    88    </a:t>
            </a:r>
            <a:r>
              <a:rPr lang="pt-BR" altLang="zh-CN" sz="2000" dirty="0" smtClean="0">
                <a:solidFill>
                  <a:schemeClr val="tx1"/>
                </a:solidFill>
                <a:latin typeface="Times New Roman" panose="02020603050405020304" pitchFamily="18" charset="0"/>
              </a:rPr>
              <a:t>76</a:t>
            </a:r>
            <a:endParaRPr lang="pt-BR" altLang="zh-CN" sz="2000" dirty="0">
              <a:solidFill>
                <a:schemeClr val="tx1"/>
              </a:solidFill>
              <a:latin typeface="Times New Roman" panose="02020603050405020304" pitchFamily="18" charset="0"/>
            </a:endParaRPr>
          </a:p>
        </p:txBody>
      </p:sp>
      <p:sp>
        <p:nvSpPr>
          <p:cNvPr id="122885" name="Text Box 5"/>
          <p:cNvSpPr txBox="1">
            <a:spLocks noChangeArrowheads="1"/>
          </p:cNvSpPr>
          <p:nvPr/>
        </p:nvSpPr>
        <p:spPr bwMode="auto">
          <a:xfrm>
            <a:off x="4311391" y="3596268"/>
            <a:ext cx="466031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lang="en-US" altLang="zh-CN" sz="2400" dirty="0">
                <a:solidFill>
                  <a:srgbClr val="993300"/>
                </a:solidFill>
                <a:latin typeface="Times New Roman" panose="02020603050405020304" pitchFamily="18" charset="0"/>
              </a:rPr>
              <a:t>P = rem(A,3)= =0   </a:t>
            </a:r>
            <a:r>
              <a:rPr lang="en-US" altLang="zh-CN" sz="2000" dirty="0">
                <a:solidFill>
                  <a:srgbClr val="008000"/>
                </a:solidFill>
                <a:latin typeface="Times New Roman" panose="02020603050405020304" pitchFamily="18" charset="0"/>
              </a:rPr>
              <a:t>%rem</a:t>
            </a:r>
            <a:r>
              <a:rPr lang="zh-CN" altLang="en-US" sz="2000" dirty="0">
                <a:solidFill>
                  <a:srgbClr val="008000"/>
                </a:solidFill>
                <a:latin typeface="Times New Roman" panose="02020603050405020304" pitchFamily="18" charset="0"/>
              </a:rPr>
              <a:t>用来求余数</a:t>
            </a:r>
          </a:p>
          <a:p>
            <a:pPr eaLnBrk="1" hangingPunct="1">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P </a:t>
            </a:r>
            <a:r>
              <a:rPr lang="en-US" altLang="zh-CN" sz="2000" dirty="0">
                <a:solidFill>
                  <a:schemeClr val="tx1"/>
                </a:solidFill>
                <a:latin typeface="Times New Roman" panose="02020603050405020304" pitchFamily="18" charset="0"/>
              </a:rPr>
              <a:t>=</a:t>
            </a:r>
          </a:p>
          <a:p>
            <a:pPr eaLnBrk="1" hangingPunct="1">
              <a:spcBef>
                <a:spcPct val="20000"/>
              </a:spcBef>
              <a:buFont typeface="Wingdings" panose="05000000000000000000" pitchFamily="2" charset="2"/>
              <a:buNone/>
            </a:pPr>
            <a:r>
              <a:rPr lang="en-US" altLang="zh-CN" sz="2000" dirty="0">
                <a:solidFill>
                  <a:schemeClr val="tx1"/>
                </a:solidFill>
                <a:latin typeface="Times New Roman" panose="02020603050405020304" pitchFamily="18" charset="0"/>
              </a:rPr>
              <a:t> 1     0     0     0     1</a:t>
            </a:r>
          </a:p>
          <a:p>
            <a:pPr eaLnBrk="1" hangingPunct="1">
              <a:spcBef>
                <a:spcPct val="20000"/>
              </a:spcBef>
              <a:buFont typeface="Wingdings" panose="05000000000000000000" pitchFamily="2" charset="2"/>
              <a:buNone/>
            </a:pPr>
            <a:r>
              <a:rPr lang="en-US" altLang="zh-CN" sz="2000" dirty="0">
                <a:solidFill>
                  <a:schemeClr val="tx1"/>
                </a:solidFill>
                <a:latin typeface="Times New Roman" panose="02020603050405020304" pitchFamily="18" charset="0"/>
              </a:rPr>
              <a:t> 0     1     0     0     0</a:t>
            </a:r>
          </a:p>
          <a:p>
            <a:pPr eaLnBrk="1" hangingPunct="1">
              <a:spcBef>
                <a:spcPct val="20000"/>
              </a:spcBef>
              <a:buFont typeface="Wingdings" panose="05000000000000000000" pitchFamily="2" charset="2"/>
              <a:buNone/>
            </a:pPr>
            <a:r>
              <a:rPr lang="en-US" altLang="zh-CN" sz="2000" dirty="0">
                <a:solidFill>
                  <a:schemeClr val="tx1"/>
                </a:solidFill>
                <a:latin typeface="Times New Roman" panose="02020603050405020304" pitchFamily="18" charset="0"/>
              </a:rPr>
              <a:t> 1     0     0     0     0</a:t>
            </a:r>
          </a:p>
          <a:p>
            <a:pPr eaLnBrk="1" hangingPunct="1">
              <a:spcBef>
                <a:spcPct val="20000"/>
              </a:spcBef>
              <a:buFont typeface="Wingdings" panose="05000000000000000000" pitchFamily="2" charset="2"/>
              <a:buNone/>
            </a:pPr>
            <a:r>
              <a:rPr lang="en-US" altLang="zh-CN" sz="2000" dirty="0">
                <a:solidFill>
                  <a:schemeClr val="tx1"/>
                </a:solidFill>
                <a:latin typeface="Times New Roman" panose="02020603050405020304" pitchFamily="18" charset="0"/>
              </a:rPr>
              <a:t> 1     1     0     0     1</a:t>
            </a:r>
          </a:p>
          <a:p>
            <a:pPr eaLnBrk="1" hangingPunct="1">
              <a:spcBef>
                <a:spcPct val="20000"/>
              </a:spcBef>
              <a:buFont typeface="Wingdings" panose="05000000000000000000" pitchFamily="2" charset="2"/>
              <a:buNone/>
            </a:pPr>
            <a:r>
              <a:rPr lang="en-US" altLang="zh-CN" sz="2000" dirty="0">
                <a:solidFill>
                  <a:schemeClr val="tx1"/>
                </a:solidFill>
                <a:latin typeface="Times New Roman" panose="02020603050405020304" pitchFamily="18" charset="0"/>
              </a:rPr>
              <a:t> 0     0     0     0     0</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46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txBox="1">
            <a:spLocks noChangeArrowheads="1"/>
          </p:cNvSpPr>
          <p:nvPr/>
        </p:nvSpPr>
        <p:spPr bwMode="auto">
          <a:xfrm>
            <a:off x="395288" y="908050"/>
            <a:ext cx="806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just">
              <a:spcBef>
                <a:spcPct val="20000"/>
              </a:spcBef>
              <a:buClr>
                <a:schemeClr val="folHlink"/>
              </a:buClr>
              <a:buSzPct val="60000"/>
              <a:buFont typeface="Wingdings" panose="05000000000000000000" pitchFamily="2" charset="2"/>
              <a:buChar char="n"/>
            </a:pPr>
            <a:r>
              <a:rPr lang="zh-CN" altLang="en-US" dirty="0">
                <a:solidFill>
                  <a:srgbClr val="0000FF"/>
                </a:solidFill>
                <a:latin typeface="Tahoma" panose="020B0604030504040204" pitchFamily="34" charset="0"/>
              </a:rPr>
              <a:t>矩阵逻辑运算</a:t>
            </a:r>
            <a:endParaRPr lang="zh-CN" altLang="en-US" sz="2400" dirty="0">
              <a:solidFill>
                <a:srgbClr val="0000FF"/>
              </a:solidFill>
              <a:latin typeface="Tahoma" panose="020B0604030504040204" pitchFamily="34" charset="0"/>
            </a:endParaRPr>
          </a:p>
        </p:txBody>
      </p:sp>
      <p:sp>
        <p:nvSpPr>
          <p:cNvPr id="123907"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矩阵基本运算</a:t>
            </a:r>
            <a:endParaRPr lang="zh-CN" altLang="en-US" sz="4000" dirty="0">
              <a:solidFill>
                <a:srgbClr val="FF0000"/>
              </a:solidFill>
            </a:endParaRPr>
          </a:p>
        </p:txBody>
      </p:sp>
      <p:sp>
        <p:nvSpPr>
          <p:cNvPr id="123908" name="Rectangle 3"/>
          <p:cNvSpPr txBox="1">
            <a:spLocks noChangeArrowheads="1"/>
          </p:cNvSpPr>
          <p:nvPr/>
        </p:nvSpPr>
        <p:spPr bwMode="auto">
          <a:xfrm>
            <a:off x="3203599" y="953728"/>
            <a:ext cx="5688881" cy="432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spcBef>
                <a:spcPct val="20000"/>
              </a:spcBef>
              <a:buClr>
                <a:schemeClr val="folHlink"/>
              </a:buClr>
              <a:buSzPct val="60000"/>
            </a:pPr>
            <a:r>
              <a:rPr lang="zh-CN" altLang="en-US" sz="2400" dirty="0">
                <a:solidFill>
                  <a:srgbClr val="FF0000"/>
                </a:solidFill>
                <a:latin typeface="Tahoma" panose="020B0604030504040204" pitchFamily="34" charset="0"/>
              </a:rPr>
              <a:t>＆与       ｜或        </a:t>
            </a:r>
            <a:r>
              <a:rPr lang="en-US" altLang="zh-CN" sz="2400" dirty="0">
                <a:solidFill>
                  <a:srgbClr val="FF0000"/>
                </a:solidFill>
                <a:latin typeface="Tahoma" panose="020B0604030504040204" pitchFamily="34" charset="0"/>
              </a:rPr>
              <a:t>~</a:t>
            </a:r>
            <a:r>
              <a:rPr lang="zh-CN" altLang="en-US" sz="2400" dirty="0">
                <a:solidFill>
                  <a:srgbClr val="FF0000"/>
                </a:solidFill>
                <a:latin typeface="Tahoma" panose="020B0604030504040204" pitchFamily="34" charset="0"/>
              </a:rPr>
              <a:t>非        </a:t>
            </a:r>
            <a:r>
              <a:rPr lang="en-US" altLang="zh-CN" sz="2400" dirty="0">
                <a:solidFill>
                  <a:srgbClr val="FF0000"/>
                </a:solidFill>
                <a:latin typeface="Tahoma" panose="020B0604030504040204" pitchFamily="34" charset="0"/>
              </a:rPr>
              <a:t>XOR</a:t>
            </a:r>
            <a:r>
              <a:rPr lang="zh-CN" altLang="en-US" sz="2400" dirty="0">
                <a:solidFill>
                  <a:srgbClr val="FF0000"/>
                </a:solidFill>
                <a:latin typeface="Tahoma" panose="020B0604030504040204" pitchFamily="34" charset="0"/>
              </a:rPr>
              <a:t>异或</a:t>
            </a:r>
          </a:p>
        </p:txBody>
      </p:sp>
      <p:sp>
        <p:nvSpPr>
          <p:cNvPr id="123909" name="Text Box 5"/>
          <p:cNvSpPr txBox="1">
            <a:spLocks noChangeArrowheads="1"/>
          </p:cNvSpPr>
          <p:nvPr/>
        </p:nvSpPr>
        <p:spPr bwMode="auto">
          <a:xfrm>
            <a:off x="395288" y="1484784"/>
            <a:ext cx="849719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ts val="1800"/>
              </a:spcBef>
              <a:buFont typeface="Wingdings" panose="05000000000000000000" pitchFamily="2" charset="2"/>
              <a:buNone/>
            </a:pPr>
            <a:r>
              <a:rPr lang="en-US" altLang="zh-CN" dirty="0">
                <a:solidFill>
                  <a:schemeClr val="tx1"/>
                </a:solidFill>
                <a:latin typeface="+mn-ea"/>
                <a:ea typeface="+mn-ea"/>
              </a:rPr>
              <a:t>1</a:t>
            </a:r>
            <a:r>
              <a:rPr lang="zh-CN" altLang="en-US" dirty="0">
                <a:solidFill>
                  <a:schemeClr val="tx1"/>
                </a:solidFill>
                <a:latin typeface="+mn-ea"/>
                <a:ea typeface="+mn-ea"/>
              </a:rPr>
              <a:t>、在逻辑运算中</a:t>
            </a:r>
            <a:r>
              <a:rPr lang="zh-CN" altLang="en-US" dirty="0" smtClean="0">
                <a:solidFill>
                  <a:schemeClr val="tx1"/>
                </a:solidFill>
                <a:latin typeface="+mn-ea"/>
                <a:ea typeface="+mn-ea"/>
              </a:rPr>
              <a:t>，非</a:t>
            </a:r>
            <a:r>
              <a:rPr lang="zh-CN" altLang="en-US" dirty="0">
                <a:solidFill>
                  <a:schemeClr val="tx1"/>
                </a:solidFill>
                <a:latin typeface="+mn-ea"/>
                <a:ea typeface="+mn-ea"/>
              </a:rPr>
              <a:t>零元素为</a:t>
            </a:r>
            <a:r>
              <a:rPr lang="zh-CN" altLang="en-US" dirty="0" smtClean="0">
                <a:solidFill>
                  <a:schemeClr val="tx1"/>
                </a:solidFill>
                <a:latin typeface="+mn-ea"/>
                <a:ea typeface="+mn-ea"/>
              </a:rPr>
              <a:t>真 </a:t>
            </a:r>
            <a:r>
              <a:rPr lang="en-US" altLang="zh-CN" dirty="0" smtClean="0">
                <a:solidFill>
                  <a:schemeClr val="tx1"/>
                </a:solidFill>
                <a:latin typeface="+mn-ea"/>
                <a:ea typeface="+mn-ea"/>
              </a:rPr>
              <a:t>1</a:t>
            </a:r>
            <a:r>
              <a:rPr lang="zh-CN" altLang="en-US" dirty="0" smtClean="0">
                <a:solidFill>
                  <a:schemeClr val="tx1"/>
                </a:solidFill>
                <a:latin typeface="+mn-ea"/>
                <a:ea typeface="+mn-ea"/>
              </a:rPr>
              <a:t>，</a:t>
            </a:r>
            <a:r>
              <a:rPr lang="zh-CN" altLang="en-US" dirty="0">
                <a:solidFill>
                  <a:schemeClr val="tx1"/>
                </a:solidFill>
                <a:latin typeface="+mn-ea"/>
                <a:ea typeface="+mn-ea"/>
              </a:rPr>
              <a:t>否则为</a:t>
            </a:r>
            <a:r>
              <a:rPr lang="zh-CN" altLang="en-US" dirty="0" smtClean="0">
                <a:solidFill>
                  <a:schemeClr val="tx1"/>
                </a:solidFill>
                <a:latin typeface="+mn-ea"/>
                <a:ea typeface="+mn-ea"/>
              </a:rPr>
              <a:t>假 </a:t>
            </a:r>
            <a:r>
              <a:rPr lang="en-US" altLang="zh-CN" dirty="0" smtClean="0">
                <a:solidFill>
                  <a:schemeClr val="tx1"/>
                </a:solidFill>
                <a:latin typeface="+mn-ea"/>
                <a:ea typeface="+mn-ea"/>
              </a:rPr>
              <a:t>0</a:t>
            </a:r>
            <a:endParaRPr lang="zh-CN" altLang="en-US" dirty="0">
              <a:solidFill>
                <a:schemeClr val="tx1"/>
              </a:solidFill>
              <a:latin typeface="+mn-ea"/>
              <a:ea typeface="+mn-ea"/>
            </a:endParaRPr>
          </a:p>
          <a:p>
            <a:pPr eaLnBrk="1" hangingPunct="1">
              <a:spcBef>
                <a:spcPts val="1800"/>
              </a:spcBef>
              <a:buFont typeface="Wingdings" panose="05000000000000000000" pitchFamily="2" charset="2"/>
              <a:buNone/>
            </a:pPr>
            <a:r>
              <a:rPr lang="en-US" altLang="zh-CN" dirty="0" smtClean="0">
                <a:solidFill>
                  <a:schemeClr val="tx1"/>
                </a:solidFill>
                <a:latin typeface="+mn-ea"/>
                <a:ea typeface="+mn-ea"/>
              </a:rPr>
              <a:t>2</a:t>
            </a:r>
            <a:r>
              <a:rPr lang="zh-CN" altLang="en-US" dirty="0" smtClean="0">
                <a:solidFill>
                  <a:schemeClr val="tx1"/>
                </a:solidFill>
                <a:latin typeface="+mn-ea"/>
                <a:ea typeface="+mn-ea"/>
              </a:rPr>
              <a:t>、</a:t>
            </a:r>
            <a:r>
              <a:rPr lang="zh-CN" altLang="en-US" dirty="0">
                <a:solidFill>
                  <a:schemeClr val="tx1"/>
                </a:solidFill>
                <a:latin typeface="+mn-ea"/>
                <a:ea typeface="+mn-ea"/>
              </a:rPr>
              <a:t>算术运算优先级最高，逻辑运算优先级</a:t>
            </a:r>
            <a:r>
              <a:rPr lang="zh-CN" altLang="en-US" dirty="0" smtClean="0">
                <a:solidFill>
                  <a:schemeClr val="tx1"/>
                </a:solidFill>
                <a:latin typeface="+mn-ea"/>
                <a:ea typeface="+mn-ea"/>
              </a:rPr>
              <a:t>最低</a:t>
            </a:r>
            <a:endParaRPr lang="en-US" altLang="zh-CN" dirty="0">
              <a:solidFill>
                <a:schemeClr val="tx1"/>
              </a:solidFill>
              <a:latin typeface="+mn-ea"/>
              <a:ea typeface="+mn-ea"/>
            </a:endParaRPr>
          </a:p>
          <a:p>
            <a:pPr eaLnBrk="1" hangingPunct="1">
              <a:spcBef>
                <a:spcPts val="1800"/>
              </a:spcBef>
              <a:buFont typeface="Wingdings" panose="05000000000000000000" pitchFamily="2" charset="2"/>
              <a:buNone/>
            </a:pPr>
            <a:r>
              <a:rPr lang="en-US" altLang="zh-CN" dirty="0" smtClean="0">
                <a:solidFill>
                  <a:schemeClr val="tx1"/>
                </a:solidFill>
                <a:latin typeface="+mn-ea"/>
                <a:ea typeface="+mn-ea"/>
              </a:rPr>
              <a:t>3、</a:t>
            </a:r>
            <a:r>
              <a:rPr lang="zh-CN" altLang="en-US" dirty="0">
                <a:solidFill>
                  <a:schemeClr val="tx1"/>
                </a:solidFill>
                <a:latin typeface="+mn-ea"/>
                <a:ea typeface="+mn-ea"/>
              </a:rPr>
              <a:t>对任一矩阵都可以</a:t>
            </a:r>
            <a:r>
              <a:rPr lang="zh-CN" altLang="en-US" dirty="0" smtClean="0">
                <a:solidFill>
                  <a:schemeClr val="tx1"/>
                </a:solidFill>
                <a:latin typeface="+mn-ea"/>
                <a:ea typeface="+mn-ea"/>
              </a:rPr>
              <a:t>进行 </a:t>
            </a:r>
            <a:r>
              <a:rPr lang="en-US" altLang="zh-CN" dirty="0" smtClean="0">
                <a:solidFill>
                  <a:schemeClr val="tx1"/>
                </a:solidFill>
                <a:latin typeface="+mn-ea"/>
                <a:ea typeface="+mn-ea"/>
              </a:rPr>
              <a:t>~ </a:t>
            </a:r>
            <a:r>
              <a:rPr lang="zh-CN" altLang="en-US" dirty="0" smtClean="0">
                <a:solidFill>
                  <a:schemeClr val="tx1"/>
                </a:solidFill>
                <a:latin typeface="+mn-ea"/>
                <a:ea typeface="+mn-ea"/>
              </a:rPr>
              <a:t>非运算</a:t>
            </a:r>
            <a:endParaRPr lang="zh-CN" altLang="en-US" dirty="0">
              <a:solidFill>
                <a:schemeClr val="tx1"/>
              </a:solidFill>
              <a:latin typeface="+mn-ea"/>
              <a:ea typeface="+mn-ea"/>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47</a:t>
            </a:fld>
            <a:endParaRPr lang="zh-CN" altLang="en-US"/>
          </a:p>
        </p:txBody>
      </p:sp>
      <p:sp>
        <p:nvSpPr>
          <p:cNvPr id="3" name="矩形 2"/>
          <p:cNvSpPr/>
          <p:nvPr/>
        </p:nvSpPr>
        <p:spPr>
          <a:xfrm>
            <a:off x="1619672" y="3501008"/>
            <a:ext cx="7524328" cy="2677656"/>
          </a:xfrm>
          <a:prstGeom prst="rect">
            <a:avLst/>
          </a:prstGeom>
        </p:spPr>
        <p:txBody>
          <a:bodyPr wrap="square">
            <a:spAutoFit/>
          </a:bodyPr>
          <a:lstStyle/>
          <a:p>
            <a:r>
              <a:rPr lang="zh-CN" altLang="en-US" b="0" dirty="0">
                <a:solidFill>
                  <a:srgbClr val="0000FF"/>
                </a:solidFill>
              </a:rPr>
              <a:t>【例】</a:t>
            </a:r>
          </a:p>
          <a:p>
            <a:r>
              <a:rPr lang="en-US" altLang="zh-CN" dirty="0" smtClean="0">
                <a:solidFill>
                  <a:srgbClr val="993300"/>
                </a:solidFill>
              </a:rPr>
              <a:t>a = </a:t>
            </a:r>
            <a:r>
              <a:rPr lang="zh-CN" altLang="en-US" dirty="0" smtClean="0">
                <a:solidFill>
                  <a:srgbClr val="993300"/>
                </a:solidFill>
              </a:rPr>
              <a:t>[</a:t>
            </a:r>
            <a:r>
              <a:rPr lang="en-US" altLang="zh-CN" dirty="0" smtClean="0">
                <a:solidFill>
                  <a:srgbClr val="993300"/>
                </a:solidFill>
              </a:rPr>
              <a:t>-2; -1;  0; 0; 1;  2</a:t>
            </a:r>
            <a:r>
              <a:rPr lang="zh-CN" altLang="en-US" dirty="0" smtClean="0">
                <a:solidFill>
                  <a:srgbClr val="993300"/>
                </a:solidFill>
              </a:rPr>
              <a:t>]</a:t>
            </a:r>
            <a:endParaRPr lang="en-US" altLang="zh-CN" dirty="0" smtClean="0">
              <a:solidFill>
                <a:srgbClr val="993300"/>
              </a:solidFill>
            </a:endParaRPr>
          </a:p>
          <a:p>
            <a:r>
              <a:rPr lang="en-US" altLang="zh-CN" dirty="0" smtClean="0">
                <a:solidFill>
                  <a:srgbClr val="993300"/>
                </a:solidFill>
              </a:rPr>
              <a:t>b = [-2;  1; -1; 0; 0;  2]</a:t>
            </a:r>
          </a:p>
          <a:p>
            <a:r>
              <a:rPr lang="en-US" altLang="zh-CN" dirty="0" smtClean="0">
                <a:solidFill>
                  <a:srgbClr val="993300"/>
                </a:solidFill>
              </a:rPr>
              <a:t>x = ~a        </a:t>
            </a:r>
            <a:r>
              <a:rPr lang="en-US" altLang="zh-CN" b="0" dirty="0" smtClean="0">
                <a:solidFill>
                  <a:srgbClr val="198A10"/>
                </a:solidFill>
              </a:rPr>
              <a:t>%[</a:t>
            </a:r>
            <a:r>
              <a:rPr lang="en-US" altLang="zh-CN" b="0" dirty="0">
                <a:solidFill>
                  <a:srgbClr val="198A10"/>
                </a:solidFill>
              </a:rPr>
              <a:t>0;  0;  </a:t>
            </a:r>
            <a:r>
              <a:rPr lang="en-US" altLang="zh-CN" b="0" dirty="0" smtClean="0">
                <a:solidFill>
                  <a:srgbClr val="198A10"/>
                </a:solidFill>
              </a:rPr>
              <a:t>1;  </a:t>
            </a:r>
            <a:r>
              <a:rPr lang="en-US" altLang="zh-CN" b="0" dirty="0">
                <a:solidFill>
                  <a:srgbClr val="198A10"/>
                </a:solidFill>
              </a:rPr>
              <a:t>1;  </a:t>
            </a:r>
            <a:r>
              <a:rPr lang="en-US" altLang="zh-CN" b="0" dirty="0" smtClean="0">
                <a:solidFill>
                  <a:srgbClr val="198A10"/>
                </a:solidFill>
              </a:rPr>
              <a:t>0;  </a:t>
            </a:r>
            <a:r>
              <a:rPr lang="en-US" altLang="zh-CN" b="0" dirty="0">
                <a:solidFill>
                  <a:srgbClr val="198A10"/>
                </a:solidFill>
              </a:rPr>
              <a:t>0</a:t>
            </a:r>
            <a:r>
              <a:rPr lang="en-US" altLang="zh-CN" b="0" dirty="0" smtClean="0">
                <a:solidFill>
                  <a:srgbClr val="198A10"/>
                </a:solidFill>
              </a:rPr>
              <a:t>]</a:t>
            </a:r>
            <a:endParaRPr lang="en-US" altLang="zh-CN" dirty="0" smtClean="0">
              <a:solidFill>
                <a:srgbClr val="993300"/>
              </a:solidFill>
            </a:endParaRPr>
          </a:p>
          <a:p>
            <a:r>
              <a:rPr lang="en-US" altLang="zh-CN" dirty="0" smtClean="0">
                <a:solidFill>
                  <a:srgbClr val="993300"/>
                </a:solidFill>
              </a:rPr>
              <a:t>y = ~b</a:t>
            </a:r>
            <a:r>
              <a:rPr lang="en-US" altLang="zh-CN" dirty="0">
                <a:solidFill>
                  <a:srgbClr val="993300"/>
                </a:solidFill>
              </a:rPr>
              <a:t> </a:t>
            </a:r>
            <a:r>
              <a:rPr lang="en-US" altLang="zh-CN" dirty="0" smtClean="0">
                <a:solidFill>
                  <a:srgbClr val="993300"/>
                </a:solidFill>
              </a:rPr>
              <a:t>       </a:t>
            </a:r>
            <a:r>
              <a:rPr lang="en-US" altLang="zh-CN" b="0" dirty="0" smtClean="0">
                <a:solidFill>
                  <a:srgbClr val="198A10"/>
                </a:solidFill>
              </a:rPr>
              <a:t>%[0;  0;  </a:t>
            </a:r>
            <a:r>
              <a:rPr lang="en-US" altLang="zh-CN" b="0" dirty="0">
                <a:solidFill>
                  <a:srgbClr val="198A10"/>
                </a:solidFill>
              </a:rPr>
              <a:t>0;  </a:t>
            </a:r>
            <a:r>
              <a:rPr lang="en-US" altLang="zh-CN" b="0" dirty="0" smtClean="0">
                <a:solidFill>
                  <a:srgbClr val="198A10"/>
                </a:solidFill>
              </a:rPr>
              <a:t>1;  1;  0]</a:t>
            </a:r>
            <a:endParaRPr lang="en-US" altLang="zh-CN" dirty="0" smtClean="0">
              <a:solidFill>
                <a:srgbClr val="993300"/>
              </a:solidFill>
            </a:endParaRPr>
          </a:p>
          <a:p>
            <a:r>
              <a:rPr lang="en-US" altLang="zh-CN" dirty="0" smtClean="0">
                <a:solidFill>
                  <a:srgbClr val="993300"/>
                </a:solidFill>
              </a:rPr>
              <a:t>z = </a:t>
            </a:r>
            <a:r>
              <a:rPr lang="en-US" altLang="zh-CN" dirty="0" err="1" smtClean="0">
                <a:solidFill>
                  <a:srgbClr val="993300"/>
                </a:solidFill>
              </a:rPr>
              <a:t>a&amp;b</a:t>
            </a:r>
            <a:r>
              <a:rPr lang="en-US" altLang="zh-CN" dirty="0" smtClean="0">
                <a:solidFill>
                  <a:srgbClr val="993300"/>
                </a:solidFill>
              </a:rPr>
              <a:t>      </a:t>
            </a:r>
            <a:r>
              <a:rPr lang="en-US" altLang="zh-CN" b="0" dirty="0" smtClean="0">
                <a:solidFill>
                  <a:srgbClr val="198A10"/>
                </a:solidFill>
              </a:rPr>
              <a:t>%[1;  1;  0;  0;  0;  1]</a:t>
            </a:r>
            <a:endParaRPr lang="zh-CN" altLang="en-US" b="0" dirty="0">
              <a:solidFill>
                <a:srgbClr val="198A1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txBox="1">
            <a:spLocks noChangeArrowheads="1"/>
          </p:cNvSpPr>
          <p:nvPr/>
        </p:nvSpPr>
        <p:spPr bwMode="auto">
          <a:xfrm>
            <a:off x="395288" y="908050"/>
            <a:ext cx="273655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just">
              <a:spcBef>
                <a:spcPct val="20000"/>
              </a:spcBef>
              <a:buClr>
                <a:schemeClr val="folHlink"/>
              </a:buClr>
              <a:buSzPct val="60000"/>
              <a:buFont typeface="Wingdings" panose="05000000000000000000" pitchFamily="2" charset="2"/>
              <a:buChar char="n"/>
            </a:pPr>
            <a:r>
              <a:rPr lang="zh-CN" altLang="en-US">
                <a:solidFill>
                  <a:srgbClr val="0000FF"/>
                </a:solidFill>
                <a:latin typeface="Tahoma" panose="020B0604030504040204" pitchFamily="34" charset="0"/>
              </a:rPr>
              <a:t>矩阵逻辑运算</a:t>
            </a:r>
            <a:endParaRPr lang="en-US" altLang="zh-CN" sz="2400">
              <a:solidFill>
                <a:srgbClr val="0000FF"/>
              </a:solidFill>
              <a:latin typeface="Tahoma" panose="020B0604030504040204" pitchFamily="34" charset="0"/>
            </a:endParaRPr>
          </a:p>
        </p:txBody>
      </p:sp>
      <p:sp>
        <p:nvSpPr>
          <p:cNvPr id="124931"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a:solidFill>
                  <a:schemeClr val="hlink"/>
                </a:solidFill>
              </a:rPr>
              <a:t>矩阵</a:t>
            </a:r>
            <a:r>
              <a:rPr lang="zh-CN" altLang="en-US" sz="4000" dirty="0" smtClean="0">
                <a:solidFill>
                  <a:schemeClr val="hlink"/>
                </a:solidFill>
              </a:rPr>
              <a:t>基本运算</a:t>
            </a:r>
            <a:endParaRPr lang="zh-CN" altLang="en-US" sz="4000" dirty="0">
              <a:solidFill>
                <a:schemeClr val="hlink"/>
              </a:solidFill>
            </a:endParaRPr>
          </a:p>
        </p:txBody>
      </p:sp>
      <p:sp>
        <p:nvSpPr>
          <p:cNvPr id="124932" name="Rectangle 3"/>
          <p:cNvSpPr txBox="1">
            <a:spLocks noChangeArrowheads="1"/>
          </p:cNvSpPr>
          <p:nvPr/>
        </p:nvSpPr>
        <p:spPr bwMode="auto">
          <a:xfrm>
            <a:off x="3357938" y="949533"/>
            <a:ext cx="5390526" cy="48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spcBef>
                <a:spcPct val="20000"/>
              </a:spcBef>
              <a:buClr>
                <a:schemeClr val="folHlink"/>
              </a:buClr>
              <a:buSzPct val="60000"/>
            </a:pPr>
            <a:r>
              <a:rPr lang="zh-CN" altLang="en-US" sz="2400" dirty="0">
                <a:solidFill>
                  <a:srgbClr val="FF0000"/>
                </a:solidFill>
                <a:latin typeface="Tahoma" panose="020B0604030504040204" pitchFamily="34" charset="0"/>
              </a:rPr>
              <a:t>＆与      ｜或       </a:t>
            </a:r>
            <a:r>
              <a:rPr lang="en-US" altLang="zh-CN" sz="2400" dirty="0">
                <a:solidFill>
                  <a:srgbClr val="FF0000"/>
                </a:solidFill>
                <a:latin typeface="Tahoma" panose="020B0604030504040204" pitchFamily="34" charset="0"/>
              </a:rPr>
              <a:t>~</a:t>
            </a:r>
            <a:r>
              <a:rPr lang="zh-CN" altLang="en-US" sz="2400" dirty="0">
                <a:solidFill>
                  <a:srgbClr val="FF0000"/>
                </a:solidFill>
                <a:latin typeface="Tahoma" panose="020B0604030504040204" pitchFamily="34" charset="0"/>
              </a:rPr>
              <a:t>非       </a:t>
            </a:r>
            <a:r>
              <a:rPr lang="en-US" altLang="zh-CN" sz="2400" dirty="0">
                <a:solidFill>
                  <a:srgbClr val="FF0000"/>
                </a:solidFill>
                <a:latin typeface="Tahoma" panose="020B0604030504040204" pitchFamily="34" charset="0"/>
              </a:rPr>
              <a:t>XOR</a:t>
            </a:r>
            <a:r>
              <a:rPr lang="zh-CN" altLang="en-US" sz="2400" dirty="0">
                <a:solidFill>
                  <a:srgbClr val="FF0000"/>
                </a:solidFill>
                <a:latin typeface="Tahoma" panose="020B0604030504040204" pitchFamily="34" charset="0"/>
              </a:rPr>
              <a:t>异或</a:t>
            </a:r>
          </a:p>
        </p:txBody>
      </p:sp>
      <p:sp>
        <p:nvSpPr>
          <p:cNvPr id="124933" name="矩形 5"/>
          <p:cNvSpPr>
            <a:spLocks noChangeArrowheads="1"/>
          </p:cNvSpPr>
          <p:nvPr/>
        </p:nvSpPr>
        <p:spPr bwMode="auto">
          <a:xfrm>
            <a:off x="611560" y="1700808"/>
            <a:ext cx="7608888"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2400" b="0" dirty="0">
                <a:solidFill>
                  <a:srgbClr val="0000FF"/>
                </a:solidFill>
              </a:rPr>
              <a:t>【例】</a:t>
            </a:r>
          </a:p>
          <a:p>
            <a:pPr eaLnBrk="1" hangingPunct="1">
              <a:lnSpc>
                <a:spcPct val="150000"/>
              </a:lnSpc>
            </a:pPr>
            <a:r>
              <a:rPr lang="en-US" altLang="zh-CN" sz="2400" dirty="0">
                <a:solidFill>
                  <a:srgbClr val="993300"/>
                </a:solidFill>
              </a:rPr>
              <a:t> A=[2,  2],  B=[1,  0],   C=[2,  -1]</a:t>
            </a:r>
          </a:p>
          <a:p>
            <a:pPr eaLnBrk="1" hangingPunct="1">
              <a:lnSpc>
                <a:spcPct val="150000"/>
              </a:lnSpc>
            </a:pPr>
            <a:r>
              <a:rPr lang="en-US" altLang="zh-CN" sz="2400" dirty="0">
                <a:solidFill>
                  <a:srgbClr val="993300"/>
                </a:solidFill>
              </a:rPr>
              <a:t> D1= A&amp;B,    D2= A|B,    D3=A&amp;C,   D4=~C,  D5=B&amp;5 </a:t>
            </a:r>
          </a:p>
          <a:p>
            <a:pPr eaLnBrk="1" hangingPunct="1"/>
            <a:r>
              <a:rPr lang="en-US" altLang="zh-CN" sz="2400" b="0" dirty="0" smtClean="0">
                <a:solidFill>
                  <a:schemeClr val="tx1"/>
                </a:solidFill>
              </a:rPr>
              <a:t>	</a:t>
            </a:r>
            <a:r>
              <a:rPr lang="zh-CN" altLang="en-US" sz="2400" b="0" dirty="0" smtClean="0">
                <a:solidFill>
                  <a:schemeClr val="tx1"/>
                </a:solidFill>
              </a:rPr>
              <a:t>结果</a:t>
            </a:r>
            <a:r>
              <a:rPr lang="zh-CN" altLang="en-US" sz="2400" b="0" dirty="0">
                <a:solidFill>
                  <a:schemeClr val="tx1"/>
                </a:solidFill>
              </a:rPr>
              <a:t>为</a:t>
            </a:r>
          </a:p>
          <a:p>
            <a:pPr eaLnBrk="1" hangingPunct="1"/>
            <a:r>
              <a:rPr lang="en-US" altLang="zh-CN" sz="2400" b="0" dirty="0">
                <a:solidFill>
                  <a:schemeClr val="tx1"/>
                </a:solidFill>
              </a:rPr>
              <a:t>		</a:t>
            </a:r>
            <a:r>
              <a:rPr lang="zh-CN" altLang="en-US" sz="2400" b="0" dirty="0">
                <a:solidFill>
                  <a:schemeClr val="tx1"/>
                </a:solidFill>
              </a:rPr>
              <a:t>A =     </a:t>
            </a:r>
            <a:r>
              <a:rPr lang="en-US" altLang="zh-CN" sz="2400" b="0" dirty="0">
                <a:solidFill>
                  <a:schemeClr val="tx1"/>
                </a:solidFill>
              </a:rPr>
              <a:t>2</a:t>
            </a:r>
            <a:r>
              <a:rPr lang="zh-CN" altLang="en-US" sz="2400" b="0" dirty="0">
                <a:solidFill>
                  <a:schemeClr val="tx1"/>
                </a:solidFill>
              </a:rPr>
              <a:t>     </a:t>
            </a:r>
            <a:r>
              <a:rPr lang="en-US" altLang="zh-CN" sz="2400" b="0" dirty="0">
                <a:solidFill>
                  <a:schemeClr val="tx1"/>
                </a:solidFill>
              </a:rPr>
              <a:t>2</a:t>
            </a:r>
            <a:endParaRPr lang="zh-CN" altLang="en-US" sz="2400" b="0" dirty="0">
              <a:solidFill>
                <a:schemeClr val="tx1"/>
              </a:solidFill>
            </a:endParaRPr>
          </a:p>
          <a:p>
            <a:pPr eaLnBrk="1" hangingPunct="1"/>
            <a:r>
              <a:rPr lang="en-US" altLang="zh-CN" sz="2400" b="0" dirty="0">
                <a:solidFill>
                  <a:schemeClr val="tx1"/>
                </a:solidFill>
              </a:rPr>
              <a:t>		</a:t>
            </a:r>
            <a:r>
              <a:rPr lang="zh-CN" altLang="en-US" sz="2400" b="0" dirty="0">
                <a:solidFill>
                  <a:schemeClr val="tx1"/>
                </a:solidFill>
              </a:rPr>
              <a:t>B =     1     0</a:t>
            </a:r>
          </a:p>
          <a:p>
            <a:pPr eaLnBrk="1" hangingPunct="1"/>
            <a:r>
              <a:rPr lang="en-US" altLang="zh-CN" sz="2400" b="0" dirty="0">
                <a:solidFill>
                  <a:schemeClr val="tx1"/>
                </a:solidFill>
              </a:rPr>
              <a:t>		</a:t>
            </a:r>
            <a:r>
              <a:rPr lang="zh-CN" altLang="en-US" sz="2400" b="0" dirty="0">
                <a:solidFill>
                  <a:schemeClr val="tx1"/>
                </a:solidFill>
              </a:rPr>
              <a:t>C =     2    -1</a:t>
            </a:r>
          </a:p>
          <a:p>
            <a:pPr eaLnBrk="1" hangingPunct="1"/>
            <a:r>
              <a:rPr lang="en-US" altLang="zh-CN" sz="2400" b="0" dirty="0">
                <a:solidFill>
                  <a:schemeClr val="tx1"/>
                </a:solidFill>
              </a:rPr>
              <a:t>		</a:t>
            </a:r>
            <a:r>
              <a:rPr lang="zh-CN" altLang="en-US" sz="2400" b="0" dirty="0">
                <a:solidFill>
                  <a:schemeClr val="tx1"/>
                </a:solidFill>
              </a:rPr>
              <a:t>D1 =     1     0</a:t>
            </a:r>
          </a:p>
          <a:p>
            <a:pPr eaLnBrk="1" hangingPunct="1"/>
            <a:r>
              <a:rPr lang="en-US" altLang="zh-CN" sz="2400" b="0" dirty="0">
                <a:solidFill>
                  <a:schemeClr val="tx1"/>
                </a:solidFill>
              </a:rPr>
              <a:t>		</a:t>
            </a:r>
            <a:r>
              <a:rPr lang="zh-CN" altLang="en-US" sz="2400" b="0" dirty="0">
                <a:solidFill>
                  <a:schemeClr val="tx1"/>
                </a:solidFill>
              </a:rPr>
              <a:t>D2 =     1     1</a:t>
            </a:r>
          </a:p>
          <a:p>
            <a:pPr eaLnBrk="1" hangingPunct="1"/>
            <a:r>
              <a:rPr lang="en-US" altLang="zh-CN" sz="2400" b="0" dirty="0">
                <a:solidFill>
                  <a:schemeClr val="tx1"/>
                </a:solidFill>
              </a:rPr>
              <a:t>		D3 =	  1     1</a:t>
            </a:r>
          </a:p>
          <a:p>
            <a:pPr eaLnBrk="1" hangingPunct="1"/>
            <a:r>
              <a:rPr lang="en-US" altLang="zh-CN" sz="2400" b="0" dirty="0">
                <a:solidFill>
                  <a:schemeClr val="tx1"/>
                </a:solidFill>
              </a:rPr>
              <a:t>		D4 =	  0     0</a:t>
            </a:r>
          </a:p>
          <a:p>
            <a:pPr eaLnBrk="1" hangingPunct="1"/>
            <a:r>
              <a:rPr lang="en-US" altLang="zh-CN" sz="2400" b="0" dirty="0">
                <a:solidFill>
                  <a:schemeClr val="tx1"/>
                </a:solidFill>
              </a:rPr>
              <a:t>		</a:t>
            </a:r>
            <a:r>
              <a:rPr lang="en-US" altLang="zh-CN" sz="2400" b="0" dirty="0">
                <a:solidFill>
                  <a:srgbClr val="FF0000"/>
                </a:solidFill>
              </a:rPr>
              <a:t>D5 =     ???     </a:t>
            </a:r>
          </a:p>
        </p:txBody>
      </p:sp>
      <p:sp>
        <p:nvSpPr>
          <p:cNvPr id="2" name="文本框 1"/>
          <p:cNvSpPr txBox="1">
            <a:spLocks noChangeArrowheads="1"/>
          </p:cNvSpPr>
          <p:nvPr/>
        </p:nvSpPr>
        <p:spPr bwMode="auto">
          <a:xfrm>
            <a:off x="4960155" y="6093296"/>
            <a:ext cx="974725" cy="522287"/>
          </a:xfrm>
          <a:prstGeom prst="rect">
            <a:avLst/>
          </a:prstGeom>
          <a:gradFill rotWithShape="1">
            <a:gsLst>
              <a:gs pos="0">
                <a:srgbClr val="F1FFFB"/>
              </a:gs>
              <a:gs pos="74001">
                <a:srgbClr val="80FFDE"/>
              </a:gs>
              <a:gs pos="83000">
                <a:srgbClr val="80FFDE"/>
              </a:gs>
              <a:gs pos="100000">
                <a:srgbClr val="AAFFE9"/>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en-US" altLang="zh-CN" b="0" dirty="0">
                <a:solidFill>
                  <a:srgbClr val="FF0000"/>
                </a:solidFill>
              </a:rPr>
              <a:t>1    0</a:t>
            </a:r>
            <a:endParaRPr lang="zh-CN" altLang="en-US" dirty="0"/>
          </a:p>
        </p:txBody>
      </p:sp>
      <p:sp>
        <p:nvSpPr>
          <p:cNvPr id="3" name="灯片编号占位符 2"/>
          <p:cNvSpPr>
            <a:spLocks noGrp="1"/>
          </p:cNvSpPr>
          <p:nvPr>
            <p:ph type="sldNum" sz="quarter" idx="12"/>
          </p:nvPr>
        </p:nvSpPr>
        <p:spPr/>
        <p:txBody>
          <a:bodyPr/>
          <a:lstStyle/>
          <a:p>
            <a:fld id="{8E4B4626-9A3F-4163-8250-F77090A534AC}" type="slidenum">
              <a:rPr lang="zh-CN" altLang="en-US" smtClean="0"/>
              <a:pPr/>
              <a:t>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txBox="1">
            <a:spLocks noChangeArrowheads="1"/>
          </p:cNvSpPr>
          <p:nvPr/>
        </p:nvSpPr>
        <p:spPr bwMode="auto">
          <a:xfrm>
            <a:off x="395288" y="908050"/>
            <a:ext cx="8064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just">
              <a:spcBef>
                <a:spcPct val="20000"/>
              </a:spcBef>
              <a:buClr>
                <a:schemeClr val="folHlink"/>
              </a:buClr>
              <a:buSzPct val="60000"/>
              <a:buFont typeface="Wingdings" panose="05000000000000000000" pitchFamily="2" charset="2"/>
              <a:buChar char="n"/>
            </a:pPr>
            <a:r>
              <a:rPr lang="zh-CN" altLang="en-US" dirty="0">
                <a:solidFill>
                  <a:srgbClr val="0000FF"/>
                </a:solidFill>
                <a:latin typeface="Tahoma" panose="020B0604030504040204" pitchFamily="34" charset="0"/>
              </a:rPr>
              <a:t>运算优先级          算数</a:t>
            </a:r>
            <a:r>
              <a:rPr lang="en-US" altLang="zh-CN" dirty="0">
                <a:solidFill>
                  <a:srgbClr val="0000FF"/>
                </a:solidFill>
                <a:latin typeface="Tahoma" panose="020B0604030504040204" pitchFamily="34" charset="0"/>
              </a:rPr>
              <a:t>&gt;</a:t>
            </a:r>
            <a:r>
              <a:rPr lang="zh-CN" altLang="en-US" dirty="0">
                <a:solidFill>
                  <a:srgbClr val="0000FF"/>
                </a:solidFill>
                <a:latin typeface="Tahoma" panose="020B0604030504040204" pitchFamily="34" charset="0"/>
              </a:rPr>
              <a:t>比较</a:t>
            </a:r>
            <a:r>
              <a:rPr lang="en-US" altLang="zh-CN" dirty="0">
                <a:solidFill>
                  <a:srgbClr val="0000FF"/>
                </a:solidFill>
                <a:latin typeface="Tahoma" panose="020B0604030504040204" pitchFamily="34" charset="0"/>
              </a:rPr>
              <a:t>&gt;</a:t>
            </a:r>
            <a:r>
              <a:rPr lang="zh-CN" altLang="en-US" dirty="0">
                <a:solidFill>
                  <a:srgbClr val="0000FF"/>
                </a:solidFill>
                <a:latin typeface="Tahoma" panose="020B0604030504040204" pitchFamily="34" charset="0"/>
              </a:rPr>
              <a:t>逻辑</a:t>
            </a:r>
          </a:p>
        </p:txBody>
      </p:sp>
      <p:sp>
        <p:nvSpPr>
          <p:cNvPr id="125955"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矩阵基本运算</a:t>
            </a:r>
            <a:endParaRPr lang="zh-CN" altLang="en-US" sz="4000" dirty="0">
              <a:solidFill>
                <a:srgbClr val="FF0000"/>
              </a:solidFill>
            </a:endParaRPr>
          </a:p>
        </p:txBody>
      </p:sp>
      <p:sp>
        <p:nvSpPr>
          <p:cNvPr id="125956" name="矩形 5"/>
          <p:cNvSpPr>
            <a:spLocks noChangeArrowheads="1"/>
          </p:cNvSpPr>
          <p:nvPr/>
        </p:nvSpPr>
        <p:spPr bwMode="auto">
          <a:xfrm>
            <a:off x="395288" y="1773391"/>
            <a:ext cx="640896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2400" dirty="0">
                <a:solidFill>
                  <a:srgbClr val="0000FF"/>
                </a:solidFill>
              </a:rPr>
              <a:t>【例】</a:t>
            </a:r>
          </a:p>
          <a:p>
            <a:pPr eaLnBrk="1" hangingPunct="1">
              <a:lnSpc>
                <a:spcPct val="150000"/>
              </a:lnSpc>
            </a:pPr>
            <a:r>
              <a:rPr lang="en-US" altLang="zh-CN" dirty="0" smtClean="0">
                <a:solidFill>
                  <a:srgbClr val="993300"/>
                </a:solidFill>
              </a:rPr>
              <a:t>	a=[  -</a:t>
            </a:r>
            <a:r>
              <a:rPr lang="en-US" altLang="zh-CN" dirty="0">
                <a:solidFill>
                  <a:srgbClr val="993300"/>
                </a:solidFill>
              </a:rPr>
              <a:t>1.4   -0.3    </a:t>
            </a:r>
            <a:r>
              <a:rPr lang="en-US" altLang="zh-CN" dirty="0" smtClean="0">
                <a:solidFill>
                  <a:srgbClr val="993300"/>
                </a:solidFill>
              </a:rPr>
              <a:t>0.2]</a:t>
            </a:r>
            <a:endParaRPr lang="en-US" altLang="zh-CN" dirty="0">
              <a:solidFill>
                <a:srgbClr val="993300"/>
              </a:solidFill>
            </a:endParaRPr>
          </a:p>
          <a:p>
            <a:pPr eaLnBrk="1" hangingPunct="1">
              <a:lnSpc>
                <a:spcPct val="150000"/>
              </a:lnSpc>
            </a:pPr>
            <a:r>
              <a:rPr lang="en-US" altLang="zh-CN" dirty="0" smtClean="0">
                <a:solidFill>
                  <a:srgbClr val="993300"/>
                </a:solidFill>
              </a:rPr>
              <a:t>	a+2&gt;2 </a:t>
            </a:r>
            <a:r>
              <a:rPr lang="en-US" altLang="zh-CN" dirty="0">
                <a:solidFill>
                  <a:srgbClr val="993300"/>
                </a:solidFill>
              </a:rPr>
              <a:t>&amp; </a:t>
            </a:r>
            <a:r>
              <a:rPr lang="en-US" altLang="zh-CN" dirty="0" smtClean="0">
                <a:solidFill>
                  <a:srgbClr val="993300"/>
                </a:solidFill>
              </a:rPr>
              <a:t>a.^2&lt;1</a:t>
            </a:r>
            <a:endParaRPr lang="en-US" altLang="zh-CN" dirty="0">
              <a:solidFill>
                <a:srgbClr val="993300"/>
              </a:solidFill>
            </a:endParaRPr>
          </a:p>
          <a:p>
            <a:pPr eaLnBrk="1" hangingPunct="1"/>
            <a:endParaRPr lang="en-US" altLang="zh-CN" sz="2400" b="0" dirty="0">
              <a:solidFill>
                <a:srgbClr val="FF0000"/>
              </a:solidFill>
            </a:endParaRPr>
          </a:p>
          <a:p>
            <a:pPr eaLnBrk="1" hangingPunct="1"/>
            <a:r>
              <a:rPr lang="en-US" altLang="zh-CN" sz="2400" b="0" dirty="0">
                <a:solidFill>
                  <a:schemeClr val="tx1"/>
                </a:solidFill>
              </a:rPr>
              <a:t>		</a:t>
            </a:r>
            <a:r>
              <a:rPr lang="en-US" altLang="zh-CN" sz="2400" b="0" dirty="0" err="1">
                <a:solidFill>
                  <a:schemeClr val="tx1"/>
                </a:solidFill>
              </a:rPr>
              <a:t>ans</a:t>
            </a:r>
            <a:r>
              <a:rPr lang="en-US" altLang="zh-CN" sz="2400" b="0" dirty="0">
                <a:solidFill>
                  <a:schemeClr val="tx1"/>
                </a:solidFill>
              </a:rPr>
              <a:t> =</a:t>
            </a:r>
          </a:p>
          <a:p>
            <a:pPr eaLnBrk="1" hangingPunct="1"/>
            <a:r>
              <a:rPr lang="en-US" altLang="zh-CN" sz="2400" b="0" dirty="0">
                <a:solidFill>
                  <a:schemeClr val="tx1"/>
                </a:solidFill>
              </a:rPr>
              <a:t>    		 	0     0     </a:t>
            </a:r>
            <a:r>
              <a:rPr lang="en-US" altLang="zh-CN" sz="2400" b="0" dirty="0" smtClean="0">
                <a:solidFill>
                  <a:schemeClr val="tx1"/>
                </a:solidFill>
              </a:rPr>
              <a:t>1</a:t>
            </a:r>
            <a:endParaRPr lang="en-US" altLang="zh-CN" sz="2400" b="0" dirty="0">
              <a:solidFill>
                <a:schemeClr val="tx1"/>
              </a:solidFill>
            </a:endParaRPr>
          </a:p>
        </p:txBody>
      </p:sp>
      <p:sp>
        <p:nvSpPr>
          <p:cNvPr id="2" name="灯片编号占位符 1"/>
          <p:cNvSpPr>
            <a:spLocks noGrp="1"/>
          </p:cNvSpPr>
          <p:nvPr>
            <p:ph type="sldNum" sz="quarter" idx="12"/>
          </p:nvPr>
        </p:nvSpPr>
        <p:spPr/>
        <p:txBody>
          <a:bodyPr/>
          <a:lstStyle/>
          <a:p>
            <a:fld id="{694EB187-FF3D-4E94-8CD0-DF624529E8AA}" type="slidenum">
              <a:rPr lang="zh-CN" altLang="en-US" smtClean="0"/>
              <a:pPr/>
              <a:t>49</a:t>
            </a:fld>
            <a:endParaRPr lang="zh-CN" altLang="en-US"/>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81" y="754063"/>
            <a:ext cx="7488237" cy="571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0" y="2780928"/>
            <a:ext cx="9144000" cy="720080"/>
          </a:xfrm>
          <a:solidFill>
            <a:schemeClr val="tx2">
              <a:lumMod val="20000"/>
              <a:lumOff val="80000"/>
            </a:schemeClr>
          </a:solidFill>
          <a:effectLst/>
        </p:spPr>
        <p:txBody>
          <a:bodyPr/>
          <a:lstStyle/>
          <a:p>
            <a:pPr algn="ctr" eaLnBrk="1" hangingPunct="1"/>
            <a:r>
              <a:rPr lang="zh-CN" altLang="en-US" sz="4000" b="1" dirty="0" smtClean="0">
                <a:solidFill>
                  <a:srgbClr val="0000FF"/>
                </a:solidFill>
                <a:latin typeface="Arial" panose="020B0604020202020204" pitchFamily="34" charset="0"/>
              </a:rPr>
              <a:t>常量</a:t>
            </a:r>
            <a:r>
              <a:rPr lang="zh-CN" altLang="en-US" sz="4000" b="1" dirty="0">
                <a:solidFill>
                  <a:srgbClr val="0000FF"/>
                </a:solidFill>
                <a:latin typeface="Arial" panose="020B0604020202020204" pitchFamily="34" charset="0"/>
              </a:rPr>
              <a:t>，变量，数据类型</a:t>
            </a:r>
            <a:endParaRPr lang="zh-CN" altLang="en-US" sz="4000" b="1" dirty="0" smtClean="0">
              <a:solidFill>
                <a:srgbClr val="0000FF"/>
              </a:solidFill>
              <a:latin typeface="Arial" panose="020B0604020202020204" pitchFamily="34" charset="0"/>
            </a:endParaRPr>
          </a:p>
        </p:txBody>
      </p:sp>
      <p:sp>
        <p:nvSpPr>
          <p:cNvPr id="2" name="灯片编号占位符 1"/>
          <p:cNvSpPr>
            <a:spLocks noGrp="1"/>
          </p:cNvSpPr>
          <p:nvPr>
            <p:ph type="sldNum" sz="quarter" idx="12"/>
          </p:nvPr>
        </p:nvSpPr>
        <p:spPr/>
        <p:txBody>
          <a:bodyPr/>
          <a:lstStyle/>
          <a:p>
            <a:fld id="{8230A004-D93A-493A-A882-8241183C161A}" type="slidenum">
              <a:rPr lang="zh-CN" altLang="en-US" smtClean="0"/>
              <a:pPr/>
              <a:t>5</a:t>
            </a:fld>
            <a:endParaRPr lang="zh-CN" altLang="en-US"/>
          </a:p>
        </p:txBody>
      </p:sp>
    </p:spTree>
    <p:extLst>
      <p:ext uri="{BB962C8B-B14F-4D97-AF65-F5344CB8AC3E}">
        <p14:creationId xmlns:p14="http://schemas.microsoft.com/office/powerpoint/2010/main" val="1820487758"/>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698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855" y="3632026"/>
            <a:ext cx="4238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78"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矩阵基本运算</a:t>
            </a:r>
            <a:endParaRPr lang="zh-CN" altLang="en-US" sz="4000" dirty="0">
              <a:solidFill>
                <a:srgbClr val="FF0000"/>
              </a:solidFill>
            </a:endParaRPr>
          </a:p>
        </p:txBody>
      </p:sp>
      <p:sp>
        <p:nvSpPr>
          <p:cNvPr id="126980" name="Text Box 5"/>
          <p:cNvSpPr txBox="1">
            <a:spLocks noChangeArrowheads="1"/>
          </p:cNvSpPr>
          <p:nvPr/>
        </p:nvSpPr>
        <p:spPr bwMode="auto">
          <a:xfrm>
            <a:off x="469900" y="1986630"/>
            <a:ext cx="8316913"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lang="en-US" altLang="zh-CN" sz="2400" dirty="0">
                <a:solidFill>
                  <a:srgbClr val="993300"/>
                </a:solidFill>
                <a:latin typeface="Times New Roman" panose="02020603050405020304" pitchFamily="18" charset="0"/>
              </a:rPr>
              <a:t>x = 0:pi/50:3*pi; </a:t>
            </a:r>
            <a:r>
              <a:rPr lang="en-US" altLang="zh-CN" sz="2400" dirty="0">
                <a:solidFill>
                  <a:srgbClr val="198A10"/>
                </a:solidFill>
                <a:latin typeface="Times New Roman" panose="02020603050405020304" pitchFamily="18" charset="0"/>
              </a:rPr>
              <a:t>%</a:t>
            </a:r>
            <a:r>
              <a:rPr lang="zh-CN" altLang="en-US" sz="2400" dirty="0">
                <a:solidFill>
                  <a:srgbClr val="198A10"/>
                </a:solidFill>
                <a:latin typeface="Times New Roman" panose="02020603050405020304" pitchFamily="18" charset="0"/>
              </a:rPr>
              <a:t>产生一系列</a:t>
            </a:r>
            <a:r>
              <a:rPr lang="en-US" altLang="zh-CN" sz="2400" dirty="0">
                <a:solidFill>
                  <a:srgbClr val="198A10"/>
                </a:solidFill>
                <a:latin typeface="Times New Roman" panose="02020603050405020304" pitchFamily="18" charset="0"/>
              </a:rPr>
              <a:t>x</a:t>
            </a:r>
            <a:r>
              <a:rPr lang="zh-CN" altLang="en-US" sz="2400" dirty="0">
                <a:solidFill>
                  <a:srgbClr val="198A10"/>
                </a:solidFill>
                <a:latin typeface="Times New Roman" panose="02020603050405020304" pitchFamily="18" charset="0"/>
              </a:rPr>
              <a:t>坐标</a:t>
            </a:r>
            <a:endParaRPr lang="en-US" altLang="zh-CN" sz="2400" dirty="0">
              <a:solidFill>
                <a:srgbClr val="993300"/>
              </a:solidFill>
              <a:latin typeface="Times New Roman" panose="02020603050405020304" pitchFamily="18" charset="0"/>
            </a:endParaRPr>
          </a:p>
          <a:p>
            <a:pPr eaLnBrk="1" hangingPunct="1">
              <a:spcBef>
                <a:spcPct val="20000"/>
              </a:spcBef>
              <a:buFont typeface="Wingdings" panose="05000000000000000000" pitchFamily="2" charset="2"/>
              <a:buNone/>
            </a:pPr>
            <a:r>
              <a:rPr lang="en-US" altLang="zh-CN" sz="2400" dirty="0">
                <a:solidFill>
                  <a:srgbClr val="993300"/>
                </a:solidFill>
                <a:latin typeface="Times New Roman" panose="02020603050405020304" pitchFamily="18" charset="0"/>
              </a:rPr>
              <a:t>y = sin(x);            </a:t>
            </a:r>
            <a:r>
              <a:rPr lang="en-US" altLang="zh-CN" sz="2400" dirty="0">
                <a:solidFill>
                  <a:srgbClr val="198A10"/>
                </a:solidFill>
                <a:latin typeface="Times New Roman" panose="02020603050405020304" pitchFamily="18" charset="0"/>
              </a:rPr>
              <a:t>%</a:t>
            </a:r>
            <a:r>
              <a:rPr lang="zh-CN" altLang="en-US" sz="2400" dirty="0">
                <a:solidFill>
                  <a:srgbClr val="198A10"/>
                </a:solidFill>
                <a:latin typeface="Times New Roman" panose="02020603050405020304" pitchFamily="18" charset="0"/>
              </a:rPr>
              <a:t>计算一系列</a:t>
            </a:r>
            <a:r>
              <a:rPr lang="en-US" altLang="zh-CN" sz="2400" dirty="0">
                <a:solidFill>
                  <a:srgbClr val="198A10"/>
                </a:solidFill>
                <a:latin typeface="Times New Roman" panose="02020603050405020304" pitchFamily="18" charset="0"/>
              </a:rPr>
              <a:t>y</a:t>
            </a:r>
            <a:r>
              <a:rPr lang="zh-CN" altLang="en-US" sz="2400" dirty="0">
                <a:solidFill>
                  <a:srgbClr val="198A10"/>
                </a:solidFill>
                <a:latin typeface="Times New Roman" panose="02020603050405020304" pitchFamily="18" charset="0"/>
              </a:rPr>
              <a:t>坐标</a:t>
            </a:r>
            <a:endParaRPr lang="en-US" altLang="zh-CN" sz="2400" dirty="0">
              <a:solidFill>
                <a:srgbClr val="993300"/>
              </a:solidFill>
              <a:latin typeface="Times New Roman" panose="02020603050405020304" pitchFamily="18" charset="0"/>
            </a:endParaRPr>
          </a:p>
          <a:p>
            <a:pPr eaLnBrk="1" hangingPunct="1">
              <a:spcBef>
                <a:spcPct val="20000"/>
              </a:spcBef>
              <a:buFont typeface="Wingdings" panose="05000000000000000000" pitchFamily="2" charset="2"/>
              <a:buNone/>
            </a:pPr>
            <a:r>
              <a:rPr lang="en-US" altLang="zh-CN" sz="2400" dirty="0">
                <a:solidFill>
                  <a:srgbClr val="993300"/>
                </a:solidFill>
                <a:latin typeface="Times New Roman" panose="02020603050405020304" pitchFamily="18" charset="0"/>
              </a:rPr>
              <a:t>y1 = (y&gt;=0).*y;   </a:t>
            </a:r>
            <a:r>
              <a:rPr lang="en-US" altLang="zh-CN" sz="2400" dirty="0" smtClean="0">
                <a:solidFill>
                  <a:srgbClr val="198A10"/>
                </a:solidFill>
                <a:latin typeface="Times New Roman" panose="02020603050405020304" pitchFamily="18" charset="0"/>
                <a:ea typeface="华文楷体" panose="02010600040101010101" pitchFamily="2" charset="-122"/>
              </a:rPr>
              <a:t>%y</a:t>
            </a:r>
            <a:r>
              <a:rPr lang="zh-CN" altLang="en-US" sz="2400" dirty="0">
                <a:solidFill>
                  <a:srgbClr val="198A10"/>
                </a:solidFill>
                <a:latin typeface="Times New Roman" panose="02020603050405020304" pitchFamily="18" charset="0"/>
                <a:ea typeface="华文楷体" panose="02010600040101010101" pitchFamily="2" charset="-122"/>
              </a:rPr>
              <a:t>消去负半波，注意运算优先级，如果</a:t>
            </a:r>
            <a:r>
              <a:rPr lang="zh-CN" altLang="en-US" sz="2400" dirty="0" smtClean="0">
                <a:solidFill>
                  <a:srgbClr val="198A10"/>
                </a:solidFill>
                <a:latin typeface="Times New Roman" panose="02020603050405020304" pitchFamily="18" charset="0"/>
                <a:ea typeface="华文楷体" panose="02010600040101010101" pitchFamily="2" charset="-122"/>
              </a:rPr>
              <a:t>这   </a:t>
            </a:r>
            <a:endParaRPr lang="en-US" altLang="zh-CN" sz="2400" dirty="0" smtClean="0">
              <a:solidFill>
                <a:srgbClr val="198A10"/>
              </a:solidFill>
              <a:latin typeface="Times New Roman" panose="02020603050405020304" pitchFamily="18" charset="0"/>
              <a:ea typeface="华文楷体" panose="02010600040101010101" pitchFamily="2" charset="-122"/>
            </a:endParaRPr>
          </a:p>
          <a:p>
            <a:pPr eaLnBrk="1" hangingPunct="1">
              <a:spcBef>
                <a:spcPct val="20000"/>
              </a:spcBef>
              <a:buFont typeface="Wingdings" panose="05000000000000000000" pitchFamily="2" charset="2"/>
              <a:buNone/>
            </a:pPr>
            <a:r>
              <a:rPr lang="en-US" altLang="zh-CN" sz="2400" dirty="0">
                <a:solidFill>
                  <a:srgbClr val="198A10"/>
                </a:solidFill>
                <a:latin typeface="Times New Roman" panose="02020603050405020304" pitchFamily="18" charset="0"/>
                <a:ea typeface="华文楷体" panose="02010600040101010101" pitchFamily="2" charset="-122"/>
              </a:rPr>
              <a:t> </a:t>
            </a:r>
            <a:r>
              <a:rPr lang="en-US" altLang="zh-CN" sz="2400" dirty="0" smtClean="0">
                <a:solidFill>
                  <a:srgbClr val="198A10"/>
                </a:solidFill>
                <a:latin typeface="Times New Roman" panose="02020603050405020304" pitchFamily="18" charset="0"/>
                <a:ea typeface="华文楷体" panose="02010600040101010101" pitchFamily="2" charset="-122"/>
              </a:rPr>
              <a:t>                            %</a:t>
            </a:r>
            <a:r>
              <a:rPr lang="zh-CN" altLang="en-US" sz="2400" dirty="0" smtClean="0">
                <a:solidFill>
                  <a:srgbClr val="198A10"/>
                </a:solidFill>
                <a:latin typeface="Times New Roman" panose="02020603050405020304" pitchFamily="18" charset="0"/>
                <a:ea typeface="华文楷体" panose="02010600040101010101" pitchFamily="2" charset="-122"/>
              </a:rPr>
              <a:t>里</a:t>
            </a:r>
            <a:r>
              <a:rPr lang="zh-CN" altLang="en-US" sz="2400" dirty="0">
                <a:solidFill>
                  <a:srgbClr val="198A10"/>
                </a:solidFill>
                <a:latin typeface="Times New Roman" panose="02020603050405020304" pitchFamily="18" charset="0"/>
                <a:ea typeface="华文楷体" panose="02010600040101010101" pitchFamily="2" charset="-122"/>
              </a:rPr>
              <a:t>的括号（）删掉，将是什么结果？</a:t>
            </a:r>
          </a:p>
          <a:p>
            <a:pPr eaLnBrk="1" hangingPunct="1">
              <a:spcBef>
                <a:spcPct val="20000"/>
              </a:spcBef>
              <a:buFont typeface="Wingdings" panose="05000000000000000000" pitchFamily="2" charset="2"/>
              <a:buNone/>
            </a:pPr>
            <a:r>
              <a:rPr lang="en-US" altLang="zh-CN" sz="2400" dirty="0">
                <a:solidFill>
                  <a:srgbClr val="993300"/>
                </a:solidFill>
                <a:latin typeface="Times New Roman" panose="02020603050405020304" pitchFamily="18" charset="0"/>
              </a:rPr>
              <a:t>plot(x,y1</a:t>
            </a:r>
            <a:r>
              <a:rPr lang="en-US" altLang="zh-CN" sz="2400" dirty="0" smtClean="0">
                <a:solidFill>
                  <a:srgbClr val="993300"/>
                </a:solidFill>
                <a:latin typeface="Times New Roman" panose="02020603050405020304" pitchFamily="18" charset="0"/>
              </a:rPr>
              <a:t>,'o')</a:t>
            </a:r>
            <a:endParaRPr lang="en-US" altLang="zh-CN" sz="2400" dirty="0">
              <a:solidFill>
                <a:srgbClr val="993300"/>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50</a:t>
            </a:fld>
            <a:endParaRPr lang="zh-CN" altLang="en-US"/>
          </a:p>
        </p:txBody>
      </p:sp>
      <p:sp>
        <p:nvSpPr>
          <p:cNvPr id="9" name="Text Box 3"/>
          <p:cNvSpPr txBox="1">
            <a:spLocks noChangeArrowheads="1"/>
          </p:cNvSpPr>
          <p:nvPr/>
        </p:nvSpPr>
        <p:spPr bwMode="auto">
          <a:xfrm>
            <a:off x="469900" y="809153"/>
            <a:ext cx="81010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dirty="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例</a:t>
            </a:r>
            <a:r>
              <a:rPr lang="en-US" altLang="zh-CN" sz="2400" dirty="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在</a:t>
            </a:r>
            <a:r>
              <a:rPr lang="en-US" altLang="zh-CN" sz="2400" dirty="0">
                <a:solidFill>
                  <a:srgbClr val="0000FF"/>
                </a:solidFill>
                <a:latin typeface="Times New Roman" panose="02020603050405020304" pitchFamily="18" charset="0"/>
                <a:ea typeface="华文楷体" panose="02010600040101010101" pitchFamily="2" charset="-122"/>
              </a:rPr>
              <a:t>[0</a:t>
            </a:r>
            <a:r>
              <a:rPr lang="zh-CN" altLang="en-US" sz="2400" dirty="0">
                <a:solidFill>
                  <a:srgbClr val="0000FF"/>
                </a:solidFill>
                <a:latin typeface="Times New Roman" panose="02020603050405020304" pitchFamily="18" charset="0"/>
                <a:ea typeface="华文楷体" panose="02010600040101010101" pitchFamily="2" charset="-122"/>
              </a:rPr>
              <a:t>，</a:t>
            </a:r>
            <a:r>
              <a:rPr lang="en-US" altLang="zh-CN" sz="2400" dirty="0">
                <a:solidFill>
                  <a:srgbClr val="0000FF"/>
                </a:solidFill>
                <a:latin typeface="Times New Roman" panose="02020603050405020304" pitchFamily="18" charset="0"/>
                <a:ea typeface="华文楷体" panose="02010600040101010101" pitchFamily="2" charset="-122"/>
              </a:rPr>
              <a:t>3</a:t>
            </a:r>
            <a:r>
              <a:rPr lang="el-GR" altLang="zh-CN" dirty="0">
                <a:solidFill>
                  <a:srgbClr val="0000FF"/>
                </a:solidFill>
                <a:latin typeface="Times New Roman" panose="02020603050405020304" pitchFamily="18" charset="0"/>
              </a:rPr>
              <a:t>π</a:t>
            </a:r>
            <a:r>
              <a:rPr lang="en-US" altLang="zh-CN" sz="2400" dirty="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区间，求   </a:t>
            </a:r>
            <a:r>
              <a:rPr lang="en-US" altLang="zh-CN" sz="2400" dirty="0" smtClean="0">
                <a:solidFill>
                  <a:srgbClr val="0000FF"/>
                </a:solidFill>
                <a:latin typeface="Times New Roman" panose="02020603050405020304" pitchFamily="18" charset="0"/>
                <a:ea typeface="华文楷体" panose="02010600040101010101" pitchFamily="2" charset="-122"/>
              </a:rPr>
              <a:t>y=sin(x)</a:t>
            </a:r>
            <a:r>
              <a:rPr lang="zh-CN" altLang="en-US" sz="2400" dirty="0" smtClean="0">
                <a:solidFill>
                  <a:srgbClr val="0000FF"/>
                </a:solidFill>
                <a:latin typeface="Times New Roman" panose="02020603050405020304" pitchFamily="18" charset="0"/>
                <a:ea typeface="华文楷体" panose="02010600040101010101" pitchFamily="2" charset="-122"/>
              </a:rPr>
              <a:t> 的</a:t>
            </a:r>
            <a:r>
              <a:rPr lang="zh-CN" altLang="en-US" sz="2400" dirty="0">
                <a:solidFill>
                  <a:srgbClr val="0000FF"/>
                </a:solidFill>
                <a:latin typeface="Times New Roman" panose="02020603050405020304" pitchFamily="18" charset="0"/>
                <a:ea typeface="华文楷体" panose="02010600040101010101" pitchFamily="2" charset="-122"/>
              </a:rPr>
              <a:t>值。要求消去负半波，</a:t>
            </a:r>
          </a:p>
          <a:p>
            <a:pPr eaLnBrk="1" hangingPunct="1">
              <a:spcBef>
                <a:spcPct val="50000"/>
              </a:spcBef>
              <a:buFont typeface="Wingdings" panose="05000000000000000000" pitchFamily="2" charset="2"/>
              <a:buNone/>
            </a:pPr>
            <a:r>
              <a:rPr lang="zh-CN" altLang="en-US" sz="2400" dirty="0">
                <a:solidFill>
                  <a:srgbClr val="0000FF"/>
                </a:solidFill>
                <a:latin typeface="Times New Roman" panose="02020603050405020304" pitchFamily="18" charset="0"/>
                <a:ea typeface="华文楷体" panose="02010600040101010101" pitchFamily="2" charset="-122"/>
              </a:rPr>
              <a:t>即</a:t>
            </a:r>
            <a:r>
              <a:rPr lang="en-US" altLang="zh-CN" sz="2400" dirty="0">
                <a:solidFill>
                  <a:srgbClr val="0000FF"/>
                </a:solidFill>
                <a:latin typeface="Times New Roman" panose="02020603050405020304" pitchFamily="18" charset="0"/>
                <a:ea typeface="华文楷体" panose="02010600040101010101" pitchFamily="2" charset="-122"/>
              </a:rPr>
              <a:t>(</a:t>
            </a:r>
            <a:r>
              <a:rPr lang="el-GR" altLang="zh-CN" sz="2400" dirty="0">
                <a:solidFill>
                  <a:srgbClr val="0000FF"/>
                </a:solidFill>
                <a:latin typeface="Times New Roman" panose="02020603050405020304" pitchFamily="18" charset="0"/>
                <a:ea typeface="华文楷体" panose="02010600040101010101" pitchFamily="2" charset="-122"/>
              </a:rPr>
              <a:t>π</a:t>
            </a:r>
            <a:r>
              <a:rPr lang="en-US" altLang="zh-CN" sz="2400" dirty="0">
                <a:solidFill>
                  <a:srgbClr val="0000FF"/>
                </a:solidFill>
                <a:latin typeface="Times New Roman" panose="02020603050405020304" pitchFamily="18" charset="0"/>
                <a:ea typeface="华文楷体" panose="02010600040101010101" pitchFamily="2" charset="-122"/>
              </a:rPr>
              <a:t>,2</a:t>
            </a:r>
            <a:r>
              <a:rPr lang="el-GR" altLang="zh-CN" sz="2400" dirty="0">
                <a:solidFill>
                  <a:srgbClr val="0000FF"/>
                </a:solidFill>
                <a:latin typeface="Times New Roman" panose="02020603050405020304" pitchFamily="18" charset="0"/>
                <a:ea typeface="华文楷体" panose="02010600040101010101" pitchFamily="2" charset="-122"/>
              </a:rPr>
              <a:t>π</a:t>
            </a:r>
            <a:r>
              <a:rPr lang="en-US" altLang="zh-CN" sz="2400" dirty="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区间内的函数值置零。</a:t>
            </a:r>
          </a:p>
        </p:txBody>
      </p:sp>
      <p:sp>
        <p:nvSpPr>
          <p:cNvPr id="3" name="矩形 2"/>
          <p:cNvSpPr/>
          <p:nvPr/>
        </p:nvSpPr>
        <p:spPr>
          <a:xfrm>
            <a:off x="228600" y="4480407"/>
            <a:ext cx="4562467" cy="1938992"/>
          </a:xfrm>
          <a:prstGeom prst="rect">
            <a:avLst/>
          </a:prstGeom>
          <a:solidFill>
            <a:schemeClr val="accent2">
              <a:lumMod val="20000"/>
              <a:lumOff val="80000"/>
            </a:schemeClr>
          </a:solidFill>
        </p:spPr>
        <p:txBody>
          <a:bodyPr wrap="none">
            <a:spAutoFit/>
          </a:bodyPr>
          <a:lstStyle/>
          <a:p>
            <a:r>
              <a:rPr lang="en-US" altLang="zh-CN" sz="2400" dirty="0" err="1" smtClean="0">
                <a:solidFill>
                  <a:srgbClr val="0000FF"/>
                </a:solidFill>
                <a:latin typeface="Times New Roman" panose="02020603050405020304" pitchFamily="18" charset="0"/>
                <a:ea typeface="华文楷体" panose="02010600040101010101" pitchFamily="2" charset="-122"/>
              </a:rPr>
              <a:t>Matlab</a:t>
            </a:r>
            <a:r>
              <a:rPr lang="zh-CN" altLang="en-US" sz="2400" dirty="0" smtClean="0">
                <a:solidFill>
                  <a:srgbClr val="0000FF"/>
                </a:solidFill>
                <a:latin typeface="Times New Roman" panose="02020603050405020304" pitchFamily="18" charset="0"/>
                <a:ea typeface="华文楷体" panose="02010600040101010101" pitchFamily="2" charset="-122"/>
              </a:rPr>
              <a:t>的许多内置函数例如</a:t>
            </a:r>
            <a:r>
              <a:rPr lang="en-US" altLang="zh-CN" sz="2400" dirty="0" smtClean="0">
                <a:solidFill>
                  <a:srgbClr val="0000FF"/>
                </a:solidFill>
                <a:latin typeface="Times New Roman" panose="02020603050405020304" pitchFamily="18" charset="0"/>
                <a:ea typeface="华文楷体" panose="02010600040101010101" pitchFamily="2" charset="-122"/>
              </a:rPr>
              <a:t>sin</a:t>
            </a:r>
          </a:p>
          <a:p>
            <a:r>
              <a:rPr lang="zh-CN" altLang="en-US" sz="2400" dirty="0">
                <a:solidFill>
                  <a:srgbClr val="0000FF"/>
                </a:solidFill>
                <a:latin typeface="Times New Roman" panose="02020603050405020304" pitchFamily="18" charset="0"/>
                <a:ea typeface="华文楷体" panose="02010600040101010101" pitchFamily="2" charset="-122"/>
              </a:rPr>
              <a:t>输入参数</a:t>
            </a:r>
            <a:r>
              <a:rPr lang="zh-CN" altLang="en-US" sz="2400" dirty="0" smtClean="0">
                <a:solidFill>
                  <a:srgbClr val="0000FF"/>
                </a:solidFill>
                <a:latin typeface="Times New Roman" panose="02020603050405020304" pitchFamily="18" charset="0"/>
                <a:ea typeface="华文楷体" panose="02010600040101010101" pitchFamily="2" charset="-122"/>
              </a:rPr>
              <a:t>不仅可以是数量，</a:t>
            </a:r>
            <a:endParaRPr lang="en-US" altLang="zh-CN" sz="2400" dirty="0" smtClean="0">
              <a:solidFill>
                <a:srgbClr val="0000FF"/>
              </a:solidFill>
              <a:latin typeface="Times New Roman" panose="02020603050405020304" pitchFamily="18" charset="0"/>
              <a:ea typeface="华文楷体" panose="02010600040101010101" pitchFamily="2" charset="-122"/>
            </a:endParaRPr>
          </a:p>
          <a:p>
            <a:r>
              <a:rPr lang="zh-CN" altLang="en-US" sz="2400" dirty="0" smtClean="0">
                <a:solidFill>
                  <a:srgbClr val="0000FF"/>
                </a:solidFill>
                <a:latin typeface="Times New Roman" panose="02020603050405020304" pitchFamily="18" charset="0"/>
                <a:ea typeface="华文楷体" panose="02010600040101010101" pitchFamily="2" charset="-122"/>
              </a:rPr>
              <a:t>还允许使用矩阵，相当于将矩阵</a:t>
            </a:r>
            <a:endParaRPr lang="en-US" altLang="zh-CN" sz="2400" dirty="0" smtClean="0">
              <a:solidFill>
                <a:srgbClr val="0000FF"/>
              </a:solidFill>
              <a:latin typeface="Times New Roman" panose="02020603050405020304" pitchFamily="18" charset="0"/>
              <a:ea typeface="华文楷体" panose="02010600040101010101" pitchFamily="2" charset="-122"/>
            </a:endParaRPr>
          </a:p>
          <a:p>
            <a:r>
              <a:rPr lang="zh-CN" altLang="en-US" sz="2400" dirty="0" smtClean="0">
                <a:solidFill>
                  <a:srgbClr val="0000FF"/>
                </a:solidFill>
                <a:latin typeface="Times New Roman" panose="02020603050405020304" pitchFamily="18" charset="0"/>
                <a:ea typeface="华文楷体" panose="02010600040101010101" pitchFamily="2" charset="-122"/>
              </a:rPr>
              <a:t>元素分别进行</a:t>
            </a:r>
            <a:r>
              <a:rPr lang="en-US" altLang="zh-CN" sz="2400" dirty="0" smtClean="0">
                <a:solidFill>
                  <a:srgbClr val="0000FF"/>
                </a:solidFill>
                <a:latin typeface="Times New Roman" panose="02020603050405020304" pitchFamily="18" charset="0"/>
                <a:ea typeface="华文楷体" panose="02010600040101010101" pitchFamily="2" charset="-122"/>
              </a:rPr>
              <a:t>sin</a:t>
            </a:r>
            <a:r>
              <a:rPr lang="zh-CN" altLang="en-US" sz="2400" dirty="0" smtClean="0">
                <a:solidFill>
                  <a:srgbClr val="0000FF"/>
                </a:solidFill>
                <a:latin typeface="Times New Roman" panose="02020603050405020304" pitchFamily="18" charset="0"/>
                <a:ea typeface="华文楷体" panose="02010600040101010101" pitchFamily="2" charset="-122"/>
              </a:rPr>
              <a:t>运算，计算结果</a:t>
            </a:r>
            <a:endParaRPr lang="en-US" altLang="zh-CN" sz="2400" dirty="0" smtClean="0">
              <a:solidFill>
                <a:srgbClr val="0000FF"/>
              </a:solidFill>
              <a:latin typeface="Times New Roman" panose="02020603050405020304" pitchFamily="18" charset="0"/>
              <a:ea typeface="华文楷体" panose="02010600040101010101" pitchFamily="2" charset="-122"/>
            </a:endParaRPr>
          </a:p>
          <a:p>
            <a:r>
              <a:rPr lang="zh-CN" altLang="en-US" sz="2400" dirty="0" smtClean="0">
                <a:solidFill>
                  <a:srgbClr val="0000FF"/>
                </a:solidFill>
                <a:latin typeface="Times New Roman" panose="02020603050405020304" pitchFamily="18" charset="0"/>
                <a:ea typeface="华文楷体" panose="02010600040101010101" pitchFamily="2" charset="-122"/>
              </a:rPr>
              <a:t>保持原矩阵形状。</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rgbClr val="FF0000"/>
                </a:solidFill>
              </a:rPr>
              <a:t>矩阵基本运算</a:t>
            </a:r>
            <a:endParaRPr lang="zh-CN" altLang="en-US" sz="4000" dirty="0">
              <a:solidFill>
                <a:srgbClr val="FF0000"/>
              </a:solidFill>
            </a:endParaRPr>
          </a:p>
        </p:txBody>
      </p:sp>
      <p:sp>
        <p:nvSpPr>
          <p:cNvPr id="128003" name="Text Box 2"/>
          <p:cNvSpPr txBox="1">
            <a:spLocks noChangeArrowheads="1"/>
          </p:cNvSpPr>
          <p:nvPr/>
        </p:nvSpPr>
        <p:spPr bwMode="auto">
          <a:xfrm>
            <a:off x="523303" y="980728"/>
            <a:ext cx="81010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dirty="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例</a:t>
            </a:r>
            <a:r>
              <a:rPr lang="en-US" altLang="zh-CN" sz="2400" dirty="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建立矩阵</a:t>
            </a:r>
            <a:r>
              <a:rPr lang="en-US" altLang="zh-CN" sz="2400" dirty="0">
                <a:solidFill>
                  <a:srgbClr val="0000FF"/>
                </a:solidFill>
                <a:latin typeface="Times New Roman" panose="02020603050405020304" pitchFamily="18" charset="0"/>
                <a:ea typeface="华文楷体" panose="02010600040101010101" pitchFamily="2" charset="-122"/>
              </a:rPr>
              <a:t>A</a:t>
            </a:r>
            <a:r>
              <a:rPr lang="zh-CN" altLang="en-US" sz="2400" dirty="0">
                <a:solidFill>
                  <a:srgbClr val="0000FF"/>
                </a:solidFill>
                <a:latin typeface="Times New Roman" panose="02020603050405020304" pitchFamily="18" charset="0"/>
                <a:ea typeface="华文楷体" panose="02010600040101010101" pitchFamily="2" charset="-122"/>
              </a:rPr>
              <a:t>，找出在</a:t>
            </a:r>
            <a:r>
              <a:rPr lang="en-US" altLang="zh-CN" sz="2400" dirty="0">
                <a:solidFill>
                  <a:srgbClr val="0000FF"/>
                </a:solidFill>
                <a:latin typeface="Times New Roman" panose="02020603050405020304" pitchFamily="18" charset="0"/>
                <a:ea typeface="华文楷体" panose="02010600040101010101" pitchFamily="2" charset="-122"/>
              </a:rPr>
              <a:t>[10</a:t>
            </a:r>
            <a:r>
              <a:rPr lang="zh-CN" altLang="en-US" sz="2400" dirty="0">
                <a:solidFill>
                  <a:srgbClr val="0000FF"/>
                </a:solidFill>
                <a:latin typeface="Times New Roman" panose="02020603050405020304" pitchFamily="18" charset="0"/>
                <a:ea typeface="华文楷体" panose="02010600040101010101" pitchFamily="2" charset="-122"/>
              </a:rPr>
              <a:t>，</a:t>
            </a:r>
            <a:r>
              <a:rPr lang="en-US" altLang="zh-CN" sz="2400" dirty="0">
                <a:solidFill>
                  <a:srgbClr val="0000FF"/>
                </a:solidFill>
                <a:latin typeface="Times New Roman" panose="02020603050405020304" pitchFamily="18" charset="0"/>
                <a:ea typeface="华文楷体" panose="02010600040101010101" pitchFamily="2" charset="-122"/>
              </a:rPr>
              <a:t>20]</a:t>
            </a:r>
            <a:r>
              <a:rPr lang="zh-CN" altLang="en-US" sz="2400" dirty="0">
                <a:solidFill>
                  <a:srgbClr val="0000FF"/>
                </a:solidFill>
                <a:latin typeface="Times New Roman" panose="02020603050405020304" pitchFamily="18" charset="0"/>
                <a:ea typeface="华文楷体" panose="02010600040101010101" pitchFamily="2" charset="-122"/>
              </a:rPr>
              <a:t>闭区间的元素的位置。</a:t>
            </a:r>
            <a:endParaRPr lang="zh-CN" altLang="en-US" sz="2400" dirty="0">
              <a:solidFill>
                <a:srgbClr val="008000"/>
              </a:solidFill>
              <a:latin typeface="Times New Roman" panose="02020603050405020304" pitchFamily="18" charset="0"/>
              <a:ea typeface="华文楷体" panose="02010600040101010101" pitchFamily="2" charset="-122"/>
            </a:endParaRPr>
          </a:p>
        </p:txBody>
      </p:sp>
      <p:sp>
        <p:nvSpPr>
          <p:cNvPr id="128004" name="Text Box 3"/>
          <p:cNvSpPr txBox="1">
            <a:spLocks noChangeArrowheads="1"/>
          </p:cNvSpPr>
          <p:nvPr/>
        </p:nvSpPr>
        <p:spPr bwMode="auto">
          <a:xfrm>
            <a:off x="2123728" y="1479995"/>
            <a:ext cx="4536504" cy="1754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50000"/>
              </a:lnSpc>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rPr>
              <a:t> </a:t>
            </a:r>
            <a:r>
              <a:rPr lang="en-US" altLang="zh-CN" sz="2400" dirty="0">
                <a:solidFill>
                  <a:srgbClr val="993300"/>
                </a:solidFill>
                <a:latin typeface="Times New Roman" panose="02020603050405020304" pitchFamily="18" charset="0"/>
              </a:rPr>
              <a:t>A = [4,15,-45,10,6; 56,0,17,-45,0</a:t>
            </a:r>
            <a:r>
              <a:rPr lang="en-US" altLang="zh-CN" sz="2400" dirty="0" smtClean="0">
                <a:solidFill>
                  <a:srgbClr val="993300"/>
                </a:solidFill>
                <a:latin typeface="Times New Roman" panose="02020603050405020304" pitchFamily="18" charset="0"/>
              </a:rPr>
              <a:t>]</a:t>
            </a:r>
          </a:p>
          <a:p>
            <a:pPr eaLnBrk="1" hangingPunct="1">
              <a:spcBef>
                <a:spcPct val="20000"/>
              </a:spcBef>
              <a:buFont typeface="Wingdings" panose="05000000000000000000" pitchFamily="2" charset="2"/>
              <a:buNone/>
            </a:pPr>
            <a:r>
              <a:rPr lang="zh-CN" altLang="en-US" sz="2000" dirty="0">
                <a:solidFill>
                  <a:schemeClr val="tx1"/>
                </a:solidFill>
                <a:latin typeface="Times New Roman" panose="02020603050405020304" pitchFamily="18" charset="0"/>
              </a:rPr>
              <a:t>结果是 </a:t>
            </a:r>
            <a:r>
              <a:rPr lang="fr-FR" altLang="zh-CN" sz="2000" dirty="0">
                <a:solidFill>
                  <a:schemeClr val="tx1"/>
                </a:solidFill>
                <a:latin typeface="Times New Roman" panose="02020603050405020304" pitchFamily="18" charset="0"/>
              </a:rPr>
              <a:t>A =</a:t>
            </a:r>
          </a:p>
          <a:p>
            <a:pPr eaLnBrk="1" hangingPunct="1">
              <a:spcBef>
                <a:spcPct val="20000"/>
              </a:spcBef>
              <a:buFont typeface="Wingdings" panose="05000000000000000000" pitchFamily="2" charset="2"/>
              <a:buNone/>
            </a:pPr>
            <a:r>
              <a:rPr lang="en-US" altLang="fr-FR" sz="2000" dirty="0">
                <a:solidFill>
                  <a:schemeClr val="tx1"/>
                </a:solidFill>
                <a:latin typeface="Times New Roman" panose="02020603050405020304" pitchFamily="18" charset="0"/>
              </a:rPr>
              <a:t>		</a:t>
            </a:r>
            <a:r>
              <a:rPr lang="fr-FR" altLang="zh-CN" sz="2000" dirty="0">
                <a:solidFill>
                  <a:schemeClr val="tx1"/>
                </a:solidFill>
                <a:latin typeface="Times New Roman" panose="02020603050405020304" pitchFamily="18" charset="0"/>
              </a:rPr>
              <a:t>4    </a:t>
            </a:r>
            <a:r>
              <a:rPr lang="fr-FR" altLang="zh-CN" sz="2000" dirty="0">
                <a:solidFill>
                  <a:srgbClr val="FF0000"/>
                </a:solidFill>
                <a:latin typeface="Times New Roman" panose="02020603050405020304" pitchFamily="18" charset="0"/>
              </a:rPr>
              <a:t>15</a:t>
            </a:r>
            <a:r>
              <a:rPr lang="fr-FR" altLang="zh-CN" sz="2000" dirty="0">
                <a:solidFill>
                  <a:schemeClr val="tx1"/>
                </a:solidFill>
                <a:latin typeface="Times New Roman" panose="02020603050405020304" pitchFamily="18" charset="0"/>
              </a:rPr>
              <a:t>   -45    </a:t>
            </a:r>
            <a:r>
              <a:rPr lang="fr-FR" altLang="zh-CN" sz="2000" dirty="0">
                <a:solidFill>
                  <a:srgbClr val="FF0000"/>
                </a:solidFill>
                <a:latin typeface="Times New Roman" panose="02020603050405020304" pitchFamily="18" charset="0"/>
              </a:rPr>
              <a:t>10</a:t>
            </a:r>
            <a:r>
              <a:rPr lang="fr-FR" altLang="zh-CN" sz="2000" dirty="0">
                <a:solidFill>
                  <a:schemeClr val="tx1"/>
                </a:solidFill>
                <a:latin typeface="Times New Roman" panose="02020603050405020304" pitchFamily="18" charset="0"/>
              </a:rPr>
              <a:t>     6</a:t>
            </a:r>
          </a:p>
          <a:p>
            <a:pPr eaLnBrk="1" hangingPunct="1">
              <a:spcBef>
                <a:spcPct val="20000"/>
              </a:spcBef>
              <a:buFont typeface="Wingdings" panose="05000000000000000000" pitchFamily="2" charset="2"/>
              <a:buNone/>
            </a:pPr>
            <a:r>
              <a:rPr lang="en-US" altLang="fr-FR" sz="2000" dirty="0">
                <a:solidFill>
                  <a:schemeClr val="tx1"/>
                </a:solidFill>
                <a:latin typeface="Times New Roman" panose="02020603050405020304" pitchFamily="18" charset="0"/>
              </a:rPr>
              <a:t>		</a:t>
            </a:r>
            <a:r>
              <a:rPr lang="fr-FR" altLang="zh-CN" sz="2000" dirty="0">
                <a:solidFill>
                  <a:schemeClr val="tx1"/>
                </a:solidFill>
                <a:latin typeface="Times New Roman" panose="02020603050405020304" pitchFamily="18" charset="0"/>
              </a:rPr>
              <a:t>56     0    </a:t>
            </a:r>
            <a:r>
              <a:rPr lang="fr-FR" altLang="zh-CN" sz="2000" dirty="0">
                <a:solidFill>
                  <a:srgbClr val="FF0000"/>
                </a:solidFill>
                <a:latin typeface="Times New Roman" panose="02020603050405020304" pitchFamily="18" charset="0"/>
              </a:rPr>
              <a:t>17 </a:t>
            </a:r>
            <a:r>
              <a:rPr lang="fr-FR" altLang="zh-CN" sz="2000" dirty="0">
                <a:solidFill>
                  <a:schemeClr val="tx1"/>
                </a:solidFill>
                <a:latin typeface="Times New Roman" panose="02020603050405020304" pitchFamily="18" charset="0"/>
              </a:rPr>
              <a:t>  -45     </a:t>
            </a:r>
            <a:r>
              <a:rPr lang="fr-FR" altLang="zh-CN" sz="2000" dirty="0" smtClean="0">
                <a:solidFill>
                  <a:schemeClr val="tx1"/>
                </a:solidFill>
                <a:latin typeface="Times New Roman" panose="02020603050405020304" pitchFamily="18" charset="0"/>
              </a:rPr>
              <a:t>0</a:t>
            </a:r>
          </a:p>
        </p:txBody>
      </p:sp>
      <p:sp>
        <p:nvSpPr>
          <p:cNvPr id="6" name="Text Box 3"/>
          <p:cNvSpPr txBox="1">
            <a:spLocks noChangeArrowheads="1"/>
          </p:cNvSpPr>
          <p:nvPr/>
        </p:nvSpPr>
        <p:spPr bwMode="auto">
          <a:xfrm>
            <a:off x="107504" y="3641432"/>
            <a:ext cx="4345210" cy="31824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50000"/>
              </a:lnSpc>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a:t>
            </a:r>
            <a:r>
              <a:rPr lang="zh-CN" altLang="en-US" sz="2000" dirty="0" smtClean="0">
                <a:solidFill>
                  <a:schemeClr val="tx1"/>
                </a:solidFill>
                <a:latin typeface="Times New Roman" panose="02020603050405020304" pitchFamily="18" charset="0"/>
              </a:rPr>
              <a:t>得到符合条件元素的</a:t>
            </a:r>
            <a:r>
              <a:rPr lang="zh-CN" altLang="en-US" sz="2000" dirty="0" smtClean="0">
                <a:solidFill>
                  <a:srgbClr val="FF0000"/>
                </a:solidFill>
                <a:latin typeface="Times New Roman" panose="02020603050405020304" pitchFamily="18" charset="0"/>
              </a:rPr>
              <a:t>单下标</a:t>
            </a:r>
            <a:endParaRPr lang="en-US" altLang="zh-CN" sz="2000" dirty="0" smtClean="0">
              <a:solidFill>
                <a:srgbClr val="FF0000"/>
              </a:solidFill>
              <a:latin typeface="Times New Roman" panose="02020603050405020304" pitchFamily="18" charset="0"/>
            </a:endParaRPr>
          </a:p>
          <a:p>
            <a:pPr eaLnBrk="1" hangingPunct="1">
              <a:lnSpc>
                <a:spcPct val="150000"/>
              </a:lnSpc>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a:t>
            </a:r>
            <a:r>
              <a:rPr lang="zh-CN" altLang="en-US" sz="2000" dirty="0" smtClean="0">
                <a:solidFill>
                  <a:schemeClr val="tx1"/>
                </a:solidFill>
                <a:latin typeface="Times New Roman" panose="02020603050405020304" pitchFamily="18" charset="0"/>
              </a:rPr>
              <a:t>元素</a:t>
            </a:r>
            <a:r>
              <a:rPr lang="en-US" altLang="zh-CN" sz="2000" dirty="0" smtClean="0">
                <a:solidFill>
                  <a:schemeClr val="tx1"/>
                </a:solidFill>
                <a:latin typeface="Times New Roman" panose="02020603050405020304" pitchFamily="18" charset="0"/>
              </a:rPr>
              <a:t>15,17,10</a:t>
            </a:r>
            <a:r>
              <a:rPr lang="zh-CN" altLang="en-US" sz="2000" dirty="0" smtClean="0">
                <a:solidFill>
                  <a:schemeClr val="tx1"/>
                </a:solidFill>
                <a:latin typeface="Times New Roman" panose="02020603050405020304" pitchFamily="18" charset="0"/>
              </a:rPr>
              <a:t>分别</a:t>
            </a:r>
            <a:r>
              <a:rPr lang="zh-CN" altLang="en-US" sz="2000" dirty="0">
                <a:solidFill>
                  <a:schemeClr val="tx1"/>
                </a:solidFill>
                <a:latin typeface="Times New Roman" panose="02020603050405020304" pitchFamily="18" charset="0"/>
              </a:rPr>
              <a:t>对应单下标 </a:t>
            </a:r>
            <a:r>
              <a:rPr lang="en-US" altLang="zh-CN" sz="2000" dirty="0" smtClean="0">
                <a:solidFill>
                  <a:schemeClr val="tx1"/>
                </a:solidFill>
                <a:latin typeface="Times New Roman" panose="02020603050405020304" pitchFamily="18" charset="0"/>
              </a:rPr>
              <a:t>3  6  7</a:t>
            </a:r>
          </a:p>
          <a:p>
            <a:pPr eaLnBrk="1" hangingPunct="1">
              <a:lnSpc>
                <a:spcPct val="150000"/>
              </a:lnSpc>
              <a:spcBef>
                <a:spcPct val="20000"/>
              </a:spcBef>
              <a:buFont typeface="Wingdings" panose="05000000000000000000" pitchFamily="2" charset="2"/>
              <a:buNone/>
            </a:pPr>
            <a:r>
              <a:rPr lang="en-US" altLang="zh-CN" sz="2000" dirty="0" smtClean="0">
                <a:solidFill>
                  <a:srgbClr val="993300"/>
                </a:solidFill>
                <a:latin typeface="Times New Roman" panose="02020603050405020304" pitchFamily="18" charset="0"/>
              </a:rPr>
              <a:t>	</a:t>
            </a:r>
            <a:r>
              <a:rPr lang="en-US" altLang="zh-CN" sz="2400" dirty="0" smtClean="0">
                <a:solidFill>
                  <a:srgbClr val="993300"/>
                </a:solidFill>
                <a:latin typeface="Times New Roman" panose="02020603050405020304" pitchFamily="18" charset="0"/>
              </a:rPr>
              <a:t>find(A</a:t>
            </a:r>
            <a:r>
              <a:rPr lang="en-US" altLang="zh-CN" sz="2400" dirty="0">
                <a:solidFill>
                  <a:srgbClr val="993300"/>
                </a:solidFill>
                <a:latin typeface="Times New Roman" panose="02020603050405020304" pitchFamily="18" charset="0"/>
              </a:rPr>
              <a:t>&gt;=10 &amp; A&lt;=</a:t>
            </a:r>
            <a:r>
              <a:rPr lang="en-US" altLang="zh-CN" sz="2400" dirty="0" smtClean="0">
                <a:solidFill>
                  <a:srgbClr val="993300"/>
                </a:solidFill>
                <a:latin typeface="Times New Roman" panose="02020603050405020304" pitchFamily="18" charset="0"/>
              </a:rPr>
              <a:t>20)</a:t>
            </a:r>
          </a:p>
          <a:p>
            <a:pPr eaLnBrk="1" hangingPunct="1">
              <a:spcBef>
                <a:spcPct val="20000"/>
              </a:spcBef>
              <a:buFont typeface="Wingdings" panose="05000000000000000000" pitchFamily="2" charset="2"/>
              <a:buNone/>
            </a:pPr>
            <a:r>
              <a:rPr lang="zh-CN" altLang="en-US" sz="2000" dirty="0">
                <a:solidFill>
                  <a:schemeClr val="tx1"/>
                </a:solidFill>
                <a:latin typeface="Times New Roman" panose="02020603050405020304" pitchFamily="18" charset="0"/>
              </a:rPr>
              <a:t>结果是  </a:t>
            </a:r>
            <a:r>
              <a:rPr lang="fr-FR" altLang="zh-CN" sz="2000" dirty="0">
                <a:solidFill>
                  <a:schemeClr val="tx1"/>
                </a:solidFill>
                <a:latin typeface="Times New Roman" panose="02020603050405020304" pitchFamily="18" charset="0"/>
              </a:rPr>
              <a:t>ans =</a:t>
            </a:r>
          </a:p>
          <a:p>
            <a:pPr eaLnBrk="1" hangingPunct="1">
              <a:spcBef>
                <a:spcPct val="20000"/>
              </a:spcBef>
              <a:buFont typeface="Wingdings" panose="05000000000000000000" pitchFamily="2" charset="2"/>
              <a:buNone/>
            </a:pPr>
            <a:r>
              <a:rPr lang="en-US" altLang="fr-FR" sz="2000" dirty="0">
                <a:solidFill>
                  <a:schemeClr val="tx1"/>
                </a:solidFill>
                <a:latin typeface="Times New Roman" panose="02020603050405020304" pitchFamily="18" charset="0"/>
              </a:rPr>
              <a:t>			</a:t>
            </a:r>
            <a:r>
              <a:rPr lang="fr-FR" altLang="zh-CN" sz="2000" dirty="0">
                <a:solidFill>
                  <a:schemeClr val="tx1"/>
                </a:solidFill>
                <a:latin typeface="Times New Roman" panose="02020603050405020304" pitchFamily="18" charset="0"/>
              </a:rPr>
              <a:t>3</a:t>
            </a:r>
          </a:p>
          <a:p>
            <a:pPr eaLnBrk="1" hangingPunct="1">
              <a:spcBef>
                <a:spcPct val="20000"/>
              </a:spcBef>
              <a:buFont typeface="Wingdings" panose="05000000000000000000" pitchFamily="2" charset="2"/>
              <a:buNone/>
            </a:pPr>
            <a:r>
              <a:rPr lang="en-US" altLang="fr-FR" sz="2000" dirty="0">
                <a:solidFill>
                  <a:schemeClr val="tx1"/>
                </a:solidFill>
                <a:latin typeface="Times New Roman" panose="02020603050405020304" pitchFamily="18" charset="0"/>
              </a:rPr>
              <a:t>			</a:t>
            </a:r>
            <a:r>
              <a:rPr lang="fr-FR" altLang="zh-CN" sz="2000" dirty="0">
                <a:solidFill>
                  <a:schemeClr val="tx1"/>
                </a:solidFill>
                <a:latin typeface="Times New Roman" panose="02020603050405020304" pitchFamily="18" charset="0"/>
              </a:rPr>
              <a:t>6</a:t>
            </a:r>
          </a:p>
          <a:p>
            <a:pPr eaLnBrk="1" hangingPunct="1">
              <a:spcBef>
                <a:spcPct val="20000"/>
              </a:spcBef>
              <a:buFont typeface="Wingdings" panose="05000000000000000000" pitchFamily="2" charset="2"/>
              <a:buNone/>
            </a:pPr>
            <a:r>
              <a:rPr lang="en-US" altLang="fr-FR" sz="2000" dirty="0">
                <a:solidFill>
                  <a:schemeClr val="tx1"/>
                </a:solidFill>
                <a:latin typeface="Times New Roman" panose="02020603050405020304" pitchFamily="18" charset="0"/>
              </a:rPr>
              <a:t>			</a:t>
            </a:r>
            <a:r>
              <a:rPr lang="fr-FR" altLang="zh-CN" sz="2000" dirty="0">
                <a:solidFill>
                  <a:schemeClr val="tx1"/>
                </a:solidFill>
                <a:latin typeface="Times New Roman" panose="02020603050405020304" pitchFamily="18" charset="0"/>
              </a:rPr>
              <a:t>7</a:t>
            </a:r>
            <a:endParaRPr lang="en-US" altLang="zh-CN" sz="2000" dirty="0" smtClean="0">
              <a:solidFill>
                <a:schemeClr val="tx1"/>
              </a:solidFill>
              <a:latin typeface="Times New Roman" panose="02020603050405020304" pitchFamily="18" charset="0"/>
            </a:endParaRPr>
          </a:p>
        </p:txBody>
      </p:sp>
      <p:sp>
        <p:nvSpPr>
          <p:cNvPr id="8" name="Text Box 3"/>
          <p:cNvSpPr txBox="1">
            <a:spLocks noChangeArrowheads="1"/>
          </p:cNvSpPr>
          <p:nvPr/>
        </p:nvSpPr>
        <p:spPr bwMode="auto">
          <a:xfrm>
            <a:off x="4644008" y="3641432"/>
            <a:ext cx="4345210" cy="31085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50000"/>
              </a:lnSpc>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a:t>
            </a:r>
            <a:r>
              <a:rPr lang="zh-CN" altLang="en-US" sz="2000" dirty="0" smtClean="0">
                <a:solidFill>
                  <a:schemeClr val="tx1"/>
                </a:solidFill>
                <a:latin typeface="Times New Roman" panose="02020603050405020304" pitchFamily="18" charset="0"/>
              </a:rPr>
              <a:t>得到符合条件元素的</a:t>
            </a:r>
            <a:r>
              <a:rPr lang="zh-CN" altLang="en-US" sz="2000" dirty="0" smtClean="0">
                <a:solidFill>
                  <a:srgbClr val="FF0000"/>
                </a:solidFill>
                <a:latin typeface="Times New Roman" panose="02020603050405020304" pitchFamily="18" charset="0"/>
              </a:rPr>
              <a:t>全下标</a:t>
            </a:r>
            <a:endParaRPr lang="en-US" altLang="zh-CN" sz="2000" dirty="0" smtClean="0">
              <a:solidFill>
                <a:srgbClr val="FF0000"/>
              </a:solidFill>
              <a:latin typeface="Times New Roman" panose="02020603050405020304" pitchFamily="18" charset="0"/>
            </a:endParaRPr>
          </a:p>
          <a:p>
            <a:pPr eaLnBrk="1" hangingPunct="1">
              <a:lnSpc>
                <a:spcPct val="150000"/>
              </a:lnSpc>
              <a:spcBef>
                <a:spcPct val="20000"/>
              </a:spcBef>
              <a:buFont typeface="Wingdings" panose="05000000000000000000" pitchFamily="2" charset="2"/>
              <a:buNone/>
            </a:pPr>
            <a:r>
              <a:rPr lang="en-US" altLang="zh-CN" sz="2000" dirty="0" smtClean="0">
                <a:solidFill>
                  <a:schemeClr val="tx1"/>
                </a:solidFill>
                <a:latin typeface="Times New Roman" panose="02020603050405020304" pitchFamily="18" charset="0"/>
              </a:rPr>
              <a:t>%  x, y </a:t>
            </a:r>
            <a:r>
              <a:rPr lang="zh-CN" altLang="en-US" sz="2000" dirty="0" smtClean="0">
                <a:solidFill>
                  <a:schemeClr val="tx1"/>
                </a:solidFill>
                <a:latin typeface="Times New Roman" panose="02020603050405020304" pitchFamily="18" charset="0"/>
              </a:rPr>
              <a:t>分别记录行与列下标</a:t>
            </a:r>
            <a:r>
              <a:rPr lang="en-US" altLang="zh-CN" sz="2400" dirty="0">
                <a:solidFill>
                  <a:srgbClr val="993300"/>
                </a:solidFill>
                <a:latin typeface="Times New Roman" panose="02020603050405020304" pitchFamily="18" charset="0"/>
              </a:rPr>
              <a:t>[</a:t>
            </a:r>
            <a:r>
              <a:rPr lang="en-US" altLang="zh-CN" sz="2400" dirty="0" err="1">
                <a:solidFill>
                  <a:srgbClr val="993300"/>
                </a:solidFill>
                <a:latin typeface="Times New Roman" panose="02020603050405020304" pitchFamily="18" charset="0"/>
              </a:rPr>
              <a:t>x,y</a:t>
            </a:r>
            <a:r>
              <a:rPr lang="en-US" altLang="zh-CN" sz="2400" dirty="0">
                <a:solidFill>
                  <a:srgbClr val="993300"/>
                </a:solidFill>
                <a:latin typeface="Times New Roman" panose="02020603050405020304" pitchFamily="18" charset="0"/>
              </a:rPr>
              <a:t>]=find(A&gt;=10 &amp; A&lt;=</a:t>
            </a:r>
            <a:r>
              <a:rPr lang="en-US" altLang="zh-CN" sz="2400" dirty="0" smtClean="0">
                <a:solidFill>
                  <a:srgbClr val="993300"/>
                </a:solidFill>
                <a:latin typeface="Times New Roman" panose="02020603050405020304" pitchFamily="18" charset="0"/>
              </a:rPr>
              <a:t>20)</a:t>
            </a:r>
          </a:p>
          <a:p>
            <a:pPr eaLnBrk="1" hangingPunct="1">
              <a:spcBef>
                <a:spcPct val="20000"/>
              </a:spcBef>
              <a:buFont typeface="Wingdings" panose="05000000000000000000" pitchFamily="2" charset="2"/>
              <a:buNone/>
            </a:pPr>
            <a:r>
              <a:rPr lang="zh-CN" altLang="en-US" sz="2000" dirty="0">
                <a:solidFill>
                  <a:schemeClr val="tx1"/>
                </a:solidFill>
                <a:latin typeface="Times New Roman" panose="02020603050405020304" pitchFamily="18" charset="0"/>
              </a:rPr>
              <a:t>结果是  </a:t>
            </a:r>
            <a:r>
              <a:rPr lang="es-ES" altLang="zh-CN" sz="2000" dirty="0">
                <a:solidFill>
                  <a:schemeClr val="tx1"/>
                </a:solidFill>
                <a:latin typeface="Times New Roman" panose="02020603050405020304" pitchFamily="18" charset="0"/>
              </a:rPr>
              <a:t>x </a:t>
            </a:r>
            <a:r>
              <a:rPr lang="es-ES" altLang="zh-CN" sz="2000" dirty="0" smtClean="0">
                <a:solidFill>
                  <a:schemeClr val="tx1"/>
                </a:solidFill>
                <a:latin typeface="Times New Roman" panose="02020603050405020304" pitchFamily="18" charset="0"/>
              </a:rPr>
              <a:t>=            y=</a:t>
            </a:r>
            <a:endParaRPr lang="es-ES" altLang="zh-CN" sz="2000" dirty="0">
              <a:solidFill>
                <a:schemeClr val="tx1"/>
              </a:solidFill>
              <a:latin typeface="Times New Roman" panose="02020603050405020304" pitchFamily="18" charset="0"/>
            </a:endParaRPr>
          </a:p>
          <a:p>
            <a:pPr eaLnBrk="1" hangingPunct="1">
              <a:spcBef>
                <a:spcPct val="20000"/>
              </a:spcBef>
              <a:buFont typeface="Wingdings" panose="05000000000000000000" pitchFamily="2" charset="2"/>
              <a:buNone/>
            </a:pPr>
            <a:r>
              <a:rPr lang="es-ES" altLang="zh-CN" sz="2000" dirty="0">
                <a:solidFill>
                  <a:schemeClr val="tx1"/>
                </a:solidFill>
                <a:latin typeface="Times New Roman" panose="02020603050405020304" pitchFamily="18" charset="0"/>
              </a:rPr>
              <a:t>    </a:t>
            </a:r>
            <a:r>
              <a:rPr lang="es-ES" altLang="zh-CN" sz="2000" dirty="0" smtClean="0">
                <a:solidFill>
                  <a:schemeClr val="tx1"/>
                </a:solidFill>
                <a:latin typeface="Times New Roman" panose="02020603050405020304" pitchFamily="18" charset="0"/>
              </a:rPr>
              <a:t>              1               2</a:t>
            </a:r>
            <a:endParaRPr lang="es-ES" altLang="zh-CN" sz="2000" dirty="0">
              <a:solidFill>
                <a:schemeClr val="tx1"/>
              </a:solidFill>
              <a:latin typeface="Times New Roman" panose="02020603050405020304" pitchFamily="18" charset="0"/>
            </a:endParaRPr>
          </a:p>
          <a:p>
            <a:pPr eaLnBrk="1" hangingPunct="1">
              <a:spcBef>
                <a:spcPct val="20000"/>
              </a:spcBef>
              <a:buFont typeface="Wingdings" panose="05000000000000000000" pitchFamily="2" charset="2"/>
              <a:buNone/>
            </a:pPr>
            <a:r>
              <a:rPr lang="es-ES" altLang="zh-CN" sz="2000" dirty="0">
                <a:solidFill>
                  <a:schemeClr val="tx1"/>
                </a:solidFill>
                <a:latin typeface="Times New Roman" panose="02020603050405020304" pitchFamily="18" charset="0"/>
              </a:rPr>
              <a:t>   </a:t>
            </a:r>
            <a:r>
              <a:rPr lang="es-ES" altLang="zh-CN" sz="2000" dirty="0" smtClean="0">
                <a:solidFill>
                  <a:schemeClr val="tx1"/>
                </a:solidFill>
                <a:latin typeface="Times New Roman" panose="02020603050405020304" pitchFamily="18" charset="0"/>
              </a:rPr>
              <a:t>               2               3</a:t>
            </a:r>
            <a:endParaRPr lang="es-ES" altLang="zh-CN" sz="2000" dirty="0">
              <a:solidFill>
                <a:schemeClr val="tx1"/>
              </a:solidFill>
              <a:latin typeface="Times New Roman" panose="02020603050405020304" pitchFamily="18" charset="0"/>
            </a:endParaRPr>
          </a:p>
          <a:p>
            <a:pPr eaLnBrk="1" hangingPunct="1">
              <a:spcBef>
                <a:spcPct val="20000"/>
              </a:spcBef>
              <a:buFont typeface="Wingdings" panose="05000000000000000000" pitchFamily="2" charset="2"/>
              <a:buNone/>
            </a:pPr>
            <a:r>
              <a:rPr lang="es-ES" altLang="zh-CN" sz="2000" dirty="0">
                <a:solidFill>
                  <a:schemeClr val="tx1"/>
                </a:solidFill>
                <a:latin typeface="Times New Roman" panose="02020603050405020304" pitchFamily="18" charset="0"/>
              </a:rPr>
              <a:t>    </a:t>
            </a:r>
            <a:r>
              <a:rPr lang="es-ES" altLang="zh-CN" sz="2000" dirty="0" smtClean="0">
                <a:solidFill>
                  <a:schemeClr val="tx1"/>
                </a:solidFill>
                <a:latin typeface="Times New Roman" panose="02020603050405020304" pitchFamily="18" charset="0"/>
              </a:rPr>
              <a:t>              1               4</a:t>
            </a:r>
            <a:endParaRPr lang="en-US" altLang="zh-CN" sz="2000" dirty="0" smtClean="0">
              <a:solidFill>
                <a:schemeClr val="tx1"/>
              </a:solidFill>
              <a:latin typeface="Times New Roman" panose="02020603050405020304" pitchFamily="18" charset="0"/>
            </a:endParaRPr>
          </a:p>
        </p:txBody>
      </p:sp>
      <p:sp>
        <p:nvSpPr>
          <p:cNvPr id="2" name="右箭头 1"/>
          <p:cNvSpPr/>
          <p:nvPr/>
        </p:nvSpPr>
        <p:spPr bwMode="auto">
          <a:xfrm rot="2659834">
            <a:off x="4917495" y="3246714"/>
            <a:ext cx="576064" cy="368219"/>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solidFill>
              <a:srgbClr val="FF6600"/>
            </a:solidFill>
            <a:miter lim="800000"/>
          </a:ln>
          <a:effectLst>
            <a:outerShdw dist="35921" dir="2700000" algn="ctr" rotWithShape="0">
              <a:schemeClr val="tx2"/>
            </a:outerShdw>
          </a:effectLst>
        </p:spPr>
        <p:txBody>
          <a:bodyPr rtlCol="0" anchor="b"/>
          <a:lstStyle/>
          <a:p>
            <a:pPr algn="ctr"/>
            <a:endParaRPr lang="zh-CN" altLang="en-US" sz="2400">
              <a:solidFill>
                <a:schemeClr val="hlink"/>
              </a:solidFill>
            </a:endParaRPr>
          </a:p>
        </p:txBody>
      </p:sp>
      <p:sp>
        <p:nvSpPr>
          <p:cNvPr id="10" name="右箭头 9"/>
          <p:cNvSpPr/>
          <p:nvPr/>
        </p:nvSpPr>
        <p:spPr bwMode="auto">
          <a:xfrm rot="8408646">
            <a:off x="3290630" y="3239661"/>
            <a:ext cx="576064" cy="368219"/>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solidFill>
              <a:srgbClr val="FF6600"/>
            </a:solidFill>
            <a:miter lim="800000"/>
          </a:ln>
          <a:effectLst>
            <a:outerShdw dist="35921" dir="2700000" algn="ctr" rotWithShape="0">
              <a:schemeClr val="tx2"/>
            </a:outerShdw>
          </a:effectLst>
        </p:spPr>
        <p:txBody>
          <a:bodyPr rtlCol="0" anchor="b"/>
          <a:lstStyle/>
          <a:p>
            <a:pPr algn="ctr"/>
            <a:endParaRPr lang="zh-CN" altLang="en-US" sz="2400">
              <a:solidFill>
                <a:schemeClr val="hlink"/>
              </a:solidFill>
            </a:endParaRPr>
          </a:p>
        </p:txBody>
      </p:sp>
      <p:sp>
        <p:nvSpPr>
          <p:cNvPr id="3" name="灯片编号占位符 2"/>
          <p:cNvSpPr>
            <a:spLocks noGrp="1"/>
          </p:cNvSpPr>
          <p:nvPr>
            <p:ph type="sldNum" sz="quarter" idx="12"/>
          </p:nvPr>
        </p:nvSpPr>
        <p:spPr/>
        <p:txBody>
          <a:bodyPr/>
          <a:lstStyle/>
          <a:p>
            <a:fld id="{8E4B4626-9A3F-4163-8250-F77090A534AC}" type="slidenum">
              <a:rPr lang="zh-CN" altLang="en-US" smtClean="0"/>
              <a:pPr/>
              <a:t>51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txBox="1">
            <a:spLocks noChangeArrowheads="1"/>
          </p:cNvSpPr>
          <p:nvPr/>
        </p:nvSpPr>
        <p:spPr bwMode="auto">
          <a:xfrm>
            <a:off x="323850" y="908050"/>
            <a:ext cx="80645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just">
              <a:spcBef>
                <a:spcPct val="20000"/>
              </a:spcBef>
              <a:buClr>
                <a:schemeClr val="folHlink"/>
              </a:buClr>
              <a:buSzPct val="60000"/>
              <a:buFont typeface="Wingdings" panose="05000000000000000000" pitchFamily="2" charset="2"/>
              <a:buChar char="n"/>
            </a:pPr>
            <a:r>
              <a:rPr lang="zh-CN" altLang="en-US" sz="2400" dirty="0">
                <a:solidFill>
                  <a:srgbClr val="0000FF"/>
                </a:solidFill>
                <a:latin typeface="Tahoma" panose="020B0604030504040204" pitchFamily="34" charset="0"/>
              </a:rPr>
              <a:t>矩阵</a:t>
            </a:r>
            <a:r>
              <a:rPr lang="zh-CN" altLang="en-US" sz="2400" dirty="0" smtClean="0">
                <a:solidFill>
                  <a:srgbClr val="0000FF"/>
                </a:solidFill>
                <a:latin typeface="Tahoma" panose="020B0604030504040204" pitchFamily="34" charset="0"/>
              </a:rPr>
              <a:t>乘法  *         </a:t>
            </a:r>
            <a:endParaRPr lang="zh-CN" altLang="en-US" sz="2400" dirty="0">
              <a:solidFill>
                <a:srgbClr val="0000FF"/>
              </a:solidFill>
              <a:latin typeface="Tahoma" panose="020B0604030504040204" pitchFamily="34" charset="0"/>
            </a:endParaRPr>
          </a:p>
          <a:p>
            <a:pPr algn="just">
              <a:spcBef>
                <a:spcPct val="20000"/>
              </a:spcBef>
              <a:buClr>
                <a:schemeClr val="folHlink"/>
              </a:buClr>
              <a:buSzPct val="60000"/>
              <a:buFont typeface="Wingdings" panose="05000000000000000000" pitchFamily="2" charset="2"/>
              <a:buChar char="n"/>
            </a:pPr>
            <a:r>
              <a:rPr lang="zh-CN" altLang="en-US" sz="2400" dirty="0">
                <a:solidFill>
                  <a:srgbClr val="0000FF"/>
                </a:solidFill>
                <a:latin typeface="Tahoma" panose="020B0604030504040204" pitchFamily="34" charset="0"/>
              </a:rPr>
              <a:t>矩阵</a:t>
            </a:r>
            <a:r>
              <a:rPr lang="zh-CN" altLang="en-US" sz="2400" dirty="0" smtClean="0">
                <a:solidFill>
                  <a:srgbClr val="0000FF"/>
                </a:solidFill>
                <a:latin typeface="Tahoma" panose="020B0604030504040204" pitchFamily="34" charset="0"/>
              </a:rPr>
              <a:t>除法 </a:t>
            </a:r>
            <a:r>
              <a:rPr lang="en-US" altLang="zh-CN" sz="2400" dirty="0" smtClean="0">
                <a:solidFill>
                  <a:srgbClr val="0000FF"/>
                </a:solidFill>
                <a:latin typeface="Tahoma" panose="020B0604030504040204" pitchFamily="34" charset="0"/>
              </a:rPr>
              <a:t> </a:t>
            </a:r>
            <a:r>
              <a:rPr lang="en-US" altLang="zh-CN" sz="2400" dirty="0">
                <a:solidFill>
                  <a:srgbClr val="0000FF"/>
                </a:solidFill>
                <a:latin typeface="Tahoma" panose="020B0604030504040204" pitchFamily="34" charset="0"/>
              </a:rPr>
              <a:t>\ </a:t>
            </a:r>
            <a:r>
              <a:rPr lang="en-US" altLang="zh-CN" sz="2400" dirty="0" smtClean="0">
                <a:solidFill>
                  <a:srgbClr val="0000FF"/>
                </a:solidFill>
                <a:latin typeface="Tahoma" panose="020B0604030504040204" pitchFamily="34" charset="0"/>
              </a:rPr>
              <a:t>  (</a:t>
            </a:r>
            <a:r>
              <a:rPr lang="zh-CN" altLang="en-US" sz="2400" dirty="0" smtClean="0">
                <a:solidFill>
                  <a:srgbClr val="0000FF"/>
                </a:solidFill>
                <a:latin typeface="Tahoma" panose="020B0604030504040204" pitchFamily="34" charset="0"/>
              </a:rPr>
              <a:t>实际上</a:t>
            </a:r>
            <a:r>
              <a:rPr lang="zh-CN" altLang="en-US" sz="2400" dirty="0">
                <a:solidFill>
                  <a:srgbClr val="0000FF"/>
                </a:solidFill>
                <a:latin typeface="Tahoma" panose="020B0604030504040204" pitchFamily="34" charset="0"/>
              </a:rPr>
              <a:t>是反除 </a:t>
            </a:r>
            <a:r>
              <a:rPr lang="en-US" altLang="zh-CN" sz="2400" dirty="0" smtClean="0">
                <a:solidFill>
                  <a:srgbClr val="0000FF"/>
                </a:solidFill>
                <a:latin typeface="Tahoma" panose="020B0604030504040204" pitchFamily="34" charset="0"/>
              </a:rPr>
              <a:t>   </a:t>
            </a:r>
            <a:r>
              <a:rPr lang="zh-CN" altLang="en-US" sz="2400" dirty="0" smtClean="0">
                <a:solidFill>
                  <a:srgbClr val="0000FF"/>
                </a:solidFill>
                <a:latin typeface="Tahoma" panose="020B0604030504040204" pitchFamily="34" charset="0"/>
              </a:rPr>
              <a:t>不是</a:t>
            </a:r>
            <a:r>
              <a:rPr lang="en-US" altLang="zh-CN" sz="2400" dirty="0">
                <a:solidFill>
                  <a:srgbClr val="0000FF"/>
                </a:solidFill>
                <a:latin typeface="Tahoma" panose="020B0604030504040204" pitchFamily="34" charset="0"/>
              </a:rPr>
              <a:t>./  </a:t>
            </a:r>
            <a:r>
              <a:rPr lang="zh-CN" altLang="en-US"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matlab</a:t>
            </a:r>
            <a:r>
              <a:rPr lang="zh-CN" altLang="en-US" sz="2400" dirty="0">
                <a:solidFill>
                  <a:srgbClr val="0000FF"/>
                </a:solidFill>
                <a:latin typeface="Tahoma" panose="020B0604030504040204" pitchFamily="34" charset="0"/>
              </a:rPr>
              <a:t>特有</a:t>
            </a:r>
            <a:r>
              <a:rPr lang="en-US" altLang="zh-CN" sz="2400" dirty="0">
                <a:solidFill>
                  <a:srgbClr val="0000FF"/>
                </a:solidFill>
                <a:latin typeface="Tahoma" panose="020B0604030504040204" pitchFamily="34" charset="0"/>
              </a:rPr>
              <a:t>)   </a:t>
            </a:r>
          </a:p>
        </p:txBody>
      </p:sp>
      <p:sp>
        <p:nvSpPr>
          <p:cNvPr id="129027"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关于</a:t>
            </a:r>
            <a:r>
              <a:rPr lang="zh-CN" altLang="en-US" sz="4000" dirty="0">
                <a:solidFill>
                  <a:schemeClr val="hlink"/>
                </a:solidFill>
              </a:rPr>
              <a:t>矩阵</a:t>
            </a:r>
            <a:r>
              <a:rPr lang="zh-CN" altLang="en-US" sz="4000" dirty="0" smtClean="0">
                <a:solidFill>
                  <a:schemeClr val="hlink"/>
                </a:solidFill>
              </a:rPr>
              <a:t>乘和反除</a:t>
            </a:r>
            <a:endParaRPr lang="zh-CN" altLang="en-US" sz="4000" dirty="0">
              <a:solidFill>
                <a:schemeClr val="hlink"/>
              </a:solidFill>
            </a:endParaRPr>
          </a:p>
        </p:txBody>
      </p:sp>
      <p:sp>
        <p:nvSpPr>
          <p:cNvPr id="163843" name="Rectangle 3"/>
          <p:cNvSpPr txBox="1"/>
          <p:nvPr/>
        </p:nvSpPr>
        <p:spPr>
          <a:xfrm>
            <a:off x="325438" y="1843088"/>
            <a:ext cx="8279010" cy="4537075"/>
          </a:xfrm>
          <a:prstGeom prst="rect">
            <a:avLst/>
          </a:prstGeom>
          <a:noFill/>
          <a:ln w="9525">
            <a:noFill/>
          </a:ln>
        </p:spPr>
        <p:txBody>
          <a:bodyPr/>
          <a:lstStyle/>
          <a:p>
            <a:pPr eaLnBrk="0" hangingPunct="0">
              <a:spcBef>
                <a:spcPct val="20000"/>
              </a:spcBef>
              <a:buClr>
                <a:schemeClr val="folHlink"/>
              </a:buClr>
              <a:buSzPct val="60000"/>
              <a:buFont typeface="Wingdings" panose="05000000000000000000" pitchFamily="2" charset="2"/>
              <a:buNone/>
              <a:defRPr/>
            </a:pPr>
            <a:endParaRPr lang="en-US" altLang="zh-CN" sz="2400" b="0" noProof="1">
              <a:solidFill>
                <a:schemeClr val="tx1"/>
              </a:solidFill>
              <a:latin typeface="Tahoma" panose="020B0604030504040204" pitchFamily="34" charset="0"/>
            </a:endParaRPr>
          </a:p>
          <a:p>
            <a:pPr eaLnBrk="0" hangingPunct="0">
              <a:spcBef>
                <a:spcPct val="20000"/>
              </a:spcBef>
              <a:buClr>
                <a:schemeClr val="folHlink"/>
              </a:buClr>
              <a:buSzPct val="60000"/>
              <a:buFont typeface="Wingdings" panose="05000000000000000000" pitchFamily="2" charset="2"/>
              <a:buNone/>
              <a:defRPr/>
            </a:pPr>
            <a:r>
              <a:rPr lang="en-US" altLang="zh-CN" sz="2400" b="0" noProof="1">
                <a:solidFill>
                  <a:srgbClr val="FF0000"/>
                </a:solidFill>
                <a:latin typeface="Tahoma" panose="020B0604030504040204" pitchFamily="34" charset="0"/>
              </a:rPr>
              <a:t>M1</a:t>
            </a:r>
            <a:r>
              <a:rPr lang="en-US" altLang="zh-CN" sz="2000" b="0" noProof="1">
                <a:solidFill>
                  <a:srgbClr val="FF0000"/>
                </a:solidFill>
                <a:latin typeface="Tahoma" panose="020B0604030504040204" pitchFamily="34" charset="0"/>
              </a:rPr>
              <a:t>x</a:t>
            </a:r>
            <a:r>
              <a:rPr lang="en-US" altLang="zh-CN" sz="2400" b="0" noProof="1">
                <a:solidFill>
                  <a:srgbClr val="FF0000"/>
                </a:solidFill>
                <a:latin typeface="Tahoma" panose="020B0604030504040204" pitchFamily="34" charset="0"/>
              </a:rPr>
              <a:t>N</a:t>
            </a:r>
            <a:r>
              <a:rPr lang="zh-CN" altLang="en-US" sz="2400" b="0" noProof="1">
                <a:solidFill>
                  <a:srgbClr val="FF0000"/>
                </a:solidFill>
                <a:latin typeface="Tahoma" panose="020B0604030504040204" pitchFamily="34" charset="0"/>
              </a:rPr>
              <a:t>矩阵  *   </a:t>
            </a:r>
            <a:r>
              <a:rPr lang="en-US" altLang="zh-CN" sz="2400" b="0" noProof="1">
                <a:solidFill>
                  <a:srgbClr val="FF0000"/>
                </a:solidFill>
                <a:latin typeface="Tahoma" panose="020B0604030504040204" pitchFamily="34" charset="0"/>
              </a:rPr>
              <a:t>N</a:t>
            </a:r>
            <a:r>
              <a:rPr lang="en-US" altLang="zh-CN" sz="2000" b="0" noProof="1">
                <a:solidFill>
                  <a:srgbClr val="FF0000"/>
                </a:solidFill>
                <a:latin typeface="Tahoma" panose="020B0604030504040204" pitchFamily="34" charset="0"/>
              </a:rPr>
              <a:t>x</a:t>
            </a:r>
            <a:r>
              <a:rPr lang="en-US" altLang="zh-CN" sz="2400" b="0" noProof="1">
                <a:solidFill>
                  <a:srgbClr val="FF0000"/>
                </a:solidFill>
                <a:latin typeface="Tahoma" panose="020B0604030504040204" pitchFamily="34" charset="0"/>
              </a:rPr>
              <a:t>M2</a:t>
            </a:r>
            <a:r>
              <a:rPr lang="zh-CN" altLang="en-US" sz="2400" b="0" noProof="1">
                <a:solidFill>
                  <a:srgbClr val="FF0000"/>
                </a:solidFill>
                <a:latin typeface="Tahoma" panose="020B0604030504040204" pitchFamily="34" charset="0"/>
              </a:rPr>
              <a:t>矩阵</a:t>
            </a:r>
            <a:r>
              <a:rPr lang="en-US" altLang="zh-CN" sz="2400" b="0" noProof="1">
                <a:solidFill>
                  <a:srgbClr val="FF0000"/>
                </a:solidFill>
                <a:latin typeface="Tahoma" panose="020B0604030504040204" pitchFamily="34" charset="0"/>
              </a:rPr>
              <a:t>=  M1</a:t>
            </a:r>
            <a:r>
              <a:rPr lang="en-US" altLang="zh-CN" sz="2000" b="0" noProof="1">
                <a:solidFill>
                  <a:srgbClr val="FF0000"/>
                </a:solidFill>
                <a:latin typeface="Tahoma" panose="020B0604030504040204" pitchFamily="34" charset="0"/>
              </a:rPr>
              <a:t>x</a:t>
            </a:r>
            <a:r>
              <a:rPr lang="en-US" altLang="zh-CN" sz="2400" b="0" noProof="1">
                <a:solidFill>
                  <a:srgbClr val="FF0000"/>
                </a:solidFill>
                <a:latin typeface="Tahoma" panose="020B0604030504040204" pitchFamily="34" charset="0"/>
              </a:rPr>
              <a:t>M2</a:t>
            </a:r>
            <a:r>
              <a:rPr lang="zh-CN" altLang="en-US" sz="2400" b="0" noProof="1">
                <a:solidFill>
                  <a:srgbClr val="FF0000"/>
                </a:solidFill>
                <a:latin typeface="Tahoma" panose="020B0604030504040204" pitchFamily="34" charset="0"/>
              </a:rPr>
              <a:t>矩阵</a:t>
            </a:r>
            <a:endParaRPr lang="en-US" altLang="zh-CN" sz="2400" b="0" noProof="1">
              <a:solidFill>
                <a:srgbClr val="FF0000"/>
              </a:solidFill>
              <a:latin typeface="Tahoma" panose="020B0604030504040204" pitchFamily="34" charset="0"/>
            </a:endParaRPr>
          </a:p>
          <a:p>
            <a:pPr marL="342900" indent="-342900" eaLnBrk="0" hangingPunct="0">
              <a:spcBef>
                <a:spcPct val="20000"/>
              </a:spcBef>
              <a:buClr>
                <a:schemeClr val="folHlink"/>
              </a:buClr>
              <a:buSzPct val="60000"/>
              <a:buFont typeface="Wingdings" panose="05000000000000000000" pitchFamily="2" charset="2"/>
              <a:buNone/>
              <a:defRPr/>
            </a:pPr>
            <a:r>
              <a:rPr lang="zh-CN" altLang="en-US" sz="2400" b="0" noProof="1">
                <a:solidFill>
                  <a:schemeClr val="tx1"/>
                </a:solidFill>
                <a:latin typeface="Tahoma" panose="020B0604030504040204" pitchFamily="34" charset="0"/>
              </a:rPr>
              <a:t>回顾线性代数，复习矩阵相乘的法则</a:t>
            </a:r>
            <a:endParaRPr lang="en-US" altLang="zh-CN" sz="2400" b="0" noProof="1">
              <a:solidFill>
                <a:schemeClr val="tx1"/>
              </a:solidFill>
              <a:latin typeface="Tahoma" panose="020B0604030504040204" pitchFamily="34" charset="0"/>
            </a:endParaRPr>
          </a:p>
          <a:p>
            <a:pPr marL="342900" indent="-342900" eaLnBrk="0" hangingPunct="0">
              <a:spcBef>
                <a:spcPct val="20000"/>
              </a:spcBef>
              <a:buClr>
                <a:schemeClr val="folHlink"/>
              </a:buClr>
              <a:buSzPct val="60000"/>
              <a:buFont typeface="Wingdings" panose="05000000000000000000" pitchFamily="2" charset="2"/>
              <a:buNone/>
              <a:defRPr/>
            </a:pPr>
            <a:endParaRPr lang="en-US" altLang="zh-CN" sz="2400" b="0" noProof="1" smtClean="0">
              <a:solidFill>
                <a:schemeClr val="tx1"/>
              </a:solidFill>
              <a:latin typeface="Tahoma" panose="020B0604030504040204" pitchFamily="34" charset="0"/>
            </a:endParaRPr>
          </a:p>
          <a:p>
            <a:pPr marL="342900" indent="-342900" eaLnBrk="0" hangingPunct="0">
              <a:spcBef>
                <a:spcPct val="20000"/>
              </a:spcBef>
              <a:buClr>
                <a:schemeClr val="folHlink"/>
              </a:buClr>
              <a:buSzPct val="60000"/>
              <a:buFont typeface="Wingdings" panose="05000000000000000000" pitchFamily="2" charset="2"/>
              <a:buNone/>
              <a:defRPr/>
            </a:pPr>
            <a:r>
              <a:rPr lang="zh-CN" altLang="en-US" sz="2400" b="0" noProof="1" smtClean="0">
                <a:solidFill>
                  <a:schemeClr val="tx1"/>
                </a:solidFill>
                <a:latin typeface="Tahoma" panose="020B0604030504040204" pitchFamily="34" charset="0"/>
              </a:rPr>
              <a:t>特殊的：</a:t>
            </a:r>
            <a:r>
              <a:rPr lang="en-US" altLang="zh-CN" sz="2400" b="0" noProof="1">
                <a:solidFill>
                  <a:srgbClr val="FF0000"/>
                </a:solidFill>
                <a:latin typeface="Tahoma" panose="020B0604030504040204" pitchFamily="34" charset="0"/>
              </a:rPr>
              <a:t>1</a:t>
            </a:r>
            <a:r>
              <a:rPr lang="en-US" altLang="zh-CN" sz="2000" b="0" noProof="1">
                <a:solidFill>
                  <a:srgbClr val="FF0000"/>
                </a:solidFill>
                <a:latin typeface="Tahoma" panose="020B0604030504040204" pitchFamily="34" charset="0"/>
              </a:rPr>
              <a:t>x</a:t>
            </a:r>
            <a:r>
              <a:rPr lang="en-US" altLang="zh-CN" sz="2400" b="0" noProof="1">
                <a:solidFill>
                  <a:srgbClr val="FF0000"/>
                </a:solidFill>
                <a:latin typeface="Tahoma" panose="020B0604030504040204" pitchFamily="34" charset="0"/>
              </a:rPr>
              <a:t>N</a:t>
            </a:r>
            <a:r>
              <a:rPr lang="zh-CN" altLang="en-US" sz="2400" b="0" noProof="1">
                <a:solidFill>
                  <a:srgbClr val="FF0000"/>
                </a:solidFill>
                <a:latin typeface="Tahoma" panose="020B0604030504040204" pitchFamily="34" charset="0"/>
              </a:rPr>
              <a:t>  *  </a:t>
            </a:r>
            <a:r>
              <a:rPr lang="en-US" altLang="zh-CN" sz="2400" b="0" noProof="1">
                <a:solidFill>
                  <a:srgbClr val="FF0000"/>
                </a:solidFill>
                <a:latin typeface="Tahoma" panose="020B0604030504040204" pitchFamily="34" charset="0"/>
              </a:rPr>
              <a:t>N</a:t>
            </a:r>
            <a:r>
              <a:rPr lang="en-US" altLang="zh-CN" sz="2000" b="0" noProof="1">
                <a:solidFill>
                  <a:srgbClr val="FF0000"/>
                </a:solidFill>
                <a:latin typeface="Tahoma" panose="020B0604030504040204" pitchFamily="34" charset="0"/>
              </a:rPr>
              <a:t>x</a:t>
            </a:r>
            <a:r>
              <a:rPr lang="en-US" altLang="zh-CN" sz="2400" b="0" noProof="1">
                <a:solidFill>
                  <a:srgbClr val="FF0000"/>
                </a:solidFill>
                <a:latin typeface="Tahoma" panose="020B0604030504040204" pitchFamily="34" charset="0"/>
              </a:rPr>
              <a:t>1   =</a:t>
            </a:r>
            <a:r>
              <a:rPr lang="zh-CN" altLang="en-US" sz="2400" b="0" noProof="1">
                <a:solidFill>
                  <a:srgbClr val="FF0000"/>
                </a:solidFill>
                <a:latin typeface="Tahoma" panose="020B0604030504040204" pitchFamily="34" charset="0"/>
              </a:rPr>
              <a:t>  </a:t>
            </a:r>
            <a:r>
              <a:rPr lang="en-US" altLang="zh-CN" sz="2400" b="0" noProof="1">
                <a:solidFill>
                  <a:srgbClr val="FF0000"/>
                </a:solidFill>
                <a:latin typeface="Tahoma" panose="020B0604030504040204" pitchFamily="34" charset="0"/>
              </a:rPr>
              <a:t>1</a:t>
            </a:r>
            <a:r>
              <a:rPr lang="en-US" altLang="zh-CN" sz="2000" b="0" noProof="1">
                <a:solidFill>
                  <a:srgbClr val="FF0000"/>
                </a:solidFill>
                <a:latin typeface="Tahoma" panose="020B0604030504040204" pitchFamily="34" charset="0"/>
              </a:rPr>
              <a:t>x</a:t>
            </a:r>
            <a:r>
              <a:rPr lang="en-US" altLang="zh-CN" sz="2400" b="0" noProof="1">
                <a:solidFill>
                  <a:srgbClr val="FF0000"/>
                </a:solidFill>
                <a:latin typeface="Tahoma" panose="020B0604030504040204" pitchFamily="34" charset="0"/>
              </a:rPr>
              <a:t>1  </a:t>
            </a:r>
            <a:r>
              <a:rPr lang="en-US" altLang="zh-CN" sz="2400" b="0" noProof="1" smtClean="0">
                <a:solidFill>
                  <a:schemeClr val="tx1"/>
                </a:solidFill>
                <a:latin typeface="Tahoma" panose="020B0604030504040204" pitchFamily="34" charset="0"/>
              </a:rPr>
              <a:t>(</a:t>
            </a:r>
            <a:r>
              <a:rPr lang="zh-CN" altLang="en-US" sz="2400" b="0" noProof="1" smtClean="0">
                <a:solidFill>
                  <a:schemeClr val="tx1"/>
                </a:solidFill>
                <a:latin typeface="Tahoma" panose="020B0604030504040204" pitchFamily="34" charset="0"/>
              </a:rPr>
              <a:t>数量</a:t>
            </a:r>
            <a:r>
              <a:rPr lang="en-US" altLang="zh-CN" sz="2400" b="0" noProof="1" smtClean="0">
                <a:solidFill>
                  <a:schemeClr val="tx1"/>
                </a:solidFill>
                <a:latin typeface="Tahoma" panose="020B0604030504040204" pitchFamily="34" charset="0"/>
              </a:rPr>
              <a:t>)</a:t>
            </a:r>
            <a:endParaRPr lang="en-US" altLang="zh-CN" sz="2400" b="0" noProof="1">
              <a:solidFill>
                <a:schemeClr val="tx1"/>
              </a:solidFill>
              <a:latin typeface="Tahoma" panose="020B0604030504040204" pitchFamily="34" charset="0"/>
            </a:endParaRPr>
          </a:p>
          <a:p>
            <a:pPr eaLnBrk="0" hangingPunct="0">
              <a:spcBef>
                <a:spcPct val="20000"/>
              </a:spcBef>
              <a:buClr>
                <a:schemeClr val="folHlink"/>
              </a:buClr>
              <a:buSzPct val="60000"/>
              <a:buFont typeface="Wingdings" panose="05000000000000000000" pitchFamily="2" charset="2"/>
              <a:buNone/>
              <a:defRPr/>
            </a:pPr>
            <a:r>
              <a:rPr lang="zh-CN" altLang="en-US" sz="2400" b="0" noProof="1">
                <a:solidFill>
                  <a:schemeClr val="tx1"/>
                </a:solidFill>
                <a:latin typeface="Tahoma" panose="020B0604030504040204" pitchFamily="34" charset="0"/>
              </a:rPr>
              <a:t>特殊</a:t>
            </a:r>
            <a:r>
              <a:rPr lang="zh-CN" altLang="en-US" sz="2400" b="0" noProof="1" smtClean="0">
                <a:solidFill>
                  <a:schemeClr val="tx1"/>
                </a:solidFill>
                <a:latin typeface="Tahoma" panose="020B0604030504040204" pitchFamily="34" charset="0"/>
              </a:rPr>
              <a:t>的：</a:t>
            </a:r>
            <a:r>
              <a:rPr lang="en-US" altLang="zh-CN" sz="2400" b="0" noProof="1">
                <a:solidFill>
                  <a:srgbClr val="FF0000"/>
                </a:solidFill>
                <a:latin typeface="Tahoma" panose="020B0604030504040204" pitchFamily="34" charset="0"/>
              </a:rPr>
              <a:t>A\b = inv(A)*</a:t>
            </a:r>
            <a:r>
              <a:rPr lang="en-US" altLang="zh-CN" sz="2400" b="0" noProof="1" smtClean="0">
                <a:solidFill>
                  <a:srgbClr val="FF0000"/>
                </a:solidFill>
                <a:latin typeface="Tahoma" panose="020B0604030504040204" pitchFamily="34" charset="0"/>
              </a:rPr>
              <a:t>b               A\b</a:t>
            </a:r>
            <a:r>
              <a:rPr lang="zh-CN" altLang="en-US" sz="2400" b="0" noProof="1" smtClean="0">
                <a:solidFill>
                  <a:srgbClr val="FF0000"/>
                </a:solidFill>
                <a:latin typeface="Tahoma" panose="020B0604030504040204" pitchFamily="34" charset="0"/>
              </a:rPr>
              <a:t>同</a:t>
            </a:r>
            <a:r>
              <a:rPr lang="en-US" altLang="zh-CN" sz="2400" b="0" noProof="1" smtClean="0">
                <a:solidFill>
                  <a:srgbClr val="FF0000"/>
                </a:solidFill>
                <a:latin typeface="Tahoma" panose="020B0604030504040204" pitchFamily="34" charset="0"/>
              </a:rPr>
              <a:t>b/A</a:t>
            </a:r>
            <a:r>
              <a:rPr lang="zh-CN" altLang="en-US" sz="2400" b="0" noProof="1" smtClean="0">
                <a:solidFill>
                  <a:srgbClr val="FF0000"/>
                </a:solidFill>
                <a:latin typeface="Tahoma" panose="020B0604030504040204" pitchFamily="34" charset="0"/>
              </a:rPr>
              <a:t>并不等价</a:t>
            </a:r>
            <a:endParaRPr lang="en-US" altLang="zh-CN" sz="2400" b="0" noProof="1" smtClean="0">
              <a:solidFill>
                <a:schemeClr val="tx1"/>
              </a:solidFill>
              <a:latin typeface="Tahoma" panose="020B0604030504040204" pitchFamily="34" charset="0"/>
            </a:endParaRPr>
          </a:p>
          <a:p>
            <a:pPr eaLnBrk="0" hangingPunct="0">
              <a:spcBef>
                <a:spcPct val="20000"/>
              </a:spcBef>
              <a:buClr>
                <a:schemeClr val="folHlink"/>
              </a:buClr>
              <a:buSzPct val="60000"/>
              <a:buFont typeface="Wingdings" panose="05000000000000000000" pitchFamily="2" charset="2"/>
              <a:buNone/>
              <a:defRPr/>
            </a:pPr>
            <a:r>
              <a:rPr lang="en-US" altLang="zh-CN" sz="2400" b="0" noProof="1" smtClean="0">
                <a:solidFill>
                  <a:schemeClr val="tx1"/>
                </a:solidFill>
                <a:latin typeface="Tahoma" panose="020B0604030504040204" pitchFamily="34" charset="0"/>
              </a:rPr>
              <a:t>         </a:t>
            </a:r>
            <a:r>
              <a:rPr lang="en-US" altLang="zh-CN" sz="2400" b="0" noProof="1" smtClean="0">
                <a:solidFill>
                  <a:schemeClr val="bg1">
                    <a:lumMod val="50000"/>
                  </a:schemeClr>
                </a:solidFill>
                <a:latin typeface="Tahoma" panose="020B0604030504040204" pitchFamily="34" charset="0"/>
              </a:rPr>
              <a:t>N</a:t>
            </a:r>
            <a:r>
              <a:rPr lang="en-US" altLang="zh-CN" sz="2000" b="0" noProof="1" smtClean="0">
                <a:solidFill>
                  <a:schemeClr val="bg1">
                    <a:lumMod val="50000"/>
                  </a:schemeClr>
                </a:solidFill>
                <a:latin typeface="Tahoma" panose="020B0604030504040204" pitchFamily="34" charset="0"/>
              </a:rPr>
              <a:t>x</a:t>
            </a:r>
            <a:r>
              <a:rPr lang="en-US" altLang="zh-CN" sz="2400" b="0" noProof="1" smtClean="0">
                <a:solidFill>
                  <a:schemeClr val="bg1">
                    <a:lumMod val="50000"/>
                  </a:schemeClr>
                </a:solidFill>
                <a:latin typeface="Tahoma" panose="020B0604030504040204" pitchFamily="34" charset="0"/>
              </a:rPr>
              <a:t>N\N</a:t>
            </a:r>
            <a:r>
              <a:rPr lang="en-US" altLang="zh-CN" sz="2000" b="0" noProof="1" smtClean="0">
                <a:solidFill>
                  <a:schemeClr val="bg1">
                    <a:lumMod val="50000"/>
                  </a:schemeClr>
                </a:solidFill>
                <a:latin typeface="Tahoma" panose="020B0604030504040204" pitchFamily="34" charset="0"/>
              </a:rPr>
              <a:t>x</a:t>
            </a:r>
            <a:r>
              <a:rPr lang="en-US" altLang="zh-CN" sz="2400" b="0" noProof="1" smtClean="0">
                <a:solidFill>
                  <a:schemeClr val="bg1">
                    <a:lumMod val="50000"/>
                  </a:schemeClr>
                </a:solidFill>
                <a:latin typeface="Tahoma" panose="020B0604030504040204" pitchFamily="34" charset="0"/>
              </a:rPr>
              <a:t>1</a:t>
            </a:r>
            <a:endParaRPr lang="zh-CN" altLang="en-US" sz="2400" b="0" noProof="1">
              <a:solidFill>
                <a:schemeClr val="bg1">
                  <a:lumMod val="50000"/>
                </a:schemeClr>
              </a:solidFill>
              <a:latin typeface="Tahoma" panose="020B0604030504040204" pitchFamily="34" charset="0"/>
            </a:endParaRPr>
          </a:p>
          <a:p>
            <a:pPr eaLnBrk="0" hangingPunct="0">
              <a:spcBef>
                <a:spcPct val="20000"/>
              </a:spcBef>
              <a:buClr>
                <a:schemeClr val="folHlink"/>
              </a:buClr>
              <a:buSzPct val="60000"/>
              <a:buFont typeface="Wingdings" panose="05000000000000000000" pitchFamily="2" charset="2"/>
              <a:buNone/>
              <a:defRPr/>
            </a:pPr>
            <a:endParaRPr lang="en-US" altLang="zh-CN" noProof="1">
              <a:solidFill>
                <a:srgbClr val="0000FF"/>
              </a:solidFill>
              <a:latin typeface="Tahoma" panose="020B0604030504040204" pitchFamily="34" charset="0"/>
            </a:endParaRPr>
          </a:p>
          <a:p>
            <a:pPr marL="342900" indent="-342900" algn="ctr" eaLnBrk="0" hangingPunct="0">
              <a:spcBef>
                <a:spcPct val="20000"/>
              </a:spcBef>
              <a:buClr>
                <a:schemeClr val="folHlink"/>
              </a:buClr>
              <a:buSzPct val="60000"/>
              <a:buFont typeface="Wingdings" panose="05000000000000000000" pitchFamily="2" charset="2"/>
              <a:buNone/>
              <a:defRPr/>
            </a:pPr>
            <a:r>
              <a:rPr lang="zh-CN" altLang="en-US" b="0" noProof="1">
                <a:solidFill>
                  <a:srgbClr val="0000FF"/>
                </a:solidFill>
                <a:latin typeface="Tahoma" panose="020B0604030504040204" pitchFamily="34" charset="0"/>
              </a:rPr>
              <a:t>矩阵除法可用于解线性方程组</a:t>
            </a:r>
          </a:p>
          <a:p>
            <a:pPr marL="342900" indent="-342900" algn="ctr" eaLnBrk="0" hangingPunct="0">
              <a:spcBef>
                <a:spcPct val="20000"/>
              </a:spcBef>
              <a:buClr>
                <a:schemeClr val="folHlink"/>
              </a:buClr>
              <a:buSzPct val="60000"/>
              <a:buFont typeface="Wingdings" panose="05000000000000000000" pitchFamily="2" charset="2"/>
              <a:buNone/>
              <a:defRPr/>
            </a:pPr>
            <a:r>
              <a:rPr lang="en-US" altLang="zh-CN" b="0" noProof="1">
                <a:solidFill>
                  <a:srgbClr val="FF0000"/>
                </a:solidFill>
                <a:latin typeface="Tahoma" panose="020B0604030504040204" pitchFamily="34" charset="0"/>
              </a:rPr>
              <a:t>A*x=b   </a:t>
            </a:r>
            <a:r>
              <a:rPr lang="en-US" altLang="zh-CN" b="0" noProof="1" smtClean="0">
                <a:solidFill>
                  <a:srgbClr val="FF0000"/>
                </a:solidFill>
                <a:latin typeface="Tahoma" panose="020B0604030504040204" pitchFamily="34" charset="0"/>
              </a:rPr>
              <a:t>  </a:t>
            </a:r>
            <a:r>
              <a:rPr lang="en-US" altLang="zh-CN" b="0" noProof="1" smtClean="0">
                <a:solidFill>
                  <a:srgbClr val="FF0000"/>
                </a:solidFill>
                <a:latin typeface="Tahoma" panose="020B0604030504040204" pitchFamily="34" charset="0"/>
                <a:sym typeface="Wingdings" panose="05000000000000000000" pitchFamily="2" charset="2"/>
              </a:rPr>
              <a:t>    x = inv(A</a:t>
            </a:r>
            <a:r>
              <a:rPr lang="en-US" altLang="zh-CN" b="0" noProof="1">
                <a:solidFill>
                  <a:srgbClr val="FF0000"/>
                </a:solidFill>
                <a:latin typeface="Tahoma" panose="020B0604030504040204" pitchFamily="34" charset="0"/>
                <a:sym typeface="Wingdings" panose="05000000000000000000" pitchFamily="2" charset="2"/>
              </a:rPr>
              <a:t>)*</a:t>
            </a:r>
            <a:r>
              <a:rPr lang="en-US" altLang="zh-CN" b="0" noProof="1" smtClean="0">
                <a:solidFill>
                  <a:srgbClr val="FF0000"/>
                </a:solidFill>
              </a:rPr>
              <a:t>A*x = </a:t>
            </a:r>
            <a:r>
              <a:rPr lang="en-US" altLang="zh-CN" b="0" noProof="1">
                <a:solidFill>
                  <a:srgbClr val="FF0000"/>
                </a:solidFill>
                <a:sym typeface="Wingdings" panose="05000000000000000000" pitchFamily="2" charset="2"/>
              </a:rPr>
              <a:t>inv(A)*</a:t>
            </a:r>
            <a:r>
              <a:rPr lang="en-US" altLang="zh-CN" b="0" noProof="1" smtClean="0">
                <a:solidFill>
                  <a:srgbClr val="FF0000"/>
                </a:solidFill>
              </a:rPr>
              <a:t>b = A\b</a:t>
            </a:r>
            <a:endParaRPr lang="en-US" altLang="zh-CN" b="0" noProof="1">
              <a:solidFill>
                <a:srgbClr val="FF0000"/>
              </a:solidFill>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52</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txBox="1">
            <a:spLocks noChangeArrowheads="1"/>
          </p:cNvSpPr>
          <p:nvPr/>
        </p:nvSpPr>
        <p:spPr bwMode="auto">
          <a:xfrm>
            <a:off x="228600"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关于</a:t>
            </a:r>
            <a:r>
              <a:rPr lang="zh-CN" altLang="en-US" sz="4000" dirty="0">
                <a:solidFill>
                  <a:schemeClr val="hlink"/>
                </a:solidFill>
              </a:rPr>
              <a:t>矩阵</a:t>
            </a:r>
            <a:r>
              <a:rPr lang="zh-CN" altLang="en-US" sz="4000" dirty="0" smtClean="0">
                <a:solidFill>
                  <a:schemeClr val="hlink"/>
                </a:solidFill>
              </a:rPr>
              <a:t>乘和反除</a:t>
            </a:r>
            <a:endParaRPr lang="zh-CN" altLang="en-US" sz="4000" dirty="0">
              <a:solidFill>
                <a:schemeClr val="hlink"/>
              </a:solidFill>
            </a:endParaRPr>
          </a:p>
        </p:txBody>
      </p:sp>
      <p:sp>
        <p:nvSpPr>
          <p:cNvPr id="163843" name="Rectangle 3"/>
          <p:cNvSpPr txBox="1"/>
          <p:nvPr/>
        </p:nvSpPr>
        <p:spPr>
          <a:xfrm>
            <a:off x="325438" y="1052165"/>
            <a:ext cx="8279010" cy="4537075"/>
          </a:xfrm>
          <a:prstGeom prst="rect">
            <a:avLst/>
          </a:prstGeom>
          <a:noFill/>
          <a:ln w="9525">
            <a:noFill/>
          </a:ln>
        </p:spPr>
        <p:txBody>
          <a:bodyPr/>
          <a:lstStyle/>
          <a:p>
            <a:pPr eaLnBrk="0" hangingPunct="0">
              <a:spcBef>
                <a:spcPct val="20000"/>
              </a:spcBef>
              <a:buClr>
                <a:schemeClr val="folHlink"/>
              </a:buClr>
              <a:buSzPct val="60000"/>
              <a:buFont typeface="Wingdings" panose="05000000000000000000" pitchFamily="2" charset="2"/>
              <a:buNone/>
              <a:defRPr/>
            </a:pPr>
            <a:r>
              <a:rPr lang="en-US" altLang="zh-CN" sz="2400" b="0" noProof="1" smtClean="0">
                <a:solidFill>
                  <a:srgbClr val="0000FF"/>
                </a:solidFill>
                <a:latin typeface="Tahoma" panose="020B0604030504040204" pitchFamily="34" charset="0"/>
              </a:rPr>
              <a:t>【</a:t>
            </a:r>
            <a:r>
              <a:rPr lang="zh-CN" altLang="en-US" sz="2400" b="0" noProof="1" smtClean="0">
                <a:solidFill>
                  <a:srgbClr val="0000FF"/>
                </a:solidFill>
                <a:latin typeface="Tahoma" panose="020B0604030504040204" pitchFamily="34" charset="0"/>
              </a:rPr>
              <a:t>例</a:t>
            </a:r>
            <a:r>
              <a:rPr lang="en-US" altLang="zh-CN" sz="2400" b="0" noProof="1" smtClean="0">
                <a:solidFill>
                  <a:srgbClr val="0000FF"/>
                </a:solidFill>
                <a:latin typeface="Tahoma" panose="020B0604030504040204" pitchFamily="34" charset="0"/>
              </a:rPr>
              <a:t>】</a:t>
            </a:r>
            <a:endParaRPr lang="en-US" altLang="zh-CN" sz="2400" b="0" noProof="1">
              <a:solidFill>
                <a:srgbClr val="0000FF"/>
              </a:solidFill>
              <a:latin typeface="Tahoma" panose="020B0604030504040204" pitchFamily="34" charset="0"/>
            </a:endParaRPr>
          </a:p>
          <a:p>
            <a:r>
              <a:rPr lang="en-US" altLang="zh-CN" b="0" dirty="0" smtClean="0">
                <a:solidFill>
                  <a:srgbClr val="993300"/>
                </a:solidFill>
              </a:rPr>
              <a:t>	a</a:t>
            </a:r>
            <a:r>
              <a:rPr lang="en-US" altLang="zh-CN" b="0" dirty="0">
                <a:solidFill>
                  <a:srgbClr val="993300"/>
                </a:solidFill>
              </a:rPr>
              <a:t>=[1,2; </a:t>
            </a:r>
            <a:r>
              <a:rPr lang="en-US" altLang="zh-CN" b="0" dirty="0" smtClean="0">
                <a:solidFill>
                  <a:srgbClr val="993300"/>
                </a:solidFill>
              </a:rPr>
              <a:t> 3,4</a:t>
            </a:r>
            <a:r>
              <a:rPr lang="en-US" altLang="zh-CN" b="0" dirty="0">
                <a:solidFill>
                  <a:srgbClr val="993300"/>
                </a:solidFill>
              </a:rPr>
              <a:t>]</a:t>
            </a:r>
          </a:p>
          <a:p>
            <a:r>
              <a:rPr lang="en-US" altLang="zh-CN" b="0" dirty="0" smtClean="0">
                <a:solidFill>
                  <a:srgbClr val="993300"/>
                </a:solidFill>
              </a:rPr>
              <a:t>	b</a:t>
            </a:r>
            <a:r>
              <a:rPr lang="en-US" altLang="zh-CN" b="0" dirty="0">
                <a:solidFill>
                  <a:srgbClr val="993300"/>
                </a:solidFill>
              </a:rPr>
              <a:t>=[1</a:t>
            </a:r>
            <a:r>
              <a:rPr lang="en-US" altLang="zh-CN" b="0" dirty="0" smtClean="0">
                <a:solidFill>
                  <a:srgbClr val="993300"/>
                </a:solidFill>
              </a:rPr>
              <a:t>;  2]</a:t>
            </a:r>
            <a:endParaRPr lang="en-US" altLang="zh-CN" b="0" dirty="0">
              <a:solidFill>
                <a:srgbClr val="993300"/>
              </a:solidFill>
            </a:endParaRPr>
          </a:p>
          <a:p>
            <a:r>
              <a:rPr lang="en-US" altLang="zh-CN" b="0" dirty="0" smtClean="0">
                <a:solidFill>
                  <a:srgbClr val="993300"/>
                </a:solidFill>
              </a:rPr>
              <a:t>	a*b</a:t>
            </a:r>
          </a:p>
          <a:p>
            <a:r>
              <a:rPr lang="en-US" altLang="zh-CN" b="0" dirty="0">
                <a:solidFill>
                  <a:srgbClr val="993300"/>
                </a:solidFill>
              </a:rPr>
              <a:t>	a\b</a:t>
            </a:r>
          </a:p>
          <a:p>
            <a:endParaRPr lang="en-US" altLang="zh-CN" b="0" dirty="0">
              <a:solidFill>
                <a:srgbClr val="993300"/>
              </a:solidFill>
            </a:endParaRPr>
          </a:p>
          <a:p>
            <a:r>
              <a:rPr lang="en-US" altLang="zh-CN" b="0" dirty="0" smtClean="0">
                <a:solidFill>
                  <a:srgbClr val="993300"/>
                </a:solidFill>
              </a:rPr>
              <a:t>	b*a    </a:t>
            </a:r>
            <a:r>
              <a:rPr lang="en-US" altLang="zh-CN" b="0" dirty="0" smtClean="0">
                <a:solidFill>
                  <a:srgbClr val="198A10"/>
                </a:solidFill>
              </a:rPr>
              <a:t>%</a:t>
            </a:r>
            <a:r>
              <a:rPr lang="zh-CN" altLang="en-US" b="0" dirty="0">
                <a:solidFill>
                  <a:srgbClr val="198A10"/>
                </a:solidFill>
              </a:rPr>
              <a:t>不能运算，</a:t>
            </a:r>
            <a:r>
              <a:rPr lang="en-US" altLang="zh-CN" b="0" dirty="0" smtClean="0">
                <a:solidFill>
                  <a:srgbClr val="198A10"/>
                </a:solidFill>
              </a:rPr>
              <a:t>why？</a:t>
            </a:r>
            <a:endParaRPr lang="en-US" altLang="zh-CN" b="0" dirty="0">
              <a:solidFill>
                <a:srgbClr val="198A10"/>
              </a:solidFill>
            </a:endParaRPr>
          </a:p>
          <a:p>
            <a:r>
              <a:rPr lang="en-US" altLang="zh-CN" b="0" dirty="0" smtClean="0">
                <a:solidFill>
                  <a:srgbClr val="993300"/>
                </a:solidFill>
              </a:rPr>
              <a:t>	b/a    </a:t>
            </a:r>
            <a:r>
              <a:rPr lang="en-US" altLang="zh-CN" b="0" dirty="0" smtClean="0">
                <a:solidFill>
                  <a:srgbClr val="198A10"/>
                </a:solidFill>
              </a:rPr>
              <a:t>%</a:t>
            </a:r>
            <a:r>
              <a:rPr lang="zh-CN" altLang="en-US" b="0" dirty="0">
                <a:solidFill>
                  <a:srgbClr val="198A10"/>
                </a:solidFill>
              </a:rPr>
              <a:t>也不能运算，</a:t>
            </a:r>
            <a:r>
              <a:rPr lang="en-US" altLang="zh-CN" b="0" dirty="0" smtClean="0">
                <a:solidFill>
                  <a:srgbClr val="198A10"/>
                </a:solidFill>
              </a:rPr>
              <a:t>why？</a:t>
            </a:r>
            <a:r>
              <a:rPr lang="zh-CN" altLang="en-US" b="0" dirty="0" smtClean="0">
                <a:solidFill>
                  <a:srgbClr val="198A10"/>
                </a:solidFill>
              </a:rPr>
              <a:t>与</a:t>
            </a:r>
            <a:r>
              <a:rPr lang="en-US" altLang="zh-CN" b="0" dirty="0">
                <a:solidFill>
                  <a:srgbClr val="198A10"/>
                </a:solidFill>
              </a:rPr>
              <a:t>a\b</a:t>
            </a:r>
            <a:r>
              <a:rPr lang="zh-CN" altLang="en-US" b="0" dirty="0">
                <a:solidFill>
                  <a:srgbClr val="198A10"/>
                </a:solidFill>
              </a:rPr>
              <a:t>并</a:t>
            </a:r>
            <a:r>
              <a:rPr lang="zh-CN" altLang="en-US" b="0" dirty="0" smtClean="0">
                <a:solidFill>
                  <a:srgbClr val="198A10"/>
                </a:solidFill>
              </a:rPr>
              <a:t>不等价</a:t>
            </a:r>
            <a:endParaRPr lang="en-US" altLang="zh-CN" b="0" dirty="0" smtClean="0">
              <a:solidFill>
                <a:srgbClr val="198A10"/>
              </a:solidFill>
            </a:endParaRPr>
          </a:p>
          <a:p>
            <a:pPr algn="ctr"/>
            <a:endParaRPr lang="en-US" altLang="zh-CN" b="0" dirty="0" smtClean="0">
              <a:solidFill>
                <a:srgbClr val="198A10"/>
              </a:solidFill>
            </a:endParaRPr>
          </a:p>
          <a:p>
            <a:pPr algn="ctr"/>
            <a:r>
              <a:rPr lang="zh-CN" altLang="en-US" b="0" dirty="0" smtClean="0">
                <a:solidFill>
                  <a:srgbClr val="FF0000"/>
                </a:solidFill>
              </a:rPr>
              <a:t>原因是矩阵维度不满足要求</a:t>
            </a:r>
            <a:endParaRPr lang="zh-CN" altLang="en-US" b="0" dirty="0">
              <a:solidFill>
                <a:srgbClr val="FF0000"/>
              </a:solidFill>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53</a:t>
            </a:fld>
            <a:endParaRPr lang="zh-CN" altLang="en-US" dirty="0"/>
          </a:p>
        </p:txBody>
      </p:sp>
    </p:spTree>
    <p:extLst>
      <p:ext uri="{BB962C8B-B14F-4D97-AF65-F5344CB8AC3E}">
        <p14:creationId xmlns:p14="http://schemas.microsoft.com/office/powerpoint/2010/main" val="2659374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E4B4626-9A3F-4163-8250-F77090A534AC}" type="slidenum">
              <a:rPr lang="zh-CN" altLang="en-US" smtClean="0"/>
              <a:pPr/>
              <a:t>54</a:t>
            </a:fld>
            <a:endParaRPr lang="zh-CN" altLang="en-US"/>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有变量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 [1,2,3;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4,5,6];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以下哪些指令</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其中的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a(1,3)=0; a(2,1)=0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a(2)=0; a(5)=0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a([2 5])=0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a=a-a.*(a==3|a==4)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7"/>
            </p:custDataLst>
          </p:nvPr>
        </p:nvSpPr>
        <p:spPr bwMode="auto">
          <a:xfrm>
            <a:off x="1114425" y="2850356"/>
            <a:ext cx="514350" cy="514350"/>
          </a:xfrm>
          <a:prstGeom prst="rect">
            <a:avLst/>
          </a:prstGeom>
          <a:solidFill>
            <a:srgbClr val="00FF00"/>
          </a:solidFill>
          <a:ln w="254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8"/>
            </p:custDataLst>
          </p:nvPr>
        </p:nvSpPr>
        <p:spPr bwMode="auto">
          <a:xfrm>
            <a:off x="1114425" y="3707606"/>
            <a:ext cx="514350" cy="514350"/>
          </a:xfrm>
          <a:prstGeom prst="rect">
            <a:avLst/>
          </a:prstGeom>
          <a:solidFill>
            <a:srgbClr val="00FF00"/>
          </a:solidFill>
          <a:ln w="254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9"/>
            </p:custDataLst>
          </p:nvPr>
        </p:nvSpPr>
        <p:spPr bwMode="auto">
          <a:xfrm>
            <a:off x="1114425" y="4564856"/>
            <a:ext cx="514350" cy="514350"/>
          </a:xfrm>
          <a:prstGeom prst="rect">
            <a:avLst/>
          </a:prstGeom>
          <a:solidFill>
            <a:srgbClr val="00FF00"/>
          </a:solidFill>
          <a:ln w="254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p:cNvSpPr>
            <a:spLocks noChangeAspect="1"/>
          </p:cNvSpPr>
          <p:nvPr>
            <p:custDataLst>
              <p:tags r:id="rId10"/>
            </p:custDataLst>
          </p:nvPr>
        </p:nvSpPr>
        <p:spPr bwMode="auto">
          <a:xfrm>
            <a:off x="1114425" y="5422106"/>
            <a:ext cx="514350" cy="514350"/>
          </a:xfrm>
          <a:prstGeom prst="rect">
            <a:avLst/>
          </a:prstGeom>
          <a:solidFill>
            <a:srgbClr val="00FF00"/>
          </a:solidFill>
          <a:ln w="254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ln>
          <a:effectLst>
            <a:outerShdw dist="35921" dir="2700000" algn="ctr" rotWithShape="0">
              <a:schemeClr val="tx2"/>
            </a:outerShdw>
          </a:effectLst>
        </p:spPr>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bwMode="auto">
            <a:xfrm>
              <a:off x="0" y="0"/>
              <a:ext cx="9144000" cy="635000"/>
            </a:xfrm>
            <a:prstGeom prst="rect">
              <a:avLst/>
            </a:prstGeom>
            <a:solidFill>
              <a:srgbClr val="F6F7F8"/>
            </a:solidFill>
            <a:ln w="9525" algn="ctr">
              <a:noFill/>
              <a:miter lim="800000"/>
            </a:ln>
            <a:effectLst>
              <a:outerShdw dist="35921" dir="2700000" algn="ctr" rotWithShape="0">
                <a:schemeClr val="tx2"/>
              </a:outerShdw>
            </a:effectLst>
            <a:extLst>
              <a:ext uri="{91240B29-F687-4F45-9708-019B960494DF}">
                <a14:hiddenLine xmlns:a14="http://schemas.microsoft.com/office/drawing/2010/main" w="9525" algn="ctr">
                  <a:solidFill>
                    <a:srgbClr val="FF6600"/>
                  </a:solidFill>
                  <a:miter lim="800000"/>
                </a14:hiddenLine>
              </a:ext>
            </a:extLst>
          </p:spPr>
          <p:txBody>
            <a:bodyPr rtlCol="0" anchor="b"/>
            <a:lstStyle/>
            <a:p>
              <a:pPr algn="ctr"/>
              <a:endParaRPr lang="zh-CN" altLang="en-US" sz="2400">
                <a:solidFill>
                  <a:schemeClr val="hlink"/>
                </a:solidFill>
              </a:endParaRPr>
            </a:p>
          </p:txBody>
        </p:sp>
        <p:sp>
          <p:nvSpPr>
            <p:cNvPr id="17" name="ColorBlock"/>
            <p:cNvSpPr/>
            <p:nvPr>
              <p:custDataLst>
                <p:tags r:id="rId15"/>
              </p:custDataLst>
            </p:nvPr>
          </p:nvSpPr>
          <p:spPr bwMode="auto">
            <a:xfrm>
              <a:off x="0" y="0"/>
              <a:ext cx="190500" cy="635000"/>
            </a:xfrm>
            <a:prstGeom prst="rect">
              <a:avLst/>
            </a:prstGeom>
            <a:solidFill>
              <a:srgbClr val="639EF4"/>
            </a:solidFill>
            <a:ln w="9525" algn="ctr">
              <a:noFill/>
              <a:miter lim="800000"/>
            </a:ln>
            <a:effectLst>
              <a:outerShdw dist="35921" dir="2700000" algn="ctr" rotWithShape="0">
                <a:schemeClr val="tx2"/>
              </a:outerShdw>
            </a:effectLst>
            <a:extLst>
              <a:ext uri="{91240B29-F687-4F45-9708-019B960494DF}">
                <a14:hiddenLine xmlns:a14="http://schemas.microsoft.com/office/drawing/2010/main" w="9525" algn="ctr">
                  <a:solidFill>
                    <a:srgbClr val="FF6600"/>
                  </a:solidFill>
                  <a:miter lim="800000"/>
                </a14:hiddenLine>
              </a:ext>
            </a:extLst>
          </p:spPr>
          <p:txBody>
            <a:bodyPr rtlCol="0" anchor="b"/>
            <a:lstStyle/>
            <a:p>
              <a:pPr algn="ctr"/>
              <a:endParaRPr lang="zh-CN" altLang="en-US" sz="2400">
                <a:solidFill>
                  <a:schemeClr val="hlink"/>
                </a:solidFill>
              </a:endParaRPr>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99993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txBox="1">
            <a:spLocks noChangeArrowheads="1"/>
          </p:cNvSpPr>
          <p:nvPr/>
        </p:nvSpPr>
        <p:spPr bwMode="auto">
          <a:xfrm>
            <a:off x="228600" y="4445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矩阵分析常用</a:t>
            </a:r>
            <a:r>
              <a:rPr lang="zh-CN" altLang="en-US" sz="4000" dirty="0">
                <a:solidFill>
                  <a:schemeClr val="hlink"/>
                </a:solidFill>
              </a:rPr>
              <a:t>函数</a:t>
            </a:r>
          </a:p>
        </p:txBody>
      </p:sp>
      <p:sp>
        <p:nvSpPr>
          <p:cNvPr id="130051" name="Rectangle 3"/>
          <p:cNvSpPr txBox="1">
            <a:spLocks noChangeArrowheads="1"/>
          </p:cNvSpPr>
          <p:nvPr/>
        </p:nvSpPr>
        <p:spPr bwMode="auto">
          <a:xfrm>
            <a:off x="228600" y="1124745"/>
            <a:ext cx="8726488"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marL="0" indent="0" eaLnBrk="1" hangingPunct="1">
              <a:spcBef>
                <a:spcPct val="20000"/>
              </a:spcBef>
              <a:buClr>
                <a:schemeClr val="folHlink"/>
              </a:buClr>
              <a:buSzPct val="60000"/>
            </a:pPr>
            <a:r>
              <a:rPr lang="zh-CN" altLang="en-US" sz="3200" dirty="0">
                <a:solidFill>
                  <a:srgbClr val="0000FF"/>
                </a:solidFill>
                <a:latin typeface="Times New Roman" panose="02020603050405020304" pitchFamily="18" charset="0"/>
                <a:ea typeface="华文楷体" panose="02010600040101010101" pitchFamily="2" charset="-122"/>
              </a:rPr>
              <a:t>最大值和最小值   </a:t>
            </a:r>
            <a:r>
              <a:rPr lang="en-US" altLang="zh-CN" sz="3200" dirty="0" smtClean="0">
                <a:solidFill>
                  <a:srgbClr val="FF0000"/>
                </a:solidFill>
                <a:latin typeface="Times New Roman" panose="02020603050405020304" pitchFamily="18" charset="0"/>
                <a:ea typeface="华文楷体" panose="02010600040101010101" pitchFamily="2" charset="-122"/>
              </a:rPr>
              <a:t>max</a:t>
            </a:r>
            <a:r>
              <a:rPr lang="zh-CN" altLang="en-US" sz="3200" dirty="0" smtClean="0">
                <a:solidFill>
                  <a:srgbClr val="FF0000"/>
                </a:solidFill>
                <a:latin typeface="Times New Roman" panose="02020603050405020304" pitchFamily="18" charset="0"/>
                <a:ea typeface="华文楷体" panose="02010600040101010101" pitchFamily="2" charset="-122"/>
              </a:rPr>
              <a:t>，</a:t>
            </a:r>
            <a:r>
              <a:rPr lang="en-US" altLang="zh-CN" sz="3200" dirty="0" smtClean="0">
                <a:solidFill>
                  <a:srgbClr val="FF0000"/>
                </a:solidFill>
                <a:latin typeface="Times New Roman" panose="02020603050405020304" pitchFamily="18" charset="0"/>
                <a:ea typeface="华文楷体" panose="02010600040101010101" pitchFamily="2" charset="-122"/>
              </a:rPr>
              <a:t>min</a:t>
            </a:r>
            <a:endParaRPr lang="zh-CN" altLang="en-US" sz="3200" dirty="0">
              <a:solidFill>
                <a:srgbClr val="FF0000"/>
              </a:solidFill>
              <a:latin typeface="Times New Roman" panose="02020603050405020304" pitchFamily="18" charset="0"/>
              <a:ea typeface="华文楷体" panose="02010600040101010101" pitchFamily="2" charset="-122"/>
            </a:endParaRPr>
          </a:p>
          <a:p>
            <a:pPr eaLnBrk="1" hangingPunct="1">
              <a:spcBef>
                <a:spcPct val="20000"/>
              </a:spcBef>
              <a:buClr>
                <a:schemeClr val="folHlink"/>
              </a:buClr>
              <a:buSzPct val="60000"/>
              <a:buFont typeface="Wingdings" panose="05000000000000000000" pitchFamily="2" charset="2"/>
              <a:buNone/>
            </a:pPr>
            <a:r>
              <a:rPr lang="zh-CN" altLang="en-US" sz="2400" dirty="0">
                <a:solidFill>
                  <a:schemeClr val="tx1"/>
                </a:solidFill>
                <a:latin typeface="Times New Roman" panose="02020603050405020304" pitchFamily="18" charset="0"/>
                <a:ea typeface="华文楷体" panose="02010600040101010101" pitchFamily="2" charset="-122"/>
              </a:rPr>
              <a:t> </a:t>
            </a:r>
            <a:r>
              <a:rPr lang="en-US" altLang="zh-CN" sz="2400" dirty="0">
                <a:solidFill>
                  <a:schemeClr val="hlink"/>
                </a:solidFill>
                <a:latin typeface="Times New Roman" panose="02020603050405020304" pitchFamily="18" charset="0"/>
                <a:ea typeface="华文楷体" panose="02010600040101010101" pitchFamily="2" charset="-122"/>
              </a:rPr>
              <a:t>1</a:t>
            </a:r>
            <a:r>
              <a:rPr lang="zh-CN" altLang="en-US" sz="2400" dirty="0">
                <a:solidFill>
                  <a:schemeClr val="hlink"/>
                </a:solidFill>
                <a:latin typeface="Times New Roman" panose="02020603050405020304" pitchFamily="18" charset="0"/>
                <a:ea typeface="华文楷体" panose="02010600040101010101" pitchFamily="2" charset="-122"/>
              </a:rPr>
              <a:t>、求向量的最大值和最小值</a:t>
            </a:r>
            <a:r>
              <a:rPr lang="zh-CN" altLang="en-US" sz="2400" dirty="0">
                <a:solidFill>
                  <a:schemeClr val="tx1"/>
                </a:solidFill>
                <a:latin typeface="Times New Roman" panose="02020603050405020304" pitchFamily="18" charset="0"/>
                <a:ea typeface="华文楷体" panose="02010600040101010101" pitchFamily="2" charset="-122"/>
              </a:rPr>
              <a:t>   </a:t>
            </a:r>
            <a:r>
              <a:rPr lang="zh-CN" altLang="en-US" sz="2400" b="0" dirty="0" smtClean="0">
                <a:solidFill>
                  <a:schemeClr val="tx1"/>
                </a:solidFill>
                <a:latin typeface="Times New Roman" panose="02020603050405020304" pitchFamily="18" charset="0"/>
                <a:ea typeface="华文楷体" panose="02010600040101010101" pitchFamily="2" charset="-122"/>
              </a:rPr>
              <a:t>有</a:t>
            </a:r>
            <a:r>
              <a:rPr lang="zh-CN" altLang="en-US" sz="2400" b="0" dirty="0">
                <a:solidFill>
                  <a:schemeClr val="tx1"/>
                </a:solidFill>
                <a:latin typeface="Times New Roman" panose="02020603050405020304" pitchFamily="18" charset="0"/>
                <a:ea typeface="华文楷体" panose="02010600040101010101" pitchFamily="2" charset="-122"/>
              </a:rPr>
              <a:t>两种调用格式，分别是：</a:t>
            </a:r>
          </a:p>
          <a:p>
            <a:pPr eaLnBrk="1" hangingPunct="1">
              <a:lnSpc>
                <a:spcPct val="130000"/>
              </a:lnSpc>
              <a:spcBef>
                <a:spcPct val="20000"/>
              </a:spcBef>
              <a:buClr>
                <a:schemeClr val="folHlink"/>
              </a:buClr>
              <a:buSzPct val="60000"/>
              <a:buFont typeface="Wingdings" panose="05000000000000000000" pitchFamily="2" charset="2"/>
              <a:buNone/>
            </a:pPr>
            <a:r>
              <a:rPr lang="zh-CN" altLang="en-US" sz="2400" b="0" dirty="0">
                <a:solidFill>
                  <a:schemeClr val="tx1"/>
                </a:solidFill>
                <a:latin typeface="Times New Roman" panose="02020603050405020304" pitchFamily="18" charset="0"/>
                <a:ea typeface="华文楷体" panose="02010600040101010101" pitchFamily="2" charset="-122"/>
              </a:rPr>
              <a:t>      </a:t>
            </a:r>
            <a:r>
              <a:rPr lang="en-US" altLang="zh-CN" sz="2400" b="0" dirty="0">
                <a:solidFill>
                  <a:srgbClr val="490092"/>
                </a:solidFill>
                <a:latin typeface="Times New Roman" panose="02020603050405020304" pitchFamily="18" charset="0"/>
                <a:ea typeface="华文楷体" panose="02010600040101010101" pitchFamily="2" charset="-122"/>
              </a:rPr>
              <a:t>(1) y=max(X)</a:t>
            </a:r>
            <a:r>
              <a:rPr lang="zh-CN" altLang="en-US" sz="2400" b="0" dirty="0">
                <a:solidFill>
                  <a:schemeClr val="tx1"/>
                </a:solidFill>
                <a:latin typeface="Times New Roman" panose="02020603050405020304" pitchFamily="18" charset="0"/>
                <a:ea typeface="华文楷体" panose="02010600040101010101" pitchFamily="2" charset="-122"/>
              </a:rPr>
              <a:t>：返回向量</a:t>
            </a:r>
            <a:r>
              <a:rPr lang="en-US" altLang="zh-CN" sz="2400" b="0" dirty="0">
                <a:solidFill>
                  <a:schemeClr val="tx1"/>
                </a:solidFill>
                <a:latin typeface="Times New Roman" panose="02020603050405020304" pitchFamily="18" charset="0"/>
                <a:ea typeface="华文楷体" panose="02010600040101010101" pitchFamily="2" charset="-122"/>
              </a:rPr>
              <a:t>X</a:t>
            </a:r>
            <a:r>
              <a:rPr lang="zh-CN" altLang="en-US" sz="2400" b="0" dirty="0">
                <a:solidFill>
                  <a:schemeClr val="tx1"/>
                </a:solidFill>
                <a:latin typeface="Times New Roman" panose="02020603050405020304" pitchFamily="18" charset="0"/>
                <a:ea typeface="华文楷体" panose="02010600040101010101" pitchFamily="2" charset="-122"/>
              </a:rPr>
              <a:t>的最大值存入</a:t>
            </a:r>
            <a:r>
              <a:rPr lang="en-US" altLang="zh-CN" sz="2400" b="0" dirty="0">
                <a:solidFill>
                  <a:schemeClr val="tx1"/>
                </a:solidFill>
                <a:latin typeface="Times New Roman" panose="02020603050405020304" pitchFamily="18" charset="0"/>
                <a:ea typeface="华文楷体" panose="02010600040101010101" pitchFamily="2" charset="-122"/>
              </a:rPr>
              <a:t>y</a:t>
            </a:r>
            <a:r>
              <a:rPr lang="zh-CN" altLang="en-US" sz="2400" b="0" dirty="0">
                <a:solidFill>
                  <a:schemeClr val="tx1"/>
                </a:solidFill>
                <a:latin typeface="Times New Roman" panose="02020603050405020304" pitchFamily="18" charset="0"/>
                <a:ea typeface="华文楷体" panose="02010600040101010101" pitchFamily="2" charset="-122"/>
              </a:rPr>
              <a:t>，如果</a:t>
            </a:r>
            <a:r>
              <a:rPr lang="en-US" altLang="zh-CN" sz="2400" b="0" dirty="0">
                <a:solidFill>
                  <a:schemeClr val="tx1"/>
                </a:solidFill>
                <a:latin typeface="Times New Roman" panose="02020603050405020304" pitchFamily="18" charset="0"/>
                <a:ea typeface="华文楷体" panose="02010600040101010101" pitchFamily="2" charset="-122"/>
              </a:rPr>
              <a:t>X</a:t>
            </a:r>
            <a:r>
              <a:rPr lang="zh-CN" altLang="en-US" sz="2400" b="0" dirty="0">
                <a:solidFill>
                  <a:schemeClr val="tx1"/>
                </a:solidFill>
                <a:latin typeface="Times New Roman" panose="02020603050405020304" pitchFamily="18" charset="0"/>
                <a:ea typeface="华文楷体" panose="02010600040101010101" pitchFamily="2" charset="-122"/>
              </a:rPr>
              <a:t>中包含复数元素，则按模取最大值；</a:t>
            </a:r>
          </a:p>
          <a:p>
            <a:pPr eaLnBrk="1" hangingPunct="1">
              <a:lnSpc>
                <a:spcPct val="130000"/>
              </a:lnSpc>
              <a:spcBef>
                <a:spcPct val="20000"/>
              </a:spcBef>
              <a:buClr>
                <a:schemeClr val="folHlink"/>
              </a:buClr>
              <a:buSzPct val="60000"/>
              <a:buFont typeface="Wingdings" panose="05000000000000000000" pitchFamily="2" charset="2"/>
              <a:buNone/>
            </a:pPr>
            <a:r>
              <a:rPr lang="zh-CN" altLang="en-US" sz="2400" b="0" dirty="0">
                <a:solidFill>
                  <a:schemeClr val="tx1"/>
                </a:solidFill>
                <a:latin typeface="Times New Roman" panose="02020603050405020304" pitchFamily="18" charset="0"/>
                <a:ea typeface="华文楷体" panose="02010600040101010101" pitchFamily="2" charset="-122"/>
              </a:rPr>
              <a:t>      </a:t>
            </a:r>
            <a:r>
              <a:rPr lang="en-US" altLang="zh-CN" sz="2400" b="0" dirty="0">
                <a:solidFill>
                  <a:srgbClr val="490092"/>
                </a:solidFill>
                <a:latin typeface="Times New Roman" panose="02020603050405020304" pitchFamily="18" charset="0"/>
                <a:ea typeface="华文楷体" panose="02010600040101010101" pitchFamily="2" charset="-122"/>
              </a:rPr>
              <a:t>(2)[</a:t>
            </a:r>
            <a:r>
              <a:rPr lang="en-US" altLang="zh-CN" sz="2400" b="0" dirty="0" err="1">
                <a:solidFill>
                  <a:srgbClr val="490092"/>
                </a:solidFill>
                <a:latin typeface="Times New Roman" panose="02020603050405020304" pitchFamily="18" charset="0"/>
                <a:ea typeface="华文楷体" panose="02010600040101010101" pitchFamily="2" charset="-122"/>
              </a:rPr>
              <a:t>y,I</a:t>
            </a:r>
            <a:r>
              <a:rPr lang="en-US" altLang="zh-CN" sz="2400" b="0" dirty="0">
                <a:solidFill>
                  <a:srgbClr val="490092"/>
                </a:solidFill>
                <a:latin typeface="Times New Roman" panose="02020603050405020304" pitchFamily="18" charset="0"/>
                <a:ea typeface="华文楷体" panose="02010600040101010101" pitchFamily="2" charset="-122"/>
              </a:rPr>
              <a:t>]=max(X)</a:t>
            </a:r>
            <a:r>
              <a:rPr lang="zh-CN" altLang="en-US" sz="2400" b="0" dirty="0">
                <a:solidFill>
                  <a:schemeClr val="tx1"/>
                </a:solidFill>
                <a:latin typeface="Times New Roman" panose="02020603050405020304" pitchFamily="18" charset="0"/>
                <a:ea typeface="华文楷体" panose="02010600040101010101" pitchFamily="2" charset="-122"/>
              </a:rPr>
              <a:t>：返回向量</a:t>
            </a:r>
            <a:r>
              <a:rPr lang="en-US" altLang="zh-CN" sz="2400" b="0" dirty="0">
                <a:solidFill>
                  <a:schemeClr val="tx1"/>
                </a:solidFill>
                <a:latin typeface="Times New Roman" panose="02020603050405020304" pitchFamily="18" charset="0"/>
                <a:ea typeface="华文楷体" panose="02010600040101010101" pitchFamily="2" charset="-122"/>
              </a:rPr>
              <a:t>X</a:t>
            </a:r>
            <a:r>
              <a:rPr lang="zh-CN" altLang="en-US" sz="2400" b="0" dirty="0">
                <a:solidFill>
                  <a:schemeClr val="tx1"/>
                </a:solidFill>
                <a:latin typeface="Times New Roman" panose="02020603050405020304" pitchFamily="18" charset="0"/>
                <a:ea typeface="华文楷体" panose="02010600040101010101" pitchFamily="2" charset="-122"/>
              </a:rPr>
              <a:t>的最大值存入</a:t>
            </a:r>
            <a:r>
              <a:rPr lang="en-US" altLang="zh-CN" sz="2400" b="0" dirty="0">
                <a:solidFill>
                  <a:schemeClr val="tx1"/>
                </a:solidFill>
                <a:latin typeface="Times New Roman" panose="02020603050405020304" pitchFamily="18" charset="0"/>
                <a:ea typeface="华文楷体" panose="02010600040101010101" pitchFamily="2" charset="-122"/>
              </a:rPr>
              <a:t>y</a:t>
            </a:r>
            <a:r>
              <a:rPr lang="zh-CN" altLang="en-US" sz="2400" b="0" dirty="0">
                <a:solidFill>
                  <a:schemeClr val="tx1"/>
                </a:solidFill>
                <a:latin typeface="Times New Roman" panose="02020603050405020304" pitchFamily="18" charset="0"/>
                <a:ea typeface="华文楷体" panose="02010600040101010101" pitchFamily="2" charset="-122"/>
              </a:rPr>
              <a:t>，最大值的序号存入</a:t>
            </a:r>
            <a:r>
              <a:rPr lang="en-US" altLang="zh-CN" sz="2400" b="0" dirty="0">
                <a:solidFill>
                  <a:schemeClr val="tx1"/>
                </a:solidFill>
                <a:latin typeface="Times New Roman" panose="02020603050405020304" pitchFamily="18" charset="0"/>
                <a:ea typeface="华文楷体" panose="02010600040101010101" pitchFamily="2" charset="-122"/>
              </a:rPr>
              <a:t>I</a:t>
            </a:r>
            <a:r>
              <a:rPr lang="zh-CN" altLang="en-US" sz="2400" b="0" dirty="0">
                <a:solidFill>
                  <a:schemeClr val="tx1"/>
                </a:solidFill>
                <a:latin typeface="Times New Roman" panose="02020603050405020304" pitchFamily="18" charset="0"/>
                <a:ea typeface="华文楷体" panose="02010600040101010101" pitchFamily="2" charset="-122"/>
              </a:rPr>
              <a:t>，如果</a:t>
            </a:r>
            <a:r>
              <a:rPr lang="en-US" altLang="zh-CN" sz="2400" b="0" dirty="0">
                <a:solidFill>
                  <a:schemeClr val="tx1"/>
                </a:solidFill>
                <a:latin typeface="Times New Roman" panose="02020603050405020304" pitchFamily="18" charset="0"/>
                <a:ea typeface="华文楷体" panose="02010600040101010101" pitchFamily="2" charset="-122"/>
              </a:rPr>
              <a:t>X</a:t>
            </a:r>
            <a:r>
              <a:rPr lang="zh-CN" altLang="en-US" sz="2400" b="0" dirty="0">
                <a:solidFill>
                  <a:schemeClr val="tx1"/>
                </a:solidFill>
                <a:latin typeface="Times New Roman" panose="02020603050405020304" pitchFamily="18" charset="0"/>
                <a:ea typeface="华文楷体" panose="02010600040101010101" pitchFamily="2" charset="-122"/>
              </a:rPr>
              <a:t>中包含复数元素，则按模取最大值。</a:t>
            </a:r>
          </a:p>
          <a:p>
            <a:pPr eaLnBrk="1" hangingPunct="1">
              <a:lnSpc>
                <a:spcPct val="130000"/>
              </a:lnSpc>
              <a:spcBef>
                <a:spcPct val="20000"/>
              </a:spcBef>
              <a:buClr>
                <a:schemeClr val="folHlink"/>
              </a:buClr>
              <a:buSzPct val="60000"/>
              <a:buFont typeface="Wingdings" panose="05000000000000000000" pitchFamily="2" charset="2"/>
              <a:buNone/>
            </a:pPr>
            <a:r>
              <a:rPr lang="zh-CN" altLang="en-US" sz="2400" b="0" dirty="0">
                <a:solidFill>
                  <a:schemeClr val="tx1"/>
                </a:solidFill>
                <a:latin typeface="Times New Roman" panose="02020603050405020304" pitchFamily="18" charset="0"/>
                <a:ea typeface="华文楷体" panose="02010600040101010101" pitchFamily="2" charset="-122"/>
              </a:rPr>
              <a:t>      求向量</a:t>
            </a:r>
            <a:r>
              <a:rPr lang="en-US" altLang="zh-CN" sz="2400" b="0" dirty="0">
                <a:solidFill>
                  <a:schemeClr val="tx1"/>
                </a:solidFill>
                <a:latin typeface="Times New Roman" panose="02020603050405020304" pitchFamily="18" charset="0"/>
                <a:ea typeface="华文楷体" panose="02010600040101010101" pitchFamily="2" charset="-122"/>
              </a:rPr>
              <a:t>X</a:t>
            </a:r>
            <a:r>
              <a:rPr lang="zh-CN" altLang="en-US" sz="2400" b="0" dirty="0">
                <a:solidFill>
                  <a:schemeClr val="tx1"/>
                </a:solidFill>
                <a:latin typeface="Times New Roman" panose="02020603050405020304" pitchFamily="18" charset="0"/>
                <a:ea typeface="华文楷体" panose="02010600040101010101" pitchFamily="2" charset="-122"/>
              </a:rPr>
              <a:t>的最小值的函数是</a:t>
            </a:r>
            <a:r>
              <a:rPr lang="en-US" altLang="zh-CN" sz="2400" b="0" dirty="0">
                <a:solidFill>
                  <a:schemeClr val="tx1"/>
                </a:solidFill>
                <a:latin typeface="Times New Roman" panose="02020603050405020304" pitchFamily="18" charset="0"/>
                <a:ea typeface="华文楷体" panose="02010600040101010101" pitchFamily="2" charset="-122"/>
              </a:rPr>
              <a:t>min(X)</a:t>
            </a:r>
            <a:r>
              <a:rPr lang="zh-CN" altLang="en-US" sz="2400" b="0" dirty="0">
                <a:solidFill>
                  <a:schemeClr val="tx1"/>
                </a:solidFill>
                <a:latin typeface="Times New Roman" panose="02020603050405020304" pitchFamily="18" charset="0"/>
                <a:ea typeface="华文楷体" panose="02010600040101010101" pitchFamily="2" charset="-122"/>
              </a:rPr>
              <a:t>，用法和</a:t>
            </a:r>
            <a:r>
              <a:rPr lang="en-US" altLang="zh-CN" sz="2400" b="0" dirty="0">
                <a:solidFill>
                  <a:schemeClr val="tx1"/>
                </a:solidFill>
                <a:latin typeface="Times New Roman" panose="02020603050405020304" pitchFamily="18" charset="0"/>
                <a:ea typeface="华文楷体" panose="02010600040101010101" pitchFamily="2" charset="-122"/>
              </a:rPr>
              <a:t>max(X)</a:t>
            </a:r>
            <a:r>
              <a:rPr lang="zh-CN" altLang="en-US" sz="2400" b="0" dirty="0">
                <a:solidFill>
                  <a:schemeClr val="tx1"/>
                </a:solidFill>
                <a:latin typeface="Times New Roman" panose="02020603050405020304" pitchFamily="18" charset="0"/>
                <a:ea typeface="华文楷体" panose="02010600040101010101" pitchFamily="2" charset="-122"/>
              </a:rPr>
              <a:t>完全相同</a:t>
            </a:r>
            <a:r>
              <a:rPr lang="zh-CN" altLang="en-US" sz="2400" b="0" dirty="0" smtClean="0">
                <a:solidFill>
                  <a:schemeClr val="tx1"/>
                </a:solidFill>
                <a:latin typeface="Times New Roman" panose="02020603050405020304" pitchFamily="18" charset="0"/>
                <a:ea typeface="华文楷体" panose="02010600040101010101" pitchFamily="2" charset="-122"/>
              </a:rPr>
              <a:t>。</a:t>
            </a:r>
            <a:endParaRPr lang="en-US" altLang="zh-CN" sz="3000" dirty="0">
              <a:solidFill>
                <a:srgbClr val="0000FF"/>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55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3"/>
          <p:cNvSpPr txBox="1">
            <a:spLocks noChangeArrowheads="1"/>
          </p:cNvSpPr>
          <p:nvPr/>
        </p:nvSpPr>
        <p:spPr bwMode="auto">
          <a:xfrm>
            <a:off x="249559" y="987426"/>
            <a:ext cx="8697591" cy="474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folHlink"/>
              </a:buClr>
              <a:buSzPct val="60000"/>
            </a:pPr>
            <a:r>
              <a:rPr lang="zh-CN" altLang="en-US" sz="3200" dirty="0">
                <a:solidFill>
                  <a:srgbClr val="0000FF"/>
                </a:solidFill>
                <a:latin typeface="Times New Roman" panose="02020603050405020304" pitchFamily="18" charset="0"/>
                <a:ea typeface="华文楷体" panose="02010600040101010101" pitchFamily="2" charset="-122"/>
              </a:rPr>
              <a:t>最大值和最小值   </a:t>
            </a:r>
            <a:r>
              <a:rPr lang="en-US" altLang="zh-CN" sz="3200" dirty="0">
                <a:solidFill>
                  <a:srgbClr val="FF0000"/>
                </a:solidFill>
                <a:latin typeface="Times New Roman" panose="02020603050405020304" pitchFamily="18" charset="0"/>
                <a:ea typeface="华文楷体" panose="02010600040101010101" pitchFamily="2" charset="-122"/>
              </a:rPr>
              <a:t>max</a:t>
            </a:r>
            <a:r>
              <a:rPr lang="zh-CN" altLang="en-US" sz="3200" dirty="0">
                <a:solidFill>
                  <a:srgbClr val="FF0000"/>
                </a:solidFill>
                <a:latin typeface="Times New Roman" panose="02020603050405020304" pitchFamily="18" charset="0"/>
                <a:ea typeface="华文楷体" panose="02010600040101010101" pitchFamily="2" charset="-122"/>
              </a:rPr>
              <a:t>，</a:t>
            </a:r>
            <a:r>
              <a:rPr lang="en-US" altLang="zh-CN" sz="3200" dirty="0" smtClean="0">
                <a:solidFill>
                  <a:srgbClr val="FF0000"/>
                </a:solidFill>
                <a:latin typeface="Times New Roman" panose="02020603050405020304" pitchFamily="18" charset="0"/>
                <a:ea typeface="华文楷体" panose="02010600040101010101" pitchFamily="2" charset="-122"/>
              </a:rPr>
              <a:t>min</a:t>
            </a:r>
            <a:endParaRPr lang="en-US" altLang="zh-CN" sz="3200" dirty="0" smtClean="0">
              <a:solidFill>
                <a:schemeClr val="hlink"/>
              </a:solidFill>
              <a:latin typeface="Times New Roman" panose="02020603050405020304" pitchFamily="18" charset="0"/>
              <a:ea typeface="华文楷体" panose="02010600040101010101" pitchFamily="2" charset="-122"/>
            </a:endParaRPr>
          </a:p>
          <a:p>
            <a:pPr eaLnBrk="1" hangingPunct="1">
              <a:lnSpc>
                <a:spcPct val="110000"/>
              </a:lnSpc>
              <a:spcBef>
                <a:spcPct val="20000"/>
              </a:spcBef>
              <a:buClr>
                <a:schemeClr val="folHlink"/>
              </a:buClr>
              <a:buSzPct val="60000"/>
              <a:buFont typeface="Wingdings" panose="05000000000000000000" pitchFamily="2" charset="2"/>
              <a:buNone/>
            </a:pPr>
            <a:r>
              <a:rPr lang="en-US" altLang="zh-CN" sz="2400" dirty="0" smtClean="0">
                <a:solidFill>
                  <a:schemeClr val="hlink"/>
                </a:solidFill>
                <a:latin typeface="Times New Roman" panose="02020603050405020304" pitchFamily="18" charset="0"/>
                <a:ea typeface="华文楷体" panose="02010600040101010101" pitchFamily="2" charset="-122"/>
              </a:rPr>
              <a:t>2</a:t>
            </a:r>
            <a:r>
              <a:rPr lang="en-US" altLang="zh-CN" sz="2400" dirty="0">
                <a:solidFill>
                  <a:schemeClr val="hlink"/>
                </a:solidFill>
                <a:latin typeface="Times New Roman" panose="02020603050405020304" pitchFamily="18" charset="0"/>
                <a:ea typeface="华文楷体" panose="02010600040101010101" pitchFamily="2" charset="-122"/>
              </a:rPr>
              <a:t>. </a:t>
            </a:r>
            <a:r>
              <a:rPr lang="zh-CN" altLang="en-US" sz="2400" dirty="0">
                <a:solidFill>
                  <a:schemeClr val="hlink"/>
                </a:solidFill>
                <a:latin typeface="Times New Roman" panose="02020603050405020304" pitchFamily="18" charset="0"/>
                <a:ea typeface="华文楷体" panose="02010600040101010101" pitchFamily="2" charset="-122"/>
              </a:rPr>
              <a:t>求矩阵的最大值和最小值</a:t>
            </a:r>
          </a:p>
          <a:p>
            <a:pPr eaLnBrk="1" hangingPunct="1">
              <a:lnSpc>
                <a:spcPct val="110000"/>
              </a:lnSpc>
              <a:spcBef>
                <a:spcPct val="20000"/>
              </a:spcBef>
              <a:buClr>
                <a:schemeClr val="folHlink"/>
              </a:buClr>
              <a:buSzPct val="60000"/>
              <a:buFont typeface="Wingdings" panose="05000000000000000000" pitchFamily="2" charset="2"/>
              <a:buNone/>
            </a:pPr>
            <a:r>
              <a:rPr lang="zh-CN" altLang="en-US" sz="2400" b="0" dirty="0">
                <a:solidFill>
                  <a:schemeClr val="tx1"/>
                </a:solidFill>
                <a:latin typeface="Times New Roman" panose="02020603050405020304" pitchFamily="18" charset="0"/>
                <a:ea typeface="华文楷体" panose="02010600040101010101" pitchFamily="2" charset="-122"/>
              </a:rPr>
              <a:t>求矩阵</a:t>
            </a:r>
            <a:r>
              <a:rPr lang="en-US" altLang="zh-CN" sz="2400" b="0" dirty="0">
                <a:solidFill>
                  <a:schemeClr val="tx1"/>
                </a:solidFill>
                <a:latin typeface="Times New Roman" panose="02020603050405020304" pitchFamily="18" charset="0"/>
                <a:ea typeface="华文楷体" panose="02010600040101010101" pitchFamily="2" charset="-122"/>
              </a:rPr>
              <a:t>A</a:t>
            </a:r>
            <a:r>
              <a:rPr lang="zh-CN" altLang="en-US" sz="2400" b="0" dirty="0">
                <a:solidFill>
                  <a:schemeClr val="tx1"/>
                </a:solidFill>
                <a:latin typeface="Times New Roman" panose="02020603050405020304" pitchFamily="18" charset="0"/>
                <a:ea typeface="华文楷体" panose="02010600040101010101" pitchFamily="2" charset="-122"/>
              </a:rPr>
              <a:t>的最大值的函数有</a:t>
            </a:r>
            <a:r>
              <a:rPr lang="en-US" altLang="zh-CN" sz="2400" b="0" dirty="0">
                <a:solidFill>
                  <a:schemeClr val="tx1"/>
                </a:solidFill>
                <a:latin typeface="Times New Roman" panose="02020603050405020304" pitchFamily="18" charset="0"/>
                <a:ea typeface="华文楷体" panose="02010600040101010101" pitchFamily="2" charset="-122"/>
              </a:rPr>
              <a:t>3</a:t>
            </a:r>
            <a:r>
              <a:rPr lang="zh-CN" altLang="en-US" sz="2400" b="0" dirty="0">
                <a:solidFill>
                  <a:schemeClr val="tx1"/>
                </a:solidFill>
                <a:latin typeface="Times New Roman" panose="02020603050405020304" pitchFamily="18" charset="0"/>
                <a:ea typeface="华文楷体" panose="02010600040101010101" pitchFamily="2" charset="-122"/>
              </a:rPr>
              <a:t>种调用格式，分别是：</a:t>
            </a:r>
          </a:p>
          <a:p>
            <a:pPr eaLnBrk="1" hangingPunct="1">
              <a:lnSpc>
                <a:spcPct val="110000"/>
              </a:lnSpc>
              <a:spcBef>
                <a:spcPct val="20000"/>
              </a:spcBef>
              <a:buClr>
                <a:schemeClr val="folHlink"/>
              </a:buClr>
              <a:buSzPct val="60000"/>
              <a:buFont typeface="Wingdings" panose="05000000000000000000" pitchFamily="2" charset="2"/>
              <a:buNone/>
            </a:pPr>
            <a:r>
              <a:rPr lang="en-US" altLang="zh-CN" sz="2400" b="0" dirty="0">
                <a:solidFill>
                  <a:srgbClr val="490092"/>
                </a:solidFill>
                <a:latin typeface="Times New Roman" panose="02020603050405020304" pitchFamily="18" charset="0"/>
                <a:ea typeface="华文楷体" panose="02010600040101010101" pitchFamily="2" charset="-122"/>
              </a:rPr>
              <a:t>(1) max(A)</a:t>
            </a:r>
            <a:r>
              <a:rPr lang="zh-CN" altLang="en-US" sz="2400" b="0" dirty="0">
                <a:solidFill>
                  <a:srgbClr val="490092"/>
                </a:solidFill>
                <a:latin typeface="Times New Roman" panose="02020603050405020304" pitchFamily="18" charset="0"/>
                <a:ea typeface="华文楷体" panose="02010600040101010101" pitchFamily="2" charset="-122"/>
              </a:rPr>
              <a:t>：</a:t>
            </a:r>
            <a:r>
              <a:rPr lang="zh-CN" altLang="en-US" sz="2400" b="0" dirty="0">
                <a:solidFill>
                  <a:schemeClr val="tx1"/>
                </a:solidFill>
                <a:latin typeface="Times New Roman" panose="02020603050405020304" pitchFamily="18" charset="0"/>
                <a:ea typeface="华文楷体" panose="02010600040101010101" pitchFamily="2" charset="-122"/>
              </a:rPr>
              <a:t>返回一个行向量，向量的第</a:t>
            </a:r>
            <a:r>
              <a:rPr lang="en-US" altLang="zh-CN" sz="2400" b="0" dirty="0" err="1">
                <a:solidFill>
                  <a:schemeClr val="tx1"/>
                </a:solidFill>
                <a:latin typeface="Times New Roman" panose="02020603050405020304" pitchFamily="18" charset="0"/>
                <a:ea typeface="华文楷体" panose="02010600040101010101" pitchFamily="2" charset="-122"/>
              </a:rPr>
              <a:t>i</a:t>
            </a:r>
            <a:r>
              <a:rPr lang="zh-CN" altLang="en-US" sz="2400" b="0" dirty="0">
                <a:solidFill>
                  <a:schemeClr val="tx1"/>
                </a:solidFill>
                <a:latin typeface="Times New Roman" panose="02020603050405020304" pitchFamily="18" charset="0"/>
                <a:ea typeface="华文楷体" panose="02010600040101010101" pitchFamily="2" charset="-122"/>
              </a:rPr>
              <a:t>个元素是矩阵</a:t>
            </a:r>
            <a:r>
              <a:rPr lang="en-US" altLang="zh-CN" sz="2400" b="0" dirty="0">
                <a:solidFill>
                  <a:schemeClr val="tx1"/>
                </a:solidFill>
                <a:latin typeface="Times New Roman" panose="02020603050405020304" pitchFamily="18" charset="0"/>
                <a:ea typeface="华文楷体" panose="02010600040101010101" pitchFamily="2" charset="-122"/>
              </a:rPr>
              <a:t>A</a:t>
            </a:r>
            <a:r>
              <a:rPr lang="zh-CN" altLang="en-US" sz="2400" b="0" dirty="0">
                <a:solidFill>
                  <a:schemeClr val="tx1"/>
                </a:solidFill>
                <a:latin typeface="Times New Roman" panose="02020603050405020304" pitchFamily="18" charset="0"/>
                <a:ea typeface="华文楷体" panose="02010600040101010101" pitchFamily="2" charset="-122"/>
              </a:rPr>
              <a:t>的第</a:t>
            </a:r>
            <a:r>
              <a:rPr lang="en-US" altLang="zh-CN" sz="2400" b="0" dirty="0" err="1">
                <a:solidFill>
                  <a:schemeClr val="tx1"/>
                </a:solidFill>
                <a:latin typeface="Times New Roman" panose="02020603050405020304" pitchFamily="18" charset="0"/>
                <a:ea typeface="华文楷体" panose="02010600040101010101" pitchFamily="2" charset="-122"/>
              </a:rPr>
              <a:t>i</a:t>
            </a:r>
            <a:r>
              <a:rPr lang="zh-CN" altLang="en-US" sz="2400" b="0" dirty="0">
                <a:solidFill>
                  <a:schemeClr val="tx1"/>
                </a:solidFill>
                <a:latin typeface="Times New Roman" panose="02020603050405020304" pitchFamily="18" charset="0"/>
                <a:ea typeface="华文楷体" panose="02010600040101010101" pitchFamily="2" charset="-122"/>
              </a:rPr>
              <a:t>列上的最大值；</a:t>
            </a:r>
          </a:p>
          <a:p>
            <a:pPr eaLnBrk="1" hangingPunct="1">
              <a:lnSpc>
                <a:spcPct val="110000"/>
              </a:lnSpc>
              <a:spcBef>
                <a:spcPct val="20000"/>
              </a:spcBef>
              <a:buClr>
                <a:schemeClr val="folHlink"/>
              </a:buClr>
              <a:buSzPct val="60000"/>
              <a:buFont typeface="Wingdings" panose="05000000000000000000" pitchFamily="2" charset="2"/>
              <a:buNone/>
            </a:pPr>
            <a:r>
              <a:rPr lang="en-US" altLang="zh-CN" sz="2400" b="0" dirty="0">
                <a:solidFill>
                  <a:srgbClr val="490092"/>
                </a:solidFill>
                <a:latin typeface="Times New Roman" panose="02020603050405020304" pitchFamily="18" charset="0"/>
                <a:ea typeface="华文楷体" panose="02010600040101010101" pitchFamily="2" charset="-122"/>
              </a:rPr>
              <a:t>(2) [Y,U]=max(A)</a:t>
            </a:r>
            <a:r>
              <a:rPr lang="zh-CN" altLang="en-US" sz="2400" b="0" dirty="0">
                <a:solidFill>
                  <a:srgbClr val="490092"/>
                </a:solidFill>
                <a:latin typeface="Times New Roman" panose="02020603050405020304" pitchFamily="18" charset="0"/>
                <a:ea typeface="华文楷体" panose="02010600040101010101" pitchFamily="2" charset="-122"/>
              </a:rPr>
              <a:t>：</a:t>
            </a:r>
            <a:r>
              <a:rPr lang="zh-CN" altLang="en-US" sz="2400" b="0" dirty="0">
                <a:solidFill>
                  <a:schemeClr val="tx1"/>
                </a:solidFill>
                <a:latin typeface="Times New Roman" panose="02020603050405020304" pitchFamily="18" charset="0"/>
                <a:ea typeface="华文楷体" panose="02010600040101010101" pitchFamily="2" charset="-122"/>
              </a:rPr>
              <a:t>返回行向量</a:t>
            </a:r>
            <a:r>
              <a:rPr lang="en-US" altLang="zh-CN" sz="2400" b="0" dirty="0">
                <a:solidFill>
                  <a:schemeClr val="tx1"/>
                </a:solidFill>
                <a:latin typeface="Times New Roman" panose="02020603050405020304" pitchFamily="18" charset="0"/>
                <a:ea typeface="华文楷体" panose="02010600040101010101" pitchFamily="2" charset="-122"/>
              </a:rPr>
              <a:t>Y</a:t>
            </a:r>
            <a:r>
              <a:rPr lang="zh-CN" altLang="en-US" sz="2400" b="0" dirty="0">
                <a:solidFill>
                  <a:schemeClr val="tx1"/>
                </a:solidFill>
                <a:latin typeface="Times New Roman" panose="02020603050405020304" pitchFamily="18" charset="0"/>
                <a:ea typeface="华文楷体" panose="02010600040101010101" pitchFamily="2" charset="-122"/>
              </a:rPr>
              <a:t>和</a:t>
            </a:r>
            <a:r>
              <a:rPr lang="en-US" altLang="zh-CN" sz="2400" b="0" dirty="0">
                <a:solidFill>
                  <a:schemeClr val="tx1"/>
                </a:solidFill>
                <a:latin typeface="Times New Roman" panose="02020603050405020304" pitchFamily="18" charset="0"/>
                <a:ea typeface="华文楷体" panose="02010600040101010101" pitchFamily="2" charset="-122"/>
              </a:rPr>
              <a:t>U</a:t>
            </a:r>
            <a:r>
              <a:rPr lang="zh-CN" altLang="en-US" sz="2400" b="0" dirty="0">
                <a:solidFill>
                  <a:schemeClr val="tx1"/>
                </a:solidFill>
                <a:latin typeface="Times New Roman" panose="02020603050405020304" pitchFamily="18" charset="0"/>
                <a:ea typeface="华文楷体" panose="02010600040101010101" pitchFamily="2" charset="-122"/>
              </a:rPr>
              <a:t>，</a:t>
            </a:r>
            <a:r>
              <a:rPr lang="en-US" altLang="zh-CN" sz="2400" b="0" dirty="0">
                <a:solidFill>
                  <a:schemeClr val="tx1"/>
                </a:solidFill>
                <a:latin typeface="Times New Roman" panose="02020603050405020304" pitchFamily="18" charset="0"/>
                <a:ea typeface="华文楷体" panose="02010600040101010101" pitchFamily="2" charset="-122"/>
              </a:rPr>
              <a:t>Y</a:t>
            </a:r>
            <a:r>
              <a:rPr lang="zh-CN" altLang="en-US" sz="2400" b="0" dirty="0">
                <a:solidFill>
                  <a:schemeClr val="tx1"/>
                </a:solidFill>
                <a:latin typeface="Times New Roman" panose="02020603050405020304" pitchFamily="18" charset="0"/>
                <a:ea typeface="华文楷体" panose="02010600040101010101" pitchFamily="2" charset="-122"/>
              </a:rPr>
              <a:t>向量记录</a:t>
            </a:r>
            <a:r>
              <a:rPr lang="en-US" altLang="zh-CN" sz="2400" b="0" dirty="0">
                <a:solidFill>
                  <a:schemeClr val="tx1"/>
                </a:solidFill>
                <a:latin typeface="Times New Roman" panose="02020603050405020304" pitchFamily="18" charset="0"/>
                <a:ea typeface="华文楷体" panose="02010600040101010101" pitchFamily="2" charset="-122"/>
              </a:rPr>
              <a:t>A</a:t>
            </a:r>
            <a:r>
              <a:rPr lang="zh-CN" altLang="en-US" sz="2400" b="0" dirty="0">
                <a:solidFill>
                  <a:schemeClr val="tx1"/>
                </a:solidFill>
                <a:latin typeface="Times New Roman" panose="02020603050405020304" pitchFamily="18" charset="0"/>
                <a:ea typeface="华文楷体" panose="02010600040101010101" pitchFamily="2" charset="-122"/>
              </a:rPr>
              <a:t>的每列的最大值，</a:t>
            </a:r>
            <a:r>
              <a:rPr lang="en-US" altLang="zh-CN" sz="2400" b="0" dirty="0">
                <a:solidFill>
                  <a:schemeClr val="tx1"/>
                </a:solidFill>
                <a:latin typeface="Times New Roman" panose="02020603050405020304" pitchFamily="18" charset="0"/>
                <a:ea typeface="华文楷体" panose="02010600040101010101" pitchFamily="2" charset="-122"/>
              </a:rPr>
              <a:t>U</a:t>
            </a:r>
            <a:r>
              <a:rPr lang="zh-CN" altLang="en-US" sz="2400" b="0" dirty="0">
                <a:solidFill>
                  <a:schemeClr val="tx1"/>
                </a:solidFill>
                <a:latin typeface="Times New Roman" panose="02020603050405020304" pitchFamily="18" charset="0"/>
                <a:ea typeface="华文楷体" panose="02010600040101010101" pitchFamily="2" charset="-122"/>
              </a:rPr>
              <a:t>向量记录每列最大值的行号；</a:t>
            </a:r>
            <a:endParaRPr lang="zh-CN" altLang="pt-BR" sz="2400" b="0" dirty="0">
              <a:solidFill>
                <a:schemeClr val="tx1"/>
              </a:solidFill>
              <a:latin typeface="Times New Roman" panose="02020603050405020304" pitchFamily="18" charset="0"/>
              <a:ea typeface="华文楷体" panose="02010600040101010101" pitchFamily="2" charset="-122"/>
            </a:endParaRPr>
          </a:p>
          <a:p>
            <a:pPr eaLnBrk="1" hangingPunct="1">
              <a:lnSpc>
                <a:spcPct val="110000"/>
              </a:lnSpc>
              <a:spcBef>
                <a:spcPct val="20000"/>
              </a:spcBef>
              <a:buClr>
                <a:schemeClr val="folHlink"/>
              </a:buClr>
              <a:buSzPct val="60000"/>
              <a:buFont typeface="Wingdings" panose="05000000000000000000" pitchFamily="2" charset="2"/>
              <a:buNone/>
            </a:pPr>
            <a:r>
              <a:rPr lang="pt-BR" altLang="zh-CN" sz="2400" b="0" dirty="0">
                <a:solidFill>
                  <a:srgbClr val="490092"/>
                </a:solidFill>
                <a:latin typeface="Times New Roman" panose="02020603050405020304" pitchFamily="18" charset="0"/>
                <a:ea typeface="华文楷体" panose="02010600040101010101" pitchFamily="2" charset="-122"/>
              </a:rPr>
              <a:t>(3) max(A,[],dim)</a:t>
            </a:r>
            <a:r>
              <a:rPr lang="zh-CN" altLang="pt-BR" sz="2400" b="0" dirty="0">
                <a:solidFill>
                  <a:srgbClr val="490092"/>
                </a:solidFill>
                <a:latin typeface="Times New Roman" panose="02020603050405020304" pitchFamily="18" charset="0"/>
                <a:ea typeface="华文楷体" panose="02010600040101010101" pitchFamily="2" charset="-122"/>
              </a:rPr>
              <a:t>：</a:t>
            </a:r>
            <a:r>
              <a:rPr lang="pt-BR" altLang="zh-CN" sz="2400" b="0" dirty="0">
                <a:solidFill>
                  <a:schemeClr val="tx1"/>
                </a:solidFill>
                <a:latin typeface="Times New Roman" panose="02020603050405020304" pitchFamily="18" charset="0"/>
                <a:ea typeface="华文楷体" panose="02010600040101010101" pitchFamily="2" charset="-122"/>
              </a:rPr>
              <a:t>dim</a:t>
            </a:r>
            <a:r>
              <a:rPr lang="zh-CN" altLang="pt-BR" sz="2400" b="0" dirty="0">
                <a:solidFill>
                  <a:schemeClr val="tx1"/>
                </a:solidFill>
                <a:latin typeface="Times New Roman" panose="02020603050405020304" pitchFamily="18" charset="0"/>
                <a:ea typeface="华文楷体" panose="02010600040101010101" pitchFamily="2" charset="-122"/>
              </a:rPr>
              <a:t>取</a:t>
            </a:r>
            <a:r>
              <a:rPr lang="pt-BR" altLang="zh-CN" sz="2400" b="0" dirty="0">
                <a:solidFill>
                  <a:schemeClr val="tx1"/>
                </a:solidFill>
                <a:latin typeface="Times New Roman" panose="02020603050405020304" pitchFamily="18" charset="0"/>
                <a:ea typeface="华文楷体" panose="02010600040101010101" pitchFamily="2" charset="-122"/>
              </a:rPr>
              <a:t>1</a:t>
            </a:r>
            <a:r>
              <a:rPr lang="zh-CN" altLang="pt-BR" sz="2400" b="0" dirty="0">
                <a:solidFill>
                  <a:schemeClr val="tx1"/>
                </a:solidFill>
                <a:latin typeface="Times New Roman" panose="02020603050405020304" pitchFamily="18" charset="0"/>
                <a:ea typeface="华文楷体" panose="02010600040101010101" pitchFamily="2" charset="-122"/>
              </a:rPr>
              <a:t>或</a:t>
            </a:r>
            <a:r>
              <a:rPr lang="pt-BR" altLang="zh-CN" sz="2400" b="0" dirty="0">
                <a:solidFill>
                  <a:schemeClr val="tx1"/>
                </a:solidFill>
                <a:latin typeface="Times New Roman" panose="02020603050405020304" pitchFamily="18" charset="0"/>
                <a:ea typeface="华文楷体" panose="02010600040101010101" pitchFamily="2" charset="-122"/>
              </a:rPr>
              <a:t>2</a:t>
            </a:r>
            <a:r>
              <a:rPr lang="zh-CN" altLang="pt-BR" sz="2400" b="0" dirty="0">
                <a:solidFill>
                  <a:schemeClr val="tx1"/>
                </a:solidFill>
                <a:latin typeface="Times New Roman" panose="02020603050405020304" pitchFamily="18" charset="0"/>
                <a:ea typeface="华文楷体" panose="02010600040101010101" pitchFamily="2" charset="-122"/>
              </a:rPr>
              <a:t>。</a:t>
            </a:r>
            <a:r>
              <a:rPr lang="en-US" altLang="zh-CN" sz="2400" b="0" dirty="0">
                <a:solidFill>
                  <a:schemeClr val="tx1"/>
                </a:solidFill>
                <a:latin typeface="Times New Roman" panose="02020603050405020304" pitchFamily="18" charset="0"/>
                <a:ea typeface="华文楷体" panose="02010600040101010101" pitchFamily="2" charset="-122"/>
              </a:rPr>
              <a:t>dim</a:t>
            </a:r>
            <a:r>
              <a:rPr lang="zh-CN" altLang="en-US" sz="2400" b="0" dirty="0">
                <a:solidFill>
                  <a:schemeClr val="tx1"/>
                </a:solidFill>
                <a:latin typeface="Times New Roman" panose="02020603050405020304" pitchFamily="18" charset="0"/>
                <a:ea typeface="华文楷体" panose="02010600040101010101" pitchFamily="2" charset="-122"/>
              </a:rPr>
              <a:t>取</a:t>
            </a:r>
            <a:r>
              <a:rPr lang="en-US" altLang="zh-CN" sz="2400" b="0" dirty="0">
                <a:solidFill>
                  <a:schemeClr val="tx1"/>
                </a:solidFill>
                <a:latin typeface="Times New Roman" panose="02020603050405020304" pitchFamily="18" charset="0"/>
                <a:ea typeface="华文楷体" panose="02010600040101010101" pitchFamily="2" charset="-122"/>
              </a:rPr>
              <a:t>1</a:t>
            </a:r>
            <a:r>
              <a:rPr lang="zh-CN" altLang="en-US" sz="2400" b="0" dirty="0">
                <a:solidFill>
                  <a:schemeClr val="tx1"/>
                </a:solidFill>
                <a:latin typeface="Times New Roman" panose="02020603050405020304" pitchFamily="18" charset="0"/>
                <a:ea typeface="华文楷体" panose="02010600040101010101" pitchFamily="2" charset="-122"/>
              </a:rPr>
              <a:t>时，该函数和</a:t>
            </a:r>
            <a:r>
              <a:rPr lang="en-US" altLang="zh-CN" sz="2400" b="0" dirty="0">
                <a:solidFill>
                  <a:schemeClr val="tx1"/>
                </a:solidFill>
                <a:latin typeface="Times New Roman" panose="02020603050405020304" pitchFamily="18" charset="0"/>
                <a:ea typeface="华文楷体" panose="02010600040101010101" pitchFamily="2" charset="-122"/>
              </a:rPr>
              <a:t>max(A)</a:t>
            </a:r>
            <a:r>
              <a:rPr lang="zh-CN" altLang="en-US" sz="2400" b="0" dirty="0">
                <a:solidFill>
                  <a:schemeClr val="tx1"/>
                </a:solidFill>
                <a:latin typeface="Times New Roman" panose="02020603050405020304" pitchFamily="18" charset="0"/>
                <a:ea typeface="华文楷体" panose="02010600040101010101" pitchFamily="2" charset="-122"/>
              </a:rPr>
              <a:t>完全相同；</a:t>
            </a:r>
            <a:r>
              <a:rPr lang="en-US" altLang="zh-CN" sz="2400" b="0" dirty="0">
                <a:solidFill>
                  <a:schemeClr val="tx1"/>
                </a:solidFill>
                <a:latin typeface="Times New Roman" panose="02020603050405020304" pitchFamily="18" charset="0"/>
                <a:ea typeface="华文楷体" panose="02010600040101010101" pitchFamily="2" charset="-122"/>
              </a:rPr>
              <a:t>dim</a:t>
            </a:r>
            <a:r>
              <a:rPr lang="zh-CN" altLang="en-US" sz="2400" b="0" dirty="0">
                <a:solidFill>
                  <a:schemeClr val="tx1"/>
                </a:solidFill>
                <a:latin typeface="Times New Roman" panose="02020603050405020304" pitchFamily="18" charset="0"/>
                <a:ea typeface="华文楷体" panose="02010600040101010101" pitchFamily="2" charset="-122"/>
              </a:rPr>
              <a:t>取</a:t>
            </a:r>
            <a:r>
              <a:rPr lang="en-US" altLang="zh-CN" sz="2400" b="0" dirty="0">
                <a:solidFill>
                  <a:schemeClr val="tx1"/>
                </a:solidFill>
                <a:latin typeface="Times New Roman" panose="02020603050405020304" pitchFamily="18" charset="0"/>
                <a:ea typeface="华文楷体" panose="02010600040101010101" pitchFamily="2" charset="-122"/>
              </a:rPr>
              <a:t>2</a:t>
            </a:r>
            <a:r>
              <a:rPr lang="zh-CN" altLang="en-US" sz="2400" b="0" dirty="0">
                <a:solidFill>
                  <a:schemeClr val="tx1"/>
                </a:solidFill>
                <a:latin typeface="Times New Roman" panose="02020603050405020304" pitchFamily="18" charset="0"/>
                <a:ea typeface="华文楷体" panose="02010600040101010101" pitchFamily="2" charset="-122"/>
              </a:rPr>
              <a:t>时，该函数返回一个列向量，其第</a:t>
            </a:r>
            <a:r>
              <a:rPr lang="en-US" altLang="zh-CN" sz="2400" b="0" dirty="0" err="1">
                <a:solidFill>
                  <a:schemeClr val="tx1"/>
                </a:solidFill>
                <a:latin typeface="Times New Roman" panose="02020603050405020304" pitchFamily="18" charset="0"/>
                <a:ea typeface="华文楷体" panose="02010600040101010101" pitchFamily="2" charset="-122"/>
              </a:rPr>
              <a:t>i</a:t>
            </a:r>
            <a:r>
              <a:rPr lang="zh-CN" altLang="en-US" sz="2400" b="0" dirty="0">
                <a:solidFill>
                  <a:schemeClr val="tx1"/>
                </a:solidFill>
                <a:latin typeface="Times New Roman" panose="02020603050405020304" pitchFamily="18" charset="0"/>
                <a:ea typeface="华文楷体" panose="02010600040101010101" pitchFamily="2" charset="-122"/>
              </a:rPr>
              <a:t>个元素是</a:t>
            </a:r>
            <a:r>
              <a:rPr lang="en-US" altLang="zh-CN" sz="2400" b="0" dirty="0">
                <a:solidFill>
                  <a:schemeClr val="tx1"/>
                </a:solidFill>
                <a:latin typeface="Times New Roman" panose="02020603050405020304" pitchFamily="18" charset="0"/>
                <a:ea typeface="华文楷体" panose="02010600040101010101" pitchFamily="2" charset="-122"/>
              </a:rPr>
              <a:t>A</a:t>
            </a:r>
            <a:r>
              <a:rPr lang="zh-CN" altLang="en-US" sz="2400" b="0" dirty="0">
                <a:solidFill>
                  <a:schemeClr val="tx1"/>
                </a:solidFill>
                <a:latin typeface="Times New Roman" panose="02020603050405020304" pitchFamily="18" charset="0"/>
                <a:ea typeface="华文楷体" panose="02010600040101010101" pitchFamily="2" charset="-122"/>
              </a:rPr>
              <a:t>矩阵的第</a:t>
            </a:r>
            <a:r>
              <a:rPr lang="en-US" altLang="zh-CN" sz="2400" b="0" dirty="0" err="1">
                <a:solidFill>
                  <a:schemeClr val="tx1"/>
                </a:solidFill>
                <a:latin typeface="Times New Roman" panose="02020603050405020304" pitchFamily="18" charset="0"/>
                <a:ea typeface="华文楷体" panose="02010600040101010101" pitchFamily="2" charset="-122"/>
              </a:rPr>
              <a:t>i</a:t>
            </a:r>
            <a:r>
              <a:rPr lang="zh-CN" altLang="en-US" sz="2400" b="0" dirty="0">
                <a:solidFill>
                  <a:schemeClr val="tx1"/>
                </a:solidFill>
                <a:latin typeface="Times New Roman" panose="02020603050405020304" pitchFamily="18" charset="0"/>
                <a:ea typeface="华文楷体" panose="02010600040101010101" pitchFamily="2" charset="-122"/>
              </a:rPr>
              <a:t>行上的最大值</a:t>
            </a:r>
            <a:r>
              <a:rPr lang="zh-CN" altLang="en-US" sz="2400" b="0" dirty="0" smtClean="0">
                <a:solidFill>
                  <a:schemeClr val="tx1"/>
                </a:solidFill>
                <a:latin typeface="Times New Roman" panose="02020603050405020304" pitchFamily="18" charset="0"/>
                <a:ea typeface="华文楷体" panose="02010600040101010101" pitchFamily="2" charset="-122"/>
              </a:rPr>
              <a:t>。</a:t>
            </a:r>
            <a:endParaRPr lang="zh-CN" altLang="en-US" sz="2400" b="0" dirty="0">
              <a:solidFill>
                <a:schemeClr val="tx1"/>
              </a:solidFill>
              <a:latin typeface="Times New Roman" panose="02020603050405020304" pitchFamily="18"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56</a:t>
            </a:fld>
            <a:endParaRPr lang="zh-CN" altLang="en-US"/>
          </a:p>
        </p:txBody>
      </p:sp>
      <p:sp>
        <p:nvSpPr>
          <p:cNvPr id="5" name="Rectangle 2"/>
          <p:cNvSpPr txBox="1">
            <a:spLocks noChangeArrowheads="1"/>
          </p:cNvSpPr>
          <p:nvPr/>
        </p:nvSpPr>
        <p:spPr bwMode="auto">
          <a:xfrm>
            <a:off x="228600" y="4445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矩阵分析常用</a:t>
            </a:r>
            <a:r>
              <a:rPr lang="zh-CN" altLang="en-US" sz="4000" dirty="0">
                <a:solidFill>
                  <a:schemeClr val="hlink"/>
                </a:solidFill>
              </a:rPr>
              <a:t>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611560" y="1160463"/>
            <a:ext cx="7921625"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dirty="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例</a:t>
            </a:r>
            <a:r>
              <a:rPr lang="en-US" altLang="zh-CN" sz="2400" dirty="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求矩阵的最大值</a:t>
            </a:r>
          </a:p>
          <a:p>
            <a:pPr eaLnBrk="1" hangingPunct="1">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x</a:t>
            </a:r>
            <a:r>
              <a:rPr lang="en-US" altLang="zh-CN" sz="2400" dirty="0">
                <a:solidFill>
                  <a:srgbClr val="993300"/>
                </a:solidFill>
                <a:latin typeface="Times New Roman" panose="02020603050405020304" pitchFamily="18" charset="0"/>
                <a:ea typeface="华文楷体" panose="02010600040101010101" pitchFamily="2" charset="-122"/>
              </a:rPr>
              <a:t>=[-43,72,9; 16,23,47];</a:t>
            </a:r>
          </a:p>
          <a:p>
            <a:pPr eaLnBrk="1" hangingPunct="1">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y=max(x</a:t>
            </a:r>
            <a:r>
              <a:rPr lang="en-US" altLang="zh-CN" sz="2400" dirty="0">
                <a:solidFill>
                  <a:srgbClr val="993300"/>
                </a:solidFill>
                <a:latin typeface="Times New Roman" panose="02020603050405020304" pitchFamily="18" charset="0"/>
                <a:ea typeface="华文楷体" panose="02010600040101010101" pitchFamily="2" charset="-122"/>
              </a:rPr>
              <a:t>)     </a:t>
            </a:r>
            <a:r>
              <a:rPr lang="en-US" altLang="zh-CN" sz="2400" dirty="0">
                <a:solidFill>
                  <a:srgbClr val="008000"/>
                </a:solidFill>
                <a:latin typeface="Times New Roman" panose="02020603050405020304" pitchFamily="18" charset="0"/>
                <a:ea typeface="华文楷体" panose="02010600040101010101" pitchFamily="2" charset="-122"/>
              </a:rPr>
              <a:t>%</a:t>
            </a:r>
            <a:r>
              <a:rPr lang="zh-CN" altLang="en-US" sz="2400" dirty="0">
                <a:solidFill>
                  <a:srgbClr val="008000"/>
                </a:solidFill>
                <a:latin typeface="Times New Roman" panose="02020603050405020304" pitchFamily="18" charset="0"/>
                <a:ea typeface="华文楷体" panose="02010600040101010101" pitchFamily="2" charset="-122"/>
              </a:rPr>
              <a:t>求矩阵</a:t>
            </a:r>
            <a:r>
              <a:rPr lang="en-US" altLang="zh-CN" sz="2400" dirty="0">
                <a:solidFill>
                  <a:srgbClr val="008000"/>
                </a:solidFill>
                <a:latin typeface="Times New Roman" panose="02020603050405020304" pitchFamily="18" charset="0"/>
                <a:ea typeface="华文楷体" panose="02010600040101010101" pitchFamily="2" charset="-122"/>
              </a:rPr>
              <a:t>x</a:t>
            </a:r>
            <a:r>
              <a:rPr lang="zh-CN" altLang="en-US" sz="2400" dirty="0">
                <a:solidFill>
                  <a:srgbClr val="008000"/>
                </a:solidFill>
                <a:latin typeface="Times New Roman" panose="02020603050405020304" pitchFamily="18" charset="0"/>
                <a:ea typeface="华文楷体" panose="02010600040101010101" pitchFamily="2" charset="-122"/>
              </a:rPr>
              <a:t>中每列的最大值</a:t>
            </a:r>
          </a:p>
          <a:p>
            <a:pPr eaLnBrk="1" hangingPunct="1">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ea typeface="华文楷体" panose="02010600040101010101" pitchFamily="2" charset="-122"/>
              </a:rPr>
              <a:t>		y </a:t>
            </a:r>
            <a:r>
              <a:rPr lang="en-US" altLang="zh-CN" sz="2400" dirty="0">
                <a:solidFill>
                  <a:schemeClr val="tx1"/>
                </a:solidFill>
                <a:latin typeface="Times New Roman" panose="02020603050405020304" pitchFamily="18" charset="0"/>
                <a:ea typeface="华文楷体" panose="02010600040101010101" pitchFamily="2" charset="-122"/>
              </a:rPr>
              <a:t>=</a:t>
            </a:r>
          </a:p>
          <a:p>
            <a:pPr eaLnBrk="1" hangingPunct="1">
              <a:spcBef>
                <a:spcPct val="20000"/>
              </a:spcBef>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		16  </a:t>
            </a:r>
            <a:r>
              <a:rPr lang="en-US" altLang="zh-CN" sz="2400" dirty="0">
                <a:solidFill>
                  <a:schemeClr val="tx1"/>
                </a:solidFill>
                <a:latin typeface="Times New Roman" panose="02020603050405020304" pitchFamily="18" charset="0"/>
                <a:ea typeface="华文楷体" panose="02010600040101010101" pitchFamily="2" charset="-122"/>
              </a:rPr>
              <a:t>72  47</a:t>
            </a:r>
          </a:p>
          <a:p>
            <a:pPr eaLnBrk="1" hangingPunct="1">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a:t>
            </a:r>
            <a:r>
              <a:rPr lang="en-US" altLang="zh-CN" sz="2400" dirty="0" err="1">
                <a:solidFill>
                  <a:srgbClr val="993300"/>
                </a:solidFill>
                <a:latin typeface="Times New Roman" panose="02020603050405020304" pitchFamily="18" charset="0"/>
                <a:ea typeface="华文楷体" panose="02010600040101010101" pitchFamily="2" charset="-122"/>
              </a:rPr>
              <a:t>y,l</a:t>
            </a:r>
            <a:r>
              <a:rPr lang="en-US" altLang="zh-CN" sz="2400" dirty="0">
                <a:solidFill>
                  <a:srgbClr val="993300"/>
                </a:solidFill>
                <a:latin typeface="Times New Roman" panose="02020603050405020304" pitchFamily="18" charset="0"/>
                <a:ea typeface="华文楷体" panose="02010600040101010101" pitchFamily="2" charset="-122"/>
              </a:rPr>
              <a:t>]=max(x) </a:t>
            </a:r>
            <a:r>
              <a:rPr lang="en-US" altLang="zh-CN" sz="2000" dirty="0">
                <a:solidFill>
                  <a:srgbClr val="008000"/>
                </a:solidFill>
                <a:latin typeface="Times New Roman" panose="02020603050405020304" pitchFamily="18" charset="0"/>
                <a:ea typeface="华文楷体" panose="02010600040101010101" pitchFamily="2" charset="-122"/>
              </a:rPr>
              <a:t>%</a:t>
            </a:r>
            <a:r>
              <a:rPr lang="zh-CN" altLang="en-US" sz="2000" dirty="0">
                <a:solidFill>
                  <a:srgbClr val="008000"/>
                </a:solidFill>
                <a:latin typeface="Times New Roman" panose="02020603050405020304" pitchFamily="18" charset="0"/>
                <a:ea typeface="华文楷体" panose="02010600040101010101" pitchFamily="2" charset="-122"/>
              </a:rPr>
              <a:t>求矩阵</a:t>
            </a:r>
            <a:r>
              <a:rPr lang="en-US" altLang="zh-CN" sz="2000" dirty="0">
                <a:solidFill>
                  <a:srgbClr val="008000"/>
                </a:solidFill>
                <a:latin typeface="Times New Roman" panose="02020603050405020304" pitchFamily="18" charset="0"/>
                <a:ea typeface="华文楷体" panose="02010600040101010101" pitchFamily="2" charset="-122"/>
              </a:rPr>
              <a:t>x</a:t>
            </a:r>
            <a:r>
              <a:rPr lang="zh-CN" altLang="en-US" sz="2000" dirty="0">
                <a:solidFill>
                  <a:srgbClr val="008000"/>
                </a:solidFill>
                <a:latin typeface="Times New Roman" panose="02020603050405020304" pitchFamily="18" charset="0"/>
                <a:ea typeface="华文楷体" panose="02010600040101010101" pitchFamily="2" charset="-122"/>
              </a:rPr>
              <a:t>中每列的最大值及其该元素的位置</a:t>
            </a:r>
          </a:p>
          <a:p>
            <a:pPr eaLnBrk="1" hangingPunct="1">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ea typeface="华文楷体" panose="02010600040101010101" pitchFamily="2" charset="-122"/>
              </a:rPr>
              <a:t>		y </a:t>
            </a:r>
            <a:r>
              <a:rPr lang="en-US" altLang="zh-CN" sz="2400" dirty="0">
                <a:solidFill>
                  <a:schemeClr val="tx1"/>
                </a:solidFill>
                <a:latin typeface="Times New Roman" panose="02020603050405020304" pitchFamily="18" charset="0"/>
                <a:ea typeface="华文楷体" panose="02010600040101010101" pitchFamily="2" charset="-122"/>
              </a:rPr>
              <a:t>=</a:t>
            </a:r>
          </a:p>
          <a:p>
            <a:pPr eaLnBrk="1" hangingPunct="1">
              <a:spcBef>
                <a:spcPct val="20000"/>
              </a:spcBef>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rPr>
              <a:t>16  </a:t>
            </a:r>
            <a:r>
              <a:rPr lang="en-US" altLang="zh-CN" sz="2400" dirty="0">
                <a:solidFill>
                  <a:schemeClr val="tx1"/>
                </a:solidFill>
                <a:latin typeface="Times New Roman" panose="02020603050405020304" pitchFamily="18" charset="0"/>
              </a:rPr>
              <a:t>72  47</a:t>
            </a:r>
            <a:endParaRPr lang="en-US" altLang="zh-CN" sz="2400" dirty="0">
              <a:solidFill>
                <a:schemeClr val="tx1"/>
              </a:solidFill>
              <a:latin typeface="Times New Roman" panose="02020603050405020304" pitchFamily="18" charset="0"/>
              <a:ea typeface="华文楷体" panose="02010600040101010101" pitchFamily="2" charset="-122"/>
            </a:endParaRPr>
          </a:p>
          <a:p>
            <a:pPr eaLnBrk="1" hangingPunct="1">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ea typeface="华文楷体" panose="02010600040101010101" pitchFamily="2" charset="-122"/>
              </a:rPr>
              <a:t>		l </a:t>
            </a:r>
            <a:r>
              <a:rPr lang="en-US" altLang="zh-CN" sz="2400" dirty="0">
                <a:solidFill>
                  <a:schemeClr val="tx1"/>
                </a:solidFill>
                <a:latin typeface="Times New Roman" panose="02020603050405020304" pitchFamily="18" charset="0"/>
                <a:ea typeface="华文楷体" panose="02010600040101010101" pitchFamily="2" charset="-122"/>
              </a:rPr>
              <a:t>=</a:t>
            </a:r>
          </a:p>
          <a:p>
            <a:pPr eaLnBrk="1" hangingPunct="1">
              <a:spcBef>
                <a:spcPct val="20000"/>
              </a:spcBef>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		2  </a:t>
            </a:r>
            <a:r>
              <a:rPr lang="en-US" altLang="zh-CN" sz="2400" dirty="0">
                <a:solidFill>
                  <a:schemeClr val="tx1"/>
                </a:solidFill>
                <a:latin typeface="Times New Roman" panose="02020603050405020304" pitchFamily="18" charset="0"/>
                <a:ea typeface="华文楷体" panose="02010600040101010101" pitchFamily="2" charset="-122"/>
              </a:rPr>
              <a:t>1  2</a:t>
            </a:r>
          </a:p>
          <a:p>
            <a:pPr eaLnBrk="1" hangingPunct="1">
              <a:spcBef>
                <a:spcPct val="20000"/>
              </a:spcBef>
            </a:pPr>
            <a:r>
              <a:rPr lang="en-US" altLang="zh-CN" sz="2400" dirty="0" smtClean="0">
                <a:solidFill>
                  <a:srgbClr val="993300"/>
                </a:solidFill>
                <a:latin typeface="Times New Roman" panose="02020603050405020304" pitchFamily="18" charset="0"/>
                <a:ea typeface="华文楷体" panose="02010600040101010101" pitchFamily="2" charset="-122"/>
              </a:rPr>
              <a:t>max(x</a:t>
            </a:r>
            <a:r>
              <a:rPr lang="en-US" altLang="zh-CN" sz="2400" dirty="0">
                <a:solidFill>
                  <a:srgbClr val="993300"/>
                </a:solidFill>
                <a:latin typeface="Times New Roman" panose="02020603050405020304" pitchFamily="18" charset="0"/>
                <a:ea typeface="华文楷体" panose="02010600040101010101" pitchFamily="2" charset="-122"/>
              </a:rPr>
              <a:t>, [],1) </a:t>
            </a:r>
            <a:r>
              <a:rPr lang="en-US" altLang="zh-CN" sz="2400" dirty="0">
                <a:solidFill>
                  <a:srgbClr val="008000"/>
                </a:solidFill>
                <a:latin typeface="Times New Roman" panose="02020603050405020304" pitchFamily="18" charset="0"/>
                <a:ea typeface="华文楷体" panose="02010600040101010101" pitchFamily="2" charset="-122"/>
              </a:rPr>
              <a:t>%</a:t>
            </a:r>
            <a:r>
              <a:rPr lang="zh-CN" altLang="en-US" sz="2400" dirty="0">
                <a:solidFill>
                  <a:srgbClr val="008000"/>
                </a:solidFill>
                <a:latin typeface="Times New Roman" panose="02020603050405020304" pitchFamily="18" charset="0"/>
                <a:ea typeface="华文楷体" panose="02010600040101010101" pitchFamily="2" charset="-122"/>
              </a:rPr>
              <a:t>求矩阵中每列的最大值，等同于</a:t>
            </a:r>
            <a:r>
              <a:rPr lang="en-US" altLang="zh-CN" sz="2400" dirty="0">
                <a:solidFill>
                  <a:srgbClr val="008000"/>
                </a:solidFill>
                <a:latin typeface="Times New Roman" panose="02020603050405020304" pitchFamily="18" charset="0"/>
                <a:ea typeface="华文楷体" panose="02010600040101010101" pitchFamily="2" charset="-122"/>
              </a:rPr>
              <a:t>max(x) </a:t>
            </a:r>
          </a:p>
          <a:p>
            <a:pPr eaLnBrk="1" hangingPunct="1">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max(x</a:t>
            </a:r>
            <a:r>
              <a:rPr lang="en-US" altLang="zh-CN" sz="2400" dirty="0">
                <a:solidFill>
                  <a:srgbClr val="993300"/>
                </a:solidFill>
                <a:latin typeface="Times New Roman" panose="02020603050405020304" pitchFamily="18" charset="0"/>
                <a:ea typeface="华文楷体" panose="02010600040101010101" pitchFamily="2" charset="-122"/>
              </a:rPr>
              <a:t>, [],2) </a:t>
            </a:r>
            <a:r>
              <a:rPr lang="en-US" altLang="zh-CN" sz="2400" dirty="0">
                <a:solidFill>
                  <a:srgbClr val="008000"/>
                </a:solidFill>
                <a:latin typeface="Times New Roman" panose="02020603050405020304" pitchFamily="18" charset="0"/>
                <a:ea typeface="华文楷体" panose="02010600040101010101" pitchFamily="2" charset="-122"/>
              </a:rPr>
              <a:t>%</a:t>
            </a:r>
            <a:r>
              <a:rPr lang="zh-CN" altLang="en-US" sz="2400" dirty="0">
                <a:solidFill>
                  <a:srgbClr val="008000"/>
                </a:solidFill>
                <a:latin typeface="Times New Roman" panose="02020603050405020304" pitchFamily="18" charset="0"/>
                <a:ea typeface="华文楷体" panose="02010600040101010101" pitchFamily="2" charset="-122"/>
              </a:rPr>
              <a:t>求矩阵中每行的最大值</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57</a:t>
            </a:fld>
            <a:endParaRPr lang="zh-CN" altLang="en-US"/>
          </a:p>
        </p:txBody>
      </p:sp>
      <p:sp>
        <p:nvSpPr>
          <p:cNvPr id="5" name="Rectangle 2"/>
          <p:cNvSpPr txBox="1">
            <a:spLocks noChangeArrowheads="1"/>
          </p:cNvSpPr>
          <p:nvPr/>
        </p:nvSpPr>
        <p:spPr bwMode="auto">
          <a:xfrm>
            <a:off x="228600" y="4445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矩阵分析常用</a:t>
            </a:r>
            <a:r>
              <a:rPr lang="zh-CN" altLang="en-US" sz="4000" dirty="0">
                <a:solidFill>
                  <a:schemeClr val="hlink"/>
                </a:solidFill>
              </a:rPr>
              <a:t>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矩形 1"/>
          <p:cNvSpPr>
            <a:spLocks noChangeArrowheads="1"/>
          </p:cNvSpPr>
          <p:nvPr/>
        </p:nvSpPr>
        <p:spPr bwMode="auto">
          <a:xfrm>
            <a:off x="251520" y="1412875"/>
            <a:ext cx="8820150" cy="37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5000"/>
              </a:lnSpc>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sum(X)</a:t>
            </a:r>
            <a:r>
              <a:rPr lang="zh-CN" altLang="en-US" sz="2400" dirty="0">
                <a:solidFill>
                  <a:schemeClr val="hlink"/>
                </a:solidFill>
                <a:latin typeface="Times New Roman" panose="02020603050405020304" pitchFamily="18" charset="0"/>
                <a:ea typeface="华文楷体" panose="02010600040101010101" pitchFamily="2" charset="-122"/>
              </a:rPr>
              <a:t>：</a:t>
            </a:r>
            <a:r>
              <a:rPr lang="zh-CN" altLang="en-US" sz="2400" dirty="0">
                <a:solidFill>
                  <a:schemeClr val="tx1"/>
                </a:solidFill>
                <a:latin typeface="Times New Roman" panose="02020603050405020304" pitchFamily="18" charset="0"/>
                <a:ea typeface="华文楷体" panose="02010600040101010101" pitchFamily="2" charset="-122"/>
              </a:rPr>
              <a:t>返回向量</a:t>
            </a:r>
            <a:r>
              <a:rPr lang="en-US" altLang="zh-CN" sz="2400" dirty="0">
                <a:solidFill>
                  <a:schemeClr val="tx1"/>
                </a:solidFill>
                <a:latin typeface="Times New Roman" panose="02020603050405020304" pitchFamily="18" charset="0"/>
                <a:ea typeface="华文楷体" panose="02010600040101010101" pitchFamily="2" charset="-122"/>
              </a:rPr>
              <a:t>X</a:t>
            </a:r>
            <a:r>
              <a:rPr lang="zh-CN" altLang="en-US" sz="2400" dirty="0">
                <a:solidFill>
                  <a:schemeClr val="tx1"/>
                </a:solidFill>
                <a:latin typeface="Times New Roman" panose="02020603050405020304" pitchFamily="18" charset="0"/>
                <a:ea typeface="华文楷体" panose="02010600040101010101" pitchFamily="2" charset="-122"/>
              </a:rPr>
              <a:t>各元素的和。</a:t>
            </a:r>
          </a:p>
          <a:p>
            <a:pPr eaLnBrk="1" hangingPunct="1">
              <a:lnSpc>
                <a:spcPct val="125000"/>
              </a:lnSpc>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prod(X)</a:t>
            </a:r>
            <a:r>
              <a:rPr lang="zh-CN" altLang="en-US" sz="2400" dirty="0">
                <a:solidFill>
                  <a:schemeClr val="hlink"/>
                </a:solidFill>
                <a:latin typeface="Times New Roman" panose="02020603050405020304" pitchFamily="18" charset="0"/>
                <a:ea typeface="华文楷体" panose="02010600040101010101" pitchFamily="2" charset="-122"/>
              </a:rPr>
              <a:t>：</a:t>
            </a:r>
            <a:r>
              <a:rPr lang="zh-CN" altLang="en-US" sz="2400" dirty="0">
                <a:solidFill>
                  <a:schemeClr val="tx1"/>
                </a:solidFill>
                <a:latin typeface="Times New Roman" panose="02020603050405020304" pitchFamily="18" charset="0"/>
                <a:ea typeface="华文楷体" panose="02010600040101010101" pitchFamily="2" charset="-122"/>
              </a:rPr>
              <a:t>返回向量</a:t>
            </a:r>
            <a:r>
              <a:rPr lang="en-US" altLang="zh-CN" sz="2400" dirty="0">
                <a:solidFill>
                  <a:schemeClr val="tx1"/>
                </a:solidFill>
                <a:latin typeface="Times New Roman" panose="02020603050405020304" pitchFamily="18" charset="0"/>
                <a:ea typeface="华文楷体" panose="02010600040101010101" pitchFamily="2" charset="-122"/>
              </a:rPr>
              <a:t>X</a:t>
            </a:r>
            <a:r>
              <a:rPr lang="zh-CN" altLang="en-US" sz="2400" dirty="0">
                <a:solidFill>
                  <a:schemeClr val="tx1"/>
                </a:solidFill>
                <a:latin typeface="Times New Roman" panose="02020603050405020304" pitchFamily="18" charset="0"/>
                <a:ea typeface="华文楷体" panose="02010600040101010101" pitchFamily="2" charset="-122"/>
              </a:rPr>
              <a:t>各元素的乘积。</a:t>
            </a:r>
            <a:endParaRPr lang="zh-CN" altLang="en-US" sz="2400" dirty="0">
              <a:latin typeface="Times New Roman" panose="02020603050405020304" pitchFamily="18" charset="0"/>
              <a:ea typeface="华文楷体" panose="02010600040101010101" pitchFamily="2" charset="-122"/>
            </a:endParaRPr>
          </a:p>
          <a:p>
            <a:pPr eaLnBrk="1" hangingPunct="1">
              <a:lnSpc>
                <a:spcPct val="125000"/>
              </a:lnSpc>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sum(A)</a:t>
            </a:r>
            <a:r>
              <a:rPr lang="zh-CN" altLang="en-US" sz="2400" dirty="0">
                <a:solidFill>
                  <a:schemeClr val="hlink"/>
                </a:solidFill>
                <a:latin typeface="Times New Roman" panose="02020603050405020304" pitchFamily="18" charset="0"/>
                <a:ea typeface="华文楷体" panose="02010600040101010101" pitchFamily="2" charset="-122"/>
              </a:rPr>
              <a:t>：</a:t>
            </a:r>
            <a:r>
              <a:rPr lang="zh-CN" altLang="en-US" sz="2400" dirty="0">
                <a:solidFill>
                  <a:schemeClr val="tx1"/>
                </a:solidFill>
                <a:latin typeface="Times New Roman" panose="02020603050405020304" pitchFamily="18" charset="0"/>
                <a:ea typeface="华文楷体" panose="02010600040101010101" pitchFamily="2" charset="-122"/>
              </a:rPr>
              <a:t>返回一个行向量，其第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个元素是</a:t>
            </a:r>
            <a:r>
              <a:rPr lang="en-US" altLang="zh-CN" sz="2400" dirty="0">
                <a:solidFill>
                  <a:schemeClr val="tx1"/>
                </a:solidFill>
                <a:latin typeface="Times New Roman" panose="02020603050405020304" pitchFamily="18" charset="0"/>
                <a:ea typeface="华文楷体" panose="02010600040101010101" pitchFamily="2" charset="-122"/>
              </a:rPr>
              <a:t>A</a:t>
            </a:r>
            <a:r>
              <a:rPr lang="zh-CN" altLang="en-US" sz="2400" dirty="0">
                <a:solidFill>
                  <a:schemeClr val="tx1"/>
                </a:solidFill>
                <a:latin typeface="Times New Roman" panose="02020603050405020304" pitchFamily="18" charset="0"/>
                <a:ea typeface="华文楷体" panose="02010600040101010101" pitchFamily="2" charset="-122"/>
              </a:rPr>
              <a:t>的第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列的元素和。</a:t>
            </a:r>
            <a:endParaRPr lang="zh-CN" altLang="en-US" sz="2400" dirty="0">
              <a:latin typeface="Times New Roman" panose="02020603050405020304" pitchFamily="18" charset="0"/>
              <a:ea typeface="华文楷体" panose="02010600040101010101" pitchFamily="2" charset="-122"/>
            </a:endParaRPr>
          </a:p>
          <a:p>
            <a:pPr eaLnBrk="1" hangingPunct="1">
              <a:lnSpc>
                <a:spcPct val="125000"/>
              </a:lnSpc>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prod(A)</a:t>
            </a:r>
            <a:r>
              <a:rPr lang="zh-CN" altLang="en-US" sz="2400" dirty="0">
                <a:solidFill>
                  <a:schemeClr val="hlink"/>
                </a:solidFill>
                <a:latin typeface="Times New Roman" panose="02020603050405020304" pitchFamily="18" charset="0"/>
                <a:ea typeface="华文楷体" panose="02010600040101010101" pitchFamily="2" charset="-122"/>
              </a:rPr>
              <a:t>：</a:t>
            </a:r>
            <a:r>
              <a:rPr lang="zh-CN" altLang="en-US" sz="2400" dirty="0">
                <a:solidFill>
                  <a:schemeClr val="tx1"/>
                </a:solidFill>
                <a:latin typeface="Times New Roman" panose="02020603050405020304" pitchFamily="18" charset="0"/>
                <a:ea typeface="华文楷体" panose="02010600040101010101" pitchFamily="2" charset="-122"/>
              </a:rPr>
              <a:t>返回一个行向量，其第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个元素是</a:t>
            </a:r>
            <a:r>
              <a:rPr lang="en-US" altLang="zh-CN" sz="2400" dirty="0">
                <a:solidFill>
                  <a:schemeClr val="tx1"/>
                </a:solidFill>
                <a:latin typeface="Times New Roman" panose="02020603050405020304" pitchFamily="18" charset="0"/>
                <a:ea typeface="华文楷体" panose="02010600040101010101" pitchFamily="2" charset="-122"/>
              </a:rPr>
              <a:t>A</a:t>
            </a:r>
            <a:r>
              <a:rPr lang="zh-CN" altLang="en-US" sz="2400" dirty="0">
                <a:solidFill>
                  <a:schemeClr val="tx1"/>
                </a:solidFill>
                <a:latin typeface="Times New Roman" panose="02020603050405020304" pitchFamily="18" charset="0"/>
                <a:ea typeface="华文楷体" panose="02010600040101010101" pitchFamily="2" charset="-122"/>
              </a:rPr>
              <a:t>的第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列的元素乘积。</a:t>
            </a:r>
            <a:endParaRPr lang="zh-CN" altLang="en-US" sz="2400" dirty="0">
              <a:latin typeface="Times New Roman" panose="02020603050405020304" pitchFamily="18" charset="0"/>
              <a:ea typeface="华文楷体" panose="02010600040101010101" pitchFamily="2" charset="-122"/>
            </a:endParaRPr>
          </a:p>
          <a:p>
            <a:pPr eaLnBrk="1" hangingPunct="1">
              <a:lnSpc>
                <a:spcPct val="125000"/>
              </a:lnSpc>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sum(</a:t>
            </a:r>
            <a:r>
              <a:rPr lang="en-US" altLang="zh-CN" sz="2400" dirty="0" err="1">
                <a:solidFill>
                  <a:schemeClr val="hlink"/>
                </a:solidFill>
                <a:latin typeface="Times New Roman" panose="02020603050405020304" pitchFamily="18" charset="0"/>
                <a:ea typeface="华文楷体" panose="02010600040101010101" pitchFamily="2" charset="-122"/>
              </a:rPr>
              <a:t>A,dim</a:t>
            </a:r>
            <a:r>
              <a:rPr lang="en-US" altLang="zh-CN" sz="2400" dirty="0">
                <a:solidFill>
                  <a:schemeClr val="hlink"/>
                </a:solidFill>
                <a:latin typeface="Times New Roman" panose="02020603050405020304" pitchFamily="18" charset="0"/>
                <a:ea typeface="华文楷体" panose="02010600040101010101" pitchFamily="2" charset="-122"/>
              </a:rPr>
              <a:t>)</a:t>
            </a:r>
            <a:r>
              <a:rPr lang="zh-CN" altLang="en-US" sz="2400" dirty="0">
                <a:solidFill>
                  <a:schemeClr val="hlink"/>
                </a:solidFill>
                <a:latin typeface="Times New Roman" panose="02020603050405020304" pitchFamily="18" charset="0"/>
                <a:ea typeface="华文楷体" panose="02010600040101010101" pitchFamily="2" charset="-122"/>
              </a:rPr>
              <a:t>：</a:t>
            </a:r>
            <a:r>
              <a:rPr lang="zh-CN" altLang="en-US" sz="2400" dirty="0">
                <a:solidFill>
                  <a:schemeClr val="tx1"/>
                </a:solidFill>
                <a:latin typeface="Times New Roman" panose="02020603050405020304" pitchFamily="18" charset="0"/>
                <a:ea typeface="华文楷体" panose="02010600040101010101" pitchFamily="2" charset="-122"/>
              </a:rPr>
              <a:t>当</a:t>
            </a:r>
            <a:r>
              <a:rPr lang="en-US" altLang="zh-CN" sz="2400" dirty="0">
                <a:solidFill>
                  <a:schemeClr val="tx1"/>
                </a:solidFill>
                <a:latin typeface="Times New Roman" panose="02020603050405020304" pitchFamily="18" charset="0"/>
                <a:ea typeface="华文楷体" panose="02010600040101010101" pitchFamily="2" charset="-122"/>
              </a:rPr>
              <a:t>dim</a:t>
            </a:r>
            <a:r>
              <a:rPr lang="zh-CN" altLang="en-US" sz="2400" dirty="0">
                <a:solidFill>
                  <a:schemeClr val="tx1"/>
                </a:solidFill>
                <a:latin typeface="Times New Roman" panose="02020603050405020304" pitchFamily="18" charset="0"/>
                <a:ea typeface="华文楷体" panose="02010600040101010101" pitchFamily="2" charset="-122"/>
              </a:rPr>
              <a:t>为</a:t>
            </a:r>
            <a:r>
              <a:rPr lang="en-US" altLang="zh-CN" sz="2400" dirty="0">
                <a:solidFill>
                  <a:schemeClr val="tx1"/>
                </a:solidFill>
                <a:latin typeface="Times New Roman" panose="02020603050405020304" pitchFamily="18" charset="0"/>
                <a:ea typeface="华文楷体" panose="02010600040101010101" pitchFamily="2" charset="-122"/>
              </a:rPr>
              <a:t>1</a:t>
            </a:r>
            <a:r>
              <a:rPr lang="zh-CN" altLang="en-US" sz="2400" dirty="0">
                <a:solidFill>
                  <a:schemeClr val="tx1"/>
                </a:solidFill>
                <a:latin typeface="Times New Roman" panose="02020603050405020304" pitchFamily="18" charset="0"/>
                <a:ea typeface="华文楷体" panose="02010600040101010101" pitchFamily="2" charset="-122"/>
              </a:rPr>
              <a:t>时，该函数等同于</a:t>
            </a:r>
            <a:r>
              <a:rPr lang="en-US" altLang="zh-CN" sz="2400" dirty="0">
                <a:solidFill>
                  <a:schemeClr val="tx1"/>
                </a:solidFill>
                <a:latin typeface="Times New Roman" panose="02020603050405020304" pitchFamily="18" charset="0"/>
                <a:ea typeface="华文楷体" panose="02010600040101010101" pitchFamily="2" charset="-122"/>
              </a:rPr>
              <a:t>sum(A)</a:t>
            </a:r>
            <a:r>
              <a:rPr lang="zh-CN" altLang="en-US" sz="2400" dirty="0">
                <a:solidFill>
                  <a:schemeClr val="tx1"/>
                </a:solidFill>
                <a:latin typeface="Times New Roman" panose="02020603050405020304" pitchFamily="18" charset="0"/>
                <a:ea typeface="华文楷体" panose="02010600040101010101" pitchFamily="2" charset="-122"/>
              </a:rPr>
              <a:t>；当</a:t>
            </a:r>
            <a:r>
              <a:rPr lang="en-US" altLang="zh-CN" sz="2400" dirty="0">
                <a:solidFill>
                  <a:schemeClr val="tx1"/>
                </a:solidFill>
                <a:latin typeface="Times New Roman" panose="02020603050405020304" pitchFamily="18" charset="0"/>
                <a:ea typeface="华文楷体" panose="02010600040101010101" pitchFamily="2" charset="-122"/>
              </a:rPr>
              <a:t>dim</a:t>
            </a:r>
            <a:r>
              <a:rPr lang="zh-CN" altLang="en-US" sz="2400" dirty="0">
                <a:solidFill>
                  <a:schemeClr val="tx1"/>
                </a:solidFill>
                <a:latin typeface="Times New Roman" panose="02020603050405020304" pitchFamily="18" charset="0"/>
                <a:ea typeface="华文楷体" panose="02010600040101010101" pitchFamily="2" charset="-122"/>
              </a:rPr>
              <a:t>为</a:t>
            </a:r>
            <a:r>
              <a:rPr lang="en-US" altLang="zh-CN" sz="2400" dirty="0">
                <a:solidFill>
                  <a:schemeClr val="tx1"/>
                </a:solidFill>
                <a:latin typeface="Times New Roman" panose="02020603050405020304" pitchFamily="18" charset="0"/>
                <a:ea typeface="华文楷体" panose="02010600040101010101" pitchFamily="2" charset="-122"/>
              </a:rPr>
              <a:t>2</a:t>
            </a:r>
            <a:r>
              <a:rPr lang="zh-CN" altLang="en-US" sz="2400" dirty="0">
                <a:solidFill>
                  <a:schemeClr val="tx1"/>
                </a:solidFill>
                <a:latin typeface="Times New Roman" panose="02020603050405020304" pitchFamily="18" charset="0"/>
                <a:ea typeface="华文楷体" panose="02010600040101010101" pitchFamily="2" charset="-122"/>
              </a:rPr>
              <a:t>时，返回一个列向量，其第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个元素是</a:t>
            </a:r>
            <a:r>
              <a:rPr lang="en-US" altLang="zh-CN" sz="2400" dirty="0">
                <a:solidFill>
                  <a:schemeClr val="tx1"/>
                </a:solidFill>
                <a:latin typeface="Times New Roman" panose="02020603050405020304" pitchFamily="18" charset="0"/>
                <a:ea typeface="华文楷体" panose="02010600040101010101" pitchFamily="2" charset="-122"/>
              </a:rPr>
              <a:t>A</a:t>
            </a:r>
            <a:r>
              <a:rPr lang="zh-CN" altLang="en-US" sz="2400" dirty="0">
                <a:solidFill>
                  <a:schemeClr val="tx1"/>
                </a:solidFill>
                <a:latin typeface="Times New Roman" panose="02020603050405020304" pitchFamily="18" charset="0"/>
                <a:ea typeface="华文楷体" panose="02010600040101010101" pitchFamily="2" charset="-122"/>
              </a:rPr>
              <a:t>的第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行的各元素之和。</a:t>
            </a:r>
            <a:endParaRPr lang="zh-CN" altLang="en-US" sz="2400" dirty="0">
              <a:latin typeface="Times New Roman" panose="02020603050405020304" pitchFamily="18" charset="0"/>
              <a:ea typeface="华文楷体" panose="02010600040101010101" pitchFamily="2" charset="-122"/>
            </a:endParaRPr>
          </a:p>
          <a:p>
            <a:pPr eaLnBrk="1" hangingPunct="1">
              <a:lnSpc>
                <a:spcPct val="125000"/>
              </a:lnSpc>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prod(</a:t>
            </a:r>
            <a:r>
              <a:rPr lang="en-US" altLang="zh-CN" sz="2400" dirty="0" err="1">
                <a:solidFill>
                  <a:schemeClr val="hlink"/>
                </a:solidFill>
                <a:latin typeface="Times New Roman" panose="02020603050405020304" pitchFamily="18" charset="0"/>
                <a:ea typeface="华文楷体" panose="02010600040101010101" pitchFamily="2" charset="-122"/>
              </a:rPr>
              <a:t>A,dim</a:t>
            </a:r>
            <a:r>
              <a:rPr lang="en-US" altLang="zh-CN" sz="2400" dirty="0">
                <a:solidFill>
                  <a:schemeClr val="hlink"/>
                </a:solidFill>
                <a:latin typeface="Times New Roman" panose="02020603050405020304" pitchFamily="18" charset="0"/>
                <a:ea typeface="华文楷体" panose="02010600040101010101" pitchFamily="2" charset="-122"/>
              </a:rPr>
              <a:t>)</a:t>
            </a:r>
            <a:r>
              <a:rPr lang="zh-CN" altLang="en-US" sz="2400" dirty="0">
                <a:solidFill>
                  <a:schemeClr val="hlink"/>
                </a:solidFill>
                <a:latin typeface="Times New Roman" panose="02020603050405020304" pitchFamily="18" charset="0"/>
                <a:ea typeface="华文楷体" panose="02010600040101010101" pitchFamily="2" charset="-122"/>
              </a:rPr>
              <a:t>：</a:t>
            </a:r>
            <a:r>
              <a:rPr lang="zh-CN" altLang="en-US" sz="2400" dirty="0">
                <a:solidFill>
                  <a:schemeClr val="tx1"/>
                </a:solidFill>
                <a:latin typeface="Times New Roman" panose="02020603050405020304" pitchFamily="18" charset="0"/>
                <a:ea typeface="华文楷体" panose="02010600040101010101" pitchFamily="2" charset="-122"/>
              </a:rPr>
              <a:t>当</a:t>
            </a:r>
            <a:r>
              <a:rPr lang="en-US" altLang="zh-CN" sz="2400" dirty="0">
                <a:solidFill>
                  <a:schemeClr val="tx1"/>
                </a:solidFill>
                <a:latin typeface="Times New Roman" panose="02020603050405020304" pitchFamily="18" charset="0"/>
                <a:ea typeface="华文楷体" panose="02010600040101010101" pitchFamily="2" charset="-122"/>
              </a:rPr>
              <a:t>dim</a:t>
            </a:r>
            <a:r>
              <a:rPr lang="zh-CN" altLang="en-US" sz="2400" dirty="0">
                <a:solidFill>
                  <a:schemeClr val="tx1"/>
                </a:solidFill>
                <a:latin typeface="Times New Roman" panose="02020603050405020304" pitchFamily="18" charset="0"/>
                <a:ea typeface="华文楷体" panose="02010600040101010101" pitchFamily="2" charset="-122"/>
              </a:rPr>
              <a:t>为</a:t>
            </a:r>
            <a:r>
              <a:rPr lang="en-US" altLang="zh-CN" sz="2400" dirty="0">
                <a:solidFill>
                  <a:schemeClr val="tx1"/>
                </a:solidFill>
                <a:latin typeface="Times New Roman" panose="02020603050405020304" pitchFamily="18" charset="0"/>
                <a:ea typeface="华文楷体" panose="02010600040101010101" pitchFamily="2" charset="-122"/>
              </a:rPr>
              <a:t>1</a:t>
            </a:r>
            <a:r>
              <a:rPr lang="zh-CN" altLang="en-US" sz="2400" dirty="0">
                <a:solidFill>
                  <a:schemeClr val="tx1"/>
                </a:solidFill>
                <a:latin typeface="Times New Roman" panose="02020603050405020304" pitchFamily="18" charset="0"/>
                <a:ea typeface="华文楷体" panose="02010600040101010101" pitchFamily="2" charset="-122"/>
              </a:rPr>
              <a:t>时，该函数等同于</a:t>
            </a:r>
            <a:r>
              <a:rPr lang="en-US" altLang="zh-CN" sz="2400" dirty="0">
                <a:solidFill>
                  <a:schemeClr val="tx1"/>
                </a:solidFill>
                <a:latin typeface="Times New Roman" panose="02020603050405020304" pitchFamily="18" charset="0"/>
                <a:ea typeface="华文楷体" panose="02010600040101010101" pitchFamily="2" charset="-122"/>
              </a:rPr>
              <a:t>prod(A)</a:t>
            </a:r>
            <a:r>
              <a:rPr lang="zh-CN" altLang="en-US" sz="2400" dirty="0">
                <a:solidFill>
                  <a:schemeClr val="tx1"/>
                </a:solidFill>
                <a:latin typeface="Times New Roman" panose="02020603050405020304" pitchFamily="18" charset="0"/>
                <a:ea typeface="华文楷体" panose="02010600040101010101" pitchFamily="2" charset="-122"/>
              </a:rPr>
              <a:t>；当</a:t>
            </a:r>
            <a:r>
              <a:rPr lang="en-US" altLang="zh-CN" sz="2400" dirty="0">
                <a:solidFill>
                  <a:schemeClr val="tx1"/>
                </a:solidFill>
                <a:latin typeface="Times New Roman" panose="02020603050405020304" pitchFamily="18" charset="0"/>
                <a:ea typeface="华文楷体" panose="02010600040101010101" pitchFamily="2" charset="-122"/>
              </a:rPr>
              <a:t>dim</a:t>
            </a:r>
            <a:r>
              <a:rPr lang="zh-CN" altLang="en-US" sz="2400" dirty="0">
                <a:solidFill>
                  <a:schemeClr val="tx1"/>
                </a:solidFill>
                <a:latin typeface="Times New Roman" panose="02020603050405020304" pitchFamily="18" charset="0"/>
                <a:ea typeface="华文楷体" panose="02010600040101010101" pitchFamily="2" charset="-122"/>
              </a:rPr>
              <a:t>为</a:t>
            </a:r>
            <a:r>
              <a:rPr lang="en-US" altLang="zh-CN" sz="2400" dirty="0">
                <a:solidFill>
                  <a:schemeClr val="tx1"/>
                </a:solidFill>
                <a:latin typeface="Times New Roman" panose="02020603050405020304" pitchFamily="18" charset="0"/>
                <a:ea typeface="华文楷体" panose="02010600040101010101" pitchFamily="2" charset="-122"/>
              </a:rPr>
              <a:t>2</a:t>
            </a:r>
            <a:r>
              <a:rPr lang="zh-CN" altLang="en-US" sz="2400" dirty="0">
                <a:solidFill>
                  <a:schemeClr val="tx1"/>
                </a:solidFill>
                <a:latin typeface="Times New Roman" panose="02020603050405020304" pitchFamily="18" charset="0"/>
                <a:ea typeface="华文楷体" panose="02010600040101010101" pitchFamily="2" charset="-122"/>
              </a:rPr>
              <a:t>时，返回一个列向量，其第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个元素是</a:t>
            </a:r>
            <a:r>
              <a:rPr lang="en-US" altLang="zh-CN" sz="2400" dirty="0">
                <a:solidFill>
                  <a:schemeClr val="tx1"/>
                </a:solidFill>
                <a:latin typeface="Times New Roman" panose="02020603050405020304" pitchFamily="18" charset="0"/>
                <a:ea typeface="华文楷体" panose="02010600040101010101" pitchFamily="2" charset="-122"/>
              </a:rPr>
              <a:t>A</a:t>
            </a:r>
            <a:r>
              <a:rPr lang="zh-CN" altLang="en-US" sz="2400" dirty="0">
                <a:solidFill>
                  <a:schemeClr val="tx1"/>
                </a:solidFill>
                <a:latin typeface="Times New Roman" panose="02020603050405020304" pitchFamily="18" charset="0"/>
                <a:ea typeface="华文楷体" panose="02010600040101010101" pitchFamily="2" charset="-122"/>
              </a:rPr>
              <a:t>的第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行的各元素乘积。</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58</a:t>
            </a:fld>
            <a:endParaRPr lang="zh-CN" altLang="en-US"/>
          </a:p>
        </p:txBody>
      </p:sp>
      <p:sp>
        <p:nvSpPr>
          <p:cNvPr id="5" name="Rectangle 2"/>
          <p:cNvSpPr txBox="1">
            <a:spLocks noChangeArrowheads="1"/>
          </p:cNvSpPr>
          <p:nvPr/>
        </p:nvSpPr>
        <p:spPr bwMode="auto">
          <a:xfrm>
            <a:off x="228600" y="4445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矩阵分析常用</a:t>
            </a:r>
            <a:r>
              <a:rPr lang="zh-CN" altLang="en-US" sz="4000" dirty="0">
                <a:solidFill>
                  <a:schemeClr val="hlink"/>
                </a:solidFill>
              </a:rPr>
              <a:t>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3"/>
          <p:cNvSpPr txBox="1">
            <a:spLocks noChangeArrowheads="1"/>
          </p:cNvSpPr>
          <p:nvPr/>
        </p:nvSpPr>
        <p:spPr bwMode="auto">
          <a:xfrm>
            <a:off x="323850" y="1230313"/>
            <a:ext cx="86233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chemeClr val="folHlink"/>
              </a:buClr>
              <a:buSzPct val="60000"/>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mean(X</a:t>
            </a:r>
            <a:r>
              <a:rPr lang="en-US" altLang="zh-CN" sz="2400" dirty="0" smtClean="0">
                <a:solidFill>
                  <a:schemeClr val="hlink"/>
                </a:solidFill>
                <a:latin typeface="Times New Roman" panose="02020603050405020304" pitchFamily="18" charset="0"/>
                <a:ea typeface="华文楷体" panose="02010600040101010101" pitchFamily="2" charset="-122"/>
              </a:rPr>
              <a:t>)</a:t>
            </a:r>
            <a:r>
              <a:rPr lang="zh-CN" altLang="en-US" sz="2400" dirty="0" smtClean="0">
                <a:solidFill>
                  <a:schemeClr val="tx1"/>
                </a:solidFill>
                <a:latin typeface="Times New Roman" panose="02020603050405020304" pitchFamily="18" charset="0"/>
                <a:ea typeface="华文楷体" panose="02010600040101010101" pitchFamily="2" charset="-122"/>
              </a:rPr>
              <a:t> 返回</a:t>
            </a:r>
            <a:r>
              <a:rPr lang="zh-CN" altLang="en-US" sz="2400" dirty="0">
                <a:solidFill>
                  <a:schemeClr val="tx1"/>
                </a:solidFill>
                <a:latin typeface="Times New Roman" panose="02020603050405020304" pitchFamily="18" charset="0"/>
                <a:ea typeface="华文楷体" panose="02010600040101010101" pitchFamily="2" charset="-122"/>
              </a:rPr>
              <a:t>向量</a:t>
            </a:r>
            <a:r>
              <a:rPr lang="en-US" altLang="zh-CN" sz="2400" dirty="0">
                <a:solidFill>
                  <a:schemeClr val="tx1"/>
                </a:solidFill>
                <a:latin typeface="Times New Roman" panose="02020603050405020304" pitchFamily="18" charset="0"/>
                <a:ea typeface="华文楷体" panose="02010600040101010101" pitchFamily="2" charset="-122"/>
              </a:rPr>
              <a:t>X</a:t>
            </a:r>
            <a:r>
              <a:rPr lang="zh-CN" altLang="en-US" sz="2400" dirty="0">
                <a:solidFill>
                  <a:schemeClr val="tx1"/>
                </a:solidFill>
                <a:latin typeface="Times New Roman" panose="02020603050405020304" pitchFamily="18" charset="0"/>
                <a:ea typeface="华文楷体" panose="02010600040101010101" pitchFamily="2" charset="-122"/>
              </a:rPr>
              <a:t>的算术平均值。</a:t>
            </a:r>
          </a:p>
          <a:p>
            <a:pPr eaLnBrk="1" hangingPunct="1">
              <a:lnSpc>
                <a:spcPct val="125000"/>
              </a:lnSpc>
              <a:spcBef>
                <a:spcPct val="20000"/>
              </a:spcBef>
              <a:buClr>
                <a:schemeClr val="folHlink"/>
              </a:buClr>
              <a:buSzPct val="60000"/>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median(X</a:t>
            </a:r>
            <a:r>
              <a:rPr lang="en-US" altLang="zh-CN" sz="2400" dirty="0" smtClean="0">
                <a:solidFill>
                  <a:schemeClr val="hlink"/>
                </a:solidFill>
                <a:latin typeface="Times New Roman" panose="02020603050405020304" pitchFamily="18" charset="0"/>
                <a:ea typeface="华文楷体" panose="02010600040101010101" pitchFamily="2" charset="-122"/>
              </a:rPr>
              <a:t>)</a:t>
            </a:r>
            <a:r>
              <a:rPr lang="zh-CN" altLang="en-US" sz="2400" dirty="0" smtClean="0">
                <a:solidFill>
                  <a:schemeClr val="tx1"/>
                </a:solidFill>
                <a:latin typeface="Times New Roman" panose="02020603050405020304" pitchFamily="18" charset="0"/>
                <a:ea typeface="华文楷体" panose="02010600040101010101" pitchFamily="2" charset="-122"/>
              </a:rPr>
              <a:t> 返回</a:t>
            </a:r>
            <a:r>
              <a:rPr lang="zh-CN" altLang="en-US" sz="2400" dirty="0">
                <a:solidFill>
                  <a:schemeClr val="tx1"/>
                </a:solidFill>
                <a:latin typeface="Times New Roman" panose="02020603050405020304" pitchFamily="18" charset="0"/>
                <a:ea typeface="华文楷体" panose="02010600040101010101" pitchFamily="2" charset="-122"/>
              </a:rPr>
              <a:t>向量</a:t>
            </a:r>
            <a:r>
              <a:rPr lang="en-US" altLang="zh-CN" sz="2400" dirty="0">
                <a:solidFill>
                  <a:schemeClr val="tx1"/>
                </a:solidFill>
                <a:latin typeface="Times New Roman" panose="02020603050405020304" pitchFamily="18" charset="0"/>
                <a:ea typeface="华文楷体" panose="02010600040101010101" pitchFamily="2" charset="-122"/>
              </a:rPr>
              <a:t>X</a:t>
            </a:r>
            <a:r>
              <a:rPr lang="zh-CN" altLang="en-US" sz="2400" dirty="0">
                <a:solidFill>
                  <a:schemeClr val="tx1"/>
                </a:solidFill>
                <a:latin typeface="Times New Roman" panose="02020603050405020304" pitchFamily="18" charset="0"/>
                <a:ea typeface="华文楷体" panose="02010600040101010101" pitchFamily="2" charset="-122"/>
              </a:rPr>
              <a:t>的中值。</a:t>
            </a:r>
          </a:p>
          <a:p>
            <a:pPr eaLnBrk="1" hangingPunct="1">
              <a:lnSpc>
                <a:spcPct val="125000"/>
              </a:lnSpc>
              <a:spcBef>
                <a:spcPct val="20000"/>
              </a:spcBef>
              <a:buClr>
                <a:schemeClr val="folHlink"/>
              </a:buClr>
              <a:buSzPct val="60000"/>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mean(A</a:t>
            </a:r>
            <a:r>
              <a:rPr lang="en-US" altLang="zh-CN" sz="2400" dirty="0" smtClean="0">
                <a:solidFill>
                  <a:schemeClr val="hlink"/>
                </a:solidFill>
                <a:latin typeface="Times New Roman" panose="02020603050405020304" pitchFamily="18" charset="0"/>
                <a:ea typeface="华文楷体" panose="02010600040101010101" pitchFamily="2" charset="-122"/>
              </a:rPr>
              <a:t>)</a:t>
            </a:r>
            <a:r>
              <a:rPr lang="zh-CN" altLang="en-US" sz="2400" dirty="0" smtClean="0">
                <a:solidFill>
                  <a:schemeClr val="tx1"/>
                </a:solidFill>
                <a:latin typeface="Times New Roman" panose="02020603050405020304" pitchFamily="18" charset="0"/>
                <a:ea typeface="华文楷体" panose="02010600040101010101" pitchFamily="2" charset="-122"/>
              </a:rPr>
              <a:t> 返回</a:t>
            </a:r>
            <a:r>
              <a:rPr lang="zh-CN" altLang="en-US" sz="2400" dirty="0">
                <a:solidFill>
                  <a:schemeClr val="tx1"/>
                </a:solidFill>
                <a:latin typeface="Times New Roman" panose="02020603050405020304" pitchFamily="18" charset="0"/>
                <a:ea typeface="华文楷体" panose="02010600040101010101" pitchFamily="2" charset="-122"/>
              </a:rPr>
              <a:t>一个行向量</a:t>
            </a:r>
            <a:r>
              <a:rPr lang="zh-CN" altLang="en-US" sz="2400" dirty="0" smtClean="0">
                <a:solidFill>
                  <a:schemeClr val="tx1"/>
                </a:solidFill>
                <a:latin typeface="Times New Roman" panose="02020603050405020304" pitchFamily="18" charset="0"/>
                <a:ea typeface="华文楷体" panose="02010600040101010101" pitchFamily="2" charset="-122"/>
              </a:rPr>
              <a:t>，第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个元素是</a:t>
            </a:r>
            <a:r>
              <a:rPr lang="en-US" altLang="zh-CN" sz="2400" dirty="0">
                <a:solidFill>
                  <a:schemeClr val="tx1"/>
                </a:solidFill>
                <a:latin typeface="Times New Roman" panose="02020603050405020304" pitchFamily="18" charset="0"/>
                <a:ea typeface="华文楷体" panose="02010600040101010101" pitchFamily="2" charset="-122"/>
              </a:rPr>
              <a:t>A</a:t>
            </a:r>
            <a:r>
              <a:rPr lang="zh-CN" altLang="en-US" sz="2400" dirty="0">
                <a:solidFill>
                  <a:schemeClr val="tx1"/>
                </a:solidFill>
                <a:latin typeface="Times New Roman" panose="02020603050405020304" pitchFamily="18" charset="0"/>
                <a:ea typeface="华文楷体" panose="02010600040101010101" pitchFamily="2" charset="-122"/>
              </a:rPr>
              <a:t>的第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列的算术平均值。</a:t>
            </a:r>
          </a:p>
          <a:p>
            <a:pPr eaLnBrk="1" hangingPunct="1">
              <a:lnSpc>
                <a:spcPct val="125000"/>
              </a:lnSpc>
              <a:spcBef>
                <a:spcPct val="20000"/>
              </a:spcBef>
              <a:buClr>
                <a:schemeClr val="folHlink"/>
              </a:buClr>
              <a:buSzPct val="60000"/>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median(A</a:t>
            </a:r>
            <a:r>
              <a:rPr lang="en-US" altLang="zh-CN" sz="2400" dirty="0" smtClean="0">
                <a:solidFill>
                  <a:schemeClr val="hlink"/>
                </a:solidFill>
                <a:latin typeface="Times New Roman" panose="02020603050405020304" pitchFamily="18" charset="0"/>
                <a:ea typeface="华文楷体" panose="02010600040101010101" pitchFamily="2" charset="-122"/>
              </a:rPr>
              <a:t>)</a:t>
            </a:r>
            <a:r>
              <a:rPr lang="zh-CN" altLang="en-US" sz="2400" dirty="0" smtClean="0">
                <a:solidFill>
                  <a:schemeClr val="tx1"/>
                </a:solidFill>
                <a:latin typeface="Times New Roman" panose="02020603050405020304" pitchFamily="18" charset="0"/>
                <a:ea typeface="华文楷体" panose="02010600040101010101" pitchFamily="2" charset="-122"/>
              </a:rPr>
              <a:t> 返回</a:t>
            </a:r>
            <a:r>
              <a:rPr lang="zh-CN" altLang="en-US" sz="2400" dirty="0">
                <a:solidFill>
                  <a:schemeClr val="tx1"/>
                </a:solidFill>
                <a:latin typeface="Times New Roman" panose="02020603050405020304" pitchFamily="18" charset="0"/>
                <a:ea typeface="华文楷体" panose="02010600040101010101" pitchFamily="2" charset="-122"/>
              </a:rPr>
              <a:t>一个行向量</a:t>
            </a:r>
            <a:r>
              <a:rPr lang="zh-CN" altLang="en-US" sz="2400" dirty="0" smtClean="0">
                <a:solidFill>
                  <a:schemeClr val="tx1"/>
                </a:solidFill>
                <a:latin typeface="Times New Roman" panose="02020603050405020304" pitchFamily="18" charset="0"/>
                <a:ea typeface="华文楷体" panose="02010600040101010101" pitchFamily="2" charset="-122"/>
              </a:rPr>
              <a:t>，第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个元素是</a:t>
            </a:r>
            <a:r>
              <a:rPr lang="en-US" altLang="zh-CN" sz="2400" dirty="0">
                <a:solidFill>
                  <a:schemeClr val="tx1"/>
                </a:solidFill>
                <a:latin typeface="Times New Roman" panose="02020603050405020304" pitchFamily="18" charset="0"/>
                <a:ea typeface="华文楷体" panose="02010600040101010101" pitchFamily="2" charset="-122"/>
              </a:rPr>
              <a:t>A</a:t>
            </a:r>
            <a:r>
              <a:rPr lang="zh-CN" altLang="en-US" sz="2400" dirty="0">
                <a:solidFill>
                  <a:schemeClr val="tx1"/>
                </a:solidFill>
                <a:latin typeface="Times New Roman" panose="02020603050405020304" pitchFamily="18" charset="0"/>
                <a:ea typeface="华文楷体" panose="02010600040101010101" pitchFamily="2" charset="-122"/>
              </a:rPr>
              <a:t>的第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列的中值。</a:t>
            </a:r>
          </a:p>
          <a:p>
            <a:pPr eaLnBrk="1" hangingPunct="1">
              <a:lnSpc>
                <a:spcPct val="125000"/>
              </a:lnSpc>
              <a:spcBef>
                <a:spcPct val="20000"/>
              </a:spcBef>
              <a:buClr>
                <a:schemeClr val="folHlink"/>
              </a:buClr>
              <a:buSzPct val="60000"/>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mean(</a:t>
            </a:r>
            <a:r>
              <a:rPr lang="en-US" altLang="zh-CN" sz="2400" dirty="0" err="1">
                <a:solidFill>
                  <a:schemeClr val="hlink"/>
                </a:solidFill>
                <a:latin typeface="Times New Roman" panose="02020603050405020304" pitchFamily="18" charset="0"/>
                <a:ea typeface="华文楷体" panose="02010600040101010101" pitchFamily="2" charset="-122"/>
              </a:rPr>
              <a:t>A,dim</a:t>
            </a:r>
            <a:r>
              <a:rPr lang="en-US" altLang="zh-CN" sz="2400" dirty="0" smtClean="0">
                <a:solidFill>
                  <a:schemeClr val="hlink"/>
                </a:solidFill>
                <a:latin typeface="Times New Roman" panose="02020603050405020304" pitchFamily="18" charset="0"/>
                <a:ea typeface="华文楷体" panose="02010600040101010101" pitchFamily="2" charset="-122"/>
              </a:rPr>
              <a:t>)</a:t>
            </a:r>
            <a:r>
              <a:rPr lang="zh-CN" altLang="en-US" sz="2400" dirty="0" smtClean="0">
                <a:solidFill>
                  <a:schemeClr val="tx1"/>
                </a:solidFill>
                <a:latin typeface="Times New Roman" panose="02020603050405020304" pitchFamily="18" charset="0"/>
                <a:ea typeface="华文楷体" panose="02010600040101010101" pitchFamily="2" charset="-122"/>
              </a:rPr>
              <a:t> 当</a:t>
            </a:r>
            <a:r>
              <a:rPr lang="en-US" altLang="zh-CN" sz="2400" dirty="0">
                <a:solidFill>
                  <a:schemeClr val="tx1"/>
                </a:solidFill>
                <a:latin typeface="Times New Roman" panose="02020603050405020304" pitchFamily="18" charset="0"/>
                <a:ea typeface="华文楷体" panose="02010600040101010101" pitchFamily="2" charset="-122"/>
              </a:rPr>
              <a:t>dim</a:t>
            </a:r>
            <a:r>
              <a:rPr lang="zh-CN" altLang="en-US" sz="2400" dirty="0">
                <a:solidFill>
                  <a:schemeClr val="tx1"/>
                </a:solidFill>
                <a:latin typeface="Times New Roman" panose="02020603050405020304" pitchFamily="18" charset="0"/>
                <a:ea typeface="华文楷体" panose="02010600040101010101" pitchFamily="2" charset="-122"/>
              </a:rPr>
              <a:t>为</a:t>
            </a:r>
            <a:r>
              <a:rPr lang="en-US" altLang="zh-CN" sz="2400" dirty="0">
                <a:solidFill>
                  <a:schemeClr val="tx1"/>
                </a:solidFill>
                <a:latin typeface="Times New Roman" panose="02020603050405020304" pitchFamily="18" charset="0"/>
                <a:ea typeface="华文楷体" panose="02010600040101010101" pitchFamily="2" charset="-122"/>
              </a:rPr>
              <a:t>1</a:t>
            </a:r>
            <a:r>
              <a:rPr lang="zh-CN" altLang="en-US" sz="2400" dirty="0">
                <a:solidFill>
                  <a:schemeClr val="tx1"/>
                </a:solidFill>
                <a:latin typeface="Times New Roman" panose="02020603050405020304" pitchFamily="18" charset="0"/>
                <a:ea typeface="华文楷体" panose="02010600040101010101" pitchFamily="2" charset="-122"/>
              </a:rPr>
              <a:t>时</a:t>
            </a:r>
            <a:r>
              <a:rPr lang="zh-CN" altLang="en-US" sz="2400" dirty="0" smtClean="0">
                <a:solidFill>
                  <a:schemeClr val="tx1"/>
                </a:solidFill>
                <a:latin typeface="Times New Roman" panose="02020603050405020304" pitchFamily="18" charset="0"/>
                <a:ea typeface="华文楷体" panose="02010600040101010101" pitchFamily="2" charset="-122"/>
              </a:rPr>
              <a:t>，等同</a:t>
            </a:r>
            <a:r>
              <a:rPr lang="zh-CN" altLang="en-US" sz="2400" dirty="0">
                <a:solidFill>
                  <a:schemeClr val="tx1"/>
                </a:solidFill>
                <a:latin typeface="Times New Roman" panose="02020603050405020304" pitchFamily="18" charset="0"/>
                <a:ea typeface="华文楷体" panose="02010600040101010101" pitchFamily="2" charset="-122"/>
              </a:rPr>
              <a:t>于</a:t>
            </a:r>
            <a:r>
              <a:rPr lang="en-US" altLang="zh-CN" sz="2400" dirty="0">
                <a:solidFill>
                  <a:schemeClr val="tx1"/>
                </a:solidFill>
                <a:latin typeface="Times New Roman" panose="02020603050405020304" pitchFamily="18" charset="0"/>
                <a:ea typeface="华文楷体" panose="02010600040101010101" pitchFamily="2" charset="-122"/>
              </a:rPr>
              <a:t>mean(A)</a:t>
            </a:r>
            <a:r>
              <a:rPr lang="zh-CN" altLang="en-US" sz="2400" dirty="0">
                <a:solidFill>
                  <a:schemeClr val="tx1"/>
                </a:solidFill>
                <a:latin typeface="Times New Roman" panose="02020603050405020304" pitchFamily="18" charset="0"/>
                <a:ea typeface="华文楷体" panose="02010600040101010101" pitchFamily="2" charset="-122"/>
              </a:rPr>
              <a:t>；当</a:t>
            </a:r>
            <a:r>
              <a:rPr lang="en-US" altLang="zh-CN" sz="2400" dirty="0">
                <a:solidFill>
                  <a:schemeClr val="tx1"/>
                </a:solidFill>
                <a:latin typeface="Times New Roman" panose="02020603050405020304" pitchFamily="18" charset="0"/>
                <a:ea typeface="华文楷体" panose="02010600040101010101" pitchFamily="2" charset="-122"/>
              </a:rPr>
              <a:t>dim</a:t>
            </a:r>
            <a:r>
              <a:rPr lang="zh-CN" altLang="en-US" sz="2400" dirty="0">
                <a:solidFill>
                  <a:schemeClr val="tx1"/>
                </a:solidFill>
                <a:latin typeface="Times New Roman" panose="02020603050405020304" pitchFamily="18" charset="0"/>
                <a:ea typeface="华文楷体" panose="02010600040101010101" pitchFamily="2" charset="-122"/>
              </a:rPr>
              <a:t>为</a:t>
            </a:r>
            <a:r>
              <a:rPr lang="en-US" altLang="zh-CN" sz="2400" dirty="0">
                <a:solidFill>
                  <a:schemeClr val="tx1"/>
                </a:solidFill>
                <a:latin typeface="Times New Roman" panose="02020603050405020304" pitchFamily="18" charset="0"/>
                <a:ea typeface="华文楷体" panose="02010600040101010101" pitchFamily="2" charset="-122"/>
              </a:rPr>
              <a:t>2</a:t>
            </a:r>
            <a:r>
              <a:rPr lang="zh-CN" altLang="en-US" sz="2400" dirty="0">
                <a:solidFill>
                  <a:schemeClr val="tx1"/>
                </a:solidFill>
                <a:latin typeface="Times New Roman" panose="02020603050405020304" pitchFamily="18" charset="0"/>
                <a:ea typeface="华文楷体" panose="02010600040101010101" pitchFamily="2" charset="-122"/>
              </a:rPr>
              <a:t>时，返回一个列向量，其第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个元素是</a:t>
            </a:r>
            <a:r>
              <a:rPr lang="en-US" altLang="zh-CN" sz="2400" dirty="0">
                <a:solidFill>
                  <a:schemeClr val="tx1"/>
                </a:solidFill>
                <a:latin typeface="Times New Roman" panose="02020603050405020304" pitchFamily="18" charset="0"/>
                <a:ea typeface="华文楷体" panose="02010600040101010101" pitchFamily="2" charset="-122"/>
              </a:rPr>
              <a:t>A</a:t>
            </a:r>
            <a:r>
              <a:rPr lang="zh-CN" altLang="en-US" sz="2400" dirty="0">
                <a:solidFill>
                  <a:schemeClr val="tx1"/>
                </a:solidFill>
                <a:latin typeface="Times New Roman" panose="02020603050405020304" pitchFamily="18" charset="0"/>
                <a:ea typeface="华文楷体" panose="02010600040101010101" pitchFamily="2" charset="-122"/>
              </a:rPr>
              <a:t>的第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行的算术平均值。</a:t>
            </a:r>
          </a:p>
          <a:p>
            <a:pPr eaLnBrk="1" hangingPunct="1">
              <a:lnSpc>
                <a:spcPct val="125000"/>
              </a:lnSpc>
              <a:spcBef>
                <a:spcPct val="20000"/>
              </a:spcBef>
              <a:buClr>
                <a:schemeClr val="folHlink"/>
              </a:buClr>
              <a:buSzPct val="60000"/>
              <a:buFont typeface="Wingdings" panose="05000000000000000000" pitchFamily="2" charset="2"/>
              <a:buNone/>
            </a:pPr>
            <a:r>
              <a:rPr lang="en-US" altLang="zh-CN" sz="2400" dirty="0">
                <a:solidFill>
                  <a:schemeClr val="hlink"/>
                </a:solidFill>
                <a:latin typeface="Times New Roman" panose="02020603050405020304" pitchFamily="18" charset="0"/>
                <a:ea typeface="华文楷体" panose="02010600040101010101" pitchFamily="2" charset="-122"/>
              </a:rPr>
              <a:t>median(</a:t>
            </a:r>
            <a:r>
              <a:rPr lang="en-US" altLang="zh-CN" sz="2400" dirty="0" err="1">
                <a:solidFill>
                  <a:schemeClr val="hlink"/>
                </a:solidFill>
                <a:latin typeface="Times New Roman" panose="02020603050405020304" pitchFamily="18" charset="0"/>
                <a:ea typeface="华文楷体" panose="02010600040101010101" pitchFamily="2" charset="-122"/>
              </a:rPr>
              <a:t>A,dim</a:t>
            </a:r>
            <a:r>
              <a:rPr lang="en-US" altLang="zh-CN" sz="2400" dirty="0" smtClean="0">
                <a:solidFill>
                  <a:schemeClr val="hlink"/>
                </a:solidFill>
                <a:latin typeface="Times New Roman" panose="02020603050405020304" pitchFamily="18" charset="0"/>
                <a:ea typeface="华文楷体" panose="02010600040101010101" pitchFamily="2" charset="-122"/>
              </a:rPr>
              <a:t>)</a:t>
            </a:r>
            <a:r>
              <a:rPr lang="zh-CN" altLang="en-US" sz="2400" dirty="0" smtClean="0">
                <a:solidFill>
                  <a:schemeClr val="tx1"/>
                </a:solidFill>
                <a:latin typeface="Times New Roman" panose="02020603050405020304" pitchFamily="18" charset="0"/>
                <a:ea typeface="华文楷体" panose="02010600040101010101" pitchFamily="2" charset="-122"/>
              </a:rPr>
              <a:t> 当</a:t>
            </a:r>
            <a:r>
              <a:rPr lang="en-US" altLang="zh-CN" sz="2400" dirty="0">
                <a:solidFill>
                  <a:schemeClr val="tx1"/>
                </a:solidFill>
                <a:latin typeface="Times New Roman" panose="02020603050405020304" pitchFamily="18" charset="0"/>
                <a:ea typeface="华文楷体" panose="02010600040101010101" pitchFamily="2" charset="-122"/>
              </a:rPr>
              <a:t>dim</a:t>
            </a:r>
            <a:r>
              <a:rPr lang="zh-CN" altLang="en-US" sz="2400" dirty="0">
                <a:solidFill>
                  <a:schemeClr val="tx1"/>
                </a:solidFill>
                <a:latin typeface="Times New Roman" panose="02020603050405020304" pitchFamily="18" charset="0"/>
                <a:ea typeface="华文楷体" panose="02010600040101010101" pitchFamily="2" charset="-122"/>
              </a:rPr>
              <a:t>为</a:t>
            </a:r>
            <a:r>
              <a:rPr lang="en-US" altLang="zh-CN" sz="2400" dirty="0">
                <a:solidFill>
                  <a:schemeClr val="tx1"/>
                </a:solidFill>
                <a:latin typeface="Times New Roman" panose="02020603050405020304" pitchFamily="18" charset="0"/>
                <a:ea typeface="华文楷体" panose="02010600040101010101" pitchFamily="2" charset="-122"/>
              </a:rPr>
              <a:t>1</a:t>
            </a:r>
            <a:r>
              <a:rPr lang="zh-CN" altLang="en-US" sz="2400" dirty="0">
                <a:solidFill>
                  <a:schemeClr val="tx1"/>
                </a:solidFill>
                <a:latin typeface="Times New Roman" panose="02020603050405020304" pitchFamily="18" charset="0"/>
                <a:ea typeface="华文楷体" panose="02010600040101010101" pitchFamily="2" charset="-122"/>
              </a:rPr>
              <a:t>时</a:t>
            </a:r>
            <a:r>
              <a:rPr lang="zh-CN" altLang="en-US" sz="2400" dirty="0" smtClean="0">
                <a:solidFill>
                  <a:schemeClr val="tx1"/>
                </a:solidFill>
                <a:latin typeface="Times New Roman" panose="02020603050405020304" pitchFamily="18" charset="0"/>
                <a:ea typeface="华文楷体" panose="02010600040101010101" pitchFamily="2" charset="-122"/>
              </a:rPr>
              <a:t>，等同</a:t>
            </a:r>
            <a:r>
              <a:rPr lang="zh-CN" altLang="en-US" sz="2400" dirty="0">
                <a:solidFill>
                  <a:schemeClr val="tx1"/>
                </a:solidFill>
                <a:latin typeface="Times New Roman" panose="02020603050405020304" pitchFamily="18" charset="0"/>
                <a:ea typeface="华文楷体" panose="02010600040101010101" pitchFamily="2" charset="-122"/>
              </a:rPr>
              <a:t>于</a:t>
            </a:r>
            <a:r>
              <a:rPr lang="en-US" altLang="zh-CN" sz="2400" dirty="0">
                <a:solidFill>
                  <a:schemeClr val="tx1"/>
                </a:solidFill>
                <a:latin typeface="Times New Roman" panose="02020603050405020304" pitchFamily="18" charset="0"/>
                <a:ea typeface="华文楷体" panose="02010600040101010101" pitchFamily="2" charset="-122"/>
              </a:rPr>
              <a:t>median(A)</a:t>
            </a:r>
            <a:r>
              <a:rPr lang="zh-CN" altLang="en-US" sz="2400" dirty="0">
                <a:solidFill>
                  <a:schemeClr val="tx1"/>
                </a:solidFill>
                <a:latin typeface="Times New Roman" panose="02020603050405020304" pitchFamily="18" charset="0"/>
                <a:ea typeface="华文楷体" panose="02010600040101010101" pitchFamily="2" charset="-122"/>
              </a:rPr>
              <a:t>；当</a:t>
            </a:r>
            <a:r>
              <a:rPr lang="en-US" altLang="zh-CN" sz="2400" dirty="0">
                <a:solidFill>
                  <a:schemeClr val="tx1"/>
                </a:solidFill>
                <a:latin typeface="Times New Roman" panose="02020603050405020304" pitchFamily="18" charset="0"/>
                <a:ea typeface="华文楷体" panose="02010600040101010101" pitchFamily="2" charset="-122"/>
              </a:rPr>
              <a:t>dim</a:t>
            </a:r>
            <a:r>
              <a:rPr lang="zh-CN" altLang="en-US" sz="2400" dirty="0">
                <a:solidFill>
                  <a:schemeClr val="tx1"/>
                </a:solidFill>
                <a:latin typeface="Times New Roman" panose="02020603050405020304" pitchFamily="18" charset="0"/>
                <a:ea typeface="华文楷体" panose="02010600040101010101" pitchFamily="2" charset="-122"/>
              </a:rPr>
              <a:t>为</a:t>
            </a:r>
            <a:r>
              <a:rPr lang="en-US" altLang="zh-CN" sz="2400" dirty="0">
                <a:solidFill>
                  <a:schemeClr val="tx1"/>
                </a:solidFill>
                <a:latin typeface="Times New Roman" panose="02020603050405020304" pitchFamily="18" charset="0"/>
                <a:ea typeface="华文楷体" panose="02010600040101010101" pitchFamily="2" charset="-122"/>
              </a:rPr>
              <a:t>2</a:t>
            </a:r>
            <a:r>
              <a:rPr lang="zh-CN" altLang="en-US" sz="2400" dirty="0">
                <a:solidFill>
                  <a:schemeClr val="tx1"/>
                </a:solidFill>
                <a:latin typeface="Times New Roman" panose="02020603050405020304" pitchFamily="18" charset="0"/>
                <a:ea typeface="华文楷体" panose="02010600040101010101" pitchFamily="2" charset="-122"/>
              </a:rPr>
              <a:t>时，返回一个列向量，其第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个元素是</a:t>
            </a:r>
            <a:r>
              <a:rPr lang="en-US" altLang="zh-CN" sz="2400" dirty="0">
                <a:solidFill>
                  <a:schemeClr val="tx1"/>
                </a:solidFill>
                <a:latin typeface="Times New Roman" panose="02020603050405020304" pitchFamily="18" charset="0"/>
                <a:ea typeface="华文楷体" panose="02010600040101010101" pitchFamily="2" charset="-122"/>
              </a:rPr>
              <a:t>A</a:t>
            </a:r>
            <a:r>
              <a:rPr lang="zh-CN" altLang="en-US" sz="2400" dirty="0">
                <a:solidFill>
                  <a:schemeClr val="tx1"/>
                </a:solidFill>
                <a:latin typeface="Times New Roman" panose="02020603050405020304" pitchFamily="18" charset="0"/>
                <a:ea typeface="华文楷体" panose="02010600040101010101" pitchFamily="2" charset="-122"/>
              </a:rPr>
              <a:t>的第</a:t>
            </a:r>
            <a:r>
              <a:rPr lang="en-US" altLang="zh-CN" sz="2400" dirty="0" err="1">
                <a:solidFill>
                  <a:schemeClr val="tx1"/>
                </a:solidFill>
                <a:latin typeface="Times New Roman" panose="02020603050405020304" pitchFamily="18" charset="0"/>
                <a:ea typeface="华文楷体" panose="02010600040101010101" pitchFamily="2" charset="-122"/>
              </a:rPr>
              <a:t>i</a:t>
            </a:r>
            <a:r>
              <a:rPr lang="zh-CN" altLang="en-US" sz="2400" dirty="0">
                <a:solidFill>
                  <a:schemeClr val="tx1"/>
                </a:solidFill>
                <a:latin typeface="Times New Roman" panose="02020603050405020304" pitchFamily="18" charset="0"/>
                <a:ea typeface="华文楷体" panose="02010600040101010101" pitchFamily="2" charset="-122"/>
              </a:rPr>
              <a:t>行的中值。</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59</a:t>
            </a:fld>
            <a:endParaRPr lang="zh-CN" altLang="en-US"/>
          </a:p>
        </p:txBody>
      </p:sp>
      <p:sp>
        <p:nvSpPr>
          <p:cNvPr id="5" name="Rectangle 2"/>
          <p:cNvSpPr txBox="1">
            <a:spLocks noChangeArrowheads="1"/>
          </p:cNvSpPr>
          <p:nvPr/>
        </p:nvSpPr>
        <p:spPr bwMode="auto">
          <a:xfrm>
            <a:off x="228600" y="4445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矩阵分析常用</a:t>
            </a:r>
            <a:r>
              <a:rPr lang="zh-CN" altLang="en-US" sz="4000" dirty="0">
                <a:solidFill>
                  <a:schemeClr val="hlink"/>
                </a:solidFill>
              </a:rPr>
              <a:t>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3"/>
          <p:cNvSpPr txBox="1">
            <a:spLocks noChangeArrowheads="1"/>
          </p:cNvSpPr>
          <p:nvPr/>
        </p:nvSpPr>
        <p:spPr bwMode="auto">
          <a:xfrm>
            <a:off x="283550" y="1095188"/>
            <a:ext cx="8680938" cy="521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dirty="0" smtClean="0">
                <a:solidFill>
                  <a:srgbClr val="0000FF"/>
                </a:solidFill>
                <a:latin typeface="+mn-ea"/>
                <a:ea typeface="+mn-ea"/>
              </a:rPr>
              <a:t>常量</a:t>
            </a:r>
            <a:r>
              <a:rPr lang="zh-CN" altLang="en-US" dirty="0">
                <a:solidFill>
                  <a:srgbClr val="0000FF"/>
                </a:solidFill>
                <a:latin typeface="+mn-ea"/>
                <a:ea typeface="+mn-ea"/>
              </a:rPr>
              <a:t>可用来对变量进行赋值，</a:t>
            </a:r>
            <a:r>
              <a:rPr lang="zh-CN" altLang="en-US" dirty="0" smtClean="0">
                <a:solidFill>
                  <a:srgbClr val="0000FF"/>
                </a:solidFill>
                <a:latin typeface="+mn-ea"/>
                <a:ea typeface="+mn-ea"/>
              </a:rPr>
              <a:t>或参与构成表达式。</a:t>
            </a:r>
            <a:endParaRPr lang="zh-CN" altLang="en-US" dirty="0">
              <a:solidFill>
                <a:schemeClr val="tx1"/>
              </a:solidFill>
              <a:latin typeface="+mn-ea"/>
              <a:ea typeface="+mn-ea"/>
            </a:endParaRPr>
          </a:p>
          <a:p>
            <a:pPr>
              <a:lnSpc>
                <a:spcPct val="150000"/>
              </a:lnSpc>
              <a:spcBef>
                <a:spcPct val="20000"/>
              </a:spcBef>
              <a:buClr>
                <a:schemeClr val="folHlink"/>
              </a:buClr>
              <a:buSzPct val="60000"/>
            </a:pPr>
            <a:r>
              <a:rPr lang="zh-CN" altLang="en-US"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数值：</a:t>
            </a:r>
            <a:r>
              <a:rPr lang="zh-CN" altLang="en-US" b="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0" dirty="0" smtClean="0">
                <a:solidFill>
                  <a:srgbClr val="993300"/>
                </a:solidFill>
                <a:latin typeface="Arial Unicode MS" panose="020B0604020202020204" pitchFamily="34" charset="-122"/>
                <a:ea typeface="Arial Unicode MS" panose="020B0604020202020204" pitchFamily="34" charset="-122"/>
                <a:cs typeface="Arial Unicode MS" panose="020B0604020202020204" pitchFamily="34" charset="-122"/>
              </a:rPr>
              <a:t>10   ,   10.0</a:t>
            </a:r>
            <a:r>
              <a:rPr lang="en-US" altLang="zh-CN"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两种写法是相同的</a:t>
            </a:r>
            <a:endParaRPr lang="en-US" altLang="zh-CN" b="0" dirty="0">
              <a:solidFill>
                <a:srgbClr val="9933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spcBef>
                <a:spcPct val="20000"/>
              </a:spcBef>
              <a:buClr>
                <a:schemeClr val="folHlink"/>
              </a:buClr>
              <a:buSzPct val="60000"/>
            </a:pPr>
            <a:r>
              <a:rPr lang="en-US" altLang="zh-CN" b="0" dirty="0" smtClean="0">
                <a:solidFill>
                  <a:srgbClr val="993300"/>
                </a:solidFill>
                <a:latin typeface="Arial Unicode MS" panose="020B0604020202020204" pitchFamily="34" charset="-122"/>
                <a:ea typeface="Arial Unicode MS" panose="020B0604020202020204" pitchFamily="34" charset="-122"/>
                <a:cs typeface="Arial Unicode MS" panose="020B0604020202020204" pitchFamily="34" charset="-122"/>
              </a:rPr>
              <a:t>		    0.3  ,    </a:t>
            </a:r>
            <a:r>
              <a:rPr lang="en-US" altLang="zh-CN" b="0" dirty="0">
                <a:solidFill>
                  <a:srgbClr val="9933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b="0" dirty="0" smtClean="0">
                <a:solidFill>
                  <a:srgbClr val="993300"/>
                </a:solidFill>
                <a:latin typeface="Arial Unicode MS" panose="020B0604020202020204" pitchFamily="34" charset="-122"/>
                <a:ea typeface="Arial Unicode MS" panose="020B0604020202020204" pitchFamily="34" charset="-122"/>
                <a:cs typeface="Arial Unicode MS" panose="020B0604020202020204" pitchFamily="34" charset="-122"/>
              </a:rPr>
              <a:t>3    </a:t>
            </a:r>
            <a:r>
              <a:rPr lang="en-US" altLang="zh-CN"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b="0" dirty="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两种写法是相同</a:t>
            </a:r>
            <a:r>
              <a:rPr lang="zh-CN" altLang="en-US"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的</a:t>
            </a:r>
            <a:endParaRPr lang="en-US" altLang="zh-CN" b="0" dirty="0" smtClean="0">
              <a:solidFill>
                <a:srgbClr val="9933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spcBef>
                <a:spcPct val="20000"/>
              </a:spcBef>
              <a:buClr>
                <a:schemeClr val="folHlink"/>
              </a:buClr>
              <a:buSzPct val="60000"/>
            </a:pPr>
            <a:r>
              <a:rPr lang="en-US" altLang="zh-CN" b="0" dirty="0" smtClean="0">
                <a:solidFill>
                  <a:srgbClr val="993300"/>
                </a:solidFill>
                <a:latin typeface="Arial Unicode MS" panose="020B0604020202020204" pitchFamily="34" charset="-122"/>
                <a:ea typeface="Arial Unicode MS" panose="020B0604020202020204" pitchFamily="34" charset="-122"/>
                <a:cs typeface="Arial Unicode MS" panose="020B0604020202020204" pitchFamily="34" charset="-122"/>
              </a:rPr>
              <a:t>                       -123e-2       </a:t>
            </a:r>
            <a:r>
              <a:rPr lang="en-US" altLang="zh-CN"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b="0" dirty="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即</a:t>
            </a:r>
            <a:r>
              <a:rPr lang="en-US" altLang="zh-CN" b="0" dirty="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1.23</a:t>
            </a:r>
            <a:endParaRPr lang="zh-CN" altLang="en-US" b="0" dirty="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spcBef>
                <a:spcPct val="20000"/>
              </a:spcBef>
              <a:buClr>
                <a:schemeClr val="folHlink"/>
              </a:buClr>
              <a:buSzPct val="60000"/>
            </a:pPr>
            <a:r>
              <a:rPr lang="en-US" altLang="zh-CN" b="0" dirty="0" smtClean="0">
                <a:solidFill>
                  <a:srgbClr val="9933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0" dirty="0">
                <a:solidFill>
                  <a:srgbClr val="9933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0" dirty="0" smtClean="0">
                <a:solidFill>
                  <a:srgbClr val="993300"/>
                </a:solidFill>
                <a:latin typeface="Arial Unicode MS" panose="020B0604020202020204" pitchFamily="34" charset="-122"/>
                <a:ea typeface="Arial Unicode MS" panose="020B0604020202020204" pitchFamily="34" charset="-122"/>
                <a:cs typeface="Arial Unicode MS" panose="020B0604020202020204" pitchFamily="34" charset="-122"/>
              </a:rPr>
              <a:t>   2-3.5i           </a:t>
            </a:r>
            <a:r>
              <a:rPr lang="en-US" altLang="zh-CN"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%3.5</a:t>
            </a:r>
            <a:r>
              <a:rPr lang="zh-CN" altLang="en-US"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与</a:t>
            </a:r>
            <a:r>
              <a:rPr lang="en-US" altLang="zh-CN" b="0" dirty="0" err="1"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i</a:t>
            </a:r>
            <a:r>
              <a:rPr lang="zh-CN" altLang="en-US"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之间不能有空格</a:t>
            </a:r>
            <a:endParaRPr lang="en-US" altLang="zh-CN"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spcBef>
                <a:spcPct val="20000"/>
              </a:spcBef>
              <a:buClr>
                <a:schemeClr val="folHlink"/>
              </a:buClr>
              <a:buSzPct val="60000"/>
            </a:pPr>
            <a:r>
              <a:rPr lang="en-US" altLang="zh-CN" b="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1+25e-1j       </a:t>
            </a:r>
            <a:r>
              <a:rPr lang="en-US" altLang="zh-CN"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即</a:t>
            </a:r>
            <a:r>
              <a:rPr lang="en-US" altLang="zh-CN" b="0" dirty="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rPr>
              <a:t>1.0000 + 2.5000i</a:t>
            </a:r>
          </a:p>
          <a:p>
            <a:pPr>
              <a:lnSpc>
                <a:spcPct val="90000"/>
              </a:lnSpc>
              <a:spcBef>
                <a:spcPct val="20000"/>
              </a:spcBef>
              <a:buClr>
                <a:schemeClr val="folHlink"/>
              </a:buClr>
              <a:buSzPct val="60000"/>
            </a:pPr>
            <a:endParaRPr lang="en-US" altLang="zh-CN"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spcBef>
                <a:spcPct val="20000"/>
              </a:spcBef>
              <a:buClr>
                <a:schemeClr val="folHlink"/>
              </a:buClr>
              <a:buSzPct val="60000"/>
            </a:pPr>
            <a:r>
              <a:rPr lang="en-US" altLang="zh-CN"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字符       </a:t>
            </a:r>
            <a:r>
              <a:rPr lang="en-US" altLang="zh-CN"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b="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0" dirty="0" smtClean="0">
                <a:solidFill>
                  <a:srgbClr val="993300"/>
                </a:solidFill>
                <a:ea typeface="Arial Unicode MS" panose="020B0604020202020204" pitchFamily="34" charset="-122"/>
                <a:cs typeface="Arial" panose="020B0604020202020204" pitchFamily="34" charset="0"/>
              </a:rPr>
              <a:t>‘A’</a:t>
            </a:r>
            <a:endParaRPr lang="en-US" altLang="zh-CN"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spcBef>
                <a:spcPct val="20000"/>
              </a:spcBef>
              <a:buClr>
                <a:schemeClr val="folHlink"/>
              </a:buClr>
              <a:buSzPct val="60000"/>
            </a:pPr>
            <a:r>
              <a:rPr lang="zh-CN" altLang="en-US"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字符</a:t>
            </a:r>
            <a:r>
              <a:rPr lang="en-US" altLang="zh-CN"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串</a:t>
            </a:r>
            <a:r>
              <a:rPr lang="en-US" altLang="zh-CN"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b="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0" dirty="0">
                <a:solidFill>
                  <a:srgbClr val="993300"/>
                </a:solidFill>
                <a:ea typeface="Arial Unicode MS" panose="020B0604020202020204" pitchFamily="34" charset="-122"/>
                <a:cs typeface="Arial" panose="020B0604020202020204" pitchFamily="34" charset="0"/>
              </a:rPr>
              <a:t>‘ABC</a:t>
            </a:r>
            <a:r>
              <a:rPr lang="en-US" altLang="zh-CN" b="0" dirty="0" smtClean="0">
                <a:solidFill>
                  <a:srgbClr val="993300"/>
                </a:solidFill>
                <a:ea typeface="Arial Unicode MS" panose="020B0604020202020204" pitchFamily="34" charset="-122"/>
                <a:cs typeface="Arial" panose="020B0604020202020204" pitchFamily="34" charset="0"/>
              </a:rPr>
              <a:t>’</a:t>
            </a:r>
            <a:endParaRPr lang="en-US" altLang="zh-CN" b="0" dirty="0" smtClean="0">
              <a:solidFill>
                <a:srgbClr val="198A1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spcBef>
                <a:spcPct val="20000"/>
              </a:spcBef>
              <a:buClr>
                <a:schemeClr val="folHlink"/>
              </a:buClr>
              <a:buSzPct val="60000"/>
            </a:pPr>
            <a:endParaRPr lang="en-US" altLang="zh-CN" b="0" dirty="0" smtClean="0">
              <a:solidFill>
                <a:srgbClr val="993300"/>
              </a:solidFill>
              <a:ea typeface="Arial Unicode MS" panose="020B0604020202020204" pitchFamily="34" charset="-122"/>
              <a:cs typeface="Arial" panose="020B0604020202020204" pitchFamily="34" charset="0"/>
            </a:endParaRPr>
          </a:p>
        </p:txBody>
      </p:sp>
      <p:sp>
        <p:nvSpPr>
          <p:cNvPr id="5" name="Rectangle 8"/>
          <p:cNvSpPr>
            <a:spLocks noChangeArrowheads="1"/>
          </p:cNvSpPr>
          <p:nvPr/>
        </p:nvSpPr>
        <p:spPr bwMode="auto">
          <a:xfrm>
            <a:off x="228600" y="0"/>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4000" b="1" dirty="0" smtClean="0">
                <a:solidFill>
                  <a:srgbClr val="FF0000"/>
                </a:solidFill>
              </a:rPr>
              <a:t>常量</a:t>
            </a:r>
            <a:endParaRPr lang="zh-CN" altLang="en-US" sz="4000" b="1" dirty="0">
              <a:solidFill>
                <a:srgbClr val="FF0000"/>
              </a:solidFill>
            </a:endParaRPr>
          </a:p>
        </p:txBody>
      </p:sp>
      <p:sp>
        <p:nvSpPr>
          <p:cNvPr id="2" name="灯片编号占位符 1"/>
          <p:cNvSpPr>
            <a:spLocks noGrp="1"/>
          </p:cNvSpPr>
          <p:nvPr>
            <p:ph type="sldNum" sz="quarter" idx="12"/>
          </p:nvPr>
        </p:nvSpPr>
        <p:spPr/>
        <p:txBody>
          <a:bodyPr/>
          <a:lstStyle/>
          <a:p>
            <a:fld id="{4E0C95B8-4E57-4871-A14F-605161DC2E1A}" type="slidenum">
              <a:rPr lang="zh-CN" altLang="en-US" smtClean="0"/>
              <a:pPr/>
              <a:t>6</a:t>
            </a:fld>
            <a:endParaRPr lang="zh-CN" alt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4B4626-9A3F-4163-8250-F77090A534AC}" type="slidenum">
              <a:rPr lang="zh-CN" altLang="en-US" smtClean="0"/>
              <a:pPr/>
              <a:t>60</a:t>
            </a:fld>
            <a:endParaRPr lang="zh-CN" altLang="en-US"/>
          </a:p>
        </p:txBody>
      </p:sp>
      <p:sp>
        <p:nvSpPr>
          <p:cNvPr id="5" name="Rectangle 2"/>
          <p:cNvSpPr txBox="1">
            <a:spLocks noChangeArrowheads="1"/>
          </p:cNvSpPr>
          <p:nvPr/>
        </p:nvSpPr>
        <p:spPr bwMode="auto">
          <a:xfrm>
            <a:off x="228600" y="44450"/>
            <a:ext cx="851986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3200" dirty="0" smtClean="0">
                <a:solidFill>
                  <a:schemeClr val="hlink"/>
                </a:solidFill>
              </a:rPr>
              <a:t>关于</a:t>
            </a:r>
            <a:r>
              <a:rPr lang="en-US" altLang="zh-CN" sz="3200" dirty="0" smtClean="0">
                <a:solidFill>
                  <a:schemeClr val="hlink"/>
                </a:solidFill>
              </a:rPr>
              <a:t>max  sum  mean</a:t>
            </a:r>
            <a:r>
              <a:rPr lang="zh-CN" altLang="en-US" sz="3200" dirty="0" smtClean="0">
                <a:solidFill>
                  <a:schemeClr val="hlink"/>
                </a:solidFill>
              </a:rPr>
              <a:t>等函数的一些小技巧</a:t>
            </a:r>
            <a:endParaRPr lang="zh-CN" altLang="en-US" sz="3200" dirty="0">
              <a:solidFill>
                <a:schemeClr val="hlink"/>
              </a:solidFill>
            </a:endParaRPr>
          </a:p>
        </p:txBody>
      </p:sp>
      <p:sp>
        <p:nvSpPr>
          <p:cNvPr id="6" name="Text Box 2"/>
          <p:cNvSpPr txBox="1">
            <a:spLocks noChangeArrowheads="1"/>
          </p:cNvSpPr>
          <p:nvPr/>
        </p:nvSpPr>
        <p:spPr bwMode="auto">
          <a:xfrm>
            <a:off x="467544" y="908720"/>
            <a:ext cx="8676455" cy="578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dirty="0">
                <a:solidFill>
                  <a:srgbClr val="0000FF"/>
                </a:solidFill>
                <a:latin typeface="Times New Roman" panose="02020603050405020304" pitchFamily="18" charset="0"/>
                <a:ea typeface="华文楷体" panose="02010600040101010101" pitchFamily="2" charset="-122"/>
              </a:rPr>
              <a:t>【</a:t>
            </a:r>
            <a:r>
              <a:rPr lang="zh-CN" altLang="en-US" sz="2400" dirty="0">
                <a:solidFill>
                  <a:srgbClr val="0000FF"/>
                </a:solidFill>
                <a:latin typeface="Times New Roman" panose="02020603050405020304" pitchFamily="18" charset="0"/>
                <a:ea typeface="华文楷体" panose="02010600040101010101" pitchFamily="2" charset="-122"/>
              </a:rPr>
              <a:t>例</a:t>
            </a:r>
            <a:r>
              <a:rPr lang="en-US" altLang="zh-CN" sz="2400" dirty="0" smtClean="0">
                <a:solidFill>
                  <a:srgbClr val="0000FF"/>
                </a:solidFill>
                <a:latin typeface="Times New Roman" panose="02020603050405020304" pitchFamily="18" charset="0"/>
                <a:ea typeface="华文楷体" panose="02010600040101010101" pitchFamily="2" charset="-122"/>
              </a:rPr>
              <a:t>】</a:t>
            </a:r>
            <a:r>
              <a:rPr lang="en-US" altLang="zh-CN" sz="2400" dirty="0" smtClean="0">
                <a:solidFill>
                  <a:srgbClr val="993300"/>
                </a:solidFill>
                <a:latin typeface="Times New Roman" panose="02020603050405020304" pitchFamily="18" charset="0"/>
                <a:ea typeface="华文楷体" panose="02010600040101010101" pitchFamily="2" charset="-122"/>
              </a:rPr>
              <a:t>x=[1,2,3; 4,5,6];</a:t>
            </a:r>
            <a:endParaRPr lang="en-US" altLang="zh-CN" sz="2400" dirty="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		</a:t>
            </a:r>
            <a:r>
              <a:rPr lang="en-US" altLang="zh-CN" sz="2400" dirty="0">
                <a:solidFill>
                  <a:srgbClr val="993300"/>
                </a:solidFill>
                <a:latin typeface="Times New Roman" panose="02020603050405020304" pitchFamily="18" charset="0"/>
                <a:ea typeface="华文楷体" panose="02010600040101010101" pitchFamily="2" charset="-122"/>
              </a:rPr>
              <a:t>max(x)        </a:t>
            </a:r>
            <a:r>
              <a:rPr lang="en-US" altLang="zh-CN" sz="2400" dirty="0" smtClean="0">
                <a:solidFill>
                  <a:srgbClr val="198A10"/>
                </a:solidFill>
                <a:latin typeface="Times New Roman" panose="02020603050405020304" pitchFamily="18" charset="0"/>
                <a:ea typeface="华文楷体" panose="02010600040101010101" pitchFamily="2" charset="-122"/>
              </a:rPr>
              <a:t>%</a:t>
            </a:r>
            <a:r>
              <a:rPr lang="zh-CN" altLang="en-US" sz="2400" dirty="0" smtClean="0">
                <a:solidFill>
                  <a:srgbClr val="198A10"/>
                </a:solidFill>
                <a:latin typeface="Times New Roman" panose="02020603050405020304" pitchFamily="18" charset="0"/>
                <a:ea typeface="华文楷体" panose="02010600040101010101" pitchFamily="2" charset="-122"/>
              </a:rPr>
              <a:t>按列求最大元素</a:t>
            </a:r>
            <a:endParaRPr lang="zh-CN" altLang="en-US" sz="2400" dirty="0">
              <a:solidFill>
                <a:srgbClr val="198A10"/>
              </a:solidFill>
              <a:latin typeface="Times New Roman" panose="02020603050405020304" pitchFamily="18" charset="0"/>
              <a:ea typeface="华文楷体" panose="02010600040101010101" pitchFamily="2" charset="-122"/>
            </a:endParaRPr>
          </a:p>
          <a:p>
            <a:pPr eaLnBrk="1" hangingPunct="1">
              <a:spcBef>
                <a:spcPct val="20000"/>
              </a:spcBef>
              <a:buFont typeface="Wingdings" panose="05000000000000000000" pitchFamily="2" charset="2"/>
              <a:buNone/>
            </a:pP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err="1" smtClean="0">
                <a:solidFill>
                  <a:schemeClr val="tx1"/>
                </a:solidFill>
                <a:latin typeface="Times New Roman" panose="02020603050405020304" pitchFamily="18" charset="0"/>
                <a:ea typeface="华文楷体" panose="02010600040101010101" pitchFamily="2" charset="-122"/>
              </a:rPr>
              <a:t>ans</a:t>
            </a:r>
            <a:r>
              <a:rPr lang="en-US" altLang="zh-CN" sz="2400" dirty="0" smtClean="0">
                <a:solidFill>
                  <a:schemeClr val="tx1"/>
                </a:solidFill>
                <a:latin typeface="Times New Roman" panose="02020603050405020304" pitchFamily="18" charset="0"/>
                <a:ea typeface="华文楷体" panose="02010600040101010101" pitchFamily="2" charset="-122"/>
              </a:rPr>
              <a:t> = 4  5  6</a:t>
            </a:r>
          </a:p>
          <a:p>
            <a:pPr eaLnBrk="1" hangingPunct="1">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		max(max(x))    </a:t>
            </a:r>
            <a:r>
              <a:rPr lang="en-US" altLang="zh-CN" sz="2400" dirty="0" smtClean="0">
                <a:solidFill>
                  <a:srgbClr val="198A10"/>
                </a:solidFill>
                <a:latin typeface="Times New Roman" panose="02020603050405020304" pitchFamily="18" charset="0"/>
                <a:ea typeface="华文楷体" panose="02010600040101010101" pitchFamily="2" charset="-122"/>
              </a:rPr>
              <a:t>%</a:t>
            </a:r>
            <a:r>
              <a:rPr lang="zh-CN" altLang="en-US" sz="2400" dirty="0" smtClean="0">
                <a:solidFill>
                  <a:srgbClr val="198A10"/>
                </a:solidFill>
                <a:latin typeface="Times New Roman" panose="02020603050405020304" pitchFamily="18" charset="0"/>
                <a:ea typeface="华文楷体" panose="02010600040101010101" pitchFamily="2" charset="-122"/>
              </a:rPr>
              <a:t>两层调用</a:t>
            </a:r>
            <a:r>
              <a:rPr lang="en-US" altLang="zh-CN" sz="2400" dirty="0" smtClean="0">
                <a:solidFill>
                  <a:srgbClr val="198A10"/>
                </a:solidFill>
                <a:latin typeface="Times New Roman" panose="02020603050405020304" pitchFamily="18" charset="0"/>
                <a:ea typeface="华文楷体" panose="02010600040101010101" pitchFamily="2" charset="-122"/>
              </a:rPr>
              <a:t>max</a:t>
            </a:r>
            <a:r>
              <a:rPr lang="zh-CN" altLang="en-US" sz="2400" dirty="0" smtClean="0">
                <a:solidFill>
                  <a:srgbClr val="198A10"/>
                </a:solidFill>
                <a:latin typeface="Times New Roman" panose="02020603050405020304" pitchFamily="18" charset="0"/>
                <a:ea typeface="华文楷体" panose="02010600040101010101" pitchFamily="2" charset="-122"/>
              </a:rPr>
              <a:t>得到整个矩阵的最大元素</a:t>
            </a:r>
            <a:endParaRPr lang="en-US" altLang="zh-CN" sz="2400" dirty="0">
              <a:solidFill>
                <a:srgbClr val="198A10"/>
              </a:solidFill>
              <a:latin typeface="Times New Roman" panose="02020603050405020304" pitchFamily="18" charset="0"/>
              <a:ea typeface="华文楷体" panose="02010600040101010101" pitchFamily="2" charset="-122"/>
            </a:endParaRPr>
          </a:p>
          <a:p>
            <a:pPr eaLnBrk="1" hangingPunct="1">
              <a:spcBef>
                <a:spcPct val="20000"/>
              </a:spcBef>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err="1" smtClean="0">
                <a:solidFill>
                  <a:schemeClr val="tx1"/>
                </a:solidFill>
                <a:latin typeface="Times New Roman" panose="02020603050405020304" pitchFamily="18" charset="0"/>
                <a:ea typeface="华文楷体" panose="02010600040101010101" pitchFamily="2" charset="-122"/>
              </a:rPr>
              <a:t>ans</a:t>
            </a:r>
            <a:r>
              <a:rPr lang="en-US" altLang="zh-CN" sz="2400" dirty="0" smtClean="0">
                <a:solidFill>
                  <a:schemeClr val="tx1"/>
                </a:solidFill>
                <a:latin typeface="Times New Roman" panose="02020603050405020304" pitchFamily="18" charset="0"/>
                <a:ea typeface="华文楷体" panose="02010600040101010101" pitchFamily="2" charset="-122"/>
              </a:rPr>
              <a:t> = 6</a:t>
            </a:r>
            <a:endParaRPr lang="en-US" altLang="zh-CN" sz="2400" dirty="0" smtClean="0">
              <a:solidFill>
                <a:srgbClr val="993300"/>
              </a:solidFill>
              <a:latin typeface="Times New Roman" panose="02020603050405020304" pitchFamily="18" charset="0"/>
              <a:ea typeface="华文楷体" panose="02010600040101010101" pitchFamily="2" charset="-122"/>
            </a:endParaRPr>
          </a:p>
          <a:p>
            <a:pPr eaLnBrk="1" hangingPunct="1">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		sum(x</a:t>
            </a:r>
            <a:r>
              <a:rPr lang="en-US" altLang="zh-CN" sz="2400" dirty="0">
                <a:solidFill>
                  <a:srgbClr val="993300"/>
                </a:solidFill>
                <a:latin typeface="Times New Roman" panose="02020603050405020304" pitchFamily="18" charset="0"/>
                <a:ea typeface="华文楷体" panose="02010600040101010101" pitchFamily="2" charset="-122"/>
              </a:rPr>
              <a:t>)</a:t>
            </a:r>
            <a:endParaRPr lang="zh-CN" altLang="en-US" sz="2400" dirty="0">
              <a:solidFill>
                <a:srgbClr val="008000"/>
              </a:solidFill>
              <a:latin typeface="Times New Roman" panose="02020603050405020304" pitchFamily="18" charset="0"/>
              <a:ea typeface="华文楷体" panose="02010600040101010101" pitchFamily="2" charset="-122"/>
            </a:endParaRPr>
          </a:p>
          <a:p>
            <a:pPr eaLnBrk="1" hangingPunct="1">
              <a:spcBef>
                <a:spcPct val="20000"/>
              </a:spcBef>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err="1" smtClean="0">
                <a:solidFill>
                  <a:schemeClr val="tx1"/>
                </a:solidFill>
                <a:latin typeface="Times New Roman" panose="02020603050405020304" pitchFamily="18" charset="0"/>
                <a:ea typeface="华文楷体" panose="02010600040101010101" pitchFamily="2" charset="-122"/>
              </a:rPr>
              <a:t>ans</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5  7  9</a:t>
            </a:r>
            <a:endParaRPr lang="en-US" altLang="zh-CN" sz="2400" dirty="0">
              <a:solidFill>
                <a:schemeClr val="tx1"/>
              </a:solidFill>
              <a:latin typeface="Times New Roman" panose="02020603050405020304" pitchFamily="18" charset="0"/>
              <a:ea typeface="华文楷体" panose="02010600040101010101" pitchFamily="2" charset="-122"/>
            </a:endParaRPr>
          </a:p>
          <a:p>
            <a:pPr eaLnBrk="1" hangingPunct="1">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		sum(sum(x</a:t>
            </a:r>
            <a:r>
              <a:rPr lang="en-US" altLang="zh-CN" sz="2400" dirty="0">
                <a:solidFill>
                  <a:srgbClr val="993300"/>
                </a:solidFill>
                <a:latin typeface="Times New Roman" panose="02020603050405020304" pitchFamily="18" charset="0"/>
                <a:ea typeface="华文楷体" panose="02010600040101010101" pitchFamily="2" charset="-122"/>
              </a:rPr>
              <a:t>))</a:t>
            </a:r>
          </a:p>
          <a:p>
            <a:pPr eaLnBrk="1" hangingPunct="1">
              <a:spcBef>
                <a:spcPct val="20000"/>
              </a:spcBef>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err="1" smtClean="0">
                <a:solidFill>
                  <a:schemeClr val="tx1"/>
                </a:solidFill>
                <a:latin typeface="Times New Roman" panose="02020603050405020304" pitchFamily="18" charset="0"/>
                <a:ea typeface="华文楷体" panose="02010600040101010101" pitchFamily="2" charset="-122"/>
              </a:rPr>
              <a:t>ans</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21</a:t>
            </a:r>
          </a:p>
          <a:p>
            <a:pPr eaLnBrk="1" hangingPunct="1">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		mean(x</a:t>
            </a:r>
            <a:r>
              <a:rPr lang="en-US" altLang="zh-CN" sz="2400" dirty="0">
                <a:solidFill>
                  <a:srgbClr val="993300"/>
                </a:solidFill>
                <a:latin typeface="Times New Roman" panose="02020603050405020304" pitchFamily="18" charset="0"/>
                <a:ea typeface="华文楷体" panose="02010600040101010101" pitchFamily="2" charset="-122"/>
              </a:rPr>
              <a:t>)</a:t>
            </a:r>
            <a:endParaRPr lang="zh-CN" altLang="en-US" sz="2400" dirty="0">
              <a:solidFill>
                <a:srgbClr val="008000"/>
              </a:solidFill>
              <a:latin typeface="Times New Roman" panose="02020603050405020304" pitchFamily="18" charset="0"/>
              <a:ea typeface="华文楷体" panose="02010600040101010101" pitchFamily="2" charset="-122"/>
            </a:endParaRPr>
          </a:p>
          <a:p>
            <a:pPr eaLnBrk="1" hangingPunct="1">
              <a:spcBef>
                <a:spcPct val="20000"/>
              </a:spcBef>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err="1" smtClean="0">
                <a:solidFill>
                  <a:schemeClr val="tx1"/>
                </a:solidFill>
                <a:latin typeface="Times New Roman" panose="02020603050405020304" pitchFamily="18" charset="0"/>
                <a:ea typeface="华文楷体" panose="02010600040101010101" pitchFamily="2" charset="-122"/>
              </a:rPr>
              <a:t>ans</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2.5  3.5  4.5</a:t>
            </a:r>
            <a:endParaRPr lang="en-US" altLang="zh-CN" sz="2400" dirty="0">
              <a:solidFill>
                <a:schemeClr val="tx1"/>
              </a:solidFill>
              <a:latin typeface="Times New Roman" panose="02020603050405020304" pitchFamily="18" charset="0"/>
              <a:ea typeface="华文楷体" panose="02010600040101010101" pitchFamily="2" charset="-122"/>
            </a:endParaRPr>
          </a:p>
          <a:p>
            <a:pPr eaLnBrk="1" hangingPunct="1">
              <a:spcBef>
                <a:spcPct val="20000"/>
              </a:spcBef>
              <a:buFont typeface="Wingdings" panose="05000000000000000000" pitchFamily="2" charset="2"/>
              <a:buNone/>
            </a:pPr>
            <a:r>
              <a:rPr lang="en-US" altLang="zh-CN" sz="2400" dirty="0" smtClean="0">
                <a:solidFill>
                  <a:srgbClr val="993300"/>
                </a:solidFill>
                <a:latin typeface="Times New Roman" panose="02020603050405020304" pitchFamily="18" charset="0"/>
                <a:ea typeface="华文楷体" panose="02010600040101010101" pitchFamily="2" charset="-122"/>
              </a:rPr>
              <a:t>		mean(mean(x</a:t>
            </a:r>
            <a:r>
              <a:rPr lang="en-US" altLang="zh-CN" sz="2400" dirty="0">
                <a:solidFill>
                  <a:srgbClr val="993300"/>
                </a:solidFill>
                <a:latin typeface="Times New Roman" panose="02020603050405020304" pitchFamily="18" charset="0"/>
                <a:ea typeface="华文楷体" panose="02010600040101010101" pitchFamily="2" charset="-122"/>
              </a:rPr>
              <a:t>))</a:t>
            </a:r>
          </a:p>
          <a:p>
            <a:pPr eaLnBrk="1" hangingPunct="1">
              <a:spcBef>
                <a:spcPct val="20000"/>
              </a:spcBef>
              <a:buFont typeface="Wingdings" panose="05000000000000000000" pitchFamily="2" charset="2"/>
              <a:buNone/>
            </a:pP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err="1" smtClean="0">
                <a:solidFill>
                  <a:schemeClr val="tx1"/>
                </a:solidFill>
                <a:latin typeface="Times New Roman" panose="02020603050405020304" pitchFamily="18" charset="0"/>
                <a:ea typeface="华文楷体" panose="02010600040101010101" pitchFamily="2" charset="-122"/>
              </a:rPr>
              <a:t>ans</a:t>
            </a:r>
            <a:r>
              <a:rPr lang="en-US" altLang="zh-CN" sz="2400" dirty="0" smtClean="0">
                <a:solidFill>
                  <a:schemeClr val="tx1"/>
                </a:solidFill>
                <a:latin typeface="Times New Roman" panose="02020603050405020304" pitchFamily="18" charset="0"/>
                <a:ea typeface="华文楷体" panose="02010600040101010101" pitchFamily="2" charset="-122"/>
              </a:rPr>
              <a:t> </a:t>
            </a:r>
            <a:r>
              <a:rPr lang="en-US" altLang="zh-CN" sz="2400" dirty="0">
                <a:solidFill>
                  <a:schemeClr val="tx1"/>
                </a:solidFill>
                <a:latin typeface="Times New Roman" panose="02020603050405020304" pitchFamily="18" charset="0"/>
                <a:ea typeface="华文楷体" panose="02010600040101010101" pitchFamily="2" charset="-122"/>
              </a:rPr>
              <a:t>= </a:t>
            </a:r>
            <a:r>
              <a:rPr lang="en-US" altLang="zh-CN" sz="2400" dirty="0" smtClean="0">
                <a:solidFill>
                  <a:schemeClr val="tx1"/>
                </a:solidFill>
                <a:latin typeface="Times New Roman" panose="02020603050405020304" pitchFamily="18" charset="0"/>
                <a:ea typeface="华文楷体" panose="02010600040101010101" pitchFamily="2" charset="-122"/>
              </a:rPr>
              <a:t>3.5</a:t>
            </a:r>
            <a:endParaRPr lang="en-US" altLang="zh-CN" sz="2400" dirty="0">
              <a:solidFill>
                <a:schemeClr val="tx1"/>
              </a:solidFill>
              <a:latin typeface="Times New Roman" panose="02020603050405020304" pitchFamily="18" charset="0"/>
              <a:ea typeface="华文楷体" panose="02010600040101010101" pitchFamily="2" charset="-122"/>
            </a:endParaRPr>
          </a:p>
        </p:txBody>
      </p:sp>
    </p:spTree>
    <p:extLst>
      <p:ext uri="{BB962C8B-B14F-4D97-AF65-F5344CB8AC3E}">
        <p14:creationId xmlns:p14="http://schemas.microsoft.com/office/powerpoint/2010/main" val="10370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Grp="1" noChangeArrowheads="1"/>
          </p:cNvSpPr>
          <p:nvPr>
            <p:ph type="body" idx="4294967295"/>
          </p:nvPr>
        </p:nvSpPr>
        <p:spPr>
          <a:xfrm>
            <a:off x="683568" y="1041400"/>
            <a:ext cx="7988945" cy="5324535"/>
          </a:xfrm>
        </p:spPr>
        <p:txBody>
          <a:bodyPr wrap="square">
            <a:spAutoFit/>
          </a:bodyPr>
          <a:lstStyle/>
          <a:p>
            <a:pPr marL="0" indent="0">
              <a:buNone/>
            </a:pPr>
            <a:r>
              <a:rPr lang="en-US" altLang="zh-CN" sz="2800" dirty="0" smtClean="0">
                <a:solidFill>
                  <a:srgbClr val="FF0000"/>
                </a:solidFill>
              </a:rPr>
              <a:t>help </a:t>
            </a:r>
            <a:r>
              <a:rPr lang="en-US" altLang="zh-CN" sz="2800" dirty="0" err="1" smtClean="0">
                <a:solidFill>
                  <a:srgbClr val="FF0000"/>
                </a:solidFill>
              </a:rPr>
              <a:t>matfun</a:t>
            </a:r>
            <a:r>
              <a:rPr lang="en-US" altLang="zh-CN" sz="2800" dirty="0" smtClean="0">
                <a:solidFill>
                  <a:srgbClr val="FF0000"/>
                </a:solidFill>
              </a:rPr>
              <a:t>  </a:t>
            </a:r>
            <a:r>
              <a:rPr lang="zh-CN" altLang="en-US" sz="2800" dirty="0" smtClean="0"/>
              <a:t>列出矩阵分析的常用函数（很多）</a:t>
            </a:r>
            <a:endParaRPr lang="en-US" altLang="zh-CN" sz="2000" dirty="0" smtClean="0">
              <a:solidFill>
                <a:srgbClr val="3333CC"/>
              </a:solidFill>
            </a:endParaRPr>
          </a:p>
          <a:p>
            <a:pPr marL="0" indent="0">
              <a:spcBef>
                <a:spcPts val="0"/>
              </a:spcBef>
              <a:buNone/>
            </a:pPr>
            <a:endParaRPr lang="en-US" altLang="zh-CN" sz="2400" dirty="0" smtClean="0">
              <a:solidFill>
                <a:srgbClr val="3333CC"/>
              </a:solidFill>
            </a:endParaRPr>
          </a:p>
          <a:p>
            <a:pPr marL="0" indent="0">
              <a:spcBef>
                <a:spcPts val="0"/>
              </a:spcBef>
              <a:buNone/>
            </a:pPr>
            <a:r>
              <a:rPr lang="en-US" altLang="zh-CN" sz="2400" dirty="0" smtClean="0">
                <a:solidFill>
                  <a:srgbClr val="3333CC"/>
                </a:solidFill>
              </a:rPr>
              <a:t>Matrix functions - numerical linear algebra.</a:t>
            </a:r>
          </a:p>
          <a:p>
            <a:pPr marL="0">
              <a:spcBef>
                <a:spcPts val="0"/>
              </a:spcBef>
            </a:pPr>
            <a:r>
              <a:rPr lang="en-US" altLang="zh-CN" sz="2400" dirty="0" smtClean="0"/>
              <a:t> </a:t>
            </a:r>
          </a:p>
          <a:p>
            <a:pPr marL="0">
              <a:spcBef>
                <a:spcPts val="0"/>
              </a:spcBef>
            </a:pPr>
            <a:r>
              <a:rPr lang="en-US" altLang="zh-CN" sz="2400" dirty="0" smtClean="0">
                <a:solidFill>
                  <a:srgbClr val="3333CC"/>
                </a:solidFill>
              </a:rPr>
              <a:t>  Matrix analysis.</a:t>
            </a:r>
          </a:p>
          <a:p>
            <a:pPr marL="0">
              <a:spcBef>
                <a:spcPts val="0"/>
              </a:spcBef>
            </a:pPr>
            <a:r>
              <a:rPr lang="en-US" altLang="zh-CN" sz="2400" dirty="0" smtClean="0"/>
              <a:t>    norm       	- Matrix or vector norm.</a:t>
            </a:r>
          </a:p>
          <a:p>
            <a:pPr marL="0">
              <a:spcBef>
                <a:spcPts val="0"/>
              </a:spcBef>
            </a:pPr>
            <a:r>
              <a:rPr lang="en-US" altLang="zh-CN" sz="2400" dirty="0" smtClean="0"/>
              <a:t>    </a:t>
            </a:r>
            <a:r>
              <a:rPr lang="en-US" altLang="zh-CN" sz="2400" dirty="0" err="1" smtClean="0"/>
              <a:t>normest</a:t>
            </a:r>
            <a:r>
              <a:rPr lang="en-US" altLang="zh-CN" sz="2400" dirty="0" smtClean="0"/>
              <a:t>  	- Estimate the matrix 2-norm.</a:t>
            </a:r>
          </a:p>
          <a:p>
            <a:pPr marL="0">
              <a:spcBef>
                <a:spcPts val="0"/>
              </a:spcBef>
            </a:pPr>
            <a:r>
              <a:rPr lang="en-US" altLang="zh-CN" sz="2400" dirty="0" smtClean="0"/>
              <a:t>    rank      	- Matrix rank.</a:t>
            </a:r>
          </a:p>
          <a:p>
            <a:pPr marL="0">
              <a:spcBef>
                <a:spcPts val="0"/>
              </a:spcBef>
            </a:pPr>
            <a:r>
              <a:rPr lang="en-US" altLang="zh-CN" sz="2400" dirty="0" smtClean="0"/>
              <a:t>    </a:t>
            </a:r>
            <a:r>
              <a:rPr lang="en-US" altLang="zh-CN" sz="2400" dirty="0" err="1" smtClean="0">
                <a:solidFill>
                  <a:schemeClr val="hlink"/>
                </a:solidFill>
              </a:rPr>
              <a:t>det</a:t>
            </a:r>
            <a:r>
              <a:rPr lang="en-US" altLang="zh-CN" sz="2400" dirty="0" smtClean="0">
                <a:solidFill>
                  <a:schemeClr val="hlink"/>
                </a:solidFill>
              </a:rPr>
              <a:t>        	- Determinant</a:t>
            </a:r>
          </a:p>
          <a:p>
            <a:pPr marL="0">
              <a:spcBef>
                <a:spcPts val="0"/>
              </a:spcBef>
            </a:pPr>
            <a:r>
              <a:rPr lang="en-US" altLang="zh-CN" sz="2400" dirty="0" smtClean="0"/>
              <a:t>    </a:t>
            </a:r>
            <a:r>
              <a:rPr lang="en-US" altLang="zh-CN" sz="2400" dirty="0" smtClean="0">
                <a:solidFill>
                  <a:schemeClr val="hlink"/>
                </a:solidFill>
              </a:rPr>
              <a:t>trace       	- Sum of diagonal elements.</a:t>
            </a:r>
          </a:p>
          <a:p>
            <a:pPr marL="0">
              <a:spcBef>
                <a:spcPts val="0"/>
              </a:spcBef>
            </a:pPr>
            <a:r>
              <a:rPr lang="en-US" altLang="zh-CN" sz="2400" dirty="0" smtClean="0"/>
              <a:t>    null       	- Null space.</a:t>
            </a:r>
          </a:p>
          <a:p>
            <a:pPr marL="0">
              <a:spcBef>
                <a:spcPts val="0"/>
              </a:spcBef>
            </a:pPr>
            <a:r>
              <a:rPr lang="en-US" altLang="zh-CN" sz="2400" dirty="0" smtClean="0"/>
              <a:t>    </a:t>
            </a:r>
            <a:r>
              <a:rPr lang="en-US" altLang="zh-CN" sz="2400" dirty="0" err="1" smtClean="0"/>
              <a:t>orth</a:t>
            </a:r>
            <a:r>
              <a:rPr lang="en-US" altLang="zh-CN" sz="2400" dirty="0" smtClean="0"/>
              <a:t>        	- </a:t>
            </a:r>
            <a:r>
              <a:rPr lang="en-US" altLang="zh-CN" sz="2400" dirty="0" err="1" smtClean="0"/>
              <a:t>Orthogonalization</a:t>
            </a:r>
            <a:r>
              <a:rPr lang="en-US" altLang="zh-CN" sz="2400" dirty="0" smtClean="0"/>
              <a:t>.</a:t>
            </a:r>
          </a:p>
          <a:p>
            <a:pPr marL="0">
              <a:spcBef>
                <a:spcPts val="0"/>
              </a:spcBef>
            </a:pPr>
            <a:r>
              <a:rPr lang="en-US" altLang="zh-CN" sz="2400" dirty="0" smtClean="0"/>
              <a:t>    </a:t>
            </a:r>
            <a:r>
              <a:rPr lang="en-US" altLang="zh-CN" sz="2400" dirty="0" err="1" smtClean="0"/>
              <a:t>rref</a:t>
            </a:r>
            <a:r>
              <a:rPr lang="en-US" altLang="zh-CN" sz="2400" dirty="0" smtClean="0"/>
              <a:t>        	- Reduced row echelon form.</a:t>
            </a:r>
          </a:p>
          <a:p>
            <a:pPr marL="0">
              <a:spcBef>
                <a:spcPts val="0"/>
              </a:spcBef>
            </a:pPr>
            <a:r>
              <a:rPr lang="en-US" altLang="zh-CN" sz="2400" dirty="0" smtClean="0"/>
              <a:t>    subspace	- Angle between two subspaces.</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61</a:t>
            </a:fld>
            <a:endParaRPr lang="zh-CN" altLang="en-US"/>
          </a:p>
        </p:txBody>
      </p:sp>
      <p:sp>
        <p:nvSpPr>
          <p:cNvPr id="5" name="Rectangle 2"/>
          <p:cNvSpPr txBox="1">
            <a:spLocks noChangeArrowheads="1"/>
          </p:cNvSpPr>
          <p:nvPr/>
        </p:nvSpPr>
        <p:spPr bwMode="auto">
          <a:xfrm>
            <a:off x="228600" y="4445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矩阵分析常用</a:t>
            </a:r>
            <a:r>
              <a:rPr lang="zh-CN" altLang="en-US" sz="4000" dirty="0">
                <a:solidFill>
                  <a:schemeClr val="hlink"/>
                </a:solidFill>
              </a:rPr>
              <a:t>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Rectangle 2"/>
          <p:cNvSpPr>
            <a:spLocks noGrp="1" noChangeArrowheads="1"/>
          </p:cNvSpPr>
          <p:nvPr>
            <p:ph type="body" idx="4294967295"/>
          </p:nvPr>
        </p:nvSpPr>
        <p:spPr>
          <a:xfrm>
            <a:off x="323528" y="764704"/>
            <a:ext cx="8623622" cy="6001643"/>
          </a:xfrm>
        </p:spPr>
        <p:txBody>
          <a:bodyPr wrap="square">
            <a:spAutoFit/>
          </a:bodyPr>
          <a:lstStyle/>
          <a:p>
            <a:pPr marL="0" indent="0">
              <a:spcBef>
                <a:spcPts val="0"/>
              </a:spcBef>
              <a:buNone/>
            </a:pPr>
            <a:r>
              <a:rPr lang="en-US" altLang="zh-CN" sz="2400" dirty="0" smtClean="0">
                <a:solidFill>
                  <a:srgbClr val="3333CC"/>
                </a:solidFill>
              </a:rPr>
              <a:t>Linear equations.</a:t>
            </a:r>
          </a:p>
          <a:p>
            <a:pPr marL="0" indent="-180000">
              <a:spcBef>
                <a:spcPts val="0"/>
              </a:spcBef>
            </a:pPr>
            <a:r>
              <a:rPr lang="en-US" altLang="zh-CN" sz="2400" dirty="0" smtClean="0">
                <a:solidFill>
                  <a:schemeClr val="hlink"/>
                </a:solidFill>
              </a:rPr>
              <a:t>    </a:t>
            </a:r>
            <a:r>
              <a:rPr lang="en-US" altLang="zh-CN" sz="2400" dirty="0" err="1" smtClean="0">
                <a:solidFill>
                  <a:schemeClr val="hlink"/>
                </a:solidFill>
              </a:rPr>
              <a:t>inv</a:t>
            </a:r>
            <a:r>
              <a:rPr lang="en-US" altLang="zh-CN" sz="2400" dirty="0" smtClean="0">
                <a:solidFill>
                  <a:schemeClr val="hlink"/>
                </a:solidFill>
              </a:rPr>
              <a:t>		- Matrix inverse</a:t>
            </a:r>
          </a:p>
          <a:p>
            <a:pPr marL="0" indent="-180000">
              <a:spcBef>
                <a:spcPts val="0"/>
              </a:spcBef>
            </a:pPr>
            <a:r>
              <a:rPr lang="en-US" altLang="zh-CN" sz="2400" dirty="0" smtClean="0"/>
              <a:t>    </a:t>
            </a:r>
            <a:r>
              <a:rPr lang="en-US" altLang="zh-CN" sz="2400" dirty="0" err="1" smtClean="0"/>
              <a:t>rcond</a:t>
            </a:r>
            <a:r>
              <a:rPr lang="en-US" altLang="zh-CN" sz="2400" dirty="0" smtClean="0"/>
              <a:t>		- LAPACK reciprocal condition estimator</a:t>
            </a:r>
          </a:p>
          <a:p>
            <a:pPr marL="0" indent="-180000">
              <a:spcBef>
                <a:spcPts val="0"/>
              </a:spcBef>
            </a:pPr>
            <a:r>
              <a:rPr lang="en-US" altLang="zh-CN" sz="2400" dirty="0" smtClean="0"/>
              <a:t>    </a:t>
            </a:r>
            <a:r>
              <a:rPr lang="en-US" altLang="zh-CN" sz="2400" dirty="0" err="1" smtClean="0"/>
              <a:t>cond</a:t>
            </a:r>
            <a:r>
              <a:rPr lang="en-US" altLang="zh-CN" sz="2400" dirty="0" smtClean="0"/>
              <a:t>		- Condition number with respect to inversion.</a:t>
            </a:r>
          </a:p>
          <a:p>
            <a:pPr marL="0" indent="-180000">
              <a:spcBef>
                <a:spcPts val="0"/>
              </a:spcBef>
            </a:pPr>
            <a:r>
              <a:rPr lang="en-US" altLang="zh-CN" sz="2400" dirty="0" smtClean="0"/>
              <a:t>    </a:t>
            </a:r>
            <a:r>
              <a:rPr lang="en-US" altLang="zh-CN" sz="2400" dirty="0" err="1" smtClean="0"/>
              <a:t>condest</a:t>
            </a:r>
            <a:r>
              <a:rPr lang="en-US" altLang="zh-CN" sz="2400" dirty="0" smtClean="0"/>
              <a:t>		- 1-norm condition number estimate.</a:t>
            </a:r>
          </a:p>
          <a:p>
            <a:pPr marL="0" indent="-180000">
              <a:spcBef>
                <a:spcPts val="0"/>
              </a:spcBef>
            </a:pPr>
            <a:r>
              <a:rPr lang="en-US" altLang="zh-CN" sz="2400" dirty="0" smtClean="0"/>
              <a:t>    normest1		- 1-norm estimate.</a:t>
            </a:r>
          </a:p>
          <a:p>
            <a:pPr marL="0" indent="-180000">
              <a:spcBef>
                <a:spcPts val="0"/>
              </a:spcBef>
            </a:pPr>
            <a:r>
              <a:rPr lang="en-US" altLang="zh-CN" sz="2400" dirty="0" smtClean="0"/>
              <a:t>    </a:t>
            </a:r>
            <a:r>
              <a:rPr lang="en-US" altLang="zh-CN" sz="2400" dirty="0" err="1" smtClean="0"/>
              <a:t>chol</a:t>
            </a:r>
            <a:r>
              <a:rPr lang="en-US" altLang="zh-CN" sz="2400" dirty="0" smtClean="0"/>
              <a:t>		- </a:t>
            </a:r>
            <a:r>
              <a:rPr lang="en-US" altLang="zh-CN" sz="2400" dirty="0" err="1" smtClean="0"/>
              <a:t>Cholesky</a:t>
            </a:r>
            <a:r>
              <a:rPr lang="en-US" altLang="zh-CN" sz="2400" dirty="0" smtClean="0"/>
              <a:t> factorization.</a:t>
            </a:r>
          </a:p>
          <a:p>
            <a:pPr marL="0" indent="-180000">
              <a:spcBef>
                <a:spcPts val="0"/>
              </a:spcBef>
            </a:pPr>
            <a:r>
              <a:rPr lang="en-US" altLang="zh-CN" sz="2400" dirty="0" smtClean="0"/>
              <a:t>    </a:t>
            </a:r>
            <a:r>
              <a:rPr lang="en-US" altLang="zh-CN" sz="2400" dirty="0" err="1" smtClean="0"/>
              <a:t>cholinc</a:t>
            </a:r>
            <a:r>
              <a:rPr lang="en-US" altLang="zh-CN" sz="2400" dirty="0" smtClean="0"/>
              <a:t>		- Incomplete </a:t>
            </a:r>
            <a:r>
              <a:rPr lang="en-US" altLang="zh-CN" sz="2400" dirty="0" err="1" smtClean="0"/>
              <a:t>Cholesky</a:t>
            </a:r>
            <a:r>
              <a:rPr lang="en-US" altLang="zh-CN" sz="2400" dirty="0" smtClean="0"/>
              <a:t> factorization.</a:t>
            </a:r>
          </a:p>
          <a:p>
            <a:pPr marL="0" indent="-180000">
              <a:spcBef>
                <a:spcPts val="0"/>
              </a:spcBef>
            </a:pPr>
            <a:r>
              <a:rPr lang="en-US" altLang="zh-CN" sz="2400" dirty="0" smtClean="0"/>
              <a:t>    </a:t>
            </a:r>
            <a:r>
              <a:rPr lang="en-US" altLang="zh-CN" sz="2400" dirty="0" err="1" smtClean="0">
                <a:solidFill>
                  <a:schemeClr val="hlink"/>
                </a:solidFill>
              </a:rPr>
              <a:t>lu</a:t>
            </a:r>
            <a:r>
              <a:rPr lang="en-US" altLang="zh-CN" sz="2400" dirty="0" smtClean="0">
                <a:solidFill>
                  <a:schemeClr val="hlink"/>
                </a:solidFill>
              </a:rPr>
              <a:t>			- LU factorization.</a:t>
            </a:r>
          </a:p>
          <a:p>
            <a:pPr marL="0" indent="-180000">
              <a:spcBef>
                <a:spcPts val="0"/>
              </a:spcBef>
            </a:pPr>
            <a:r>
              <a:rPr lang="en-US" altLang="zh-CN" sz="2400" dirty="0" smtClean="0"/>
              <a:t>    </a:t>
            </a:r>
            <a:r>
              <a:rPr lang="en-US" altLang="zh-CN" sz="2400" dirty="0" err="1" smtClean="0"/>
              <a:t>luinc</a:t>
            </a:r>
            <a:r>
              <a:rPr lang="en-US" altLang="zh-CN" sz="2400" dirty="0" smtClean="0"/>
              <a:t>		- Incomplete LU factorization.</a:t>
            </a:r>
          </a:p>
          <a:p>
            <a:pPr marL="0" indent="-180000">
              <a:spcBef>
                <a:spcPts val="0"/>
              </a:spcBef>
            </a:pPr>
            <a:r>
              <a:rPr lang="en-US" altLang="zh-CN" sz="2400" dirty="0" smtClean="0"/>
              <a:t>    </a:t>
            </a:r>
            <a:r>
              <a:rPr lang="en-US" altLang="zh-CN" sz="2400" dirty="0" err="1" smtClean="0"/>
              <a:t>qr</a:t>
            </a:r>
            <a:r>
              <a:rPr lang="en-US" altLang="zh-CN" sz="2400" dirty="0" smtClean="0"/>
              <a:t>			- Orthogonal-triangular decomposition.</a:t>
            </a:r>
          </a:p>
          <a:p>
            <a:pPr marL="0" indent="-180000">
              <a:spcBef>
                <a:spcPts val="0"/>
              </a:spcBef>
            </a:pPr>
            <a:r>
              <a:rPr lang="en-US" altLang="zh-CN" sz="2400" dirty="0" smtClean="0"/>
              <a:t>    </a:t>
            </a:r>
            <a:r>
              <a:rPr lang="en-US" altLang="zh-CN" sz="2400" dirty="0" err="1" smtClean="0"/>
              <a:t>lsqnonneg</a:t>
            </a:r>
            <a:r>
              <a:rPr lang="en-US" altLang="zh-CN" sz="2400" dirty="0"/>
              <a:t>	</a:t>
            </a:r>
            <a:r>
              <a:rPr lang="en-US" altLang="zh-CN" sz="2400" dirty="0" smtClean="0"/>
              <a:t>- Linear least squares with </a:t>
            </a:r>
            <a:r>
              <a:rPr lang="en-US" altLang="zh-CN" sz="2400" dirty="0" err="1" smtClean="0"/>
              <a:t>nonnegativity</a:t>
            </a:r>
            <a:r>
              <a:rPr lang="en-US" altLang="zh-CN" sz="2400" dirty="0" smtClean="0"/>
              <a:t> constraints.</a:t>
            </a:r>
          </a:p>
          <a:p>
            <a:pPr marL="0" indent="-180000">
              <a:spcBef>
                <a:spcPts val="0"/>
              </a:spcBef>
            </a:pPr>
            <a:r>
              <a:rPr lang="en-US" altLang="zh-CN" sz="2400" dirty="0" smtClean="0"/>
              <a:t>    </a:t>
            </a:r>
            <a:r>
              <a:rPr lang="en-US" altLang="zh-CN" sz="2400" dirty="0" err="1" smtClean="0"/>
              <a:t>pinv</a:t>
            </a:r>
            <a:r>
              <a:rPr lang="en-US" altLang="zh-CN" sz="2400" dirty="0" smtClean="0"/>
              <a:t>		- </a:t>
            </a:r>
            <a:r>
              <a:rPr lang="en-US" altLang="zh-CN" sz="2400" dirty="0" err="1" smtClean="0"/>
              <a:t>Pseudoinverse</a:t>
            </a:r>
            <a:r>
              <a:rPr lang="en-US" altLang="zh-CN" sz="2400" dirty="0" smtClean="0"/>
              <a:t>.</a:t>
            </a:r>
          </a:p>
          <a:p>
            <a:pPr marL="0" indent="-180000">
              <a:spcBef>
                <a:spcPts val="0"/>
              </a:spcBef>
            </a:pPr>
            <a:r>
              <a:rPr lang="en-US" altLang="zh-CN" sz="2400" dirty="0" smtClean="0"/>
              <a:t>    </a:t>
            </a:r>
            <a:r>
              <a:rPr lang="en-US" altLang="zh-CN" sz="2400" dirty="0" err="1" smtClean="0"/>
              <a:t>lscov</a:t>
            </a:r>
            <a:r>
              <a:rPr lang="en-US" altLang="zh-CN" sz="2400" dirty="0" smtClean="0"/>
              <a:t>       	- Least squares with known covariance.</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62</a:t>
            </a:fld>
            <a:endParaRPr lang="zh-CN" altLang="en-US"/>
          </a:p>
        </p:txBody>
      </p:sp>
      <p:sp>
        <p:nvSpPr>
          <p:cNvPr id="6" name="Rectangle 2"/>
          <p:cNvSpPr txBox="1">
            <a:spLocks noChangeArrowheads="1"/>
          </p:cNvSpPr>
          <p:nvPr/>
        </p:nvSpPr>
        <p:spPr bwMode="auto">
          <a:xfrm>
            <a:off x="228600" y="4445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矩阵分析常用</a:t>
            </a:r>
            <a:r>
              <a:rPr lang="zh-CN" altLang="en-US" sz="4000" dirty="0">
                <a:solidFill>
                  <a:schemeClr val="hlink"/>
                </a:solidFill>
              </a:rPr>
              <a:t>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Grp="1" noChangeArrowheads="1"/>
          </p:cNvSpPr>
          <p:nvPr>
            <p:ph type="body" idx="4294967295"/>
          </p:nvPr>
        </p:nvSpPr>
        <p:spPr>
          <a:xfrm>
            <a:off x="327992" y="932868"/>
            <a:ext cx="8619158" cy="4524315"/>
          </a:xfrm>
        </p:spPr>
        <p:txBody>
          <a:bodyPr wrap="square">
            <a:spAutoFit/>
          </a:bodyPr>
          <a:lstStyle/>
          <a:p>
            <a:pPr marL="0" indent="0">
              <a:buNone/>
            </a:pPr>
            <a:r>
              <a:rPr lang="en-US" altLang="zh-CN" sz="2400" dirty="0" smtClean="0">
                <a:solidFill>
                  <a:srgbClr val="3333CC"/>
                </a:solidFill>
              </a:rPr>
              <a:t>Eigenvalues and singular values.</a:t>
            </a:r>
          </a:p>
          <a:p>
            <a:pPr marL="180000" indent="-180000">
              <a:spcBef>
                <a:spcPts val="0"/>
              </a:spcBef>
            </a:pPr>
            <a:r>
              <a:rPr lang="en-US" altLang="zh-CN" sz="2400" dirty="0" smtClean="0">
                <a:solidFill>
                  <a:schemeClr val="hlink"/>
                </a:solidFill>
              </a:rPr>
              <a:t>   </a:t>
            </a:r>
            <a:r>
              <a:rPr lang="en-US" altLang="zh-CN" sz="2400" dirty="0" err="1" smtClean="0">
                <a:solidFill>
                  <a:schemeClr val="hlink"/>
                </a:solidFill>
              </a:rPr>
              <a:t>eig</a:t>
            </a:r>
            <a:r>
              <a:rPr lang="en-US" altLang="zh-CN" sz="2400" dirty="0" smtClean="0">
                <a:solidFill>
                  <a:schemeClr val="hlink"/>
                </a:solidFill>
              </a:rPr>
              <a:t>         	- Eigenvalues and eigenvectors.</a:t>
            </a:r>
          </a:p>
          <a:p>
            <a:pPr marL="180000" indent="-180000">
              <a:spcBef>
                <a:spcPts val="0"/>
              </a:spcBef>
            </a:pPr>
            <a:r>
              <a:rPr lang="en-US" altLang="zh-CN" sz="2400" dirty="0" smtClean="0"/>
              <a:t>   </a:t>
            </a:r>
            <a:r>
              <a:rPr lang="en-US" altLang="zh-CN" sz="2400" dirty="0" err="1" smtClean="0"/>
              <a:t>svd</a:t>
            </a:r>
            <a:r>
              <a:rPr lang="en-US" altLang="zh-CN" sz="2400" dirty="0" smtClean="0"/>
              <a:t>         	- Singular value decomposition.</a:t>
            </a:r>
          </a:p>
          <a:p>
            <a:pPr marL="180000" indent="-180000">
              <a:spcBef>
                <a:spcPts val="0"/>
              </a:spcBef>
            </a:pPr>
            <a:r>
              <a:rPr lang="en-US" altLang="zh-CN" sz="2400" dirty="0" smtClean="0"/>
              <a:t>   </a:t>
            </a:r>
            <a:r>
              <a:rPr lang="en-US" altLang="zh-CN" sz="2400" dirty="0" err="1" smtClean="0"/>
              <a:t>gsvd</a:t>
            </a:r>
            <a:r>
              <a:rPr lang="en-US" altLang="zh-CN" sz="2400" dirty="0" smtClean="0"/>
              <a:t>        - Generalized singular value decomposition.</a:t>
            </a:r>
          </a:p>
          <a:p>
            <a:pPr marL="180000" indent="-180000">
              <a:spcBef>
                <a:spcPts val="0"/>
              </a:spcBef>
            </a:pPr>
            <a:r>
              <a:rPr lang="en-US" altLang="zh-CN" sz="2400" dirty="0" smtClean="0"/>
              <a:t>   </a:t>
            </a:r>
            <a:r>
              <a:rPr lang="en-US" altLang="zh-CN" sz="2400" dirty="0" err="1" smtClean="0"/>
              <a:t>eigs</a:t>
            </a:r>
            <a:r>
              <a:rPr lang="en-US" altLang="zh-CN" sz="2400" dirty="0" smtClean="0"/>
              <a:t>        	- A few eigenvalues.</a:t>
            </a:r>
          </a:p>
          <a:p>
            <a:pPr marL="180000" indent="-180000">
              <a:spcBef>
                <a:spcPts val="0"/>
              </a:spcBef>
            </a:pPr>
            <a:r>
              <a:rPr lang="en-US" altLang="zh-CN" sz="2400" dirty="0" smtClean="0"/>
              <a:t>   </a:t>
            </a:r>
            <a:r>
              <a:rPr lang="en-US" altLang="zh-CN" sz="2400" dirty="0" err="1" smtClean="0"/>
              <a:t>svds</a:t>
            </a:r>
            <a:r>
              <a:rPr lang="en-US" altLang="zh-CN" sz="2400" dirty="0" smtClean="0"/>
              <a:t>        	- A few singular values.</a:t>
            </a:r>
          </a:p>
          <a:p>
            <a:pPr marL="180000" indent="-180000">
              <a:spcBef>
                <a:spcPts val="0"/>
              </a:spcBef>
            </a:pPr>
            <a:r>
              <a:rPr lang="en-US" altLang="zh-CN" sz="2400" dirty="0" smtClean="0"/>
              <a:t>   poly        	- Characteristic polynomial.</a:t>
            </a:r>
          </a:p>
          <a:p>
            <a:pPr marL="180000" indent="-180000">
              <a:spcBef>
                <a:spcPts val="0"/>
              </a:spcBef>
            </a:pPr>
            <a:r>
              <a:rPr lang="en-US" altLang="zh-CN" sz="2400" dirty="0" smtClean="0"/>
              <a:t>   </a:t>
            </a:r>
            <a:r>
              <a:rPr lang="en-US" altLang="zh-CN" sz="2400" dirty="0" err="1" smtClean="0"/>
              <a:t>polyeig</a:t>
            </a:r>
            <a:r>
              <a:rPr lang="en-US" altLang="zh-CN" sz="2400" dirty="0" smtClean="0"/>
              <a:t>     - Polynomial eigenvalue problem.</a:t>
            </a:r>
          </a:p>
          <a:p>
            <a:pPr marL="180000" indent="-180000">
              <a:spcBef>
                <a:spcPts val="0"/>
              </a:spcBef>
            </a:pPr>
            <a:r>
              <a:rPr lang="en-US" altLang="zh-CN" sz="2400" dirty="0" smtClean="0"/>
              <a:t>   </a:t>
            </a:r>
            <a:r>
              <a:rPr lang="en-US" altLang="zh-CN" sz="2400" dirty="0" err="1" smtClean="0"/>
              <a:t>condeig</a:t>
            </a:r>
            <a:r>
              <a:rPr lang="en-US" altLang="zh-CN" sz="2400" dirty="0"/>
              <a:t>	</a:t>
            </a:r>
            <a:r>
              <a:rPr lang="en-US" altLang="zh-CN" sz="2400" dirty="0" smtClean="0"/>
              <a:t>- Condition number with respect to eigenvalues.</a:t>
            </a:r>
          </a:p>
          <a:p>
            <a:pPr marL="180000" indent="-180000">
              <a:spcBef>
                <a:spcPts val="0"/>
              </a:spcBef>
            </a:pPr>
            <a:r>
              <a:rPr lang="en-US" altLang="zh-CN" sz="2400" dirty="0" smtClean="0"/>
              <a:t>   </a:t>
            </a:r>
            <a:r>
              <a:rPr lang="en-US" altLang="zh-CN" sz="2400" dirty="0" err="1" smtClean="0"/>
              <a:t>hess</a:t>
            </a:r>
            <a:r>
              <a:rPr lang="en-US" altLang="zh-CN" sz="2400" dirty="0" smtClean="0"/>
              <a:t>	- </a:t>
            </a:r>
            <a:r>
              <a:rPr lang="en-US" altLang="zh-CN" sz="2400" dirty="0" err="1" smtClean="0"/>
              <a:t>Hessenberg</a:t>
            </a:r>
            <a:r>
              <a:rPr lang="en-US" altLang="zh-CN" sz="2400" dirty="0" smtClean="0"/>
              <a:t> form.</a:t>
            </a:r>
          </a:p>
          <a:p>
            <a:pPr marL="180000" indent="-180000">
              <a:spcBef>
                <a:spcPts val="0"/>
              </a:spcBef>
            </a:pPr>
            <a:r>
              <a:rPr lang="en-US" altLang="zh-CN" sz="2400" dirty="0" smtClean="0"/>
              <a:t>   </a:t>
            </a:r>
            <a:r>
              <a:rPr lang="en-US" altLang="zh-CN" sz="2400" dirty="0" err="1" smtClean="0"/>
              <a:t>qz</a:t>
            </a:r>
            <a:r>
              <a:rPr lang="en-US" altLang="zh-CN" sz="2400" dirty="0" smtClean="0"/>
              <a:t>		- QZ factorization for generalized eigenvalues.</a:t>
            </a:r>
          </a:p>
          <a:p>
            <a:pPr marL="180000" indent="-180000">
              <a:spcBef>
                <a:spcPts val="0"/>
              </a:spcBef>
            </a:pPr>
            <a:r>
              <a:rPr lang="en-US" altLang="zh-CN" sz="2400" dirty="0" smtClean="0"/>
              <a:t>   </a:t>
            </a:r>
            <a:r>
              <a:rPr lang="en-US" altLang="zh-CN" sz="2400" dirty="0" err="1" smtClean="0"/>
              <a:t>schur</a:t>
            </a:r>
            <a:r>
              <a:rPr lang="en-US" altLang="zh-CN" sz="2400" dirty="0" smtClean="0"/>
              <a:t>       - </a:t>
            </a:r>
            <a:r>
              <a:rPr lang="en-US" altLang="zh-CN" sz="2400" dirty="0" err="1" smtClean="0"/>
              <a:t>Schur</a:t>
            </a:r>
            <a:r>
              <a:rPr lang="en-US" altLang="zh-CN" sz="2400" dirty="0" smtClean="0"/>
              <a:t> decomposition.</a:t>
            </a:r>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63</a:t>
            </a:fld>
            <a:endParaRPr lang="zh-CN" altLang="en-US"/>
          </a:p>
        </p:txBody>
      </p:sp>
      <p:sp>
        <p:nvSpPr>
          <p:cNvPr id="5" name="Rectangle 2"/>
          <p:cNvSpPr txBox="1">
            <a:spLocks noChangeArrowheads="1"/>
          </p:cNvSpPr>
          <p:nvPr/>
        </p:nvSpPr>
        <p:spPr bwMode="auto">
          <a:xfrm>
            <a:off x="228600" y="4445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矩阵分析常用</a:t>
            </a:r>
            <a:r>
              <a:rPr lang="zh-CN" altLang="en-US" sz="4000" dirty="0">
                <a:solidFill>
                  <a:schemeClr val="hlink"/>
                </a:solidFill>
              </a:rPr>
              <a:t>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Rectangle 2"/>
          <p:cNvSpPr>
            <a:spLocks noGrp="1" noChangeArrowheads="1"/>
          </p:cNvSpPr>
          <p:nvPr>
            <p:ph type="body" idx="4294967295"/>
          </p:nvPr>
        </p:nvSpPr>
        <p:spPr>
          <a:xfrm>
            <a:off x="611560" y="882650"/>
            <a:ext cx="8335590" cy="4832092"/>
          </a:xfrm>
        </p:spPr>
        <p:txBody>
          <a:bodyPr wrap="square">
            <a:spAutoFit/>
          </a:bodyPr>
          <a:lstStyle/>
          <a:p>
            <a:pPr marL="0" indent="0" algn="just">
              <a:buNone/>
            </a:pPr>
            <a:r>
              <a:rPr lang="en-US" altLang="zh-CN" sz="2000" dirty="0" smtClean="0">
                <a:solidFill>
                  <a:srgbClr val="3333CC"/>
                </a:solidFill>
              </a:rPr>
              <a:t>Matrix functions.</a:t>
            </a:r>
          </a:p>
          <a:p>
            <a:pPr marL="180000" indent="-180000">
              <a:spcBef>
                <a:spcPts val="0"/>
              </a:spcBef>
            </a:pPr>
            <a:r>
              <a:rPr lang="en-US" altLang="zh-CN" sz="2000" dirty="0" smtClean="0"/>
              <a:t>    </a:t>
            </a:r>
            <a:r>
              <a:rPr lang="en-US" altLang="zh-CN" sz="2000" dirty="0" err="1" smtClean="0"/>
              <a:t>expm</a:t>
            </a:r>
            <a:r>
              <a:rPr lang="en-US" altLang="zh-CN" sz="2000" dirty="0" smtClean="0"/>
              <a:t>       - Matrix exponential.</a:t>
            </a:r>
          </a:p>
          <a:p>
            <a:pPr marL="180000" indent="-180000">
              <a:spcBef>
                <a:spcPts val="0"/>
              </a:spcBef>
            </a:pPr>
            <a:r>
              <a:rPr lang="en-US" altLang="zh-CN" sz="2000" dirty="0" smtClean="0"/>
              <a:t>    </a:t>
            </a:r>
            <a:r>
              <a:rPr lang="en-US" altLang="zh-CN" sz="2000" dirty="0" err="1" smtClean="0"/>
              <a:t>logm</a:t>
            </a:r>
            <a:r>
              <a:rPr lang="en-US" altLang="zh-CN" sz="2000" dirty="0" smtClean="0"/>
              <a:t>        - Matrix logarithm.</a:t>
            </a:r>
          </a:p>
          <a:p>
            <a:pPr marL="180000" indent="-180000">
              <a:spcBef>
                <a:spcPts val="0"/>
              </a:spcBef>
            </a:pPr>
            <a:r>
              <a:rPr lang="en-US" altLang="zh-CN" sz="2000" dirty="0" smtClean="0"/>
              <a:t>    </a:t>
            </a:r>
            <a:r>
              <a:rPr lang="en-US" altLang="zh-CN" sz="2000" dirty="0" err="1" smtClean="0"/>
              <a:t>sqrtm</a:t>
            </a:r>
            <a:r>
              <a:rPr lang="en-US" altLang="zh-CN" sz="2000" dirty="0" smtClean="0"/>
              <a:t>       - Matrix square root.</a:t>
            </a:r>
          </a:p>
          <a:p>
            <a:pPr marL="180000" indent="-180000">
              <a:spcBef>
                <a:spcPts val="0"/>
              </a:spcBef>
            </a:pPr>
            <a:r>
              <a:rPr lang="en-US" altLang="zh-CN" sz="2000" dirty="0" smtClean="0"/>
              <a:t>    </a:t>
            </a:r>
            <a:r>
              <a:rPr lang="en-US" altLang="zh-CN" sz="2000" dirty="0" err="1" smtClean="0"/>
              <a:t>funm</a:t>
            </a:r>
            <a:r>
              <a:rPr lang="en-US" altLang="zh-CN" sz="2000" dirty="0" smtClean="0"/>
              <a:t>        - Evaluate general matrix function.</a:t>
            </a:r>
          </a:p>
          <a:p>
            <a:pPr marL="0" indent="0">
              <a:buNone/>
            </a:pPr>
            <a:endParaRPr lang="en-US" altLang="zh-CN" sz="2000" dirty="0" smtClean="0">
              <a:solidFill>
                <a:schemeClr val="hlink"/>
              </a:solidFill>
            </a:endParaRPr>
          </a:p>
          <a:p>
            <a:pPr marL="0" indent="0">
              <a:buNone/>
            </a:pPr>
            <a:r>
              <a:rPr lang="en-US" altLang="zh-CN" sz="2000" dirty="0" smtClean="0">
                <a:solidFill>
                  <a:srgbClr val="3333CC"/>
                </a:solidFill>
              </a:rPr>
              <a:t>Factorization utilities</a:t>
            </a:r>
          </a:p>
          <a:p>
            <a:pPr marL="180000" indent="-180000">
              <a:spcBef>
                <a:spcPts val="0"/>
              </a:spcBef>
            </a:pPr>
            <a:r>
              <a:rPr lang="en-US" altLang="zh-CN" sz="2000" dirty="0"/>
              <a:t>    </a:t>
            </a:r>
            <a:r>
              <a:rPr lang="en-US" altLang="zh-CN" sz="2000" dirty="0" err="1"/>
              <a:t>qrdelete</a:t>
            </a:r>
            <a:r>
              <a:rPr lang="en-US" altLang="zh-CN" sz="2000" dirty="0"/>
              <a:t>  </a:t>
            </a:r>
            <a:r>
              <a:rPr lang="en-US" altLang="zh-CN" sz="2000" dirty="0" smtClean="0"/>
              <a:t>   </a:t>
            </a:r>
            <a:r>
              <a:rPr lang="en-US" altLang="zh-CN" sz="2000" dirty="0"/>
              <a:t>- Delete a column or row from QR factorization.</a:t>
            </a:r>
          </a:p>
          <a:p>
            <a:pPr marL="180000" indent="-180000">
              <a:spcBef>
                <a:spcPts val="0"/>
              </a:spcBef>
            </a:pPr>
            <a:r>
              <a:rPr lang="en-US" altLang="zh-CN" sz="2000" dirty="0"/>
              <a:t>    </a:t>
            </a:r>
            <a:r>
              <a:rPr lang="en-US" altLang="zh-CN" sz="2000" dirty="0" err="1"/>
              <a:t>qrinsert</a:t>
            </a:r>
            <a:r>
              <a:rPr lang="en-US" altLang="zh-CN" sz="2000" dirty="0"/>
              <a:t>    </a:t>
            </a:r>
            <a:r>
              <a:rPr lang="en-US" altLang="zh-CN" sz="2000" dirty="0" smtClean="0"/>
              <a:t> - </a:t>
            </a:r>
            <a:r>
              <a:rPr lang="en-US" altLang="zh-CN" sz="2000" dirty="0"/>
              <a:t>Insert a column or row into QR factorization.</a:t>
            </a:r>
          </a:p>
          <a:p>
            <a:pPr marL="180000" indent="-180000">
              <a:spcBef>
                <a:spcPts val="0"/>
              </a:spcBef>
            </a:pPr>
            <a:r>
              <a:rPr lang="en-US" altLang="zh-CN" sz="2000" dirty="0"/>
              <a:t>    rsf2csf     </a:t>
            </a:r>
            <a:r>
              <a:rPr lang="en-US" altLang="zh-CN" sz="2000" dirty="0" smtClean="0"/>
              <a:t> - </a:t>
            </a:r>
            <a:r>
              <a:rPr lang="en-US" altLang="zh-CN" sz="2000" dirty="0"/>
              <a:t>Real block diagonal form to complex diagonal form.</a:t>
            </a:r>
          </a:p>
          <a:p>
            <a:pPr marL="180000" indent="-180000">
              <a:spcBef>
                <a:spcPts val="0"/>
              </a:spcBef>
            </a:pPr>
            <a:r>
              <a:rPr lang="en-US" altLang="zh-CN" sz="2000" dirty="0"/>
              <a:t>    cdf2rdf   </a:t>
            </a:r>
            <a:r>
              <a:rPr lang="en-US" altLang="zh-CN" sz="2000" dirty="0" smtClean="0"/>
              <a:t>  - </a:t>
            </a:r>
            <a:r>
              <a:rPr lang="en-US" altLang="zh-CN" sz="2000" dirty="0"/>
              <a:t>Complex diagonal form to real block diagonal form.</a:t>
            </a:r>
          </a:p>
          <a:p>
            <a:pPr marL="180000" indent="-180000">
              <a:spcBef>
                <a:spcPts val="0"/>
              </a:spcBef>
            </a:pPr>
            <a:r>
              <a:rPr lang="en-US" altLang="zh-CN" sz="2000" dirty="0"/>
              <a:t>    balance     </a:t>
            </a:r>
            <a:r>
              <a:rPr lang="en-US" altLang="zh-CN" sz="2000" dirty="0" smtClean="0"/>
              <a:t> - </a:t>
            </a:r>
            <a:r>
              <a:rPr lang="en-US" altLang="zh-CN" sz="2000" dirty="0"/>
              <a:t>Diagonal scaling to improve eigenvalue accuracy.</a:t>
            </a:r>
          </a:p>
          <a:p>
            <a:pPr marL="180000" indent="-180000">
              <a:spcBef>
                <a:spcPts val="0"/>
              </a:spcBef>
            </a:pPr>
            <a:r>
              <a:rPr lang="en-US" altLang="zh-CN" sz="2000" dirty="0"/>
              <a:t>    </a:t>
            </a:r>
            <a:r>
              <a:rPr lang="en-US" altLang="zh-CN" sz="2000" dirty="0" err="1"/>
              <a:t>planerot</a:t>
            </a:r>
            <a:r>
              <a:rPr lang="en-US" altLang="zh-CN" sz="2000" dirty="0"/>
              <a:t>    </a:t>
            </a:r>
            <a:r>
              <a:rPr lang="en-US" altLang="zh-CN" sz="2000" dirty="0" smtClean="0"/>
              <a:t>  - </a:t>
            </a:r>
            <a:r>
              <a:rPr lang="en-US" altLang="zh-CN" sz="2000" dirty="0"/>
              <a:t>Givens plane rotation.</a:t>
            </a:r>
          </a:p>
          <a:p>
            <a:pPr marL="180000" indent="-180000">
              <a:spcBef>
                <a:spcPts val="0"/>
              </a:spcBef>
            </a:pPr>
            <a:r>
              <a:rPr lang="en-US" altLang="zh-CN" sz="2000" dirty="0"/>
              <a:t>    </a:t>
            </a:r>
            <a:r>
              <a:rPr lang="en-US" altLang="zh-CN" sz="2000" dirty="0" err="1"/>
              <a:t>cholupdate</a:t>
            </a:r>
            <a:r>
              <a:rPr lang="en-US" altLang="zh-CN" sz="2000" dirty="0"/>
              <a:t> </a:t>
            </a:r>
            <a:r>
              <a:rPr lang="en-US" altLang="zh-CN" sz="2000" dirty="0" smtClean="0"/>
              <a:t> - </a:t>
            </a:r>
            <a:r>
              <a:rPr lang="en-US" altLang="zh-CN" sz="2000" dirty="0"/>
              <a:t>rank 1 update to </a:t>
            </a:r>
            <a:r>
              <a:rPr lang="en-US" altLang="zh-CN" sz="2000" dirty="0" err="1"/>
              <a:t>Cholesky</a:t>
            </a:r>
            <a:r>
              <a:rPr lang="en-US" altLang="zh-CN" sz="2000" dirty="0"/>
              <a:t> factorization.</a:t>
            </a:r>
          </a:p>
          <a:p>
            <a:pPr marL="180000" indent="-180000">
              <a:spcBef>
                <a:spcPts val="0"/>
              </a:spcBef>
            </a:pPr>
            <a:r>
              <a:rPr lang="en-US" altLang="zh-CN" sz="2000" dirty="0"/>
              <a:t>    </a:t>
            </a:r>
            <a:r>
              <a:rPr lang="en-US" altLang="zh-CN" sz="2000" dirty="0" err="1"/>
              <a:t>qrupdate</a:t>
            </a:r>
            <a:r>
              <a:rPr lang="en-US" altLang="zh-CN" sz="2000" dirty="0"/>
              <a:t>   	</a:t>
            </a:r>
            <a:r>
              <a:rPr lang="en-US" altLang="zh-CN" sz="2000" dirty="0" smtClean="0"/>
              <a:t> - </a:t>
            </a:r>
            <a:r>
              <a:rPr lang="en-US" altLang="zh-CN" sz="2000" dirty="0"/>
              <a:t>rank 1 update to QR factorization.</a:t>
            </a:r>
            <a:endParaRPr lang="zh-CN" altLang="en-US" sz="2000" dirty="0"/>
          </a:p>
        </p:txBody>
      </p:sp>
      <p:sp>
        <p:nvSpPr>
          <p:cNvPr id="2" name="灯片编号占位符 1"/>
          <p:cNvSpPr>
            <a:spLocks noGrp="1"/>
          </p:cNvSpPr>
          <p:nvPr>
            <p:ph type="sldNum" sz="quarter" idx="12"/>
          </p:nvPr>
        </p:nvSpPr>
        <p:spPr/>
        <p:txBody>
          <a:bodyPr/>
          <a:lstStyle/>
          <a:p>
            <a:fld id="{8E4B4626-9A3F-4163-8250-F77090A534AC}" type="slidenum">
              <a:rPr lang="zh-CN" altLang="en-US" smtClean="0"/>
              <a:pPr/>
              <a:t>64</a:t>
            </a:fld>
            <a:endParaRPr lang="zh-CN" altLang="en-US"/>
          </a:p>
        </p:txBody>
      </p:sp>
      <p:sp>
        <p:nvSpPr>
          <p:cNvPr id="5" name="Rectangle 2"/>
          <p:cNvSpPr txBox="1">
            <a:spLocks noChangeArrowheads="1"/>
          </p:cNvSpPr>
          <p:nvPr/>
        </p:nvSpPr>
        <p:spPr bwMode="auto">
          <a:xfrm>
            <a:off x="228600" y="4445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r>
              <a:rPr lang="zh-CN" altLang="en-US" sz="4000" dirty="0" smtClean="0">
                <a:solidFill>
                  <a:schemeClr val="hlink"/>
                </a:solidFill>
              </a:rPr>
              <a:t>矩阵分析常用</a:t>
            </a:r>
            <a:r>
              <a:rPr lang="zh-CN" altLang="en-US" sz="4000" dirty="0">
                <a:solidFill>
                  <a:schemeClr val="hlink"/>
                </a:solidFill>
              </a:rPr>
              <a:t>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4B4626-9A3F-4163-8250-F77090A534AC}" type="slidenum">
              <a:rPr lang="zh-CN" altLang="en-US" smtClean="0"/>
              <a:pPr/>
              <a:t>65</a:t>
            </a:fld>
            <a:endParaRPr lang="zh-CN" altLang="en-US" dirty="0"/>
          </a:p>
        </p:txBody>
      </p:sp>
      <p:sp>
        <p:nvSpPr>
          <p:cNvPr id="3" name="矩形 2"/>
          <p:cNvSpPr/>
          <p:nvPr/>
        </p:nvSpPr>
        <p:spPr>
          <a:xfrm>
            <a:off x="3718744" y="2276872"/>
            <a:ext cx="2031325" cy="1200329"/>
          </a:xfrm>
          <a:prstGeom prst="rect">
            <a:avLst/>
          </a:prstGeom>
        </p:spPr>
        <p:txBody>
          <a:bodyPr wrap="none">
            <a:spAutoFit/>
          </a:bodyPr>
          <a:lstStyle/>
          <a:p>
            <a:pPr algn="ctr"/>
            <a:r>
              <a:rPr lang="zh-CN" altLang="en-US" sz="3600" dirty="0">
                <a:solidFill>
                  <a:srgbClr val="0000FF"/>
                </a:solidFill>
                <a:latin typeface="Times New Roman" panose="02020603050405020304" pitchFamily="18" charset="0"/>
                <a:ea typeface="华文楷体" panose="02010600040101010101" pitchFamily="2" charset="-122"/>
              </a:rPr>
              <a:t>本</a:t>
            </a:r>
            <a:r>
              <a:rPr lang="zh-CN" altLang="en-US" sz="3600" dirty="0" smtClean="0">
                <a:solidFill>
                  <a:srgbClr val="0000FF"/>
                </a:solidFill>
                <a:latin typeface="Times New Roman" panose="02020603050405020304" pitchFamily="18" charset="0"/>
                <a:ea typeface="华文楷体" panose="02010600040101010101" pitchFamily="2" charset="-122"/>
              </a:rPr>
              <a:t>节结束</a:t>
            </a:r>
            <a:endParaRPr lang="en-US" altLang="zh-CN" sz="3600" dirty="0" smtClean="0">
              <a:solidFill>
                <a:srgbClr val="0000FF"/>
              </a:solidFill>
              <a:latin typeface="Times New Roman" panose="02020603050405020304" pitchFamily="18" charset="0"/>
              <a:ea typeface="华文楷体" panose="02010600040101010101" pitchFamily="2" charset="-122"/>
            </a:endParaRPr>
          </a:p>
          <a:p>
            <a:pPr algn="ctr"/>
            <a:r>
              <a:rPr lang="zh-CN" altLang="en-US" sz="3600" dirty="0" smtClean="0">
                <a:solidFill>
                  <a:srgbClr val="0000FF"/>
                </a:solidFill>
                <a:latin typeface="Times New Roman" panose="02020603050405020304" pitchFamily="18" charset="0"/>
                <a:ea typeface="华文楷体" panose="02010600040101010101" pitchFamily="2" charset="-122"/>
              </a:rPr>
              <a:t>谢 谢</a:t>
            </a:r>
            <a:endParaRPr lang="zh-CN" altLang="en-US" sz="3600" dirty="0"/>
          </a:p>
        </p:txBody>
      </p:sp>
    </p:spTree>
    <p:extLst>
      <p:ext uri="{BB962C8B-B14F-4D97-AF65-F5344CB8AC3E}">
        <p14:creationId xmlns:p14="http://schemas.microsoft.com/office/powerpoint/2010/main" val="375291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3"/>
          <p:cNvSpPr txBox="1">
            <a:spLocks noChangeArrowheads="1"/>
          </p:cNvSpPr>
          <p:nvPr/>
        </p:nvSpPr>
        <p:spPr bwMode="auto">
          <a:xfrm>
            <a:off x="611560" y="980729"/>
            <a:ext cx="8171954" cy="86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altLang="zh-CN" b="0" dirty="0" smtClean="0">
                <a:solidFill>
                  <a:srgbClr val="0000FF"/>
                </a:solidFill>
                <a:latin typeface="+mn-ea"/>
                <a:ea typeface="+mn-ea"/>
              </a:rPr>
              <a:t>MATLAB</a:t>
            </a:r>
            <a:r>
              <a:rPr lang="zh-CN" altLang="en-US" b="0" dirty="0" smtClean="0">
                <a:solidFill>
                  <a:srgbClr val="0000FF"/>
                </a:solidFill>
                <a:latin typeface="+mn-ea"/>
                <a:ea typeface="+mn-ea"/>
              </a:rPr>
              <a:t>预先定义了一些特殊常量（实质上是变量，用户可以对其重新赋值，但不建议这样操作）</a:t>
            </a:r>
            <a:endParaRPr lang="en-US" altLang="zh-CN" sz="2400" b="0" dirty="0">
              <a:solidFill>
                <a:schemeClr val="tx1"/>
              </a:solidFill>
              <a:latin typeface="+mn-ea"/>
              <a:ea typeface="+mn-ea"/>
            </a:endParaRPr>
          </a:p>
          <a:p>
            <a:pPr>
              <a:lnSpc>
                <a:spcPct val="90000"/>
              </a:lnSpc>
              <a:spcBef>
                <a:spcPct val="20000"/>
              </a:spcBef>
              <a:buClr>
                <a:schemeClr val="folHlink"/>
              </a:buClr>
              <a:buSzPct val="60000"/>
              <a:buFont typeface="Wingdings" panose="05000000000000000000" pitchFamily="2" charset="2"/>
              <a:buNone/>
            </a:pPr>
            <a:endParaRPr lang="en-US" altLang="zh-CN" sz="2400" dirty="0">
              <a:solidFill>
                <a:schemeClr val="tx1"/>
              </a:solidFill>
              <a:latin typeface="+mn-ea"/>
              <a:ea typeface="+mn-ea"/>
            </a:endParaRPr>
          </a:p>
          <a:p>
            <a:pPr>
              <a:lnSpc>
                <a:spcPct val="90000"/>
              </a:lnSpc>
              <a:spcBef>
                <a:spcPct val="20000"/>
              </a:spcBef>
              <a:buClr>
                <a:schemeClr val="folHlink"/>
              </a:buClr>
              <a:buSzPct val="60000"/>
              <a:buFont typeface="Wingdings" panose="05000000000000000000" pitchFamily="2" charset="2"/>
              <a:buNone/>
            </a:pPr>
            <a:endParaRPr lang="zh-CN" altLang="en-US" sz="2400" dirty="0">
              <a:solidFill>
                <a:schemeClr val="tx1"/>
              </a:solidFill>
              <a:latin typeface="+mn-ea"/>
              <a:ea typeface="+mn-ea"/>
            </a:endParaRPr>
          </a:p>
        </p:txBody>
      </p:sp>
      <p:sp>
        <p:nvSpPr>
          <p:cNvPr id="5" name="Rectangle 8"/>
          <p:cNvSpPr>
            <a:spLocks noChangeArrowheads="1"/>
          </p:cNvSpPr>
          <p:nvPr/>
        </p:nvSpPr>
        <p:spPr bwMode="auto">
          <a:xfrm>
            <a:off x="228600" y="0"/>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4000" b="1" dirty="0" smtClean="0">
                <a:solidFill>
                  <a:srgbClr val="FF0000"/>
                </a:solidFill>
              </a:rPr>
              <a:t>特殊常量</a:t>
            </a:r>
            <a:endParaRPr lang="zh-CN" altLang="en-US" sz="4000" b="1" dirty="0">
              <a:solidFill>
                <a:srgbClr val="FF0000"/>
              </a:solidFill>
            </a:endParaRPr>
          </a:p>
        </p:txBody>
      </p:sp>
      <p:graphicFrame>
        <p:nvGraphicFramePr>
          <p:cNvPr id="4" name="Group 97"/>
          <p:cNvGraphicFramePr>
            <a:graphicFrameLocks noGrp="1"/>
          </p:cNvGraphicFramePr>
          <p:nvPr>
            <p:extLst>
              <p:ext uri="{D42A27DB-BD31-4B8C-83A1-F6EECF244321}">
                <p14:modId xmlns:p14="http://schemas.microsoft.com/office/powerpoint/2010/main" val="4075489064"/>
              </p:ext>
            </p:extLst>
          </p:nvPr>
        </p:nvGraphicFramePr>
        <p:xfrm>
          <a:off x="1258888" y="1844824"/>
          <a:ext cx="6985000" cy="2848077"/>
        </p:xfrm>
        <a:graphic>
          <a:graphicData uri="http://schemas.openxmlformats.org/drawingml/2006/table">
            <a:tbl>
              <a:tblPr/>
              <a:tblGrid>
                <a:gridCol w="1592262"/>
                <a:gridCol w="5392738"/>
              </a:tblGrid>
              <a:tr h="36568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变量名</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意义</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68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1" i="0"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ans</a:t>
                      </a:r>
                      <a:endPar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最近一次计算结果的默认变量名</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68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eps</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预设的正极小值</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=2.2204e-16</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68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pi</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圆周率</a:t>
                      </a:r>
                      <a:r>
                        <a:rPr kumimoji="0"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π</a:t>
                      </a:r>
                      <a:endParaRPr kumimoji="0" lang="en-US" altLang="zh-CN" sz="20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68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Inf</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值，无限大</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44165">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rgbClr val="4D009A"/>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虚数单元，</a:t>
                      </a:r>
                      <a:r>
                        <a:rPr kumimoji="0" lang="en-US" altLang="zh-CN" sz="20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sqrt</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a:t>
                      </a: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540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1" i="0"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NaN</a:t>
                      </a:r>
                      <a:endPar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buClr>
                          <a:srgbClr val="4D009A"/>
                        </a:buClr>
                        <a:defRPr sz="2800">
                          <a:solidFill>
                            <a:schemeClr val="tx1"/>
                          </a:solidFill>
                          <a:latin typeface="Tahoma" panose="020B0604030504040204" pitchFamily="34" charset="0"/>
                          <a:ea typeface="宋体" panose="02010600030101010101" pitchFamily="2" charset="-122"/>
                        </a:defRPr>
                      </a:lvl1pPr>
                      <a:lvl2pPr marL="800100" indent="-342900">
                        <a:buClr>
                          <a:srgbClr val="0000FF"/>
                        </a:buClr>
                        <a:defRPr sz="2400">
                          <a:solidFill>
                            <a:schemeClr val="tx1"/>
                          </a:solidFill>
                          <a:latin typeface="Tahoma" panose="020B0604030504040204" pitchFamily="34" charset="0"/>
                          <a:ea typeface="宋体" panose="02010600030101010101" pitchFamily="2" charset="-122"/>
                        </a:defRPr>
                      </a:lvl2pPr>
                      <a:lvl3pPr marL="1257300" indent="-342900">
                        <a:buClr>
                          <a:schemeClr val="folHlink"/>
                        </a:buClr>
                        <a:defRPr sz="2000">
                          <a:solidFill>
                            <a:schemeClr val="tx1"/>
                          </a:solidFill>
                          <a:latin typeface="Tahoma" panose="020B0604030504040204" pitchFamily="34" charset="0"/>
                          <a:ea typeface="宋体" panose="02010600030101010101" pitchFamily="2" charset="-122"/>
                        </a:defRPr>
                      </a:lvl3pPr>
                      <a:lvl4pPr marL="1714500" indent="-342900">
                        <a:buClr>
                          <a:schemeClr val="accent2"/>
                        </a:buClr>
                        <a:defRPr>
                          <a:solidFill>
                            <a:schemeClr val="tx1"/>
                          </a:solidFill>
                          <a:latin typeface="Tahoma" panose="020B0604030504040204" pitchFamily="34" charset="0"/>
                          <a:ea typeface="宋体" panose="02010600030101010101" pitchFamily="2" charset="-122"/>
                        </a:defRPr>
                      </a:lvl4pPr>
                      <a:lvl5pPr marL="2171700" indent="-342900">
                        <a:buClr>
                          <a:schemeClr val="accent1"/>
                        </a:buClr>
                        <a:defRPr>
                          <a:solidFill>
                            <a:schemeClr val="tx1"/>
                          </a:solidFill>
                          <a:latin typeface="Tahoma" panose="020B0604030504040204" pitchFamily="34" charset="0"/>
                          <a:ea typeface="宋体" panose="02010600030101010101" pitchFamily="2" charset="-122"/>
                        </a:defRPr>
                      </a:lvl5pPr>
                      <a:lvl6pPr marL="2628900" indent="-342900"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3086100" indent="-342900"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543300" indent="-342900"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4000500" indent="-342900"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非数，</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0" i="0" u="none" strike="noStrike" cap="none" normalizeH="0" baseline="0" dirty="0" smtClean="0">
                          <a:ln>
                            <a:noFill/>
                          </a:ln>
                          <a:solidFill>
                            <a:schemeClr val="tx1"/>
                          </a:solidFill>
                          <a:effectLst/>
                          <a:latin typeface="Tahoma" panose="020B0604030504040204" pitchFamily="34" charset="0"/>
                          <a:ea typeface="楷体_GB2312" pitchFamily="49" charset="-122"/>
                          <a:cs typeface="Times New Roman" panose="02020603050405020304" pitchFamily="18" charset="0"/>
                        </a:rPr>
                        <a:t>∞</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ahoma" panose="020B0604030504040204" pitchFamily="34" charset="0"/>
                          <a:ea typeface="楷体_GB2312" pitchFamily="49" charset="-122"/>
                          <a:cs typeface="Times New Roman" panose="02020603050405020304" pitchFamily="18" charset="0"/>
                        </a:rPr>
                        <a:t>∞</a:t>
                      </a:r>
                      <a:endParaRPr kumimoji="0" lang="en-US" altLang="zh-CN" sz="2800" b="0" i="0" u="none" strike="noStrike" cap="none" normalizeH="0" baseline="0" dirty="0" smtClean="0">
                        <a:ln>
                          <a:noFill/>
                        </a:ln>
                        <a:solidFill>
                          <a:srgbClr val="FF0000"/>
                        </a:solidFill>
                        <a:effectLst/>
                        <a:latin typeface="Tahoma" panose="020B0604030504040204" pitchFamily="34" charset="0"/>
                        <a:ea typeface="楷体_GB2312" pitchFamily="49" charset="-122"/>
                        <a:cs typeface="Times New Roman" panose="02020603050405020304" pitchFamily="18" charset="0"/>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4264991919"/>
              </p:ext>
            </p:extLst>
          </p:nvPr>
        </p:nvGraphicFramePr>
        <p:xfrm>
          <a:off x="1259632" y="4704086"/>
          <a:ext cx="6985000" cy="731404"/>
        </p:xfrm>
        <a:graphic>
          <a:graphicData uri="http://schemas.openxmlformats.org/drawingml/2006/table">
            <a:tbl>
              <a:tblPr/>
              <a:tblGrid>
                <a:gridCol w="1592262"/>
                <a:gridCol w="5392738"/>
              </a:tblGrid>
              <a:tr h="36568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nargin</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M</a:t>
                      </a:r>
                      <a:r>
                        <a:rPr kumimoji="0" lang="zh-CN" altLang="en-US"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函数入口参数，记录实际输入参数数量</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68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nargout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altLang="zh-CN"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M</a:t>
                      </a:r>
                      <a:r>
                        <a:rPr kumimoji="0" lang="zh-CN" altLang="en-US"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函数出口参数，记录实际输出参数数量</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63386263"/>
              </p:ext>
            </p:extLst>
          </p:nvPr>
        </p:nvGraphicFramePr>
        <p:xfrm>
          <a:off x="1259632" y="5453551"/>
          <a:ext cx="6985000" cy="731404"/>
        </p:xfrm>
        <a:graphic>
          <a:graphicData uri="http://schemas.openxmlformats.org/drawingml/2006/table">
            <a:tbl>
              <a:tblPr/>
              <a:tblGrid>
                <a:gridCol w="1592262"/>
                <a:gridCol w="5392738"/>
              </a:tblGrid>
              <a:tr h="36568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realmin</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最小的正浮点数</a:t>
                      </a:r>
                      <a:r>
                        <a:rPr kumimoji="0" lang="en-US" altLang="zh-CN"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2.2251e-308</a:t>
                      </a: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68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realmax</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最大的正浮点数</a:t>
                      </a:r>
                      <a:r>
                        <a:rPr kumimoji="0" lang="en-US" altLang="zh-CN"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1.7977e+308</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92527360"/>
              </p:ext>
            </p:extLst>
          </p:nvPr>
        </p:nvGraphicFramePr>
        <p:xfrm>
          <a:off x="1259632" y="6193418"/>
          <a:ext cx="6985000" cy="365702"/>
        </p:xfrm>
        <a:graphic>
          <a:graphicData uri="http://schemas.openxmlformats.org/drawingml/2006/table">
            <a:tbl>
              <a:tblPr/>
              <a:tblGrid>
                <a:gridCol w="1592262"/>
                <a:gridCol w="5392738"/>
              </a:tblGrid>
              <a:tr h="365682">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bitmax</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buClr>
                          <a:srgbClr val="4D009A"/>
                        </a:buClr>
                        <a:defRPr sz="2800">
                          <a:solidFill>
                            <a:schemeClr val="tx1"/>
                          </a:solidFill>
                          <a:latin typeface="Tahoma" panose="020B0604030504040204" pitchFamily="34" charset="0"/>
                          <a:ea typeface="宋体" panose="02010600030101010101" pitchFamily="2" charset="-122"/>
                        </a:defRPr>
                      </a:lvl1pPr>
                      <a:lvl2pPr>
                        <a:buClr>
                          <a:srgbClr val="0000FF"/>
                        </a:buClr>
                        <a:defRPr sz="2400">
                          <a:solidFill>
                            <a:schemeClr val="tx1"/>
                          </a:solidFill>
                          <a:latin typeface="Tahoma" panose="020B0604030504040204" pitchFamily="34" charset="0"/>
                          <a:ea typeface="宋体" panose="02010600030101010101" pitchFamily="2" charset="-122"/>
                        </a:defRPr>
                      </a:lvl2pPr>
                      <a:lvl3pPr>
                        <a:buClr>
                          <a:schemeClr val="folHlink"/>
                        </a:buClr>
                        <a:defRPr sz="2000">
                          <a:solidFill>
                            <a:schemeClr val="tx1"/>
                          </a:solidFill>
                          <a:latin typeface="Tahoma" panose="020B0604030504040204" pitchFamily="34" charset="0"/>
                          <a:ea typeface="宋体" panose="02010600030101010101" pitchFamily="2" charset="-122"/>
                        </a:defRPr>
                      </a:lvl3pPr>
                      <a:lvl4pPr>
                        <a:buClr>
                          <a:schemeClr val="accent2"/>
                        </a:buClr>
                        <a:defRPr>
                          <a:solidFill>
                            <a:schemeClr val="tx1"/>
                          </a:solidFill>
                          <a:latin typeface="Tahoma" panose="020B0604030504040204" pitchFamily="34" charset="0"/>
                          <a:ea typeface="宋体" panose="02010600030101010101" pitchFamily="2" charset="-122"/>
                        </a:defRPr>
                      </a:lvl4pPr>
                      <a:lvl5pPr>
                        <a:buClr>
                          <a:schemeClr val="accent1"/>
                        </a:buClr>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最大的正整数</a:t>
                      </a:r>
                      <a:r>
                        <a:rPr kumimoji="0" lang="en-US" altLang="zh-CN"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rPr>
                        <a:t>9.0072e+015</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691" marB="456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fld id="{4E0C95B8-4E57-4871-A14F-605161DC2E1A}" type="slidenum">
              <a:rPr lang="zh-CN" altLang="en-US" smtClean="0"/>
              <a:pPr/>
              <a:t>7</a:t>
            </a:fld>
            <a:endParaRPr lang="zh-CN" altLang="en-US"/>
          </a:p>
        </p:txBody>
      </p:sp>
    </p:spTree>
    <p:extLst>
      <p:ext uri="{BB962C8B-B14F-4D97-AF65-F5344CB8AC3E}">
        <p14:creationId xmlns:p14="http://schemas.microsoft.com/office/powerpoint/2010/main" val="4956942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57200" y="836712"/>
            <a:ext cx="28504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chemeClr val="tx1"/>
                </a:solidFill>
                <a:latin typeface="+mn-ea"/>
                <a:ea typeface="+mn-ea"/>
              </a:rPr>
              <a:t> </a:t>
            </a:r>
            <a:r>
              <a:rPr lang="zh-CN" altLang="en-US" dirty="0">
                <a:solidFill>
                  <a:srgbClr val="0000FF"/>
                </a:solidFill>
                <a:latin typeface="+mn-ea"/>
                <a:ea typeface="+mn-ea"/>
              </a:rPr>
              <a:t>变量命名原则</a:t>
            </a:r>
          </a:p>
        </p:txBody>
      </p:sp>
      <p:sp>
        <p:nvSpPr>
          <p:cNvPr id="90115" name="Rectangle 5"/>
          <p:cNvSpPr>
            <a:spLocks noChangeArrowheads="1"/>
          </p:cNvSpPr>
          <p:nvPr/>
        </p:nvSpPr>
        <p:spPr bwMode="auto">
          <a:xfrm>
            <a:off x="755650" y="1366937"/>
            <a:ext cx="21242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SzPct val="80000"/>
              <a:buFont typeface="Wingdings" panose="05000000000000000000" pitchFamily="2" charset="2"/>
              <a:buChar char="u"/>
            </a:pPr>
            <a:r>
              <a:rPr lang="zh-CN" altLang="en-US" sz="2400" b="0" dirty="0">
                <a:solidFill>
                  <a:srgbClr val="0033CC"/>
                </a:solidFill>
                <a:latin typeface="+mn-ea"/>
                <a:ea typeface="+mn-ea"/>
              </a:rPr>
              <a:t> </a:t>
            </a:r>
            <a:r>
              <a:rPr lang="zh-CN" altLang="en-US" sz="2400" b="0" dirty="0">
                <a:solidFill>
                  <a:schemeClr val="tx1"/>
                </a:solidFill>
                <a:latin typeface="+mn-ea"/>
                <a:ea typeface="+mn-ea"/>
              </a:rPr>
              <a:t>以</a:t>
            </a:r>
            <a:r>
              <a:rPr lang="zh-CN" altLang="en-US" sz="2400" dirty="0">
                <a:solidFill>
                  <a:schemeClr val="tx1"/>
                </a:solidFill>
                <a:latin typeface="+mn-ea"/>
                <a:ea typeface="+mn-ea"/>
              </a:rPr>
              <a:t>字母</a:t>
            </a:r>
            <a:r>
              <a:rPr lang="zh-CN" altLang="en-US" sz="2400" b="0" dirty="0">
                <a:solidFill>
                  <a:schemeClr val="tx1"/>
                </a:solidFill>
                <a:latin typeface="+mn-ea"/>
                <a:ea typeface="+mn-ea"/>
              </a:rPr>
              <a:t>开头</a:t>
            </a:r>
          </a:p>
        </p:txBody>
      </p:sp>
      <p:sp>
        <p:nvSpPr>
          <p:cNvPr id="90116" name="Rectangle 6"/>
          <p:cNvSpPr>
            <a:spLocks noChangeArrowheads="1"/>
          </p:cNvSpPr>
          <p:nvPr/>
        </p:nvSpPr>
        <p:spPr bwMode="auto">
          <a:xfrm>
            <a:off x="755650" y="1798737"/>
            <a:ext cx="536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SzPct val="80000"/>
              <a:buFont typeface="Wingdings" panose="05000000000000000000" pitchFamily="2" charset="2"/>
              <a:buChar char="u"/>
            </a:pPr>
            <a:r>
              <a:rPr lang="zh-CN" altLang="en-US" sz="2400" b="0" dirty="0">
                <a:solidFill>
                  <a:schemeClr val="tx1"/>
                </a:solidFill>
                <a:latin typeface="+mn-ea"/>
                <a:ea typeface="+mn-ea"/>
              </a:rPr>
              <a:t> 后面可以跟 </a:t>
            </a:r>
            <a:r>
              <a:rPr lang="zh-CN" altLang="en-US" sz="2400" dirty="0">
                <a:solidFill>
                  <a:schemeClr val="tx1"/>
                </a:solidFill>
                <a:latin typeface="+mn-ea"/>
                <a:ea typeface="+mn-ea"/>
              </a:rPr>
              <a:t>字母、数字 </a:t>
            </a:r>
            <a:r>
              <a:rPr lang="zh-CN" altLang="en-US" sz="2400" b="0" dirty="0">
                <a:solidFill>
                  <a:schemeClr val="tx1"/>
                </a:solidFill>
                <a:latin typeface="+mn-ea"/>
                <a:ea typeface="+mn-ea"/>
              </a:rPr>
              <a:t>和 </a:t>
            </a:r>
            <a:r>
              <a:rPr lang="zh-CN" altLang="en-US" sz="2400" dirty="0">
                <a:solidFill>
                  <a:schemeClr val="tx1"/>
                </a:solidFill>
                <a:latin typeface="+mn-ea"/>
                <a:ea typeface="+mn-ea"/>
              </a:rPr>
              <a:t>下划线</a:t>
            </a:r>
          </a:p>
        </p:txBody>
      </p:sp>
      <p:sp>
        <p:nvSpPr>
          <p:cNvPr id="90117" name="Rectangle 7"/>
          <p:cNvSpPr>
            <a:spLocks noChangeArrowheads="1"/>
          </p:cNvSpPr>
          <p:nvPr/>
        </p:nvSpPr>
        <p:spPr bwMode="auto">
          <a:xfrm>
            <a:off x="755650" y="2222600"/>
            <a:ext cx="4583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SzPct val="80000"/>
              <a:buFont typeface="Wingdings" panose="05000000000000000000" pitchFamily="2" charset="2"/>
              <a:buChar char="u"/>
            </a:pPr>
            <a:r>
              <a:rPr lang="zh-CN" altLang="en-US" sz="2400" b="0" dirty="0">
                <a:solidFill>
                  <a:srgbClr val="996600"/>
                </a:solidFill>
                <a:latin typeface="+mn-ea"/>
                <a:ea typeface="+mn-ea"/>
              </a:rPr>
              <a:t> </a:t>
            </a:r>
            <a:r>
              <a:rPr lang="zh-CN" altLang="en-US" sz="2400" b="0" dirty="0" smtClean="0">
                <a:solidFill>
                  <a:schemeClr val="tx1"/>
                </a:solidFill>
                <a:latin typeface="+mn-ea"/>
                <a:ea typeface="+mn-ea"/>
              </a:rPr>
              <a:t>长度不超过 </a:t>
            </a:r>
            <a:r>
              <a:rPr lang="en-US" altLang="zh-CN" sz="2400" b="0" dirty="0" smtClean="0">
                <a:solidFill>
                  <a:schemeClr val="tx1"/>
                </a:solidFill>
                <a:latin typeface="+mn-ea"/>
                <a:ea typeface="+mn-ea"/>
              </a:rPr>
              <a:t>63 </a:t>
            </a:r>
            <a:r>
              <a:rPr lang="zh-CN" altLang="en-US" sz="2400" b="0" dirty="0" smtClean="0">
                <a:solidFill>
                  <a:schemeClr val="tx1"/>
                </a:solidFill>
                <a:latin typeface="+mn-ea"/>
                <a:ea typeface="+mn-ea"/>
              </a:rPr>
              <a:t>位（</a:t>
            </a:r>
            <a:r>
              <a:rPr lang="en-US" altLang="zh-CN" sz="2400" b="0" dirty="0" smtClean="0">
                <a:solidFill>
                  <a:schemeClr val="tx1"/>
                </a:solidFill>
                <a:latin typeface="+mn-ea"/>
                <a:ea typeface="+mn-ea"/>
              </a:rPr>
              <a:t>31</a:t>
            </a:r>
            <a:r>
              <a:rPr lang="zh-CN" altLang="en-US" sz="2400" b="0" dirty="0" smtClean="0">
                <a:solidFill>
                  <a:schemeClr val="tx1"/>
                </a:solidFill>
                <a:latin typeface="+mn-ea"/>
                <a:ea typeface="+mn-ea"/>
              </a:rPr>
              <a:t>字符）</a:t>
            </a:r>
            <a:endParaRPr lang="zh-CN" altLang="en-US" sz="2400" b="0" dirty="0">
              <a:solidFill>
                <a:schemeClr val="tx1"/>
              </a:solidFill>
              <a:latin typeface="+mn-ea"/>
              <a:ea typeface="+mn-ea"/>
            </a:endParaRPr>
          </a:p>
        </p:txBody>
      </p:sp>
      <p:sp>
        <p:nvSpPr>
          <p:cNvPr id="90118" name="Rectangle 8"/>
          <p:cNvSpPr>
            <a:spLocks noChangeArrowheads="1"/>
          </p:cNvSpPr>
          <p:nvPr/>
        </p:nvSpPr>
        <p:spPr bwMode="auto">
          <a:xfrm>
            <a:off x="755650" y="2643287"/>
            <a:ext cx="81227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SzPct val="80000"/>
              <a:buFont typeface="Wingdings" panose="05000000000000000000" pitchFamily="2" charset="2"/>
              <a:buChar char="u"/>
            </a:pPr>
            <a:r>
              <a:rPr lang="zh-CN" altLang="en-US" sz="2400" b="0" dirty="0" smtClean="0">
                <a:solidFill>
                  <a:schemeClr val="tx1"/>
                </a:solidFill>
                <a:latin typeface="+mn-ea"/>
                <a:ea typeface="+mn-ea"/>
              </a:rPr>
              <a:t> 区分</a:t>
            </a:r>
            <a:r>
              <a:rPr lang="zh-CN" altLang="en-US" sz="2400" b="0" dirty="0">
                <a:solidFill>
                  <a:schemeClr val="tx1"/>
                </a:solidFill>
                <a:latin typeface="+mn-ea"/>
                <a:ea typeface="+mn-ea"/>
              </a:rPr>
              <a:t>字母的大小写</a:t>
            </a:r>
            <a:endParaRPr lang="en-US" altLang="zh-CN" sz="2400" b="0" dirty="0">
              <a:solidFill>
                <a:schemeClr val="tx1"/>
              </a:solidFill>
              <a:latin typeface="+mn-ea"/>
              <a:ea typeface="+mn-ea"/>
            </a:endParaRPr>
          </a:p>
          <a:p>
            <a:pPr eaLnBrk="1" hangingPunct="1">
              <a:buClr>
                <a:schemeClr val="hlink"/>
              </a:buClr>
              <a:buSzPct val="80000"/>
              <a:buFont typeface="Wingdings" panose="05000000000000000000" pitchFamily="2" charset="2"/>
              <a:buChar char="u"/>
            </a:pPr>
            <a:r>
              <a:rPr lang="zh-CN" altLang="en-US" sz="2400" b="0" dirty="0" smtClean="0">
                <a:solidFill>
                  <a:schemeClr val="tx1"/>
                </a:solidFill>
                <a:latin typeface="+mn-ea"/>
                <a:ea typeface="+mn-ea"/>
              </a:rPr>
              <a:t> 避免使用系统的特殊保留字（</a:t>
            </a:r>
            <a:r>
              <a:rPr lang="en-US" altLang="zh-CN" sz="2400" b="0" dirty="0" smtClean="0">
                <a:solidFill>
                  <a:schemeClr val="tx1"/>
                </a:solidFill>
                <a:latin typeface="+mn-ea"/>
                <a:ea typeface="+mn-ea"/>
              </a:rPr>
              <a:t>for, end, if </a:t>
            </a:r>
            <a:r>
              <a:rPr lang="zh-CN" altLang="en-US" sz="2400" b="0" dirty="0" smtClean="0">
                <a:solidFill>
                  <a:schemeClr val="tx1"/>
                </a:solidFill>
                <a:latin typeface="+mn-ea"/>
                <a:ea typeface="+mn-ea"/>
              </a:rPr>
              <a:t>等）</a:t>
            </a:r>
            <a:endParaRPr lang="en-US" altLang="zh-CN" sz="2400" b="0" dirty="0" smtClean="0">
              <a:solidFill>
                <a:schemeClr val="tx1"/>
              </a:solidFill>
              <a:latin typeface="+mn-ea"/>
              <a:ea typeface="+mn-ea"/>
            </a:endParaRPr>
          </a:p>
          <a:p>
            <a:pPr eaLnBrk="1" hangingPunct="1">
              <a:buClr>
                <a:schemeClr val="hlink"/>
              </a:buClr>
              <a:buSzPct val="80000"/>
              <a:buFont typeface="Wingdings" panose="05000000000000000000" pitchFamily="2" charset="2"/>
              <a:buChar char="u"/>
            </a:pPr>
            <a:r>
              <a:rPr lang="en-US" altLang="zh-CN" sz="2400" b="0" dirty="0">
                <a:solidFill>
                  <a:schemeClr val="tx1"/>
                </a:solidFill>
                <a:latin typeface="+mn-ea"/>
                <a:ea typeface="+mn-ea"/>
              </a:rPr>
              <a:t> </a:t>
            </a:r>
            <a:r>
              <a:rPr lang="zh-CN" altLang="en-US" sz="2400" b="0" dirty="0" smtClean="0">
                <a:solidFill>
                  <a:schemeClr val="tx1"/>
                </a:solidFill>
                <a:latin typeface="+mn-ea"/>
                <a:ea typeface="+mn-ea"/>
              </a:rPr>
              <a:t>避免同函数名、</a:t>
            </a:r>
            <a:r>
              <a:rPr lang="en-US" altLang="zh-CN" sz="2400" b="0" dirty="0" smtClean="0">
                <a:solidFill>
                  <a:schemeClr val="tx1"/>
                </a:solidFill>
                <a:latin typeface="+mn-ea"/>
                <a:ea typeface="+mn-ea"/>
              </a:rPr>
              <a:t>M</a:t>
            </a:r>
            <a:r>
              <a:rPr lang="zh-CN" altLang="en-US" sz="2400" b="0" dirty="0" smtClean="0">
                <a:solidFill>
                  <a:schemeClr val="tx1"/>
                </a:solidFill>
                <a:latin typeface="+mn-ea"/>
                <a:ea typeface="+mn-ea"/>
              </a:rPr>
              <a:t>文件名重名 （例如内置函数 </a:t>
            </a:r>
            <a:r>
              <a:rPr lang="en-US" altLang="zh-CN" sz="2400" b="0" dirty="0" smtClean="0">
                <a:solidFill>
                  <a:schemeClr val="tx1"/>
                </a:solidFill>
                <a:latin typeface="+mn-ea"/>
                <a:ea typeface="+mn-ea"/>
              </a:rPr>
              <a:t>sin </a:t>
            </a:r>
            <a:r>
              <a:rPr lang="zh-CN" altLang="en-US" sz="2400" b="0" dirty="0" smtClean="0">
                <a:solidFill>
                  <a:schemeClr val="tx1"/>
                </a:solidFill>
                <a:latin typeface="+mn-ea"/>
                <a:ea typeface="+mn-ea"/>
              </a:rPr>
              <a:t>等）</a:t>
            </a:r>
            <a:endParaRPr lang="zh-CN" altLang="en-US" sz="2400" b="0" dirty="0">
              <a:solidFill>
                <a:schemeClr val="tx1"/>
              </a:solidFill>
              <a:latin typeface="+mn-ea"/>
              <a:ea typeface="+mn-ea"/>
            </a:endParaRPr>
          </a:p>
        </p:txBody>
      </p:sp>
      <p:sp>
        <p:nvSpPr>
          <p:cNvPr id="90121" name="Rectangle 10"/>
          <p:cNvSpPr>
            <a:spLocks noChangeArrowheads="1"/>
          </p:cNvSpPr>
          <p:nvPr/>
        </p:nvSpPr>
        <p:spPr bwMode="auto">
          <a:xfrm>
            <a:off x="468313" y="3842816"/>
            <a:ext cx="3932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buClr>
                <a:schemeClr val="hlink"/>
              </a:buClr>
              <a:buFont typeface="Wingdings" panose="05000000000000000000" pitchFamily="2" charset="2"/>
              <a:buChar char="q"/>
            </a:pPr>
            <a:r>
              <a:rPr lang="zh-CN" altLang="en-US" dirty="0">
                <a:solidFill>
                  <a:srgbClr val="0000FF"/>
                </a:solidFill>
                <a:latin typeface="+mn-ea"/>
                <a:ea typeface="+mn-ea"/>
              </a:rPr>
              <a:t> 赋值语句的通常形式</a:t>
            </a:r>
          </a:p>
        </p:txBody>
      </p:sp>
      <p:sp>
        <p:nvSpPr>
          <p:cNvPr id="12" name="Rectangle 8"/>
          <p:cNvSpPr>
            <a:spLocks noChangeArrowheads="1"/>
          </p:cNvSpPr>
          <p:nvPr/>
        </p:nvSpPr>
        <p:spPr bwMode="auto">
          <a:xfrm>
            <a:off x="228600" y="0"/>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4000" dirty="0" smtClean="0">
                <a:solidFill>
                  <a:srgbClr val="FF0000"/>
                </a:solidFill>
              </a:rPr>
              <a:t>变量命名规则</a:t>
            </a:r>
            <a:endParaRPr lang="zh-CN" altLang="en-US" sz="4000" b="1" dirty="0">
              <a:solidFill>
                <a:srgbClr val="FF0000"/>
              </a:solidFill>
            </a:endParaRPr>
          </a:p>
        </p:txBody>
      </p:sp>
      <p:sp>
        <p:nvSpPr>
          <p:cNvPr id="2" name="矩形 1"/>
          <p:cNvSpPr/>
          <p:nvPr/>
        </p:nvSpPr>
        <p:spPr>
          <a:xfrm>
            <a:off x="1683990" y="5085184"/>
            <a:ext cx="6344394" cy="1569660"/>
          </a:xfrm>
          <a:prstGeom prst="rect">
            <a:avLst/>
          </a:prstGeom>
        </p:spPr>
        <p:txBody>
          <a:bodyPr wrap="square">
            <a:spAutoFit/>
          </a:bodyPr>
          <a:lstStyle/>
          <a:p>
            <a:r>
              <a:rPr lang="zh-CN" altLang="en-US" sz="2400" dirty="0" smtClean="0">
                <a:solidFill>
                  <a:srgbClr val="0000FF"/>
                </a:solidFill>
                <a:latin typeface="+mn-ea"/>
                <a:ea typeface="+mn-ea"/>
                <a:cs typeface="Miriam Fixed" panose="020B0509050101010101" pitchFamily="49" charset="-79"/>
              </a:rPr>
              <a:t>例</a:t>
            </a:r>
            <a:r>
              <a:rPr lang="en-US" altLang="zh-CN" sz="2400" dirty="0" smtClean="0">
                <a:solidFill>
                  <a:srgbClr val="0000FF"/>
                </a:solidFill>
                <a:latin typeface="+mn-ea"/>
                <a:ea typeface="+mn-ea"/>
                <a:cs typeface="Miriam Fixed" panose="020B0509050101010101" pitchFamily="49" charset="-79"/>
              </a:rPr>
              <a:t>	</a:t>
            </a:r>
            <a:r>
              <a:rPr lang="en-US" altLang="zh-CN" sz="2400" b="0" dirty="0" smtClean="0">
                <a:solidFill>
                  <a:srgbClr val="993300"/>
                </a:solidFill>
                <a:latin typeface="+mn-lt"/>
                <a:ea typeface="+mn-ea"/>
                <a:cs typeface="Miriam Fixed" panose="020B0509050101010101" pitchFamily="49" charset="-79"/>
              </a:rPr>
              <a:t>A=20;</a:t>
            </a:r>
            <a:r>
              <a:rPr lang="zh-CN" altLang="en-US" sz="2400" b="0" dirty="0" smtClean="0">
                <a:solidFill>
                  <a:srgbClr val="993300"/>
                </a:solidFill>
                <a:latin typeface="+mn-lt"/>
                <a:ea typeface="+mn-ea"/>
                <a:cs typeface="Miriam Fixed" panose="020B0509050101010101" pitchFamily="49" charset="-79"/>
              </a:rPr>
              <a:t>  </a:t>
            </a:r>
            <a:r>
              <a:rPr lang="en-US" altLang="zh-CN" sz="2400" b="0" dirty="0" smtClean="0">
                <a:solidFill>
                  <a:srgbClr val="993300"/>
                </a:solidFill>
                <a:latin typeface="+mn-lt"/>
                <a:ea typeface="+mn-ea"/>
                <a:cs typeface="Miriam Fixed" panose="020B0509050101010101" pitchFamily="49" charset="-79"/>
              </a:rPr>
              <a:t>a=10;</a:t>
            </a:r>
          </a:p>
          <a:p>
            <a:r>
              <a:rPr lang="en-US" altLang="zh-CN" sz="2400" b="0" dirty="0" smtClean="0">
                <a:solidFill>
                  <a:srgbClr val="993300"/>
                </a:solidFill>
                <a:latin typeface="+mn-lt"/>
                <a:ea typeface="+mn-ea"/>
                <a:cs typeface="Miriam Fixed" panose="020B0509050101010101" pitchFamily="49" charset="-79"/>
              </a:rPr>
              <a:t>	b='ok'</a:t>
            </a:r>
          </a:p>
          <a:p>
            <a:r>
              <a:rPr lang="en-US" altLang="zh-CN" sz="2400" b="0" dirty="0" smtClean="0">
                <a:solidFill>
                  <a:srgbClr val="993300"/>
                </a:solidFill>
                <a:latin typeface="+mn-lt"/>
                <a:ea typeface="+mn-ea"/>
                <a:cs typeface="Miriam Fixed" panose="020B0509050101010101" pitchFamily="49" charset="-79"/>
              </a:rPr>
              <a:t>	c=</a:t>
            </a:r>
            <a:r>
              <a:rPr lang="en-US" altLang="zh-CN" sz="2400" b="0" dirty="0" err="1" smtClean="0">
                <a:solidFill>
                  <a:srgbClr val="993300"/>
                </a:solidFill>
                <a:latin typeface="+mn-lt"/>
                <a:ea typeface="+mn-ea"/>
                <a:cs typeface="Miriam Fixed" panose="020B0509050101010101" pitchFamily="49" charset="-79"/>
              </a:rPr>
              <a:t>zeros</a:t>
            </a:r>
            <a:r>
              <a:rPr lang="en-US" altLang="zh-CN" sz="2400" b="0" dirty="0" smtClean="0">
                <a:solidFill>
                  <a:srgbClr val="993300"/>
                </a:solidFill>
                <a:latin typeface="+mn-lt"/>
                <a:ea typeface="+mn-ea"/>
                <a:cs typeface="Miriam Fixed" panose="020B0509050101010101" pitchFamily="49" charset="-79"/>
              </a:rPr>
              <a:t>(3)</a:t>
            </a:r>
          </a:p>
          <a:p>
            <a:r>
              <a:rPr lang="en-US" altLang="zh-CN" sz="2400" b="0" dirty="0" smtClean="0">
                <a:solidFill>
                  <a:srgbClr val="993300"/>
                </a:solidFill>
                <a:latin typeface="+mn-lt"/>
                <a:ea typeface="+mn-ea"/>
                <a:cs typeface="Miriam Fixed" panose="020B0509050101010101" pitchFamily="49" charset="-79"/>
              </a:rPr>
              <a:t>	d=[1,2]</a:t>
            </a:r>
          </a:p>
        </p:txBody>
      </p:sp>
      <p:sp>
        <p:nvSpPr>
          <p:cNvPr id="14" name="Rectangle 11"/>
          <p:cNvSpPr>
            <a:spLocks noChangeArrowheads="1"/>
          </p:cNvSpPr>
          <p:nvPr/>
        </p:nvSpPr>
        <p:spPr bwMode="auto">
          <a:xfrm>
            <a:off x="3279775" y="4403105"/>
            <a:ext cx="2555647" cy="492125"/>
          </a:xfrm>
          <a:prstGeom prst="rect">
            <a:avLst/>
          </a:prstGeom>
          <a:noFill/>
          <a:ln w="38100" cmpd="dbl">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algn="ctr" eaLnBrk="1" hangingPunct="1"/>
            <a:r>
              <a:rPr lang="zh-CN" altLang="en-US" sz="2600" dirty="0">
                <a:solidFill>
                  <a:schemeClr val="tx1"/>
                </a:solidFill>
                <a:latin typeface="+mn-ea"/>
                <a:ea typeface="+mn-ea"/>
              </a:rPr>
              <a:t>变量 </a:t>
            </a:r>
            <a:r>
              <a:rPr lang="en-US" altLang="zh-CN" sz="2600" dirty="0">
                <a:solidFill>
                  <a:schemeClr val="tx1"/>
                </a:solidFill>
                <a:latin typeface="+mn-ea"/>
                <a:ea typeface="+mn-ea"/>
              </a:rPr>
              <a:t>= </a:t>
            </a:r>
            <a:r>
              <a:rPr lang="zh-CN" altLang="en-US" sz="2600" dirty="0">
                <a:solidFill>
                  <a:schemeClr val="tx1"/>
                </a:solidFill>
                <a:latin typeface="+mn-ea"/>
                <a:ea typeface="+mn-ea"/>
              </a:rPr>
              <a:t>表达式</a:t>
            </a:r>
          </a:p>
        </p:txBody>
      </p:sp>
      <p:sp>
        <p:nvSpPr>
          <p:cNvPr id="3" name="灯片编号占位符 2"/>
          <p:cNvSpPr>
            <a:spLocks noGrp="1"/>
          </p:cNvSpPr>
          <p:nvPr>
            <p:ph type="sldNum" sz="quarter" idx="12"/>
          </p:nvPr>
        </p:nvSpPr>
        <p:spPr/>
        <p:txBody>
          <a:bodyPr/>
          <a:lstStyle/>
          <a:p>
            <a:fld id="{4E0C95B8-4E57-4871-A14F-605161DC2E1A}" type="slidenum">
              <a:rPr lang="zh-CN" altLang="en-US" smtClean="0"/>
              <a:pPr/>
              <a:t>8</a:t>
            </a:fld>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5" name="Rectangle 2"/>
          <p:cNvSpPr>
            <a:spLocks noGrp="1" noChangeArrowheads="1"/>
          </p:cNvSpPr>
          <p:nvPr>
            <p:ph type="ctrTitle"/>
          </p:nvPr>
        </p:nvSpPr>
        <p:spPr>
          <a:xfrm>
            <a:off x="250824" y="0"/>
            <a:ext cx="8641655" cy="838200"/>
          </a:xfrm>
          <a:extLst>
            <a:ext uri="{AF507438-7753-43E0-B8FC-AC1667EBCBE1}">
              <a14:hiddenEffects xmlns:a14="http://schemas.microsoft.com/office/drawing/2010/main">
                <a:effectLst>
                  <a:outerShdw dist="35921" dir="2700000" algn="ctr" rotWithShape="0">
                    <a:schemeClr val="tx2"/>
                  </a:outerShdw>
                </a:effectLst>
              </a14:hiddenEffects>
            </a:ext>
          </a:extLst>
        </p:spPr>
        <p:txBody>
          <a:bodyPr/>
          <a:lstStyle/>
          <a:p>
            <a:pPr eaLnBrk="1" hangingPunct="1">
              <a:defRPr/>
            </a:pPr>
            <a:r>
              <a:rPr lang="zh-CN" altLang="en-US" sz="4000" b="1" kern="1200" dirty="0" smtClean="0">
                <a:solidFill>
                  <a:srgbClr val="FF0000"/>
                </a:solidFill>
                <a:latin typeface="Arial" panose="020B0604020202020204" pitchFamily="34" charset="0"/>
                <a:cs typeface="+mn-cs"/>
              </a:rPr>
              <a:t>变量与数据类型</a:t>
            </a:r>
            <a:endParaRPr lang="zh-CN" altLang="en-US" sz="4000" b="1" kern="1200" dirty="0">
              <a:solidFill>
                <a:srgbClr val="FF0000"/>
              </a:solidFill>
              <a:latin typeface="Arial" panose="020B0604020202020204" pitchFamily="34" charset="0"/>
              <a:cs typeface="+mn-cs"/>
            </a:endParaRPr>
          </a:p>
        </p:txBody>
      </p:sp>
      <p:sp>
        <p:nvSpPr>
          <p:cNvPr id="91139" name="Text Box 3"/>
          <p:cNvSpPr txBox="1">
            <a:spLocks noChangeArrowheads="1"/>
          </p:cNvSpPr>
          <p:nvPr/>
        </p:nvSpPr>
        <p:spPr bwMode="auto">
          <a:xfrm>
            <a:off x="288924" y="1125538"/>
            <a:ext cx="8747571"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70C0"/>
                </a:solidFill>
                <a:latin typeface="Arial" panose="020B0604020202020204" pitchFamily="34" charset="0"/>
                <a:ea typeface="宋体" panose="02010600030101010101" pitchFamily="2" charset="-122"/>
              </a:defRPr>
            </a:lvl1pPr>
            <a:lvl2pPr marL="742950" indent="-285750" eaLnBrk="0" hangingPunct="0">
              <a:defRPr sz="2800" b="1">
                <a:solidFill>
                  <a:srgbClr val="0070C0"/>
                </a:solidFill>
                <a:latin typeface="Arial" panose="020B0604020202020204" pitchFamily="34" charset="0"/>
                <a:ea typeface="宋体" panose="02010600030101010101" pitchFamily="2" charset="-122"/>
              </a:defRPr>
            </a:lvl2pPr>
            <a:lvl3pPr marL="1143000" indent="-228600" eaLnBrk="0" hangingPunct="0">
              <a:defRPr sz="2800" b="1">
                <a:solidFill>
                  <a:srgbClr val="0070C0"/>
                </a:solidFill>
                <a:latin typeface="Arial" panose="020B0604020202020204" pitchFamily="34" charset="0"/>
                <a:ea typeface="宋体" panose="02010600030101010101" pitchFamily="2" charset="-122"/>
              </a:defRPr>
            </a:lvl3pPr>
            <a:lvl4pPr marL="1600200" indent="-228600" eaLnBrk="0" hangingPunct="0">
              <a:defRPr sz="2800" b="1">
                <a:solidFill>
                  <a:srgbClr val="0070C0"/>
                </a:solidFill>
                <a:latin typeface="Arial" panose="020B0604020202020204" pitchFamily="34" charset="0"/>
                <a:ea typeface="宋体" panose="02010600030101010101" pitchFamily="2" charset="-122"/>
              </a:defRPr>
            </a:lvl4pPr>
            <a:lvl5pPr marL="2057400" indent="-228600" eaLnBrk="0" hangingPunct="0">
              <a:defRPr sz="2800" b="1">
                <a:solidFill>
                  <a:srgbClr val="0070C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70C0"/>
                </a:solidFill>
                <a:latin typeface="Arial" panose="020B0604020202020204" pitchFamily="34" charset="0"/>
                <a:ea typeface="宋体" panose="02010600030101010101" pitchFamily="2" charset="-122"/>
              </a:defRPr>
            </a:lvl9pPr>
          </a:lstStyle>
          <a:p>
            <a:pPr eaLnBrk="1" hangingPunct="1">
              <a:lnSpc>
                <a:spcPct val="120000"/>
              </a:lnSpc>
              <a:spcBef>
                <a:spcPct val="20000"/>
              </a:spcBef>
              <a:buFont typeface="Arial" panose="020B0604020202020204" pitchFamily="34" charset="0"/>
              <a:buNone/>
            </a:pPr>
            <a:r>
              <a:rPr lang="en-US" altLang="zh-CN" sz="2400" dirty="0" err="1">
                <a:solidFill>
                  <a:srgbClr val="0000FF"/>
                </a:solidFill>
                <a:latin typeface="华文楷体" panose="02010600040101010101" pitchFamily="2" charset="-122"/>
                <a:ea typeface="华文楷体" panose="02010600040101010101" pitchFamily="2" charset="-122"/>
              </a:rPr>
              <a:t>Matlab</a:t>
            </a:r>
            <a:r>
              <a:rPr lang="zh-CN" altLang="en-US" sz="2400" dirty="0">
                <a:solidFill>
                  <a:srgbClr val="0000FF"/>
                </a:solidFill>
                <a:latin typeface="华文楷体" panose="02010600040101010101" pitchFamily="2" charset="-122"/>
                <a:ea typeface="华文楷体" panose="02010600040101010101" pitchFamily="2" charset="-122"/>
              </a:rPr>
              <a:t>数据类型非常丰富，各种数据以</a:t>
            </a:r>
            <a:r>
              <a:rPr lang="zh-CN" altLang="en-US" sz="2400" dirty="0" smtClean="0">
                <a:solidFill>
                  <a:srgbClr val="FF0000"/>
                </a:solidFill>
                <a:latin typeface="华文楷体" panose="02010600040101010101" pitchFamily="2" charset="-122"/>
                <a:ea typeface="华文楷体" panose="02010600040101010101" pitchFamily="2" charset="-122"/>
              </a:rPr>
              <a:t>矩阵</a:t>
            </a:r>
            <a:r>
              <a:rPr lang="zh-CN" altLang="en-US" sz="2400" dirty="0">
                <a:solidFill>
                  <a:srgbClr val="0000FF"/>
                </a:solidFill>
                <a:latin typeface="华文楷体" panose="02010600040101010101" pitchFamily="2" charset="-122"/>
                <a:ea typeface="华文楷体" panose="02010600040101010101" pitchFamily="2" charset="-122"/>
              </a:rPr>
              <a:t>为基本形式存在。</a:t>
            </a:r>
            <a:endParaRPr lang="zh-CN" altLang="en-US" dirty="0">
              <a:solidFill>
                <a:srgbClr val="0000FF"/>
              </a:solidFill>
              <a:latin typeface="华文楷体" panose="02010600040101010101" pitchFamily="2" charset="-122"/>
              <a:ea typeface="华文楷体" panose="02010600040101010101" pitchFamily="2" charset="-122"/>
            </a:endParaRPr>
          </a:p>
          <a:p>
            <a:pPr eaLnBrk="1" hangingPunct="1">
              <a:lnSpc>
                <a:spcPct val="120000"/>
              </a:lnSpc>
              <a:spcBef>
                <a:spcPct val="20000"/>
              </a:spcBef>
              <a:buFont typeface="Arial" panose="020B0604020202020204" pitchFamily="34" charset="0"/>
              <a:buNone/>
            </a:pPr>
            <a:r>
              <a:rPr lang="zh-CN" altLang="en-US" sz="2400" dirty="0">
                <a:solidFill>
                  <a:srgbClr val="0000FF"/>
                </a:solidFill>
                <a:latin typeface="华文楷体" panose="02010600040101010101" pitchFamily="2" charset="-122"/>
                <a:ea typeface="华文楷体" panose="02010600040101010101" pitchFamily="2" charset="-122"/>
              </a:rPr>
              <a:t>常用的数据类型如下表：</a:t>
            </a:r>
          </a:p>
        </p:txBody>
      </p:sp>
      <p:graphicFrame>
        <p:nvGraphicFramePr>
          <p:cNvPr id="2" name="表格 1"/>
          <p:cNvGraphicFramePr/>
          <p:nvPr>
            <p:extLst>
              <p:ext uri="{D42A27DB-BD31-4B8C-83A1-F6EECF244321}">
                <p14:modId xmlns:p14="http://schemas.microsoft.com/office/powerpoint/2010/main" val="3935391883"/>
              </p:ext>
            </p:extLst>
          </p:nvPr>
        </p:nvGraphicFramePr>
        <p:xfrm>
          <a:off x="1141413" y="2276872"/>
          <a:ext cx="6815137" cy="3383280"/>
        </p:xfrm>
        <a:graphic>
          <a:graphicData uri="http://schemas.openxmlformats.org/drawingml/2006/table">
            <a:tbl>
              <a:tblPr firstRow="1" bandRow="1">
                <a:tableStyleId>{5C22544A-7EE6-4342-B048-85BDC9FD1C3A}</a:tableStyleId>
              </a:tblPr>
              <a:tblGrid>
                <a:gridCol w="2422475"/>
                <a:gridCol w="4392662"/>
              </a:tblGrid>
              <a:tr h="381000">
                <a:tc>
                  <a:txBody>
                    <a:bodyPr/>
                    <a:lstStyle/>
                    <a:p>
                      <a:pPr algn="ctr">
                        <a:buNone/>
                      </a:pPr>
                      <a:r>
                        <a:rPr lang="zh-CN" altLang="en-US" sz="2400" b="1" dirty="0">
                          <a:solidFill>
                            <a:srgbClr val="FF0000"/>
                          </a:solidFill>
                        </a:rPr>
                        <a:t>类型</a:t>
                      </a:r>
                    </a:p>
                  </a:txBody>
                  <a:tcPr marL="91436" marR="91436"/>
                </a:tc>
                <a:tc>
                  <a:txBody>
                    <a:bodyPr/>
                    <a:lstStyle/>
                    <a:p>
                      <a:pPr algn="ctr">
                        <a:buNone/>
                      </a:pPr>
                      <a:r>
                        <a:rPr lang="zh-CN" altLang="en-US" sz="2400" b="1" dirty="0">
                          <a:solidFill>
                            <a:srgbClr val="FF0000"/>
                          </a:solidFill>
                        </a:rPr>
                        <a:t>声明函数</a:t>
                      </a:r>
                    </a:p>
                  </a:txBody>
                  <a:tcPr marL="91436" marR="91436"/>
                </a:tc>
              </a:tr>
              <a:tr h="381000">
                <a:tc>
                  <a:txBody>
                    <a:bodyPr/>
                    <a:lstStyle/>
                    <a:p>
                      <a:pPr algn="ctr">
                        <a:buNone/>
                      </a:pPr>
                      <a:r>
                        <a:rPr lang="zh-CN" altLang="en-US" b="1" dirty="0">
                          <a:solidFill>
                            <a:srgbClr val="0000FF"/>
                          </a:solidFill>
                        </a:rPr>
                        <a:t>整数</a:t>
                      </a:r>
                    </a:p>
                  </a:txBody>
                  <a:tcPr marL="91436" marR="91436"/>
                </a:tc>
                <a:tc>
                  <a:txBody>
                    <a:bodyPr/>
                    <a:lstStyle/>
                    <a:p>
                      <a:pPr algn="ctr">
                        <a:buNone/>
                      </a:pPr>
                      <a:r>
                        <a:rPr lang="en-US" altLang="zh-CN" b="0" dirty="0" smtClean="0">
                          <a:solidFill>
                            <a:srgbClr val="0000FF"/>
                          </a:solidFill>
                        </a:rPr>
                        <a:t>int8</a:t>
                      </a:r>
                      <a:r>
                        <a:rPr lang="en-US" altLang="zh-CN" b="0" dirty="0">
                          <a:solidFill>
                            <a:srgbClr val="0000FF"/>
                          </a:solidFill>
                        </a:rPr>
                        <a:t>, int16, </a:t>
                      </a:r>
                      <a:r>
                        <a:rPr lang="en-US" altLang="zh-CN" b="0" dirty="0" smtClean="0">
                          <a:solidFill>
                            <a:srgbClr val="0000FF"/>
                          </a:solidFill>
                        </a:rPr>
                        <a:t>int32, int64</a:t>
                      </a:r>
                    </a:p>
                    <a:p>
                      <a:pPr algn="ctr">
                        <a:buNone/>
                      </a:pPr>
                      <a:r>
                        <a:rPr lang="en-US" altLang="zh-CN" b="0" dirty="0" smtClean="0">
                          <a:solidFill>
                            <a:srgbClr val="0000FF"/>
                          </a:solidFill>
                        </a:rPr>
                        <a:t>unit8, unit16, unit32, unit64</a:t>
                      </a:r>
                      <a:endParaRPr lang="zh-CN" altLang="en-US" b="0" dirty="0">
                        <a:solidFill>
                          <a:srgbClr val="0000FF"/>
                        </a:solidFill>
                      </a:endParaRPr>
                    </a:p>
                  </a:txBody>
                  <a:tcPr marL="91436" marR="91436"/>
                </a:tc>
              </a:tr>
              <a:tr h="381000">
                <a:tc>
                  <a:txBody>
                    <a:bodyPr/>
                    <a:lstStyle/>
                    <a:p>
                      <a:pPr algn="ctr">
                        <a:buNone/>
                      </a:pPr>
                      <a:r>
                        <a:rPr lang="zh-CN" altLang="en-US" b="1" dirty="0">
                          <a:solidFill>
                            <a:srgbClr val="0000FF"/>
                          </a:solidFill>
                        </a:rPr>
                        <a:t>浮点数</a:t>
                      </a:r>
                    </a:p>
                  </a:txBody>
                  <a:tcPr marL="91436" marR="91436"/>
                </a:tc>
                <a:tc>
                  <a:txBody>
                    <a:bodyPr/>
                    <a:lstStyle/>
                    <a:p>
                      <a:pPr algn="ctr">
                        <a:buNone/>
                      </a:pPr>
                      <a:r>
                        <a:rPr lang="en-US" altLang="zh-CN" b="1" dirty="0">
                          <a:solidFill>
                            <a:srgbClr val="0000FF"/>
                          </a:solidFill>
                        </a:rPr>
                        <a:t>double</a:t>
                      </a:r>
                      <a:r>
                        <a:rPr lang="en-US" altLang="zh-CN" b="0" dirty="0">
                          <a:solidFill>
                            <a:srgbClr val="0000FF"/>
                          </a:solidFill>
                        </a:rPr>
                        <a:t>, single</a:t>
                      </a:r>
                    </a:p>
                  </a:txBody>
                  <a:tcPr marL="91436" marR="91436"/>
                </a:tc>
              </a:tr>
              <a:tr h="381000">
                <a:tc>
                  <a:txBody>
                    <a:bodyPr/>
                    <a:lstStyle/>
                    <a:p>
                      <a:pPr algn="ctr">
                        <a:buNone/>
                      </a:pPr>
                      <a:r>
                        <a:rPr lang="zh-CN" altLang="en-US" b="1" dirty="0"/>
                        <a:t>逻辑型</a:t>
                      </a:r>
                    </a:p>
                  </a:txBody>
                  <a:tcPr marL="91436" marR="91436"/>
                </a:tc>
                <a:tc>
                  <a:txBody>
                    <a:bodyPr/>
                    <a:lstStyle/>
                    <a:p>
                      <a:pPr algn="ctr">
                        <a:buNone/>
                      </a:pPr>
                      <a:r>
                        <a:rPr lang="en-US" altLang="zh-CN" b="0" dirty="0"/>
                        <a:t>logical</a:t>
                      </a:r>
                    </a:p>
                  </a:txBody>
                  <a:tcPr marL="91436" marR="91436"/>
                </a:tc>
              </a:tr>
              <a:tr h="381000">
                <a:tc>
                  <a:txBody>
                    <a:bodyPr/>
                    <a:lstStyle/>
                    <a:p>
                      <a:pPr algn="ctr">
                        <a:buNone/>
                      </a:pPr>
                      <a:r>
                        <a:rPr lang="zh-CN" altLang="en-US" b="1" dirty="0">
                          <a:solidFill>
                            <a:srgbClr val="0000FF"/>
                          </a:solidFill>
                        </a:rPr>
                        <a:t>字符型</a:t>
                      </a:r>
                    </a:p>
                  </a:txBody>
                  <a:tcPr marL="91436" marR="91436"/>
                </a:tc>
                <a:tc>
                  <a:txBody>
                    <a:bodyPr/>
                    <a:lstStyle/>
                    <a:p>
                      <a:pPr algn="ctr">
                        <a:buNone/>
                      </a:pPr>
                      <a:r>
                        <a:rPr lang="en-US" altLang="zh-CN" b="0" dirty="0">
                          <a:solidFill>
                            <a:srgbClr val="0000FF"/>
                          </a:solidFill>
                        </a:rPr>
                        <a:t>char</a:t>
                      </a:r>
                    </a:p>
                  </a:txBody>
                  <a:tcPr marL="91436" marR="91436"/>
                </a:tc>
              </a:tr>
              <a:tr h="381000">
                <a:tc>
                  <a:txBody>
                    <a:bodyPr/>
                    <a:lstStyle/>
                    <a:p>
                      <a:pPr algn="ctr">
                        <a:buNone/>
                      </a:pPr>
                      <a:r>
                        <a:rPr lang="zh-CN" altLang="en-US" b="1" dirty="0">
                          <a:solidFill>
                            <a:srgbClr val="0000FF"/>
                          </a:solidFill>
                        </a:rPr>
                        <a:t>符号型</a:t>
                      </a:r>
                    </a:p>
                  </a:txBody>
                  <a:tcPr marL="91436" marR="91436"/>
                </a:tc>
                <a:tc>
                  <a:txBody>
                    <a:bodyPr/>
                    <a:lstStyle/>
                    <a:p>
                      <a:pPr algn="ctr">
                        <a:buNone/>
                      </a:pPr>
                      <a:r>
                        <a:rPr lang="en-US" altLang="zh-CN" b="0" dirty="0" err="1" smtClean="0">
                          <a:solidFill>
                            <a:srgbClr val="0000FF"/>
                          </a:solidFill>
                        </a:rPr>
                        <a:t>sym</a:t>
                      </a:r>
                      <a:r>
                        <a:rPr lang="en-US" altLang="zh-CN" b="0" dirty="0" smtClean="0">
                          <a:solidFill>
                            <a:srgbClr val="0000FF"/>
                          </a:solidFill>
                        </a:rPr>
                        <a:t> </a:t>
                      </a:r>
                      <a:r>
                        <a:rPr lang="zh-CN" altLang="en-US" b="0" dirty="0" smtClean="0">
                          <a:solidFill>
                            <a:srgbClr val="0000FF"/>
                          </a:solidFill>
                        </a:rPr>
                        <a:t>或</a:t>
                      </a:r>
                      <a:r>
                        <a:rPr lang="en-US" altLang="zh-CN" b="0" dirty="0" smtClean="0">
                          <a:solidFill>
                            <a:srgbClr val="0000FF"/>
                          </a:solidFill>
                        </a:rPr>
                        <a:t> </a:t>
                      </a:r>
                      <a:r>
                        <a:rPr lang="en-US" altLang="zh-CN" b="0" dirty="0" err="1">
                          <a:solidFill>
                            <a:srgbClr val="0000FF"/>
                          </a:solidFill>
                        </a:rPr>
                        <a:t>syms</a:t>
                      </a:r>
                      <a:endParaRPr lang="en-US" altLang="zh-CN" b="0" dirty="0">
                        <a:solidFill>
                          <a:srgbClr val="0000FF"/>
                        </a:solidFill>
                      </a:endParaRPr>
                    </a:p>
                  </a:txBody>
                  <a:tcPr marL="91436" marR="91436"/>
                </a:tc>
              </a:tr>
              <a:tr h="381000">
                <a:tc>
                  <a:txBody>
                    <a:bodyPr/>
                    <a:lstStyle/>
                    <a:p>
                      <a:pPr algn="ctr">
                        <a:buNone/>
                      </a:pPr>
                      <a:r>
                        <a:rPr lang="zh-CN" altLang="en-US" b="1" dirty="0"/>
                        <a:t>结构</a:t>
                      </a:r>
                    </a:p>
                  </a:txBody>
                  <a:tcPr marL="91436" marR="91436"/>
                </a:tc>
                <a:tc>
                  <a:txBody>
                    <a:bodyPr/>
                    <a:lstStyle/>
                    <a:p>
                      <a:pPr algn="ctr">
                        <a:buNone/>
                      </a:pPr>
                      <a:r>
                        <a:rPr lang="en-US" altLang="zh-CN" sz="1800" b="0">
                          <a:sym typeface="+mn-ea"/>
                        </a:rPr>
                        <a:t>struct</a:t>
                      </a:r>
                    </a:p>
                  </a:txBody>
                  <a:tcPr marL="91436" marR="91436"/>
                </a:tc>
              </a:tr>
              <a:tr h="381000">
                <a:tc>
                  <a:txBody>
                    <a:bodyPr/>
                    <a:lstStyle/>
                    <a:p>
                      <a:pPr algn="ctr">
                        <a:buNone/>
                      </a:pPr>
                      <a:r>
                        <a:rPr lang="zh-CN" altLang="en-US" b="1" dirty="0"/>
                        <a:t>元胞</a:t>
                      </a:r>
                    </a:p>
                  </a:txBody>
                  <a:tcPr marL="91436" marR="91436"/>
                </a:tc>
                <a:tc>
                  <a:txBody>
                    <a:bodyPr/>
                    <a:lstStyle/>
                    <a:p>
                      <a:pPr algn="ctr">
                        <a:buNone/>
                      </a:pPr>
                      <a:r>
                        <a:rPr lang="en-US" altLang="zh-CN" b="0" dirty="0"/>
                        <a:t>cell</a:t>
                      </a:r>
                    </a:p>
                  </a:txBody>
                  <a:tcPr marL="91436" marR="91436"/>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432231436"/>
              </p:ext>
            </p:extLst>
          </p:nvPr>
        </p:nvGraphicFramePr>
        <p:xfrm>
          <a:off x="1141239" y="5674500"/>
          <a:ext cx="6815137" cy="381000"/>
        </p:xfrm>
        <a:graphic>
          <a:graphicData uri="http://schemas.openxmlformats.org/drawingml/2006/table">
            <a:tbl>
              <a:tblPr firstRow="1" bandRow="1">
                <a:tableStyleId>{5C22544A-7EE6-4342-B048-85BDC9FD1C3A}</a:tableStyleId>
              </a:tblPr>
              <a:tblGrid>
                <a:gridCol w="6815137"/>
              </a:tblGrid>
              <a:tr h="381000">
                <a:tc>
                  <a:txBody>
                    <a:bodyPr/>
                    <a:lstStyle/>
                    <a:p>
                      <a:pPr algn="ctr">
                        <a:buNone/>
                      </a:pPr>
                      <a:r>
                        <a:rPr lang="zh-CN" altLang="en-US" b="1" dirty="0" smtClean="0">
                          <a:solidFill>
                            <a:schemeClr val="tx1"/>
                          </a:solidFill>
                        </a:rPr>
                        <a:t>时间日期型，函数句柄型等 </a:t>
                      </a:r>
                      <a:r>
                        <a:rPr lang="en-US" altLang="zh-CN" b="1" dirty="0" smtClean="0">
                          <a:solidFill>
                            <a:schemeClr val="tx1"/>
                          </a:solidFill>
                        </a:rPr>
                        <a:t>…</a:t>
                      </a:r>
                      <a:endParaRPr lang="zh-CN" altLang="en-US" b="1" dirty="0">
                        <a:solidFill>
                          <a:schemeClr val="tx1"/>
                        </a:solidFill>
                      </a:endParaRPr>
                    </a:p>
                  </a:txBody>
                  <a:tcPr marL="91436" marR="91436">
                    <a:solidFill>
                      <a:schemeClr val="accent1">
                        <a:lumMod val="20000"/>
                        <a:lumOff val="80000"/>
                      </a:schemeClr>
                    </a:solidFill>
                  </a:tcPr>
                </a:tc>
              </a:tr>
            </a:tbl>
          </a:graphicData>
        </a:graphic>
      </p:graphicFrame>
      <p:sp>
        <p:nvSpPr>
          <p:cNvPr id="6" name="左大括号 5"/>
          <p:cNvSpPr/>
          <p:nvPr/>
        </p:nvSpPr>
        <p:spPr bwMode="auto">
          <a:xfrm>
            <a:off x="683568" y="2809504"/>
            <a:ext cx="360040" cy="806376"/>
          </a:xfrm>
          <a:prstGeom prst="leftBrace">
            <a:avLst>
              <a:gd name="adj1" fmla="val 8333"/>
              <a:gd name="adj2" fmla="val 48228"/>
            </a:avLst>
          </a:prstGeom>
          <a:noFill/>
          <a:ln w="9525" cap="flat" cmpd="sng" algn="ctr">
            <a:solidFill>
              <a:srgbClr val="FF0000"/>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nvSpPr>
        <p:spPr>
          <a:xfrm>
            <a:off x="179512" y="2276872"/>
            <a:ext cx="543739" cy="1815882"/>
          </a:xfrm>
          <a:prstGeom prst="rect">
            <a:avLst/>
          </a:prstGeom>
        </p:spPr>
        <p:txBody>
          <a:bodyPr wrap="none">
            <a:spAutoFit/>
          </a:bodyPr>
          <a:lstStyle/>
          <a:p>
            <a:pPr algn="ctr">
              <a:buNone/>
            </a:pPr>
            <a:r>
              <a:rPr lang="zh-CN" altLang="en-US" b="0" dirty="0" smtClean="0">
                <a:solidFill>
                  <a:srgbClr val="FF0000"/>
                </a:solidFill>
              </a:rPr>
              <a:t>数</a:t>
            </a:r>
            <a:endParaRPr lang="en-US" altLang="zh-CN" b="0" dirty="0" smtClean="0">
              <a:solidFill>
                <a:srgbClr val="FF0000"/>
              </a:solidFill>
            </a:endParaRPr>
          </a:p>
          <a:p>
            <a:pPr algn="ctr">
              <a:buNone/>
            </a:pPr>
            <a:r>
              <a:rPr lang="zh-CN" altLang="en-US" b="0" dirty="0" smtClean="0">
                <a:solidFill>
                  <a:srgbClr val="FF0000"/>
                </a:solidFill>
              </a:rPr>
              <a:t>值</a:t>
            </a:r>
            <a:endParaRPr lang="en-US" altLang="zh-CN" b="0" dirty="0" smtClean="0">
              <a:solidFill>
                <a:srgbClr val="FF0000"/>
              </a:solidFill>
            </a:endParaRPr>
          </a:p>
          <a:p>
            <a:pPr algn="ctr">
              <a:buNone/>
            </a:pPr>
            <a:r>
              <a:rPr lang="zh-CN" altLang="en-US" b="0" dirty="0" smtClean="0">
                <a:solidFill>
                  <a:srgbClr val="FF0000"/>
                </a:solidFill>
              </a:rPr>
              <a:t>数</a:t>
            </a:r>
            <a:endParaRPr lang="en-US" altLang="zh-CN" b="0" dirty="0" smtClean="0">
              <a:solidFill>
                <a:srgbClr val="FF0000"/>
              </a:solidFill>
            </a:endParaRPr>
          </a:p>
          <a:p>
            <a:pPr algn="ctr">
              <a:buNone/>
            </a:pPr>
            <a:r>
              <a:rPr lang="zh-CN" altLang="en-US" b="0" dirty="0" smtClean="0">
                <a:solidFill>
                  <a:srgbClr val="FF0000"/>
                </a:solidFill>
              </a:rPr>
              <a:t>据</a:t>
            </a:r>
            <a:endParaRPr lang="zh-CN" altLang="en-US" b="0" dirty="0">
              <a:solidFill>
                <a:srgbClr val="FF0000"/>
              </a:solidFill>
            </a:endParaRPr>
          </a:p>
        </p:txBody>
      </p:sp>
      <p:sp>
        <p:nvSpPr>
          <p:cNvPr id="9" name="圆角矩形 8"/>
          <p:cNvSpPr/>
          <p:nvPr/>
        </p:nvSpPr>
        <p:spPr bwMode="auto">
          <a:xfrm>
            <a:off x="1763688" y="2680344"/>
            <a:ext cx="1224136" cy="1080120"/>
          </a:xfrm>
          <a:prstGeom prst="round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b"/>
          <a:lstStyle/>
          <a:p>
            <a:pPr algn="ctr"/>
            <a:endParaRPr lang="zh-CN" altLang="en-US" sz="2400">
              <a:solidFill>
                <a:schemeClr val="hlink"/>
              </a:solidFill>
            </a:endParaRPr>
          </a:p>
        </p:txBody>
      </p:sp>
      <p:sp>
        <p:nvSpPr>
          <p:cNvPr id="3" name="灯片编号占位符 2"/>
          <p:cNvSpPr>
            <a:spLocks noGrp="1"/>
          </p:cNvSpPr>
          <p:nvPr>
            <p:ph type="sldNum" sz="quarter" idx="12"/>
          </p:nvPr>
        </p:nvSpPr>
        <p:spPr/>
        <p:txBody>
          <a:bodyPr/>
          <a:lstStyle/>
          <a:p>
            <a:fld id="{8230A004-D93A-493A-A882-8241183C161A}" type="slidenum">
              <a:rPr lang="zh-CN" altLang="en-US" smtClean="0"/>
              <a:pPr/>
              <a:t>9</a:t>
            </a:fld>
            <a:endParaRPr lang="zh-CN" altLang="en-US"/>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6.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solidFill>
            <a:srgbClr val="FF6600"/>
          </a:solidFill>
          <a:miter lim="800000"/>
        </a:ln>
        <a:effectLst>
          <a:outerShdw dist="35921" dir="2700000" algn="ctr" rotWithShape="0">
            <a:schemeClr val="tx2"/>
          </a:outerShdw>
        </a:effectLst>
      </a:spPr>
      <a:bodyPr anchor="b"/>
      <a:lstStyle>
        <a:defPPr algn="ctr">
          <a:defRPr sz="2400">
            <a:solidFill>
              <a:schemeClr val="hlink"/>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solidFill>
            <a:srgbClr val="FF6600"/>
          </a:solidFill>
          <a:miter lim="800000"/>
        </a:ln>
        <a:effectLst>
          <a:outerShdw dist="35921" dir="2700000" algn="ctr" rotWithShape="0">
            <a:schemeClr val="tx2"/>
          </a:outerShdw>
        </a:effectLst>
      </a:spPr>
      <a:bodyPr anchor="b"/>
      <a:lstStyle>
        <a:defPPr algn="ctr">
          <a:defRPr sz="2400">
            <a:solidFill>
              <a:schemeClr val="hlink"/>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solidFill>
            <a:srgbClr val="FF6600"/>
          </a:solidFill>
          <a:miter lim="800000"/>
        </a:ln>
        <a:effectLst>
          <a:outerShdw dist="35921" dir="2700000" algn="ctr" rotWithShape="0">
            <a:schemeClr val="tx2"/>
          </a:outerShdw>
        </a:effectLst>
      </a:spPr>
      <a:bodyPr anchor="b"/>
      <a:lstStyle>
        <a:defPPr algn="ctr">
          <a:defRPr sz="2400">
            <a:solidFill>
              <a:schemeClr val="hlink"/>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solidFill>
            <a:srgbClr val="FF6600"/>
          </a:solidFill>
          <a:miter lim="800000"/>
        </a:ln>
        <a:effectLst>
          <a:outerShdw dist="35921" dir="2700000" algn="ctr" rotWithShape="0">
            <a:schemeClr val="tx2"/>
          </a:outerShdw>
        </a:effectLst>
      </a:spPr>
      <a:bodyPr anchor="b"/>
      <a:lstStyle>
        <a:defPPr algn="ctr">
          <a:defRPr sz="2400">
            <a:solidFill>
              <a:schemeClr val="hlink"/>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solidFill>
            <a:srgbClr val="FF6600"/>
          </a:solidFill>
          <a:miter lim="800000"/>
        </a:ln>
        <a:effectLst>
          <a:outerShdw dist="35921" dir="2700000" algn="ctr" rotWithShape="0">
            <a:schemeClr val="tx2"/>
          </a:outerShdw>
        </a:effectLst>
      </a:spPr>
      <a:bodyPr anchor="b"/>
      <a:lstStyle>
        <a:defPPr algn="ctr">
          <a:defRPr sz="2400">
            <a:solidFill>
              <a:schemeClr val="hlink"/>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1905</TotalTime>
  <Pages>0</Pages>
  <Words>5699</Words>
  <Characters>0</Characters>
  <Application>Microsoft Office PowerPoint</Application>
  <DocSecurity>0</DocSecurity>
  <PresentationFormat>全屏显示(4:3)</PresentationFormat>
  <Lines>0</Lines>
  <Paragraphs>910</Paragraphs>
  <Slides>65</Slides>
  <Notes>50</Notes>
  <HiddenSlides>0</HiddenSlides>
  <MMClips>0</MMClips>
  <ScaleCrop>false</ScaleCrop>
  <HeadingPairs>
    <vt:vector size="8" baseType="variant">
      <vt:variant>
        <vt:lpstr>已用的字体</vt:lpstr>
      </vt:variant>
      <vt:variant>
        <vt:i4>15</vt:i4>
      </vt:variant>
      <vt:variant>
        <vt:lpstr>主题</vt:lpstr>
      </vt:variant>
      <vt:variant>
        <vt:i4>5</vt:i4>
      </vt:variant>
      <vt:variant>
        <vt:lpstr>嵌入 OLE 服务器</vt:lpstr>
      </vt:variant>
      <vt:variant>
        <vt:i4>1</vt:i4>
      </vt:variant>
      <vt:variant>
        <vt:lpstr>幻灯片标题</vt:lpstr>
      </vt:variant>
      <vt:variant>
        <vt:i4>65</vt:i4>
      </vt:variant>
    </vt:vector>
  </HeadingPairs>
  <TitlesOfParts>
    <vt:vector size="86" baseType="lpstr">
      <vt:lpstr>Arial Unicode MS</vt:lpstr>
      <vt:lpstr>Microsoft Yahei</vt:lpstr>
      <vt:lpstr>黑体</vt:lpstr>
      <vt:lpstr>华文楷体</vt:lpstr>
      <vt:lpstr>华文新魏</vt:lpstr>
      <vt:lpstr>楷体_GB2312</vt:lpstr>
      <vt:lpstr>宋体</vt:lpstr>
      <vt:lpstr>微软雅黑 Light</vt:lpstr>
      <vt:lpstr>Arial</vt:lpstr>
      <vt:lpstr>Arial Black</vt:lpstr>
      <vt:lpstr>Courier New</vt:lpstr>
      <vt:lpstr>Miriam Fixed</vt:lpstr>
      <vt:lpstr>Tahoma</vt:lpstr>
      <vt:lpstr>Times New Roman</vt:lpstr>
      <vt:lpstr>Wingdings</vt:lpstr>
      <vt:lpstr>Blends</vt:lpstr>
      <vt:lpstr>1_Blends</vt:lpstr>
      <vt:lpstr>2_Blends</vt:lpstr>
      <vt:lpstr>3_Blends</vt:lpstr>
      <vt:lpstr>5_Blends</vt:lpstr>
      <vt:lpstr>Bitmap Image</vt:lpstr>
      <vt:lpstr>第2章a-20200227更新</vt:lpstr>
      <vt:lpstr>PowerPoint 演示文稿</vt:lpstr>
      <vt:lpstr>前  言 </vt:lpstr>
      <vt:lpstr>PowerPoint 演示文稿</vt:lpstr>
      <vt:lpstr>常量，变量，数据类型</vt:lpstr>
      <vt:lpstr>PowerPoint 演示文稿</vt:lpstr>
      <vt:lpstr>PowerPoint 演示文稿</vt:lpstr>
      <vt:lpstr>PowerPoint 演示文稿</vt:lpstr>
      <vt:lpstr>变量与数据类型</vt:lpstr>
      <vt:lpstr>PowerPoint 演示文稿</vt:lpstr>
      <vt:lpstr>赋值即定义原则</vt:lpstr>
      <vt:lpstr>PowerPoint 演示文稿</vt:lpstr>
      <vt:lpstr>PowerPoint 演示文稿</vt:lpstr>
      <vt:lpstr>PowerPoint 演示文稿</vt:lpstr>
      <vt:lpstr>PowerPoint 演示文稿</vt:lpstr>
      <vt:lpstr>PowerPoint 演示文稿</vt:lpstr>
      <vt:lpstr>矩阵的类型与定义方式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矩阵的基本运算与操作</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749</cp:revision>
  <dcterms:created xsi:type="dcterms:W3CDTF">2019-05-09T07:01:56Z</dcterms:created>
  <dcterms:modified xsi:type="dcterms:W3CDTF">2020-02-27T10:18:51Z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