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06" r:id="rId2"/>
  </p:sldMasterIdLst>
  <p:notesMasterIdLst>
    <p:notesMasterId r:id="rId42"/>
  </p:notesMasterIdLst>
  <p:handoutMasterIdLst>
    <p:handoutMasterId r:id="rId43"/>
  </p:handoutMasterIdLst>
  <p:sldIdLst>
    <p:sldId id="735" r:id="rId3"/>
    <p:sldId id="565" r:id="rId4"/>
    <p:sldId id="737" r:id="rId5"/>
    <p:sldId id="779" r:id="rId6"/>
    <p:sldId id="780" r:id="rId7"/>
    <p:sldId id="781" r:id="rId8"/>
    <p:sldId id="801" r:id="rId9"/>
    <p:sldId id="802" r:id="rId10"/>
    <p:sldId id="804" r:id="rId11"/>
    <p:sldId id="788" r:id="rId12"/>
    <p:sldId id="792" r:id="rId13"/>
    <p:sldId id="793" r:id="rId14"/>
    <p:sldId id="805" r:id="rId15"/>
    <p:sldId id="740" r:id="rId16"/>
    <p:sldId id="742" r:id="rId17"/>
    <p:sldId id="743" r:id="rId18"/>
    <p:sldId id="744" r:id="rId19"/>
    <p:sldId id="745" r:id="rId20"/>
    <p:sldId id="746" r:id="rId21"/>
    <p:sldId id="747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9" r:id="rId32"/>
    <p:sldId id="762" r:id="rId33"/>
    <p:sldId id="763" r:id="rId34"/>
    <p:sldId id="764" r:id="rId35"/>
    <p:sldId id="807" r:id="rId36"/>
    <p:sldId id="808" r:id="rId37"/>
    <p:sldId id="770" r:id="rId38"/>
    <p:sldId id="806" r:id="rId39"/>
    <p:sldId id="773" r:id="rId40"/>
    <p:sldId id="73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0070C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00FF"/>
    <a:srgbClr val="198A10"/>
    <a:srgbClr val="E008E5"/>
    <a:srgbClr val="FEFEA0"/>
    <a:srgbClr val="CC0000"/>
    <a:srgbClr val="3333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369" autoAdjust="0"/>
  </p:normalViewPr>
  <p:slideViewPr>
    <p:cSldViewPr>
      <p:cViewPr varScale="1">
        <p:scale>
          <a:sx n="87" d="100"/>
          <a:sy n="87" d="100"/>
        </p:scale>
        <p:origin x="216" y="48"/>
      </p:cViewPr>
      <p:guideLst>
        <p:guide orient="horz" pos="2205"/>
        <p:guide pos="27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pPr>
              <a:defRPr/>
            </a:pPr>
            <a:fld id="{8F64A27E-6826-4482-A806-1D365A4980C9}" type="datetimeFigureOut">
              <a:rPr lang="zh-CN" altLang="en-US"/>
              <a:pPr>
                <a:defRPr/>
              </a:pPr>
              <a:t>2020/3/4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516D3A10-B951-4C1C-9BBC-E76F04510475}" type="slidenum">
              <a:rPr lang="zh-CN" altLang="en-US"/>
              <a:pPr/>
              <a:t>‹#›</a:t>
            </a:fld>
            <a:endParaRPr lang="zh-CN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5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759928BF-F14D-4168-9C26-A66C1F7298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95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EF34D-BE8B-4071-9DAC-604542D766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67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A239117-93FD-48D3-9758-FB03F46C17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84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75E875-2AE1-41F0-B583-FE3324EF80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7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B05BB-B048-4B8B-A1AC-BC5304AD9F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8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4A5E4-486D-40A1-B50A-E18BD6763D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5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59C03-00B5-4312-9F8F-B93FD81FF0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88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628775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70C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 b="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70C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59113" y="6248400"/>
            <a:ext cx="3673475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E03A73B-792B-4EA7-AC28-2C75A53BE3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58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D1856-B098-42C2-8252-B60BD882E2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0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B2CB3-54D6-4E0C-8275-678E9392C7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92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C8AE8-582B-4D72-B5B6-2D33910E6E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5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B6A4E-3B03-4FC6-BD46-ADB568B0A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50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C1EC9-0EE4-4C8F-B4CB-AC977A96BE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7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0C778-0B63-4E40-B725-D6C59D8167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23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5D78D-EA67-4C86-AD4E-301EB1BE818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14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D2CA7-691A-406F-A2FF-10D7E12B0D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81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D0F3E-0C3F-4BBC-8544-B62B0EECFF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31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1380A-06AA-491A-8A37-2E88A06E62B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75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4863" y="476250"/>
            <a:ext cx="1989137" cy="565626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476250"/>
            <a:ext cx="5819775" cy="565626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9A317F-98F2-42C8-8749-FF756771EA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88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DB25F-DED4-4786-8A13-27C2CCA66C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16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963" y="476250"/>
            <a:ext cx="7793037" cy="146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F6335-0F99-4D53-A6C0-B291C33CF7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5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DEA71-E3C5-4BDA-812F-D0DC45D6A7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4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D18E8-CCC4-41CB-A943-639A1FA63F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FF092-0930-4684-BF64-E9EC10D200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E5E29-A53E-4072-8B13-B73F435D84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FF81DD-BBC8-48B7-9DD4-568134F61E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F8875-AB1C-4EDA-A1E8-735B43477B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03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6F1AE-A695-4046-BC5B-F5686B41C8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4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9BCB5499-B002-4D30-ADA0-78BD18F79881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95288" y="11255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9750" y="17002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27088" y="13414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34143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55650" y="134143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95288" y="1773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50963" y="476250"/>
            <a:ext cx="7793037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8038" y="640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A5A2E510-8162-4787-BD6A-B2E4496654F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>
            <p:extLst/>
          </p:nvPr>
        </p:nvGraphicFramePr>
        <p:xfrm>
          <a:off x="2684145" y="2625303"/>
          <a:ext cx="3775075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3" r:id="rId4" imgW="3771900" imgH="3752850" progId="Paint.Picture">
                  <p:embed/>
                </p:oleObj>
              </mc:Choice>
              <mc:Fallback>
                <p:oleObj r:id="rId4" imgW="3771900" imgH="375285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4145" y="2625303"/>
                        <a:ext cx="3775075" cy="375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767259" y="1633399"/>
            <a:ext cx="56088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MATLAB</a:t>
            </a:r>
            <a:r>
              <a:rPr lang="zh-CN" altLang="en-US" sz="4400" b="1" dirty="0">
                <a:solidFill>
                  <a:srgbClr val="0000FF"/>
                </a:solidFill>
                <a:latin typeface="Arial Black" panose="020B0A04020102020204" pitchFamily="34" charset="0"/>
                <a:ea typeface="黑体" panose="02010609060101010101" pitchFamily="49" charset="-122"/>
              </a:rPr>
              <a:t>软件与应用</a:t>
            </a:r>
            <a:endParaRPr lang="zh-CN" altLang="en-US" sz="4400" dirty="0">
              <a:solidFill>
                <a:srgbClr val="0000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688" y="692696"/>
            <a:ext cx="7773987" cy="648072"/>
          </a:xfrm>
        </p:spPr>
        <p:txBody>
          <a:bodyPr/>
          <a:lstStyle/>
          <a:p>
            <a:pPr algn="ctr" eaLnBrk="1" hangingPunct="1"/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第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3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章</a:t>
            </a:r>
            <a:r>
              <a:rPr lang="en-US" altLang="zh-CN" sz="360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b</a:t>
            </a:r>
            <a:r>
              <a:rPr lang="zh-CN" altLang="en-US" sz="360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-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20200</a:t>
            </a:r>
            <a:r>
              <a:rPr lang="en-US" altLang="zh-CN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302</a:t>
            </a:r>
            <a:r>
              <a:rPr lang="zh-CN" altLang="en-US" sz="36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更新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75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文本占位符 82946"/>
          <p:cNvSpPr>
            <a:spLocks noGrp="1"/>
          </p:cNvSpPr>
          <p:nvPr>
            <p:ph type="body" idx="1"/>
          </p:nvPr>
        </p:nvSpPr>
        <p:spPr>
          <a:xfrm>
            <a:off x="838200" y="980728"/>
            <a:ext cx="8305800" cy="1766637"/>
          </a:xfrm>
          <a:ln/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3300"/>
                </a:solidFill>
              </a:rPr>
              <a:t>			p=peaks(30</a:t>
            </a:r>
            <a:r>
              <a:rPr lang="en-US" altLang="zh-CN" dirty="0">
                <a:solidFill>
                  <a:srgbClr val="993300"/>
                </a:solidFill>
              </a:rPr>
              <a:t>);mesh(p</a:t>
            </a:r>
            <a:r>
              <a:rPr lang="en-US" altLang="zh-CN" dirty="0" smtClean="0">
                <a:solidFill>
                  <a:srgbClr val="993300"/>
                </a:solidFill>
              </a:rPr>
              <a:t>);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993300"/>
                </a:solidFill>
              </a:rPr>
              <a:t>			hidden on </a:t>
            </a:r>
            <a:r>
              <a:rPr lang="en-US" altLang="zh-CN" b="1" dirty="0" smtClean="0">
                <a:solidFill>
                  <a:srgbClr val="198A10"/>
                </a:solidFill>
              </a:rPr>
              <a:t>%</a:t>
            </a:r>
            <a:r>
              <a:rPr lang="zh-CN" altLang="en-US" b="1" dirty="0" smtClean="0">
                <a:solidFill>
                  <a:srgbClr val="198A10"/>
                </a:solidFill>
              </a:rPr>
              <a:t>默认</a:t>
            </a:r>
            <a:endParaRPr lang="en-US" altLang="zh-CN" b="1" dirty="0" smtClean="0">
              <a:solidFill>
                <a:srgbClr val="198A10"/>
              </a:solidFill>
            </a:endParaRPr>
          </a:p>
          <a:p>
            <a:pPr>
              <a:buNone/>
            </a:pPr>
            <a:r>
              <a:rPr lang="en-US" altLang="zh-CN" b="1" dirty="0" smtClean="0">
                <a:solidFill>
                  <a:srgbClr val="993300"/>
                </a:solidFill>
              </a:rPr>
              <a:t>			hidden off</a:t>
            </a:r>
            <a:endParaRPr lang="en-US" altLang="zh-CN" b="1" dirty="0">
              <a:solidFill>
                <a:srgbClr val="9933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44624"/>
            <a:ext cx="3335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补充：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034182"/>
            <a:ext cx="4307252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034182"/>
            <a:ext cx="4307252" cy="324000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 bwMode="auto">
          <a:xfrm>
            <a:off x="4373724" y="2708920"/>
            <a:ext cx="918356" cy="57606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 bwMode="auto">
          <a:xfrm flipH="1">
            <a:off x="1626286" y="1988840"/>
            <a:ext cx="1001498" cy="1296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762000" y="908720"/>
            <a:ext cx="7266384" cy="5238357"/>
          </a:xfrm>
          <a:ln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函数</a:t>
            </a:r>
            <a:r>
              <a:rPr lang="en-US" altLang="zh-CN" dirty="0" smtClean="0">
                <a:solidFill>
                  <a:srgbClr val="0000FF"/>
                </a:solidFill>
              </a:rPr>
              <a:t>view(</a:t>
            </a:r>
            <a:r>
              <a:rPr lang="en-US" altLang="zh-CN" dirty="0" err="1" smtClean="0">
                <a:solidFill>
                  <a:srgbClr val="0000FF"/>
                </a:solidFill>
              </a:rPr>
              <a:t>az,el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az</a:t>
            </a:r>
            <a:r>
              <a:rPr lang="en-US" altLang="zh-CN" dirty="0" smtClean="0"/>
              <a:t> ----</a:t>
            </a:r>
            <a:r>
              <a:rPr lang="zh-CN" altLang="en-US" dirty="0" smtClean="0"/>
              <a:t>方位角；</a:t>
            </a:r>
            <a:r>
              <a:rPr lang="en-US" altLang="zh-CN" dirty="0" smtClean="0"/>
              <a:t>el ---- </a:t>
            </a:r>
            <a:r>
              <a:rPr lang="zh-CN" altLang="en-US" dirty="0" smtClean="0"/>
              <a:t>俯视角</a:t>
            </a:r>
          </a:p>
          <a:p>
            <a:pPr>
              <a:buNone/>
            </a:pPr>
            <a:r>
              <a:rPr lang="zh-CN" altLang="en-US" dirty="0" smtClean="0"/>
              <a:t>  默认值</a:t>
            </a:r>
            <a:r>
              <a:rPr lang="zh-CN" altLang="en-US" dirty="0"/>
              <a:t>为：</a:t>
            </a:r>
            <a:r>
              <a:rPr lang="en-US" altLang="zh-CN" dirty="0" err="1"/>
              <a:t>az</a:t>
            </a:r>
            <a:r>
              <a:rPr lang="en-US" altLang="zh-CN" dirty="0"/>
              <a:t>=-37.5;  el=30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993300"/>
                </a:solidFill>
              </a:rPr>
              <a:t>z=peaks(40</a:t>
            </a:r>
            <a:r>
              <a:rPr lang="en-US" altLang="zh-CN" sz="2800" dirty="0">
                <a:solidFill>
                  <a:srgbClr val="993300"/>
                </a:solidFill>
              </a:rPr>
              <a:t>);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993300"/>
                </a:solidFill>
              </a:rPr>
              <a:t>subplot(2,2,1</a:t>
            </a:r>
            <a:r>
              <a:rPr lang="en-US" altLang="zh-CN" sz="2800" dirty="0" smtClean="0">
                <a:solidFill>
                  <a:srgbClr val="993300"/>
                </a:solidFill>
              </a:rPr>
              <a:t>); mesh(z</a:t>
            </a:r>
            <a:r>
              <a:rPr lang="en-US" altLang="zh-CN" sz="2800" dirty="0">
                <a:solidFill>
                  <a:srgbClr val="993300"/>
                </a:solidFill>
              </a:rPr>
              <a:t>);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993300"/>
                </a:solidFill>
              </a:rPr>
              <a:t>subplot(2,2,2</a:t>
            </a:r>
            <a:r>
              <a:rPr lang="en-US" altLang="zh-CN" sz="2800" dirty="0" smtClean="0">
                <a:solidFill>
                  <a:srgbClr val="993300"/>
                </a:solidFill>
              </a:rPr>
              <a:t>); mesh(z); view</a:t>
            </a:r>
            <a:r>
              <a:rPr lang="en-US" altLang="zh-CN" sz="2800" dirty="0">
                <a:solidFill>
                  <a:srgbClr val="993300"/>
                </a:solidFill>
              </a:rPr>
              <a:t>(-15,60);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993300"/>
                </a:solidFill>
              </a:rPr>
              <a:t>subplot(2,2,3</a:t>
            </a:r>
            <a:r>
              <a:rPr lang="en-US" altLang="zh-CN" sz="2800" dirty="0" smtClean="0">
                <a:solidFill>
                  <a:srgbClr val="993300"/>
                </a:solidFill>
              </a:rPr>
              <a:t>); mesh(z); view</a:t>
            </a:r>
            <a:r>
              <a:rPr lang="en-US" altLang="zh-CN" sz="2800" dirty="0">
                <a:solidFill>
                  <a:srgbClr val="993300"/>
                </a:solidFill>
              </a:rPr>
              <a:t>(-90,0);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993300"/>
                </a:solidFill>
              </a:rPr>
              <a:t>subplot(2,2,4</a:t>
            </a:r>
            <a:r>
              <a:rPr lang="en-US" altLang="zh-CN" sz="2800" dirty="0" smtClean="0">
                <a:solidFill>
                  <a:srgbClr val="993300"/>
                </a:solidFill>
              </a:rPr>
              <a:t>); mesh(z); view</a:t>
            </a:r>
            <a:r>
              <a:rPr lang="en-US" altLang="zh-CN" sz="2800" dirty="0">
                <a:solidFill>
                  <a:srgbClr val="993300"/>
                </a:solidFill>
              </a:rPr>
              <a:t>(-7,-10);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44624"/>
            <a:ext cx="3335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补充：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54" y="751439"/>
            <a:ext cx="7119091" cy="53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句柄绘图</a:t>
            </a:r>
            <a:endParaRPr lang="zh-CN" altLang="en-US" sz="4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9117-93FD-48D3-9758-FB03F46C17F9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5536" y="3561397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  <a:latin typeface="+mn-ea"/>
              </a:rPr>
              <a:t>利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用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底层绘图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函数，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对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图形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各基本对象进行进一步细致的</a:t>
            </a:r>
            <a:r>
              <a:rPr lang="zh-CN" altLang="en-US" b="0" dirty="0" smtClean="0">
                <a:solidFill>
                  <a:schemeClr val="tx1"/>
                </a:solidFill>
                <a:latin typeface="+mn-ea"/>
              </a:rPr>
              <a:t>控制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，其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操作都是针对图形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对象属性的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Handle Graphics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），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</a:rPr>
              <a:t>体现了面向对象的</a:t>
            </a:r>
            <a:r>
              <a:rPr lang="zh-CN" altLang="en-US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程序设计概念。</a:t>
            </a:r>
            <a:endParaRPr lang="zh-CN" altLang="en-US" b="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60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010816"/>
            <a:ext cx="7543800" cy="7620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solidFill>
                  <a:srgbClr val="0000FF"/>
                </a:solidFill>
                <a:latin typeface="+mn-ea"/>
                <a:ea typeface="+mn-ea"/>
              </a:rPr>
              <a:t>高层绘图与底层绘图的区别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67272"/>
            <a:ext cx="8503096" cy="3433936"/>
          </a:xfrm>
          <a:noFill/>
          <a:effectLst/>
        </p:spPr>
        <p:txBody>
          <a:bodyPr/>
          <a:lstStyle/>
          <a:p>
            <a:pPr marL="114300" indent="-4572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0000FF"/>
                </a:solidFill>
              </a:rPr>
              <a:t>高层</a:t>
            </a:r>
            <a:r>
              <a:rPr lang="zh-CN" altLang="en-US" sz="2800" dirty="0" smtClean="0">
                <a:solidFill>
                  <a:srgbClr val="0000FF"/>
                </a:solidFill>
              </a:rPr>
              <a:t>绘图</a:t>
            </a:r>
            <a:r>
              <a:rPr lang="zh-CN" altLang="en-US" sz="2800" dirty="0" smtClean="0">
                <a:solidFill>
                  <a:srgbClr val="0000FF"/>
                </a:solidFill>
              </a:rPr>
              <a:t>函数</a:t>
            </a:r>
            <a:r>
              <a:rPr lang="en-US" altLang="zh-CN" sz="2800" dirty="0" smtClean="0">
                <a:latin typeface="Arial" panose="020B0604020202020204" pitchFamily="34" charset="0"/>
              </a:rPr>
              <a:t>：</a:t>
            </a:r>
            <a:r>
              <a:rPr lang="zh-CN" altLang="en-US" sz="2800" dirty="0" smtClean="0"/>
              <a:t>对</a:t>
            </a:r>
            <a:r>
              <a:rPr lang="zh-CN" altLang="en-US" sz="2800" dirty="0" smtClean="0"/>
              <a:t>整个图形进行</a:t>
            </a:r>
            <a:r>
              <a:rPr lang="zh-CN" altLang="en-US" sz="2800" dirty="0" smtClean="0"/>
              <a:t>操作，图形</a:t>
            </a:r>
            <a:r>
              <a:rPr lang="zh-CN" altLang="en-US" sz="2800" dirty="0" smtClean="0"/>
              <a:t>每</a:t>
            </a:r>
            <a:r>
              <a:rPr lang="zh-CN" altLang="en-US" sz="2800" dirty="0" smtClean="0"/>
              <a:t>一部分属性都按</a:t>
            </a:r>
            <a:r>
              <a:rPr lang="zh-CN" altLang="en-US" sz="2800" dirty="0" smtClean="0"/>
              <a:t>缺省方式</a:t>
            </a:r>
            <a:r>
              <a:rPr lang="zh-CN" altLang="en-US" sz="2800" dirty="0" smtClean="0"/>
              <a:t>设置，体现</a:t>
            </a:r>
            <a:r>
              <a:rPr lang="zh-CN" altLang="en-US" sz="2800" dirty="0" smtClean="0"/>
              <a:t>了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matlab</a:t>
            </a:r>
            <a:r>
              <a:rPr lang="zh-CN" altLang="en-US" sz="2800" dirty="0" smtClean="0">
                <a:latin typeface="Arial" panose="020B0604020202020204" pitchFamily="34" charset="0"/>
              </a:rPr>
              <a:t>的</a:t>
            </a:r>
            <a:r>
              <a:rPr lang="zh-CN" altLang="en-US" sz="2800" dirty="0" smtClean="0">
                <a:latin typeface="Arial" panose="020B0604020202020204" pitchFamily="34" charset="0"/>
              </a:rPr>
              <a:t>实用性</a:t>
            </a:r>
            <a:r>
              <a:rPr lang="zh-CN" altLang="en-US" sz="2800" dirty="0" smtClean="0">
                <a:latin typeface="Arial" panose="020B0604020202020204" pitchFamily="34" charset="0"/>
              </a:rPr>
              <a:t>。</a:t>
            </a:r>
            <a:endParaRPr lang="en-US" altLang="zh-CN" sz="2800" dirty="0" smtClean="0">
              <a:latin typeface="Arial" panose="020B0604020202020204" pitchFamily="34" charset="0"/>
            </a:endParaRPr>
          </a:p>
          <a:p>
            <a:pPr marL="114300" indent="-4572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Arial" panose="020B0604020202020204" pitchFamily="34" charset="0"/>
              </a:rPr>
              <a:t>底层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绘图</a:t>
            </a:r>
            <a:r>
              <a:rPr lang="zh-CN" altLang="en-US" sz="2800" dirty="0" smtClean="0">
                <a:solidFill>
                  <a:srgbClr val="0000FF"/>
                </a:solidFill>
                <a:latin typeface="Arial" panose="020B0604020202020204" pitchFamily="34" charset="0"/>
              </a:rPr>
              <a:t>函数</a:t>
            </a:r>
            <a:r>
              <a:rPr lang="zh-CN" altLang="en-US" sz="2800" dirty="0">
                <a:latin typeface="Arial" panose="020B0604020202020204" pitchFamily="34" charset="0"/>
              </a:rPr>
              <a:t>：</a:t>
            </a:r>
            <a:r>
              <a:rPr lang="zh-CN" altLang="en-US" sz="2800" dirty="0" smtClean="0">
                <a:latin typeface="Arial" panose="020B0604020202020204" pitchFamily="34" charset="0"/>
              </a:rPr>
              <a:t>对图形每</a:t>
            </a:r>
            <a:r>
              <a:rPr lang="zh-CN" altLang="en-US" sz="2800" dirty="0">
                <a:latin typeface="Arial" panose="020B0604020202020204" pitchFamily="34" charset="0"/>
              </a:rPr>
              <a:t>一部分进行控制</a:t>
            </a:r>
            <a:r>
              <a:rPr lang="zh-CN" altLang="en-US" sz="2800" dirty="0" smtClean="0">
                <a:latin typeface="Arial" panose="020B0604020202020204" pitchFamily="34" charset="0"/>
              </a:rPr>
              <a:t>，可用</a:t>
            </a:r>
            <a:r>
              <a:rPr lang="zh-CN" altLang="en-US" sz="2800" dirty="0">
                <a:latin typeface="Arial" panose="020B0604020202020204" pitchFamily="34" charset="0"/>
              </a:rPr>
              <a:t>来开发用户界面以及各专业的专用</a:t>
            </a:r>
            <a:r>
              <a:rPr lang="zh-CN" altLang="en-US" sz="2800" dirty="0">
                <a:latin typeface="Arial" panose="020B0604020202020204" pitchFamily="34" charset="0"/>
              </a:rPr>
              <a:t>图形</a:t>
            </a:r>
            <a:r>
              <a:rPr lang="zh-CN" altLang="en-US" sz="2800" dirty="0" smtClean="0">
                <a:latin typeface="Arial" panose="020B0604020202020204" pitchFamily="34" charset="0"/>
              </a:rPr>
              <a:t>。体现了</a:t>
            </a:r>
            <a:r>
              <a:rPr lang="en-US" altLang="zh-CN" sz="2800" dirty="0" err="1" smtClean="0">
                <a:latin typeface="Arial" panose="020B0604020202020204" pitchFamily="34" charset="0"/>
              </a:rPr>
              <a:t>matlab</a:t>
            </a:r>
            <a:r>
              <a:rPr lang="zh-CN" altLang="en-US" sz="2800" dirty="0" smtClean="0">
                <a:latin typeface="Arial" panose="020B0604020202020204" pitchFamily="34" charset="0"/>
              </a:rPr>
              <a:t>的开发性。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72202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句柄绘图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1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70847"/>
            <a:ext cx="8001000" cy="4130361"/>
          </a:xfrm>
          <a:noFill/>
        </p:spPr>
        <p:txBody>
          <a:bodyPr>
            <a:spAutoFit/>
          </a:bodyPr>
          <a:lstStyle/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zh-CN" altLang="en-US" dirty="0" smtClean="0"/>
              <a:t>可随意</a:t>
            </a:r>
            <a:r>
              <a:rPr lang="zh-CN" altLang="en-US" dirty="0" smtClean="0"/>
              <a:t>改变</a:t>
            </a:r>
            <a:r>
              <a:rPr lang="en-US" altLang="zh-CN" dirty="0" err="1" smtClean="0">
                <a:latin typeface="Arial" panose="020B0604020202020204" pitchFamily="34" charset="0"/>
              </a:rPr>
              <a:t>matlab</a:t>
            </a:r>
            <a:r>
              <a:rPr lang="zh-CN" altLang="en-US" dirty="0" smtClean="0"/>
              <a:t>生成图形的</a:t>
            </a:r>
            <a:r>
              <a:rPr lang="zh-CN" altLang="en-US" dirty="0" smtClean="0"/>
              <a:t>方式</a:t>
            </a:r>
            <a:endParaRPr lang="zh-CN" altLang="en-US" dirty="0" smtClean="0"/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zh-CN" altLang="en-US" dirty="0" smtClean="0"/>
              <a:t>允许定制</a:t>
            </a:r>
            <a:r>
              <a:rPr lang="zh-CN" altLang="en-US" dirty="0" smtClean="0"/>
              <a:t>图形的许多特性，无论是对图形做一点小改动，还是影响所有图形输出的整体</a:t>
            </a:r>
            <a:r>
              <a:rPr lang="zh-CN" altLang="en-US" dirty="0" smtClean="0"/>
              <a:t>改动</a:t>
            </a:r>
            <a:endParaRPr lang="zh-CN" altLang="en-US" dirty="0" smtClean="0"/>
          </a:p>
          <a:p>
            <a:pPr marL="609600" indent="-609600" eaLnBrk="1" hangingPunct="1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zh-CN" altLang="en-US" dirty="0" smtClean="0"/>
              <a:t>句柄绘图的许多功能是高层</a:t>
            </a:r>
            <a:r>
              <a:rPr lang="zh-CN" altLang="en-US" dirty="0"/>
              <a:t>绘图</a:t>
            </a:r>
            <a:r>
              <a:rPr lang="zh-CN" altLang="en-US" dirty="0" smtClean="0"/>
              <a:t>函数无法</a:t>
            </a:r>
            <a:r>
              <a:rPr lang="zh-CN" altLang="en-US" dirty="0"/>
              <a:t>实现的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72202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句柄绘图    基本功能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03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86936" cy="2948499"/>
          </a:xfr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图形</a:t>
            </a:r>
            <a:r>
              <a:rPr lang="zh-CN" altLang="en-US" b="1" dirty="0" smtClean="0">
                <a:solidFill>
                  <a:srgbClr val="FF0000"/>
                </a:solidFill>
              </a:rPr>
              <a:t>对象</a:t>
            </a:r>
            <a:r>
              <a:rPr lang="en-US" altLang="zh-CN" b="1" dirty="0" smtClean="0">
                <a:latin typeface="Times New Roman" panose="02020603050405020304" pitchFamily="18" charset="0"/>
              </a:rPr>
              <a:t>：</a:t>
            </a:r>
            <a:r>
              <a:rPr lang="zh-CN" altLang="en-US" b="1" dirty="0" smtClean="0"/>
              <a:t>图形系统</a:t>
            </a:r>
            <a:r>
              <a:rPr lang="zh-CN" altLang="en-US" b="1" dirty="0" smtClean="0"/>
              <a:t>中最基本、最底层的单元 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993300"/>
                </a:solidFill>
                <a:latin typeface="Arial" panose="020B0604020202020204" pitchFamily="34" charset="0"/>
              </a:rPr>
              <a:t>x=0:2*pi/180:2*pi</a:t>
            </a:r>
            <a:r>
              <a:rPr lang="en-US" altLang="zh-CN" dirty="0" smtClean="0">
                <a:solidFill>
                  <a:srgbClr val="993300"/>
                </a:solidFill>
                <a:latin typeface="Arial" panose="020B0604020202020204" pitchFamily="34" charset="0"/>
              </a:rPr>
              <a:t>;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993300"/>
                </a:solidFill>
                <a:latin typeface="Arial" panose="020B0604020202020204" pitchFamily="34" charset="0"/>
              </a:rPr>
              <a:t>y1=sin(2</a:t>
            </a:r>
            <a:r>
              <a:rPr lang="en-US" altLang="zh-CN" dirty="0" smtClean="0">
                <a:solidFill>
                  <a:srgbClr val="99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*x);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99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y2=cos(2*x);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99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plot(x,y1,x,y2)</a:t>
            </a:r>
            <a:endParaRPr lang="en-US" altLang="zh-CN" dirty="0" smtClean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06" y="2348880"/>
            <a:ext cx="44196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图形对象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79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068"/>
          <p:cNvSpPr txBox="1">
            <a:spLocks noChangeArrowheads="1"/>
          </p:cNvSpPr>
          <p:nvPr/>
        </p:nvSpPr>
        <p:spPr bwMode="auto">
          <a:xfrm>
            <a:off x="7772400" y="1828800"/>
            <a:ext cx="1371600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父对象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子对象</a:t>
            </a:r>
          </a:p>
        </p:txBody>
      </p:sp>
      <p:sp>
        <p:nvSpPr>
          <p:cNvPr id="10244" name="Text Box 1066"/>
          <p:cNvSpPr txBox="1">
            <a:spLocks noChangeArrowheads="1"/>
          </p:cNvSpPr>
          <p:nvPr/>
        </p:nvSpPr>
        <p:spPr bwMode="auto">
          <a:xfrm>
            <a:off x="1208856" y="5867400"/>
            <a:ext cx="71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图形对象之间的关系为父代与</a:t>
            </a:r>
            <a:r>
              <a:rPr lang="zh-CN" altLang="en-US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子代关系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45" name="Group 1085"/>
          <p:cNvGrpSpPr>
            <a:grpSpLocks/>
          </p:cNvGrpSpPr>
          <p:nvPr/>
        </p:nvGrpSpPr>
        <p:grpSpPr bwMode="auto">
          <a:xfrm>
            <a:off x="218256" y="1524000"/>
            <a:ext cx="8170863" cy="4127500"/>
            <a:chOff x="0" y="960"/>
            <a:chExt cx="5147" cy="2600"/>
          </a:xfrm>
        </p:grpSpPr>
        <p:sp>
          <p:nvSpPr>
            <p:cNvPr id="10247" name="Line 1070"/>
            <p:cNvSpPr>
              <a:spLocks noChangeShapeType="1"/>
            </p:cNvSpPr>
            <p:nvPr/>
          </p:nvSpPr>
          <p:spPr bwMode="auto">
            <a:xfrm flipH="1">
              <a:off x="5147" y="1525"/>
              <a:ext cx="0" cy="86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8" name="Rectangle 1034"/>
            <p:cNvSpPr>
              <a:spLocks noChangeArrowheads="1"/>
            </p:cNvSpPr>
            <p:nvPr/>
          </p:nvSpPr>
          <p:spPr bwMode="auto">
            <a:xfrm>
              <a:off x="518" y="1758"/>
              <a:ext cx="829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窗口</a:t>
              </a:r>
              <a:r>
                <a:rPr lang="en-US" altLang="zh-CN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49" name="Rectangle 1035"/>
            <p:cNvSpPr>
              <a:spLocks noChangeArrowheads="1"/>
            </p:cNvSpPr>
            <p:nvPr/>
          </p:nvSpPr>
          <p:spPr bwMode="auto">
            <a:xfrm>
              <a:off x="3836" y="1758"/>
              <a:ext cx="830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窗口</a:t>
              </a:r>
              <a:r>
                <a:rPr lang="en-US" altLang="zh-CN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0250" name="Rectangle 1036"/>
            <p:cNvSpPr>
              <a:spLocks noChangeArrowheads="1"/>
            </p:cNvSpPr>
            <p:nvPr/>
          </p:nvSpPr>
          <p:spPr bwMode="auto">
            <a:xfrm>
              <a:off x="1728" y="1756"/>
              <a:ext cx="778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窗口</a:t>
              </a:r>
              <a:r>
                <a:rPr lang="en-US" altLang="zh-CN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251" name="Text Box 1038"/>
            <p:cNvSpPr txBox="1">
              <a:spLocks noChangeArrowheads="1"/>
            </p:cNvSpPr>
            <p:nvPr/>
          </p:nvSpPr>
          <p:spPr bwMode="auto">
            <a:xfrm>
              <a:off x="2592" y="1631"/>
              <a:ext cx="15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latin typeface="Times New Roman" panose="02020603050405020304" pitchFamily="18" charset="0"/>
                  <a:sym typeface="Symbol" panose="05050102010706020507" pitchFamily="18" charset="2"/>
                </a:rPr>
                <a:t></a:t>
              </a:r>
              <a:endParaRPr lang="en-US" altLang="zh-CN" sz="3600">
                <a:latin typeface="Times New Roman" panose="02020603050405020304" pitchFamily="18" charset="0"/>
              </a:endParaRPr>
            </a:p>
          </p:txBody>
        </p:sp>
        <p:sp>
          <p:nvSpPr>
            <p:cNvPr id="10252" name="Rectangle 1039"/>
            <p:cNvSpPr>
              <a:spLocks noChangeArrowheads="1"/>
            </p:cNvSpPr>
            <p:nvPr/>
          </p:nvSpPr>
          <p:spPr bwMode="auto">
            <a:xfrm>
              <a:off x="0" y="2463"/>
              <a:ext cx="1140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界面控制</a:t>
              </a:r>
            </a:p>
          </p:txBody>
        </p:sp>
        <p:sp>
          <p:nvSpPr>
            <p:cNvPr id="10253" name="Rectangle 1040"/>
            <p:cNvSpPr>
              <a:spLocks noChangeArrowheads="1"/>
            </p:cNvSpPr>
            <p:nvPr/>
          </p:nvSpPr>
          <p:spPr bwMode="auto">
            <a:xfrm>
              <a:off x="2640" y="2496"/>
              <a:ext cx="1193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界面菜单</a:t>
              </a:r>
            </a:p>
          </p:txBody>
        </p:sp>
        <p:sp>
          <p:nvSpPr>
            <p:cNvPr id="10254" name="Rectangle 1041"/>
            <p:cNvSpPr>
              <a:spLocks noChangeArrowheads="1"/>
            </p:cNvSpPr>
            <p:nvPr/>
          </p:nvSpPr>
          <p:spPr bwMode="auto">
            <a:xfrm>
              <a:off x="1728" y="2448"/>
              <a:ext cx="727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轴</a:t>
              </a:r>
            </a:p>
          </p:txBody>
        </p:sp>
        <p:sp>
          <p:nvSpPr>
            <p:cNvPr id="10255" name="Rectangle 1042"/>
            <p:cNvSpPr>
              <a:spLocks noChangeArrowheads="1"/>
            </p:cNvSpPr>
            <p:nvPr/>
          </p:nvSpPr>
          <p:spPr bwMode="auto">
            <a:xfrm>
              <a:off x="374" y="3256"/>
              <a:ext cx="726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线</a:t>
              </a:r>
            </a:p>
          </p:txBody>
        </p:sp>
        <p:sp>
          <p:nvSpPr>
            <p:cNvPr id="10256" name="Rectangle 1043"/>
            <p:cNvSpPr>
              <a:spLocks noChangeArrowheads="1"/>
            </p:cNvSpPr>
            <p:nvPr/>
          </p:nvSpPr>
          <p:spPr bwMode="auto">
            <a:xfrm>
              <a:off x="1200" y="3264"/>
              <a:ext cx="528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面</a:t>
              </a:r>
            </a:p>
          </p:txBody>
        </p:sp>
        <p:sp>
          <p:nvSpPr>
            <p:cNvPr id="10257" name="Rectangle 1044"/>
            <p:cNvSpPr>
              <a:spLocks noChangeArrowheads="1"/>
            </p:cNvSpPr>
            <p:nvPr/>
          </p:nvSpPr>
          <p:spPr bwMode="auto">
            <a:xfrm>
              <a:off x="2400" y="3264"/>
              <a:ext cx="480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块</a:t>
              </a:r>
            </a:p>
          </p:txBody>
        </p:sp>
        <p:sp>
          <p:nvSpPr>
            <p:cNvPr id="10258" name="Rectangle 1045"/>
            <p:cNvSpPr>
              <a:spLocks noChangeArrowheads="1"/>
            </p:cNvSpPr>
            <p:nvPr/>
          </p:nvSpPr>
          <p:spPr bwMode="auto">
            <a:xfrm>
              <a:off x="3552" y="3264"/>
              <a:ext cx="576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字</a:t>
              </a:r>
            </a:p>
          </p:txBody>
        </p:sp>
        <p:sp>
          <p:nvSpPr>
            <p:cNvPr id="10259" name="Rectangle 1046"/>
            <p:cNvSpPr>
              <a:spLocks noChangeArrowheads="1"/>
            </p:cNvSpPr>
            <p:nvPr/>
          </p:nvSpPr>
          <p:spPr bwMode="auto">
            <a:xfrm>
              <a:off x="4368" y="3264"/>
              <a:ext cx="486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光</a:t>
              </a:r>
            </a:p>
          </p:txBody>
        </p:sp>
        <p:cxnSp>
          <p:nvCxnSpPr>
            <p:cNvPr id="10260" name="AutoShape 1047"/>
            <p:cNvCxnSpPr>
              <a:cxnSpLocks noChangeShapeType="1"/>
            </p:cNvCxnSpPr>
            <p:nvPr/>
          </p:nvCxnSpPr>
          <p:spPr bwMode="auto">
            <a:xfrm rot="5400000" flipV="1">
              <a:off x="2642" y="1294"/>
              <a:ext cx="1" cy="3941"/>
            </a:xfrm>
            <a:prstGeom prst="bentConnector3">
              <a:avLst>
                <a:gd name="adj1" fmla="val -267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61" name="AutoShape 1049"/>
            <p:cNvCxnSpPr>
              <a:cxnSpLocks noChangeShapeType="1"/>
            </p:cNvCxnSpPr>
            <p:nvPr/>
          </p:nvCxnSpPr>
          <p:spPr bwMode="auto">
            <a:xfrm flipV="1">
              <a:off x="1440" y="3024"/>
              <a:ext cx="0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62" name="AutoShape 1050"/>
            <p:cNvCxnSpPr>
              <a:cxnSpLocks noChangeShapeType="1"/>
            </p:cNvCxnSpPr>
            <p:nvPr/>
          </p:nvCxnSpPr>
          <p:spPr bwMode="auto">
            <a:xfrm flipV="1">
              <a:off x="2640" y="3024"/>
              <a:ext cx="0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63" name="AutoShape 1051"/>
            <p:cNvCxnSpPr>
              <a:cxnSpLocks noChangeShapeType="1"/>
              <a:stCxn id="10258" idx="0"/>
            </p:cNvCxnSpPr>
            <p:nvPr/>
          </p:nvCxnSpPr>
          <p:spPr bwMode="auto">
            <a:xfrm flipV="1">
              <a:off x="3840" y="3009"/>
              <a:ext cx="0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64" name="AutoShape 1055"/>
            <p:cNvCxnSpPr>
              <a:cxnSpLocks noChangeShapeType="1"/>
            </p:cNvCxnSpPr>
            <p:nvPr/>
          </p:nvCxnSpPr>
          <p:spPr bwMode="auto">
            <a:xfrm>
              <a:off x="2064" y="2736"/>
              <a:ext cx="0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65" name="AutoShape 1057"/>
            <p:cNvCxnSpPr>
              <a:cxnSpLocks noChangeShapeType="1"/>
            </p:cNvCxnSpPr>
            <p:nvPr/>
          </p:nvCxnSpPr>
          <p:spPr bwMode="auto">
            <a:xfrm rot="5400000" flipV="1">
              <a:off x="2567" y="78"/>
              <a:ext cx="1" cy="3318"/>
            </a:xfrm>
            <a:prstGeom prst="bentConnector3">
              <a:avLst>
                <a:gd name="adj1" fmla="val -289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66" name="Line 1060"/>
            <p:cNvSpPr>
              <a:spLocks noChangeShapeType="1"/>
            </p:cNvSpPr>
            <p:nvPr/>
          </p:nvSpPr>
          <p:spPr bwMode="auto">
            <a:xfrm flipV="1">
              <a:off x="2064" y="1440"/>
              <a:ext cx="0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267" name="Group 1078"/>
            <p:cNvGrpSpPr>
              <a:grpSpLocks/>
            </p:cNvGrpSpPr>
            <p:nvPr/>
          </p:nvGrpSpPr>
          <p:grpSpPr bwMode="auto">
            <a:xfrm>
              <a:off x="2086" y="960"/>
              <a:ext cx="985" cy="503"/>
              <a:chOff x="2245" y="912"/>
              <a:chExt cx="883" cy="498"/>
            </a:xfrm>
          </p:grpSpPr>
          <p:sp>
            <p:nvSpPr>
              <p:cNvPr id="10274" name="Rectangle 1029"/>
              <p:cNvSpPr>
                <a:spLocks noChangeArrowheads="1"/>
              </p:cNvSpPr>
              <p:nvPr/>
            </p:nvSpPr>
            <p:spPr bwMode="auto">
              <a:xfrm>
                <a:off x="2245" y="912"/>
                <a:ext cx="883" cy="2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根屏幕</a:t>
                </a:r>
              </a:p>
            </p:txBody>
          </p:sp>
          <p:sp>
            <p:nvSpPr>
              <p:cNvPr id="10275" name="Line 1062"/>
              <p:cNvSpPr>
                <a:spLocks noChangeShapeType="1"/>
              </p:cNvSpPr>
              <p:nvPr/>
            </p:nvSpPr>
            <p:spPr bwMode="auto">
              <a:xfrm>
                <a:off x="2688" y="1200"/>
                <a:ext cx="0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cxnSp>
          <p:nvCxnSpPr>
            <p:cNvPr id="10268" name="AutoShape 1075"/>
            <p:cNvCxnSpPr>
              <a:cxnSpLocks noChangeShapeType="1"/>
            </p:cNvCxnSpPr>
            <p:nvPr/>
          </p:nvCxnSpPr>
          <p:spPr bwMode="auto">
            <a:xfrm rot="5400000" flipV="1">
              <a:off x="1985" y="1135"/>
              <a:ext cx="1" cy="2628"/>
            </a:xfrm>
            <a:prstGeom prst="bentConnector3">
              <a:avLst>
                <a:gd name="adj1" fmla="val -246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69" name="Rectangle 1080"/>
            <p:cNvSpPr>
              <a:spLocks noChangeArrowheads="1"/>
            </p:cNvSpPr>
            <p:nvPr/>
          </p:nvSpPr>
          <p:spPr bwMode="auto">
            <a:xfrm>
              <a:off x="2928" y="3264"/>
              <a:ext cx="528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像</a:t>
              </a:r>
            </a:p>
          </p:txBody>
        </p:sp>
        <p:cxnSp>
          <p:nvCxnSpPr>
            <p:cNvPr id="10270" name="AutoShape 1081"/>
            <p:cNvCxnSpPr>
              <a:cxnSpLocks noChangeShapeType="1"/>
              <a:stCxn id="10269" idx="0"/>
            </p:cNvCxnSpPr>
            <p:nvPr/>
          </p:nvCxnSpPr>
          <p:spPr bwMode="auto">
            <a:xfrm flipV="1">
              <a:off x="3192" y="3009"/>
              <a:ext cx="0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71" name="Rectangle 1082"/>
            <p:cNvSpPr>
              <a:spLocks noChangeArrowheads="1"/>
            </p:cNvSpPr>
            <p:nvPr/>
          </p:nvSpPr>
          <p:spPr bwMode="auto">
            <a:xfrm>
              <a:off x="1824" y="3264"/>
              <a:ext cx="480" cy="2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2"/>
                  </a:solidFill>
                  <a:latin typeface="Times New Roman" panose="02020603050405020304" pitchFamily="18" charset="0"/>
                </a:rPr>
                <a:t>方</a:t>
              </a:r>
            </a:p>
          </p:txBody>
        </p:sp>
        <p:cxnSp>
          <p:nvCxnSpPr>
            <p:cNvPr id="10272" name="AutoShape 1083"/>
            <p:cNvCxnSpPr>
              <a:cxnSpLocks noChangeShapeType="1"/>
            </p:cNvCxnSpPr>
            <p:nvPr/>
          </p:nvCxnSpPr>
          <p:spPr bwMode="auto">
            <a:xfrm flipV="1">
              <a:off x="2064" y="3024"/>
              <a:ext cx="0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273" name="Line 1084"/>
            <p:cNvSpPr>
              <a:spLocks noChangeShapeType="1"/>
            </p:cNvSpPr>
            <p:nvPr/>
          </p:nvSpPr>
          <p:spPr bwMode="auto">
            <a:xfrm>
              <a:off x="2064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图形对象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199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00580"/>
            <a:ext cx="8079432" cy="4776692"/>
          </a:xfrm>
          <a:noFill/>
        </p:spPr>
        <p:txBody>
          <a:bodyPr wrap="square">
            <a:spAutoFit/>
          </a:bodyPr>
          <a:lstStyle/>
          <a:p>
            <a:pPr marL="0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根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图形对象的根，对应于计算机屏幕，根只有一个，其它所有图形对象都是根的后代。</a:t>
            </a:r>
          </a:p>
          <a:p>
            <a:pPr marL="0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图形窗口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根的子代，窗口的数目不限，所有图形窗口都是根屏幕的子代，除根之外，其它对象则是窗的后代。</a:t>
            </a:r>
          </a:p>
          <a:p>
            <a:pPr marL="0" ea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界面控制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图形窗口的子代，创建用户界面控制对象，使得用户可采用鼠标在图形上作功能选择，并返回句柄。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图形对象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69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864694"/>
            <a:ext cx="8208912" cy="5804666"/>
          </a:xfrm>
          <a:noFill/>
        </p:spPr>
        <p:txBody>
          <a:bodyPr wrap="square">
            <a:spAutoFit/>
          </a:bodyPr>
          <a:lstStyle/>
          <a:p>
            <a:pPr marL="0" eaLnBrk="1" hangingPunct="1">
              <a:buFontTx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界面菜单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dirty="0" smtClean="0">
                <a:latin typeface="宋体" panose="02010600030101010101" pitchFamily="2" charset="-122"/>
              </a:rPr>
              <a:t>图形窗口</a:t>
            </a:r>
            <a:r>
              <a:rPr lang="zh-CN" altLang="en-US" dirty="0" smtClean="0"/>
              <a:t>的子代，创建用户界面菜单对象</a:t>
            </a:r>
            <a:r>
              <a:rPr lang="zh-CN" altLang="en-US" dirty="0" smtClean="0">
                <a:latin typeface="宋体" panose="02010600030101010101" pitchFamily="2" charset="-122"/>
              </a:rPr>
              <a:t>                   </a:t>
            </a:r>
            <a:endParaRPr lang="zh-CN" altLang="en-US" dirty="0" smtClean="0">
              <a:solidFill>
                <a:srgbClr val="FFCC00"/>
              </a:solidFill>
              <a:latin typeface="宋体" panose="02010600030101010101" pitchFamily="2" charset="-122"/>
            </a:endParaRPr>
          </a:p>
          <a:p>
            <a:pPr marL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</a:rPr>
              <a:t>轴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图形窗口的子代，创建轴对象，并返回句柄，线面字块像的父辈</a:t>
            </a:r>
          </a:p>
          <a:p>
            <a:pPr marL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</a:rPr>
              <a:t>线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轴的子代，创建线对象</a:t>
            </a:r>
          </a:p>
          <a:p>
            <a:pPr marL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</a:rPr>
              <a:t>面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轴的子代，创建块对象</a:t>
            </a:r>
            <a:endParaRPr lang="zh-CN" altLang="en-US" dirty="0" smtClean="0">
              <a:solidFill>
                <a:srgbClr val="FFCC00"/>
              </a:solidFill>
              <a:latin typeface="宋体" panose="02010600030101010101" pitchFamily="2" charset="-122"/>
            </a:endParaRPr>
          </a:p>
          <a:p>
            <a:pPr marL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</a:rPr>
              <a:t>字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轴的子代，创建字对象</a:t>
            </a:r>
            <a:endParaRPr lang="zh-CN" altLang="en-US" dirty="0" smtClean="0">
              <a:solidFill>
                <a:srgbClr val="FFCC00"/>
              </a:solidFill>
              <a:latin typeface="宋体" panose="02010600030101010101" pitchFamily="2" charset="-122"/>
            </a:endParaRPr>
          </a:p>
          <a:p>
            <a:pPr marL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</a:rPr>
              <a:t>块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轴的子代，创建块对象</a:t>
            </a:r>
            <a:endParaRPr lang="zh-CN" altLang="en-US" dirty="0" smtClean="0">
              <a:solidFill>
                <a:srgbClr val="FFCC00"/>
              </a:solidFill>
              <a:latin typeface="宋体" panose="02010600030101010101" pitchFamily="2" charset="-122"/>
            </a:endParaRPr>
          </a:p>
          <a:p>
            <a:pPr marL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FF3300"/>
                </a:solidFill>
                <a:latin typeface="宋体" panose="02010600030101010101" pitchFamily="2" charset="-122"/>
              </a:rPr>
              <a:t>像</a:t>
            </a:r>
            <a:r>
              <a:rPr lang="en-US" altLang="zh-CN" dirty="0" smtClean="0">
                <a:solidFill>
                  <a:srgbClr val="FF33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轴的子代，创建图像对象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图形对象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7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 txBox="1">
            <a:spLocks noChangeArrowheads="1"/>
          </p:cNvSpPr>
          <p:nvPr/>
        </p:nvSpPr>
        <p:spPr bwMode="auto">
          <a:xfrm>
            <a:off x="827088" y="998538"/>
            <a:ext cx="763270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第三章  数据可视化</a:t>
            </a:r>
          </a:p>
        </p:txBody>
      </p:sp>
      <p:sp>
        <p:nvSpPr>
          <p:cNvPr id="59395" name="Rectangle 4"/>
          <p:cNvSpPr txBox="1">
            <a:spLocks noChangeArrowheads="1"/>
          </p:cNvSpPr>
          <p:nvPr/>
        </p:nvSpPr>
        <p:spPr bwMode="auto">
          <a:xfrm>
            <a:off x="2987824" y="2131963"/>
            <a:ext cx="382014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571500" indent="-5715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二维数据绘图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三维数据绘图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图形效果的修饰</a:t>
            </a:r>
            <a:endParaRPr lang="en-US" altLang="zh-CN" b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句柄绘图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44196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5955" name="Line 3"/>
          <p:cNvSpPr>
            <a:spLocks noChangeShapeType="1"/>
          </p:cNvSpPr>
          <p:nvPr/>
        </p:nvSpPr>
        <p:spPr bwMode="auto">
          <a:xfrm flipV="1">
            <a:off x="5004048" y="2564904"/>
            <a:ext cx="2269651" cy="1447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370589" y="1153219"/>
            <a:ext cx="1804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窗口对象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7418052" y="2257554"/>
            <a:ext cx="1903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线对象</a:t>
            </a: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 flipV="1">
            <a:off x="4902236" y="2473424"/>
            <a:ext cx="2371464" cy="9148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V="1">
            <a:off x="5538029" y="1412776"/>
            <a:ext cx="1735670" cy="64462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3635829" y="5500007"/>
            <a:ext cx="1219200" cy="762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4902235" y="6026943"/>
            <a:ext cx="180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轴对象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图形对象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8087816" cy="3582519"/>
          </a:xfr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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创建图形窗口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调用格式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 h=figure(n) n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为窗口序号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uicontrol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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图形界面控制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调用格式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h=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uicontrol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(‘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property’,value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600" dirty="0" smtClean="0">
                <a:latin typeface="Times New Roman" panose="02020603050405020304" pitchFamily="18" charset="0"/>
              </a:rPr>
              <a:t>           property/value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确定控制类型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创建图形对象的底层函数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6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66800" y="976191"/>
            <a:ext cx="7772400" cy="5189113"/>
          </a:xfrm>
          <a:noFill/>
        </p:spPr>
        <p:txBody>
          <a:bodyPr>
            <a:spAutoFit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sz="3600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uimenu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</a:t>
            </a:r>
            <a:r>
              <a:rPr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创建用户界面菜单</a:t>
            </a:r>
            <a:endParaRPr lang="zh-CN" alt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h=</a:t>
            </a:r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uimenu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(‘</a:t>
            </a:r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property’,value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property/value </a:t>
            </a:r>
            <a:r>
              <a:rPr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确定菜单</a:t>
            </a:r>
            <a:r>
              <a:rPr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形式</a:t>
            </a:r>
            <a:endParaRPr lang="zh-CN" alt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axes </a:t>
            </a: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 </a:t>
            </a:r>
            <a:r>
              <a:rPr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创建轴</a:t>
            </a:r>
            <a:r>
              <a:rPr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对象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90000"/>
              </a:lnSpc>
              <a:buFontTx/>
              <a:buNone/>
              <a:defRPr/>
            </a:pP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h=axes(‘property’,                      )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   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40000"/>
              </a:lnSpc>
              <a:buFontTx/>
              <a:buNone/>
              <a:defRPr/>
            </a:pPr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定义轴对象的位置与大小</a:t>
            </a:r>
            <a:endPara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6387" name="Group 114"/>
          <p:cNvGrpSpPr>
            <a:grpSpLocks/>
          </p:cNvGrpSpPr>
          <p:nvPr/>
        </p:nvGrpSpPr>
        <p:grpSpPr bwMode="auto">
          <a:xfrm>
            <a:off x="4788024" y="4145632"/>
            <a:ext cx="2209800" cy="1371600"/>
            <a:chOff x="3408" y="2736"/>
            <a:chExt cx="1392" cy="864"/>
          </a:xfrm>
        </p:grpSpPr>
        <p:sp>
          <p:nvSpPr>
            <p:cNvPr id="16388" name="Text Box 108"/>
            <p:cNvSpPr txBox="1">
              <a:spLocks noChangeArrowheads="1"/>
            </p:cNvSpPr>
            <p:nvPr/>
          </p:nvSpPr>
          <p:spPr bwMode="auto">
            <a:xfrm>
              <a:off x="3408" y="2784"/>
              <a:ext cx="139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 left, bottom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</a:rPr>
                <a:t>width,height</a:t>
              </a:r>
              <a:endPara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89" name="AutoShape 109"/>
            <p:cNvSpPr>
              <a:spLocks/>
            </p:cNvSpPr>
            <p:nvPr/>
          </p:nvSpPr>
          <p:spPr bwMode="auto">
            <a:xfrm>
              <a:off x="3408" y="2784"/>
              <a:ext cx="48" cy="384"/>
            </a:xfrm>
            <a:prstGeom prst="leftBracket">
              <a:avLst>
                <a:gd name="adj" fmla="val 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390" name="AutoShape 110"/>
            <p:cNvSpPr>
              <a:spLocks/>
            </p:cNvSpPr>
            <p:nvPr/>
          </p:nvSpPr>
          <p:spPr bwMode="auto">
            <a:xfrm>
              <a:off x="4750" y="2736"/>
              <a:ext cx="48" cy="432"/>
            </a:xfrm>
            <a:prstGeom prst="rightBracket">
              <a:avLst>
                <a:gd name="adj" fmla="val 75000"/>
              </a:avLst>
            </a:prstGeom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 Black" panose="020B0A04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391" name="Line 111"/>
            <p:cNvSpPr>
              <a:spLocks noChangeShapeType="1"/>
            </p:cNvSpPr>
            <p:nvPr/>
          </p:nvSpPr>
          <p:spPr bwMode="auto">
            <a:xfrm flipH="1">
              <a:off x="3552" y="321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创建图形对象的底层函数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51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154707"/>
            <a:ext cx="7696200" cy="1194173"/>
          </a:xfrm>
        </p:spPr>
        <p:txBody>
          <a:bodyPr>
            <a:sp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line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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创建线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对象       </a:t>
            </a:r>
            <a:r>
              <a:rPr lang="en-US" altLang="zh-CN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plot,plot3,contour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也能</a:t>
            </a:r>
            <a:r>
              <a:rPr lang="zh-CN" altLang="en-US" sz="2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创建</a:t>
            </a:r>
            <a:endParaRPr lang="zh-CN" altLang="en-US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h=line(</a:t>
            </a:r>
            <a:r>
              <a:rPr lang="en-US" altLang="zh-CN" sz="36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x,y,z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36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990600" y="4542683"/>
            <a:ext cx="7696200" cy="1766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surface</a:t>
            </a:r>
            <a:r>
              <a:rPr lang="en-US" altLang="zh-CN" sz="3200" dirty="0" smtClean="0">
                <a:sym typeface="Symbol" panose="05050102010706020507" pitchFamily="18" charset="2"/>
              </a:rPr>
              <a:t>  </a:t>
            </a:r>
            <a:r>
              <a:rPr lang="zh-CN" altLang="en-US" sz="3200" dirty="0" smtClean="0">
                <a:sym typeface="Symbol" panose="05050102010706020507" pitchFamily="18" charset="2"/>
              </a:rPr>
              <a:t>创建面对象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0" dirty="0" smtClean="0">
                <a:sym typeface="Symbol" panose="05050102010706020507" pitchFamily="18" charset="2"/>
              </a:rPr>
              <a:t>h=surface(</a:t>
            </a:r>
            <a:r>
              <a:rPr lang="en-US" altLang="zh-CN" sz="3200" b="0" dirty="0" err="1" smtClean="0">
                <a:sym typeface="Symbol" panose="05050102010706020507" pitchFamily="18" charset="2"/>
              </a:rPr>
              <a:t>x,y,z,c</a:t>
            </a:r>
            <a:r>
              <a:rPr lang="en-US" altLang="zh-CN" sz="3200" b="0" dirty="0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dirty="0" err="1" smtClean="0">
                <a:sym typeface="Symbol" panose="05050102010706020507" pitchFamily="18" charset="2"/>
              </a:rPr>
              <a:t>x,y,z</a:t>
            </a:r>
            <a:r>
              <a:rPr lang="zh-CN" altLang="en-US" sz="3200" dirty="0" smtClean="0">
                <a:sym typeface="Symbol" panose="05050102010706020507" pitchFamily="18" charset="2"/>
              </a:rPr>
              <a:t>是三维</a:t>
            </a:r>
            <a:r>
              <a:rPr lang="zh-CN" altLang="en-US" sz="3200" dirty="0" smtClean="0">
                <a:sym typeface="Symbol" panose="05050102010706020507" pitchFamily="18" charset="2"/>
              </a:rPr>
              <a:t>曲面坐标，</a:t>
            </a:r>
            <a:r>
              <a:rPr lang="en-US" altLang="zh-CN" sz="3200" dirty="0" smtClean="0">
                <a:sym typeface="Symbol" panose="05050102010706020507" pitchFamily="18" charset="2"/>
              </a:rPr>
              <a:t>c</a:t>
            </a:r>
            <a:r>
              <a:rPr lang="zh-CN" altLang="en-US" sz="3200" dirty="0" smtClean="0">
                <a:sym typeface="Symbol" panose="05050102010706020507" pitchFamily="18" charset="2"/>
              </a:rPr>
              <a:t>是颜色</a:t>
            </a:r>
            <a:r>
              <a:rPr lang="zh-CN" altLang="en-US" sz="3200" dirty="0" smtClean="0">
                <a:sym typeface="Symbol" panose="05050102010706020507" pitchFamily="18" charset="2"/>
              </a:rPr>
              <a:t>矩阵。</a:t>
            </a: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990600" y="2564904"/>
            <a:ext cx="7696200" cy="1766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patch</a:t>
            </a:r>
            <a:r>
              <a:rPr lang="en-US" altLang="zh-CN" sz="3200" dirty="0" smtClean="0">
                <a:solidFill>
                  <a:srgbClr val="FFCC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smtClean="0">
                <a:sym typeface="Symbol" panose="05050102010706020507" pitchFamily="18" charset="2"/>
              </a:rPr>
              <a:t> </a:t>
            </a:r>
            <a:r>
              <a:rPr lang="zh-CN" altLang="en-US" sz="3200" dirty="0" smtClean="0">
                <a:sym typeface="Symbol" panose="05050102010706020507" pitchFamily="18" charset="2"/>
              </a:rPr>
              <a:t>创建块</a:t>
            </a:r>
            <a:r>
              <a:rPr lang="zh-CN" altLang="en-US" sz="3200" dirty="0" smtClean="0">
                <a:sym typeface="Symbol" panose="05050102010706020507" pitchFamily="18" charset="2"/>
              </a:rPr>
              <a:t>对象    </a:t>
            </a:r>
            <a:r>
              <a:rPr lang="en-US" altLang="zh-CN" sz="2000" dirty="0">
                <a:sym typeface="Symbol" panose="05050102010706020507" pitchFamily="18" charset="2"/>
              </a:rPr>
              <a:t>fill,fill3,contour3</a:t>
            </a:r>
            <a:r>
              <a:rPr lang="zh-CN" altLang="en-US" sz="2000" dirty="0">
                <a:sym typeface="Symbol" panose="05050102010706020507" pitchFamily="18" charset="2"/>
              </a:rPr>
              <a:t>也能</a:t>
            </a:r>
            <a:r>
              <a:rPr lang="zh-CN" altLang="en-US" sz="2000" dirty="0" smtClean="0">
                <a:sym typeface="Symbol" panose="05050102010706020507" pitchFamily="18" charset="2"/>
              </a:rPr>
              <a:t>创建</a:t>
            </a:r>
            <a:endParaRPr lang="zh-CN" altLang="en-US" sz="3200" dirty="0" smtClean="0"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0" dirty="0" smtClean="0">
                <a:sym typeface="Symbol" panose="05050102010706020507" pitchFamily="18" charset="2"/>
              </a:rPr>
              <a:t>h=patch(</a:t>
            </a:r>
            <a:r>
              <a:rPr lang="en-US" altLang="zh-CN" sz="3200" b="0" dirty="0" err="1" smtClean="0">
                <a:sym typeface="Symbol" panose="05050102010706020507" pitchFamily="18" charset="2"/>
              </a:rPr>
              <a:t>x,y,z,c</a:t>
            </a:r>
            <a:r>
              <a:rPr lang="en-US" altLang="zh-CN" sz="3200" b="0" dirty="0" smtClean="0"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dirty="0" err="1" smtClean="0">
                <a:sym typeface="Symbol" panose="05050102010706020507" pitchFamily="18" charset="2"/>
              </a:rPr>
              <a:t>x,y,z</a:t>
            </a:r>
            <a:r>
              <a:rPr lang="zh-CN" altLang="en-US" sz="3200" dirty="0" smtClean="0">
                <a:sym typeface="Symbol" panose="05050102010706020507" pitchFamily="18" charset="2"/>
              </a:rPr>
              <a:t>定义</a:t>
            </a:r>
            <a:r>
              <a:rPr lang="zh-CN" altLang="en-US" sz="3200" dirty="0" smtClean="0">
                <a:sym typeface="Symbol" panose="05050102010706020507" pitchFamily="18" charset="2"/>
              </a:rPr>
              <a:t>多边形，</a:t>
            </a:r>
            <a:r>
              <a:rPr lang="en-US" altLang="zh-CN" sz="3200" dirty="0" smtClean="0">
                <a:sym typeface="Symbol" panose="05050102010706020507" pitchFamily="18" charset="2"/>
              </a:rPr>
              <a:t>c</a:t>
            </a:r>
            <a:r>
              <a:rPr lang="zh-CN" altLang="en-US" sz="3200" dirty="0" smtClean="0">
                <a:sym typeface="Symbol" panose="05050102010706020507" pitchFamily="18" charset="2"/>
              </a:rPr>
              <a:t>确定填充颜色。</a:t>
            </a:r>
            <a:endParaRPr lang="zh-CN" altLang="en-US" sz="2000" dirty="0" smtClean="0">
              <a:sym typeface="Symbol" panose="05050102010706020507" pitchFamily="18" charset="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创建图形对象的底层函数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89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38444"/>
            <a:ext cx="8050088" cy="4622804"/>
          </a:xfr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image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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显示图象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</a:rPr>
              <a:t>h=image(x); x</a:t>
            </a:r>
            <a:r>
              <a:rPr lang="zh-CN" altLang="en-US" dirty="0" smtClean="0">
                <a:latin typeface="Times New Roman" panose="02020603050405020304" pitchFamily="18" charset="0"/>
              </a:rPr>
              <a:t>为图像矩阵</a:t>
            </a:r>
          </a:p>
          <a:p>
            <a:pPr marL="0" indent="0" eaLnBrk="1" hangingPunct="1">
              <a:lnSpc>
                <a:spcPct val="110000"/>
              </a:lnSpc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text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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标注文字</a:t>
            </a:r>
          </a:p>
          <a:p>
            <a:pPr eaLnBrk="1" hangingPunct="1">
              <a:lnSpc>
                <a:spcPct val="110000"/>
              </a:lnSpc>
              <a:buFontTx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h=text(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x,y,’string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’)</a:t>
            </a:r>
          </a:p>
          <a:p>
            <a:pPr eaLnBrk="1" hangingPunct="1">
              <a:buFontTx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  <a:defRPr/>
            </a:pPr>
            <a:endParaRPr lang="en-US" altLang="zh-CN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每个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底层函数只能创建一个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图形对象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，并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将</a:t>
            </a:r>
            <a:endParaRPr lang="en-US" altLang="zh-CN" dirty="0" smtClean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它们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置于适当的父辈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对象中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8436" name="Line 8"/>
          <p:cNvSpPr>
            <a:spLocks noChangeShapeType="1"/>
          </p:cNvSpPr>
          <p:nvPr/>
        </p:nvSpPr>
        <p:spPr bwMode="auto">
          <a:xfrm flipH="1">
            <a:off x="2286000" y="3547864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7" name="Line 9"/>
          <p:cNvSpPr>
            <a:spLocks noChangeShapeType="1"/>
          </p:cNvSpPr>
          <p:nvPr/>
        </p:nvSpPr>
        <p:spPr bwMode="auto">
          <a:xfrm>
            <a:off x="4038600" y="3547864"/>
            <a:ext cx="1447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8" name="Text Box 11"/>
          <p:cNvSpPr txBox="1">
            <a:spLocks noChangeArrowheads="1"/>
          </p:cNvSpPr>
          <p:nvPr/>
        </p:nvSpPr>
        <p:spPr bwMode="auto">
          <a:xfrm>
            <a:off x="1143000" y="3990007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确定标注位置</a:t>
            </a:r>
          </a:p>
        </p:txBody>
      </p:sp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4953000" y="3990007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标注字符串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创建图形对象的底层函数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5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6" name="Text Box 10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1556792"/>
            <a:ext cx="7848600" cy="357795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图形</a:t>
            </a:r>
            <a:r>
              <a:rPr lang="zh-CN" altLang="en-US" sz="2800" dirty="0" smtClean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对象是由属性来描述的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4000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例</a:t>
            </a:r>
            <a:r>
              <a:rPr lang="en-US" altLang="zh-CN" sz="4000" dirty="0" smtClean="0">
                <a:solidFill>
                  <a:srgbClr val="0000FF"/>
                </a:solidFill>
                <a:effectLst/>
                <a:latin typeface="Arial Narrow" panose="020B0606020202030204" pitchFamily="34" charset="0"/>
              </a:rPr>
              <a:t>: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4000" dirty="0" smtClean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figure</a:t>
            </a:r>
            <a:r>
              <a:rPr lang="en-US" altLang="zh-CN" sz="4000" dirty="0" smtClean="0">
                <a:solidFill>
                  <a:srgbClr val="FFCC00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zh-CN" altLang="en-US" dirty="0">
                <a:latin typeface="Arial Narrow" panose="020B0606020202030204" pitchFamily="34" charset="0"/>
              </a:rPr>
              <a:t>大小位置  </a:t>
            </a:r>
            <a:r>
              <a:rPr lang="en-US" altLang="zh-CN" dirty="0">
                <a:latin typeface="Arial Narrow" panose="020B0606020202030204" pitchFamily="34" charset="0"/>
              </a:rPr>
              <a:t>[1 </a:t>
            </a:r>
            <a:r>
              <a:rPr lang="en-US" altLang="zh-CN" dirty="0" smtClean="0">
                <a:latin typeface="Arial Narrow" panose="020B0606020202030204" pitchFamily="34" charset="0"/>
              </a:rPr>
              <a:t>  1   640   </a:t>
            </a:r>
            <a:r>
              <a:rPr lang="en-US" altLang="zh-CN" dirty="0">
                <a:latin typeface="Arial Narrow" panose="020B0606020202030204" pitchFamily="34" charset="0"/>
              </a:rPr>
              <a:t>480] </a:t>
            </a:r>
            <a:endParaRPr lang="en-US" altLang="zh-CN" dirty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dirty="0">
                <a:latin typeface="Arial Narrow" panose="020B0606020202030204" pitchFamily="34" charset="0"/>
              </a:rPr>
              <a:t>          </a:t>
            </a:r>
            <a:r>
              <a:rPr lang="en-US" altLang="zh-CN" dirty="0" smtClean="0">
                <a:latin typeface="Arial Narrow" panose="020B0606020202030204" pitchFamily="34" charset="0"/>
              </a:rPr>
              <a:t>   </a:t>
            </a:r>
            <a:r>
              <a:rPr lang="zh-CN" altLang="en-US" dirty="0" smtClean="0">
                <a:latin typeface="Arial Narrow" panose="020B0606020202030204" pitchFamily="34" charset="0"/>
              </a:rPr>
              <a:t>颜色   </a:t>
            </a:r>
            <a:r>
              <a:rPr lang="en-US" altLang="zh-CN" dirty="0">
                <a:latin typeface="Arial Narrow" panose="020B0606020202030204" pitchFamily="34" charset="0"/>
              </a:rPr>
              <a:t>[ </a:t>
            </a:r>
            <a:r>
              <a:rPr lang="en-US" altLang="zh-CN" dirty="0" smtClean="0">
                <a:latin typeface="Arial Narrow" panose="020B0606020202030204" pitchFamily="34" charset="0"/>
              </a:rPr>
              <a:t>0  </a:t>
            </a:r>
            <a:r>
              <a:rPr lang="en-US" altLang="zh-CN" dirty="0">
                <a:latin typeface="Arial Narrow" panose="020B0606020202030204" pitchFamily="34" charset="0"/>
              </a:rPr>
              <a:t>0 </a:t>
            </a:r>
            <a:r>
              <a:rPr lang="en-US" altLang="zh-CN" dirty="0" smtClean="0">
                <a:latin typeface="Arial Narrow" panose="020B0606020202030204" pitchFamily="34" charset="0"/>
              </a:rPr>
              <a:t> 0 ] </a:t>
            </a:r>
            <a:endParaRPr lang="en-US" altLang="zh-CN" dirty="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4000" dirty="0" smtClean="0">
                <a:solidFill>
                  <a:srgbClr val="FF0000"/>
                </a:solidFill>
                <a:effectLst/>
                <a:latin typeface="Arial Narrow" panose="020B0606020202030204" pitchFamily="34" charset="0"/>
              </a:rPr>
              <a:t>line</a:t>
            </a:r>
            <a:r>
              <a:rPr lang="en-US" altLang="zh-CN" sz="4000" dirty="0" smtClean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  </a:t>
            </a:r>
            <a:r>
              <a:rPr lang="en-US" altLang="zh-CN" dirty="0" smtClean="0">
                <a:effectLst/>
                <a:latin typeface="Arial Narrow" panose="020B0606020202030204" pitchFamily="34" charset="0"/>
              </a:rPr>
              <a:t>x</a:t>
            </a:r>
            <a:r>
              <a:rPr lang="en-US" altLang="zh-CN" dirty="0" smtClean="0">
                <a:effectLst/>
                <a:latin typeface="Arial Narrow" panose="020B0606020202030204" pitchFamily="34" charset="0"/>
              </a:rPr>
              <a:t>, </a:t>
            </a:r>
            <a:r>
              <a:rPr lang="en-US" altLang="zh-CN" dirty="0" smtClean="0">
                <a:effectLst/>
                <a:latin typeface="Arial Narrow" panose="020B0606020202030204" pitchFamily="34" charset="0"/>
              </a:rPr>
              <a:t>y</a:t>
            </a:r>
            <a:r>
              <a:rPr lang="zh-CN" altLang="en-US" dirty="0" smtClean="0">
                <a:effectLst/>
                <a:latin typeface="Arial Narrow" panose="020B0606020202030204" pitchFamily="34" charset="0"/>
              </a:rPr>
              <a:t>数据；线</a:t>
            </a:r>
            <a:r>
              <a:rPr lang="zh-CN" altLang="en-US" dirty="0" smtClean="0">
                <a:effectLst/>
                <a:latin typeface="Arial Narrow" panose="020B0606020202030204" pitchFamily="34" charset="0"/>
              </a:rPr>
              <a:t>的</a:t>
            </a:r>
            <a:r>
              <a:rPr lang="zh-CN" altLang="en-US" dirty="0" smtClean="0">
                <a:effectLst/>
                <a:latin typeface="Arial Narrow" panose="020B0606020202030204" pitchFamily="34" charset="0"/>
              </a:rPr>
              <a:t>颜色；线型；线宽</a:t>
            </a:r>
            <a:endParaRPr lang="zh-CN" altLang="en-US" dirty="0" smtClean="0"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图形对象的属性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5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1254968"/>
            <a:ext cx="8153400" cy="3830216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高层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绘图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中，图形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对象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的属性一般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是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缺省或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由高层绘图函数自动设置的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，几乎不需要用户干预</a:t>
            </a:r>
            <a:endParaRPr lang="en-US" altLang="zh-CN" b="1" dirty="0" smtClean="0">
              <a:effectLst/>
              <a:latin typeface="Arial Narrow" panose="020B0606020202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句柄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绘图</a:t>
            </a:r>
            <a:r>
              <a:rPr lang="zh-CN" altLang="en-US" b="1" dirty="0" smtClean="0">
                <a:effectLst/>
                <a:latin typeface="Arial Narrow" panose="020B0606020202030204" pitchFamily="34" charset="0"/>
              </a:rPr>
              <a:t>中，图形对象的属性基本都需要用户通过句柄来设置</a:t>
            </a:r>
            <a:endParaRPr lang="zh-CN" altLang="en-US" b="1" dirty="0" smtClean="0"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84394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图形对象的属性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4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68760"/>
            <a:ext cx="7848600" cy="4327338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句柄</a:t>
            </a:r>
            <a:r>
              <a:rPr lang="zh-CN" altLang="en-US" dirty="0" smtClean="0"/>
              <a:t>是图形对象的</a:t>
            </a:r>
            <a:r>
              <a:rPr lang="zh-CN" altLang="en-US" dirty="0" smtClean="0">
                <a:solidFill>
                  <a:srgbClr val="FF0000"/>
                </a:solidFill>
              </a:rPr>
              <a:t>标识代码</a:t>
            </a:r>
            <a:r>
              <a:rPr lang="zh-CN" altLang="en-US" dirty="0" smtClean="0"/>
              <a:t>，含有</a:t>
            </a:r>
            <a:r>
              <a:rPr lang="zh-CN" altLang="en-US" dirty="0" smtClean="0"/>
              <a:t>图形</a:t>
            </a:r>
            <a:r>
              <a:rPr lang="zh-CN" altLang="en-US" dirty="0" smtClean="0"/>
              <a:t>对象各种</a:t>
            </a:r>
            <a:r>
              <a:rPr lang="zh-CN" altLang="en-US" dirty="0" smtClean="0"/>
              <a:t>必要的属性信息。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dirty="0" smtClean="0"/>
              <a:t>各图形对象的句柄数据格式：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dirty="0" smtClean="0"/>
              <a:t>      根屏幕            </a:t>
            </a:r>
            <a:r>
              <a:rPr lang="en-US" altLang="zh-CN" dirty="0" smtClean="0">
                <a:latin typeface="宋体" panose="02010600030101010101" pitchFamily="2" charset="-122"/>
              </a:rPr>
              <a:t>0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图形窗口        整数，表示图形窗口数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zh-CN" altLang="en-US" dirty="0" smtClean="0"/>
              <a:t>      其它对象        对应的浮点数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>
            <a:off x="1403648" y="4149080"/>
            <a:ext cx="655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句柄（</a:t>
            </a:r>
            <a:r>
              <a:rPr lang="en-US" altLang="zh-CN" kern="0" dirty="0" smtClean="0">
                <a:solidFill>
                  <a:srgbClr val="0000FF"/>
                </a:solidFill>
                <a:latin typeface="+mn-ea"/>
                <a:ea typeface="+mn-ea"/>
              </a:rPr>
              <a:t>handle</a:t>
            </a: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403648" y="4797152"/>
            <a:ext cx="6553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51222"/>
            <a:ext cx="7772400" cy="4939814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所有</a:t>
            </a:r>
            <a:r>
              <a:rPr lang="zh-CN" altLang="en-US" sz="2800" dirty="0" smtClean="0">
                <a:latin typeface="宋体" panose="02010600030101010101" pitchFamily="2" charset="-122"/>
              </a:rPr>
              <a:t>能创建图形对象的</a:t>
            </a:r>
            <a:r>
              <a:rPr lang="en-US" altLang="zh-CN" sz="2800" dirty="0" err="1" smtClean="0">
                <a:latin typeface="宋体" panose="02010600030101010101" pitchFamily="2" charset="-122"/>
              </a:rPr>
              <a:t>matlab</a:t>
            </a:r>
            <a:r>
              <a:rPr lang="zh-CN" altLang="en-US" sz="2800" dirty="0" smtClean="0"/>
              <a:t>函数都</a:t>
            </a:r>
            <a:r>
              <a:rPr lang="zh-CN" altLang="en-US" sz="2800" dirty="0" smtClean="0"/>
              <a:t>可</a:t>
            </a:r>
            <a:r>
              <a:rPr lang="zh-CN" altLang="en-US" sz="2800" dirty="0"/>
              <a:t>返回</a:t>
            </a:r>
            <a:r>
              <a:rPr lang="zh-CN" altLang="en-US" sz="2800" dirty="0" smtClean="0"/>
              <a:t>所</a:t>
            </a:r>
            <a:r>
              <a:rPr lang="zh-CN" altLang="en-US" sz="2800" dirty="0" smtClean="0"/>
              <a:t>创建图形对象的</a:t>
            </a:r>
            <a:r>
              <a:rPr lang="zh-CN" altLang="en-US" sz="2800" dirty="0" smtClean="0"/>
              <a:t>句柄</a:t>
            </a:r>
            <a:endParaRPr lang="en-US" altLang="zh-CN" sz="2800" dirty="0" smtClean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800" dirty="0" smtClean="0"/>
              <a:t>通过修改句柄可该变该句柄对应的对象属性</a:t>
            </a:r>
            <a:endParaRPr lang="zh-CN" altLang="en-US" sz="2800" dirty="0" smtClean="0"/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</a:rPr>
              <a:t>例：创建</a:t>
            </a:r>
            <a:r>
              <a:rPr lang="en-US" altLang="zh-CN" sz="2800" dirty="0" smtClean="0">
                <a:solidFill>
                  <a:srgbClr val="0000FF"/>
                </a:solidFill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</a:rPr>
              <a:t>号窗口，返回</a:t>
            </a:r>
            <a:r>
              <a:rPr lang="zh-CN" altLang="en-US" sz="2800" dirty="0" smtClean="0">
                <a:solidFill>
                  <a:srgbClr val="0000FF"/>
                </a:solidFill>
              </a:rPr>
              <a:t>句柄值</a:t>
            </a:r>
            <a:endParaRPr lang="zh-CN" altLang="en-US" sz="2800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800" dirty="0" smtClean="0"/>
              <a:t>      </a:t>
            </a:r>
            <a:r>
              <a:rPr lang="en-US" altLang="zh-CN" sz="2800" dirty="0" smtClean="0"/>
              <a:t>h=figure(1</a:t>
            </a:r>
            <a:r>
              <a:rPr lang="en-US" altLang="zh-CN" sz="2800" dirty="0" smtClean="0"/>
              <a:t>)   </a:t>
            </a:r>
            <a:r>
              <a:rPr lang="en-US" altLang="zh-CN" sz="2800" dirty="0" smtClean="0">
                <a:solidFill>
                  <a:srgbClr val="198A10"/>
                </a:solidFill>
              </a:rPr>
              <a:t>%</a:t>
            </a:r>
            <a:r>
              <a:rPr lang="zh-CN" altLang="en-US" sz="2800" dirty="0" smtClean="0">
                <a:solidFill>
                  <a:srgbClr val="198A10"/>
                </a:solidFill>
              </a:rPr>
              <a:t>关键是有个返回值</a:t>
            </a:r>
            <a:endParaRPr lang="en-US" altLang="zh-CN" sz="2800" dirty="0" smtClean="0">
              <a:solidFill>
                <a:srgbClr val="198A10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CN" sz="2800" dirty="0" smtClean="0"/>
              <a:t>      h=1   </a:t>
            </a:r>
            <a:r>
              <a:rPr lang="en-US" altLang="zh-CN" sz="2800" dirty="0" smtClean="0">
                <a:solidFill>
                  <a:srgbClr val="198A10"/>
                </a:solidFill>
              </a:rPr>
              <a:t>%</a:t>
            </a:r>
            <a:r>
              <a:rPr lang="zh-CN" altLang="en-US" sz="2800" dirty="0" smtClean="0">
                <a:solidFill>
                  <a:srgbClr val="198A10"/>
                </a:solidFill>
              </a:rPr>
              <a:t>返回</a:t>
            </a:r>
            <a:r>
              <a:rPr lang="zh-CN" altLang="en-US" sz="2800" dirty="0" smtClean="0">
                <a:solidFill>
                  <a:srgbClr val="198A10"/>
                </a:solidFill>
              </a:rPr>
              <a:t>值为窗口号数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</a:rPr>
              <a:t>例：</a:t>
            </a:r>
            <a:r>
              <a:rPr lang="en-US" altLang="zh-CN" sz="2800" dirty="0" smtClean="0">
                <a:solidFill>
                  <a:srgbClr val="0000FF"/>
                </a:solidFill>
              </a:rPr>
              <a:t>h=line(1:6,1:6)</a:t>
            </a:r>
            <a:r>
              <a:rPr lang="zh-CN" altLang="en-US" sz="2800" dirty="0" smtClean="0">
                <a:solidFill>
                  <a:srgbClr val="0000FF"/>
                </a:solidFill>
              </a:rPr>
              <a:t>创建线对象的同时也建立了一个唯一的句柄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800" dirty="0" smtClean="0"/>
              <a:t>    变量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是句柄值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sz="2800" dirty="0" smtClean="0"/>
              <a:t>浮点数</a:t>
            </a:r>
            <a:endParaRPr lang="en-US" altLang="zh-CN" sz="2800" dirty="0" smtClean="0"/>
          </a:p>
          <a:p>
            <a:pPr algn="ctr" eaLnBrk="1" hangingPunct="1">
              <a:spcBef>
                <a:spcPts val="6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类似的，</a:t>
            </a:r>
            <a:r>
              <a:rPr lang="en-US" altLang="zh-CN" sz="2800" dirty="0" smtClean="0">
                <a:solidFill>
                  <a:srgbClr val="FF0000"/>
                </a:solidFill>
              </a:rPr>
              <a:t>plot</a:t>
            </a:r>
            <a:r>
              <a:rPr lang="zh-CN" altLang="en-US" sz="2800" dirty="0" smtClean="0">
                <a:solidFill>
                  <a:srgbClr val="FF0000"/>
                </a:solidFill>
              </a:rPr>
              <a:t>等也有句柄返回值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句柄（</a:t>
            </a:r>
            <a:r>
              <a:rPr lang="en-US" altLang="zh-CN" kern="0" dirty="0" smtClean="0">
                <a:solidFill>
                  <a:srgbClr val="0000FF"/>
                </a:solidFill>
                <a:latin typeface="+mn-ea"/>
                <a:ea typeface="+mn-ea"/>
              </a:rPr>
              <a:t>handle</a:t>
            </a: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47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153400" cy="5312223"/>
          </a:xfr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句柄属性的设置与修改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获得句柄图形对象的属性和返回某些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对象的句柄值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set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改变图形对象的</a:t>
            </a:r>
            <a:r>
              <a:rPr lang="zh-CN" altLang="en-US" dirty="0" smtClean="0"/>
              <a:t>属性</a:t>
            </a:r>
          </a:p>
          <a:p>
            <a:pPr eaLnBrk="1" hangingPunct="1">
              <a:buFontTx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专用函数：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 err="1" smtClean="0"/>
              <a:t>gcf</a:t>
            </a:r>
            <a:r>
              <a:rPr lang="zh-CN" altLang="en-US" dirty="0" smtClean="0"/>
              <a:t>：当前窗口对象的句柄  </a:t>
            </a: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r>
              <a:rPr lang="en-US" altLang="zh-CN" dirty="0" err="1" smtClean="0"/>
              <a:t>gca</a:t>
            </a:r>
            <a:r>
              <a:rPr lang="zh-CN" altLang="en-US" dirty="0" smtClean="0"/>
              <a:t>：当前轴对象的句柄</a:t>
            </a:r>
            <a:endParaRPr lang="en-US" altLang="zh-CN" dirty="0" smtClean="0"/>
          </a:p>
          <a:p>
            <a:pPr eaLnBrk="1" hangingPunct="1">
              <a:buNone/>
              <a:defRPr/>
            </a:pPr>
            <a:r>
              <a:rPr lang="en-US" altLang="zh-CN" dirty="0"/>
              <a:t>delete(</a:t>
            </a:r>
            <a:r>
              <a:rPr lang="en-US" altLang="zh-CN" dirty="0" err="1"/>
              <a:t>gcf</a:t>
            </a:r>
            <a:r>
              <a:rPr lang="en-US" altLang="zh-CN" dirty="0" smtClean="0"/>
              <a:t>)：</a:t>
            </a:r>
            <a:r>
              <a:rPr lang="zh-CN" altLang="en-US" dirty="0" smtClean="0"/>
              <a:t>删除</a:t>
            </a:r>
            <a:r>
              <a:rPr lang="zh-CN" altLang="en-US" dirty="0"/>
              <a:t>当前窗口的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句柄的获得与设置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80928"/>
            <a:ext cx="9144000" cy="72008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pPr algn="ctr"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图形效果的修饰</a:t>
            </a:r>
            <a:endParaRPr lang="zh-CN" altLang="en-US" sz="4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11560" y="3861048"/>
            <a:ext cx="8215313" cy="12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0" kern="0" dirty="0" smtClean="0">
                <a:solidFill>
                  <a:schemeClr val="tx1"/>
                </a:solidFill>
                <a:latin typeface="+mn-ea"/>
                <a:ea typeface="+mn-ea"/>
              </a:rPr>
              <a:t>对图像进行</a:t>
            </a:r>
            <a:r>
              <a:rPr lang="zh-CN" altLang="en-US" sz="2800" b="0" kern="0" dirty="0">
                <a:solidFill>
                  <a:srgbClr val="0000FF"/>
                </a:solidFill>
                <a:latin typeface="+mn-ea"/>
                <a:ea typeface="+mn-ea"/>
              </a:rPr>
              <a:t>色彩、</a:t>
            </a:r>
            <a:r>
              <a:rPr lang="zh-CN" altLang="en-US" sz="2800" b="0" kern="0" dirty="0" smtClean="0">
                <a:solidFill>
                  <a:srgbClr val="0000FF"/>
                </a:solidFill>
                <a:latin typeface="+mn-ea"/>
                <a:ea typeface="+mn-ea"/>
              </a:rPr>
              <a:t>光照、视角、裁剪、空间变换</a:t>
            </a:r>
            <a:r>
              <a:rPr lang="zh-CN" altLang="en-US" sz="2800" b="0" kern="0" dirty="0" smtClean="0">
                <a:solidFill>
                  <a:schemeClr val="tx1"/>
                </a:solidFill>
                <a:latin typeface="+mn-ea"/>
                <a:ea typeface="+mn-ea"/>
              </a:rPr>
              <a:t>等方面的处理，使图形更加美观。</a:t>
            </a:r>
            <a:endParaRPr lang="zh-CN" altLang="en-US" sz="2800" b="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738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908720"/>
            <a:ext cx="8153400" cy="5583067"/>
          </a:xfrm>
          <a:noFill/>
        </p:spPr>
        <p:txBody>
          <a:bodyPr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例：创建一个线</a:t>
            </a:r>
            <a:r>
              <a:rPr lang="zh-CN" altLang="en-US" dirty="0" smtClean="0">
                <a:solidFill>
                  <a:srgbClr val="0000FF"/>
                </a:solidFill>
              </a:rPr>
              <a:t>对象</a:t>
            </a:r>
            <a:r>
              <a:rPr lang="en-US" altLang="zh-CN" dirty="0" smtClean="0">
                <a:solidFill>
                  <a:srgbClr val="0000FF"/>
                </a:solidFill>
              </a:rPr>
              <a:t>,</a:t>
            </a:r>
            <a:r>
              <a:rPr lang="zh-CN" altLang="en-US" dirty="0" smtClean="0">
                <a:solidFill>
                  <a:srgbClr val="0000FF"/>
                </a:solidFill>
              </a:rPr>
              <a:t>返回其句柄值并查看具体的句柄属性</a:t>
            </a:r>
            <a:endParaRPr lang="zh-CN" altLang="en-US" dirty="0" smtClean="0">
              <a:solidFill>
                <a:srgbClr val="FFCC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dirty="0" smtClean="0">
                <a:solidFill>
                  <a:srgbClr val="993300"/>
                </a:solidFill>
              </a:rPr>
              <a:t>h1=line([0:10],[0:10])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结果是</a:t>
            </a:r>
            <a:endParaRPr lang="en-US" altLang="zh-CN" sz="2000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/>
              <a:t>		h1 =</a:t>
            </a:r>
            <a:endParaRPr lang="en-US" altLang="zh-CN" sz="2000" dirty="0" smtClean="0"/>
          </a:p>
          <a:p>
            <a:pPr eaLnBrk="1" hangingPunct="1">
              <a:buFontTx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/>
              <a:t>		57.0001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>
                <a:solidFill>
                  <a:srgbClr val="993300"/>
                </a:solidFill>
              </a:rPr>
              <a:t>get(h1</a:t>
            </a:r>
            <a:r>
              <a:rPr lang="en-US" altLang="zh-CN" dirty="0" smtClean="0">
                <a:solidFill>
                  <a:srgbClr val="993300"/>
                </a:solidFill>
              </a:rPr>
              <a:t>)</a:t>
            </a:r>
          </a:p>
          <a:p>
            <a:pPr eaLnBrk="1" hangingPunct="1">
              <a:buNone/>
              <a:defRPr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结果是</a:t>
            </a:r>
            <a:endParaRPr lang="en-US" altLang="zh-CN" sz="2000" dirty="0" smtClean="0"/>
          </a:p>
          <a:p>
            <a:pPr eaLnBrk="1" hangingPunct="1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DisplayName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</a:p>
          <a:p>
            <a:pPr eaLnBrk="1" hangingPunct="1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Annotation </a:t>
            </a:r>
            <a:r>
              <a:rPr lang="en-US" altLang="zh-CN" sz="2000" dirty="0"/>
              <a:t>= [ (1 by 1) </a:t>
            </a:r>
            <a:r>
              <a:rPr lang="en-US" altLang="zh-CN" sz="2000" dirty="0" err="1"/>
              <a:t>hg.Annotation</a:t>
            </a:r>
            <a:r>
              <a:rPr lang="en-US" altLang="zh-CN" sz="2000" dirty="0"/>
              <a:t> array]</a:t>
            </a:r>
          </a:p>
          <a:p>
            <a:pPr eaLnBrk="1" hangingPunct="1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Color </a:t>
            </a:r>
            <a:r>
              <a:rPr lang="en-US" altLang="zh-CN" sz="2000" dirty="0"/>
              <a:t>= [0 0 1</a:t>
            </a:r>
            <a:r>
              <a:rPr lang="en-US" altLang="zh-CN" sz="2000" dirty="0" smtClean="0"/>
              <a:t>]   </a:t>
            </a:r>
            <a:r>
              <a:rPr lang="zh-CN" altLang="en-US" sz="2000" dirty="0" smtClean="0">
                <a:solidFill>
                  <a:srgbClr val="FF0000"/>
                </a:solidFill>
              </a:rPr>
              <a:t>注意此处线条颜色为</a:t>
            </a:r>
            <a:r>
              <a:rPr lang="zh-CN" altLang="en-US" sz="2000" dirty="0">
                <a:solidFill>
                  <a:srgbClr val="FF0000"/>
                </a:solidFill>
              </a:rPr>
              <a:t>默认</a:t>
            </a:r>
            <a:r>
              <a:rPr lang="zh-CN" altLang="en-US" sz="2000" dirty="0" smtClean="0">
                <a:solidFill>
                  <a:srgbClr val="FF0000"/>
                </a:solidFill>
              </a:rPr>
              <a:t>值蓝色</a:t>
            </a:r>
            <a:endParaRPr lang="en-US" altLang="zh-CN" sz="2000" dirty="0"/>
          </a:p>
          <a:p>
            <a:pPr eaLnBrk="1" hangingPunct="1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LineStyle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-</a:t>
            </a:r>
          </a:p>
          <a:p>
            <a:pPr eaLnBrk="1" hangingPunct="1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… </a:t>
            </a:r>
            <a:r>
              <a:rPr lang="zh-CN" altLang="en-US" sz="2000" dirty="0" smtClean="0"/>
              <a:t>后面还有很多</a:t>
            </a:r>
            <a:endParaRPr lang="en-US" altLang="zh-CN" dirty="0">
              <a:solidFill>
                <a:srgbClr val="9933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句柄的获得与设置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52" y="1844824"/>
            <a:ext cx="4325365" cy="32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0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878632"/>
            <a:ext cx="7776864" cy="54102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None/>
              <a:defRPr/>
            </a:pPr>
            <a:r>
              <a:rPr lang="en-US" altLang="zh-CN" sz="2400" dirty="0">
                <a:solidFill>
                  <a:srgbClr val="198A10"/>
                </a:solidFill>
              </a:rPr>
              <a:t>%</a:t>
            </a:r>
            <a:r>
              <a:rPr lang="zh-CN" altLang="en-US" sz="2400" dirty="0">
                <a:solidFill>
                  <a:srgbClr val="198A10"/>
                </a:solidFill>
              </a:rPr>
              <a:t>接上页指令</a:t>
            </a:r>
            <a:endParaRPr lang="en-US" altLang="zh-CN" sz="2400" dirty="0">
              <a:solidFill>
                <a:srgbClr val="198A10"/>
              </a:solidFill>
            </a:endParaRPr>
          </a:p>
          <a:p>
            <a:pPr eaLnBrk="1" hangingPunct="1">
              <a:lnSpc>
                <a:spcPct val="120000"/>
              </a:lnSpc>
              <a:buNone/>
              <a:defRPr/>
            </a:pPr>
            <a:r>
              <a:rPr lang="en-US" altLang="zh-CN" sz="2800" dirty="0">
                <a:solidFill>
                  <a:srgbClr val="993300"/>
                </a:solidFill>
              </a:rPr>
              <a:t>get(</a:t>
            </a:r>
            <a:r>
              <a:rPr lang="en-US" altLang="zh-CN" sz="2800" dirty="0" err="1">
                <a:solidFill>
                  <a:srgbClr val="993300"/>
                </a:solidFill>
              </a:rPr>
              <a:t>gca</a:t>
            </a:r>
            <a:r>
              <a:rPr lang="en-US" altLang="zh-CN" sz="2800" dirty="0">
                <a:solidFill>
                  <a:srgbClr val="993300"/>
                </a:solidFill>
              </a:rPr>
              <a:t>) </a:t>
            </a:r>
            <a:r>
              <a:rPr lang="en-US" altLang="zh-CN" sz="2400" dirty="0" smtClean="0">
                <a:solidFill>
                  <a:srgbClr val="198A10"/>
                </a:solidFill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</a:rPr>
              <a:t>轴</a:t>
            </a:r>
            <a:r>
              <a:rPr lang="zh-CN" altLang="en-US" sz="2400" dirty="0">
                <a:solidFill>
                  <a:srgbClr val="198A10"/>
                </a:solidFill>
              </a:rPr>
              <a:t>是线对象的父代，可查轴的</a:t>
            </a:r>
            <a:r>
              <a:rPr lang="zh-CN" altLang="en-US" sz="2400" dirty="0" smtClean="0">
                <a:solidFill>
                  <a:srgbClr val="198A10"/>
                </a:solidFill>
              </a:rPr>
              <a:t>句柄</a:t>
            </a:r>
            <a:endParaRPr lang="en-US" altLang="zh-CN" sz="2400" dirty="0" smtClean="0">
              <a:solidFill>
                <a:srgbClr val="198A10"/>
              </a:solidFill>
            </a:endParaRP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结果是</a:t>
            </a: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ActivePositionProperty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/>
              <a:t>outerposition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ALim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[0 1</a:t>
            </a:r>
            <a:r>
              <a:rPr lang="en-US" altLang="zh-CN" sz="1800" dirty="0" smtClean="0"/>
              <a:t>]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dirty="0" smtClean="0"/>
              <a:t>			</a:t>
            </a:r>
            <a:r>
              <a:rPr lang="en-US" altLang="zh-CN" sz="1800" dirty="0" err="1" smtClean="0"/>
              <a:t>ALimMode</a:t>
            </a:r>
            <a:r>
              <a:rPr lang="en-US" altLang="zh-CN" sz="1800" dirty="0" smtClean="0"/>
              <a:t> = auto   </a:t>
            </a:r>
            <a:r>
              <a:rPr lang="zh-CN" altLang="en-US" sz="1800" dirty="0" smtClean="0">
                <a:solidFill>
                  <a:srgbClr val="FF0000"/>
                </a:solidFill>
              </a:rPr>
              <a:t>注意此处坐标轴范围设置为默认值</a:t>
            </a:r>
            <a:endParaRPr lang="en-US" altLang="zh-CN" sz="1800" dirty="0" smtClean="0"/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AmbientLightColor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[1 1 1]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		Box </a:t>
            </a:r>
            <a:r>
              <a:rPr lang="en-US" altLang="zh-CN" sz="1800" dirty="0"/>
              <a:t>= </a:t>
            </a:r>
            <a:r>
              <a:rPr lang="en-US" altLang="zh-CN" sz="1800" dirty="0" smtClean="0"/>
              <a:t>off   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  <a:defRPr/>
            </a:pPr>
            <a:r>
              <a:rPr lang="en-US" altLang="zh-CN" sz="2800" dirty="0" smtClean="0">
                <a:solidFill>
                  <a:srgbClr val="993300"/>
                </a:solidFill>
              </a:rPr>
              <a:t>get(</a:t>
            </a:r>
            <a:r>
              <a:rPr lang="en-US" altLang="zh-CN" sz="2800" dirty="0" err="1" smtClean="0">
                <a:solidFill>
                  <a:srgbClr val="993300"/>
                </a:solidFill>
              </a:rPr>
              <a:t>gca</a:t>
            </a:r>
            <a:r>
              <a:rPr lang="en-US" altLang="zh-CN" sz="2800" dirty="0" smtClean="0">
                <a:solidFill>
                  <a:srgbClr val="993300"/>
                </a:solidFill>
              </a:rPr>
              <a:t>,'</a:t>
            </a:r>
            <a:r>
              <a:rPr lang="en-US" altLang="zh-CN" sz="2800" dirty="0" err="1" smtClean="0">
                <a:solidFill>
                  <a:srgbClr val="993300"/>
                </a:solidFill>
              </a:rPr>
              <a:t>colororder</a:t>
            </a:r>
            <a:r>
              <a:rPr lang="en-US" altLang="zh-CN" sz="2800" dirty="0" smtClean="0">
                <a:solidFill>
                  <a:srgbClr val="993300"/>
                </a:solidFill>
              </a:rPr>
              <a:t>') </a:t>
            </a:r>
            <a:r>
              <a:rPr lang="en-US" altLang="zh-CN" sz="2400" dirty="0" smtClean="0">
                <a:solidFill>
                  <a:srgbClr val="198A10"/>
                </a:solidFill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</a:rPr>
              <a:t>可查色序</a:t>
            </a:r>
            <a:endParaRPr lang="en-US" altLang="zh-CN" sz="2000" dirty="0" smtClean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结果是</a:t>
            </a:r>
            <a:r>
              <a:rPr lang="en-US" altLang="zh-CN" sz="1800" dirty="0" smtClean="0"/>
              <a:t>	0         	0    	1.0000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dirty="0"/>
              <a:t>         </a:t>
            </a:r>
            <a:r>
              <a:rPr lang="en-US" altLang="zh-CN" sz="1800" dirty="0" smtClean="0"/>
              <a:t>		0    	0.5000  0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			1.0000  0         	0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dirty="0"/>
              <a:t>         </a:t>
            </a:r>
            <a:r>
              <a:rPr lang="en-US" altLang="zh-CN" sz="1800" dirty="0" smtClean="0"/>
              <a:t>		0    	0.7500  0.7500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			0.7500  0    	0.7500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			0.7500  </a:t>
            </a:r>
            <a:r>
              <a:rPr lang="en-US" altLang="zh-CN" sz="1800" dirty="0"/>
              <a:t>0.7500 </a:t>
            </a:r>
            <a:r>
              <a:rPr lang="en-US" altLang="zh-CN" sz="1800" dirty="0" smtClean="0"/>
              <a:t>	0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dirty="0"/>
              <a:t>    </a:t>
            </a:r>
            <a:r>
              <a:rPr lang="en-US" altLang="zh-CN" sz="1800" dirty="0" smtClean="0"/>
              <a:t>			0.2500  0.2500 	0.2500</a:t>
            </a:r>
            <a:endParaRPr lang="en-US" altLang="zh-CN" sz="1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句柄的获得与设置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8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句柄的获得与设置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878632"/>
            <a:ext cx="6264696" cy="514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kern="0" dirty="0" smtClean="0">
                <a:solidFill>
                  <a:srgbClr val="198A10"/>
                </a:solidFill>
              </a:rPr>
              <a:t>%</a:t>
            </a:r>
            <a:r>
              <a:rPr lang="zh-CN" altLang="en-US" sz="2400" b="0" kern="0" dirty="0" smtClean="0">
                <a:solidFill>
                  <a:srgbClr val="198A10"/>
                </a:solidFill>
              </a:rPr>
              <a:t>接上页指令</a:t>
            </a:r>
            <a:endParaRPr lang="en-US" altLang="zh-CN" sz="2400" b="0" kern="0" dirty="0" smtClean="0">
              <a:solidFill>
                <a:srgbClr val="198A1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800" kern="0" dirty="0">
                <a:solidFill>
                  <a:srgbClr val="993300"/>
                </a:solidFill>
              </a:rPr>
              <a:t>set</a:t>
            </a:r>
            <a:r>
              <a:rPr lang="en-US" altLang="zh-CN" sz="2800" b="0" kern="0" dirty="0">
                <a:solidFill>
                  <a:srgbClr val="993300"/>
                </a:solidFill>
              </a:rPr>
              <a:t>(h1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,‘color’,[</a:t>
            </a:r>
            <a:r>
              <a:rPr lang="en-US" altLang="zh-CN" sz="2800" b="0" kern="0" dirty="0">
                <a:solidFill>
                  <a:srgbClr val="993300"/>
                </a:solidFill>
              </a:rPr>
              <a:t>1 0 0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]) </a:t>
            </a:r>
            <a:r>
              <a:rPr lang="en-US" altLang="zh-CN" sz="2000" b="0" kern="0" dirty="0" smtClean="0">
                <a:solidFill>
                  <a:srgbClr val="993300"/>
                </a:solidFill>
              </a:rPr>
              <a:t>;</a:t>
            </a:r>
            <a:r>
              <a:rPr lang="en-US" altLang="zh-CN" sz="2000" b="0" kern="0" dirty="0" smtClean="0">
                <a:solidFill>
                  <a:srgbClr val="198A10"/>
                </a:solidFill>
              </a:rPr>
              <a:t>%</a:t>
            </a:r>
            <a:r>
              <a:rPr lang="zh-CN" altLang="en-US" sz="2000" b="0" kern="0" dirty="0" smtClean="0">
                <a:solidFill>
                  <a:srgbClr val="198A10"/>
                </a:solidFill>
              </a:rPr>
              <a:t>设置线颜色为红色</a:t>
            </a:r>
            <a:endParaRPr lang="en-US" altLang="zh-CN" sz="2000" b="0" kern="0" dirty="0" smtClean="0">
              <a:solidFill>
                <a:srgbClr val="198A1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800" kern="0" dirty="0">
                <a:solidFill>
                  <a:srgbClr val="993300"/>
                </a:solidFill>
              </a:rPr>
              <a:t>get</a:t>
            </a:r>
            <a:r>
              <a:rPr lang="en-US" altLang="zh-CN" sz="2800" b="0" kern="0" dirty="0">
                <a:solidFill>
                  <a:srgbClr val="993300"/>
                </a:solidFill>
              </a:rPr>
              <a:t>(h1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);</a:t>
            </a:r>
            <a:r>
              <a:rPr lang="en-US" altLang="zh-CN" sz="2800" b="0" kern="0" dirty="0">
                <a:solidFill>
                  <a:srgbClr val="993300"/>
                </a:solidFill>
              </a:rPr>
              <a:t> </a:t>
            </a:r>
            <a:r>
              <a:rPr lang="en-US" altLang="zh-CN" sz="2000" b="0" kern="0" dirty="0">
                <a:solidFill>
                  <a:srgbClr val="198A10"/>
                </a:solidFill>
              </a:rPr>
              <a:t>%</a:t>
            </a:r>
            <a:r>
              <a:rPr lang="zh-CN" altLang="en-US" sz="2000" b="0" kern="0" dirty="0">
                <a:solidFill>
                  <a:srgbClr val="198A10"/>
                </a:solidFill>
              </a:rPr>
              <a:t>再次查看</a:t>
            </a:r>
            <a:r>
              <a:rPr lang="zh-CN" altLang="en-US" sz="2000" b="0" kern="0" dirty="0" smtClean="0">
                <a:solidFill>
                  <a:srgbClr val="198A10"/>
                </a:solidFill>
              </a:rPr>
              <a:t>属性</a:t>
            </a:r>
            <a:endParaRPr lang="en-US" altLang="zh-CN" sz="2000" b="0" kern="0" dirty="0">
              <a:solidFill>
                <a:srgbClr val="198A1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1800" b="0" kern="0" dirty="0" smtClean="0"/>
              <a:t>结果是</a:t>
            </a:r>
            <a:r>
              <a:rPr lang="en-US" altLang="zh-CN" sz="1800" b="0" kern="0" dirty="0" smtClean="0"/>
              <a:t>	</a:t>
            </a:r>
            <a:r>
              <a:rPr lang="en-US" altLang="zh-CN" sz="1800" b="0" kern="0" dirty="0" err="1" smtClean="0"/>
              <a:t>isplayName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/>
              <a:t>=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Annotation </a:t>
            </a:r>
            <a:r>
              <a:rPr lang="en-US" altLang="zh-CN" sz="1800" b="0" kern="0" dirty="0"/>
              <a:t>= [ (1 by 1) </a:t>
            </a:r>
            <a:r>
              <a:rPr lang="en-US" altLang="zh-CN" sz="1800" b="0" kern="0" dirty="0" err="1"/>
              <a:t>hg.Annotation</a:t>
            </a:r>
            <a:r>
              <a:rPr lang="en-US" altLang="zh-CN" sz="1800" b="0" kern="0" dirty="0"/>
              <a:t> array]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Color </a:t>
            </a:r>
            <a:r>
              <a:rPr lang="en-US" altLang="zh-CN" sz="1800" b="0" kern="0" dirty="0"/>
              <a:t>= [1 0 0</a:t>
            </a:r>
            <a:r>
              <a:rPr lang="en-US" altLang="zh-CN" sz="1800" b="0" kern="0" dirty="0" smtClean="0"/>
              <a:t>]   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这里表示线为红色</a:t>
            </a:r>
            <a:endParaRPr lang="en-US" altLang="zh-CN" sz="1800" b="0" kern="0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</a:t>
            </a:r>
            <a:r>
              <a:rPr lang="en-US" altLang="zh-CN" sz="1800" b="0" kern="0" dirty="0" err="1" smtClean="0"/>
              <a:t>LineStyle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/>
              <a:t>= -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…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800" kern="0" dirty="0">
                <a:solidFill>
                  <a:srgbClr val="993300"/>
                </a:solidFill>
              </a:rPr>
              <a:t>box on; 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2800" kern="0" dirty="0" smtClean="0">
                <a:solidFill>
                  <a:srgbClr val="993300"/>
                </a:solidFill>
              </a:rPr>
              <a:t>get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(</a:t>
            </a:r>
            <a:r>
              <a:rPr lang="en-US" altLang="zh-CN" sz="2800" b="0" kern="0" dirty="0" err="1" smtClean="0">
                <a:solidFill>
                  <a:srgbClr val="993300"/>
                </a:solidFill>
              </a:rPr>
              <a:t>gca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)</a:t>
            </a:r>
            <a:r>
              <a:rPr lang="en-US" altLang="zh-CN" sz="2800" b="0" kern="0" dirty="0">
                <a:solidFill>
                  <a:srgbClr val="198A10"/>
                </a:solidFill>
              </a:rPr>
              <a:t> </a:t>
            </a:r>
            <a:r>
              <a:rPr lang="en-US" altLang="zh-CN" sz="2000" b="0" kern="0" dirty="0">
                <a:solidFill>
                  <a:srgbClr val="198A10"/>
                </a:solidFill>
              </a:rPr>
              <a:t>%</a:t>
            </a:r>
            <a:r>
              <a:rPr lang="zh-CN" altLang="en-US" sz="2000" b="0" kern="0" dirty="0">
                <a:solidFill>
                  <a:srgbClr val="198A10"/>
                </a:solidFill>
              </a:rPr>
              <a:t>打开边框，再次查看轴对象属性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 </a:t>
            </a:r>
            <a:r>
              <a:rPr lang="en-US" altLang="zh-CN" sz="1800" b="0" kern="0" dirty="0" smtClean="0"/>
              <a:t> </a:t>
            </a:r>
            <a:r>
              <a:rPr lang="zh-CN" altLang="en-US" sz="1800" b="0" kern="0" dirty="0" smtClean="0"/>
              <a:t>结果是 </a:t>
            </a:r>
            <a:r>
              <a:rPr lang="en-US" altLang="zh-CN" sz="1800" b="0" kern="0" dirty="0" err="1" smtClean="0"/>
              <a:t>ActivePositionProperty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/>
              <a:t>= </a:t>
            </a:r>
            <a:r>
              <a:rPr lang="en-US" altLang="zh-CN" sz="1800" b="0" kern="0" dirty="0" err="1"/>
              <a:t>outerposition</a:t>
            </a:r>
            <a:endParaRPr lang="en-US" altLang="zh-CN" sz="1800" b="0" kern="0" dirty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</a:t>
            </a:r>
            <a:r>
              <a:rPr lang="en-US" altLang="zh-CN" sz="1800" b="0" kern="0" dirty="0" err="1" smtClean="0"/>
              <a:t>ALim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/>
              <a:t>= [0 1]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</a:t>
            </a:r>
            <a:r>
              <a:rPr lang="en-US" altLang="zh-CN" sz="1800" b="0" kern="0" dirty="0" err="1" smtClean="0"/>
              <a:t>ALimMode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/>
              <a:t>= auto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</a:t>
            </a:r>
            <a:r>
              <a:rPr lang="en-US" altLang="zh-CN" sz="1800" b="0" kern="0" dirty="0" err="1" smtClean="0"/>
              <a:t>AmbientLightColor</a:t>
            </a:r>
            <a:r>
              <a:rPr lang="en-US" altLang="zh-CN" sz="1800" b="0" kern="0" dirty="0" smtClean="0"/>
              <a:t> </a:t>
            </a:r>
            <a:r>
              <a:rPr lang="en-US" altLang="zh-CN" sz="1800" b="0" kern="0" dirty="0"/>
              <a:t>= [1 1 1]</a:t>
            </a:r>
          </a:p>
          <a:p>
            <a:pPr eaLnBrk="1" hangingPunct="1">
              <a:spcBef>
                <a:spcPts val="0"/>
              </a:spcBef>
              <a:buNone/>
              <a:defRPr/>
            </a:pPr>
            <a:r>
              <a:rPr lang="en-US" altLang="zh-CN" sz="1800" b="0" kern="0" dirty="0"/>
              <a:t>	</a:t>
            </a:r>
            <a:r>
              <a:rPr lang="en-US" altLang="zh-CN" sz="1800" b="0" kern="0" dirty="0" smtClean="0"/>
              <a:t>	Box </a:t>
            </a:r>
            <a:r>
              <a:rPr lang="en-US" altLang="zh-CN" sz="1800" b="0" kern="0" dirty="0"/>
              <a:t>= </a:t>
            </a:r>
            <a:r>
              <a:rPr lang="en-US" altLang="zh-CN" sz="1800" b="0" kern="0" dirty="0" smtClean="0"/>
              <a:t>on  </a:t>
            </a:r>
            <a:r>
              <a:rPr lang="zh-CN" altLang="en-US" sz="1800" b="0" kern="0" dirty="0" smtClean="0">
                <a:solidFill>
                  <a:srgbClr val="FF0000"/>
                </a:solidFill>
              </a:rPr>
              <a:t>这里表示边框打开</a:t>
            </a:r>
            <a:endParaRPr lang="en-US" altLang="zh-CN" sz="1800" b="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55" y="1052736"/>
            <a:ext cx="2871502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855" y="3861168"/>
            <a:ext cx="287150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句柄的获得与设置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95536" y="878632"/>
            <a:ext cx="8496052" cy="125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kern="0" dirty="0" smtClean="0">
                <a:solidFill>
                  <a:srgbClr val="198A10"/>
                </a:solidFill>
              </a:rPr>
              <a:t>%</a:t>
            </a:r>
            <a:r>
              <a:rPr lang="zh-CN" altLang="en-US" sz="2400" b="0" kern="0" dirty="0" smtClean="0">
                <a:solidFill>
                  <a:srgbClr val="198A10"/>
                </a:solidFill>
              </a:rPr>
              <a:t>接上页指令</a:t>
            </a:r>
            <a:endParaRPr lang="en-US" altLang="zh-CN" sz="2400" b="0" kern="0" dirty="0" smtClean="0">
              <a:solidFill>
                <a:srgbClr val="198A1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kern="0" dirty="0" smtClean="0">
                <a:solidFill>
                  <a:srgbClr val="993300"/>
                </a:solidFill>
              </a:rPr>
              <a:t>set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(</a:t>
            </a:r>
            <a:r>
              <a:rPr lang="en-US" altLang="zh-CN" sz="2800" b="0" kern="0" dirty="0" err="1" smtClean="0">
                <a:solidFill>
                  <a:srgbClr val="993300"/>
                </a:solidFill>
              </a:rPr>
              <a:t>gcf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,‘color’,[</a:t>
            </a:r>
            <a:r>
              <a:rPr lang="en-US" altLang="zh-CN" sz="2800" b="0" kern="0" dirty="0">
                <a:solidFill>
                  <a:srgbClr val="993300"/>
                </a:solidFill>
              </a:rPr>
              <a:t>0.5 0.6 0.8</a:t>
            </a:r>
            <a:r>
              <a:rPr lang="en-US" altLang="zh-CN" sz="2800" b="0" kern="0" dirty="0" smtClean="0">
                <a:solidFill>
                  <a:srgbClr val="993300"/>
                </a:solidFill>
              </a:rPr>
              <a:t>]) </a:t>
            </a:r>
            <a:r>
              <a:rPr lang="en-US" altLang="zh-CN" sz="2000" b="0" kern="0" dirty="0">
                <a:solidFill>
                  <a:srgbClr val="198A10"/>
                </a:solidFill>
              </a:rPr>
              <a:t>%</a:t>
            </a:r>
            <a:r>
              <a:rPr lang="zh-CN" altLang="en-US" sz="2000" b="0" kern="0" dirty="0" smtClean="0">
                <a:solidFill>
                  <a:srgbClr val="198A10"/>
                </a:solidFill>
              </a:rPr>
              <a:t>设置背景颜色</a:t>
            </a:r>
            <a:endParaRPr lang="en-US" altLang="zh-CN" sz="1800" b="0" kern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81" y="2132856"/>
            <a:ext cx="5304762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857266"/>
            <a:ext cx="8147248" cy="2283702"/>
          </a:xfr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</a:rPr>
              <a:t>例：作正弦、余弦曲线，将正弦曲线改为</a:t>
            </a:r>
            <a:r>
              <a:rPr lang="zh-CN" altLang="en-US" sz="2800" dirty="0" smtClean="0">
                <a:solidFill>
                  <a:srgbClr val="0000FF"/>
                </a:solidFill>
              </a:rPr>
              <a:t>虚线</a:t>
            </a:r>
            <a:r>
              <a:rPr lang="zh-CN" altLang="en-US" sz="2800" dirty="0" smtClean="0">
                <a:solidFill>
                  <a:srgbClr val="0000FF"/>
                </a:solidFill>
              </a:rPr>
              <a:t>，将余弦曲线幅度减为</a:t>
            </a:r>
            <a:r>
              <a:rPr lang="en-US" altLang="zh-CN" sz="2800" dirty="0" smtClean="0">
                <a:solidFill>
                  <a:srgbClr val="0000FF"/>
                </a:solidFill>
              </a:rPr>
              <a:t>1/2</a:t>
            </a:r>
            <a:r>
              <a:rPr lang="zh-CN" altLang="en-US" sz="2800" dirty="0" smtClean="0">
                <a:solidFill>
                  <a:srgbClr val="0000FF"/>
                </a:solidFill>
              </a:rPr>
              <a:t>高度，如何</a:t>
            </a:r>
            <a:r>
              <a:rPr lang="zh-CN" altLang="en-US" sz="2800" dirty="0" smtClean="0">
                <a:solidFill>
                  <a:srgbClr val="0000FF"/>
                </a:solidFill>
              </a:rPr>
              <a:t>用句柄</a:t>
            </a:r>
            <a:r>
              <a:rPr lang="zh-CN" altLang="en-US" sz="2800" dirty="0" smtClean="0">
                <a:solidFill>
                  <a:srgbClr val="0000FF"/>
                </a:solidFill>
              </a:rPr>
              <a:t>实现。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 smtClean="0">
                <a:solidFill>
                  <a:srgbClr val="993300"/>
                </a:solidFill>
              </a:rPr>
              <a:t>x=0:2*pi/180:2*pi;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 smtClean="0">
                <a:solidFill>
                  <a:srgbClr val="993300"/>
                </a:solidFill>
              </a:rPr>
              <a:t>y1=sin(x</a:t>
            </a:r>
            <a:r>
              <a:rPr lang="en-US" altLang="zh-CN" sz="2400" dirty="0" smtClean="0">
                <a:solidFill>
                  <a:srgbClr val="993300"/>
                </a:solidFill>
              </a:rPr>
              <a:t>);  y2=cos(x</a:t>
            </a:r>
            <a:r>
              <a:rPr lang="en-US" altLang="zh-CN" sz="2400" dirty="0" smtClean="0">
                <a:solidFill>
                  <a:srgbClr val="993300"/>
                </a:solidFill>
              </a:rPr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400" dirty="0" smtClean="0">
                <a:solidFill>
                  <a:srgbClr val="993300"/>
                </a:solidFill>
              </a:rPr>
              <a:t>plot(x,y1,x,y2,x,zeros(size(x) ))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2996952"/>
            <a:ext cx="5174554" cy="3892402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句柄的获得与设置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8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1216" y="908720"/>
            <a:ext cx="5882952" cy="3046988"/>
          </a:xfrm>
          <a:noFill/>
        </p:spPr>
        <p:txBody>
          <a:bodyPr wrap="square">
            <a:spAutoFit/>
          </a:bodyPr>
          <a:lstStyle/>
          <a:p>
            <a:pPr lvl="1" eaLnBrk="1" hangingPunct="1">
              <a:spcBef>
                <a:spcPct val="0"/>
              </a:spcBef>
              <a:buNone/>
              <a:defRPr/>
            </a:pPr>
            <a:r>
              <a:rPr lang="en-US" altLang="zh-CN" sz="2400" dirty="0" smtClean="0">
                <a:solidFill>
                  <a:srgbClr val="993300"/>
                </a:solidFill>
              </a:rPr>
              <a:t>get(</a:t>
            </a:r>
            <a:r>
              <a:rPr lang="en-US" altLang="zh-CN" sz="2400" dirty="0" err="1" smtClean="0">
                <a:solidFill>
                  <a:srgbClr val="993300"/>
                </a:solidFill>
              </a:rPr>
              <a:t>gcf</a:t>
            </a:r>
            <a:r>
              <a:rPr lang="en-US" altLang="zh-CN" sz="2400" dirty="0" smtClean="0">
                <a:solidFill>
                  <a:srgbClr val="993300"/>
                </a:solidFill>
              </a:rPr>
              <a:t>)  </a:t>
            </a:r>
            <a:r>
              <a:rPr lang="en-US" altLang="zh-CN" sz="2400" dirty="0" smtClean="0">
                <a:solidFill>
                  <a:srgbClr val="198A10"/>
                </a:solidFill>
              </a:rPr>
              <a:t>%</a:t>
            </a:r>
            <a:r>
              <a:rPr lang="zh-CN" altLang="en-US" sz="2400" dirty="0" smtClean="0">
                <a:solidFill>
                  <a:srgbClr val="198A10"/>
                </a:solidFill>
              </a:rPr>
              <a:t>首先</a:t>
            </a:r>
            <a:r>
              <a:rPr lang="zh-CN" altLang="en-US" sz="2400" dirty="0">
                <a:solidFill>
                  <a:srgbClr val="198A10"/>
                </a:solidFill>
              </a:rPr>
              <a:t>查询各对象的</a:t>
            </a:r>
            <a:r>
              <a:rPr lang="zh-CN" altLang="en-US" sz="2400" dirty="0" smtClean="0">
                <a:solidFill>
                  <a:srgbClr val="198A10"/>
                </a:solidFill>
              </a:rPr>
              <a:t>属性</a:t>
            </a:r>
            <a:endParaRPr lang="en-US" altLang="zh-CN" sz="2400" dirty="0" smtClean="0">
              <a:solidFill>
                <a:srgbClr val="198A10"/>
              </a:solidFill>
            </a:endParaRP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993300"/>
                </a:solidFill>
              </a:rPr>
              <a:t>h=get(</a:t>
            </a:r>
            <a:r>
              <a:rPr lang="en-US" altLang="zh-CN" sz="2400" dirty="0" err="1" smtClean="0">
                <a:solidFill>
                  <a:srgbClr val="993300"/>
                </a:solidFill>
              </a:rPr>
              <a:t>gcf</a:t>
            </a:r>
            <a:r>
              <a:rPr lang="en-US" altLang="zh-CN" sz="2400" dirty="0" smtClean="0">
                <a:solidFill>
                  <a:srgbClr val="993300"/>
                </a:solidFill>
              </a:rPr>
              <a:t>,'children')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结果是</a:t>
            </a:r>
            <a:r>
              <a:rPr lang="en-US" altLang="zh-CN" sz="2000" dirty="0" smtClean="0"/>
              <a:t>h </a:t>
            </a:r>
            <a:r>
              <a:rPr lang="en-US" altLang="zh-CN" sz="2000" dirty="0" smtClean="0"/>
              <a:t>=</a:t>
            </a:r>
            <a:endParaRPr lang="en-US" altLang="zh-CN" sz="2000" i="1" dirty="0" smtClean="0"/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/>
              <a:t>				60.0004</a:t>
            </a:r>
            <a:endParaRPr lang="en-US" altLang="zh-CN" sz="2000" dirty="0" smtClean="0"/>
          </a:p>
          <a:p>
            <a:pPr lvl="1" eaLnBrk="1" hangingPunct="1">
              <a:spcBef>
                <a:spcPct val="0"/>
              </a:spcBef>
              <a:buNone/>
              <a:defRPr/>
            </a:pPr>
            <a:r>
              <a:rPr lang="en-US" altLang="zh-CN" sz="2400" dirty="0" err="1">
                <a:solidFill>
                  <a:srgbClr val="993300"/>
                </a:solidFill>
              </a:rPr>
              <a:t>hh</a:t>
            </a:r>
            <a:r>
              <a:rPr lang="en-US" altLang="zh-CN" sz="2400" dirty="0">
                <a:solidFill>
                  <a:srgbClr val="993300"/>
                </a:solidFill>
              </a:rPr>
              <a:t>=get(</a:t>
            </a:r>
            <a:r>
              <a:rPr lang="en-US" altLang="zh-CN" sz="2400" dirty="0" err="1">
                <a:solidFill>
                  <a:srgbClr val="993300"/>
                </a:solidFill>
              </a:rPr>
              <a:t>gca</a:t>
            </a:r>
            <a:r>
              <a:rPr lang="en-US" altLang="zh-CN" sz="2400" dirty="0">
                <a:solidFill>
                  <a:srgbClr val="993300"/>
                </a:solidFill>
              </a:rPr>
              <a:t>,'children')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/>
              <a:t>			</a:t>
            </a:r>
            <a:r>
              <a:rPr lang="zh-CN" altLang="en-US" sz="2000" dirty="0" smtClean="0"/>
              <a:t>结果是</a:t>
            </a:r>
            <a:r>
              <a:rPr lang="en-US" altLang="zh-CN" sz="2000" dirty="0" err="1" smtClean="0"/>
              <a:t>hh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=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/>
              <a:t>				70.0004</a:t>
            </a:r>
            <a:endParaRPr lang="en-US" altLang="zh-CN" sz="2000" dirty="0" smtClean="0"/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/>
              <a:t>				69.0004</a:t>
            </a:r>
            <a:endParaRPr lang="en-US" altLang="zh-CN" sz="2000" dirty="0" smtClean="0"/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/>
              <a:t>				68.0004</a:t>
            </a:r>
            <a:endParaRPr lang="en-US" altLang="zh-CN" sz="20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8416" y="4062551"/>
            <a:ext cx="754380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198A10"/>
                </a:solidFill>
              </a:rPr>
              <a:t>%</a:t>
            </a:r>
            <a:r>
              <a:rPr lang="zh-CN" altLang="en-US" sz="2400" dirty="0">
                <a:solidFill>
                  <a:srgbClr val="198A10"/>
                </a:solidFill>
              </a:rPr>
              <a:t>修改</a:t>
            </a:r>
            <a:r>
              <a:rPr lang="zh-CN" altLang="en-US" sz="2400" dirty="0" smtClean="0">
                <a:solidFill>
                  <a:srgbClr val="198A10"/>
                </a:solidFill>
              </a:rPr>
              <a:t>属性，蓝线发生变化</a:t>
            </a:r>
            <a:endParaRPr lang="zh-CN" altLang="en-US" sz="2400" dirty="0">
              <a:solidFill>
                <a:srgbClr val="198A10"/>
              </a:solidFill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y11=get(</a:t>
            </a:r>
            <a:r>
              <a:rPr lang="en-US" altLang="zh-CN" sz="2800" b="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hh</a:t>
            </a:r>
            <a:r>
              <a:rPr lang="en-US" altLang="zh-CN" sz="2800" b="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),'</a:t>
            </a:r>
            <a:r>
              <a:rPr lang="en-US" altLang="zh-CN" sz="2800" b="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ydata</a:t>
            </a: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');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y22=y11/2;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set(</a:t>
            </a:r>
            <a:r>
              <a:rPr lang="en-US" altLang="zh-CN" sz="2800" b="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hh</a:t>
            </a: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(2),'ydata',y22)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set(</a:t>
            </a:r>
            <a:r>
              <a:rPr lang="en-US" altLang="zh-CN" sz="2800" b="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hh</a:t>
            </a: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(3),'</a:t>
            </a:r>
            <a:r>
              <a:rPr lang="en-US" altLang="zh-CN" sz="2800" b="0" dirty="0" err="1">
                <a:solidFill>
                  <a:srgbClr val="993300"/>
                </a:solidFill>
                <a:latin typeface="Times New Roman" panose="02020603050405020304" pitchFamily="18" charset="0"/>
              </a:rPr>
              <a:t>linestyle</a:t>
            </a:r>
            <a:r>
              <a:rPr lang="en-US" altLang="zh-CN" sz="2800" b="0" dirty="0">
                <a:solidFill>
                  <a:srgbClr val="993300"/>
                </a:solidFill>
                <a:latin typeface="Times New Roman" panose="02020603050405020304" pitchFamily="18" charset="0"/>
              </a:rPr>
              <a:t>',':')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91" y="2602608"/>
            <a:ext cx="4927698" cy="3706712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句柄的获得与设置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2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878632"/>
            <a:ext cx="8371656" cy="3539430"/>
          </a:xfr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zh-CN" altLang="en-US" sz="2800" dirty="0" smtClean="0"/>
              <a:t>除了通过句柄来直接操作对象属性，还能进行对象属性的继承。</a:t>
            </a:r>
            <a:endParaRPr lang="en-US" altLang="zh-CN" sz="2800" dirty="0" smtClean="0"/>
          </a:p>
          <a:p>
            <a:pPr marL="0" eaLnBrk="1" hangingPunct="1">
              <a:spcBef>
                <a:spcPts val="0"/>
              </a:spcBef>
              <a:defRPr/>
            </a:pPr>
            <a:r>
              <a:rPr lang="zh-CN" altLang="en-US" sz="2800" dirty="0"/>
              <a:t>对象属性的继承操作是通过父代对象，设置缺省对象属性来实现的。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zh-CN" altLang="en-US" sz="2800" dirty="0"/>
              <a:t>父代句柄属性中设置缺省值后，所有子代对象均可以</a:t>
            </a:r>
            <a:r>
              <a:rPr lang="zh-CN" altLang="en-US" sz="2800" dirty="0"/>
              <a:t>继承该属性的缺省值。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zh-CN" altLang="en-US" sz="2800" dirty="0"/>
              <a:t>属性缺省值的描述结构为：</a:t>
            </a:r>
          </a:p>
          <a:p>
            <a:pPr marL="0"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2800" dirty="0"/>
              <a:t>    </a:t>
            </a:r>
            <a:r>
              <a:rPr lang="zh-CN" altLang="en-US" sz="2800" dirty="0" smtClean="0"/>
              <a:t>        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Dfault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对象名称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对象属性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482453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对象属性的继承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259632" y="4416524"/>
            <a:ext cx="64807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2400" b="0" kern="0" dirty="0" smtClean="0"/>
              <a:t>例如</a:t>
            </a:r>
            <a:endParaRPr lang="en-US" altLang="zh-CN" sz="2400" b="0" kern="0" dirty="0" smtClean="0"/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 err="1" smtClean="0"/>
              <a:t>DefaultFigureColor</a:t>
            </a:r>
            <a:r>
              <a:rPr lang="en-US" altLang="zh-CN" sz="2400" b="0" kern="0" dirty="0" smtClean="0"/>
              <a:t>     </a:t>
            </a:r>
            <a:r>
              <a:rPr lang="en-US" altLang="zh-CN" sz="2400" b="0" kern="0" dirty="0" smtClean="0">
                <a:latin typeface="Times New Roman" panose="02020603050405020304" pitchFamily="18" charset="0"/>
              </a:rPr>
              <a:t>——</a:t>
            </a:r>
            <a:r>
              <a:rPr lang="en-US" altLang="zh-CN" sz="2400" b="0" kern="0" dirty="0" smtClean="0"/>
              <a:t> </a:t>
            </a:r>
            <a:r>
              <a:rPr lang="zh-CN" altLang="en-US" sz="2400" b="0" kern="0" dirty="0" smtClean="0"/>
              <a:t>图形窗口的颜色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 err="1" smtClean="0"/>
              <a:t>DefaultAxesAspaceRatio</a:t>
            </a:r>
            <a:r>
              <a:rPr lang="en-US" altLang="zh-CN" sz="2400" b="0" kern="0" dirty="0" smtClean="0"/>
              <a:t>   </a:t>
            </a:r>
            <a:r>
              <a:rPr lang="en-US" altLang="zh-CN" sz="2400" b="0" kern="0" dirty="0" smtClean="0">
                <a:latin typeface="Times New Roman" panose="02020603050405020304" pitchFamily="18" charset="0"/>
              </a:rPr>
              <a:t>——</a:t>
            </a:r>
            <a:r>
              <a:rPr lang="en-US" altLang="zh-CN" sz="2400" b="0" kern="0" dirty="0" smtClean="0"/>
              <a:t> </a:t>
            </a:r>
            <a:r>
              <a:rPr lang="zh-CN" altLang="en-US" sz="2400" b="0" kern="0" dirty="0" smtClean="0"/>
              <a:t>轴的视图比率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 err="1" smtClean="0"/>
              <a:t>DefaultLineLineWide</a:t>
            </a:r>
            <a:r>
              <a:rPr lang="en-US" altLang="zh-CN" sz="2400" b="0" kern="0" dirty="0" smtClean="0"/>
              <a:t>    </a:t>
            </a:r>
            <a:r>
              <a:rPr lang="en-US" altLang="zh-CN" sz="2400" b="0" kern="0" dirty="0" smtClean="0">
                <a:latin typeface="Times New Roman" panose="02020603050405020304" pitchFamily="18" charset="0"/>
              </a:rPr>
              <a:t>——</a:t>
            </a:r>
            <a:r>
              <a:rPr lang="en-US" altLang="zh-CN" sz="2400" b="0" kern="0" dirty="0" smtClean="0"/>
              <a:t> </a:t>
            </a:r>
            <a:r>
              <a:rPr lang="zh-CN" altLang="en-US" sz="2400" b="0" kern="0" dirty="0" smtClean="0"/>
              <a:t>线的宽度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400" b="0" kern="0" dirty="0" err="1" smtClean="0"/>
              <a:t>DefaultLineColor</a:t>
            </a:r>
            <a:r>
              <a:rPr lang="en-US" altLang="zh-CN" sz="2400" b="0" kern="0" dirty="0" smtClean="0"/>
              <a:t>    </a:t>
            </a:r>
            <a:r>
              <a:rPr lang="en-US" altLang="zh-CN" sz="2400" b="0" kern="0" dirty="0" smtClean="0">
                <a:latin typeface="Times New Roman" panose="02020603050405020304" pitchFamily="18" charset="0"/>
              </a:rPr>
              <a:t>——</a:t>
            </a:r>
            <a:r>
              <a:rPr lang="en-US" altLang="zh-CN" sz="2400" b="0" kern="0" dirty="0" smtClean="0"/>
              <a:t> </a:t>
            </a:r>
            <a:r>
              <a:rPr lang="zh-CN" altLang="en-US" sz="2400" b="0" kern="0" dirty="0" smtClean="0"/>
              <a:t>线的颜色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2400" b="0" kern="0" dirty="0" smtClean="0"/>
              <a:t>缺省值的获得与设置也是由</a:t>
            </a:r>
            <a:r>
              <a:rPr lang="en-US" altLang="zh-CN" sz="2400" b="0" kern="0" dirty="0" err="1" smtClean="0"/>
              <a:t>get,set</a:t>
            </a:r>
            <a:r>
              <a:rPr lang="zh-CN" altLang="en-US" sz="2400" b="0" kern="0" dirty="0" smtClean="0"/>
              <a:t>函数实现的。</a:t>
            </a:r>
            <a:endParaRPr lang="zh-CN" altLang="en-US" sz="24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4877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772816"/>
            <a:ext cx="7772400" cy="3625608"/>
          </a:xfrm>
          <a:noFill/>
        </p:spPr>
        <p:txBody>
          <a:bodyPr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altLang="zh-CN" sz="2800" dirty="0" smtClean="0"/>
              <a:t>default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由父代继承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dirty="0" smtClean="0"/>
              <a:t>factory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厂家设定</a:t>
            </a:r>
            <a:r>
              <a:rPr lang="zh-CN" altLang="en-US" sz="2800" dirty="0" smtClean="0"/>
              <a:t>缺省值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dirty="0" smtClean="0"/>
              <a:t>remove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清除设定缺省值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8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set(</a:t>
            </a:r>
            <a:r>
              <a:rPr lang="en-US" altLang="zh-CN" sz="280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gca</a:t>
            </a:r>
            <a:r>
              <a:rPr lang="en-US" altLang="zh-CN" sz="28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,'</a:t>
            </a:r>
            <a:r>
              <a:rPr lang="en-US" altLang="zh-CN" sz="280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defaultlinecolor</a:t>
            </a:r>
            <a:r>
              <a:rPr lang="en-US" altLang="zh-CN" sz="28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','remove')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28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        set(</a:t>
            </a:r>
            <a:r>
              <a:rPr lang="en-US" altLang="zh-CN" sz="2800" dirty="0" err="1" smtClean="0">
                <a:solidFill>
                  <a:srgbClr val="993300"/>
                </a:solidFill>
                <a:latin typeface="Times New Roman" panose="02020603050405020304" pitchFamily="18" charset="0"/>
              </a:rPr>
              <a:t>h,’color’,’factory</a:t>
            </a:r>
            <a:r>
              <a:rPr lang="en-US" altLang="zh-CN" sz="2800" dirty="0" smtClean="0">
                <a:solidFill>
                  <a:srgbClr val="993300"/>
                </a:solidFill>
                <a:latin typeface="Times New Roman" panose="02020603050405020304" pitchFamily="18" charset="0"/>
              </a:rPr>
              <a:t>’)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注意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2800" dirty="0" smtClean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plot,line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遵循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</a:rPr>
              <a:t>colororder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色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序，对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设置缺省值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无效。</a:t>
            </a:r>
            <a:endParaRPr lang="zh-CN" altLang="en-US" sz="2800" dirty="0" smtClean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6408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对象属性的其他操作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49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7920880" cy="3120854"/>
          </a:xfr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zh-CN" altLang="en-US" sz="2400" dirty="0" smtClean="0">
                <a:solidFill>
                  <a:srgbClr val="0000FF"/>
                </a:solidFill>
              </a:rPr>
              <a:t>例</a:t>
            </a:r>
            <a:r>
              <a:rPr lang="zh-CN" altLang="en-US" sz="2400" dirty="0" smtClean="0">
                <a:solidFill>
                  <a:srgbClr val="0000FF"/>
                </a:solidFill>
              </a:rPr>
              <a:t>：在轴对象上（父代对象）设置线的颜色缺省值为红色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993300"/>
                </a:solidFill>
              </a:rPr>
              <a:t>close,clear</a:t>
            </a:r>
            <a:endParaRPr lang="en-US" altLang="zh-CN" sz="2400" dirty="0">
              <a:solidFill>
                <a:srgbClr val="9933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x=0:2*pi/180:2*pi;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y=sin(2*x);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set(</a:t>
            </a:r>
            <a:r>
              <a:rPr lang="en-US" altLang="zh-CN" sz="2400" dirty="0" err="1">
                <a:solidFill>
                  <a:srgbClr val="993300"/>
                </a:solidFill>
              </a:rPr>
              <a:t>gca</a:t>
            </a:r>
            <a:r>
              <a:rPr lang="en-US" altLang="zh-CN" sz="2400" dirty="0">
                <a:solidFill>
                  <a:srgbClr val="993300"/>
                </a:solidFill>
              </a:rPr>
              <a:t>,'</a:t>
            </a:r>
            <a:r>
              <a:rPr lang="en-US" altLang="zh-CN" sz="2400" dirty="0" err="1">
                <a:solidFill>
                  <a:srgbClr val="993300"/>
                </a:solidFill>
              </a:rPr>
              <a:t>DefaultLineColor</a:t>
            </a:r>
            <a:r>
              <a:rPr lang="en-US" altLang="zh-CN" sz="2400" dirty="0">
                <a:solidFill>
                  <a:srgbClr val="993300"/>
                </a:solidFill>
              </a:rPr>
              <a:t>',[1 0 0]);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h=line(</a:t>
            </a:r>
            <a:r>
              <a:rPr lang="en-US" altLang="zh-CN" sz="2400" dirty="0" err="1">
                <a:solidFill>
                  <a:srgbClr val="993300"/>
                </a:solidFill>
              </a:rPr>
              <a:t>x,y</a:t>
            </a:r>
            <a:r>
              <a:rPr lang="en-US" altLang="zh-CN" sz="2400" dirty="0">
                <a:solidFill>
                  <a:srgbClr val="9933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00"/>
                </a:solidFill>
              </a:rPr>
              <a:t>set(</a:t>
            </a:r>
            <a:r>
              <a:rPr lang="en-US" altLang="zh-CN" sz="2400" dirty="0" err="1">
                <a:solidFill>
                  <a:srgbClr val="993300"/>
                </a:solidFill>
              </a:rPr>
              <a:t>h,'color','default</a:t>
            </a:r>
            <a:r>
              <a:rPr lang="en-US" altLang="zh-CN" sz="2400" dirty="0" smtClean="0">
                <a:solidFill>
                  <a:srgbClr val="993300"/>
                </a:solidFill>
              </a:rPr>
              <a:t>')</a:t>
            </a:r>
            <a:endParaRPr lang="en-US" altLang="zh-CN" sz="2400" dirty="0">
              <a:solidFill>
                <a:srgbClr val="993300"/>
              </a:solidFill>
            </a:endParaRPr>
          </a:p>
        </p:txBody>
      </p:sp>
      <p:pic>
        <p:nvPicPr>
          <p:cNvPr id="3993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40" y="3192760"/>
            <a:ext cx="4267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40" y="4912568"/>
            <a:ext cx="4267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>
            <a:off x="2555776" y="3429000"/>
            <a:ext cx="1800200" cy="1440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2555776" y="4063482"/>
            <a:ext cx="1800200" cy="1519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23528" y="116632"/>
            <a:ext cx="6408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 smtClean="0">
                <a:solidFill>
                  <a:srgbClr val="0000FF"/>
                </a:solidFill>
                <a:latin typeface="+mn-ea"/>
                <a:ea typeface="+mn-ea"/>
              </a:rPr>
              <a:t>补充</a:t>
            </a:r>
            <a:endParaRPr lang="zh-CN" altLang="en-US" kern="0" dirty="0" smtClean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6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88" y="266700"/>
            <a:ext cx="83534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3333CC"/>
                </a:solidFill>
              </a:rPr>
              <a:t>第</a:t>
            </a:r>
            <a:r>
              <a:rPr lang="en-US" altLang="zh-CN" sz="3200" dirty="0">
                <a:solidFill>
                  <a:srgbClr val="3333CC"/>
                </a:solidFill>
              </a:rPr>
              <a:t>3</a:t>
            </a:r>
            <a:r>
              <a:rPr lang="zh-CN" altLang="en-US" sz="3200" dirty="0" smtClean="0">
                <a:solidFill>
                  <a:srgbClr val="3333CC"/>
                </a:solidFill>
              </a:rPr>
              <a:t>章</a:t>
            </a:r>
            <a:endParaRPr lang="en-US" altLang="zh-CN" sz="32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二维曲线绘图 </a:t>
            </a:r>
            <a:r>
              <a:rPr lang="en-US" altLang="zh-CN" sz="2400" dirty="0">
                <a:solidFill>
                  <a:srgbClr val="3333CC"/>
                </a:solidFill>
              </a:rPr>
              <a:t>plot</a:t>
            </a:r>
            <a:r>
              <a:rPr lang="zh-CN" altLang="en-US" sz="2400" dirty="0">
                <a:solidFill>
                  <a:srgbClr val="3333CC"/>
                </a:solidFill>
              </a:rPr>
              <a:t>基本用法</a:t>
            </a:r>
            <a:r>
              <a:rPr lang="en-US" altLang="zh-CN" sz="2400" dirty="0">
                <a:solidFill>
                  <a:srgbClr val="3333CC"/>
                </a:solidFill>
              </a:rPr>
              <a:t>（</a:t>
            </a:r>
            <a:r>
              <a:rPr lang="zh-CN" altLang="en-US" sz="2400" dirty="0">
                <a:solidFill>
                  <a:srgbClr val="3333CC"/>
                </a:solidFill>
              </a:rPr>
              <a:t>类似的还有</a:t>
            </a:r>
            <a:r>
              <a:rPr lang="en-US" altLang="zh-CN" sz="2400" dirty="0" err="1">
                <a:solidFill>
                  <a:srgbClr val="3333CC"/>
                </a:solidFill>
              </a:rPr>
              <a:t>fplot</a:t>
            </a:r>
            <a:r>
              <a:rPr lang="en-US" altLang="zh-CN" sz="2400" dirty="0">
                <a:solidFill>
                  <a:srgbClr val="3333CC"/>
                </a:solidFill>
              </a:rPr>
              <a:t> </a:t>
            </a:r>
            <a:r>
              <a:rPr lang="zh-CN" altLang="en-US" sz="2400" dirty="0">
                <a:solidFill>
                  <a:srgbClr val="3333CC"/>
                </a:solidFill>
              </a:rPr>
              <a:t>等）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一图多线，一窗多子图，双纵坐标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图片的常用设置（曲线颜色、线型、附加符号、图片标题、坐标名称、图例、文本、网格）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solidFill>
                  <a:srgbClr val="3333CC"/>
                </a:solidFill>
              </a:rPr>
              <a:t>三维曲线</a:t>
            </a:r>
            <a:r>
              <a:rPr lang="en-US" altLang="zh-CN" sz="2400" dirty="0">
                <a:solidFill>
                  <a:srgbClr val="3333CC"/>
                </a:solidFill>
              </a:rPr>
              <a:t>/</a:t>
            </a:r>
            <a:r>
              <a:rPr lang="zh-CN" altLang="en-US" sz="2400" dirty="0">
                <a:solidFill>
                  <a:srgbClr val="3333CC"/>
                </a:solidFill>
              </a:rPr>
              <a:t>曲面绘图</a:t>
            </a:r>
            <a:r>
              <a:rPr lang="en-US" altLang="zh-CN" sz="2400" dirty="0">
                <a:solidFill>
                  <a:srgbClr val="3333CC"/>
                </a:solidFill>
              </a:rPr>
              <a:t>plot3  mesh   surf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solidFill>
                  <a:srgbClr val="3333CC"/>
                </a:solidFill>
              </a:rPr>
              <a:t>以下内容了解基本概念</a:t>
            </a:r>
            <a:endParaRPr lang="en-US" altLang="zh-CN" sz="2400" dirty="0">
              <a:solidFill>
                <a:srgbClr val="3333CC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3333CC"/>
                </a:solidFill>
              </a:rPr>
              <a:t>图片</a:t>
            </a:r>
            <a:r>
              <a:rPr lang="zh-CN" altLang="en-US" sz="2000" dirty="0">
                <a:solidFill>
                  <a:srgbClr val="3333CC"/>
                </a:solidFill>
              </a:rPr>
              <a:t>的读写等操作，准</a:t>
            </a:r>
            <a:r>
              <a:rPr lang="zh-CN" altLang="en-US" sz="2000" dirty="0">
                <a:solidFill>
                  <a:srgbClr val="3333CC"/>
                </a:solidFill>
              </a:rPr>
              <a:t>四维绘图、饼状图、柱状图、杆图、极坐标图、对数坐标图</a:t>
            </a:r>
            <a:r>
              <a:rPr lang="zh-CN" altLang="en-US" sz="2000" dirty="0" smtClean="0">
                <a:solidFill>
                  <a:srgbClr val="3333CC"/>
                </a:solidFill>
              </a:rPr>
              <a:t>等，图片</a:t>
            </a:r>
            <a:r>
              <a:rPr lang="zh-CN" altLang="en-US" sz="2000" dirty="0">
                <a:solidFill>
                  <a:srgbClr val="3333CC"/>
                </a:solidFill>
              </a:rPr>
              <a:t>的更详细设置如字体字号</a:t>
            </a:r>
            <a:r>
              <a:rPr lang="zh-CN" altLang="en-US" sz="2000" dirty="0" smtClean="0">
                <a:solidFill>
                  <a:srgbClr val="3333CC"/>
                </a:solidFill>
              </a:rPr>
              <a:t>等，图形修饰和句柄</a:t>
            </a:r>
            <a:endParaRPr lang="en-US" altLang="zh-CN" sz="2000" dirty="0">
              <a:solidFill>
                <a:srgbClr val="3333C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778-0B63-4E40-B725-D6C59D81671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>
          <a:xfrm>
            <a:off x="683568" y="1196752"/>
            <a:ext cx="7772400" cy="4770537"/>
          </a:xfrm>
          <a:ln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err="1" smtClean="0">
                <a:solidFill>
                  <a:srgbClr val="0000FF"/>
                </a:solidFill>
              </a:rPr>
              <a:t>colormap</a:t>
            </a:r>
            <a:r>
              <a:rPr lang="en-US" altLang="zh-CN" dirty="0" smtClean="0">
                <a:solidFill>
                  <a:srgbClr val="0000FF"/>
                </a:solidFill>
              </a:rPr>
              <a:t>(MAP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/>
              <a:t> </a:t>
            </a:r>
            <a:r>
              <a:rPr lang="zh-CN" altLang="en-US" dirty="0"/>
              <a:t>色图设定函数，</a:t>
            </a:r>
            <a:r>
              <a:rPr lang="en-US" altLang="zh-CN" dirty="0"/>
              <a:t>MAP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Mx3</a:t>
            </a:r>
            <a:r>
              <a:rPr lang="zh-CN" altLang="en-US" dirty="0"/>
              <a:t>维色图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, M&gt;=1。MAP</a:t>
            </a:r>
            <a:r>
              <a:rPr lang="zh-CN" altLang="en-US" dirty="0" smtClean="0"/>
              <a:t>的每一行对应</a:t>
            </a:r>
            <a:r>
              <a:rPr lang="zh-CN" altLang="en-US" dirty="0"/>
              <a:t>一</a:t>
            </a:r>
            <a:r>
              <a:rPr lang="zh-CN" altLang="en-US" dirty="0" smtClean="0"/>
              <a:t>组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色系设定值。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en-US" dirty="0"/>
              <a:t>通常曲线图不</a:t>
            </a:r>
            <a:r>
              <a:rPr lang="zh-CN" altLang="en-US" dirty="0" smtClean="0"/>
              <a:t>需要进行色图设置，而曲面图需要（</a:t>
            </a:r>
            <a:r>
              <a:rPr lang="en-US" altLang="zh-CN" dirty="0" err="1" smtClean="0"/>
              <a:t>surf,mesh</a:t>
            </a:r>
            <a:r>
              <a:rPr lang="zh-CN" altLang="en-US" dirty="0" smtClean="0"/>
              <a:t>等）。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色图矩阵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可依据</a:t>
            </a:r>
            <a:r>
              <a:rPr lang="en-US" altLang="zh-CN" dirty="0" smtClean="0"/>
              <a:t>RGB</a:t>
            </a:r>
            <a:r>
              <a:rPr lang="zh-CN" altLang="en-US" dirty="0" smtClean="0"/>
              <a:t>色系任意生成，也</a:t>
            </a:r>
            <a:r>
              <a:rPr lang="zh-CN" altLang="en-US" dirty="0" smtClean="0"/>
              <a:t>可以采用系统预设</a:t>
            </a:r>
            <a:r>
              <a:rPr lang="zh-CN" altLang="en-US" dirty="0" smtClean="0"/>
              <a:t>的</a:t>
            </a:r>
            <a:r>
              <a:rPr lang="zh-CN" altLang="en-US" dirty="0"/>
              <a:t>色图</a:t>
            </a:r>
            <a:r>
              <a:rPr lang="zh-CN" altLang="en-US" dirty="0" smtClean="0"/>
              <a:t>函数。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颜色的</a:t>
            </a:r>
            <a:r>
              <a:rPr lang="zh-CN" altLang="en-US" sz="4000" dirty="0" smtClean="0">
                <a:solidFill>
                  <a:srgbClr val="FF0000"/>
                </a:solidFill>
              </a:rPr>
              <a:t>修饰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文本占位符 59394"/>
          <p:cNvSpPr>
            <a:spLocks noGrp="1"/>
          </p:cNvSpPr>
          <p:nvPr>
            <p:ph type="body" idx="1"/>
          </p:nvPr>
        </p:nvSpPr>
        <p:spPr>
          <a:xfrm>
            <a:off x="971600" y="838200"/>
            <a:ext cx="7772400" cy="5693866"/>
          </a:xfrm>
          <a:ln/>
        </p:spPr>
        <p:txBody>
          <a:bodyPr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</a:rPr>
              <a:t>常用</a:t>
            </a:r>
            <a:r>
              <a:rPr lang="zh-CN" altLang="en-US" sz="2800" dirty="0" smtClean="0">
                <a:solidFill>
                  <a:srgbClr val="0000FF"/>
                </a:solidFill>
              </a:rPr>
              <a:t>色</a:t>
            </a:r>
            <a:r>
              <a:rPr lang="zh-CN" altLang="en-US" sz="2800" dirty="0">
                <a:solidFill>
                  <a:srgbClr val="0000FF"/>
                </a:solidFill>
              </a:rPr>
              <a:t>图函数：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 err="1"/>
              <a:t>hsv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饱和值色图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gray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线性灰度色图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hot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暖色色图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cool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冷色色图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bone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兰色调灰色图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copper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铜色色图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pink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粉红色图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/>
              <a:t>prism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光谱色图</a:t>
            </a:r>
          </a:p>
          <a:p>
            <a:pPr marL="0">
              <a:spcBef>
                <a:spcPts val="0"/>
              </a:spcBef>
              <a:buNone/>
            </a:pPr>
            <a:r>
              <a:rPr lang="zh-CN" altLang="en-US" sz="2800" dirty="0"/>
              <a:t>   </a:t>
            </a:r>
            <a:r>
              <a:rPr lang="en-US" altLang="zh-CN" sz="2800" dirty="0">
                <a:solidFill>
                  <a:srgbClr val="FF0000"/>
                </a:solidFill>
              </a:rPr>
              <a:t>jet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饱和值色图</a:t>
            </a:r>
            <a:r>
              <a:rPr lang="en-US" altLang="zh-CN" sz="2800" dirty="0" smtClean="0">
                <a:solidFill>
                  <a:srgbClr val="FF0000"/>
                </a:solidFill>
              </a:rPr>
              <a:t>II （</a:t>
            </a:r>
            <a:r>
              <a:rPr lang="zh-CN" altLang="en-US" sz="2800" dirty="0" smtClean="0">
                <a:solidFill>
                  <a:srgbClr val="FF0000"/>
                </a:solidFill>
              </a:rPr>
              <a:t>默认</a:t>
            </a:r>
            <a:r>
              <a:rPr lang="en-US" altLang="zh-CN" sz="2800" dirty="0" smtClean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/>
              <a:t>   flag </a:t>
            </a:r>
            <a:r>
              <a:rPr lang="en-US" altLang="zh-CN" sz="2800" dirty="0">
                <a:latin typeface="Times New Roman" panose="02020603050405020304" pitchFamily="18" charset="0"/>
              </a:rPr>
              <a:t>——</a:t>
            </a:r>
            <a:r>
              <a:rPr lang="en-US" altLang="zh-CN" sz="2800" dirty="0"/>
              <a:t> </a:t>
            </a:r>
            <a:r>
              <a:rPr lang="zh-CN" altLang="en-US" sz="2800" dirty="0"/>
              <a:t>红、白、蓝交替色</a:t>
            </a:r>
            <a:r>
              <a:rPr lang="zh-CN" altLang="en-US" sz="2800" dirty="0" smtClean="0"/>
              <a:t>图</a:t>
            </a:r>
            <a:endParaRPr lang="en-US" altLang="zh-CN" sz="2800" dirty="0" smtClean="0"/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/>
              <a:t>   lines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——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线性色图</a:t>
            </a:r>
            <a:endParaRPr lang="en-US" altLang="zh-CN" sz="2800" dirty="0" smtClean="0"/>
          </a:p>
          <a:p>
            <a:pPr marL="0">
              <a:spcBef>
                <a:spcPts val="0"/>
              </a:spcBef>
              <a:buNone/>
            </a:pPr>
            <a:r>
              <a:rPr lang="en-US" altLang="zh-CN" sz="2800" dirty="0" smtClean="0"/>
              <a:t>   autumn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——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红黄色图</a:t>
            </a:r>
            <a:endParaRPr lang="zh-CN" altLang="en-US" sz="2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颜色的</a:t>
            </a:r>
            <a:r>
              <a:rPr lang="zh-CN" altLang="en-US" sz="4000" dirty="0" smtClean="0">
                <a:solidFill>
                  <a:srgbClr val="FF0000"/>
                </a:solidFill>
              </a:rPr>
              <a:t>修饰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颜色的</a:t>
            </a:r>
            <a:r>
              <a:rPr lang="zh-CN" altLang="en-US" sz="4000" dirty="0" smtClean="0">
                <a:solidFill>
                  <a:srgbClr val="FF0000"/>
                </a:solidFill>
              </a:rPr>
              <a:t>修饰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867484"/>
            <a:ext cx="792088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0" dirty="0">
                <a:solidFill>
                  <a:srgbClr val="993300"/>
                </a:solidFill>
              </a:rPr>
              <a:t>x=-4:4;  y=x;</a:t>
            </a:r>
          </a:p>
          <a:p>
            <a:pPr>
              <a:lnSpc>
                <a:spcPct val="200000"/>
              </a:lnSpc>
            </a:pPr>
            <a:r>
              <a:rPr lang="en-US" altLang="zh-CN" sz="2400" b="0" dirty="0">
                <a:solidFill>
                  <a:srgbClr val="993300"/>
                </a:solidFill>
              </a:rPr>
              <a:t>[</a:t>
            </a:r>
            <a:r>
              <a:rPr lang="en-US" altLang="zh-CN" sz="2400" b="0" dirty="0" err="1">
                <a:solidFill>
                  <a:srgbClr val="993300"/>
                </a:solidFill>
              </a:rPr>
              <a:t>x,y</a:t>
            </a:r>
            <a:r>
              <a:rPr lang="en-US" altLang="zh-CN" sz="2400" b="0" dirty="0">
                <a:solidFill>
                  <a:srgbClr val="993300"/>
                </a:solidFill>
              </a:rPr>
              <a:t>]=</a:t>
            </a:r>
            <a:r>
              <a:rPr lang="en-US" altLang="zh-CN" sz="2400" b="0" dirty="0" err="1">
                <a:solidFill>
                  <a:srgbClr val="993300"/>
                </a:solidFill>
              </a:rPr>
              <a:t>meshgrid</a:t>
            </a:r>
            <a:r>
              <a:rPr lang="en-US" altLang="zh-CN" sz="2400" b="0" dirty="0">
                <a:solidFill>
                  <a:srgbClr val="993300"/>
                </a:solidFill>
              </a:rPr>
              <a:t>(</a:t>
            </a:r>
            <a:r>
              <a:rPr lang="en-US" altLang="zh-CN" sz="2400" b="0" dirty="0" err="1">
                <a:solidFill>
                  <a:srgbClr val="993300"/>
                </a:solidFill>
              </a:rPr>
              <a:t>x,y</a:t>
            </a:r>
            <a:r>
              <a:rPr lang="en-US" altLang="zh-CN" sz="2400" b="0" dirty="0">
                <a:solidFill>
                  <a:srgbClr val="993300"/>
                </a:solidFill>
              </a:rPr>
              <a:t>); </a:t>
            </a:r>
            <a:endParaRPr lang="en-US" altLang="zh-CN" sz="2400" b="0" dirty="0" smtClean="0">
              <a:solidFill>
                <a:srgbClr val="9933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b="0" dirty="0" smtClean="0">
                <a:solidFill>
                  <a:srgbClr val="993300"/>
                </a:solidFill>
              </a:rPr>
              <a:t>z=x</a:t>
            </a:r>
            <a:r>
              <a:rPr lang="en-US" altLang="zh-CN" sz="2400" b="0" dirty="0">
                <a:solidFill>
                  <a:srgbClr val="993300"/>
                </a:solidFill>
              </a:rPr>
              <a:t>.^2+y.^2; </a:t>
            </a:r>
            <a:endParaRPr lang="en-US" altLang="zh-CN" sz="2400" b="0" dirty="0" smtClean="0">
              <a:solidFill>
                <a:srgbClr val="9933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rgbClr val="993300"/>
                </a:solidFill>
              </a:rPr>
              <a:t>surf(</a:t>
            </a:r>
            <a:r>
              <a:rPr lang="en-US" altLang="zh-CN" sz="2400" dirty="0" err="1" smtClean="0">
                <a:solidFill>
                  <a:srgbClr val="993300"/>
                </a:solidFill>
              </a:rPr>
              <a:t>x,y,z</a:t>
            </a:r>
            <a:r>
              <a:rPr lang="en-US" altLang="zh-CN" sz="2400" dirty="0">
                <a:solidFill>
                  <a:srgbClr val="993300"/>
                </a:solidFill>
              </a:rPr>
              <a:t>); </a:t>
            </a:r>
            <a:endParaRPr lang="en-US" altLang="zh-CN" sz="2400" dirty="0" smtClean="0">
              <a:solidFill>
                <a:srgbClr val="9933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err="1" smtClean="0">
                <a:solidFill>
                  <a:srgbClr val="993300"/>
                </a:solidFill>
              </a:rPr>
              <a:t>colormap</a:t>
            </a:r>
            <a:r>
              <a:rPr lang="en-US" altLang="zh-CN" sz="2400" dirty="0" smtClean="0">
                <a:solidFill>
                  <a:srgbClr val="993300"/>
                </a:solidFill>
              </a:rPr>
              <a:t>(hot</a:t>
            </a:r>
            <a:r>
              <a:rPr lang="en-US" altLang="zh-CN" sz="2400" dirty="0">
                <a:solidFill>
                  <a:srgbClr val="993300"/>
                </a:solidFill>
              </a:rPr>
              <a:t>); </a:t>
            </a:r>
          </a:p>
          <a:p>
            <a:pPr>
              <a:lnSpc>
                <a:spcPct val="200000"/>
              </a:lnSpc>
            </a:pPr>
            <a:r>
              <a:rPr lang="en-US" altLang="zh-CN" sz="2400" dirty="0" err="1" smtClean="0">
                <a:solidFill>
                  <a:srgbClr val="993300"/>
                </a:solidFill>
              </a:rPr>
              <a:t>colorbar</a:t>
            </a:r>
            <a:r>
              <a:rPr lang="en-US" altLang="zh-CN" sz="2400" dirty="0" smtClean="0">
                <a:solidFill>
                  <a:srgbClr val="993300"/>
                </a:solidFill>
              </a:rPr>
              <a:t>()</a:t>
            </a:r>
            <a:endParaRPr lang="en-US" altLang="zh-CN" sz="2400" dirty="0" smtClean="0">
              <a:solidFill>
                <a:srgbClr val="198A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2000" b="0" dirty="0" err="1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colorbar</a:t>
            </a:r>
            <a:r>
              <a:rPr lang="zh-CN" altLang="en-US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000" b="0" dirty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颜色标尺</a:t>
            </a:r>
            <a:r>
              <a:rPr lang="en-US" altLang="zh-CN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是</a:t>
            </a:r>
            <a:r>
              <a:rPr lang="zh-CN" altLang="en-US" sz="2000" b="0" dirty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endParaRPr lang="en-US" altLang="zh-CN" sz="2000" b="0" dirty="0" smtClean="0">
              <a:solidFill>
                <a:srgbClr val="198A1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的调用格式，</a:t>
            </a:r>
            <a:r>
              <a:rPr lang="zh-CN" altLang="en-US" sz="2000" b="0" dirty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</a:t>
            </a:r>
            <a:r>
              <a:rPr lang="zh-CN" altLang="en-US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0" dirty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输入参数设置见</a:t>
            </a:r>
            <a:r>
              <a:rPr lang="en-US" altLang="zh-CN" sz="2000" b="0" dirty="0" smtClean="0">
                <a:solidFill>
                  <a:srgbClr val="198A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endParaRPr lang="en-US" altLang="zh-CN" sz="2000" b="0" dirty="0">
              <a:solidFill>
                <a:srgbClr val="9933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786" y="49731"/>
            <a:ext cx="2737113" cy="25284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12" y="2277152"/>
            <a:ext cx="2728019" cy="252000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7" idx="1"/>
          </p:cNvCxnSpPr>
          <p:nvPr/>
        </p:nvCxnSpPr>
        <p:spPr bwMode="auto">
          <a:xfrm flipV="1">
            <a:off x="2771800" y="3537152"/>
            <a:ext cx="3027912" cy="8177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1"/>
          </p:cNvCxnSpPr>
          <p:nvPr/>
        </p:nvCxnSpPr>
        <p:spPr bwMode="auto">
          <a:xfrm flipV="1">
            <a:off x="2195736" y="1313932"/>
            <a:ext cx="3633050" cy="2223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437112"/>
            <a:ext cx="3203848" cy="2520000"/>
          </a:xfrm>
          <a:prstGeom prst="rect">
            <a:avLst/>
          </a:prstGeom>
        </p:spPr>
      </p:pic>
      <p:cxnSp>
        <p:nvCxnSpPr>
          <p:cNvPr id="28" name="直接箭头连接符 27"/>
          <p:cNvCxnSpPr>
            <a:endCxn id="22" idx="1"/>
          </p:cNvCxnSpPr>
          <p:nvPr/>
        </p:nvCxnSpPr>
        <p:spPr bwMode="auto">
          <a:xfrm>
            <a:off x="2195736" y="5143133"/>
            <a:ext cx="3528392" cy="5539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7848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颜色的</a:t>
            </a:r>
            <a:r>
              <a:rPr lang="zh-CN" altLang="en-US" sz="4000" dirty="0" smtClean="0">
                <a:solidFill>
                  <a:srgbClr val="FF0000"/>
                </a:solidFill>
              </a:rPr>
              <a:t>修饰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36126"/>
            <a:ext cx="59552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接上页指令</a:t>
            </a:r>
            <a:endParaRPr lang="en-US" altLang="zh-CN" sz="2400" b="0" dirty="0">
              <a:solidFill>
                <a:srgbClr val="198A1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shading flat; </a:t>
            </a:r>
            <a:r>
              <a:rPr lang="en-US" altLang="zh-CN" sz="2000" dirty="0" smtClean="0">
                <a:solidFill>
                  <a:srgbClr val="198A10"/>
                </a:solidFill>
              </a:rPr>
              <a:t>%</a:t>
            </a:r>
            <a:r>
              <a:rPr lang="zh-CN" altLang="en-US" sz="2000" dirty="0" smtClean="0">
                <a:solidFill>
                  <a:srgbClr val="198A10"/>
                </a:solidFill>
              </a:rPr>
              <a:t>删掉网格线条</a:t>
            </a:r>
            <a:endParaRPr lang="en-US" altLang="zh-CN" sz="2400" dirty="0" smtClean="0">
              <a:solidFill>
                <a:srgbClr val="198A10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solidFill>
                  <a:srgbClr val="993300"/>
                </a:solidFill>
              </a:rPr>
              <a:t>shading faceted; </a:t>
            </a:r>
            <a:r>
              <a:rPr lang="en-US" altLang="zh-CN" sz="2000" dirty="0" smtClean="0">
                <a:solidFill>
                  <a:srgbClr val="198A10"/>
                </a:solidFill>
              </a:rPr>
              <a:t>%</a:t>
            </a:r>
            <a:r>
              <a:rPr lang="zh-CN" altLang="en-US" sz="2000" dirty="0" smtClean="0">
                <a:solidFill>
                  <a:srgbClr val="198A10"/>
                </a:solidFill>
              </a:rPr>
              <a:t>添加网格线条</a:t>
            </a:r>
            <a:r>
              <a:rPr lang="en-US" altLang="zh-CN" sz="2000" dirty="0" smtClean="0">
                <a:solidFill>
                  <a:srgbClr val="198A10"/>
                </a:solidFill>
              </a:rPr>
              <a:t>(</a:t>
            </a:r>
            <a:r>
              <a:rPr lang="zh-CN" altLang="en-US" sz="2000" dirty="0" smtClean="0">
                <a:solidFill>
                  <a:srgbClr val="198A10"/>
                </a:solidFill>
              </a:rPr>
              <a:t>默认</a:t>
            </a:r>
            <a:r>
              <a:rPr lang="en-US" altLang="zh-CN" sz="2000" dirty="0" smtClean="0">
                <a:solidFill>
                  <a:srgbClr val="198A10"/>
                </a:solidFill>
              </a:rPr>
              <a:t>)</a:t>
            </a: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solidFill>
                  <a:srgbClr val="993300"/>
                </a:solidFill>
              </a:rPr>
              <a:t>shading </a:t>
            </a:r>
            <a:r>
              <a:rPr lang="en-US" altLang="zh-CN" sz="2400" dirty="0" err="1" smtClean="0">
                <a:solidFill>
                  <a:srgbClr val="993300"/>
                </a:solidFill>
              </a:rPr>
              <a:t>interp</a:t>
            </a:r>
            <a:r>
              <a:rPr lang="en-US" altLang="zh-CN" sz="2400" dirty="0" smtClean="0">
                <a:solidFill>
                  <a:srgbClr val="993300"/>
                </a:solidFill>
              </a:rPr>
              <a:t>;</a:t>
            </a:r>
            <a:r>
              <a:rPr lang="en-US" altLang="zh-CN" sz="2000" dirty="0" smtClean="0">
                <a:solidFill>
                  <a:srgbClr val="198A10"/>
                </a:solidFill>
              </a:rPr>
              <a:t>%</a:t>
            </a:r>
            <a:r>
              <a:rPr lang="zh-CN" altLang="en-US" sz="2000" dirty="0" smtClean="0">
                <a:solidFill>
                  <a:srgbClr val="198A10"/>
                </a:solidFill>
              </a:rPr>
              <a:t>颜色光滑过渡模式</a:t>
            </a:r>
            <a:endParaRPr lang="en-US" altLang="zh-CN" sz="2000" dirty="0" smtClean="0">
              <a:solidFill>
                <a:srgbClr val="198A10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smtClean="0">
                <a:solidFill>
                  <a:srgbClr val="993300"/>
                </a:solidFill>
              </a:rPr>
              <a:t>brighten(0.7); </a:t>
            </a:r>
            <a:r>
              <a:rPr lang="en-US" altLang="zh-CN" sz="2000" dirty="0" smtClean="0">
                <a:solidFill>
                  <a:srgbClr val="198A10"/>
                </a:solidFill>
              </a:rPr>
              <a:t>%</a:t>
            </a:r>
            <a:r>
              <a:rPr lang="zh-CN" altLang="en-US" sz="2000" dirty="0" smtClean="0">
                <a:solidFill>
                  <a:srgbClr val="198A10"/>
                </a:solidFill>
              </a:rPr>
              <a:t>设置明暗</a:t>
            </a:r>
            <a:endParaRPr lang="en-US" altLang="zh-CN" sz="2000" dirty="0">
              <a:solidFill>
                <a:srgbClr val="198A1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822586" y="3429872"/>
            <a:ext cx="1320107" cy="158330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4113609" y="862596"/>
            <a:ext cx="1898551" cy="4793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93" y="2204864"/>
            <a:ext cx="2965811" cy="2376264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 bwMode="auto">
          <a:xfrm>
            <a:off x="5444237" y="2309779"/>
            <a:ext cx="749072" cy="4545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84" y="-51437"/>
            <a:ext cx="2973720" cy="23786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4509120"/>
            <a:ext cx="3039816" cy="235101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011" y="4625321"/>
            <a:ext cx="2985077" cy="2234817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 bwMode="auto">
          <a:xfrm>
            <a:off x="2857292" y="4342919"/>
            <a:ext cx="495671" cy="47001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2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188913"/>
            <a:ext cx="3335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FF0000"/>
                </a:solidFill>
              </a:rPr>
              <a:t>颜色的</a:t>
            </a:r>
            <a:r>
              <a:rPr lang="zh-CN" altLang="en-US" sz="4000" dirty="0" smtClean="0">
                <a:solidFill>
                  <a:srgbClr val="FF0000"/>
                </a:solidFill>
              </a:rPr>
              <a:t>修饰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895360"/>
            <a:ext cx="5955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198A10"/>
                </a:solidFill>
              </a:rPr>
              <a:t>%</a:t>
            </a:r>
            <a:r>
              <a:rPr lang="zh-CN" altLang="en-US" sz="2400" b="0" dirty="0">
                <a:solidFill>
                  <a:srgbClr val="198A10"/>
                </a:solidFill>
              </a:rPr>
              <a:t>接上页指令</a:t>
            </a:r>
            <a:endParaRPr lang="en-US" altLang="zh-CN" sz="2400" b="0" dirty="0">
              <a:solidFill>
                <a:srgbClr val="198A10"/>
              </a:solidFill>
            </a:endParaRPr>
          </a:p>
          <a:p>
            <a:r>
              <a:rPr lang="en-US" altLang="zh-CN" sz="2400" dirty="0" err="1" smtClean="0">
                <a:solidFill>
                  <a:srgbClr val="993300"/>
                </a:solidFill>
              </a:rPr>
              <a:t>colormap</a:t>
            </a:r>
            <a:r>
              <a:rPr lang="en-US" altLang="zh-CN" sz="2400" dirty="0" smtClean="0">
                <a:solidFill>
                  <a:srgbClr val="993300"/>
                </a:solidFill>
              </a:rPr>
              <a:t>(jet); </a:t>
            </a:r>
            <a:r>
              <a:rPr lang="en-US" altLang="zh-CN" sz="2400" dirty="0">
                <a:solidFill>
                  <a:srgbClr val="993300"/>
                </a:solidFill>
              </a:rPr>
              <a:t>shading faceted; </a:t>
            </a:r>
            <a:endParaRPr lang="en-US" altLang="zh-CN" sz="2400" dirty="0">
              <a:solidFill>
                <a:srgbClr val="198A10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err="1" smtClean="0">
                <a:solidFill>
                  <a:srgbClr val="993300"/>
                </a:solidFill>
              </a:rPr>
              <a:t>caxis</a:t>
            </a:r>
            <a:r>
              <a:rPr lang="en-US" altLang="zh-CN" sz="2400" dirty="0">
                <a:solidFill>
                  <a:srgbClr val="993300"/>
                </a:solidFill>
              </a:rPr>
              <a:t>(</a:t>
            </a:r>
            <a:r>
              <a:rPr lang="en-US" altLang="zh-CN" sz="2400" dirty="0">
                <a:solidFill>
                  <a:srgbClr val="993300"/>
                </a:solidFill>
              </a:rPr>
              <a:t>[0,20</a:t>
            </a:r>
            <a:r>
              <a:rPr lang="en-US" altLang="zh-CN" sz="2400" dirty="0">
                <a:solidFill>
                  <a:srgbClr val="993300"/>
                </a:solidFill>
              </a:rPr>
              <a:t>]); </a:t>
            </a:r>
            <a:r>
              <a:rPr lang="en-US" altLang="zh-CN" sz="2000" dirty="0" smtClean="0">
                <a:solidFill>
                  <a:srgbClr val="198A10"/>
                </a:solidFill>
              </a:rPr>
              <a:t>%</a:t>
            </a:r>
            <a:r>
              <a:rPr lang="zh-CN" altLang="en-US" sz="2000" dirty="0" smtClean="0">
                <a:solidFill>
                  <a:srgbClr val="198A10"/>
                </a:solidFill>
              </a:rPr>
              <a:t>控制数值与颜色刻度的对应范围</a:t>
            </a:r>
            <a:endParaRPr lang="en-US" altLang="zh-CN" sz="2000" dirty="0" smtClean="0">
              <a:solidFill>
                <a:srgbClr val="198A10"/>
              </a:solidFill>
            </a:endParaRPr>
          </a:p>
          <a:p>
            <a:pPr>
              <a:lnSpc>
                <a:spcPct val="250000"/>
              </a:lnSpc>
            </a:pPr>
            <a:r>
              <a:rPr lang="en-US" altLang="zh-CN" sz="2400" dirty="0" err="1">
                <a:solidFill>
                  <a:srgbClr val="993300"/>
                </a:solidFill>
              </a:rPr>
              <a:t>caxis</a:t>
            </a:r>
            <a:r>
              <a:rPr lang="en-US" altLang="zh-CN" sz="2400" dirty="0">
                <a:solidFill>
                  <a:srgbClr val="993300"/>
                </a:solidFill>
              </a:rPr>
              <a:t> auto</a:t>
            </a:r>
            <a:r>
              <a:rPr lang="en-US" altLang="zh-CN" sz="2400" dirty="0" smtClean="0">
                <a:solidFill>
                  <a:srgbClr val="993300"/>
                </a:solidFill>
              </a:rPr>
              <a:t>; </a:t>
            </a:r>
            <a:r>
              <a:rPr lang="en-US" altLang="zh-CN" sz="2000" dirty="0">
                <a:solidFill>
                  <a:srgbClr val="198A10"/>
                </a:solidFill>
              </a:rPr>
              <a:t>%</a:t>
            </a:r>
            <a:r>
              <a:rPr lang="zh-CN" altLang="en-US" sz="2000" dirty="0">
                <a:solidFill>
                  <a:srgbClr val="198A10"/>
                </a:solidFill>
              </a:rPr>
              <a:t>更多用法</a:t>
            </a:r>
            <a:r>
              <a:rPr lang="zh-CN" altLang="en-US" sz="2000" dirty="0" smtClean="0">
                <a:solidFill>
                  <a:srgbClr val="198A10"/>
                </a:solidFill>
              </a:rPr>
              <a:t>见</a:t>
            </a:r>
            <a:r>
              <a:rPr lang="en-US" altLang="zh-CN" sz="2000" dirty="0" smtClean="0">
                <a:solidFill>
                  <a:srgbClr val="198A10"/>
                </a:solidFill>
              </a:rPr>
              <a:t>doc</a:t>
            </a:r>
            <a:endParaRPr lang="en-US" altLang="zh-CN" sz="2000" dirty="0">
              <a:solidFill>
                <a:srgbClr val="198A1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4927617" y="1484784"/>
            <a:ext cx="692214" cy="144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>
            <a:off x="4927617" y="2514175"/>
            <a:ext cx="542770" cy="35453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87" y="-27384"/>
            <a:ext cx="3350085" cy="252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88" y="2204864"/>
            <a:ext cx="3350084" cy="252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87" y="4437112"/>
            <a:ext cx="3350085" cy="25200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 bwMode="auto">
          <a:xfrm>
            <a:off x="4067944" y="3377748"/>
            <a:ext cx="1402443" cy="1707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 bwMode="auto">
          <a:xfrm>
            <a:off x="8172400" y="0"/>
            <a:ext cx="432048" cy="414386"/>
          </a:xfrm>
          <a:prstGeom prst="ellipse">
            <a:avLst/>
          </a:prstGeom>
          <a:noFill/>
          <a:ln w="19050" algn="ctr">
            <a:solidFill>
              <a:srgbClr val="FF6600"/>
            </a:solidFill>
            <a:miter lim="800000"/>
          </a:ln>
          <a:effectLst/>
        </p:spPr>
        <p:txBody>
          <a:bodyPr rtlCol="0" anchor="b"/>
          <a:lstStyle/>
          <a:p>
            <a:pPr algn="ctr"/>
            <a:endParaRPr lang="zh-CN" altLang="en-US" sz="2400">
              <a:solidFill>
                <a:schemeClr val="hlink"/>
              </a:solidFill>
              <a:effectLst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208946" y="2277058"/>
            <a:ext cx="432048" cy="414386"/>
          </a:xfrm>
          <a:prstGeom prst="ellipse">
            <a:avLst/>
          </a:prstGeom>
          <a:noFill/>
          <a:ln w="19050" algn="ctr">
            <a:solidFill>
              <a:srgbClr val="FF6600"/>
            </a:solidFill>
            <a:miter lim="800000"/>
          </a:ln>
          <a:effectLst/>
        </p:spPr>
        <p:txBody>
          <a:bodyPr rtlCol="0" anchor="b"/>
          <a:lstStyle/>
          <a:p>
            <a:pPr algn="ctr"/>
            <a:endParaRPr lang="zh-CN" altLang="en-US" sz="2400">
              <a:solidFill>
                <a:schemeClr val="hlink"/>
              </a:solidFill>
              <a:effectLst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8224565" y="4517671"/>
            <a:ext cx="432048" cy="414386"/>
          </a:xfrm>
          <a:prstGeom prst="ellipse">
            <a:avLst/>
          </a:prstGeom>
          <a:noFill/>
          <a:ln w="19050" algn="ctr">
            <a:solidFill>
              <a:srgbClr val="FF6600"/>
            </a:solidFill>
            <a:miter lim="800000"/>
          </a:ln>
          <a:effectLst/>
        </p:spPr>
        <p:txBody>
          <a:bodyPr rtlCol="0" anchor="b"/>
          <a:lstStyle/>
          <a:p>
            <a:pPr algn="ctr"/>
            <a:endParaRPr lang="zh-CN" altLang="en-US" sz="2400">
              <a:solidFill>
                <a:schemeClr val="hlink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46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文本占位符 62466"/>
          <p:cNvSpPr>
            <a:spLocks noGrp="1"/>
          </p:cNvSpPr>
          <p:nvPr>
            <p:ph type="body" idx="1"/>
          </p:nvPr>
        </p:nvSpPr>
        <p:spPr>
          <a:xfrm>
            <a:off x="539552" y="620415"/>
            <a:ext cx="8352928" cy="2308324"/>
          </a:xfrm>
          <a:ln/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view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设置观察点</a:t>
            </a:r>
            <a:endParaRPr lang="en-US" altLang="zh-CN" sz="2400" dirty="0" smtClean="0"/>
          </a:p>
          <a:p>
            <a:pPr marL="0">
              <a:spcBef>
                <a:spcPts val="0"/>
              </a:spcBef>
            </a:pPr>
            <a:r>
              <a:rPr lang="en-US" altLang="zh-CN" sz="2400" dirty="0" err="1" smtClean="0">
                <a:solidFill>
                  <a:srgbClr val="FF0000"/>
                </a:solidFill>
              </a:rPr>
              <a:t>viewmtx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视角转换</a:t>
            </a:r>
            <a:endParaRPr lang="en-US" altLang="zh-CN" sz="2400" dirty="0" smtClean="0"/>
          </a:p>
          <a:p>
            <a:pPr marL="0"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rotate3d  </a:t>
            </a:r>
            <a:r>
              <a:rPr lang="zh-CN" altLang="en-US" sz="2400" dirty="0" smtClean="0"/>
              <a:t>激活</a:t>
            </a:r>
            <a:r>
              <a:rPr lang="zh-CN" altLang="en-US" sz="2400" dirty="0"/>
              <a:t>鼠标在图形窗口中控制三维</a:t>
            </a:r>
            <a:r>
              <a:rPr lang="zh-CN" altLang="en-US" sz="2400" dirty="0" smtClean="0"/>
              <a:t>视角</a:t>
            </a:r>
            <a:endParaRPr lang="en-US" altLang="zh-CN" sz="2400" dirty="0" smtClean="0"/>
          </a:p>
          <a:p>
            <a:pPr marL="0"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hidden </a:t>
            </a:r>
            <a:r>
              <a:rPr lang="en-US" altLang="zh-CN" sz="2400" dirty="0" smtClean="0">
                <a:solidFill>
                  <a:srgbClr val="FF0000"/>
                </a:solidFill>
              </a:rPr>
              <a:t>on</a:t>
            </a:r>
            <a:r>
              <a:rPr lang="en-US" altLang="zh-CN" sz="2400" dirty="0">
                <a:solidFill>
                  <a:srgbClr val="FF0000"/>
                </a:solidFill>
              </a:rPr>
              <a:t>, hidden off </a:t>
            </a:r>
            <a:r>
              <a:rPr lang="zh-CN" altLang="en-US" sz="2400" dirty="0" smtClean="0"/>
              <a:t>显示或隐藏重叠在后面的网格（对</a:t>
            </a:r>
            <a:r>
              <a:rPr lang="en-US" altLang="zh-CN" sz="2400" dirty="0" smtClean="0"/>
              <a:t>mesh</a:t>
            </a:r>
            <a:r>
              <a:rPr lang="zh-CN" altLang="en-US" sz="2400" dirty="0" smtClean="0"/>
              <a:t>绘制的图片）</a:t>
            </a:r>
            <a:endParaRPr lang="en-US" altLang="zh-CN" sz="2400" dirty="0" smtClean="0"/>
          </a:p>
          <a:p>
            <a:pPr marL="0">
              <a:spcBef>
                <a:spcPts val="0"/>
              </a:spcBef>
            </a:pPr>
            <a:r>
              <a:rPr lang="zh-CN" altLang="en-US" sz="2400" dirty="0"/>
              <a:t>等等</a:t>
            </a:r>
            <a:r>
              <a:rPr lang="en-US" altLang="zh-CN" sz="2400" dirty="0" smtClean="0"/>
              <a:t>…</a:t>
            </a:r>
            <a:endParaRPr lang="en-US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28600" y="44624"/>
            <a:ext cx="3335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视角效果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文本占位符 62466"/>
          <p:cNvSpPr txBox="1">
            <a:spLocks/>
          </p:cNvSpPr>
          <p:nvPr/>
        </p:nvSpPr>
        <p:spPr bwMode="auto">
          <a:xfrm>
            <a:off x="544016" y="3573016"/>
            <a:ext cx="7772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altLang="zh-CN" sz="2400" b="0" kern="0" dirty="0" smtClean="0">
                <a:solidFill>
                  <a:srgbClr val="FF0000"/>
                </a:solidFill>
              </a:rPr>
              <a:t>light</a:t>
            </a:r>
            <a:r>
              <a:rPr lang="en-US" altLang="zh-CN" sz="2400" b="0" kern="0" dirty="0" smtClean="0"/>
              <a:t>    </a:t>
            </a:r>
            <a:r>
              <a:rPr lang="zh-CN" altLang="en-US" sz="2400" b="0" kern="0" dirty="0" smtClean="0"/>
              <a:t>设置光源</a:t>
            </a:r>
            <a:endParaRPr lang="en-US" altLang="zh-CN" sz="2400" b="0" kern="0" dirty="0" smtClean="0"/>
          </a:p>
          <a:p>
            <a:pPr marL="0">
              <a:spcBef>
                <a:spcPts val="0"/>
              </a:spcBef>
            </a:pPr>
            <a:r>
              <a:rPr lang="en-US" altLang="zh-CN" sz="2400" b="0" kern="0" dirty="0" smtClean="0">
                <a:solidFill>
                  <a:srgbClr val="FF0000"/>
                </a:solidFill>
              </a:rPr>
              <a:t>lighting</a:t>
            </a:r>
            <a:r>
              <a:rPr lang="en-US" altLang="zh-CN" sz="2400" b="0" kern="0" dirty="0" smtClean="0"/>
              <a:t>  </a:t>
            </a:r>
            <a:r>
              <a:rPr lang="zh-CN" altLang="en-US" sz="2400" b="0" kern="0" dirty="0" smtClean="0"/>
              <a:t>设置曲面光源</a:t>
            </a:r>
            <a:endParaRPr lang="en-US" altLang="zh-CN" sz="2400" b="0" kern="0" dirty="0" smtClean="0"/>
          </a:p>
          <a:p>
            <a:pPr marL="0">
              <a:spcBef>
                <a:spcPts val="0"/>
              </a:spcBef>
            </a:pPr>
            <a:r>
              <a:rPr lang="en-US" altLang="zh-CN" sz="2400" b="0" kern="0" dirty="0" smtClean="0">
                <a:solidFill>
                  <a:srgbClr val="FF0000"/>
                </a:solidFill>
              </a:rPr>
              <a:t>material</a:t>
            </a:r>
            <a:r>
              <a:rPr lang="en-US" altLang="zh-CN" sz="2400" b="0" kern="0" dirty="0" smtClean="0"/>
              <a:t>   </a:t>
            </a:r>
            <a:r>
              <a:rPr lang="zh-CN" altLang="en-US" sz="2400" b="0" kern="0" dirty="0" smtClean="0"/>
              <a:t>设置光照反应模式</a:t>
            </a:r>
            <a:endParaRPr lang="en-US" altLang="zh-CN" sz="2400" b="0" kern="0" dirty="0" smtClean="0"/>
          </a:p>
          <a:p>
            <a:pPr marL="0">
              <a:spcBef>
                <a:spcPts val="0"/>
              </a:spcBef>
            </a:pPr>
            <a:r>
              <a:rPr lang="zh-CN" altLang="en-US" sz="2400" b="0" kern="0" dirty="0"/>
              <a:t>等等</a:t>
            </a:r>
            <a:r>
              <a:rPr lang="en-US" altLang="zh-CN" sz="2400" b="0" kern="0" dirty="0"/>
              <a:t>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33064" y="2996952"/>
            <a:ext cx="3335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光照效果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本占位符 62466"/>
          <p:cNvSpPr txBox="1">
            <a:spLocks/>
          </p:cNvSpPr>
          <p:nvPr/>
        </p:nvSpPr>
        <p:spPr bwMode="auto">
          <a:xfrm>
            <a:off x="544016" y="5766355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altLang="zh-CN" sz="2400" b="0" kern="0" dirty="0" err="1" smtClean="0"/>
              <a:t>imcrop</a:t>
            </a:r>
            <a:r>
              <a:rPr lang="en-US" altLang="zh-CN" sz="2400" b="0" kern="0" dirty="0" smtClean="0"/>
              <a:t>    </a:t>
            </a:r>
            <a:r>
              <a:rPr lang="zh-CN" altLang="en-US" sz="2400" b="0" kern="0" dirty="0" smtClean="0"/>
              <a:t>裁剪图片</a:t>
            </a:r>
            <a:endParaRPr lang="en-US" altLang="zh-CN" sz="2400" b="0" kern="0" dirty="0" smtClean="0"/>
          </a:p>
          <a:p>
            <a:pPr marL="0">
              <a:spcBef>
                <a:spcPts val="0"/>
              </a:spcBef>
            </a:pPr>
            <a:r>
              <a:rPr lang="zh-CN" altLang="en-US" sz="2400" b="0" kern="0" dirty="0" smtClean="0"/>
              <a:t>等等</a:t>
            </a:r>
            <a:r>
              <a:rPr lang="en-US" altLang="zh-CN" sz="2400" b="0" kern="0" dirty="0" smtClean="0"/>
              <a:t>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3064" y="5227985"/>
            <a:ext cx="635516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裁剪与空间变换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9525" algn="ctr">
          <a:solidFill>
            <a:srgbClr val="FF6600"/>
          </a:solidFill>
          <a:miter lim="800000"/>
        </a:ln>
        <a:effectLst>
          <a:outerShdw dist="35921" dir="2700000" algn="ctr" rotWithShape="0">
            <a:schemeClr val="tx2"/>
          </a:outerShdw>
        </a:effectLst>
      </a:spPr>
      <a:bodyPr anchor="b"/>
      <a:lstStyle>
        <a:defPPr algn="ctr">
          <a:defRPr sz="2400">
            <a:solidFill>
              <a:schemeClr val="hlink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747</TotalTime>
  <Pages>0</Pages>
  <Words>1831</Words>
  <Characters>0</Characters>
  <Application>Microsoft Office PowerPoint</Application>
  <DocSecurity>0</DocSecurity>
  <PresentationFormat>全屏显示(4:3)</PresentationFormat>
  <Lines>0</Lines>
  <Paragraphs>303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华文新魏</vt:lpstr>
      <vt:lpstr>宋体</vt:lpstr>
      <vt:lpstr>微软雅黑</vt:lpstr>
      <vt:lpstr>Arial</vt:lpstr>
      <vt:lpstr>Arial Black</vt:lpstr>
      <vt:lpstr>Arial Narrow</vt:lpstr>
      <vt:lpstr>Symbol</vt:lpstr>
      <vt:lpstr>Tahoma</vt:lpstr>
      <vt:lpstr>Times New Roman</vt:lpstr>
      <vt:lpstr>Wingdings</vt:lpstr>
      <vt:lpstr>Blends</vt:lpstr>
      <vt:lpstr>3_Blends</vt:lpstr>
      <vt:lpstr>Bitmap Image</vt:lpstr>
      <vt:lpstr>第3章b-20200302更新</vt:lpstr>
      <vt:lpstr>PowerPoint 演示文稿</vt:lpstr>
      <vt:lpstr>图形效果的修饰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句柄绘图</vt:lpstr>
      <vt:lpstr>高层绘图与底层绘图的区别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dell</cp:lastModifiedBy>
  <cp:revision>513</cp:revision>
  <dcterms:created xsi:type="dcterms:W3CDTF">2019-05-21T01:45:42Z</dcterms:created>
  <dcterms:modified xsi:type="dcterms:W3CDTF">2020-03-04T11:25:42Z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