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9" r:id="rId2"/>
    <p:sldId id="430" r:id="rId3"/>
    <p:sldId id="431" r:id="rId4"/>
    <p:sldId id="432" r:id="rId5"/>
    <p:sldId id="433" r:id="rId6"/>
    <p:sldId id="434" r:id="rId7"/>
    <p:sldId id="435" r:id="rId8"/>
    <p:sldId id="436" r:id="rId9"/>
    <p:sldId id="43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200546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374371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363661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37023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399276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311026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23987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106424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140147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32555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34E436-428C-4104-A3B6-C5B6AF2D88EC}" type="datetimeFigureOut">
              <a:rPr lang="zh-CN" altLang="en-US" smtClean="0"/>
              <a:t>2020/6/19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165336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E436-428C-4104-A3B6-C5B6AF2D88EC}" type="datetimeFigureOut">
              <a:rPr lang="zh-CN" altLang="en-US" smtClean="0"/>
              <a:t>2020/6/19 Friday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F8101-BC99-4598-A220-2F56D1F192E1}" type="slidenum">
              <a:rPr lang="zh-CN" altLang="en-US" smtClean="0"/>
              <a:t>‹#›</a:t>
            </a:fld>
            <a:endParaRPr lang="zh-CN" altLang="en-US"/>
          </a:p>
        </p:txBody>
      </p:sp>
    </p:spTree>
    <p:extLst>
      <p:ext uri="{BB962C8B-B14F-4D97-AF65-F5344CB8AC3E}">
        <p14:creationId xmlns:p14="http://schemas.microsoft.com/office/powerpoint/2010/main" val="143846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54C325C-3B63-407E-A5B5-6A6FE777A194}"/>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20.2  Idealization of a panel</a:t>
            </a:r>
          </a:p>
        </p:txBody>
      </p:sp>
      <p:sp>
        <p:nvSpPr>
          <p:cNvPr id="24579" name="Text Box 3">
            <a:extLst>
              <a:ext uri="{FF2B5EF4-FFF2-40B4-BE49-F238E27FC236}">
                <a16:creationId xmlns:a16="http://schemas.microsoft.com/office/drawing/2014/main" id="{1A8C5817-AAE4-4E08-8361-8451C2477856}"/>
              </a:ext>
            </a:extLst>
          </p:cNvPr>
          <p:cNvSpPr txBox="1">
            <a:spLocks noChangeArrowheads="1"/>
          </p:cNvSpPr>
          <p:nvPr/>
        </p:nvSpPr>
        <p:spPr bwMode="auto">
          <a:xfrm>
            <a:off x="179388" y="1196975"/>
            <a:ext cx="8785225"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b="1"/>
              <a:t>    Suppose that we wish to idealize the panel of Fig. 20.3(a) into a combination of direct stress carrying booms and shear stress only carrying skin as shown in Fig. 20.3(b). In Fig. 20.3(a) the direct stress carrying thickness </a:t>
            </a:r>
            <a:r>
              <a:rPr lang="en-US" altLang="zh-CN" sz="2000" b="1" i="1">
                <a:latin typeface="Times New Roman" panose="02020603050405020304" pitchFamily="18" charset="0"/>
              </a:rPr>
              <a:t>t</a:t>
            </a:r>
            <a:r>
              <a:rPr lang="en-US" altLang="zh-CN" sz="2000" b="1" i="1" baseline="-25000">
                <a:latin typeface="Times New Roman" panose="02020603050405020304" pitchFamily="18" charset="0"/>
              </a:rPr>
              <a:t>D</a:t>
            </a:r>
            <a:r>
              <a:rPr lang="en-US" altLang="zh-CN" sz="2000" b="1"/>
              <a:t> of the skin is equal to its actual thickness </a:t>
            </a:r>
            <a:r>
              <a:rPr lang="en-US" altLang="zh-CN" sz="2000" b="1" i="1">
                <a:latin typeface="Times New Roman" panose="02020603050405020304" pitchFamily="18" charset="0"/>
              </a:rPr>
              <a:t>t</a:t>
            </a:r>
            <a:r>
              <a:rPr lang="en-US" altLang="zh-CN" sz="2000" b="1"/>
              <a:t> while in Fig. 20.3(b) </a:t>
            </a:r>
            <a:r>
              <a:rPr lang="en-US" altLang="zh-CN" sz="2000" b="1" i="1">
                <a:latin typeface="Times New Roman" panose="02020603050405020304" pitchFamily="18" charset="0"/>
              </a:rPr>
              <a:t>t</a:t>
            </a:r>
            <a:r>
              <a:rPr lang="en-US" altLang="zh-CN" sz="2000" b="1" i="1" baseline="-25000">
                <a:latin typeface="Times New Roman" panose="02020603050405020304" pitchFamily="18" charset="0"/>
              </a:rPr>
              <a:t>D</a:t>
            </a:r>
            <a:r>
              <a:rPr lang="en-US" altLang="zh-CN" sz="2000" b="1">
                <a:latin typeface="Times New Roman" panose="02020603050405020304" pitchFamily="18" charset="0"/>
              </a:rPr>
              <a:t> = 0</a:t>
            </a:r>
            <a:r>
              <a:rPr lang="en-US" altLang="zh-CN" sz="2000" b="1"/>
              <a:t>. Suppose also that the direct stress distribution in the actual panel varies linearly from an unknown value </a:t>
            </a:r>
            <a:r>
              <a:rPr lang="en-US" altLang="zh-CN" sz="2000" b="1" i="1">
                <a:latin typeface="Times New Roman" panose="02020603050405020304" pitchFamily="18" charset="0"/>
                <a:ea typeface="Dotum" panose="020B0600000101010101" pitchFamily="34" charset="-127"/>
              </a:rPr>
              <a:t>σ</a:t>
            </a:r>
            <a:r>
              <a:rPr lang="en-US" altLang="zh-CN" sz="2000" b="1" baseline="-25000">
                <a:latin typeface="Times New Roman" panose="02020603050405020304" pitchFamily="18" charset="0"/>
              </a:rPr>
              <a:t>1</a:t>
            </a:r>
            <a:r>
              <a:rPr lang="en-US" altLang="zh-CN" sz="2000" b="1"/>
              <a:t> to an unknown value </a:t>
            </a:r>
            <a:r>
              <a:rPr lang="en-US" altLang="zh-CN" sz="2000" b="1" i="1">
                <a:latin typeface="Times New Roman" panose="02020603050405020304" pitchFamily="18" charset="0"/>
                <a:ea typeface="Dotum" panose="020B0600000101010101" pitchFamily="34" charset="-127"/>
              </a:rPr>
              <a:t>σ</a:t>
            </a:r>
            <a:r>
              <a:rPr lang="en-US" altLang="zh-CN" sz="2000" b="1" baseline="-25000">
                <a:latin typeface="Times New Roman" panose="02020603050405020304" pitchFamily="18" charset="0"/>
              </a:rPr>
              <a:t>2</a:t>
            </a:r>
            <a:r>
              <a:rPr lang="en-US" altLang="zh-CN" sz="2000" b="1"/>
              <a:t>.</a:t>
            </a:r>
            <a:r>
              <a:rPr lang="en-US" altLang="zh-CN" sz="2000" b="1" i="1"/>
              <a:t> </a:t>
            </a:r>
          </a:p>
        </p:txBody>
      </p:sp>
      <p:pic>
        <p:nvPicPr>
          <p:cNvPr id="24580" name="Picture 4">
            <a:extLst>
              <a:ext uri="{FF2B5EF4-FFF2-40B4-BE49-F238E27FC236}">
                <a16:creationId xmlns:a16="http://schemas.microsoft.com/office/drawing/2014/main" id="{1BF373A4-8A09-4974-A097-E0D42822D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6392863"/>
            <a:ext cx="2762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a:extLst>
              <a:ext uri="{FF2B5EF4-FFF2-40B4-BE49-F238E27FC236}">
                <a16:creationId xmlns:a16="http://schemas.microsoft.com/office/drawing/2014/main" id="{8E488112-6A98-4394-B690-F52EAC5E9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730625"/>
            <a:ext cx="82565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AutoShape 6">
            <a:extLst>
              <a:ext uri="{FF2B5EF4-FFF2-40B4-BE49-F238E27FC236}">
                <a16:creationId xmlns:a16="http://schemas.microsoft.com/office/drawing/2014/main" id="{0FDA9A44-4F36-4DC5-9986-CFFC4C5ADD28}"/>
              </a:ext>
            </a:extLst>
          </p:cNvPr>
          <p:cNvSpPr>
            <a:spLocks noChangeArrowheads="1"/>
          </p:cNvSpPr>
          <p:nvPr/>
        </p:nvSpPr>
        <p:spPr bwMode="auto">
          <a:xfrm flipV="1">
            <a:off x="3779838" y="3644900"/>
            <a:ext cx="2160587" cy="431800"/>
          </a:xfrm>
          <a:prstGeom prst="curvedUpArrow">
            <a:avLst>
              <a:gd name="adj1" fmla="val 100074"/>
              <a:gd name="adj2" fmla="val 200147"/>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A886724-4567-4577-9CE7-7EAFED85489D}"/>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sp>
        <p:nvSpPr>
          <p:cNvPr id="25603" name="Text Box 3">
            <a:extLst>
              <a:ext uri="{FF2B5EF4-FFF2-40B4-BE49-F238E27FC236}">
                <a16:creationId xmlns:a16="http://schemas.microsoft.com/office/drawing/2014/main" id="{40CFEE8E-24F9-452D-B7FF-6524ABEC2DC3}"/>
              </a:ext>
            </a:extLst>
          </p:cNvPr>
          <p:cNvSpPr txBox="1">
            <a:spLocks noChangeArrowheads="1"/>
          </p:cNvSpPr>
          <p:nvPr/>
        </p:nvSpPr>
        <p:spPr bwMode="auto">
          <a:xfrm>
            <a:off x="179388" y="1196975"/>
            <a:ext cx="878522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b="1"/>
              <a:t>The analysis should predict the extremes of stress </a:t>
            </a:r>
            <a:r>
              <a:rPr lang="en-US" altLang="zh-CN" sz="2000" b="1" i="1">
                <a:ea typeface="Dotum" panose="020B0600000101010101" pitchFamily="34" charset="-127"/>
              </a:rPr>
              <a:t>σ</a:t>
            </a:r>
            <a:r>
              <a:rPr lang="en-US" altLang="zh-CN" sz="2000" b="1" baseline="-25000">
                <a:latin typeface="Times New Roman" panose="02020603050405020304" pitchFamily="18" charset="0"/>
              </a:rPr>
              <a:t>1</a:t>
            </a:r>
            <a:r>
              <a:rPr lang="en-US" altLang="zh-CN" sz="2000" b="1"/>
              <a:t> and </a:t>
            </a:r>
            <a:r>
              <a:rPr lang="en-US" altLang="zh-CN" sz="2000" b="1" i="1">
                <a:ea typeface="Dotum" panose="020B0600000101010101" pitchFamily="34" charset="-127"/>
              </a:rPr>
              <a:t>σ</a:t>
            </a:r>
            <a:r>
              <a:rPr lang="en-US" altLang="zh-CN" sz="2000" b="1" baseline="-25000">
                <a:latin typeface="Times New Roman" panose="02020603050405020304" pitchFamily="18" charset="0"/>
              </a:rPr>
              <a:t>2</a:t>
            </a:r>
            <a:r>
              <a:rPr lang="en-US" altLang="zh-CN" sz="2000" b="1"/>
              <a:t> although the distribution of direct stress is obviously lost. Since the loading producing the direct stresses in the actual and idealized panels must be the same, we can equate moments to obtain expressions for the boom areas </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en-US" altLang="zh-CN" sz="2000" b="1"/>
              <a:t> and </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a:t>. </a:t>
            </a:r>
          </a:p>
        </p:txBody>
      </p:sp>
      <p:pic>
        <p:nvPicPr>
          <p:cNvPr id="25604" name="Picture 4">
            <a:extLst>
              <a:ext uri="{FF2B5EF4-FFF2-40B4-BE49-F238E27FC236}">
                <a16:creationId xmlns:a16="http://schemas.microsoft.com/office/drawing/2014/main" id="{B08A6808-6CCE-4F39-877B-8093FDB9E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6392863"/>
            <a:ext cx="2762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extLst>
              <a:ext uri="{FF2B5EF4-FFF2-40B4-BE49-F238E27FC236}">
                <a16:creationId xmlns:a16="http://schemas.microsoft.com/office/drawing/2014/main" id="{1AFE159E-6AED-431A-896C-94D39A3E7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730625"/>
            <a:ext cx="82565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AutoShape 6">
            <a:extLst>
              <a:ext uri="{FF2B5EF4-FFF2-40B4-BE49-F238E27FC236}">
                <a16:creationId xmlns:a16="http://schemas.microsoft.com/office/drawing/2014/main" id="{1302F3A1-E46D-47CE-BBE0-96B29783F252}"/>
              </a:ext>
            </a:extLst>
          </p:cNvPr>
          <p:cNvSpPr>
            <a:spLocks noChangeArrowheads="1"/>
          </p:cNvSpPr>
          <p:nvPr/>
        </p:nvSpPr>
        <p:spPr bwMode="auto">
          <a:xfrm flipV="1">
            <a:off x="3779838" y="3644900"/>
            <a:ext cx="2160587" cy="431800"/>
          </a:xfrm>
          <a:prstGeom prst="curvedUpArrow">
            <a:avLst>
              <a:gd name="adj1" fmla="val 100074"/>
              <a:gd name="adj2" fmla="val 200147"/>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994AB93-6528-4A53-A843-71ED504579F7}"/>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sp>
        <p:nvSpPr>
          <p:cNvPr id="26627" name="Text Box 3">
            <a:extLst>
              <a:ext uri="{FF2B5EF4-FFF2-40B4-BE49-F238E27FC236}">
                <a16:creationId xmlns:a16="http://schemas.microsoft.com/office/drawing/2014/main" id="{BBFBA737-6D7F-49F0-9575-1211B0E748B4}"/>
              </a:ext>
            </a:extLst>
          </p:cNvPr>
          <p:cNvSpPr txBox="1">
            <a:spLocks noChangeArrowheads="1"/>
          </p:cNvSpPr>
          <p:nvPr/>
        </p:nvSpPr>
        <p:spPr bwMode="auto">
          <a:xfrm>
            <a:off x="179388" y="1196975"/>
            <a:ext cx="8785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b="1"/>
              <a:t>Taking moments about the right-hand edge of each panel</a:t>
            </a:r>
          </a:p>
        </p:txBody>
      </p:sp>
      <p:pic>
        <p:nvPicPr>
          <p:cNvPr id="26628" name="Picture 7">
            <a:extLst>
              <a:ext uri="{FF2B5EF4-FFF2-40B4-BE49-F238E27FC236}">
                <a16:creationId xmlns:a16="http://schemas.microsoft.com/office/drawing/2014/main" id="{714122BB-8AE0-46CA-94C4-F4A9CA7CA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1700213"/>
            <a:ext cx="41433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a:extLst>
              <a:ext uri="{FF2B5EF4-FFF2-40B4-BE49-F238E27FC236}">
                <a16:creationId xmlns:a16="http://schemas.microsoft.com/office/drawing/2014/main" id="{A5B62917-3151-4D09-A260-5B5FB0325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513013"/>
            <a:ext cx="57721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9">
            <a:extLst>
              <a:ext uri="{FF2B5EF4-FFF2-40B4-BE49-F238E27FC236}">
                <a16:creationId xmlns:a16="http://schemas.microsoft.com/office/drawing/2014/main" id="{8FFA1B38-A5FD-4F88-91BF-FE1E4A3AB7C2}"/>
              </a:ext>
            </a:extLst>
          </p:cNvPr>
          <p:cNvSpPr>
            <a:spLocks noChangeArrowheads="1"/>
          </p:cNvSpPr>
          <p:nvPr/>
        </p:nvSpPr>
        <p:spPr bwMode="auto">
          <a:xfrm>
            <a:off x="179388" y="3362325"/>
            <a:ext cx="8785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b="1"/>
              <a:t>Similarly</a:t>
            </a:r>
          </a:p>
        </p:txBody>
      </p:sp>
      <p:pic>
        <p:nvPicPr>
          <p:cNvPr id="26631" name="Picture 10">
            <a:extLst>
              <a:ext uri="{FF2B5EF4-FFF2-40B4-BE49-F238E27FC236}">
                <a16:creationId xmlns:a16="http://schemas.microsoft.com/office/drawing/2014/main" id="{BEFDC058-5293-42F3-AEDE-18839744C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52863"/>
            <a:ext cx="56864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Rectangle 11">
            <a:extLst>
              <a:ext uri="{FF2B5EF4-FFF2-40B4-BE49-F238E27FC236}">
                <a16:creationId xmlns:a16="http://schemas.microsoft.com/office/drawing/2014/main" id="{15B904DB-9D99-4CE9-AB5C-0B55D8968843}"/>
              </a:ext>
            </a:extLst>
          </p:cNvPr>
          <p:cNvSpPr>
            <a:spLocks noChangeArrowheads="1"/>
          </p:cNvSpPr>
          <p:nvPr/>
        </p:nvSpPr>
        <p:spPr bwMode="auto">
          <a:xfrm>
            <a:off x="179388" y="4754563"/>
            <a:ext cx="8785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en-US" sz="2000" b="1"/>
              <a:t>In Eqs (</a:t>
            </a:r>
            <a:r>
              <a:rPr lang="en-US" altLang="en-US" sz="2000" b="1">
                <a:latin typeface="Times New Roman" panose="02020603050405020304" pitchFamily="18" charset="0"/>
              </a:rPr>
              <a:t>20.1</a:t>
            </a:r>
            <a:r>
              <a:rPr lang="en-US" altLang="en-US" sz="2000" b="1"/>
              <a:t>) and (</a:t>
            </a:r>
            <a:r>
              <a:rPr lang="en-US" altLang="en-US" sz="2000" b="1">
                <a:latin typeface="Times New Roman" panose="02020603050405020304" pitchFamily="18" charset="0"/>
              </a:rPr>
              <a:t>20.2</a:t>
            </a:r>
            <a:r>
              <a:rPr lang="en-US" altLang="en-US" sz="2000" b="1"/>
              <a:t>) the ratio of </a:t>
            </a:r>
            <a:r>
              <a:rPr lang="en-US" altLang="en-US" sz="2000" b="1" i="1">
                <a:latin typeface="Times New Roman" panose="02020603050405020304" pitchFamily="18" charset="0"/>
                <a:ea typeface="Dotum" panose="020B0600000101010101" pitchFamily="34" charset="-127"/>
              </a:rPr>
              <a:t>σ</a:t>
            </a:r>
            <a:r>
              <a:rPr lang="en-US" altLang="en-US" sz="2000" b="1" baseline="-25000">
                <a:latin typeface="Times New Roman" panose="02020603050405020304" pitchFamily="18" charset="0"/>
              </a:rPr>
              <a:t>1</a:t>
            </a:r>
            <a:r>
              <a:rPr lang="en-US" altLang="en-US" sz="2000" b="1"/>
              <a:t> to </a:t>
            </a:r>
            <a:r>
              <a:rPr lang="en-US" altLang="en-US" sz="2000" b="1" i="1">
                <a:latin typeface="Times New Roman" panose="02020603050405020304" pitchFamily="18" charset="0"/>
                <a:ea typeface="Dotum" panose="020B0600000101010101" pitchFamily="34" charset="-127"/>
              </a:rPr>
              <a:t>σ</a:t>
            </a:r>
            <a:r>
              <a:rPr lang="en-US" altLang="en-US" sz="2000" b="1" baseline="-25000">
                <a:latin typeface="Times New Roman" panose="02020603050405020304" pitchFamily="18" charset="0"/>
              </a:rPr>
              <a:t>2</a:t>
            </a:r>
            <a:r>
              <a:rPr lang="en-US" altLang="zh-CN" sz="2000" b="1" baseline="-25000">
                <a:latin typeface="Times New Roman" panose="02020603050405020304" pitchFamily="18" charset="0"/>
              </a:rPr>
              <a:t> </a:t>
            </a:r>
            <a:r>
              <a:rPr lang="en-US" altLang="en-US" sz="2000" b="1"/>
              <a:t>, if not known, may frequently be assumed.</a:t>
            </a:r>
            <a:endParaRPr lang="en-US" altLang="zh-CN" sz="2000" b="1"/>
          </a:p>
        </p:txBody>
      </p:sp>
      <p:sp>
        <p:nvSpPr>
          <p:cNvPr id="26633" name="Text Box 12">
            <a:extLst>
              <a:ext uri="{FF2B5EF4-FFF2-40B4-BE49-F238E27FC236}">
                <a16:creationId xmlns:a16="http://schemas.microsoft.com/office/drawing/2014/main" id="{2830000B-6CDD-413B-8F9B-CF0D3E33FDEE}"/>
              </a:ext>
            </a:extLst>
          </p:cNvPr>
          <p:cNvSpPr txBox="1">
            <a:spLocks noChangeArrowheads="1"/>
          </p:cNvSpPr>
          <p:nvPr/>
        </p:nvSpPr>
        <p:spPr bwMode="auto">
          <a:xfrm>
            <a:off x="179388" y="5559425"/>
            <a:ext cx="8785225" cy="8223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b="1"/>
              <a:t>    For axial load only    </a:t>
            </a:r>
            <a:r>
              <a:rPr lang="en-US" altLang="zh-CN" sz="2000" b="1" i="1">
                <a:latin typeface="Times New Roman" panose="02020603050405020304" pitchFamily="18" charset="0"/>
                <a:ea typeface="Dotum" panose="020B0600000101010101" pitchFamily="34" charset="-127"/>
              </a:rPr>
              <a:t>σ</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ea typeface="Dotum" panose="020B0600000101010101" pitchFamily="34" charset="-127"/>
              </a:rPr>
              <a:t>σ</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 1</a:t>
            </a:r>
            <a:r>
              <a:rPr lang="en-US" altLang="zh-CN" sz="2000" b="1"/>
              <a:t> and </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 </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 </a:t>
            </a:r>
            <a:r>
              <a:rPr lang="en-US" altLang="zh-CN" sz="2000" b="1" i="1">
                <a:latin typeface="Times New Roman" panose="02020603050405020304" pitchFamily="18" charset="0"/>
              </a:rPr>
              <a:t>t</a:t>
            </a:r>
            <a:r>
              <a:rPr lang="en-US" altLang="zh-CN" sz="2000" b="1" baseline="-25000">
                <a:latin typeface="Times New Roman" panose="02020603050405020304" pitchFamily="18" charset="0"/>
              </a:rPr>
              <a:t>D</a:t>
            </a:r>
            <a:r>
              <a:rPr lang="en-US" altLang="zh-CN" sz="2000" b="1" i="1">
                <a:latin typeface="Times New Roman" panose="02020603050405020304" pitchFamily="18" charset="0"/>
              </a:rPr>
              <a:t>b</a:t>
            </a:r>
            <a:r>
              <a:rPr lang="en-US" altLang="zh-CN" sz="2000" b="1">
                <a:latin typeface="Times New Roman" panose="02020603050405020304" pitchFamily="18" charset="0"/>
              </a:rPr>
              <a:t>/2</a:t>
            </a:r>
            <a:r>
              <a:rPr lang="en-US" altLang="zh-CN" sz="2000" b="1"/>
              <a:t>; </a:t>
            </a:r>
          </a:p>
          <a:p>
            <a:pPr eaLnBrk="1" hangingPunct="1">
              <a:lnSpc>
                <a:spcPct val="120000"/>
              </a:lnSpc>
            </a:pPr>
            <a:r>
              <a:rPr lang="en-US" altLang="zh-CN" sz="2000" b="1"/>
              <a:t>    for a pure bending moment    </a:t>
            </a:r>
            <a:r>
              <a:rPr lang="en-US" altLang="zh-CN" sz="2000" b="1" i="1">
                <a:latin typeface="Times New Roman" panose="02020603050405020304" pitchFamily="18" charset="0"/>
                <a:ea typeface="Dotum" panose="020B0600000101010101" pitchFamily="34" charset="-127"/>
              </a:rPr>
              <a:t>σ</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ea typeface="Dotum" panose="020B0600000101010101" pitchFamily="34" charset="-127"/>
              </a:rPr>
              <a:t>σ</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 −1</a:t>
            </a:r>
            <a:r>
              <a:rPr lang="en-US" altLang="zh-CN" sz="2000" b="1"/>
              <a:t> and </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 </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 </a:t>
            </a:r>
            <a:r>
              <a:rPr lang="en-US" altLang="zh-CN" sz="2000" b="1" i="1">
                <a:latin typeface="Times New Roman" panose="02020603050405020304" pitchFamily="18" charset="0"/>
              </a:rPr>
              <a:t>t</a:t>
            </a:r>
            <a:r>
              <a:rPr lang="en-US" altLang="zh-CN" sz="2000" b="1" baseline="-25000">
                <a:latin typeface="Times New Roman" panose="02020603050405020304" pitchFamily="18" charset="0"/>
              </a:rPr>
              <a:t>D</a:t>
            </a:r>
            <a:r>
              <a:rPr lang="en-US" altLang="zh-CN" sz="2000" b="1" i="1">
                <a:latin typeface="Times New Roman" panose="02020603050405020304" pitchFamily="18" charset="0"/>
              </a:rPr>
              <a:t>b</a:t>
            </a:r>
            <a:r>
              <a:rPr lang="en-US" altLang="zh-CN" sz="2000" b="1">
                <a:latin typeface="Times New Roman" panose="02020603050405020304" pitchFamily="18" charset="0"/>
              </a:rPr>
              <a:t>/6</a:t>
            </a:r>
            <a:r>
              <a:rPr lang="en-US" altLang="zh-CN" sz="2000" b="1"/>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7464DEA-B9EA-42E3-8BCD-C0795D50EE99}"/>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sp>
        <p:nvSpPr>
          <p:cNvPr id="27651" name="Text Box 3">
            <a:extLst>
              <a:ext uri="{FF2B5EF4-FFF2-40B4-BE49-F238E27FC236}">
                <a16:creationId xmlns:a16="http://schemas.microsoft.com/office/drawing/2014/main" id="{C09F06DD-86F7-4E7B-B154-BF03C6824D31}"/>
              </a:ext>
            </a:extLst>
          </p:cNvPr>
          <p:cNvSpPr txBox="1">
            <a:spLocks noChangeArrowheads="1"/>
          </p:cNvSpPr>
          <p:nvPr/>
        </p:nvSpPr>
        <p:spPr bwMode="auto">
          <a:xfrm>
            <a:off x="179388" y="1196975"/>
            <a:ext cx="87852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400" b="1" i="1" dirty="0">
                <a:solidFill>
                  <a:schemeClr val="accent2"/>
                </a:solidFill>
              </a:rPr>
              <a:t>Example 20.1</a:t>
            </a:r>
          </a:p>
          <a:p>
            <a:pPr eaLnBrk="1" hangingPunct="1">
              <a:lnSpc>
                <a:spcPct val="110000"/>
              </a:lnSpc>
            </a:pPr>
            <a:r>
              <a:rPr lang="en-US" altLang="zh-CN" b="1" dirty="0"/>
              <a:t>Part of a wing section is in the form of the two-cell box shown in Fig. 20.4(a) in which the vertical spars are connected to the wing skin through angle sections all having a cross-sectional area of </a:t>
            </a:r>
            <a:r>
              <a:rPr lang="en-US" altLang="zh-CN" b="1" dirty="0">
                <a:latin typeface="Times New Roman" panose="02020603050405020304" pitchFamily="18" charset="0"/>
              </a:rPr>
              <a:t>300mm</a:t>
            </a:r>
            <a:r>
              <a:rPr lang="en-US" altLang="zh-CN" b="1" baseline="38000" dirty="0">
                <a:latin typeface="Times New Roman" panose="02020603050405020304" pitchFamily="18" charset="0"/>
              </a:rPr>
              <a:t>2</a:t>
            </a:r>
            <a:r>
              <a:rPr lang="en-US" altLang="zh-CN" b="1" dirty="0"/>
              <a:t>. Idealize the section into an arrangement of direct stress carrying booms and shear stress only carrying panels suitable for resisting bending moments in a vertical plane. Position the booms at the spar/skin junctions.</a:t>
            </a:r>
          </a:p>
        </p:txBody>
      </p:sp>
      <p:pic>
        <p:nvPicPr>
          <p:cNvPr id="27652" name="Picture 8">
            <a:extLst>
              <a:ext uri="{FF2B5EF4-FFF2-40B4-BE49-F238E27FC236}">
                <a16:creationId xmlns:a16="http://schemas.microsoft.com/office/drawing/2014/main" id="{2DD47556-A642-4137-82EA-77681CDC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605213"/>
            <a:ext cx="5616575"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a:extLst>
              <a:ext uri="{FF2B5EF4-FFF2-40B4-BE49-F238E27FC236}">
                <a16:creationId xmlns:a16="http://schemas.microsoft.com/office/drawing/2014/main" id="{A93B34E8-A3B4-44CC-8598-5B5F96AB2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6311900"/>
            <a:ext cx="3257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9ADE0BC-6689-4DAF-99B8-72C821F8FB2A}"/>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sp>
        <p:nvSpPr>
          <p:cNvPr id="28675" name="Text Box 3">
            <a:extLst>
              <a:ext uri="{FF2B5EF4-FFF2-40B4-BE49-F238E27FC236}">
                <a16:creationId xmlns:a16="http://schemas.microsoft.com/office/drawing/2014/main" id="{21D5C4DE-12E2-49A6-B43A-7E36D9E7A315}"/>
              </a:ext>
            </a:extLst>
          </p:cNvPr>
          <p:cNvSpPr txBox="1">
            <a:spLocks noChangeArrowheads="1"/>
          </p:cNvSpPr>
          <p:nvPr/>
        </p:nvSpPr>
        <p:spPr bwMode="auto">
          <a:xfrm>
            <a:off x="179388" y="1196975"/>
            <a:ext cx="87852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400" i="1">
                <a:solidFill>
                  <a:schemeClr val="accent2"/>
                </a:solidFill>
              </a:rPr>
              <a:t>Solution</a:t>
            </a:r>
          </a:p>
        </p:txBody>
      </p:sp>
      <p:pic>
        <p:nvPicPr>
          <p:cNvPr id="28676" name="Picture 5">
            <a:extLst>
              <a:ext uri="{FF2B5EF4-FFF2-40B4-BE49-F238E27FC236}">
                <a16:creationId xmlns:a16="http://schemas.microsoft.com/office/drawing/2014/main" id="{9E158146-00F4-4FBF-A056-0B40E8488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6311900"/>
            <a:ext cx="3257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a:extLst>
              <a:ext uri="{FF2B5EF4-FFF2-40B4-BE49-F238E27FC236}">
                <a16:creationId xmlns:a16="http://schemas.microsoft.com/office/drawing/2014/main" id="{D65C9AD6-F9F8-4A96-865A-05902F3FE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4005263"/>
            <a:ext cx="86629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7">
            <a:extLst>
              <a:ext uri="{FF2B5EF4-FFF2-40B4-BE49-F238E27FC236}">
                <a16:creationId xmlns:a16="http://schemas.microsoft.com/office/drawing/2014/main" id="{F759B2CD-9294-4A2B-B229-2D08FE9CFEAE}"/>
              </a:ext>
            </a:extLst>
          </p:cNvPr>
          <p:cNvSpPr txBox="1">
            <a:spLocks noChangeArrowheads="1"/>
          </p:cNvSpPr>
          <p:nvPr/>
        </p:nvSpPr>
        <p:spPr bwMode="auto">
          <a:xfrm>
            <a:off x="179388" y="1628775"/>
            <a:ext cx="878522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b="1"/>
              <a:t>The idealized section is shown in Fig. 20.4(b) in which, from symmetry, </a:t>
            </a:r>
            <a:r>
              <a:rPr lang="en-US" altLang="zh-CN" b="1" i="1">
                <a:latin typeface="Times New Roman" panose="02020603050405020304" pitchFamily="18" charset="0"/>
              </a:rPr>
              <a:t>B</a:t>
            </a:r>
            <a:r>
              <a:rPr lang="en-US" altLang="zh-CN" b="1" baseline="-25000">
                <a:latin typeface="Times New Roman" panose="02020603050405020304" pitchFamily="18" charset="0"/>
              </a:rPr>
              <a:t>1</a:t>
            </a:r>
            <a:r>
              <a:rPr lang="en-US" altLang="zh-CN" b="1">
                <a:latin typeface="Times New Roman" panose="02020603050405020304" pitchFamily="18" charset="0"/>
              </a:rPr>
              <a:t> = </a:t>
            </a:r>
            <a:r>
              <a:rPr lang="en-US" altLang="zh-CN" b="1" i="1">
                <a:latin typeface="Times New Roman" panose="02020603050405020304" pitchFamily="18" charset="0"/>
              </a:rPr>
              <a:t>B</a:t>
            </a:r>
            <a:r>
              <a:rPr lang="en-US" altLang="zh-CN" b="1" baseline="-25000">
                <a:latin typeface="Times New Roman" panose="02020603050405020304" pitchFamily="18" charset="0"/>
              </a:rPr>
              <a:t>6</a:t>
            </a:r>
            <a:r>
              <a:rPr lang="en-US" altLang="zh-CN" b="1"/>
              <a:t>,</a:t>
            </a:r>
          </a:p>
          <a:p>
            <a:pPr eaLnBrk="1" hangingPunct="1">
              <a:lnSpc>
                <a:spcPct val="110000"/>
              </a:lnSpc>
            </a:pPr>
            <a:r>
              <a:rPr lang="en-US" altLang="zh-CN" b="1" i="1">
                <a:latin typeface="Times New Roman" panose="02020603050405020304" pitchFamily="18" charset="0"/>
                <a:ea typeface="黑体" panose="02010609060101010101" pitchFamily="49" charset="-122"/>
              </a:rPr>
              <a:t>B</a:t>
            </a:r>
            <a:r>
              <a:rPr lang="en-US" altLang="zh-CN" b="1" baseline="-25000">
                <a:latin typeface="Times New Roman" panose="02020603050405020304" pitchFamily="18" charset="0"/>
              </a:rPr>
              <a:t>2</a:t>
            </a:r>
            <a:r>
              <a:rPr lang="en-US" altLang="zh-CN" b="1">
                <a:latin typeface="Times New Roman" panose="02020603050405020304" pitchFamily="18" charset="0"/>
                <a:ea typeface="黑体" panose="02010609060101010101" pitchFamily="49" charset="-122"/>
              </a:rPr>
              <a:t> = </a:t>
            </a:r>
            <a:r>
              <a:rPr lang="en-US" altLang="zh-CN" b="1" i="1">
                <a:latin typeface="Times New Roman" panose="02020603050405020304" pitchFamily="18" charset="0"/>
                <a:ea typeface="黑体" panose="02010609060101010101" pitchFamily="49" charset="-122"/>
              </a:rPr>
              <a:t>B</a:t>
            </a:r>
            <a:r>
              <a:rPr lang="en-US" altLang="zh-CN" b="1" baseline="-25000">
                <a:latin typeface="Times New Roman" panose="02020603050405020304" pitchFamily="18" charset="0"/>
              </a:rPr>
              <a:t>5</a:t>
            </a:r>
            <a:r>
              <a:rPr lang="en-US" altLang="zh-CN" b="1"/>
              <a:t>, </a:t>
            </a:r>
            <a:r>
              <a:rPr lang="en-US" altLang="zh-CN" b="1" i="1">
                <a:latin typeface="Times New Roman" panose="02020603050405020304" pitchFamily="18" charset="0"/>
              </a:rPr>
              <a:t>B</a:t>
            </a:r>
            <a:r>
              <a:rPr lang="en-US" altLang="zh-CN" b="1" baseline="-25000">
                <a:latin typeface="Times New Roman" panose="02020603050405020304" pitchFamily="18" charset="0"/>
              </a:rPr>
              <a:t>3</a:t>
            </a:r>
            <a:r>
              <a:rPr lang="en-US" altLang="zh-CN" b="1">
                <a:latin typeface="Times New Roman" panose="02020603050405020304" pitchFamily="18" charset="0"/>
              </a:rPr>
              <a:t> = </a:t>
            </a:r>
            <a:r>
              <a:rPr lang="en-US" altLang="zh-CN" b="1" i="1">
                <a:latin typeface="Times New Roman" panose="02020603050405020304" pitchFamily="18" charset="0"/>
              </a:rPr>
              <a:t>B</a:t>
            </a:r>
            <a:r>
              <a:rPr lang="en-US" altLang="zh-CN" b="1" baseline="-25000">
                <a:latin typeface="Times New Roman" panose="02020603050405020304" pitchFamily="18" charset="0"/>
              </a:rPr>
              <a:t>4</a:t>
            </a:r>
            <a:r>
              <a:rPr lang="en-US" altLang="zh-CN" b="1"/>
              <a:t>. Since the section is required to resist bending moments in a vertical plane, the direct stress at any point in the actual wing section is directly proportional to its distance from the horizontal axis of symmetry. Further, the distribution of direct stress in all the panels will be linear so that either of Eqs (20.1) or (20.2) may be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C4E19AD-BB0E-4730-884D-B62D513D3D9A}"/>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pic>
        <p:nvPicPr>
          <p:cNvPr id="29699" name="Picture 4">
            <a:extLst>
              <a:ext uri="{FF2B5EF4-FFF2-40B4-BE49-F238E27FC236}">
                <a16:creationId xmlns:a16="http://schemas.microsoft.com/office/drawing/2014/main" id="{23F60C23-7FA5-4FFC-8924-2159490B8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6311900"/>
            <a:ext cx="3257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a:extLst>
              <a:ext uri="{FF2B5EF4-FFF2-40B4-BE49-F238E27FC236}">
                <a16:creationId xmlns:a16="http://schemas.microsoft.com/office/drawing/2014/main" id="{FF0399EB-CE12-474D-AFF4-8302DB501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4005263"/>
            <a:ext cx="86629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a:extLst>
              <a:ext uri="{FF2B5EF4-FFF2-40B4-BE49-F238E27FC236}">
                <a16:creationId xmlns:a16="http://schemas.microsoft.com/office/drawing/2014/main" id="{6D5E61AD-AC7D-44C6-9488-141595015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1268413"/>
            <a:ext cx="570071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0">
            <a:extLst>
              <a:ext uri="{FF2B5EF4-FFF2-40B4-BE49-F238E27FC236}">
                <a16:creationId xmlns:a16="http://schemas.microsoft.com/office/drawing/2014/main" id="{CC041191-07AC-45C5-A5DC-2B639BCBC8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8513" y="3344863"/>
            <a:ext cx="24669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B1F618F-2159-4567-B7C2-EB5527AC9F7F}"/>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pic>
        <p:nvPicPr>
          <p:cNvPr id="30723" name="Picture 3">
            <a:extLst>
              <a:ext uri="{FF2B5EF4-FFF2-40B4-BE49-F238E27FC236}">
                <a16:creationId xmlns:a16="http://schemas.microsoft.com/office/drawing/2014/main" id="{E93542E1-B7AC-41BD-BE3B-290B88F37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6311900"/>
            <a:ext cx="3257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a:extLst>
              <a:ext uri="{FF2B5EF4-FFF2-40B4-BE49-F238E27FC236}">
                <a16:creationId xmlns:a16="http://schemas.microsoft.com/office/drawing/2014/main" id="{46A5F42C-A2BC-44F0-AE73-D1026FCB2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4005263"/>
            <a:ext cx="86629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7">
            <a:extLst>
              <a:ext uri="{FF2B5EF4-FFF2-40B4-BE49-F238E27FC236}">
                <a16:creationId xmlns:a16="http://schemas.microsoft.com/office/drawing/2014/main" id="{4C40BFC4-C799-4943-9A07-00E9B90A1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 y="1268413"/>
            <a:ext cx="824071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8">
            <a:extLst>
              <a:ext uri="{FF2B5EF4-FFF2-40B4-BE49-F238E27FC236}">
                <a16:creationId xmlns:a16="http://schemas.microsoft.com/office/drawing/2014/main" id="{DF398D88-7D6D-49FB-86A0-75B5AB411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349500"/>
            <a:ext cx="8226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9">
            <a:extLst>
              <a:ext uri="{FF2B5EF4-FFF2-40B4-BE49-F238E27FC236}">
                <a16:creationId xmlns:a16="http://schemas.microsoft.com/office/drawing/2014/main" id="{33035721-B462-4551-B517-C29FFC178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825" y="3363913"/>
            <a:ext cx="2800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93D861-EEF3-41DE-89DB-A9DC6EF01AFD}"/>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pic>
        <p:nvPicPr>
          <p:cNvPr id="31747" name="Picture 3">
            <a:extLst>
              <a:ext uri="{FF2B5EF4-FFF2-40B4-BE49-F238E27FC236}">
                <a16:creationId xmlns:a16="http://schemas.microsoft.com/office/drawing/2014/main" id="{06A3E405-A462-4B1E-BA32-6ABC66678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6311900"/>
            <a:ext cx="3257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a:extLst>
              <a:ext uri="{FF2B5EF4-FFF2-40B4-BE49-F238E27FC236}">
                <a16:creationId xmlns:a16="http://schemas.microsoft.com/office/drawing/2014/main" id="{1099B652-4F9B-41A5-9F1B-F51214B79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4005263"/>
            <a:ext cx="86629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9">
            <a:extLst>
              <a:ext uri="{FF2B5EF4-FFF2-40B4-BE49-F238E27FC236}">
                <a16:creationId xmlns:a16="http://schemas.microsoft.com/office/drawing/2014/main" id="{C2444A05-63DC-4537-8010-F5587980D8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1196975"/>
            <a:ext cx="57912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0">
            <a:extLst>
              <a:ext uri="{FF2B5EF4-FFF2-40B4-BE49-F238E27FC236}">
                <a16:creationId xmlns:a16="http://schemas.microsoft.com/office/drawing/2014/main" id="{61681B79-BB83-43E0-9A17-E6D3622CB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205038"/>
            <a:ext cx="55816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1">
            <a:extLst>
              <a:ext uri="{FF2B5EF4-FFF2-40B4-BE49-F238E27FC236}">
                <a16:creationId xmlns:a16="http://schemas.microsoft.com/office/drawing/2014/main" id="{1986DE37-8102-42B4-BE1B-9B6E9128C7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9450" y="3373438"/>
            <a:ext cx="2705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DC142D1-86BF-4650-A49A-BDE3243C4962}"/>
              </a:ext>
            </a:extLst>
          </p:cNvPr>
          <p:cNvSpPr>
            <a:spLocks noGrp="1" noChangeArrowheads="1"/>
          </p:cNvSpPr>
          <p:nvPr>
            <p:ph type="title"/>
          </p:nvPr>
        </p:nvSpPr>
        <p:spPr>
          <a:xfrm>
            <a:off x="0" y="-26988"/>
            <a:ext cx="9144000" cy="1143001"/>
          </a:xfrm>
          <a:solidFill>
            <a:srgbClr val="CCFFCC"/>
          </a:solidFill>
        </p:spPr>
        <p:txBody>
          <a:bodyPr/>
          <a:lstStyle/>
          <a:p>
            <a:pPr eaLnBrk="1" hangingPunct="1">
              <a:lnSpc>
                <a:spcPct val="80000"/>
              </a:lnSpc>
            </a:pPr>
            <a:r>
              <a:rPr lang="en-US" altLang="zh-CN" sz="3600" b="1"/>
              <a:t>Idealization of a panel</a:t>
            </a:r>
          </a:p>
        </p:txBody>
      </p:sp>
      <p:sp>
        <p:nvSpPr>
          <p:cNvPr id="32771" name="Text Box 8">
            <a:extLst>
              <a:ext uri="{FF2B5EF4-FFF2-40B4-BE49-F238E27FC236}">
                <a16:creationId xmlns:a16="http://schemas.microsoft.com/office/drawing/2014/main" id="{76682BD2-C491-49FE-94C6-2A122443D9E5}"/>
              </a:ext>
            </a:extLst>
          </p:cNvPr>
          <p:cNvSpPr txBox="1">
            <a:spLocks noChangeArrowheads="1"/>
          </p:cNvSpPr>
          <p:nvPr/>
        </p:nvSpPr>
        <p:spPr bwMode="auto">
          <a:xfrm>
            <a:off x="179388" y="1196975"/>
            <a:ext cx="87852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2000" b="1">
                <a:solidFill>
                  <a:srgbClr val="CC3300"/>
                </a:solidFill>
              </a:rPr>
              <a:t>    Generally, in any idealization, different loading conditions require different idealizations of the same structure. </a:t>
            </a:r>
          </a:p>
          <a:p>
            <a:pPr eaLnBrk="1" hangingPunct="1">
              <a:lnSpc>
                <a:spcPct val="120000"/>
              </a:lnSpc>
              <a:spcBef>
                <a:spcPct val="50000"/>
              </a:spcBef>
            </a:pPr>
            <a:r>
              <a:rPr lang="en-US" altLang="zh-CN" sz="2000" b="1"/>
              <a:t>    In Example 20.1, the loading is applied in a vertical plane. If, however, the loading had been applied in a horizontal plane, the assumed stress distribution in the panels of the section would have been different, resulting in different values of boom area.</a:t>
            </a:r>
          </a:p>
        </p:txBody>
      </p:sp>
      <p:pic>
        <p:nvPicPr>
          <p:cNvPr id="32772" name="Picture 8">
            <a:extLst>
              <a:ext uri="{FF2B5EF4-FFF2-40B4-BE49-F238E27FC236}">
                <a16:creationId xmlns:a16="http://schemas.microsoft.com/office/drawing/2014/main" id="{7A80FB19-948A-4618-91C7-502417768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689350"/>
            <a:ext cx="545306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0">
            <a:extLst>
              <a:ext uri="{FF2B5EF4-FFF2-40B4-BE49-F238E27FC236}">
                <a16:creationId xmlns:a16="http://schemas.microsoft.com/office/drawing/2014/main" id="{5EC1FB1D-559D-4338-92DD-7EA6F86AC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6311900"/>
            <a:ext cx="3257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514</Words>
  <Application>Microsoft Office PowerPoint</Application>
  <PresentationFormat>全屏显示(4:3)</PresentationFormat>
  <Paragraphs>23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Times New Roman</vt:lpstr>
      <vt:lpstr>Office 主题​​</vt:lpstr>
      <vt:lpstr>20.2  Idealization of a panel</vt:lpstr>
      <vt:lpstr>Idealization of a panel</vt:lpstr>
      <vt:lpstr>Idealization of a panel</vt:lpstr>
      <vt:lpstr>Idealization of a panel</vt:lpstr>
      <vt:lpstr>Idealization of a panel</vt:lpstr>
      <vt:lpstr>Idealization of a panel</vt:lpstr>
      <vt:lpstr>Idealization of a panel</vt:lpstr>
      <vt:lpstr>Idealization of a panel</vt:lpstr>
      <vt:lpstr>Idealization of a panel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  Idealization of a panel</dc:title>
  <dc:creator>铮浩 冯</dc:creator>
  <cp:lastModifiedBy>铮浩 冯</cp:lastModifiedBy>
  <cp:revision>1</cp:revision>
  <dcterms:created xsi:type="dcterms:W3CDTF">2020-06-19T13:58:35Z</dcterms:created>
  <dcterms:modified xsi:type="dcterms:W3CDTF">2020-06-19T13:59:12Z</dcterms:modified>
</cp:coreProperties>
</file>