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17" r:id="rId2"/>
  </p:sldMasterIdLst>
  <p:notesMasterIdLst>
    <p:notesMasterId r:id="rId42"/>
  </p:notesMasterIdLst>
  <p:handoutMasterIdLst>
    <p:handoutMasterId r:id="rId43"/>
  </p:handoutMasterIdLst>
  <p:sldIdLst>
    <p:sldId id="846" r:id="rId3"/>
    <p:sldId id="858" r:id="rId4"/>
    <p:sldId id="468" r:id="rId5"/>
    <p:sldId id="852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860" r:id="rId15"/>
    <p:sldId id="437" r:id="rId16"/>
    <p:sldId id="438" r:id="rId17"/>
    <p:sldId id="439" r:id="rId18"/>
    <p:sldId id="859" r:id="rId19"/>
    <p:sldId id="440" r:id="rId20"/>
    <p:sldId id="441" r:id="rId21"/>
    <p:sldId id="442" r:id="rId22"/>
    <p:sldId id="444" r:id="rId23"/>
    <p:sldId id="445" r:id="rId24"/>
    <p:sldId id="446" r:id="rId25"/>
    <p:sldId id="447" r:id="rId26"/>
    <p:sldId id="861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839" r:id="rId39"/>
    <p:sldId id="460" r:id="rId40"/>
    <p:sldId id="8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A10"/>
    <a:srgbClr val="0000FF"/>
    <a:srgbClr val="993300"/>
    <a:srgbClr val="FEFEA0"/>
    <a:srgbClr val="DEC5BA"/>
    <a:srgbClr val="3333CC"/>
    <a:srgbClr val="FF33CC"/>
    <a:srgbClr val="CC00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78343" autoAdjust="0"/>
  </p:normalViewPr>
  <p:slideViewPr>
    <p:cSldViewPr>
      <p:cViewPr varScale="1">
        <p:scale>
          <a:sx n="53" d="100"/>
          <a:sy n="53" d="100"/>
        </p:scale>
        <p:origin x="1656" y="48"/>
      </p:cViewPr>
      <p:guideLst>
        <p:guide orient="horz" pos="2136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893ACFD5-9A58-4298-87D0-4583071C0216}" type="datetimeFigureOut">
              <a:rPr lang="zh-CN" altLang="en-US"/>
              <a:pPr>
                <a:defRPr/>
              </a:pPr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0210B5C0-6CA7-4195-9D60-8764A2A1C9FC}" type="slidenum">
              <a:rPr lang="zh-CN" altLang="en-US"/>
              <a:pPr/>
              <a:t>‹#›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E8EF34D-BE8B-4071-9DAC-604542D766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38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0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7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6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4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3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对比元胞索引和元胞内容索引两种方式，总要出现 </a:t>
            </a:r>
            <a:r>
              <a:rPr lang="en-US" altLang="zh-CN" dirty="0" smtClean="0"/>
              <a:t>{ }</a:t>
            </a:r>
            <a:r>
              <a:rPr lang="zh-CN" altLang="en-US" dirty="0" smtClean="0"/>
              <a:t>，在等号左边或右边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对比不同显示方式的区别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30A004-D93A-493A-A882-8241183C16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B7847-F557-4E3C-9D1B-B99B44F6F2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D5B00-15B5-4707-BF19-0E9328037A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2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CBDB3-C773-4D2D-9298-272CE817B8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5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4E64E-4DEF-49BE-BB22-8E8EBD6367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14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5C1A8C-D334-4445-B1DE-721A85BFEA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2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96C40-78F4-41F2-BAB5-222C32776B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4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17B63-22A3-4127-AB8D-51ECB9EDDD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1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FB752-921E-4848-8FAC-BC2210F6F3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5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CB71F-AED1-460E-A7F7-A807570274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45B77-2BFC-4038-ADB0-54464DB1FC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B4626-9A3F-4163-8250-F77090A534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85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AD661-D88D-4775-A182-6B7BA5F9E6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15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600D3-97F2-4408-B1DE-E897D24D4C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81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29C2-2535-4DBD-A45E-CB97E9B587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97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33C18-B572-4169-AC6B-D6DC152A62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00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281C7-C862-46E2-9EC3-0D1774D6F9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53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76674-EB20-4F5E-A8ED-8B6836A9D9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19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B729A-E20E-40F9-A251-D1E75BE865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1778F-4728-4CB6-884E-93A319FE7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B48-A261-417A-9A88-F8CC85070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7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EF5F1-9B0C-4385-B058-28B02594CA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AB869-1227-4781-96CD-14C0CBCAB9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CD4A3-CE93-4FCC-9B5B-A64BB3B5E8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3D616-2079-4F5C-B438-3583BE3078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6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4544-09E8-4B7C-90E1-6277837C2C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1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0F460E97-B683-450C-8297-8EC5383585A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E3D3FD43-8AE0-4D45-A080-656A7A9C1E7D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2912193475"/>
              </p:ext>
            </p:extLst>
          </p:nvPr>
        </p:nvGraphicFramePr>
        <p:xfrm>
          <a:off x="2684145" y="2625303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5" r:id="rId4" imgW="3771900" imgH="3752850" progId="Paint.Picture">
                  <p:embed/>
                </p:oleObj>
              </mc:Choice>
              <mc:Fallback>
                <p:oleObj r:id="rId4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4145" y="2625303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第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章</a:t>
            </a:r>
            <a:r>
              <a:rPr lang="zh-CN" altLang="en-US" sz="3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-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20200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302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更新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A004-D93A-493A-A882-8241183C161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0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975"/>
            <a:ext cx="8731250" cy="222091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方法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1: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直接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中括号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[ ]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创建二维字符矩阵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必须</a:t>
            </a:r>
            <a:r>
              <a:rPr lang="zh-CN" altLang="en-US" sz="2600" dirty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确保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每个字符串</a:t>
            </a:r>
            <a:r>
              <a:rPr lang="en-US" altLang="zh-CN" sz="2600" dirty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(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即每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一行</a:t>
            </a:r>
            <a:r>
              <a:rPr lang="en-US" altLang="zh-TW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)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的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长度一样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，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这是矩阵的一般要求，否则需要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在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较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短字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符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串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结尾补齐</a:t>
            </a:r>
            <a:r>
              <a:rPr lang="zh-TW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空</a:t>
            </a:r>
            <a:r>
              <a:rPr lang="zh-CN" altLang="en-US" sz="26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itchFamily="2" charset="-122"/>
              </a:rPr>
              <a:t>格（自己做，非自动）</a:t>
            </a:r>
            <a:endParaRPr lang="zh-TW" altLang="en-US" sz="2600" dirty="0" smtClean="0">
              <a:solidFill>
                <a:schemeClr val="bg2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itchFamily="2" charset="-122"/>
              </a:rPr>
              <a:t>【</a:t>
            </a:r>
            <a:r>
              <a:rPr lang="zh-TW" altLang="en-US" sz="26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itchFamily="2" charset="-122"/>
              </a:rPr>
              <a:t>例</a:t>
            </a:r>
            <a:r>
              <a:rPr lang="en-US" altLang="zh-CN" sz="26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itchFamily="2" charset="-122"/>
              </a:rPr>
              <a:t>】</a:t>
            </a:r>
            <a:r>
              <a:rPr lang="en-US" altLang="zh-TW" sz="26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itchFamily="2" charset="-122"/>
              </a:rPr>
              <a:t> : </a:t>
            </a:r>
            <a:r>
              <a:rPr lang="zh-CN" altLang="en-US" sz="26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itchFamily="2" charset="-122"/>
              </a:rPr>
              <a:t>二维字符数组存储多行字符串变量</a:t>
            </a:r>
            <a:endParaRPr lang="zh-TW" altLang="en-US" sz="1800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aphicFrame>
        <p:nvGraphicFramePr>
          <p:cNvPr id="231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86805"/>
              </p:ext>
            </p:extLst>
          </p:nvPr>
        </p:nvGraphicFramePr>
        <p:xfrm>
          <a:off x="1331913" y="3763963"/>
          <a:ext cx="5832375" cy="518160"/>
        </p:xfrm>
        <a:graphic>
          <a:graphicData uri="http://schemas.openxmlformats.org/drawingml/2006/table">
            <a:tbl>
              <a:tblPr/>
              <a:tblGrid>
                <a:gridCol w="5832375"/>
              </a:tblGrid>
              <a:tr h="215900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= [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aa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'; 'bb   '; '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cccc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注意空格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8A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393" name="Rectangle 10"/>
          <p:cNvSpPr>
            <a:spLocks noChangeArrowheads="1"/>
          </p:cNvSpPr>
          <p:nvPr/>
        </p:nvSpPr>
        <p:spPr bwMode="auto">
          <a:xfrm>
            <a:off x="1331640" y="4581649"/>
            <a:ext cx="7272808" cy="172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s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  <a:p>
            <a:pPr lvl="4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4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bb</a:t>
            </a:r>
          </a:p>
          <a:p>
            <a:pPr lvl="4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cccc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4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多</a:t>
            </a:r>
            <a:r>
              <a:rPr lang="zh-CN" altLang="en-US" sz="4000" dirty="0">
                <a:solidFill>
                  <a:srgbClr val="0000FF"/>
                </a:solidFill>
              </a:rPr>
              <a:t>行字符串的存储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线形标注 1 1"/>
          <p:cNvSpPr/>
          <p:nvPr/>
        </p:nvSpPr>
        <p:spPr bwMode="auto">
          <a:xfrm>
            <a:off x="5508625" y="5084763"/>
            <a:ext cx="2376488" cy="798512"/>
          </a:xfrm>
          <a:prstGeom prst="borderCallout1">
            <a:avLst>
              <a:gd name="adj1" fmla="val 51463"/>
              <a:gd name="adj2" fmla="val -132"/>
              <a:gd name="adj3" fmla="val -113272"/>
              <a:gd name="adj4" fmla="val -11706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</a:rPr>
              <a:t>这里分别有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</a:rPr>
              <a:t>两个空格</a:t>
            </a:r>
          </a:p>
        </p:txBody>
      </p:sp>
      <p:cxnSp>
        <p:nvCxnSpPr>
          <p:cNvPr id="144396" name="直接连接符 3"/>
          <p:cNvCxnSpPr>
            <a:cxnSpLocks noChangeShapeType="1"/>
            <a:endCxn id="2" idx="2"/>
          </p:cNvCxnSpPr>
          <p:nvPr/>
        </p:nvCxnSpPr>
        <p:spPr bwMode="auto">
          <a:xfrm>
            <a:off x="3779912" y="4221088"/>
            <a:ext cx="1728713" cy="1262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513"/>
            <a:ext cx="8352928" cy="2797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方法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2：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char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指令存储多字符串（仍产生二维字符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，每行长度不同时会自动补齐空格）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endParaRPr lang="zh-TW" altLang="zh-CN" sz="2400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</a:t>
            </a:r>
            <a:r>
              <a:rPr lang="zh-TW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使用 </a:t>
            </a:r>
            <a:r>
              <a:rPr lang="en-US" altLang="zh-TW" sz="2800" b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deblank</a:t>
            </a:r>
            <a:r>
              <a:rPr lang="en-US" altLang="zh-TW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来清除字符串</a:t>
            </a:r>
            <a:r>
              <a:rPr lang="zh-TW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尾部的空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格。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TW" altLang="zh-CN" sz="2400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TW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r>
              <a:rPr lang="en-US" altLang="zh-TW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: </a:t>
            </a:r>
            <a:r>
              <a:rPr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使用</a:t>
            </a:r>
            <a:r>
              <a:rPr lang="en-US" altLang="zh-TW" sz="2400" b="1" dirty="0" err="1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deblank</a:t>
            </a:r>
            <a:r>
              <a:rPr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命令清除字符串</a:t>
            </a:r>
            <a:r>
              <a:rPr lang="zh-TW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尾部空</a:t>
            </a:r>
            <a:r>
              <a:rPr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格</a:t>
            </a:r>
            <a:endParaRPr lang="zh-TW" altLang="en-US" sz="2400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24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17479"/>
              </p:ext>
            </p:extLst>
          </p:nvPr>
        </p:nvGraphicFramePr>
        <p:xfrm>
          <a:off x="900113" y="1989138"/>
          <a:ext cx="7489825" cy="503237"/>
        </p:xfrm>
        <a:graphic>
          <a:graphicData uri="http://schemas.openxmlformats.org/drawingml/2006/table">
            <a:tbl>
              <a:tblPr/>
              <a:tblGrid>
                <a:gridCol w="7489825"/>
              </a:tblGrid>
              <a:tr h="503237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char('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aa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', 'bb', '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cccc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')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% 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注意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空格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引号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8A1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245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8571"/>
              </p:ext>
            </p:extLst>
          </p:nvPr>
        </p:nvGraphicFramePr>
        <p:xfrm>
          <a:off x="555625" y="4293096"/>
          <a:ext cx="8281988" cy="2405063"/>
        </p:xfrm>
        <a:graphic>
          <a:graphicData uri="http://schemas.openxmlformats.org/drawingml/2006/table">
            <a:tbl>
              <a:tblPr/>
              <a:tblGrid>
                <a:gridCol w="8281988"/>
              </a:tblGrid>
              <a:tr h="240506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d= char('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aa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', 'bb', '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cccc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d1 = d(1,:);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             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(1,:)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代表第一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全部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 = 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deblank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(d1);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 </a:t>
                      </a: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deblank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指令清除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尾部的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空格字符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length(d1)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 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显示变量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d1 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length(d2)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 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显示变量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 </a:t>
                      </a: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=2</a:t>
                      </a:r>
                    </a:p>
                  </a:txBody>
                  <a:tcPr marL="91438" marR="91438" marT="45699" marB="456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23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多</a:t>
            </a:r>
            <a:r>
              <a:rPr lang="zh-CN" altLang="en-US" sz="4000" dirty="0">
                <a:solidFill>
                  <a:srgbClr val="0000FF"/>
                </a:solidFill>
              </a:rPr>
              <a:t>行字符串的存储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564563" cy="4897437"/>
          </a:xfrm>
        </p:spPr>
        <p:txBody>
          <a:bodyPr/>
          <a:lstStyle/>
          <a:p>
            <a:pPr eaLnBrk="1" hangingPunct="1"/>
            <a:r>
              <a:rPr lang="en-US" altLang="zh-TW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strcmp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: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比较字符串内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容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相同为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不同为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endParaRPr lang="zh-TW" altLang="en-US" sz="2800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TW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70000"/>
              </a:spcBef>
            </a:pPr>
            <a:endParaRPr lang="en-US" altLang="zh-TW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0073"/>
              </p:ext>
            </p:extLst>
          </p:nvPr>
        </p:nvGraphicFramePr>
        <p:xfrm>
          <a:off x="395536" y="2251075"/>
          <a:ext cx="8332787" cy="3968750"/>
        </p:xfrm>
        <a:graphic>
          <a:graphicData uri="http://schemas.openxmlformats.org/drawingml/2006/table">
            <a:tbl>
              <a:tblPr/>
              <a:tblGrid>
                <a:gridCol w="8332787"/>
              </a:tblGrid>
              <a:tr h="3968750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str1 = 'today';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str2 = 'tomorrow';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str3 = 'today';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out1 = 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strcmp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(str1, str2)	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比较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str1 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zh-TW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str2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out1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      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out2 = 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strcmp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(str1, str3) 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比较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str1 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out2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       1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4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字符串</a:t>
            </a:r>
            <a:r>
              <a:rPr lang="zh-CN" altLang="en-US" sz="4000" dirty="0">
                <a:solidFill>
                  <a:srgbClr val="0000FF"/>
                </a:solidFill>
              </a:rPr>
              <a:t>常用操作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元胞</a:t>
            </a:r>
            <a:endParaRPr lang="zh-CN" altLang="en-US" sz="4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A004-D93A-493A-A882-8241183C16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7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03313"/>
            <a:ext cx="8623300" cy="493553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特殊数据类型，一个矩阵中存放不同类型的数据</a:t>
            </a:r>
            <a:endParaRPr lang="zh-CN" altLang="zh-CN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每个单元相当于一个“盒子”</a:t>
            </a:r>
            <a:endParaRPr lang="zh-CN" altLang="zh-TW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“盒子”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可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容纳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不同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类型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的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itchFamily="2" charset="-122"/>
              </a:rPr>
              <a:t>MATLAB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数据</a:t>
            </a:r>
            <a:endParaRPr lang="en-US" altLang="zh-CN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元胞数组的一个元素也称为一个单元或一个元胞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(cell)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】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2x2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元胞矩阵，各元素数据类型可不一致，包含字符串，浮点型，甚至包含不同形状的矩阵。</a:t>
            </a:r>
          </a:p>
        </p:txBody>
      </p:sp>
      <p:sp>
        <p:nvSpPr>
          <p:cNvPr id="148483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>
                <a:solidFill>
                  <a:srgbClr val="0000FF"/>
                </a:solidFill>
              </a:rPr>
              <a:t>胞数组（</a:t>
            </a:r>
            <a:r>
              <a:rPr lang="en-US" altLang="zh-CN" sz="4000" dirty="0" smtClean="0">
                <a:solidFill>
                  <a:srgbClr val="0000FF"/>
                </a:solidFill>
              </a:rPr>
              <a:t>cell</a:t>
            </a:r>
            <a:r>
              <a:rPr lang="zh-CN" altLang="en-US" sz="4000" dirty="0" smtClean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13325"/>
              </p:ext>
            </p:extLst>
          </p:nvPr>
        </p:nvGraphicFramePr>
        <p:xfrm>
          <a:off x="1475656" y="4725144"/>
          <a:ext cx="6096000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0000FF"/>
                          </a:solidFill>
                        </a:rPr>
                        <a:t>'date'</a:t>
                      </a:r>
                      <a:endParaRPr lang="zh-CN" alt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marT="45793" marB="4579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0000FF"/>
                          </a:solidFill>
                        </a:rPr>
                        <a:t>[1,2,3]</a:t>
                      </a:r>
                      <a:endParaRPr lang="zh-CN" alt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marT="45793" marB="4579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0000FF"/>
                          </a:solidFill>
                        </a:rPr>
                        <a:t>‘ABCDEF'</a:t>
                      </a:r>
                      <a:endParaRPr lang="zh-CN" alt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marT="45793" marB="45793">
                    <a:solidFill>
                      <a:srgbClr val="DEC5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0000FF"/>
                          </a:solidFill>
                        </a:rPr>
                        <a:t>3.14</a:t>
                      </a:r>
                      <a:endParaRPr lang="zh-CN" alt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marT="45793" marB="45793">
                    <a:solidFill>
                      <a:srgbClr val="92D050">
                        <a:alpha val="4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BDB3-C773-4D2D-9298-272CE817B86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8959850" cy="4791075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通过赋值来创建元胞矩阵，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类方法</a:t>
            </a:r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元胞索引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(cell indexing)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，大括号在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右边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a(1, 2) = {… … …}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或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zh-TW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大括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号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把</a:t>
            </a:r>
            <a:r>
              <a:rPr lang="zh-TW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所有元素括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起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来一起赋值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 = </a:t>
            </a:r>
            <a:r>
              <a:rPr lang="en-US" altLang="zh-TW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{'James Bond', [1 2;3 4;5 6]; pi,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ones</a:t>
            </a:r>
            <a:r>
              <a:rPr lang="en-US" altLang="zh-TW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(5</a:t>
            </a:r>
            <a:r>
              <a:rPr lang="en-US" altLang="zh-TW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)}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None/>
            </a:pPr>
            <a:endParaRPr lang="en-US" altLang="zh-CN" sz="3000" b="1" dirty="0" smtClean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元胞内容索引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(content indexing)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，大括号在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左边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a{1, 2} = […]  or '…'</a:t>
            </a:r>
          </a:p>
        </p:txBody>
      </p:sp>
      <p:sp>
        <p:nvSpPr>
          <p:cNvPr id="149507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元胞矩阵（数组）的</a:t>
            </a:r>
            <a:r>
              <a:rPr lang="zh-CN" altLang="en-US" sz="4000" dirty="0">
                <a:solidFill>
                  <a:srgbClr val="0000FF"/>
                </a:solidFill>
              </a:rPr>
              <a:t>创建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 bwMode="auto">
          <a:xfrm>
            <a:off x="2281944" y="5768034"/>
            <a:ext cx="4624561" cy="614711"/>
          </a:xfrm>
          <a:prstGeom prst="borderCallout1">
            <a:avLst>
              <a:gd name="adj1" fmla="val 51463"/>
              <a:gd name="adj2" fmla="val -132"/>
              <a:gd name="adj3" fmla="val 54349"/>
              <a:gd name="adj4" fmla="val -51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hlink"/>
                </a:solidFill>
              </a:rPr>
              <a:t>注意括号的区别</a:t>
            </a:r>
            <a:endParaRPr lang="zh-CN" altLang="en-US" sz="36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74738"/>
            <a:ext cx="9495457" cy="54506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cell indexing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方式创建元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胞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a(1,1) = {[1 4 3; 0 5 8; 7 2 9]};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a(1,2) = {'Anne Smith'};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a(2,1) = {3+7i};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a(2,2) = {-pi:pi/10:pi};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	</a:t>
            </a: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a</a:t>
            </a:r>
            <a:endParaRPr lang="it-IT" altLang="zh-CN" b="1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结果是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a=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[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3x3 double]    'Anne Smith'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[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3.0000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7.0000i]    [1x21 double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]</a:t>
            </a:r>
          </a:p>
          <a:p>
            <a:pPr lvl="1" eaLnBrk="1" hangingPunct="1">
              <a:buNone/>
            </a:pPr>
            <a:r>
              <a:rPr lang="it-IT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a={[1 4 3; 0 5 8; 7 2 9</a:t>
            </a: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],'Anne Smith</a:t>
            </a:r>
            <a:r>
              <a:rPr lang="it-IT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'</a:t>
            </a: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; </a:t>
            </a:r>
            <a:r>
              <a:rPr lang="it-IT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3+7i,-pi:pi/10:pi</a:t>
            </a:r>
            <a:r>
              <a:rPr lang="it-IT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} </a:t>
            </a:r>
          </a:p>
          <a:p>
            <a:pPr lvl="1" eaLnBrk="1" hangingPunct="1">
              <a:buNone/>
            </a:pPr>
            <a:r>
              <a:rPr lang="it-IT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此行</a:t>
            </a:r>
            <a:r>
              <a:rPr lang="zh-CN" altLang="en-US" b="1" dirty="0">
                <a:solidFill>
                  <a:srgbClr val="198A10"/>
                </a:solidFill>
                <a:latin typeface="Times New Roman" panose="02020603050405020304" pitchFamily="18" charset="0"/>
              </a:rPr>
              <a:t>代码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也</a:t>
            </a:r>
            <a:r>
              <a:rPr lang="zh-CN" altLang="en-US" b="1" dirty="0">
                <a:solidFill>
                  <a:srgbClr val="198A10"/>
                </a:solidFill>
                <a:latin typeface="Times New Roman" panose="02020603050405020304" pitchFamily="18" charset="0"/>
              </a:rPr>
              <a:t>能得到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相同的</a:t>
            </a:r>
            <a:r>
              <a:rPr lang="en-US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a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it-IT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5053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创建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228600" y="1988840"/>
            <a:ext cx="2400853" cy="792088"/>
          </a:xfrm>
          <a:prstGeom prst="borderCallout1">
            <a:avLst>
              <a:gd name="adj1" fmla="val 51463"/>
              <a:gd name="adj2" fmla="val -132"/>
              <a:gd name="adj3" fmla="val 72885"/>
              <a:gd name="adj4" fmla="val -1676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元素下标用（）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与一般矩阵相同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7066221" y="2276872"/>
            <a:ext cx="1951501" cy="795995"/>
          </a:xfrm>
          <a:prstGeom prst="borderCallout1">
            <a:avLst>
              <a:gd name="adj1" fmla="val 51463"/>
              <a:gd name="adj2" fmla="val -132"/>
              <a:gd name="adj3" fmla="val 72885"/>
              <a:gd name="adj4" fmla="val -1676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赋值内容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用｛｝包含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idx="1"/>
          </p:nvPr>
        </p:nvSpPr>
        <p:spPr>
          <a:xfrm>
            <a:off x="333127" y="1074738"/>
            <a:ext cx="8415337" cy="54506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content indexing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方式创建元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胞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b{1,1} = 'James Bond'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b{1,2} = [1 2;3 4;5 6];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b{2,1} = pi;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				b{2,2} = 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zeros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(5);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结果是</a:t>
            </a: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</a:rPr>
              <a:t>b =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		'James </a:t>
            </a:r>
            <a:r>
              <a:rPr lang="en-US" altLang="zh-CN" b="1" dirty="0">
                <a:latin typeface="Times New Roman" panose="02020603050405020304" pitchFamily="18" charset="0"/>
              </a:rPr>
              <a:t>Bond'    [3x2 double]</a:t>
            </a: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		[3.1416</a:t>
            </a:r>
            <a:r>
              <a:rPr lang="en-US" altLang="zh-CN" b="1" dirty="0">
                <a:latin typeface="Times New Roman" panose="02020603050405020304" pitchFamily="18" charset="0"/>
              </a:rPr>
              <a:t>]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</a:rPr>
              <a:t>[5x5 double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5053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>
                <a:solidFill>
                  <a:srgbClr val="0000FF"/>
                </a:solidFill>
              </a:rPr>
              <a:t>胞数组的创建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212981" y="2132856"/>
            <a:ext cx="2400853" cy="792088"/>
          </a:xfrm>
          <a:prstGeom prst="borderCallout1">
            <a:avLst>
              <a:gd name="adj1" fmla="val 51463"/>
              <a:gd name="adj2" fmla="val -132"/>
              <a:gd name="adj3" fmla="val 72885"/>
              <a:gd name="adj4" fmla="val -1676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</a:rPr>
              <a:t>元素下标</a:t>
            </a:r>
            <a:r>
              <a:rPr lang="zh-CN" altLang="en-US" sz="2400" dirty="0" smtClean="0">
                <a:solidFill>
                  <a:schemeClr val="hlink"/>
                </a:solidFill>
              </a:rPr>
              <a:t>用｛｝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chemeClr val="hlink"/>
                </a:solidFill>
              </a:rPr>
              <a:t>与一般</a:t>
            </a:r>
            <a:r>
              <a:rPr lang="zh-CN" altLang="en-US" sz="2400" dirty="0" smtClean="0">
                <a:solidFill>
                  <a:schemeClr val="hlink"/>
                </a:solidFill>
              </a:rPr>
              <a:t>矩阵不同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7042150" y="1772816"/>
            <a:ext cx="1951501" cy="1171249"/>
          </a:xfrm>
          <a:prstGeom prst="borderCallout1">
            <a:avLst>
              <a:gd name="adj1" fmla="val 51463"/>
              <a:gd name="adj2" fmla="val -132"/>
              <a:gd name="adj3" fmla="val 72885"/>
              <a:gd name="adj4" fmla="val -1676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赋值内容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与一般矩阵形式相同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764704"/>
            <a:ext cx="8415338" cy="55038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通过拼接来创建元胞矩阵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连接元胞矩阵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，生成元胞矩阵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c=[a b]</a:t>
            </a:r>
            <a:r>
              <a:rPr lang="en-US" altLang="zh-CN" sz="32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这时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sz="3200" b="1" dirty="0" smtClean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c=[a; b]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这时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创建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10102" y="6243638"/>
            <a:ext cx="1905000" cy="457200"/>
          </a:xfrm>
        </p:spPr>
        <p:txBody>
          <a:bodyPr/>
          <a:lstStyle/>
          <a:p>
            <a:fld id="{8E4B4626-9A3F-4163-8250-F77090A534AC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9485"/>
              </p:ext>
            </p:extLst>
          </p:nvPr>
        </p:nvGraphicFramePr>
        <p:xfrm>
          <a:off x="827584" y="2492896"/>
          <a:ext cx="7839472" cy="116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68"/>
                <a:gridCol w="1959868"/>
                <a:gridCol w="1959868"/>
                <a:gridCol w="195986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3x3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'Anne Smith'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'James Bond'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3x2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8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3+7i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1x21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3.1416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5x5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65034"/>
              </p:ext>
            </p:extLst>
          </p:nvPr>
        </p:nvGraphicFramePr>
        <p:xfrm>
          <a:off x="4283968" y="4293096"/>
          <a:ext cx="3919736" cy="116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68"/>
                <a:gridCol w="195986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3x3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'Anne Smith'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8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3+7i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1x21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8434"/>
              </p:ext>
            </p:extLst>
          </p:nvPr>
        </p:nvGraphicFramePr>
        <p:xfrm>
          <a:off x="4283968" y="5481082"/>
          <a:ext cx="3919736" cy="116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68"/>
                <a:gridCol w="195986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'James Bond'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3x2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8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3.1416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5x5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EFEA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908720"/>
            <a:ext cx="7772400" cy="59492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cell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函数创建元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胞矩阵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= cell(2, 3)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		b =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	[]     []     []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	[]     []     []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b(1,3) = {1:3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};  </a:t>
            </a:r>
            <a:r>
              <a:rPr lang="en-US" altLang="zh-CN" sz="32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32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元胞索引</a:t>
            </a:r>
            <a:endParaRPr lang="en-US" altLang="zh-CN" sz="3200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b{2,3} </a:t>
            </a:r>
            <a:r>
              <a:rPr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1:5</a:t>
            </a:r>
            <a:r>
              <a:rPr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32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3200" b="1" dirty="0">
                <a:solidFill>
                  <a:srgbClr val="198A10"/>
                </a:solidFill>
                <a:latin typeface="Times New Roman" panose="02020603050405020304" pitchFamily="18" charset="0"/>
              </a:rPr>
              <a:t>元</a:t>
            </a:r>
            <a:r>
              <a:rPr lang="zh-CN" altLang="en-US" sz="32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胞内容索引</a:t>
            </a:r>
            <a:endParaRPr lang="en-US" altLang="zh-CN" sz="3200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		b=  	[]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[]    [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 x 3 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double]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	[]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[]    [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 x 5 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double]</a:t>
            </a:r>
          </a:p>
        </p:txBody>
      </p:sp>
      <p:sp>
        <p:nvSpPr>
          <p:cNvPr id="152579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创建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848600" cy="838200"/>
          </a:xfrm>
          <a:effectLst/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3333CC"/>
                </a:solidFill>
              </a:rPr>
              <a:t>前  言</a:t>
            </a:r>
            <a:r>
              <a:rPr lang="zh-CN" altLang="en-US" sz="4000" dirty="0" smtClean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528" y="1484784"/>
            <a:ext cx="871296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授课：雨课堂</a:t>
            </a:r>
            <a:r>
              <a:rPr lang="en-US" altLang="zh-CN" sz="3200" dirty="0" smtClean="0"/>
              <a:t>GAXZUT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腾讯会议</a:t>
            </a:r>
            <a:r>
              <a:rPr lang="en-US" altLang="zh-CN" sz="3200" b="1" u="sng" dirty="0" smtClean="0">
                <a:latin typeface="Times New Roman" panose="02020603050405020304" pitchFamily="18" charset="0"/>
              </a:rPr>
              <a:t>00000000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u="sng" dirty="0" smtClean="0">
                <a:latin typeface="Times New Roman" panose="02020603050405020304" pitchFamily="18" charset="0"/>
              </a:rPr>
              <a:t>改为腾讯课堂？</a:t>
            </a:r>
            <a:endParaRPr lang="en-US" altLang="zh-CN" sz="3200" u="sng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备用：学校课程平台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下载课件自学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课后交流：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QQ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群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1046970565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A004-D93A-493A-A882-8241183C16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940594"/>
            <a:ext cx="8999984" cy="55127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it-IT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={[1 4 3; 0 5 8; 7 2 9],'Anne Smith'; 3+7i,-pi:pi/10:pi</a:t>
            </a:r>
            <a:r>
              <a:rPr lang="it-IT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} ;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a</a:t>
            </a:r>
            <a:r>
              <a:rPr lang="it-IT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某些具体内容没有显示出来</a:t>
            </a:r>
            <a:endParaRPr lang="it-IT" altLang="zh-CN" sz="2800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a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[3x3 double]    'Anne Smith'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[3.0000 + 7.0000i]    [1x21 double]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None/>
            </a:pP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  <a:cs typeface="+mn-cs"/>
            </a:endParaRPr>
          </a:p>
          <a:p>
            <a:pPr marL="0" lvl="1" eaLnBrk="1" hangingPunct="1">
              <a:spcBef>
                <a:spcPts val="0"/>
              </a:spcBef>
              <a:buNone/>
            </a:pP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  <a:cs typeface="+mn-cs"/>
              </a:rPr>
              <a:t>celldis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显示详细内容</a:t>
            </a:r>
            <a:endParaRPr lang="en-US" altLang="zh-CN" sz="2400" b="1" dirty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0"/>
              </a:spcBef>
              <a:buNone/>
            </a:pP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cellplot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(a)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图形方式显示元胞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endParaRPr lang="en-US" altLang="zh-CN" sz="2400" b="1" dirty="0" smtClean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a{2, 2} 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通过下标显示某元胞具体内容</a:t>
            </a:r>
            <a:endParaRPr lang="en-US" altLang="zh-CN" sz="2400" b="1" dirty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a{:} 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显示全部元胞内容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比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详细</a:t>
            </a:r>
            <a:r>
              <a:rPr lang="en-US" altLang="zh-CN" sz="2400" b="1" dirty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400" b="1" dirty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ts val="0"/>
              </a:spcBef>
              <a:buNone/>
            </a:pPr>
            <a:endParaRPr lang="zh-CN" altLang="en-US" sz="2400" b="1" dirty="0" smtClean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53603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显示</a:t>
            </a:r>
            <a:r>
              <a:rPr lang="zh-CN" altLang="en-US" sz="4000" dirty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内容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53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4" t="8931" r="18405" b="11491"/>
          <a:stretch>
            <a:fillRect/>
          </a:stretch>
        </p:blipFill>
        <p:spPr bwMode="auto">
          <a:xfrm>
            <a:off x="5724128" y="3084719"/>
            <a:ext cx="3173413" cy="318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93838"/>
            <a:ext cx="8137525" cy="3754437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TW" altLang="en-US" b="1" dirty="0" smtClean="0">
                <a:ea typeface="华文楷体" panose="02010600040101010101" pitchFamily="2" charset="-122"/>
              </a:rPr>
              <a:t>直接取用</a:t>
            </a:r>
            <a:r>
              <a:rPr lang="zh-CN" altLang="en-US" b="1" dirty="0" smtClean="0">
                <a:ea typeface="华文楷体" panose="02010600040101010101" pitchFamily="2" charset="-122"/>
              </a:rPr>
              <a:t>元</a:t>
            </a:r>
            <a:r>
              <a:rPr lang="zh-CN" altLang="en-US" b="1" dirty="0" smtClean="0">
                <a:ea typeface="华文楷体" panose="02010600040101010101" pitchFamily="2" charset="-122"/>
              </a:rPr>
              <a:t>胞</a:t>
            </a:r>
            <a:r>
              <a:rPr lang="zh-CN" altLang="en-US" b="1" dirty="0">
                <a:ea typeface="华文楷体" panose="02010600040101010101" pitchFamily="2" charset="-122"/>
              </a:rPr>
              <a:t>矩阵</a:t>
            </a:r>
            <a:r>
              <a:rPr lang="zh-TW" altLang="en-US" b="1" dirty="0" smtClean="0">
                <a:ea typeface="华文楷体" panose="02010600040101010101" pitchFamily="2" charset="-122"/>
              </a:rPr>
              <a:t>的</a:t>
            </a:r>
            <a:r>
              <a:rPr lang="zh-CN" altLang="en-US" b="1" dirty="0" smtClean="0">
                <a:ea typeface="华文楷体" panose="02010600040101010101" pitchFamily="2" charset="-122"/>
              </a:rPr>
              <a:t>某个单元（元胞）</a:t>
            </a:r>
          </a:p>
          <a:p>
            <a:pPr eaLnBrk="1" hangingPunct="1">
              <a:spcBef>
                <a:spcPct val="60000"/>
              </a:spcBef>
            </a:pPr>
            <a:r>
              <a:rPr lang="zh-TW" altLang="en-US" b="1" dirty="0" smtClean="0">
                <a:ea typeface="华文楷体" panose="02010600040101010101" pitchFamily="2" charset="-122"/>
              </a:rPr>
              <a:t>取用</a:t>
            </a:r>
            <a:r>
              <a:rPr lang="zh-CN" altLang="en-US" b="1" dirty="0" smtClean="0">
                <a:ea typeface="华文楷体" panose="02010600040101010101" pitchFamily="2" charset="-122"/>
              </a:rPr>
              <a:t>元</a:t>
            </a:r>
            <a:r>
              <a:rPr lang="zh-CN" altLang="en-US" b="1" dirty="0" smtClean="0">
                <a:ea typeface="华文楷体" panose="02010600040101010101" pitchFamily="2" charset="-122"/>
              </a:rPr>
              <a:t>胞</a:t>
            </a:r>
            <a:r>
              <a:rPr lang="zh-CN" altLang="en-US" b="1" dirty="0">
                <a:ea typeface="华文楷体" panose="02010600040101010101" pitchFamily="2" charset="-122"/>
              </a:rPr>
              <a:t>矩阵</a:t>
            </a:r>
            <a:r>
              <a:rPr lang="zh-CN" altLang="en-US" b="1" dirty="0" smtClean="0">
                <a:ea typeface="华文楷体" panose="02010600040101010101" pitchFamily="2" charset="-122"/>
              </a:rPr>
              <a:t>某</a:t>
            </a:r>
            <a:r>
              <a:rPr lang="zh-CN" altLang="en-US" b="1" dirty="0" smtClean="0">
                <a:ea typeface="华文楷体" panose="02010600040101010101" pitchFamily="2" charset="-122"/>
              </a:rPr>
              <a:t>单元内</a:t>
            </a:r>
            <a:r>
              <a:rPr lang="zh-TW" altLang="en-US" b="1" dirty="0" smtClean="0">
                <a:ea typeface="华文楷体" panose="02010600040101010101" pitchFamily="2" charset="-122"/>
              </a:rPr>
              <a:t>的</a:t>
            </a:r>
            <a:r>
              <a:rPr lang="zh-CN" altLang="en-US" b="1" dirty="0" smtClean="0">
                <a:ea typeface="华文楷体" panose="02010600040101010101" pitchFamily="2" charset="-122"/>
              </a:rPr>
              <a:t>数据</a:t>
            </a:r>
            <a:endParaRPr lang="zh-CN" altLang="en-US" b="1" dirty="0" smtClean="0">
              <a:ea typeface="华文楷体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lang="zh-TW" altLang="en-US" b="1" dirty="0" smtClean="0">
                <a:ea typeface="华文楷体" panose="02010600040101010101" pitchFamily="2" charset="-122"/>
              </a:rPr>
              <a:t>一次</a:t>
            </a:r>
            <a:r>
              <a:rPr lang="zh-CN" altLang="en-US" b="1" dirty="0" smtClean="0">
                <a:ea typeface="华文楷体" panose="02010600040101010101" pitchFamily="2" charset="-122"/>
              </a:rPr>
              <a:t>读取</a:t>
            </a:r>
            <a:r>
              <a:rPr lang="zh-TW" altLang="en-US" b="1" dirty="0" smtClean="0">
                <a:ea typeface="华文楷体" panose="02010600040101010101" pitchFamily="2" charset="-122"/>
              </a:rPr>
              <a:t>或刪除多</a:t>
            </a:r>
            <a:r>
              <a:rPr lang="zh-CN" altLang="en-US" b="1" dirty="0" smtClean="0">
                <a:ea typeface="华文楷体" panose="02010600040101010101" pitchFamily="2" charset="-122"/>
              </a:rPr>
              <a:t>个单元</a:t>
            </a:r>
          </a:p>
        </p:txBody>
      </p:sp>
      <p:sp>
        <p:nvSpPr>
          <p:cNvPr id="15565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读取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79488"/>
            <a:ext cx="8712200" cy="5329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读取元胞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行、第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列单元的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内容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{'James Bond',[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1 2;3 4;5 6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];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pi,zeros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(5)}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f1=b{1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, 2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}  </a:t>
            </a:r>
            <a:r>
              <a:rPr lang="en-US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用内容索引</a:t>
            </a:r>
            <a:endParaRPr lang="en-US" altLang="zh-CN" b="1" dirty="0" smtClean="0">
              <a:solidFill>
                <a:srgbClr val="198A1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5" name="Text Box 4"/>
          <p:cNvSpPr txBox="1">
            <a:spLocks noChangeArrowheads="1"/>
          </p:cNvSpPr>
          <p:nvPr/>
        </p:nvSpPr>
        <p:spPr bwMode="auto">
          <a:xfrm>
            <a:off x="1476375" y="4637088"/>
            <a:ext cx="12618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f1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=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 1     2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 3     4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 5     6</a:t>
            </a:r>
          </a:p>
        </p:txBody>
      </p:sp>
      <p:sp>
        <p:nvSpPr>
          <p:cNvPr id="156676" name="Text Box 5"/>
          <p:cNvSpPr txBox="1">
            <a:spLocks noChangeArrowheads="1"/>
          </p:cNvSpPr>
          <p:nvPr/>
        </p:nvSpPr>
        <p:spPr bwMode="auto">
          <a:xfrm>
            <a:off x="1476375" y="3292475"/>
            <a:ext cx="428033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b =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'James Bond'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[3x2 double]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[    3.1416]          [5x5 double]</a:t>
            </a:r>
          </a:p>
        </p:txBody>
      </p:sp>
      <p:sp>
        <p:nvSpPr>
          <p:cNvPr id="156677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读取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6678" name="椭圆 1"/>
          <p:cNvSpPr>
            <a:spLocks noChangeArrowheads="1"/>
          </p:cNvSpPr>
          <p:nvPr/>
        </p:nvSpPr>
        <p:spPr bwMode="auto">
          <a:xfrm>
            <a:off x="3708400" y="3719513"/>
            <a:ext cx="2147888" cy="550862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09239" y="2934683"/>
            <a:ext cx="117907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1     2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5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6012160" y="3644106"/>
            <a:ext cx="897079" cy="350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矩形 4"/>
          <p:cNvSpPr/>
          <p:nvPr/>
        </p:nvSpPr>
        <p:spPr>
          <a:xfrm>
            <a:off x="2843808" y="6269129"/>
            <a:ext cx="537919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f1=b(1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得到什么结果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052736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读取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b{1, 2}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的第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行、第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列的数据。</a:t>
            </a:r>
            <a:endParaRPr lang="zh-CN" altLang="en-US" sz="36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f2</a:t>
            </a:r>
            <a:r>
              <a:rPr lang="en-US" altLang="zh-TW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b{1,2</a:t>
            </a:r>
            <a:r>
              <a:rPr lang="en-US" altLang="zh-TW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}(3,1) </a:t>
            </a: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1763713" y="3357563"/>
            <a:ext cx="2160587" cy="1169551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f2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 5  </a:t>
            </a:r>
          </a:p>
        </p:txBody>
      </p:sp>
      <p:sp>
        <p:nvSpPr>
          <p:cNvPr id="157700" name="Text Box 5"/>
          <p:cNvSpPr txBox="1">
            <a:spLocks noChangeArrowheads="1"/>
          </p:cNvSpPr>
          <p:nvPr/>
        </p:nvSpPr>
        <p:spPr bwMode="auto">
          <a:xfrm>
            <a:off x="843538" y="4822670"/>
            <a:ext cx="7126287" cy="1323439"/>
          </a:xfrm>
          <a:prstGeom prst="rect">
            <a:avLst/>
          </a:prstGeom>
          <a:solidFill>
            <a:srgbClr val="FEFEA0"/>
          </a:solidFill>
          <a:ln w="9525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读取单元内的部分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数据：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元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胞内容索引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 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一般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索引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5770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>
                <a:solidFill>
                  <a:srgbClr val="0000FF"/>
                </a:solidFill>
              </a:rPr>
              <a:t>矩阵</a:t>
            </a:r>
            <a:r>
              <a:rPr lang="zh-CN" altLang="en-US" sz="4000" dirty="0" smtClean="0">
                <a:solidFill>
                  <a:srgbClr val="0000FF"/>
                </a:solidFill>
              </a:rPr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读取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18057" y="2520056"/>
            <a:ext cx="117907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1     2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5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</a:p>
        </p:txBody>
      </p:sp>
      <p:sp>
        <p:nvSpPr>
          <p:cNvPr id="7" name="椭圆 1"/>
          <p:cNvSpPr>
            <a:spLocks noChangeArrowheads="1"/>
          </p:cNvSpPr>
          <p:nvPr/>
        </p:nvSpPr>
        <p:spPr bwMode="auto">
          <a:xfrm>
            <a:off x="5317258" y="3271995"/>
            <a:ext cx="590336" cy="550862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067944" y="2708920"/>
            <a:ext cx="1249314" cy="648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1225"/>
            <a:ext cx="8915399" cy="5013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读取元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胞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</a:rPr>
              <a:t>矩阵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行的所有元胞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it-IT" altLang="zh-CN" sz="2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a={[1 4 3; 0 5 8; 7 2 9],'Anne Smith'; 3+7i,-pi:pi/10:pi} </a:t>
            </a:r>
            <a:r>
              <a:rPr lang="it-IT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cs typeface="+mn-ea"/>
              </a:rPr>
              <a:t>f3=a(1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cs typeface="+mn-ea"/>
              </a:rPr>
              <a:t>,:)</a:t>
            </a:r>
            <a:endParaRPr lang="en-US" altLang="zh-CN" sz="3200" b="1" dirty="0" smtClean="0">
              <a:solidFill>
                <a:schemeClr val="hlink"/>
              </a:solidFill>
              <a:latin typeface="Times New Roman" panose="02020603050405020304" pitchFamily="18" charset="0"/>
              <a:cs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+mn-ea"/>
              </a:rPr>
              <a:t>f3</a:t>
            </a:r>
            <a:r>
              <a:rPr lang="en-US" altLang="zh-TW" sz="2400" dirty="0" smtClean="0">
                <a:latin typeface="Times New Roman" panose="02020603050405020304" pitchFamily="18" charset="0"/>
                <a:cs typeface="+mn-ea"/>
              </a:rPr>
              <a:t>= </a:t>
            </a:r>
            <a:endParaRPr lang="en-US" altLang="zh-TW" sz="2400" dirty="0" smtClean="0">
              <a:latin typeface="Times New Roman" panose="02020603050405020304" pitchFamily="18" charset="0"/>
              <a:cs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+mn-ea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+mn-ea"/>
              </a:rPr>
              <a:t> [3x3 double]    'Anne Smith'</a:t>
            </a:r>
          </a:p>
          <a:p>
            <a:pPr marL="0" indent="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删除元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胞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</a:rPr>
              <a:t>矩阵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itchFamily="2" charset="-12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行</a:t>
            </a:r>
            <a:endParaRPr lang="en-US" altLang="zh-CN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cs typeface="+mn-ea"/>
              </a:rPr>
              <a:t>a</a:t>
            </a:r>
            <a:r>
              <a:rPr lang="en-US" altLang="zh-TW" sz="3200" b="1" dirty="0" smtClean="0">
                <a:solidFill>
                  <a:srgbClr val="993300"/>
                </a:solidFill>
                <a:latin typeface="Times New Roman" panose="02020603050405020304" pitchFamily="18" charset="0"/>
                <a:cs typeface="+mn-ea"/>
              </a:rPr>
              <a:t>(1</a:t>
            </a:r>
            <a:r>
              <a:rPr lang="en-US" altLang="zh-TW" sz="3200" b="1" dirty="0" smtClean="0">
                <a:solidFill>
                  <a:srgbClr val="993300"/>
                </a:solidFill>
                <a:latin typeface="Times New Roman" panose="02020603050405020304" pitchFamily="18" charset="0"/>
                <a:cs typeface="+mn-ea"/>
              </a:rPr>
              <a:t>,:) = []</a:t>
            </a:r>
            <a:r>
              <a:rPr lang="en-US" altLang="zh-TW" b="1" dirty="0" smtClean="0">
                <a:latin typeface="Times New Roman" panose="02020603050405020304" pitchFamily="18" charset="0"/>
                <a:cs typeface="+mn-ea"/>
              </a:rPr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+mn-ea"/>
              </a:rPr>
              <a:t> a</a:t>
            </a:r>
            <a:r>
              <a:rPr lang="en-US" altLang="zh-TW" sz="2400" dirty="0" smtClean="0">
                <a:latin typeface="Times New Roman" panose="02020603050405020304" pitchFamily="18" charset="0"/>
                <a:cs typeface="+mn-ea"/>
              </a:rPr>
              <a:t> =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+mn-ea"/>
              </a:rPr>
              <a:t>    </a:t>
            </a:r>
            <a:r>
              <a:rPr lang="en-US" altLang="en-US" sz="2400" dirty="0" smtClean="0">
                <a:latin typeface="Times New Roman" panose="02020603050405020304" pitchFamily="18" charset="0"/>
                <a:cs typeface="+mn-ea"/>
              </a:rPr>
              <a:t>[3.0000 + 7.0000i]    [1x21 double]</a:t>
            </a:r>
            <a:endParaRPr lang="en-US" altLang="zh-CN" sz="2400" dirty="0" smtClean="0">
              <a:latin typeface="Times New Roman" panose="02020603050405020304" pitchFamily="18" charset="0"/>
              <a:cs typeface="+mn-ea"/>
            </a:endParaRPr>
          </a:p>
        </p:txBody>
      </p:sp>
      <p:sp>
        <p:nvSpPr>
          <p:cNvPr id="158723" name="Text Box 4"/>
          <p:cNvSpPr txBox="1">
            <a:spLocks noChangeArrowheads="1"/>
          </p:cNvSpPr>
          <p:nvPr/>
        </p:nvSpPr>
        <p:spPr bwMode="auto">
          <a:xfrm>
            <a:off x="1060450" y="5858530"/>
            <a:ext cx="6934200" cy="523220"/>
          </a:xfrm>
          <a:prstGeom prst="rect">
            <a:avLst/>
          </a:prstGeom>
          <a:solidFill>
            <a:srgbClr val="FEFEA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是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a(1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,:)={[]}  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结果是什么？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4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元</a:t>
            </a:r>
            <a:r>
              <a:rPr lang="zh-CN" altLang="en-US" sz="4000" dirty="0" smtClean="0">
                <a:solidFill>
                  <a:srgbClr val="0000FF"/>
                </a:solidFill>
              </a:rPr>
              <a:t>胞</a:t>
            </a:r>
            <a:r>
              <a:rPr lang="zh-CN" altLang="en-US" sz="4000" dirty="0" smtClean="0">
                <a:solidFill>
                  <a:srgbClr val="0000FF"/>
                </a:solidFill>
              </a:rPr>
              <a:t>矩阵的删除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结构</a:t>
            </a:r>
            <a:endParaRPr lang="zh-CN" altLang="en-US" sz="4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A004-D93A-493A-A882-8241183C161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3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912100" cy="45037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(structure)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由字段（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或称为域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fields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）组成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每个字段可以是任一种</a:t>
            </a:r>
            <a:r>
              <a:rPr lang="en-US" altLang="zh-CN" b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Matlab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数据类型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语言的结构类型相似</a:t>
            </a:r>
            <a:endParaRPr lang="zh-CN" altLang="en-US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数组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structure array)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多个结构可形成结构数组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(structure array)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结构数组的元素就是一个结构</a:t>
            </a:r>
          </a:p>
        </p:txBody>
      </p:sp>
      <p:sp>
        <p:nvSpPr>
          <p:cNvPr id="159747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结构</a:t>
            </a:r>
            <a:r>
              <a:rPr lang="zh-CN" altLang="en-US" sz="4000" dirty="0">
                <a:solidFill>
                  <a:srgbClr val="FF0000"/>
                </a:solidFill>
              </a:rPr>
              <a:t>与</a:t>
            </a:r>
            <a:r>
              <a:rPr lang="zh-CN" altLang="en-US" sz="4000" dirty="0" smtClean="0">
                <a:solidFill>
                  <a:srgbClr val="FF0000"/>
                </a:solidFill>
              </a:rPr>
              <a:t>结构</a:t>
            </a:r>
            <a:r>
              <a:rPr lang="zh-CN" altLang="en-US" sz="4000" dirty="0" smtClean="0">
                <a:solidFill>
                  <a:srgbClr val="FF0000"/>
                </a:solidFill>
              </a:rPr>
              <a:t>矩阵（</a:t>
            </a:r>
            <a:r>
              <a:rPr lang="zh-CN" altLang="en-US" sz="4000" dirty="0" smtClean="0">
                <a:solidFill>
                  <a:srgbClr val="FF0000"/>
                </a:solidFill>
              </a:rPr>
              <a:t>数组）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837612" cy="4791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方法一：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直接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赋值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【例】创建关于学生名单的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包含姓名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(name)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、学号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(id)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(scores)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student.name 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'</a:t>
            </a:r>
            <a:r>
              <a:rPr lang="en-US" altLang="en-US" sz="28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';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TW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加入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name 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student.id </a:t>
            </a:r>
            <a:r>
              <a:rPr lang="en-US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'010012';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TW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加入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id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  <a:endParaRPr lang="zh-TW" altLang="en-US" sz="2800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student.scores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[88, 75, 90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];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TW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加入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scores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  <a:endParaRPr lang="zh-TW" altLang="en-US" sz="2800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	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显示结构变量的数据</a:t>
            </a:r>
            <a:endParaRPr lang="zh-TW" altLang="en-US" sz="2800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student =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       			name: '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'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           		id: '010012'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     			scores: [88,75,90]</a:t>
            </a:r>
            <a:endParaRPr lang="en-US" altLang="zh-TW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此时，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Matlab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视</a:t>
            </a:r>
            <a:r>
              <a:rPr lang="zh-TW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 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TW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1x1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endParaRPr lang="zh-CN" altLang="en-US" sz="2400" b="1" dirty="0" smtClean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077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结构矩阵（数组）的</a:t>
            </a:r>
            <a:r>
              <a:rPr lang="zh-CN" altLang="en-US" sz="4000" dirty="0">
                <a:solidFill>
                  <a:srgbClr val="FF0000"/>
                </a:solidFill>
              </a:rPr>
              <a:t>创建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>
          <a:xfrm>
            <a:off x="93663" y="1014413"/>
            <a:ext cx="8775700" cy="479107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接着，加入第二个学生的信息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student(2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).name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= '</a:t>
            </a:r>
            <a:r>
              <a:rPr lang="zh-CN" altLang="en-US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';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TW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加入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name 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.id = '01001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';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TW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加入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id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  <a:endParaRPr lang="zh-TW" altLang="en-US" sz="2800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.scores=[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8, 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5, 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9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2];</a:t>
            </a:r>
            <a:r>
              <a:rPr lang="en-US" altLang="zh-CN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 </a:t>
            </a:r>
            <a:r>
              <a:rPr lang="zh-TW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加入 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scores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  <a:endParaRPr lang="zh-TW" altLang="en-US" sz="2800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此时细节就不显示了</a:t>
            </a:r>
            <a:endParaRPr lang="zh-CN" altLang="en-US" sz="2800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student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	1x2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array with fields: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id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scores</a:t>
            </a:r>
          </a:p>
        </p:txBody>
      </p:sp>
      <p:sp>
        <p:nvSpPr>
          <p:cNvPr id="161795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结构</a:t>
            </a:r>
            <a:r>
              <a:rPr lang="zh-CN" altLang="en-US" sz="4000" dirty="0">
                <a:solidFill>
                  <a:srgbClr val="FF0000"/>
                </a:solidFill>
              </a:rPr>
              <a:t>矩阵</a:t>
            </a:r>
            <a:r>
              <a:rPr lang="zh-CN" altLang="en-US" sz="4000" dirty="0" smtClean="0">
                <a:solidFill>
                  <a:srgbClr val="FF0000"/>
                </a:solidFill>
              </a:rPr>
              <a:t>的</a:t>
            </a:r>
            <a:r>
              <a:rPr lang="zh-CN" altLang="en-US" sz="4000" dirty="0">
                <a:solidFill>
                  <a:srgbClr val="FF0000"/>
                </a:solidFill>
              </a:rPr>
              <a:t>创建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8135937" cy="4791075"/>
          </a:xfrm>
        </p:spPr>
        <p:txBody>
          <a:bodyPr/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此时，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变量已成为一个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1x2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结构矩阵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只是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简单输入变量名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的话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不再显示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详细的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数据信息。</a:t>
            </a:r>
            <a:endParaRPr lang="zh-CN" altLang="en-US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只能定位到具体元素才能显示结构的详细数据</a:t>
            </a:r>
            <a:endParaRPr lang="zh-CN" altLang="en-US" sz="2800" b="1" dirty="0" smtClean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57200" lvl="1" indent="0" eaLnBrk="1" hangingPunct="1">
              <a:spcBef>
                <a:spcPct val="50000"/>
              </a:spcBef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</a:p>
          <a:p>
            <a:pPr marL="457200" lvl="1" indent="0" eaLnBrk="1" hangingPunct="1"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student(1).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name</a:t>
            </a:r>
            <a:endParaRPr lang="en-US" altLang="zh-CN" sz="3200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2819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结构矩阵的</a:t>
            </a:r>
            <a:r>
              <a:rPr lang="zh-CN" altLang="en-US" sz="4000" dirty="0">
                <a:solidFill>
                  <a:schemeClr val="hlink"/>
                </a:solidFill>
              </a:rPr>
              <a:t>创建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 txBox="1">
            <a:spLocks noChangeArrowheads="1"/>
          </p:cNvSpPr>
          <p:nvPr/>
        </p:nvSpPr>
        <p:spPr bwMode="auto">
          <a:xfrm>
            <a:off x="827088" y="998538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 矩阵运算</a:t>
            </a:r>
          </a:p>
        </p:txBody>
      </p:sp>
      <p:sp>
        <p:nvSpPr>
          <p:cNvPr id="88067" name="Rectangle 4"/>
          <p:cNvSpPr txBox="1">
            <a:spLocks noChangeArrowheads="1"/>
          </p:cNvSpPr>
          <p:nvPr/>
        </p:nvSpPr>
        <p:spPr bwMode="auto">
          <a:xfrm>
            <a:off x="2020713" y="2132856"/>
            <a:ext cx="593566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</a:t>
            </a:r>
            <a:r>
              <a:rPr lang="zh-CN" altLang="en-US" sz="36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量</a:t>
            </a:r>
            <a:r>
              <a:rPr lang="zh-CN" altLang="en-US" sz="3600" b="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36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变量，数据类型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矩阵的类型与定义方式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矩阵的</a:t>
            </a:r>
            <a:r>
              <a:rPr lang="zh-CN" altLang="en-US" sz="36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</a:t>
            </a:r>
            <a:r>
              <a:rPr lang="zh-CN" altLang="en-US" sz="3600" b="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操作与</a:t>
            </a:r>
            <a:r>
              <a:rPr lang="zh-CN" altLang="en-US" sz="36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字符串、元胞与结构</a:t>
            </a:r>
            <a:endParaRPr lang="zh-CN" altLang="en-US" sz="3600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A004-D93A-493A-A882-8241183C16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41438"/>
            <a:ext cx="8128000" cy="47910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方法二：利用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格式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TW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( field1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value1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  field2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value2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... 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field1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TW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field2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TW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结构字段名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endParaRPr lang="zh-TW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value1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TW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value2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TW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字段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所包含的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数据</a:t>
            </a:r>
            <a:r>
              <a:rPr lang="zh-TW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TW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3843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</a:t>
            </a:r>
            <a:r>
              <a:rPr lang="zh-CN" altLang="en-US" sz="4000" dirty="0">
                <a:solidFill>
                  <a:schemeClr val="hlink"/>
                </a:solidFill>
              </a:rPr>
              <a:t>矩阵</a:t>
            </a:r>
            <a:r>
              <a:rPr lang="zh-CN" altLang="en-US" sz="4000" dirty="0" smtClean="0">
                <a:solidFill>
                  <a:schemeClr val="hlink"/>
                </a:solidFill>
              </a:rPr>
              <a:t>的</a:t>
            </a:r>
            <a:r>
              <a:rPr lang="zh-CN" altLang="en-US" sz="4000" dirty="0">
                <a:solidFill>
                  <a:schemeClr val="hlink"/>
                </a:solidFill>
              </a:rPr>
              <a:t>创建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idx="1"/>
          </p:nvPr>
        </p:nvSpPr>
        <p:spPr>
          <a:xfrm>
            <a:off x="-33338" y="1196974"/>
            <a:ext cx="9358313" cy="5503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使用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创建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结构矩阵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tudent=</a:t>
            </a:r>
            <a:r>
              <a:rPr lang="en-US" altLang="zh-TW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('name', '</a:t>
            </a:r>
            <a:r>
              <a:rPr lang="zh-CN" altLang="en-US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', 'scores', [70 60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en-US" altLang="zh-TW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('name', '</a:t>
            </a:r>
            <a:r>
              <a:rPr lang="zh-CN" altLang="en-US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', 'scores', [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80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7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]);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), 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显示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TW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(1),s</a:t>
            </a:r>
            <a:r>
              <a:rPr lang="en-US" altLang="zh-TW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		name: '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'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scores: [70 60]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		name: '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'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scores: [80 70]</a:t>
            </a:r>
          </a:p>
        </p:txBody>
      </p:sp>
      <p:sp>
        <p:nvSpPr>
          <p:cNvPr id="164867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</a:t>
            </a:r>
            <a:r>
              <a:rPr lang="zh-CN" altLang="en-US" sz="4000" dirty="0">
                <a:solidFill>
                  <a:schemeClr val="hlink"/>
                </a:solidFill>
              </a:rPr>
              <a:t>矩阵</a:t>
            </a:r>
            <a:r>
              <a:rPr lang="zh-CN" altLang="en-US" sz="4000" dirty="0" smtClean="0">
                <a:solidFill>
                  <a:schemeClr val="hlink"/>
                </a:solidFill>
              </a:rPr>
              <a:t>的</a:t>
            </a:r>
            <a:r>
              <a:rPr lang="zh-CN" altLang="en-US" sz="4000" dirty="0">
                <a:solidFill>
                  <a:schemeClr val="hlink"/>
                </a:solidFill>
              </a:rPr>
              <a:t>创建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线形标注 1 5"/>
          <p:cNvSpPr/>
          <p:nvPr/>
        </p:nvSpPr>
        <p:spPr bwMode="auto">
          <a:xfrm>
            <a:off x="6588224" y="611348"/>
            <a:ext cx="2232248" cy="1171249"/>
          </a:xfrm>
          <a:prstGeom prst="borderCallout1">
            <a:avLst>
              <a:gd name="adj1" fmla="val 51463"/>
              <a:gd name="adj2" fmla="val -132"/>
              <a:gd name="adj3" fmla="val 120340"/>
              <a:gd name="adj4" fmla="val -61748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结构矩阵包含姓名</a:t>
            </a:r>
            <a:r>
              <a:rPr lang="en-US" altLang="zh-CN" sz="2400" dirty="0" smtClean="0">
                <a:solidFill>
                  <a:schemeClr val="hlink"/>
                </a:solidFill>
              </a:rPr>
              <a:t>(</a:t>
            </a:r>
            <a:r>
              <a:rPr lang="zh-CN" altLang="en-US" sz="2400" dirty="0" smtClean="0">
                <a:solidFill>
                  <a:schemeClr val="hlink"/>
                </a:solidFill>
              </a:rPr>
              <a:t>字符</a:t>
            </a:r>
            <a:r>
              <a:rPr lang="en-US" altLang="zh-CN" sz="2400" dirty="0" smtClean="0">
                <a:solidFill>
                  <a:schemeClr val="hlink"/>
                </a:solidFill>
              </a:rPr>
              <a:t>)</a:t>
            </a:r>
            <a:r>
              <a:rPr lang="zh-CN" altLang="en-US" sz="2400" dirty="0" smtClean="0">
                <a:solidFill>
                  <a:schemeClr val="hlink"/>
                </a:solidFill>
              </a:rPr>
              <a:t>和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hlink"/>
                </a:solidFill>
              </a:rPr>
              <a:t>分数</a:t>
            </a:r>
            <a:r>
              <a:rPr lang="en-US" altLang="zh-CN" sz="2400" dirty="0" smtClean="0">
                <a:solidFill>
                  <a:schemeClr val="hlink"/>
                </a:solidFill>
              </a:rPr>
              <a:t>(</a:t>
            </a:r>
            <a:r>
              <a:rPr lang="zh-CN" altLang="en-US" sz="2400" dirty="0" smtClean="0">
                <a:solidFill>
                  <a:schemeClr val="hlink"/>
                </a:solidFill>
              </a:rPr>
              <a:t>浮点矩阵</a:t>
            </a:r>
            <a:r>
              <a:rPr lang="en-US" altLang="zh-CN" sz="2400" dirty="0" smtClean="0">
                <a:solidFill>
                  <a:schemeClr val="hlink"/>
                </a:solidFill>
              </a:rPr>
              <a:t>)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1125538"/>
            <a:ext cx="9217025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创建结构数组变量（一次建立多个元素）</a:t>
            </a:r>
          </a:p>
          <a:p>
            <a:pPr lvl="1" eaLnBrk="1" hangingPunct="1">
              <a:buNone/>
            </a:pP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 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US" altLang="zh-TW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'name' 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{'</a:t>
            </a:r>
            <a:r>
              <a:rPr lang="zh-CN" altLang="en-US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', '</a:t>
            </a:r>
            <a:r>
              <a:rPr lang="zh-CN" altLang="en-US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'}, 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...</a:t>
            </a:r>
          </a:p>
          <a:p>
            <a:pPr lvl="1" eaLnBrk="1" hangingPunct="1">
              <a:buNone/>
            </a:pPr>
            <a:r>
              <a:rPr lang="en-US" altLang="zh-TW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'scores', {[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70 60], [80 70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]});</a:t>
            </a: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), s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tudent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 </a:t>
            </a:r>
            <a:endParaRPr lang="en-US" altLang="zh-CN" b="1" dirty="0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			name: '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'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	scores: [70 60]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			name: '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'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				scores: [80 70]</a:t>
            </a:r>
          </a:p>
        </p:txBody>
      </p:sp>
      <p:sp>
        <p:nvSpPr>
          <p:cNvPr id="16589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</a:t>
            </a:r>
            <a:r>
              <a:rPr lang="zh-CN" altLang="en-US" sz="4000" dirty="0">
                <a:solidFill>
                  <a:schemeClr val="hlink"/>
                </a:solidFill>
              </a:rPr>
              <a:t>矩阵</a:t>
            </a:r>
            <a:r>
              <a:rPr lang="zh-CN" altLang="en-US" sz="4000" dirty="0" smtClean="0">
                <a:solidFill>
                  <a:schemeClr val="hlink"/>
                </a:solidFill>
              </a:rPr>
              <a:t>的</a:t>
            </a:r>
            <a:r>
              <a:rPr lang="zh-CN" altLang="en-US" sz="4000" dirty="0">
                <a:solidFill>
                  <a:schemeClr val="hlink"/>
                </a:solidFill>
              </a:rPr>
              <a:t>创建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idx="1"/>
          </p:nvPr>
        </p:nvSpPr>
        <p:spPr>
          <a:xfrm>
            <a:off x="-36512" y="764604"/>
            <a:ext cx="8712200" cy="784897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结构矩阵中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结构的字段还可以是结构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sz="2600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student 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US" altLang="zh-TW" sz="26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('name', {'</a:t>
            </a: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', '</a:t>
            </a: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'}); </a:t>
            </a:r>
            <a:endParaRPr lang="en-US" altLang="zh-TW" sz="2600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(1).title = 'Fluid Mechanics';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(1).credits = 2; </a:t>
            </a:r>
            <a:endParaRPr lang="en-US" altLang="zh-TW" sz="2400" b="1" dirty="0" smtClean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course(2).title = 'Structural Mechanics';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course(2).credits = 3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</a:t>
            </a: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(1).title = 'Fluid Mechanics';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</a:t>
            </a: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(1).credits = 2; </a:t>
            </a:r>
            <a:endParaRPr lang="en-US" altLang="zh-TW" sz="2400" b="1" dirty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course(2).title = '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CFD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';</a:t>
            </a:r>
            <a:endParaRPr lang="en-US" altLang="zh-TW" sz="2600" b="1" dirty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course(2).credits = 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en-US" altLang="zh-TW" sz="2600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r>
              <a:rPr lang="en-US" altLang="zh-TW" sz="26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 </a:t>
            </a:r>
            <a:r>
              <a:rPr lang="en-US" altLang="zh-TW" sz="20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en-US" altLang="zh-CN" sz="20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</a:t>
            </a:r>
            <a:r>
              <a:rPr lang="zh-CN" altLang="en-US" sz="20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是内嵌的另一结构，含两个字段</a:t>
            </a:r>
            <a:endParaRPr lang="en-US" altLang="zh-TW" sz="20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</a:t>
            </a: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 	1x2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struct</a:t>
            </a: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array with fields: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   			title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 			</a:t>
            </a:r>
            <a:r>
              <a:rPr lang="en-US" altLang="zh-TW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credits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</a:t>
            </a:r>
            <a:r>
              <a:rPr lang="zh-CN" altLang="en-US" sz="4000" dirty="0">
                <a:solidFill>
                  <a:schemeClr val="hlink"/>
                </a:solidFill>
              </a:rPr>
              <a:t>矩阵</a:t>
            </a:r>
            <a:r>
              <a:rPr lang="zh-CN" altLang="en-US" sz="4000" dirty="0" smtClean="0">
                <a:solidFill>
                  <a:schemeClr val="hlink"/>
                </a:solidFill>
              </a:rPr>
              <a:t>的</a:t>
            </a:r>
            <a:r>
              <a:rPr lang="zh-CN" altLang="en-US" sz="4000" dirty="0">
                <a:solidFill>
                  <a:schemeClr val="hlink"/>
                </a:solidFill>
              </a:rPr>
              <a:t>嵌套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0" name="圆角矩形 2"/>
          <p:cNvSpPr>
            <a:spLocks noChangeArrowheads="1"/>
          </p:cNvSpPr>
          <p:nvPr/>
        </p:nvSpPr>
        <p:spPr bwMode="auto">
          <a:xfrm>
            <a:off x="2863120" y="3409955"/>
            <a:ext cx="4445184" cy="1369268"/>
          </a:xfrm>
          <a:prstGeom prst="roundRect">
            <a:avLst>
              <a:gd name="adj" fmla="val 16667"/>
            </a:avLst>
          </a:prstGeom>
          <a:solidFill>
            <a:schemeClr val="accent1">
              <a:alpha val="10196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  <a:extLst/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idx="1"/>
          </p:nvPr>
        </p:nvSpPr>
        <p:spPr>
          <a:xfrm>
            <a:off x="649287" y="1090970"/>
            <a:ext cx="7772400" cy="610829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以上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student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的构架层次：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7939" name="Rectangle 4"/>
          <p:cNvSpPr>
            <a:spLocks noChangeArrowheads="1"/>
          </p:cNvSpPr>
          <p:nvPr/>
        </p:nvSpPr>
        <p:spPr bwMode="auto">
          <a:xfrm>
            <a:off x="1547664" y="2276872"/>
            <a:ext cx="1224781" cy="431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student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67940" name="Rectangle 5"/>
          <p:cNvSpPr>
            <a:spLocks noChangeArrowheads="1"/>
          </p:cNvSpPr>
          <p:nvPr/>
        </p:nvSpPr>
        <p:spPr bwMode="auto">
          <a:xfrm>
            <a:off x="3491582" y="2276872"/>
            <a:ext cx="990771" cy="431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000FF"/>
                </a:solidFill>
              </a:rPr>
              <a:t>name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67942" name="Rectangle 7"/>
          <p:cNvSpPr>
            <a:spLocks noChangeArrowheads="1"/>
          </p:cNvSpPr>
          <p:nvPr/>
        </p:nvSpPr>
        <p:spPr bwMode="auto">
          <a:xfrm>
            <a:off x="3491582" y="3500834"/>
            <a:ext cx="1279337" cy="431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2400" dirty="0">
                <a:solidFill>
                  <a:srgbClr val="0000FF"/>
                </a:solidFill>
                <a:ea typeface="PMingLiU" panose="02020500000000000000" pitchFamily="18" charset="-120"/>
              </a:rPr>
              <a:t>course</a:t>
            </a:r>
            <a:endParaRPr lang="en-US" altLang="zh-CN" sz="2400" dirty="0">
              <a:solidFill>
                <a:srgbClr val="0000FF"/>
              </a:solidFill>
              <a:ea typeface="PMingLiU" panose="02020500000000000000" pitchFamily="18" charset="-120"/>
            </a:endParaRPr>
          </a:p>
        </p:txBody>
      </p:sp>
      <p:sp>
        <p:nvSpPr>
          <p:cNvPr id="167943" name="Line 8"/>
          <p:cNvSpPr>
            <a:spLocks noChangeShapeType="1"/>
          </p:cNvSpPr>
          <p:nvPr/>
        </p:nvSpPr>
        <p:spPr bwMode="auto">
          <a:xfrm>
            <a:off x="2772445" y="2492772"/>
            <a:ext cx="719137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4" name="Line 9"/>
          <p:cNvSpPr>
            <a:spLocks noChangeShapeType="1"/>
          </p:cNvSpPr>
          <p:nvPr/>
        </p:nvSpPr>
        <p:spPr bwMode="auto">
          <a:xfrm>
            <a:off x="3132807" y="2492772"/>
            <a:ext cx="0" cy="129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5" name="Line 10"/>
          <p:cNvSpPr>
            <a:spLocks noChangeShapeType="1"/>
          </p:cNvSpPr>
          <p:nvPr/>
        </p:nvSpPr>
        <p:spPr bwMode="auto">
          <a:xfrm>
            <a:off x="3132807" y="3789759"/>
            <a:ext cx="35877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47" name="Group 12"/>
          <p:cNvGrpSpPr>
            <a:grpSpLocks/>
          </p:cNvGrpSpPr>
          <p:nvPr/>
        </p:nvGrpSpPr>
        <p:grpSpPr bwMode="auto">
          <a:xfrm>
            <a:off x="4752265" y="3500834"/>
            <a:ext cx="2016125" cy="1152525"/>
            <a:chOff x="3152" y="2296"/>
            <a:chExt cx="1270" cy="726"/>
          </a:xfrm>
        </p:grpSpPr>
        <p:sp>
          <p:nvSpPr>
            <p:cNvPr id="167951" name="Rectangle 13"/>
            <p:cNvSpPr>
              <a:spLocks noChangeArrowheads="1"/>
            </p:cNvSpPr>
            <p:nvPr/>
          </p:nvSpPr>
          <p:spPr bwMode="auto">
            <a:xfrm>
              <a:off x="3742" y="2296"/>
              <a:ext cx="680" cy="272"/>
            </a:xfrm>
            <a:prstGeom prst="rect">
              <a:avLst/>
            </a:prstGeom>
            <a:noFill/>
            <a:ln w="952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 err="1">
                  <a:solidFill>
                    <a:srgbClr val="0000FF"/>
                  </a:solidFill>
                  <a:ea typeface="PMingLiU" panose="02020500000000000000" pitchFamily="18" charset="-120"/>
                </a:rPr>
                <a:t>tilte</a:t>
              </a:r>
              <a:endParaRPr lang="en-US" altLang="zh-CN" dirty="0">
                <a:solidFill>
                  <a:srgbClr val="0000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67952" name="Rectangle 14"/>
            <p:cNvSpPr>
              <a:spLocks noChangeArrowheads="1"/>
            </p:cNvSpPr>
            <p:nvPr/>
          </p:nvSpPr>
          <p:spPr bwMode="auto">
            <a:xfrm>
              <a:off x="3742" y="2750"/>
              <a:ext cx="680" cy="272"/>
            </a:xfrm>
            <a:prstGeom prst="rect">
              <a:avLst/>
            </a:prstGeom>
            <a:noFill/>
            <a:ln w="952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000FF"/>
                  </a:solidFill>
                  <a:ea typeface="PMingLiU" panose="02020500000000000000" pitchFamily="18" charset="-120"/>
                </a:rPr>
                <a:t>credits</a:t>
              </a:r>
              <a:endParaRPr lang="en-US" altLang="zh-CN" dirty="0">
                <a:solidFill>
                  <a:srgbClr val="0000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67953" name="Line 15"/>
            <p:cNvSpPr>
              <a:spLocks noChangeShapeType="1"/>
            </p:cNvSpPr>
            <p:nvPr/>
          </p:nvSpPr>
          <p:spPr bwMode="auto">
            <a:xfrm>
              <a:off x="3152" y="2432"/>
              <a:ext cx="59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4" name="Line 16"/>
            <p:cNvSpPr>
              <a:spLocks noChangeShapeType="1"/>
            </p:cNvSpPr>
            <p:nvPr/>
          </p:nvSpPr>
          <p:spPr bwMode="auto">
            <a:xfrm>
              <a:off x="3470" y="2432"/>
              <a:ext cx="0" cy="45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5" name="Line 17"/>
            <p:cNvSpPr>
              <a:spLocks noChangeShapeType="1"/>
            </p:cNvSpPr>
            <p:nvPr/>
          </p:nvSpPr>
          <p:spPr bwMode="auto">
            <a:xfrm>
              <a:off x="3470" y="2886"/>
              <a:ext cx="272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48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结构矩阵的嵌套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67949" name="矩形 1"/>
          <p:cNvSpPr>
            <a:spLocks noChangeArrowheads="1"/>
          </p:cNvSpPr>
          <p:nvPr/>
        </p:nvSpPr>
        <p:spPr bwMode="auto">
          <a:xfrm>
            <a:off x="1137870" y="4995123"/>
            <a:ext cx="73072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course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是内嵌的另一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结构矩阵，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含两个字段</a:t>
            </a:r>
            <a:endParaRPr lang="en-US" altLang="zh-TW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8955088" cy="525579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student_name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=student(1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).name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student_name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		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endParaRPr lang="zh-CN" altLang="en-US" sz="3200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student(1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).name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=‘Newton’;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定位到字段修改其内容</a:t>
            </a:r>
            <a:endParaRPr lang="en-US" altLang="zh-CN" sz="3200" b="1" dirty="0" smtClean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student(1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).name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				Newton</a:t>
            </a:r>
          </a:p>
        </p:txBody>
      </p:sp>
      <p:sp>
        <p:nvSpPr>
          <p:cNvPr id="168963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</a:t>
            </a:r>
            <a:r>
              <a:rPr lang="zh-CN" altLang="en-US" sz="4000" dirty="0">
                <a:solidFill>
                  <a:schemeClr val="hlink"/>
                </a:solidFill>
              </a:rPr>
              <a:t>矩阵</a:t>
            </a:r>
            <a:r>
              <a:rPr lang="zh-CN" altLang="en-US" sz="4000" dirty="0" smtClean="0">
                <a:solidFill>
                  <a:schemeClr val="hlink"/>
                </a:solidFill>
              </a:rPr>
              <a:t>的内容的寻访和修改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196975"/>
            <a:ext cx="77724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cat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排列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结构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字段的值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格式：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cat(dim, </a:t>
            </a:r>
            <a:r>
              <a:rPr lang="en-US" altLang="zh-CN" b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structurefield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dim=1,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竖排；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dim=2,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横排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cat(1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32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student.scores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 =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张三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李四</a:t>
            </a:r>
            <a:endParaRPr lang="fr-FR" altLang="zh-CN" sz="2600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cat(2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32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student.scores</a:t>
            </a:r>
            <a:r>
              <a:rPr lang="en-US" altLang="zh-CN" sz="32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ans =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张三李四</a:t>
            </a:r>
            <a:endParaRPr lang="fr-FR" altLang="zh-CN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1011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结构</a:t>
            </a:r>
            <a:r>
              <a:rPr lang="zh-CN" altLang="en-US" sz="4000" dirty="0">
                <a:solidFill>
                  <a:schemeClr val="hlink"/>
                </a:solidFill>
              </a:rPr>
              <a:t>矩阵</a:t>
            </a:r>
            <a:r>
              <a:rPr lang="zh-CN" altLang="en-US" sz="4000" dirty="0" smtClean="0">
                <a:solidFill>
                  <a:schemeClr val="hlink"/>
                </a:solidFill>
              </a:rPr>
              <a:t>的</a:t>
            </a:r>
            <a:r>
              <a:rPr lang="zh-CN" altLang="en-US" sz="4000" dirty="0">
                <a:solidFill>
                  <a:schemeClr val="hlink"/>
                </a:solidFill>
              </a:rPr>
              <a:t>排列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 txBox="1">
            <a:spLocks noChangeArrowheads="1"/>
          </p:cNvSpPr>
          <p:nvPr/>
        </p:nvSpPr>
        <p:spPr bwMode="auto">
          <a:xfrm>
            <a:off x="228600" y="0"/>
            <a:ext cx="8731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chemeClr val="hlink"/>
                </a:solidFill>
              </a:rPr>
              <a:t>关于元胞和</a:t>
            </a:r>
            <a:r>
              <a:rPr lang="zh-CN" altLang="en-US" sz="4000" dirty="0" smtClean="0">
                <a:solidFill>
                  <a:schemeClr val="hlink"/>
                </a:solidFill>
              </a:rPr>
              <a:t>结构的</a:t>
            </a:r>
            <a:r>
              <a:rPr lang="zh-CN" altLang="en-US" sz="4000" dirty="0">
                <a:solidFill>
                  <a:schemeClr val="hlink"/>
                </a:solidFill>
              </a:rPr>
              <a:t>常用函数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6433"/>
              </p:ext>
            </p:extLst>
          </p:nvPr>
        </p:nvGraphicFramePr>
        <p:xfrm>
          <a:off x="251520" y="980728"/>
          <a:ext cx="8676456" cy="4968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732240"/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函  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功    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+mn-ea"/>
                          <a:ea typeface="+mn-ea"/>
                        </a:rPr>
                        <a:t>struct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创建结构数组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struct2cell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结构数组转化为元胞数组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cell2struct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元胞数组转化为结构数组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rmfield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删除结构中的某字段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ea"/>
                          <a:ea typeface="+mn-ea"/>
                        </a:rPr>
                        <a:t>setfield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设置指定字段的值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ea"/>
                          <a:ea typeface="+mn-ea"/>
                        </a:rPr>
                        <a:t>isstruct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判断变量是否为结构类型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ea"/>
                          <a:ea typeface="+mn-ea"/>
                        </a:rPr>
                        <a:t>isfield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判断字段是否存在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+mn-ea"/>
                          <a:ea typeface="+mn-ea"/>
                        </a:rPr>
                        <a:t>getfield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得到指定字段的值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deal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将参数值</a:t>
                      </a: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（如元胞数组</a:t>
                      </a: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）的内容输出为独立变量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fieldnames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得到结构的字段名称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91432" marR="91432" marT="45727" marB="45727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7772400" cy="3322637"/>
          </a:xfrm>
        </p:spPr>
        <p:txBody>
          <a:bodyPr/>
          <a:lstStyle/>
          <a:p>
            <a:pPr lvl="1" algn="ctr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第二章结束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ctr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谢谢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188640"/>
            <a:ext cx="8353425" cy="62786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b="0" dirty="0">
                <a:solidFill>
                  <a:srgbClr val="3333CC"/>
                </a:solidFill>
              </a:rPr>
              <a:t>第</a:t>
            </a:r>
            <a:r>
              <a:rPr lang="en-US" altLang="zh-CN" b="0" dirty="0">
                <a:solidFill>
                  <a:srgbClr val="3333CC"/>
                </a:solidFill>
              </a:rPr>
              <a:t>2</a:t>
            </a:r>
            <a:r>
              <a:rPr lang="zh-CN" altLang="en-US" b="0" dirty="0" smtClean="0">
                <a:solidFill>
                  <a:srgbClr val="3333CC"/>
                </a:solidFill>
              </a:rPr>
              <a:t>章要点提示</a:t>
            </a:r>
            <a:endParaRPr lang="en-US" altLang="zh-CN" b="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数据的  </a:t>
            </a:r>
            <a:r>
              <a:rPr lang="en-US" altLang="zh-CN" sz="2400" b="0" dirty="0">
                <a:solidFill>
                  <a:srgbClr val="3333CC"/>
                </a:solidFill>
              </a:rPr>
              <a:t>save   load</a:t>
            </a:r>
            <a:endParaRPr lang="zh-CN" altLang="en-US" sz="2400" b="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数组</a:t>
            </a:r>
            <a:r>
              <a:rPr lang="en-US" altLang="zh-CN" sz="2400" b="0" dirty="0">
                <a:solidFill>
                  <a:srgbClr val="3333CC"/>
                </a:solidFill>
              </a:rPr>
              <a:t>/</a:t>
            </a:r>
            <a:r>
              <a:rPr lang="zh-CN" altLang="en-US" sz="2400" b="0" dirty="0">
                <a:solidFill>
                  <a:srgbClr val="3333CC"/>
                </a:solidFill>
              </a:rPr>
              <a:t>矩阵</a:t>
            </a:r>
            <a:r>
              <a:rPr lang="en-US" altLang="zh-CN" sz="2400" b="0" dirty="0">
                <a:solidFill>
                  <a:srgbClr val="3333CC"/>
                </a:solidFill>
              </a:rPr>
              <a:t>/</a:t>
            </a:r>
            <a:r>
              <a:rPr lang="zh-CN" altLang="en-US" sz="2400" b="0" dirty="0">
                <a:solidFill>
                  <a:srgbClr val="3333CC"/>
                </a:solidFill>
              </a:rPr>
              <a:t>向量的多种定义方式</a:t>
            </a:r>
            <a:r>
              <a:rPr lang="en-US" altLang="zh-CN" sz="2400" b="0" dirty="0">
                <a:solidFill>
                  <a:srgbClr val="3333CC"/>
                </a:solidFill>
              </a:rPr>
              <a:t>(</a:t>
            </a:r>
            <a:r>
              <a:rPr lang="zh-CN" altLang="en-US" sz="2400" b="0" dirty="0">
                <a:solidFill>
                  <a:srgbClr val="3333CC"/>
                </a:solidFill>
              </a:rPr>
              <a:t>注意</a:t>
            </a:r>
            <a:r>
              <a:rPr lang="zh-CN" altLang="en-US" b="0" dirty="0">
                <a:solidFill>
                  <a:srgbClr val="3333CC"/>
                </a:solidFill>
              </a:rPr>
              <a:t> </a:t>
            </a:r>
            <a:r>
              <a:rPr lang="zh-CN" altLang="en-US" b="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，；：</a:t>
            </a:r>
            <a:r>
              <a:rPr lang="zh-CN" altLang="en-US" sz="2400" b="0" dirty="0" smtClean="0">
                <a:solidFill>
                  <a:srgbClr val="3333CC"/>
                </a:solidFill>
              </a:rPr>
              <a:t>的</a:t>
            </a:r>
            <a:r>
              <a:rPr lang="zh-CN" altLang="en-US" sz="2400" b="0" dirty="0">
                <a:solidFill>
                  <a:srgbClr val="3333CC"/>
                </a:solidFill>
              </a:rPr>
              <a:t>灵活运用</a:t>
            </a:r>
            <a:r>
              <a:rPr lang="en-US" altLang="zh-CN" sz="2400" b="0" dirty="0">
                <a:solidFill>
                  <a:srgbClr val="3333CC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数组</a:t>
            </a:r>
            <a:r>
              <a:rPr lang="en-US" altLang="zh-CN" sz="2400" b="0" dirty="0">
                <a:solidFill>
                  <a:srgbClr val="3333CC"/>
                </a:solidFill>
              </a:rPr>
              <a:t>/</a:t>
            </a:r>
            <a:r>
              <a:rPr lang="zh-CN" altLang="en-US" sz="2400" b="0" dirty="0">
                <a:solidFill>
                  <a:srgbClr val="3333CC"/>
                </a:solidFill>
              </a:rPr>
              <a:t>矩阵</a:t>
            </a:r>
            <a:r>
              <a:rPr lang="en-US" altLang="zh-CN" sz="2400" b="0" dirty="0">
                <a:solidFill>
                  <a:srgbClr val="3333CC"/>
                </a:solidFill>
              </a:rPr>
              <a:t>/</a:t>
            </a:r>
            <a:r>
              <a:rPr lang="zh-CN" altLang="en-US" sz="2400" b="0" dirty="0">
                <a:solidFill>
                  <a:srgbClr val="3333CC"/>
                </a:solidFill>
              </a:rPr>
              <a:t>向量的多种常用操作，</a:t>
            </a:r>
            <a:r>
              <a:rPr lang="zh-CN" altLang="en-US" sz="2400" b="0" dirty="0" smtClean="0">
                <a:solidFill>
                  <a:srgbClr val="3333CC"/>
                </a:solidFill>
              </a:rPr>
              <a:t>如 合并  </a:t>
            </a:r>
            <a:r>
              <a:rPr lang="zh-CN" altLang="en-US" sz="2400" b="0" dirty="0">
                <a:solidFill>
                  <a:srgbClr val="3333CC"/>
                </a:solidFill>
              </a:rPr>
              <a:t>置空等  </a:t>
            </a:r>
            <a:endParaRPr lang="en-US" altLang="zh-CN" sz="2400" b="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数组元素</a:t>
            </a:r>
            <a:r>
              <a:rPr lang="zh-CN" altLang="en-US" sz="2400" b="0" dirty="0" smtClean="0">
                <a:solidFill>
                  <a:srgbClr val="3333CC"/>
                </a:solidFill>
              </a:rPr>
              <a:t>的灵活访问</a:t>
            </a:r>
            <a:r>
              <a:rPr lang="zh-CN" altLang="en-US" sz="2400" b="0" dirty="0">
                <a:solidFill>
                  <a:srgbClr val="3333CC"/>
                </a:solidFill>
              </a:rPr>
              <a:t>和引用</a:t>
            </a:r>
            <a:endParaRPr lang="en-US" altLang="zh-CN" sz="2400" b="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 smtClean="0">
                <a:solidFill>
                  <a:srgbClr val="FF0000"/>
                </a:solidFill>
              </a:rPr>
              <a:t> 冒号：</a:t>
            </a:r>
            <a:r>
              <a:rPr lang="zh-CN" altLang="en-US" sz="2400" b="0" dirty="0">
                <a:solidFill>
                  <a:srgbClr val="FF0000"/>
                </a:solidFill>
              </a:rPr>
              <a:t>在数组中的灵活运用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数组的基本运算，</a:t>
            </a:r>
            <a:r>
              <a:rPr lang="zh-CN" altLang="en-US" sz="2400" b="0" dirty="0">
                <a:solidFill>
                  <a:srgbClr val="FF0000"/>
                </a:solidFill>
              </a:rPr>
              <a:t>特别注意</a:t>
            </a:r>
            <a:r>
              <a:rPr lang="en-US" altLang="zh-CN" sz="2400" b="0" dirty="0">
                <a:solidFill>
                  <a:srgbClr val="FF0000"/>
                </a:solidFill>
              </a:rPr>
              <a:t>* </a:t>
            </a:r>
            <a:r>
              <a:rPr lang="zh-CN" altLang="en-US" sz="2400" b="0" dirty="0">
                <a:solidFill>
                  <a:srgbClr val="FF0000"/>
                </a:solidFill>
              </a:rPr>
              <a:t>与</a:t>
            </a:r>
            <a:r>
              <a:rPr lang="en-US" altLang="zh-CN" sz="2400" b="0" dirty="0">
                <a:solidFill>
                  <a:srgbClr val="FF0000"/>
                </a:solidFill>
              </a:rPr>
              <a:t>.*</a:t>
            </a:r>
            <a:r>
              <a:rPr lang="zh-CN" altLang="en-US" sz="2400" b="0" dirty="0">
                <a:solidFill>
                  <a:srgbClr val="FF0000"/>
                </a:solidFill>
              </a:rPr>
              <a:t>的对比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单下标和全下标的相互转换和内在规则</a:t>
            </a:r>
            <a:endParaRPr lang="en-US" altLang="zh-CN" sz="2400" b="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数组</a:t>
            </a:r>
            <a:r>
              <a:rPr lang="en-US" altLang="zh-CN" sz="2400" b="0" dirty="0">
                <a:solidFill>
                  <a:srgbClr val="3333CC"/>
                </a:solidFill>
              </a:rPr>
              <a:t>/</a:t>
            </a:r>
            <a:r>
              <a:rPr lang="zh-CN" altLang="en-US" sz="2400" b="0" dirty="0">
                <a:solidFill>
                  <a:srgbClr val="3333CC"/>
                </a:solidFill>
              </a:rPr>
              <a:t>矩阵</a:t>
            </a:r>
            <a:r>
              <a:rPr lang="en-US" altLang="zh-CN" sz="2400" b="0" dirty="0">
                <a:solidFill>
                  <a:srgbClr val="3333CC"/>
                </a:solidFill>
              </a:rPr>
              <a:t>/</a:t>
            </a:r>
            <a:r>
              <a:rPr lang="zh-CN" altLang="en-US" sz="2400" b="0" dirty="0">
                <a:solidFill>
                  <a:srgbClr val="3333CC"/>
                </a:solidFill>
              </a:rPr>
              <a:t>向量的其他常用操作（</a:t>
            </a:r>
            <a:r>
              <a:rPr lang="en-US" altLang="zh-CN" sz="2400" b="0" dirty="0">
                <a:solidFill>
                  <a:srgbClr val="3333CC"/>
                </a:solidFill>
              </a:rPr>
              <a:t>max   min   mean </a:t>
            </a:r>
            <a:r>
              <a:rPr lang="zh-CN" altLang="en-US" sz="2400" b="0" dirty="0">
                <a:solidFill>
                  <a:srgbClr val="3333CC"/>
                </a:solidFill>
              </a:rPr>
              <a:t>等）</a:t>
            </a:r>
            <a:endParaRPr lang="en-US" altLang="zh-CN" sz="2400" b="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字符串数组的基本定义，注意字符串中的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单引号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'</a:t>
            </a:r>
            <a:r>
              <a:rPr lang="zh-CN" altLang="en-US" sz="2400" b="0" dirty="0" smtClean="0">
                <a:solidFill>
                  <a:srgbClr val="3333CC"/>
                </a:solidFill>
              </a:rPr>
              <a:t>如何</a:t>
            </a:r>
            <a:r>
              <a:rPr lang="zh-CN" altLang="en-US" sz="2400" b="0" dirty="0">
                <a:solidFill>
                  <a:srgbClr val="3333CC"/>
                </a:solidFill>
              </a:rPr>
              <a:t>表示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400" b="0" dirty="0">
                <a:solidFill>
                  <a:srgbClr val="3333CC"/>
                </a:solidFill>
              </a:rPr>
              <a:t>元胞数组、结构数组的概念和基本定义方式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6C40-78F4-41F2-BAB5-222C32776BB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字符串</a:t>
            </a:r>
            <a:endParaRPr lang="zh-CN" altLang="en-US" sz="4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A004-D93A-493A-A882-8241183C16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25538"/>
            <a:ext cx="8702675" cy="4346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字符</a:t>
            </a:r>
            <a:r>
              <a:rPr lang="zh-TW" altLang="en-US" sz="3000" b="1" dirty="0" smtClean="0">
                <a:latin typeface="Times New Roman" panose="02020603050405020304" pitchFamily="18" charset="0"/>
              </a:rPr>
              <a:t>可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构成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，或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字符矩阵</a:t>
            </a:r>
            <a:r>
              <a:rPr lang="zh-TW" altLang="en-US" sz="30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zh-TW" sz="3000" b="1" dirty="0" smtClean="0">
                <a:latin typeface="Times New Roman" panose="02020603050405020304" pitchFamily="18" charset="0"/>
              </a:rPr>
              <a:t>可</a:t>
            </a:r>
            <a:r>
              <a:rPr lang="zh-TW" altLang="en-US" sz="3000" b="1" dirty="0" smtClean="0">
                <a:latin typeface="Times New Roman" panose="02020603050405020304" pitchFamily="18" charset="0"/>
              </a:rPr>
              <a:t>被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视为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TW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向量</a:t>
            </a:r>
            <a:endParaRPr lang="en-US" altLang="zh-TW" sz="30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字符串中每个字符</a:t>
            </a:r>
            <a:r>
              <a:rPr lang="zh-TW" altLang="en-US" sz="3000" b="1" dirty="0" smtClean="0">
                <a:latin typeface="Times New Roman" panose="02020603050405020304" pitchFamily="18" charset="0"/>
              </a:rPr>
              <a:t>（含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空格</a:t>
            </a:r>
            <a:r>
              <a:rPr lang="zh-TW" altLang="en-US" sz="3000" b="1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作为</a:t>
            </a:r>
            <a:r>
              <a:rPr lang="zh-CN" altLang="en-US" sz="3000" b="1" dirty="0">
                <a:latin typeface="Times New Roman" panose="02020603050405020304" pitchFamily="18" charset="0"/>
              </a:rPr>
              <a:t>一个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元素</a:t>
            </a:r>
            <a:endParaRPr lang="zh-TW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字符串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139268" name="Rectangle 2"/>
          <p:cNvSpPr txBox="1">
            <a:spLocks noChangeArrowheads="1"/>
          </p:cNvSpPr>
          <p:nvPr/>
        </p:nvSpPr>
        <p:spPr bwMode="auto">
          <a:xfrm>
            <a:off x="684213" y="3717032"/>
            <a:ext cx="7848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字符串相当于一种特殊数组</a:t>
            </a:r>
            <a:r>
              <a:rPr lang="en-US" altLang="zh-CN" dirty="0">
                <a:solidFill>
                  <a:schemeClr val="hlink"/>
                </a:solidFill>
              </a:rPr>
              <a:t>/</a:t>
            </a:r>
            <a:r>
              <a:rPr lang="zh-CN" altLang="en-US" dirty="0">
                <a:solidFill>
                  <a:schemeClr val="hlink"/>
                </a:solidFill>
              </a:rPr>
              <a:t>矩阵</a:t>
            </a:r>
            <a:endParaRPr lang="en-US" altLang="zh-CN" dirty="0">
              <a:solidFill>
                <a:schemeClr val="hlink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沿用了矩阵的一般</a:t>
            </a:r>
            <a:r>
              <a:rPr lang="zh-CN" altLang="en-US" dirty="0" smtClean="0">
                <a:solidFill>
                  <a:schemeClr val="hlink"/>
                </a:solidFill>
              </a:rPr>
              <a:t>操作方法和习惯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052513"/>
            <a:ext cx="7961312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英文半角单引号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'   '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来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界定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一个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字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符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串</a:t>
            </a:r>
            <a:endParaRPr lang="zh-CN" altLang="en-US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800" b="1" dirty="0">
                <a:latin typeface="Times New Roman" panose="02020603050405020304" pitchFamily="18" charset="0"/>
                <a:ea typeface="华文楷体" pitchFamily="2" charset="-122"/>
              </a:rPr>
              <a:t>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</a:rPr>
              <a:t>个</a:t>
            </a:r>
            <a:r>
              <a:rPr lang="zh-TW" altLang="en-US" sz="2800" b="1" dirty="0">
                <a:latin typeface="Times New Roman" panose="02020603050405020304" pitchFamily="18" charset="0"/>
                <a:ea typeface="华文楷体" pitchFamily="2" charset="-122"/>
              </a:rPr>
              <a:t>字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</a:rPr>
              <a:t>符</a:t>
            </a:r>
            <a:r>
              <a:rPr lang="zh-TW" altLang="en-US" sz="2800" b="1" dirty="0">
                <a:latin typeface="Times New Roman" panose="02020603050405020304" pitchFamily="18" charset="0"/>
                <a:ea typeface="华文楷体" pitchFamily="2" charset="-122"/>
              </a:rPr>
              <a:t>串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itchFamily="2" charset="-122"/>
              </a:rPr>
              <a:t>变量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可用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方括号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[  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连接组成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新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的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字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符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串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变量，实质上属于矩阵的拼接</a:t>
            </a:r>
            <a:endParaRPr lang="en-US" altLang="zh-CN" sz="2800" b="1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【</a:t>
            </a:r>
            <a:r>
              <a:rPr lang="zh-TW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例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】</a:t>
            </a:r>
            <a:r>
              <a:rPr lang="zh-CN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命名字符串变量</a:t>
            </a:r>
            <a:endParaRPr lang="zh-TW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aphicFrame>
        <p:nvGraphicFramePr>
          <p:cNvPr id="227332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27749068"/>
              </p:ext>
            </p:extLst>
          </p:nvPr>
        </p:nvGraphicFramePr>
        <p:xfrm>
          <a:off x="539750" y="3246438"/>
          <a:ext cx="8208963" cy="1335087"/>
        </p:xfrm>
        <a:graphic>
          <a:graphicData uri="http://schemas.openxmlformats.org/drawingml/2006/table">
            <a:tbl>
              <a:tblPr/>
              <a:tblGrid>
                <a:gridCol w="8208963"/>
              </a:tblGrid>
              <a:tr h="1335087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str1 = 'I like MATLAB,';	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建立字串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</a:t>
                      </a: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str2 = '  JavaScript, and Perl!';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% </a:t>
                      </a: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建立字串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变量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str3 = [str1  str2]	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%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直接连接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str1</a:t>
                      </a: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及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str2</a:t>
                      </a: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，以建立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str3</a:t>
                      </a:r>
                    </a:p>
                  </a:txBody>
                  <a:tcPr marL="91433" marR="91433"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297" name="Rectangle 10"/>
          <p:cNvSpPr>
            <a:spLocks noChangeArrowheads="1"/>
          </p:cNvSpPr>
          <p:nvPr/>
        </p:nvSpPr>
        <p:spPr bwMode="auto">
          <a:xfrm>
            <a:off x="539750" y="4724400"/>
            <a:ext cx="796131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str3 =</a:t>
            </a:r>
          </a:p>
          <a:p>
            <a:pPr eaLnBrk="1" hangingPunct="1">
              <a:spcBef>
                <a:spcPct val="20000"/>
              </a:spcBef>
              <a:buClr>
                <a:srgbClr val="4D009A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 like MATLAB,  JavaScript, and Perl!</a:t>
            </a:r>
          </a:p>
        </p:txBody>
      </p:sp>
      <p:sp>
        <p:nvSpPr>
          <p:cNvPr id="140298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字符串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140299" name="矩形 2"/>
          <p:cNvSpPr>
            <a:spLocks noChangeArrowheads="1"/>
          </p:cNvSpPr>
          <p:nvPr/>
        </p:nvSpPr>
        <p:spPr bwMode="auto">
          <a:xfrm>
            <a:off x="395288" y="5805488"/>
            <a:ext cx="8945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[str1 , str2]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[str1; str2]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是否正确？会得到什么结果？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64E-4DEF-49BE-BB22-8E8EBD6367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703" y="1052736"/>
            <a:ext cx="8884297" cy="2376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字符串内容中的单引号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由两个连续的单引号来表示</a:t>
            </a:r>
            <a:endParaRPr lang="zh-TW" altLang="en-US" sz="2800" b="1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l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ength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命令也可计算字符串变量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长度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字符数量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）</a:t>
            </a:r>
            <a:endParaRPr lang="en-US" altLang="zh-CN" sz="1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【</a:t>
            </a:r>
            <a:r>
              <a:rPr lang="zh-TW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】</a:t>
            </a:r>
            <a:endParaRPr lang="zh-TW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aphicFrame>
        <p:nvGraphicFramePr>
          <p:cNvPr id="228356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39552636"/>
              </p:ext>
            </p:extLst>
          </p:nvPr>
        </p:nvGraphicFramePr>
        <p:xfrm>
          <a:off x="1403648" y="2387824"/>
          <a:ext cx="7200900" cy="1041400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1041400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str1 = '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''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go.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%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字符串为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let’s go.</a:t>
                      </a:r>
                      <a:endParaRPr kumimoji="0" lang="en-US" altLang="zh-TW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98A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length(str1)    </a:t>
                      </a: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%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计算字符串长度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98A1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98A1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21" name="Rectangle 10"/>
          <p:cNvSpPr>
            <a:spLocks noChangeArrowheads="1"/>
          </p:cNvSpPr>
          <p:nvPr/>
        </p:nvSpPr>
        <p:spPr bwMode="auto">
          <a:xfrm>
            <a:off x="1031834" y="3573016"/>
            <a:ext cx="7993063" cy="102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ans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     	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9</a:t>
            </a:r>
            <a:endParaRPr lang="en-US" altLang="zh-TW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4D009A"/>
              </a:buClr>
              <a:buFont typeface="Wingdings" panose="05000000000000000000" pitchFamily="2" charset="2"/>
              <a:buNone/>
            </a:pPr>
            <a:endParaRPr lang="zh-TW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22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字符串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BDB3-C773-4D2D-9298-272CE817B867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7037"/>
          <a:stretch/>
        </p:blipFill>
        <p:spPr>
          <a:xfrm>
            <a:off x="3650058" y="4313699"/>
            <a:ext cx="3096344" cy="2174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线形标注 1 7"/>
          <p:cNvSpPr/>
          <p:nvPr/>
        </p:nvSpPr>
        <p:spPr bwMode="auto">
          <a:xfrm>
            <a:off x="7042150" y="4398760"/>
            <a:ext cx="1982747" cy="453663"/>
          </a:xfrm>
          <a:prstGeom prst="borderCallout1">
            <a:avLst>
              <a:gd name="adj1" fmla="val 18750"/>
              <a:gd name="adj2" fmla="val -8333"/>
              <a:gd name="adj3" fmla="val 178455"/>
              <a:gd name="adj4" fmla="val -5021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rtlCol="0" anchor="b"/>
          <a:lstStyle/>
          <a:p>
            <a:pPr algn="ctr"/>
            <a:r>
              <a:rPr lang="zh-CN" altLang="en-US" sz="2000" dirty="0" smtClean="0">
                <a:solidFill>
                  <a:schemeClr val="hlink"/>
                </a:solidFill>
              </a:rPr>
              <a:t>字符串未完成</a:t>
            </a:r>
            <a:endParaRPr lang="zh-CN" altLang="en-US" sz="2000" dirty="0">
              <a:solidFill>
                <a:schemeClr val="hlink"/>
              </a:solidFill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6862529" y="5210037"/>
            <a:ext cx="2219186" cy="432048"/>
          </a:xfrm>
          <a:prstGeom prst="borderCallout1">
            <a:avLst>
              <a:gd name="adj1" fmla="val 18750"/>
              <a:gd name="adj2" fmla="val -8333"/>
              <a:gd name="adj3" fmla="val 98097"/>
              <a:gd name="adj4" fmla="val -3454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rtlCol="0" anchor="b"/>
          <a:lstStyle/>
          <a:p>
            <a:pPr algn="ctr"/>
            <a:r>
              <a:rPr lang="zh-CN" altLang="en-US" sz="2000" dirty="0">
                <a:solidFill>
                  <a:schemeClr val="hlink"/>
                </a:solidFill>
              </a:rPr>
              <a:t>正确会变紫色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7090088" y="5971280"/>
            <a:ext cx="1809124" cy="395966"/>
          </a:xfrm>
          <a:prstGeom prst="borderCallout1">
            <a:avLst>
              <a:gd name="adj1" fmla="val 18750"/>
              <a:gd name="adj2" fmla="val -8333"/>
              <a:gd name="adj3" fmla="val 60787"/>
              <a:gd name="adj4" fmla="val -41328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tx2"/>
            </a:outerShdw>
          </a:effectLst>
        </p:spPr>
        <p:txBody>
          <a:bodyPr rtlCol="0" anchor="b"/>
          <a:lstStyle/>
          <a:p>
            <a:pPr algn="ctr"/>
            <a:r>
              <a:rPr lang="zh-CN" altLang="en-US" sz="2000" dirty="0" smtClean="0">
                <a:solidFill>
                  <a:schemeClr val="hlink"/>
                </a:solidFill>
              </a:rPr>
              <a:t>引号错误</a:t>
            </a:r>
            <a:endParaRPr lang="zh-CN" altLang="en-US" sz="2000" dirty="0">
              <a:solidFill>
                <a:schemeClr val="hlin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002" y="4816391"/>
            <a:ext cx="34163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</a:rPr>
              <a:t>软件会通过颜色变化</a:t>
            </a:r>
            <a:endParaRPr lang="en-US" altLang="zh-CN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</a:rPr>
              <a:t>对字符串书写是否</a:t>
            </a:r>
            <a:endParaRPr lang="en-US" altLang="zh-CN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</a:rPr>
              <a:t>正确给出提示。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233488"/>
            <a:ext cx="7777162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double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查看字符串变量对应的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ASCII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内码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也可以使用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int8 int16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</a:t>
            </a:r>
            <a:endParaRPr lang="zh-TW" altLang="en-US" sz="240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char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将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ASCII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码转换为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字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符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串形式 </a:t>
            </a:r>
            <a:endParaRPr lang="en-US" altLang="zh-TW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num2str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将数字转换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TW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字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符</a:t>
            </a:r>
            <a:r>
              <a:rPr lang="zh-TW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串形式 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TW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字符串有关的转换</a:t>
            </a:r>
            <a:r>
              <a:rPr lang="zh-TW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9380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37767120"/>
              </p:ext>
            </p:extLst>
          </p:nvPr>
        </p:nvGraphicFramePr>
        <p:xfrm>
          <a:off x="755576" y="3717032"/>
          <a:ext cx="7632525" cy="2566404"/>
        </p:xfrm>
        <a:graphic>
          <a:graphicData uri="http://schemas.openxmlformats.org/drawingml/2006/table">
            <a:tbl>
              <a:tblPr/>
              <a:tblGrid>
                <a:gridCol w="7632525"/>
              </a:tblGrid>
              <a:tr h="143986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= 'I''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got a date!';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double(x) 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每个字符元素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ASCII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num2str(y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数字转化为字符串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 = char(y)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ASCII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码恢复成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    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注意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的区别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714" marB="4571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45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字符串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BDB3-C773-4D2D-9298-272CE817B86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09285" cy="1439862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class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zh-TW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TW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ischar</a:t>
            </a:r>
            <a:endParaRPr lang="en-US" altLang="zh-TW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判断变量的类型或它</a:t>
            </a:r>
            <a:r>
              <a:rPr lang="zh-TW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是否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为字符串变量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chemeClr val="fol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</a:t>
            </a:r>
            <a:r>
              <a:rPr lang="zh-TW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】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判断一个变量是否为字符串变量</a:t>
            </a:r>
            <a:r>
              <a:rPr lang="zh-TW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</a:p>
        </p:txBody>
      </p:sp>
      <p:graphicFrame>
        <p:nvGraphicFramePr>
          <p:cNvPr id="230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447020"/>
              </p:ext>
            </p:extLst>
          </p:nvPr>
        </p:nvGraphicFramePr>
        <p:xfrm>
          <a:off x="503237" y="3284984"/>
          <a:ext cx="8173219" cy="2566430"/>
        </p:xfrm>
        <a:graphic>
          <a:graphicData uri="http://schemas.openxmlformats.org/drawingml/2006/table">
            <a:tbl>
              <a:tblPr/>
              <a:tblGrid>
                <a:gridCol w="8173219"/>
              </a:tblGrid>
              <a:tr h="2212975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chinese</a:t>
                      </a:r>
                      <a:r>
                        <a:rPr kumimoji="0" lang="en-US" altLang="zh-TW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= '</a:t>
                      </a:r>
                      <a:r>
                        <a:rPr kumimoji="0" lang="zh-TW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今日事，今日</a:t>
                      </a: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毕</a:t>
                      </a:r>
                      <a:r>
                        <a:rPr kumimoji="0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'</a:t>
                      </a:r>
                      <a:r>
                        <a:rPr kumimoji="0" lang="en-US" altLang="zh-TW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out1 = class(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chinese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out1 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= chinese+1;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out2 = </a:t>
                      </a:r>
                      <a:r>
                        <a:rPr kumimoji="0" lang="en-US" altLang="zh-TW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ischar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(x)  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out2 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代表 不是字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out3 =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class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(x)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TW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% out3</a:t>
                      </a:r>
                      <a:r>
                        <a:rPr kumimoji="0" lang="zh-TW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是</a:t>
                      </a:r>
                      <a:r>
                        <a:rPr kumimoji="0" lang="en-US" altLang="zh-TW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double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代表 </a:t>
                      </a: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不是字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</a:t>
                      </a: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69" name="Rectangle 2"/>
          <p:cNvSpPr txBox="1">
            <a:spLocks noChangeArrowheads="1"/>
          </p:cNvSpPr>
          <p:nvPr/>
        </p:nvSpPr>
        <p:spPr bwMode="auto">
          <a:xfrm>
            <a:off x="228600" y="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0000FF"/>
                </a:solidFill>
              </a:rPr>
              <a:t>字符串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4626-9A3F-4163-8250-F77090A534A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2160</TotalTime>
  <Pages>0</Pages>
  <Words>2036</Words>
  <Characters>0</Characters>
  <Application>Microsoft Office PowerPoint</Application>
  <DocSecurity>0</DocSecurity>
  <PresentationFormat>全屏显示(4:3)</PresentationFormat>
  <Lines>0</Lines>
  <Paragraphs>449</Paragraphs>
  <Slides>39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PMingLiU</vt:lpstr>
      <vt:lpstr>黑体</vt:lpstr>
      <vt:lpstr>华文楷体</vt:lpstr>
      <vt:lpstr>华文新魏</vt:lpstr>
      <vt:lpstr>宋体</vt:lpstr>
      <vt:lpstr>Arial</vt:lpstr>
      <vt:lpstr>Arial Black</vt:lpstr>
      <vt:lpstr>Tahoma</vt:lpstr>
      <vt:lpstr>Times New Roman</vt:lpstr>
      <vt:lpstr>Wingdings</vt:lpstr>
      <vt:lpstr>Blends</vt:lpstr>
      <vt:lpstr>4_Blends</vt:lpstr>
      <vt:lpstr>Bitmap Image</vt:lpstr>
      <vt:lpstr>第2章-20200302更新</vt:lpstr>
      <vt:lpstr>前  言 </vt:lpstr>
      <vt:lpstr>PowerPoint 演示文稿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元胞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791</cp:revision>
  <dcterms:created xsi:type="dcterms:W3CDTF">2019-05-09T07:01:56Z</dcterms:created>
  <dcterms:modified xsi:type="dcterms:W3CDTF">2020-03-02T12:55:48Z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