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</p:sldMasterIdLst>
  <p:notesMasterIdLst>
    <p:notesMasterId r:id="rId101"/>
  </p:notesMasterIdLst>
  <p:handoutMasterIdLst>
    <p:handoutMasterId r:id="rId102"/>
  </p:handoutMasterIdLst>
  <p:sldIdLst>
    <p:sldId id="759" r:id="rId3"/>
    <p:sldId id="588" r:id="rId4"/>
    <p:sldId id="410" r:id="rId5"/>
    <p:sldId id="420" r:id="rId6"/>
    <p:sldId id="761" r:id="rId7"/>
    <p:sldId id="700" r:id="rId8"/>
    <p:sldId id="694" r:id="rId9"/>
    <p:sldId id="702" r:id="rId10"/>
    <p:sldId id="701" r:id="rId11"/>
    <p:sldId id="703" r:id="rId12"/>
    <p:sldId id="696" r:id="rId13"/>
    <p:sldId id="697" r:id="rId14"/>
    <p:sldId id="705" r:id="rId15"/>
    <p:sldId id="706" r:id="rId16"/>
    <p:sldId id="762" r:id="rId17"/>
    <p:sldId id="402" r:id="rId18"/>
    <p:sldId id="771" r:id="rId19"/>
    <p:sldId id="764" r:id="rId20"/>
    <p:sldId id="765" r:id="rId21"/>
    <p:sldId id="779" r:id="rId22"/>
    <p:sldId id="780" r:id="rId23"/>
    <p:sldId id="707" r:id="rId24"/>
    <p:sldId id="709" r:id="rId25"/>
    <p:sldId id="711" r:id="rId26"/>
    <p:sldId id="717" r:id="rId27"/>
    <p:sldId id="712" r:id="rId28"/>
    <p:sldId id="714" r:id="rId29"/>
    <p:sldId id="775" r:id="rId30"/>
    <p:sldId id="776" r:id="rId31"/>
    <p:sldId id="428" r:id="rId32"/>
    <p:sldId id="429" r:id="rId33"/>
    <p:sldId id="431" r:id="rId34"/>
    <p:sldId id="437" r:id="rId35"/>
    <p:sldId id="438" r:id="rId36"/>
    <p:sldId id="441" r:id="rId37"/>
    <p:sldId id="442" r:id="rId38"/>
    <p:sldId id="459" r:id="rId39"/>
    <p:sldId id="728" r:id="rId40"/>
    <p:sldId id="443" r:id="rId41"/>
    <p:sldId id="444" r:id="rId42"/>
    <p:sldId id="445" r:id="rId43"/>
    <p:sldId id="446" r:id="rId44"/>
    <p:sldId id="447" r:id="rId45"/>
    <p:sldId id="448" r:id="rId46"/>
    <p:sldId id="450" r:id="rId47"/>
    <p:sldId id="452" r:id="rId48"/>
    <p:sldId id="777" r:id="rId49"/>
    <p:sldId id="454" r:id="rId50"/>
    <p:sldId id="455" r:id="rId51"/>
    <p:sldId id="456" r:id="rId52"/>
    <p:sldId id="457" r:id="rId53"/>
    <p:sldId id="462" r:id="rId54"/>
    <p:sldId id="778" r:id="rId55"/>
    <p:sldId id="565" r:id="rId56"/>
    <p:sldId id="553" r:id="rId57"/>
    <p:sldId id="566" r:id="rId58"/>
    <p:sldId id="560" r:id="rId59"/>
    <p:sldId id="554" r:id="rId60"/>
    <p:sldId id="555" r:id="rId61"/>
    <p:sldId id="556" r:id="rId62"/>
    <p:sldId id="561" r:id="rId63"/>
    <p:sldId id="562" r:id="rId64"/>
    <p:sldId id="545" r:id="rId65"/>
    <p:sldId id="546" r:id="rId66"/>
    <p:sldId id="781" r:id="rId67"/>
    <p:sldId id="753" r:id="rId68"/>
    <p:sldId id="754" r:id="rId69"/>
    <p:sldId id="571" r:id="rId70"/>
    <p:sldId id="572" r:id="rId71"/>
    <p:sldId id="574" r:id="rId72"/>
    <p:sldId id="575" r:id="rId73"/>
    <p:sldId id="576" r:id="rId74"/>
    <p:sldId id="577" r:id="rId75"/>
    <p:sldId id="578" r:id="rId76"/>
    <p:sldId id="729" r:id="rId77"/>
    <p:sldId id="730" r:id="rId78"/>
    <p:sldId id="731" r:id="rId79"/>
    <p:sldId id="732" r:id="rId80"/>
    <p:sldId id="733" r:id="rId81"/>
    <p:sldId id="734" r:id="rId82"/>
    <p:sldId id="735" r:id="rId83"/>
    <p:sldId id="736" r:id="rId84"/>
    <p:sldId id="737" r:id="rId85"/>
    <p:sldId id="738" r:id="rId86"/>
    <p:sldId id="739" r:id="rId87"/>
    <p:sldId id="740" r:id="rId88"/>
    <p:sldId id="741" r:id="rId89"/>
    <p:sldId id="742" r:id="rId90"/>
    <p:sldId id="743" r:id="rId91"/>
    <p:sldId id="744" r:id="rId92"/>
    <p:sldId id="745" r:id="rId93"/>
    <p:sldId id="746" r:id="rId94"/>
    <p:sldId id="747" r:id="rId95"/>
    <p:sldId id="748" r:id="rId96"/>
    <p:sldId id="749" r:id="rId97"/>
    <p:sldId id="750" r:id="rId98"/>
    <p:sldId id="751" r:id="rId99"/>
    <p:sldId id="758" r:id="rId10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B5B"/>
    <a:srgbClr val="0000FF"/>
    <a:srgbClr val="93471D"/>
    <a:srgbClr val="FF33CC"/>
    <a:srgbClr val="7B3B18"/>
    <a:srgbClr val="336600"/>
    <a:srgbClr val="FFFF00"/>
    <a:srgbClr val="5382AD"/>
    <a:srgbClr val="55A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5" autoAdjust="0"/>
    <p:restoredTop sz="81686" autoAdjust="0"/>
  </p:normalViewPr>
  <p:slideViewPr>
    <p:cSldViewPr>
      <p:cViewPr varScale="1">
        <p:scale>
          <a:sx n="55" d="100"/>
          <a:sy n="55" d="100"/>
        </p:scale>
        <p:origin x="1602" y="54"/>
      </p:cViewPr>
      <p:guideLst>
        <p:guide orient="horz" pos="209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6E2FB2F7-D213-4E4C-BA6E-10F521CC55FA}" type="datetimeFigureOut">
              <a:rPr lang="zh-CN" altLang="en-US"/>
              <a:pPr>
                <a:defRPr/>
              </a:pPr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B3B82CC0-CEA1-4043-9E71-729C9014E4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57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1661B8D9-4FCF-4BB9-8EC3-D5CE1B8FDA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4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5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5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9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9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2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6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5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8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6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B8D9-4FCF-4BB9-8EC3-D5CE1B8FDA3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0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254652-2710-495B-AE11-A1310CE24C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5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3EC04-68DE-4B00-95D2-AC3B780980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E990-0BCB-46BD-86B4-2476310713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1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38B3-88A8-4E46-8D2E-C9AD9D6EA4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7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A9AA2-32FC-41DB-80D7-A76954E6F7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29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FF0963-4058-4315-812C-C1875C8A6F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D64CF-C9C2-4801-BFA3-D486546BC4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9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A8DDB-8AD8-4043-BD96-8C991327B6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6E0B6-84F2-41CD-B075-64115001D3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3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A08B3-4113-497A-A2FE-082D25A985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9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3E864-8AFD-42AF-87A1-77B051A078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8D19C-2CE9-4085-9C41-5057884D3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3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31B5A-3315-4C2C-8A17-5215210480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37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AE985-631F-45B2-9BCA-1EF3FA9CE6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9FF86-BF50-4224-9AC9-AB0DF379AF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70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92DF7-78D9-4A49-AC36-D6D20B282E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99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6FEAD-0903-4083-9EC4-9759BA9ACB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01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42354-2DED-4D1F-8B03-788BC75747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57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D8CF0-2819-4AAD-A69E-3A7733C8D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7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E599-82B3-437B-BC51-65ABF80D20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2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462E5-5BC9-4235-A911-956BB4BB97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23D01-F2A4-4AEB-B99B-253973B9EA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ACEC6-3528-49CF-82A8-6D3346AB48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6C5D9-63B8-47FD-A7DE-C154283688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EBABB-42AD-4E33-B658-59BFB16476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A7F92-6C80-46B6-9A3A-AF6CABF898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0330A457-D690-4E69-A662-379EF5D54A3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742069A3-88F1-4A9E-A656-2E1D2D9B0C7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../MATLAB/bin/vdpol.m" TargetMode="External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8.w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>
            <p:extLst/>
          </p:nvPr>
        </p:nvGraphicFramePr>
        <p:xfrm>
          <a:off x="2684145" y="2625303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2" r:id="rId4" imgW="3771900" imgH="3752850" progId="Paint.Picture">
                  <p:embed/>
                </p:oleObj>
              </mc:Choice>
              <mc:Fallback>
                <p:oleObj r:id="rId4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4145" y="2625303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第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5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章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1"/>
          <p:cNvSpPr txBox="1">
            <a:spLocks noChangeArrowheads="1"/>
          </p:cNvSpPr>
          <p:nvPr/>
        </p:nvSpPr>
        <p:spPr bwMode="auto">
          <a:xfrm>
            <a:off x="717550" y="1092200"/>
            <a:ext cx="7969250" cy="4400550"/>
          </a:xfrm>
          <a:prstGeom prst="rect">
            <a:avLst/>
          </a:prstGeom>
          <a:noFill/>
          <a:ln w="12700" cap="sq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0" dirty="0">
              <a:solidFill>
                <a:srgbClr val="7B3B18"/>
              </a:solidFill>
            </a:endParaRPr>
          </a:p>
          <a:p>
            <a:pPr algn="just" eaLnBrk="1" hangingPunct="1"/>
            <a:r>
              <a:rPr lang="zh-CN" altLang="en-US" b="0" dirty="0" smtClean="0">
                <a:solidFill>
                  <a:srgbClr val="93471D"/>
                </a:solidFill>
              </a:rPr>
              <a:t>A</a:t>
            </a:r>
            <a:r>
              <a:rPr lang="zh-CN" altLang="en-US" b="0" dirty="0">
                <a:solidFill>
                  <a:srgbClr val="93471D"/>
                </a:solidFill>
              </a:rPr>
              <a:t>(1,:)=[1,1,1]</a:t>
            </a:r>
            <a:r>
              <a:rPr lang="en-US" altLang="zh-CN" b="0" dirty="0">
                <a:solidFill>
                  <a:srgbClr val="93471D"/>
                </a:solidFill>
              </a:rPr>
              <a:t>;  </a:t>
            </a:r>
            <a:r>
              <a:rPr lang="zh-CN" altLang="en-US" b="0" dirty="0">
                <a:solidFill>
                  <a:srgbClr val="93471D"/>
                </a:solidFill>
              </a:rPr>
              <a:t>A(</a:t>
            </a:r>
            <a:r>
              <a:rPr lang="en-US" altLang="zh-CN" b="0" dirty="0">
                <a:solidFill>
                  <a:srgbClr val="93471D"/>
                </a:solidFill>
              </a:rPr>
              <a:t>2</a:t>
            </a:r>
            <a:r>
              <a:rPr lang="zh-CN" altLang="en-US" b="0" dirty="0">
                <a:solidFill>
                  <a:srgbClr val="93471D"/>
                </a:solidFill>
              </a:rPr>
              <a:t>,:)=[1,</a:t>
            </a:r>
            <a:r>
              <a:rPr lang="en-US" altLang="zh-CN" b="0" dirty="0">
                <a:solidFill>
                  <a:srgbClr val="93471D"/>
                </a:solidFill>
              </a:rPr>
              <a:t>-</a:t>
            </a:r>
            <a:r>
              <a:rPr lang="zh-CN" altLang="en-US" b="0" dirty="0">
                <a:solidFill>
                  <a:srgbClr val="93471D"/>
                </a:solidFill>
              </a:rPr>
              <a:t>1,1]；</a:t>
            </a:r>
          </a:p>
          <a:p>
            <a:pPr algn="just" eaLnBrk="1" hangingPunct="1"/>
            <a:r>
              <a:rPr lang="zh-CN" altLang="en-US" b="0" dirty="0" smtClean="0">
                <a:solidFill>
                  <a:srgbClr val="93471D"/>
                </a:solidFill>
              </a:rPr>
              <a:t>b</a:t>
            </a:r>
            <a:r>
              <a:rPr lang="zh-CN" altLang="en-US" b="0" dirty="0">
                <a:solidFill>
                  <a:srgbClr val="93471D"/>
                </a:solidFill>
              </a:rPr>
              <a:t>=[</a:t>
            </a:r>
            <a:r>
              <a:rPr lang="en-US" altLang="zh-CN" b="0" dirty="0">
                <a:solidFill>
                  <a:srgbClr val="93471D"/>
                </a:solidFill>
              </a:rPr>
              <a:t>0</a:t>
            </a:r>
            <a:r>
              <a:rPr lang="zh-CN" altLang="en-US" b="0" dirty="0">
                <a:solidFill>
                  <a:srgbClr val="93471D"/>
                </a:solidFill>
              </a:rPr>
              <a:t>,</a:t>
            </a:r>
            <a:r>
              <a:rPr lang="en-US" altLang="zh-CN" b="0" dirty="0">
                <a:solidFill>
                  <a:srgbClr val="93471D"/>
                </a:solidFill>
              </a:rPr>
              <a:t>0</a:t>
            </a:r>
            <a:r>
              <a:rPr lang="zh-CN" altLang="en-US" b="0" dirty="0">
                <a:solidFill>
                  <a:srgbClr val="93471D"/>
                </a:solidFill>
              </a:rPr>
              <a:t>]';  </a:t>
            </a:r>
            <a:r>
              <a:rPr lang="zh-CN" altLang="en-US" dirty="0">
                <a:solidFill>
                  <a:srgbClr val="93471D"/>
                </a:solidFill>
              </a:rPr>
              <a:t>x=A\b</a:t>
            </a:r>
          </a:p>
          <a:p>
            <a:pPr algn="just" eaLnBrk="1" hangingPunct="1"/>
            <a:r>
              <a:rPr lang="en-US" altLang="zh-CN" b="0" dirty="0">
                <a:solidFill>
                  <a:schemeClr val="tx1"/>
                </a:solidFill>
              </a:rPr>
              <a:t>		</a:t>
            </a:r>
            <a:r>
              <a:rPr lang="zh-CN" altLang="en-US" b="0" dirty="0">
                <a:solidFill>
                  <a:schemeClr val="tx1"/>
                </a:solidFill>
              </a:rPr>
              <a:t>结果是  x =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en-US" altLang="zh-CN" b="0" dirty="0">
                <a:solidFill>
                  <a:schemeClr val="tx1"/>
                </a:solidFill>
              </a:rPr>
              <a:t>				</a:t>
            </a:r>
            <a:r>
              <a:rPr lang="zh-CN" altLang="en-US" b="0" dirty="0">
                <a:solidFill>
                  <a:schemeClr val="tx1"/>
                </a:solidFill>
              </a:rPr>
              <a:t>0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en-US" altLang="zh-CN" b="0" dirty="0">
                <a:solidFill>
                  <a:schemeClr val="tx1"/>
                </a:solidFill>
              </a:rPr>
              <a:t>				</a:t>
            </a:r>
            <a:r>
              <a:rPr lang="zh-CN" altLang="en-US" b="0" dirty="0">
                <a:solidFill>
                  <a:schemeClr val="tx1"/>
                </a:solidFill>
              </a:rPr>
              <a:t>0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en-US" altLang="zh-CN" b="0" dirty="0">
                <a:solidFill>
                  <a:schemeClr val="tx1"/>
                </a:solidFill>
              </a:rPr>
              <a:t>				</a:t>
            </a:r>
            <a:r>
              <a:rPr lang="zh-CN" altLang="en-US" b="0" dirty="0">
                <a:solidFill>
                  <a:schemeClr val="tx1"/>
                </a:solidFill>
              </a:rPr>
              <a:t>0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以上为不定线性方程组，方程数量少于未知数，有多解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b="0" dirty="0">
                <a:solidFill>
                  <a:schemeClr val="tx1"/>
                </a:solidFill>
              </a:rPr>
              <a:t>例如 </a:t>
            </a:r>
            <a:r>
              <a:rPr lang="en-US" altLang="zh-CN" b="0" dirty="0">
                <a:solidFill>
                  <a:schemeClr val="tx1"/>
                </a:solidFill>
              </a:rPr>
              <a:t>[1,0,-1]</a:t>
            </a:r>
            <a:r>
              <a:rPr lang="zh-CN" altLang="en-US" b="0" dirty="0">
                <a:solidFill>
                  <a:schemeClr val="tx1"/>
                </a:solidFill>
              </a:rPr>
              <a:t>是另一个解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，</a:t>
            </a:r>
            <a:r>
              <a:rPr lang="en-US" altLang="zh-CN" b="0" dirty="0">
                <a:solidFill>
                  <a:schemeClr val="tx1"/>
                </a:solidFill>
              </a:rPr>
              <a:t>A\b</a:t>
            </a:r>
            <a:r>
              <a:rPr lang="zh-CN" altLang="en-US" b="0" dirty="0">
                <a:solidFill>
                  <a:schemeClr val="tx1"/>
                </a:solidFill>
              </a:rPr>
              <a:t>只给出一个特解。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6403975" y="1150938"/>
            <a:ext cx="1871663" cy="71913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3200" dirty="0">
                <a:solidFill>
                  <a:schemeClr val="hlink"/>
                </a:solidFill>
              </a:rPr>
              <a:t>不定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0825" y="188913"/>
            <a:ext cx="8785671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>
                <a:solidFill>
                  <a:srgbClr val="0000FF"/>
                </a:solidFill>
              </a:rPr>
              <a:t>解线性方程组  </a:t>
            </a:r>
            <a:r>
              <a:rPr lang="en-US" altLang="zh-CN" sz="4000" dirty="0">
                <a:solidFill>
                  <a:srgbClr val="0000FF"/>
                </a:solidFill>
              </a:rPr>
              <a:t>A\b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/>
          <p:nvPr/>
        </p:nvSpPr>
        <p:spPr>
          <a:xfrm>
            <a:off x="539552" y="1196752"/>
            <a:ext cx="8028756" cy="56938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noProof="1">
                <a:solidFill>
                  <a:srgbClr val="FF0000"/>
                </a:solidFill>
              </a:rPr>
              <a:t>线性方程组的病态问题</a:t>
            </a:r>
            <a:endParaRPr lang="en-US" altLang="zh-CN" noProof="1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宋体" panose="02010600030101010101" pitchFamily="2" charset="-122"/>
              </a:rPr>
              <a:t>有些线性方程组虽然可解，但由于数值计算</a:t>
            </a:r>
            <a:r>
              <a:rPr lang="zh-CN" altLang="en-US" sz="2400" noProof="1">
                <a:solidFill>
                  <a:srgbClr val="FF0000"/>
                </a:solidFill>
                <a:latin typeface="宋体" panose="02010600030101010101" pitchFamily="2" charset="-122"/>
              </a:rPr>
              <a:t>舍入误差</a:t>
            </a:r>
            <a:r>
              <a:rPr lang="zh-CN" altLang="en-US" sz="2400" noProof="1">
                <a:solidFill>
                  <a:schemeClr val="tx1"/>
                </a:solidFill>
                <a:latin typeface="宋体" panose="02010600030101010101" pitchFamily="2" charset="-122"/>
              </a:rPr>
              <a:t>的影响而难以得到足够精确的解，这类方程组的系数矩阵</a:t>
            </a:r>
            <a:r>
              <a:rPr lang="en-US" altLang="zh-CN" sz="2400" noProof="1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noProof="1">
                <a:solidFill>
                  <a:schemeClr val="tx1"/>
                </a:solidFill>
                <a:latin typeface="宋体" panose="02010600030101010101" pitchFamily="2" charset="-122"/>
              </a:rPr>
              <a:t>一般具有很大的</a:t>
            </a:r>
            <a:r>
              <a:rPr lang="zh-CN" altLang="en-US" sz="2400" noProof="1">
                <a:solidFill>
                  <a:srgbClr val="FF0000"/>
                </a:solidFill>
                <a:latin typeface="宋体" panose="02010600030101010101" pitchFamily="2" charset="-122"/>
              </a:rPr>
              <a:t>条件数</a:t>
            </a:r>
            <a:r>
              <a:rPr lang="en-US" altLang="zh-CN" sz="2400" noProof="1">
                <a:solidFill>
                  <a:srgbClr val="FF0000"/>
                </a:solidFill>
                <a:latin typeface="宋体" panose="02010600030101010101" pitchFamily="2" charset="-122"/>
              </a:rPr>
              <a:t> cond(A)</a:t>
            </a:r>
            <a:r>
              <a:rPr lang="zh-CN" altLang="en-US" sz="2400" noProof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有的数值</a:t>
            </a:r>
            <a:r>
              <a:rPr lang="zh-CN" altLang="en-US" sz="2400" noProof="1" smtClean="0">
                <a:solidFill>
                  <a:schemeClr val="tx1"/>
                </a:solidFill>
              </a:rPr>
              <a:t>算法将</a:t>
            </a:r>
            <a:r>
              <a:rPr lang="zh-CN" altLang="en-US" sz="2400" noProof="1">
                <a:solidFill>
                  <a:schemeClr val="tx1"/>
                </a:solidFill>
              </a:rPr>
              <a:t>舍入误差急剧放大，而使最终结果的误差难以接受，甚至根本无法完成求解。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更好的算法对舍入误差不敏感，从而改善病态问题。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还有所谓的预处理方法，可在求解前对</a:t>
            </a:r>
            <a:r>
              <a:rPr lang="en-US" altLang="zh-CN" sz="2400" noProof="1">
                <a:solidFill>
                  <a:schemeClr val="tx1"/>
                </a:solidFill>
              </a:rPr>
              <a:t>A</a:t>
            </a:r>
            <a:r>
              <a:rPr lang="zh-CN" altLang="en-US" sz="2400" noProof="1">
                <a:solidFill>
                  <a:schemeClr val="tx1"/>
                </a:solidFill>
              </a:rPr>
              <a:t>矩阵进行加工，削弱其病态。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noProof="1">
                <a:solidFill>
                  <a:schemeClr val="tx1"/>
                </a:solidFill>
              </a:rPr>
              <a:t>A\b</a:t>
            </a:r>
            <a:r>
              <a:rPr lang="zh-CN" altLang="en-US" sz="2400" noProof="1">
                <a:solidFill>
                  <a:schemeClr val="tx1"/>
                </a:solidFill>
              </a:rPr>
              <a:t>的核心</a:t>
            </a:r>
            <a:r>
              <a:rPr lang="zh-CN" altLang="en-US" sz="2400" noProof="1" smtClean="0">
                <a:solidFill>
                  <a:schemeClr val="tx1"/>
                </a:solidFill>
              </a:rPr>
              <a:t>算法没有公开，但根据其表现可能是</a:t>
            </a:r>
            <a:r>
              <a:rPr lang="zh-CN" altLang="en-US" sz="2400" noProof="1">
                <a:solidFill>
                  <a:schemeClr val="tx1"/>
                </a:solidFill>
              </a:rPr>
              <a:t>高斯消元及其变种，对高维问题计算</a:t>
            </a:r>
            <a:r>
              <a:rPr lang="zh-CN" altLang="en-US" sz="2400" noProof="1" smtClean="0">
                <a:solidFill>
                  <a:schemeClr val="tx1"/>
                </a:solidFill>
              </a:rPr>
              <a:t>量仍然惊人</a:t>
            </a:r>
            <a:r>
              <a:rPr lang="zh-CN" altLang="en-US" sz="2400" noProof="1">
                <a:solidFill>
                  <a:schemeClr val="tx1"/>
                </a:solidFill>
              </a:rPr>
              <a:t>，对病态</a:t>
            </a:r>
            <a:r>
              <a:rPr lang="zh-CN" altLang="en-US" sz="2400" noProof="1" smtClean="0">
                <a:solidFill>
                  <a:schemeClr val="tx1"/>
                </a:solidFill>
              </a:rPr>
              <a:t>问题也只能</a:t>
            </a:r>
            <a:r>
              <a:rPr lang="zh-CN" altLang="en-US" sz="2400" noProof="1">
                <a:solidFill>
                  <a:schemeClr val="tx1"/>
                </a:solidFill>
              </a:rPr>
              <a:t>碰运气。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860032" y="788442"/>
            <a:ext cx="4201418" cy="768350"/>
          </a:xfrm>
          <a:prstGeom prst="wedgeRoundRectCallout">
            <a:avLst>
              <a:gd name="adj1" fmla="val -741"/>
              <a:gd name="adj2" fmla="val 87402"/>
              <a:gd name="adj3" fmla="val 16667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000" dirty="0">
                <a:solidFill>
                  <a:srgbClr val="0000FF"/>
                </a:solidFill>
              </a:rPr>
              <a:t>计算机只保留</a:t>
            </a:r>
            <a:r>
              <a:rPr lang="zh-CN" altLang="en-US" sz="2000" dirty="0" smtClean="0">
                <a:solidFill>
                  <a:srgbClr val="0000FF"/>
                </a:solidFill>
              </a:rPr>
              <a:t>有限个有效数字，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额外部分</a:t>
            </a:r>
            <a:r>
              <a:rPr lang="zh-CN" altLang="en-US" sz="2000" dirty="0">
                <a:solidFill>
                  <a:srgbClr val="0000FF"/>
                </a:solidFill>
              </a:rPr>
              <a:t>将被舍掉，</a:t>
            </a:r>
            <a:r>
              <a:rPr lang="zh-CN" altLang="en-US" sz="2000" dirty="0" smtClean="0">
                <a:solidFill>
                  <a:srgbClr val="0000FF"/>
                </a:solidFill>
              </a:rPr>
              <a:t>形成舍入误差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>
                <a:solidFill>
                  <a:srgbClr val="0000FF"/>
                </a:solidFill>
              </a:rPr>
              <a:t>解线性方程组  </a:t>
            </a:r>
            <a:r>
              <a:rPr lang="en-US" altLang="zh-CN" sz="4000" dirty="0">
                <a:solidFill>
                  <a:srgbClr val="0000FF"/>
                </a:solidFill>
              </a:rPr>
              <a:t>A\b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43"/>
          <p:cNvSpPr txBox="1">
            <a:spLocks noChangeArrowheads="1"/>
          </p:cNvSpPr>
          <p:nvPr/>
        </p:nvSpPr>
        <p:spPr bwMode="auto">
          <a:xfrm>
            <a:off x="107950" y="1212850"/>
            <a:ext cx="89281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【例】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是希尔伯特矩阵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A(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i,j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)=1/(i+j-1) ,</a:t>
            </a:r>
          </a:p>
          <a:p>
            <a:pPr algn="just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x=[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1;1;1;....] ,  b=A*x, 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构造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方程组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x = b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其精确解为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1;1;1...]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。对于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阶希尔伯特矩阵</a:t>
            </a:r>
          </a:p>
          <a:p>
            <a:pPr algn="just" eaLnBrk="1" hangingPunct="1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A=</a:t>
            </a:r>
          </a:p>
          <a:p>
            <a:pPr algn="just" eaLnBrk="1" hangingPunct="1"/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39" name="Text Box 1046"/>
          <p:cNvSpPr txBox="1">
            <a:spLocks noChangeArrowheads="1"/>
          </p:cNvSpPr>
          <p:nvPr/>
        </p:nvSpPr>
        <p:spPr bwMode="auto">
          <a:xfrm>
            <a:off x="212725" y="4206875"/>
            <a:ext cx="83931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0" dirty="0" err="1">
                <a:solidFill>
                  <a:srgbClr val="FF0000"/>
                </a:solidFill>
              </a:rPr>
              <a:t>cond</a:t>
            </a:r>
            <a:r>
              <a:rPr lang="en-US" altLang="zh-CN" sz="2400" b="0" dirty="0">
                <a:solidFill>
                  <a:srgbClr val="FF0000"/>
                </a:solidFill>
              </a:rPr>
              <a:t>(A)=1.55x10</a:t>
            </a:r>
            <a:r>
              <a:rPr lang="en-US" altLang="zh-CN" sz="2400" b="0" baseline="30000" dirty="0">
                <a:solidFill>
                  <a:srgbClr val="FF0000"/>
                </a:solidFill>
              </a:rPr>
              <a:t>4</a:t>
            </a:r>
            <a:r>
              <a:rPr lang="en-US" altLang="zh-CN" sz="2400" b="0" dirty="0">
                <a:solidFill>
                  <a:srgbClr val="FF0000"/>
                </a:solidFill>
              </a:rPr>
              <a:t>,</a:t>
            </a:r>
            <a:r>
              <a:rPr lang="zh-CN" altLang="en-US" sz="2400" b="0" dirty="0">
                <a:solidFill>
                  <a:srgbClr val="FF0000"/>
                </a:solidFill>
              </a:rPr>
              <a:t>条件数不大</a:t>
            </a:r>
            <a:r>
              <a:rPr lang="en-US" altLang="zh-CN" sz="2400" b="0" dirty="0">
                <a:solidFill>
                  <a:srgbClr val="FF0000"/>
                </a:solidFill>
              </a:rPr>
              <a:t>, </a:t>
            </a:r>
          </a:p>
          <a:p>
            <a:pPr algn="just" eaLnBrk="1" hangingPunct="1"/>
            <a:r>
              <a:rPr lang="en-US" altLang="zh-CN" sz="2400" b="0" dirty="0">
                <a:solidFill>
                  <a:srgbClr val="FF0000"/>
                </a:solidFill>
              </a:rPr>
              <a:t>A\b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能</a:t>
            </a:r>
            <a:r>
              <a:rPr lang="zh-CN" altLang="en-US" sz="2400" b="0" dirty="0">
                <a:solidFill>
                  <a:srgbClr val="FF0000"/>
                </a:solidFill>
              </a:rPr>
              <a:t>较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精确</a:t>
            </a:r>
            <a:r>
              <a:rPr lang="zh-CN" altLang="en-US" sz="2400" b="0" dirty="0">
                <a:solidFill>
                  <a:srgbClr val="FF0000"/>
                </a:solidFill>
              </a:rPr>
              <a:t>的得到该解。</a:t>
            </a:r>
          </a:p>
          <a:p>
            <a:pPr algn="just" eaLnBrk="1" hangingPunct="1"/>
            <a:endParaRPr lang="zh-CN" altLang="en-US" sz="2400" b="0" dirty="0">
              <a:solidFill>
                <a:schemeClr val="tx1"/>
              </a:solidFill>
            </a:endParaRPr>
          </a:p>
          <a:p>
            <a:pPr algn="just" eaLnBrk="1" hangingPunct="1"/>
            <a:r>
              <a:rPr lang="zh-CN" altLang="en-US" sz="2400" b="0" dirty="0">
                <a:solidFill>
                  <a:schemeClr val="tx1"/>
                </a:solidFill>
              </a:rPr>
              <a:t>而对于</a:t>
            </a:r>
            <a:r>
              <a:rPr lang="en-US" altLang="zh-CN" sz="2400" b="0" dirty="0">
                <a:solidFill>
                  <a:schemeClr val="tx1"/>
                </a:solidFill>
              </a:rPr>
              <a:t>13</a:t>
            </a:r>
            <a:r>
              <a:rPr lang="zh-CN" altLang="en-US" sz="2400" b="0" dirty="0">
                <a:solidFill>
                  <a:schemeClr val="tx1"/>
                </a:solidFill>
              </a:rPr>
              <a:t>阶希尔伯特，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条件数</a:t>
            </a:r>
            <a:r>
              <a:rPr lang="zh-CN" altLang="en-US" sz="2400" b="0" dirty="0">
                <a:solidFill>
                  <a:schemeClr val="tx1"/>
                </a:solidFill>
              </a:rPr>
              <a:t>高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达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10</a:t>
            </a:r>
            <a:r>
              <a:rPr lang="en-US" altLang="zh-CN" sz="2400" b="0" baseline="30000" dirty="0" smtClean="0">
                <a:solidFill>
                  <a:schemeClr val="tx1"/>
                </a:solidFill>
              </a:rPr>
              <a:t>17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，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 algn="just" eaLnBrk="1" hangingPunct="1"/>
            <a:r>
              <a:rPr lang="en-US" altLang="zh-CN" sz="2400" b="0" dirty="0">
                <a:solidFill>
                  <a:schemeClr val="tx1"/>
                </a:solidFill>
              </a:rPr>
              <a:t>A\b</a:t>
            </a:r>
            <a:r>
              <a:rPr lang="zh-CN" altLang="en-US" sz="2400" b="0" dirty="0">
                <a:solidFill>
                  <a:schemeClr val="tx1"/>
                </a:solidFill>
              </a:rPr>
              <a:t>结果是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解线性方程组  </a:t>
            </a:r>
            <a:r>
              <a:rPr lang="en-US" altLang="zh-CN" sz="4000">
                <a:solidFill>
                  <a:srgbClr val="0000FF"/>
                </a:solidFill>
              </a:rPr>
              <a:t>A\b</a:t>
            </a:r>
          </a:p>
        </p:txBody>
      </p:sp>
      <p:graphicFrame>
        <p:nvGraphicFramePr>
          <p:cNvPr id="39941" name="对象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52403"/>
              </p:ext>
            </p:extLst>
          </p:nvPr>
        </p:nvGraphicFramePr>
        <p:xfrm>
          <a:off x="3114674" y="2627312"/>
          <a:ext cx="2537445" cy="158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r:id="rId3" imgW="1460160" imgH="914400" progId="Equation.KSEE3">
                  <p:embed/>
                </p:oleObj>
              </mc:Choice>
              <mc:Fallback>
                <p:oleObj r:id="rId3" imgW="1460160" imgH="914400" progId="Equation.KSEE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4" y="2627312"/>
                        <a:ext cx="2537445" cy="158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文本框 5"/>
          <p:cNvSpPr txBox="1">
            <a:spLocks noChangeArrowheads="1"/>
          </p:cNvSpPr>
          <p:nvPr/>
        </p:nvSpPr>
        <p:spPr bwMode="auto">
          <a:xfrm>
            <a:off x="6231424" y="3068960"/>
            <a:ext cx="2576513" cy="3692525"/>
          </a:xfrm>
          <a:prstGeom prst="rect">
            <a:avLst/>
          </a:prstGeom>
          <a:noFill/>
          <a:ln w="12700" cap="sq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1.000000079088454</a:t>
            </a:r>
          </a:p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0.999987067979130</a:t>
            </a:r>
          </a:p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1.000513120201064</a:t>
            </a:r>
          </a:p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0.991272667554746</a:t>
            </a:r>
          </a:p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1.079665518533795</a:t>
            </a:r>
          </a:p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</a:t>
            </a:r>
            <a:r>
              <a:rPr lang="zh-CN" altLang="en-US" sz="1800" b="0" dirty="0">
                <a:solidFill>
                  <a:srgbClr val="FF33CC"/>
                </a:solidFill>
              </a:rPr>
              <a:t>0.562206815473678</a:t>
            </a:r>
          </a:p>
          <a:p>
            <a:pPr algn="just" eaLnBrk="1" hangingPunct="1"/>
            <a:r>
              <a:rPr lang="zh-CN" altLang="en-US" sz="1800" b="0" dirty="0">
                <a:solidFill>
                  <a:srgbClr val="FF33CC"/>
                </a:solidFill>
              </a:rPr>
              <a:t>   2.543650222515574</a:t>
            </a:r>
          </a:p>
          <a:p>
            <a:pPr algn="just" eaLnBrk="1" hangingPunct="1"/>
            <a:r>
              <a:rPr lang="zh-CN" altLang="en-US" sz="1800" b="0" dirty="0">
                <a:solidFill>
                  <a:srgbClr val="FF33CC"/>
                </a:solidFill>
              </a:rPr>
              <a:t>  -2.611079616472801</a:t>
            </a:r>
          </a:p>
          <a:p>
            <a:pPr algn="just" eaLnBrk="1" hangingPunct="1"/>
            <a:r>
              <a:rPr lang="zh-CN" altLang="en-US" sz="1800" b="0" dirty="0">
                <a:solidFill>
                  <a:srgbClr val="FF33CC"/>
                </a:solidFill>
              </a:rPr>
              <a:t>   6.665505232951684</a:t>
            </a:r>
          </a:p>
          <a:p>
            <a:pPr algn="just" eaLnBrk="1" hangingPunct="1"/>
            <a:r>
              <a:rPr lang="zh-CN" altLang="en-US" sz="1800" b="0" dirty="0">
                <a:solidFill>
                  <a:srgbClr val="FF33CC"/>
                </a:solidFill>
              </a:rPr>
              <a:t>  -4.893541759955957</a:t>
            </a:r>
          </a:p>
          <a:p>
            <a:pPr algn="just" eaLnBrk="1" hangingPunct="1"/>
            <a:r>
              <a:rPr lang="zh-CN" altLang="en-US" sz="1800" b="0" dirty="0">
                <a:solidFill>
                  <a:srgbClr val="FF33CC"/>
                </a:solidFill>
              </a:rPr>
              <a:t>   4.898856297509340</a:t>
            </a:r>
          </a:p>
          <a:p>
            <a:pPr algn="just" eaLnBrk="1" hangingPunct="1"/>
            <a:r>
              <a:rPr lang="zh-CN" altLang="en-US" sz="1800" b="0" dirty="0">
                <a:solidFill>
                  <a:srgbClr val="FF33CC"/>
                </a:solidFill>
              </a:rPr>
              <a:t>  -0.484840311408609</a:t>
            </a:r>
          </a:p>
          <a:p>
            <a:pPr algn="just" eaLnBrk="1" hangingPunct="1"/>
            <a:r>
              <a:rPr lang="zh-CN" altLang="en-US" sz="1800" b="0" dirty="0">
                <a:solidFill>
                  <a:schemeClr val="tx1"/>
                </a:solidFill>
              </a:rPr>
              <a:t>   1.247804755845142</a:t>
            </a:r>
          </a:p>
        </p:txBody>
      </p:sp>
      <p:sp>
        <p:nvSpPr>
          <p:cNvPr id="39943" name="右箭头 8"/>
          <p:cNvSpPr>
            <a:spLocks noChangeArrowheads="1"/>
          </p:cNvSpPr>
          <p:nvPr/>
        </p:nvSpPr>
        <p:spPr bwMode="auto">
          <a:xfrm>
            <a:off x="1827213" y="5849938"/>
            <a:ext cx="4248150" cy="144462"/>
          </a:xfrm>
          <a:prstGeom prst="rightArrow">
            <a:avLst>
              <a:gd name="adj1" fmla="val 50000"/>
              <a:gd name="adj2" fmla="val 267111"/>
            </a:avLst>
          </a:prstGeom>
          <a:solidFill>
            <a:srgbClr val="FF33CC"/>
          </a:soli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39944" name="文本框 10"/>
          <p:cNvSpPr txBox="1">
            <a:spLocks noChangeArrowheads="1"/>
          </p:cNvSpPr>
          <p:nvPr/>
        </p:nvSpPr>
        <p:spPr bwMode="auto">
          <a:xfrm>
            <a:off x="2694478" y="5824538"/>
            <a:ext cx="2656496" cy="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如何解决？？</a:t>
            </a:r>
            <a:endParaRPr lang="zh-CN" altLang="en-US" sz="3200" dirty="0">
              <a:solidFill>
                <a:srgbClr val="FF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043"/>
          <p:cNvSpPr txBox="1"/>
          <p:nvPr/>
        </p:nvSpPr>
        <p:spPr>
          <a:xfrm>
            <a:off x="647700" y="838200"/>
            <a:ext cx="7847013" cy="455509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方法汇总</a:t>
            </a:r>
            <a:endParaRPr lang="en-US" altLang="zh-CN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</a:t>
            </a:r>
            <a:r>
              <a:rPr lang="zh-CN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解法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endParaRPr lang="en-US" altLang="zh-CN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zh-CN" altLang="en-US" noProof="1" smtClean="0">
                <a:solidFill>
                  <a:schemeClr val="tx1"/>
                </a:solidFill>
                <a:latin typeface="宋体" panose="02010600030101010101" pitchFamily="2" charset="-122"/>
              </a:rPr>
              <a:t>反除</a:t>
            </a:r>
            <a:r>
              <a:rPr lang="zh-CN" altLang="en-US" b="0" noProof="1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本质</a:t>
            </a:r>
            <a:r>
              <a:rPr lang="zh-CN" altLang="en-US" sz="2400" b="0" noProof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上很可能仍是高斯消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元类算法）</a:t>
            </a:r>
            <a:endParaRPr lang="zh-CN" altLang="en-US" sz="2400" b="0" noProof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zh-CN" altLang="en-US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高斯</a:t>
            </a:r>
            <a:r>
              <a:rPr lang="zh-CN" altLang="en-US" noProof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消</a:t>
            </a:r>
            <a:r>
              <a:rPr lang="zh-CN" altLang="en-US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（及列主元消元、高斯</a:t>
            </a:r>
            <a:r>
              <a:rPr lang="en-US" altLang="zh-CN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约当消元等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变种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zh-CN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LU</a:t>
            </a:r>
            <a:r>
              <a:rPr lang="zh-CN" altLang="en-US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分解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（计算能力整体上同</a:t>
            </a:r>
            <a:r>
              <a:rPr lang="zh-CN" altLang="en-US" sz="2400" b="0" noProof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高斯消</a:t>
            </a:r>
            <a:r>
              <a:rPr lang="zh-CN" altLang="en-US" sz="2400" b="0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元基本相当）</a:t>
            </a:r>
            <a:endParaRPr lang="zh-CN" altLang="en-US" sz="2400" b="0" noProof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zh-CN" noProof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linsolve(A,b)</a:t>
            </a:r>
            <a:r>
              <a:rPr lang="zh-CN" altLang="en-US" sz="2400" b="0" noProof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（核心仍然是</a:t>
            </a:r>
            <a:r>
              <a:rPr lang="en-US" altLang="zh-CN" sz="2400" b="0" noProof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LU</a:t>
            </a:r>
            <a:r>
              <a:rPr lang="zh-CN" altLang="en-US" sz="2400" b="0" noProof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分解）</a:t>
            </a:r>
          </a:p>
          <a:p>
            <a:pPr algn="just">
              <a:buFont typeface="Arial" panose="020B0604020202020204" pitchFamily="34" charset="0"/>
              <a:buNone/>
              <a:defRPr/>
            </a:pPr>
            <a:endParaRPr lang="en-US" altLang="zh-CN" sz="240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noProof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 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迭代解法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endParaRPr lang="en-US" altLang="zh-CN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zh-CN" altLang="en-US" b="0" noProof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雅可比迭代、高斯</a:t>
            </a:r>
            <a:r>
              <a:rPr lang="en-US" altLang="zh-CN" b="0" noProof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b="0" noProof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赛德尔迭代、超松弛法等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50825" y="188913"/>
            <a:ext cx="8713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>
                <a:solidFill>
                  <a:srgbClr val="0000FF"/>
                </a:solidFill>
              </a:rPr>
              <a:t>解</a:t>
            </a:r>
            <a:r>
              <a:rPr lang="zh-CN" altLang="en-US" sz="4000" dirty="0" smtClean="0">
                <a:solidFill>
                  <a:srgbClr val="0000FF"/>
                </a:solidFill>
              </a:rPr>
              <a:t>线性方程组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43"/>
          <p:cNvSpPr txBox="1">
            <a:spLocks noChangeArrowheads="1"/>
          </p:cNvSpPr>
          <p:nvPr/>
        </p:nvSpPr>
        <p:spPr bwMode="auto">
          <a:xfrm>
            <a:off x="467544" y="836712"/>
            <a:ext cx="8424936" cy="59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noProof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 </a:t>
            </a:r>
            <a:r>
              <a:rPr lang="zh-CN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更好的迭代解法</a:t>
            </a:r>
            <a:endParaRPr lang="en-US" altLang="zh-CN" noProof="1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just" eaLnBrk="1" hangingPunct="1"/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CG			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共轭梯度算法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PCG			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预处理共轭梯度算法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BICGSTAB	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共轭稳定算法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GMRES		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广义残值最小算法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….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这类算法自编程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序并不复杂，核心代码只有十几行，可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参考数值分析教材，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或直接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调用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matlab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集成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cgs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bicg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gmres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help 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pcg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可查看更多类似函数。</a:t>
            </a:r>
          </a:p>
          <a:p>
            <a:pPr algn="just" eaLnBrk="1" hangingPunct="1"/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对于高维病态问题，例如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阶以上希尔伯特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方程组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，反除、高斯消元、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LU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分解基本无效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高斯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赛德尔等也需要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数十万次迭代，才能得到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比较好的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结果，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CG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等算法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一般只需十余次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迭代，效率很高。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b="0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没有万能算法！</a:t>
            </a:r>
            <a:endParaRPr lang="zh-CN" altLang="en-US" b="0" dirty="0">
              <a:solidFill>
                <a:srgbClr val="FF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解线性方程组  更好的算法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多项式与非线性方程（组）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73384" y="891158"/>
            <a:ext cx="8447088" cy="2177802"/>
          </a:xfrm>
        </p:spPr>
        <p:txBody>
          <a:bodyPr/>
          <a:lstStyle/>
          <a:p>
            <a:pPr marL="0" indent="-255588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D0D0D"/>
                </a:solidFill>
              </a:rPr>
              <a:t>多项式 </a:t>
            </a:r>
            <a:r>
              <a:rPr lang="zh-CN" altLang="en-US" sz="2700" b="1" dirty="0" smtClean="0">
                <a:solidFill>
                  <a:srgbClr val="0D0D0D"/>
                </a:solidFill>
              </a:rPr>
              <a:t>                                                </a:t>
            </a:r>
          </a:p>
          <a:p>
            <a:pPr marL="0" indent="-255588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D0D0D"/>
                </a:solidFill>
              </a:rPr>
              <a:t>可表示为行向量</a:t>
            </a:r>
            <a:endParaRPr lang="zh-CN" altLang="en-US" sz="2700" b="1" dirty="0" smtClean="0">
              <a:solidFill>
                <a:srgbClr val="0D0D0D"/>
              </a:solidFill>
            </a:endParaRPr>
          </a:p>
          <a:p>
            <a:pPr marL="0" indent="-255588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D0D0D"/>
                </a:solidFill>
              </a:rPr>
              <a:t>向量元素按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降幂</a:t>
            </a:r>
            <a:r>
              <a:rPr lang="zh-CN" altLang="en-US" sz="2800" b="1" dirty="0">
                <a:solidFill>
                  <a:srgbClr val="0D0D0D"/>
                </a:solidFill>
              </a:rPr>
              <a:t>顺序用作多项式系数值</a:t>
            </a:r>
            <a:r>
              <a:rPr lang="zh-CN" altLang="en-US" sz="2800" b="1" dirty="0" smtClean="0">
                <a:solidFill>
                  <a:srgbClr val="0D0D0D"/>
                </a:solidFill>
              </a:rPr>
              <a:t>。</a:t>
            </a:r>
            <a:endParaRPr lang="en-US" altLang="zh-CN" sz="2800" b="1" dirty="0">
              <a:solidFill>
                <a:srgbClr val="0D0D0D"/>
              </a:solidFill>
            </a:endParaRPr>
          </a:p>
        </p:txBody>
      </p:sp>
      <p:graphicFrame>
        <p:nvGraphicFramePr>
          <p:cNvPr id="43011" name="Object 3"/>
          <p:cNvGraphicFramePr>
            <a:graphicFrameLocks noGrp="1" noChangeAspect="1"/>
          </p:cNvGraphicFramePr>
          <p:nvPr>
            <p:ph type="subTitle" idx="1"/>
            <p:extLst>
              <p:ext uri="{D42A27DB-BD31-4B8C-83A1-F6EECF244321}">
                <p14:modId xmlns:p14="http://schemas.microsoft.com/office/powerpoint/2010/main" val="3728531783"/>
              </p:ext>
            </p:extLst>
          </p:nvPr>
        </p:nvGraphicFramePr>
        <p:xfrm>
          <a:off x="1763688" y="836712"/>
          <a:ext cx="5016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8" name="Equation" r:id="rId3" imgW="2070000" imgH="241200" progId="Equation.DSMT4">
                  <p:embed/>
                </p:oleObj>
              </mc:Choice>
              <mc:Fallback>
                <p:oleObj name="Equation" r:id="rId3" imgW="2070000" imgH="241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36712"/>
                        <a:ext cx="5016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Grp="1" noChangeAspect="1"/>
          </p:cNvGraphicFramePr>
          <p:nvPr>
            <p:ph type="subTitle" idx="1"/>
            <p:extLst>
              <p:ext uri="{D42A27DB-BD31-4B8C-83A1-F6EECF244321}">
                <p14:modId xmlns:p14="http://schemas.microsoft.com/office/powerpoint/2010/main" val="4263875019"/>
              </p:ext>
            </p:extLst>
          </p:nvPr>
        </p:nvGraphicFramePr>
        <p:xfrm>
          <a:off x="3131840" y="1460202"/>
          <a:ext cx="31670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9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60202"/>
                        <a:ext cx="31670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250825" y="188913"/>
            <a:ext cx="8785671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 smtClean="0"/>
              <a:t>  </a:t>
            </a:r>
            <a:r>
              <a:rPr lang="zh-CN" altLang="en-US" sz="4000" dirty="0" smtClean="0">
                <a:solidFill>
                  <a:srgbClr val="0000FF"/>
                </a:solidFill>
              </a:rPr>
              <a:t>多项式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6" name="Group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634680"/>
              </p:ext>
            </p:extLst>
          </p:nvPr>
        </p:nvGraphicFramePr>
        <p:xfrm>
          <a:off x="611560" y="3432105"/>
          <a:ext cx="7993064" cy="3237255"/>
        </p:xfrm>
        <a:graphic>
          <a:graphicData uri="http://schemas.openxmlformats.org/drawingml/2006/table">
            <a:tbl>
              <a:tblPr/>
              <a:tblGrid>
                <a:gridCol w="1511970"/>
                <a:gridCol w="2486209"/>
                <a:gridCol w="1468853"/>
                <a:gridCol w="2526032"/>
              </a:tblGrid>
              <a:tr h="50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L="91438" marR="91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26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roots</a:t>
                      </a:r>
                    </a:p>
                  </a:txBody>
                  <a:tcPr marL="91438" marR="91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多项式求根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polyfit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多项式拟合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1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</a:t>
                      </a:r>
                    </a:p>
                  </a:txBody>
                  <a:tcPr marL="91438" marR="91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由根创建多项式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polyder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求多项式导数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26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polyval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多项式求值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conv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多项式乘法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1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polyvalm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矩阵多项式求值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deconv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多项式除法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13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poly2sym</a:t>
                      </a:r>
                    </a:p>
                  </a:txBody>
                  <a:tcPr marL="91438" marR="914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多项式转为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符号表达式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2628738" y="2823753"/>
            <a:ext cx="3936380" cy="5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537" indent="0">
              <a:buFont typeface="Wingdings" panose="05000000000000000000" pitchFamily="2" charset="2"/>
              <a:buNone/>
            </a:pPr>
            <a:r>
              <a:rPr lang="zh-CN" altLang="en-US" sz="3000" b="1" kern="0" dirty="0" smtClean="0">
                <a:solidFill>
                  <a:srgbClr val="0000FF"/>
                </a:solidFill>
              </a:rPr>
              <a:t>多项式操作常用函数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250825" y="188913"/>
            <a:ext cx="8785671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 smtClean="0"/>
              <a:t>  </a:t>
            </a:r>
            <a:r>
              <a:rPr lang="zh-CN" altLang="en-US" sz="4000" dirty="0" smtClean="0">
                <a:solidFill>
                  <a:srgbClr val="0000FF"/>
                </a:solidFill>
              </a:rPr>
              <a:t>多项式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373384" y="891158"/>
            <a:ext cx="8447088" cy="534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5125" indent="-2555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kern="0" dirty="0" smtClean="0">
                <a:solidFill>
                  <a:srgbClr val="0000FF"/>
                </a:solidFill>
              </a:rPr>
              <a:t>[</a:t>
            </a:r>
            <a:r>
              <a:rPr lang="zh-CN" altLang="en-US" b="1" kern="0" dirty="0" smtClean="0">
                <a:solidFill>
                  <a:srgbClr val="0000FF"/>
                </a:solidFill>
              </a:rPr>
              <a:t>例</a:t>
            </a:r>
            <a:r>
              <a:rPr lang="en-US" altLang="zh-CN" b="1" kern="0" dirty="0" smtClean="0">
                <a:solidFill>
                  <a:srgbClr val="0000FF"/>
                </a:solidFill>
              </a:rPr>
              <a:t>] </a:t>
            </a:r>
            <a:r>
              <a:rPr lang="zh-CN" altLang="en-US" b="1" kern="0" dirty="0" smtClean="0">
                <a:solidFill>
                  <a:srgbClr val="0000FF"/>
                </a:solidFill>
              </a:rPr>
              <a:t>多项式可以用系数向量来表示，也可以转化为符号多项式。</a:t>
            </a:r>
            <a:endParaRPr lang="en-US" altLang="zh-CN" b="1" kern="0" dirty="0" smtClean="0">
              <a:solidFill>
                <a:srgbClr val="0000FF"/>
              </a:solidFill>
            </a:endParaRPr>
          </a:p>
          <a:p>
            <a:pPr marL="365125" indent="-255588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b="1" kern="0" dirty="0" smtClean="0">
              <a:solidFill>
                <a:srgbClr val="0000FF"/>
              </a:solidFill>
            </a:endParaRPr>
          </a:p>
          <a:p>
            <a:pPr marL="365125" indent="-2555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kern="0" dirty="0" smtClean="0">
                <a:solidFill>
                  <a:srgbClr val="93471D"/>
                </a:solidFill>
              </a:rPr>
              <a:t>p=[1  -5   6  -33];</a:t>
            </a:r>
          </a:p>
          <a:p>
            <a:pPr marL="365125" indent="-2555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kern="0" dirty="0" smtClean="0">
                <a:solidFill>
                  <a:srgbClr val="93471D"/>
                </a:solidFill>
              </a:rPr>
              <a:t>s=poly2sym(p)  </a:t>
            </a:r>
            <a:r>
              <a:rPr lang="en-US" altLang="zh-CN" sz="2400" b="1" kern="0" dirty="0" smtClean="0">
                <a:solidFill>
                  <a:srgbClr val="45BB5B"/>
                </a:solidFill>
              </a:rPr>
              <a:t>%</a:t>
            </a:r>
            <a:r>
              <a:rPr lang="zh-CN" altLang="en-US" sz="2400" b="1" kern="0" dirty="0" smtClean="0">
                <a:solidFill>
                  <a:srgbClr val="45BB5B"/>
                </a:solidFill>
              </a:rPr>
              <a:t>将多项式向量表示成符号多项式</a:t>
            </a:r>
            <a:endParaRPr lang="en-US" altLang="zh-CN" sz="2400" b="0" kern="0" dirty="0" smtClean="0">
              <a:solidFill>
                <a:srgbClr val="0D0D0D"/>
              </a:solidFill>
            </a:endParaRPr>
          </a:p>
          <a:p>
            <a:pPr marL="365125" indent="-2555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0" kern="0" dirty="0" smtClean="0">
                <a:solidFill>
                  <a:srgbClr val="0D0D0D"/>
                </a:solidFill>
              </a:rPr>
              <a:t>			s =</a:t>
            </a:r>
          </a:p>
          <a:p>
            <a:pPr marL="365125" indent="-2555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0" kern="0" dirty="0" smtClean="0">
                <a:solidFill>
                  <a:srgbClr val="0D0D0D"/>
                </a:solidFill>
              </a:rPr>
              <a:t>				x^3-5*x^2+6*x-33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611188" y="1196975"/>
            <a:ext cx="8425308" cy="1223913"/>
          </a:xfrm>
        </p:spPr>
        <p:txBody>
          <a:bodyPr/>
          <a:lstStyle/>
          <a:p>
            <a:pPr marL="365125" indent="-255588" algn="l"/>
            <a:r>
              <a:rPr lang="en-US" altLang="zh-CN" sz="2800" b="1" dirty="0" smtClean="0">
                <a:solidFill>
                  <a:srgbClr val="FF0000"/>
                </a:solidFill>
              </a:rPr>
              <a:t>roots  </a:t>
            </a:r>
            <a:r>
              <a:rPr lang="zh-CN" altLang="en-US" sz="2800" b="1" dirty="0" smtClean="0"/>
              <a:t>求多项式方程在复数范围内的根。</a:t>
            </a:r>
          </a:p>
          <a:p>
            <a:pPr marL="365125" indent="-255588" algn="l"/>
            <a:r>
              <a:rPr lang="en-US" altLang="zh-CN" sz="2800" b="1" dirty="0" smtClean="0">
                <a:solidFill>
                  <a:srgbClr val="FF0000"/>
                </a:solidFill>
              </a:rPr>
              <a:t>poly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smtClean="0"/>
              <a:t>roots</a:t>
            </a:r>
            <a:r>
              <a:rPr lang="zh-CN" altLang="en-US" sz="2800" b="1" dirty="0" smtClean="0"/>
              <a:t>的逆运算，由根来创建多项式。</a:t>
            </a: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535026" y="2636912"/>
            <a:ext cx="4031680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solidFill>
                  <a:srgbClr val="93471D"/>
                </a:solidFill>
              </a:rPr>
              <a:t>p=[2 6 4</a:t>
            </a:r>
            <a:r>
              <a:rPr lang="en-US" altLang="zh-CN" b="0" dirty="0" smtClean="0">
                <a:solidFill>
                  <a:srgbClr val="93471D"/>
                </a:solidFill>
              </a:rPr>
              <a:t>]</a:t>
            </a:r>
            <a:endParaRPr lang="en-US" altLang="zh-CN" b="0" dirty="0">
              <a:solidFill>
                <a:srgbClr val="93471D"/>
              </a:solidFill>
            </a:endParaRPr>
          </a:p>
          <a:p>
            <a:r>
              <a:rPr lang="en-US" altLang="zh-CN" b="0" dirty="0">
                <a:solidFill>
                  <a:srgbClr val="93471D"/>
                </a:solidFill>
              </a:rPr>
              <a:t>poly2sym(p)</a:t>
            </a:r>
          </a:p>
          <a:p>
            <a:r>
              <a:rPr lang="en-US" altLang="zh-CN" dirty="0">
                <a:solidFill>
                  <a:srgbClr val="93471D"/>
                </a:solidFill>
              </a:rPr>
              <a:t>r=roots(p</a:t>
            </a:r>
            <a:r>
              <a:rPr lang="en-US" altLang="zh-CN" dirty="0" smtClean="0">
                <a:solidFill>
                  <a:srgbClr val="93471D"/>
                </a:solidFill>
              </a:rPr>
              <a:t>)</a:t>
            </a:r>
            <a:endParaRPr lang="zh-CN" altLang="en-US" dirty="0">
              <a:solidFill>
                <a:srgbClr val="45BB5B"/>
              </a:solidFill>
            </a:endParaRPr>
          </a:p>
          <a:p>
            <a:r>
              <a:rPr lang="pt-BR" altLang="zh-CN" dirty="0">
                <a:solidFill>
                  <a:srgbClr val="93471D"/>
                </a:solidFill>
              </a:rPr>
              <a:t>p1=poly(r</a:t>
            </a:r>
            <a:r>
              <a:rPr lang="pt-BR" altLang="zh-CN" dirty="0" smtClean="0">
                <a:solidFill>
                  <a:srgbClr val="93471D"/>
                </a:solidFill>
              </a:rPr>
              <a:t>)</a:t>
            </a: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562351" y="5420509"/>
            <a:ext cx="41796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注意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poly</a:t>
            </a:r>
            <a:r>
              <a:rPr lang="zh-CN" altLang="en-US" sz="2400" dirty="0">
                <a:solidFill>
                  <a:schemeClr val="tx1"/>
                </a:solidFill>
              </a:rPr>
              <a:t>创建的多项式最高</a:t>
            </a:r>
            <a:r>
              <a:rPr lang="zh-CN" altLang="en-US" sz="2400" dirty="0" smtClean="0">
                <a:solidFill>
                  <a:schemeClr val="tx1"/>
                </a:solidFill>
              </a:rPr>
              <a:t>次项的系数自动归一化为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1383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    </a:t>
            </a:r>
            <a:r>
              <a:rPr lang="zh-CN" altLang="en-US" sz="4000">
                <a:solidFill>
                  <a:srgbClr val="0000FF"/>
                </a:solidFill>
              </a:rPr>
              <a:t>多项式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2636912"/>
            <a:ext cx="3024336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0" dirty="0" smtClean="0">
                <a:solidFill>
                  <a:schemeClr val="tx1"/>
                </a:solidFill>
              </a:rPr>
              <a:t>结果是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</a:rPr>
              <a:t>p=</a:t>
            </a:r>
          </a:p>
          <a:p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2   6   4</a:t>
            </a:r>
            <a:endParaRPr lang="sv-SE" altLang="zh-CN" sz="2400" b="0" dirty="0" smtClean="0">
              <a:solidFill>
                <a:schemeClr val="tx1"/>
              </a:solidFill>
            </a:endParaRPr>
          </a:p>
          <a:p>
            <a:r>
              <a:rPr lang="sv-SE" altLang="zh-CN" sz="2400" b="0" dirty="0" smtClean="0">
                <a:solidFill>
                  <a:schemeClr val="tx1"/>
                </a:solidFill>
              </a:rPr>
              <a:t>ans </a:t>
            </a:r>
            <a:r>
              <a:rPr lang="sv-SE" altLang="zh-CN" sz="2400" b="0" dirty="0">
                <a:solidFill>
                  <a:schemeClr val="tx1"/>
                </a:solidFill>
              </a:rPr>
              <a:t>=</a:t>
            </a:r>
          </a:p>
          <a:p>
            <a:r>
              <a:rPr lang="sv-SE" altLang="zh-CN" sz="2400" b="0" dirty="0">
                <a:solidFill>
                  <a:schemeClr val="tx1"/>
                </a:solidFill>
              </a:rPr>
              <a:t>	</a:t>
            </a:r>
            <a:r>
              <a:rPr lang="sv-SE" altLang="zh-CN" sz="2400" b="0" dirty="0" smtClean="0">
                <a:solidFill>
                  <a:schemeClr val="tx1"/>
                </a:solidFill>
              </a:rPr>
              <a:t>2*x^2+6*x+4</a:t>
            </a:r>
            <a:endParaRPr lang="sv-SE" altLang="zh-CN" sz="2400" b="0" dirty="0">
              <a:solidFill>
                <a:schemeClr val="tx1"/>
              </a:solidFill>
            </a:endParaRPr>
          </a:p>
          <a:p>
            <a:r>
              <a:rPr lang="sv-SE" altLang="zh-CN" sz="2400" b="0" dirty="0" smtClean="0">
                <a:solidFill>
                  <a:schemeClr val="tx1"/>
                </a:solidFill>
              </a:rPr>
              <a:t>r </a:t>
            </a:r>
            <a:r>
              <a:rPr lang="sv-SE" altLang="zh-CN" sz="2400" b="0" dirty="0">
                <a:solidFill>
                  <a:schemeClr val="tx1"/>
                </a:solidFill>
              </a:rPr>
              <a:t>=</a:t>
            </a:r>
          </a:p>
          <a:p>
            <a:r>
              <a:rPr lang="sv-SE" altLang="zh-CN" sz="2400" b="0" dirty="0">
                <a:solidFill>
                  <a:schemeClr val="tx1"/>
                </a:solidFill>
              </a:rPr>
              <a:t>    	</a:t>
            </a:r>
            <a:r>
              <a:rPr lang="sv-SE" altLang="zh-CN" sz="2400" b="0" dirty="0" smtClean="0">
                <a:solidFill>
                  <a:schemeClr val="tx1"/>
                </a:solidFill>
              </a:rPr>
              <a:t>-</a:t>
            </a:r>
            <a:r>
              <a:rPr lang="sv-SE" altLang="zh-CN" sz="2400" b="0" dirty="0">
                <a:solidFill>
                  <a:schemeClr val="tx1"/>
                </a:solidFill>
              </a:rPr>
              <a:t>2</a:t>
            </a:r>
          </a:p>
          <a:p>
            <a:r>
              <a:rPr lang="sv-SE" altLang="zh-CN" sz="2400" b="0" dirty="0">
                <a:solidFill>
                  <a:schemeClr val="tx1"/>
                </a:solidFill>
              </a:rPr>
              <a:t>    	</a:t>
            </a:r>
            <a:r>
              <a:rPr lang="sv-SE" altLang="zh-CN" sz="2400" b="0" dirty="0" smtClean="0">
                <a:solidFill>
                  <a:schemeClr val="tx1"/>
                </a:solidFill>
              </a:rPr>
              <a:t>-</a:t>
            </a:r>
            <a:r>
              <a:rPr lang="sv-SE" altLang="zh-CN" sz="2400" b="0" dirty="0">
                <a:solidFill>
                  <a:schemeClr val="tx1"/>
                </a:solidFill>
              </a:rPr>
              <a:t>1</a:t>
            </a:r>
          </a:p>
          <a:p>
            <a:r>
              <a:rPr lang="sv-SE" altLang="zh-CN" sz="2400" b="0" dirty="0" smtClean="0">
                <a:solidFill>
                  <a:schemeClr val="tx1"/>
                </a:solidFill>
              </a:rPr>
              <a:t>p1 </a:t>
            </a:r>
            <a:r>
              <a:rPr lang="sv-SE" altLang="zh-CN" sz="2400" b="0" dirty="0">
                <a:solidFill>
                  <a:schemeClr val="tx1"/>
                </a:solidFill>
              </a:rPr>
              <a:t>=</a:t>
            </a:r>
          </a:p>
          <a:p>
            <a:r>
              <a:rPr lang="sv-SE" altLang="zh-CN" sz="2400" b="0" dirty="0">
                <a:solidFill>
                  <a:schemeClr val="tx1"/>
                </a:solidFill>
              </a:rPr>
              <a:t>     	</a:t>
            </a:r>
            <a:r>
              <a:rPr lang="sv-SE" altLang="zh-CN" sz="2400" b="0" dirty="0" smtClean="0">
                <a:solidFill>
                  <a:schemeClr val="tx1"/>
                </a:solidFill>
              </a:rPr>
              <a:t>1   3   2</a:t>
            </a:r>
            <a:endParaRPr lang="sv-SE" altLang="zh-CN" sz="2400" b="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23054" y="908720"/>
            <a:ext cx="8569200" cy="2088232"/>
          </a:xfrm>
        </p:spPr>
        <p:txBody>
          <a:bodyPr/>
          <a:lstStyle/>
          <a:p>
            <a:pPr marL="109537" algn="l"/>
            <a:r>
              <a:rPr lang="en-US" altLang="zh-CN" sz="2700" b="1" dirty="0" err="1">
                <a:solidFill>
                  <a:srgbClr val="FF0000"/>
                </a:solidFill>
              </a:rPr>
              <a:t>polyval</a:t>
            </a:r>
            <a:r>
              <a:rPr lang="en-US" altLang="zh-CN" sz="2700" b="1" dirty="0">
                <a:solidFill>
                  <a:srgbClr val="FF0000"/>
                </a:solidFill>
              </a:rPr>
              <a:t>(</a:t>
            </a:r>
            <a:r>
              <a:rPr lang="en-US" altLang="zh-CN" sz="2700" b="1" dirty="0" err="1">
                <a:solidFill>
                  <a:srgbClr val="FF0000"/>
                </a:solidFill>
              </a:rPr>
              <a:t>p,v</a:t>
            </a:r>
            <a:r>
              <a:rPr lang="en-US" altLang="zh-CN" sz="2700" b="1" dirty="0">
                <a:solidFill>
                  <a:srgbClr val="FF0000"/>
                </a:solidFill>
              </a:rPr>
              <a:t>) </a:t>
            </a:r>
          </a:p>
          <a:p>
            <a:pPr marL="109537" algn="l"/>
            <a:r>
              <a:rPr lang="zh-CN" altLang="en-US" sz="2700" b="1" dirty="0" smtClean="0"/>
              <a:t>计算多项式</a:t>
            </a:r>
            <a:r>
              <a:rPr lang="en-US" altLang="zh-CN" sz="2700" b="1" dirty="0" smtClean="0"/>
              <a:t>p</a:t>
            </a:r>
            <a:r>
              <a:rPr lang="zh-CN" altLang="en-US" sz="2700" b="1" dirty="0" smtClean="0"/>
              <a:t>在</a:t>
            </a:r>
            <a:r>
              <a:rPr lang="en-US" altLang="zh-CN" sz="2700" b="1" dirty="0" smtClean="0"/>
              <a:t>v</a:t>
            </a:r>
            <a:r>
              <a:rPr lang="zh-CN" altLang="en-US" sz="2700" b="1" dirty="0" smtClean="0"/>
              <a:t>处的值，</a:t>
            </a:r>
            <a:r>
              <a:rPr lang="en-US" altLang="zh-CN" sz="2700" b="1" dirty="0" smtClean="0"/>
              <a:t>v</a:t>
            </a:r>
            <a:r>
              <a:rPr lang="zh-CN" altLang="en-US" sz="2700" b="1" dirty="0" smtClean="0"/>
              <a:t>是矩阵时进行点运算。</a:t>
            </a:r>
          </a:p>
          <a:p>
            <a:pPr marL="108000" algn="l">
              <a:spcBef>
                <a:spcPts val="1200"/>
              </a:spcBef>
            </a:pPr>
            <a:r>
              <a:rPr lang="en-US" altLang="zh-CN" sz="2700" b="1" dirty="0" err="1">
                <a:solidFill>
                  <a:srgbClr val="FF0000"/>
                </a:solidFill>
              </a:rPr>
              <a:t>polyvalm</a:t>
            </a:r>
            <a:r>
              <a:rPr lang="en-US" altLang="zh-CN" sz="2700" b="1" dirty="0">
                <a:solidFill>
                  <a:srgbClr val="FF0000"/>
                </a:solidFill>
              </a:rPr>
              <a:t>(</a:t>
            </a:r>
            <a:r>
              <a:rPr lang="en-US" altLang="zh-CN" sz="2700" b="1" dirty="0" err="1">
                <a:solidFill>
                  <a:srgbClr val="FF0000"/>
                </a:solidFill>
              </a:rPr>
              <a:t>p,v</a:t>
            </a:r>
            <a:r>
              <a:rPr lang="en-US" altLang="zh-CN" sz="2700" b="1" dirty="0">
                <a:solidFill>
                  <a:srgbClr val="FF0000"/>
                </a:solidFill>
              </a:rPr>
              <a:t>) </a:t>
            </a:r>
          </a:p>
          <a:p>
            <a:pPr marL="109537" algn="l"/>
            <a:r>
              <a:rPr lang="zh-CN" altLang="en-US" sz="2700" b="1" dirty="0"/>
              <a:t>计算多项式</a:t>
            </a:r>
            <a:r>
              <a:rPr lang="en-US" altLang="zh-CN" sz="2700" b="1" dirty="0"/>
              <a:t>p</a:t>
            </a:r>
            <a:r>
              <a:rPr lang="zh-CN" altLang="en-US" sz="2700" b="1" dirty="0"/>
              <a:t>在</a:t>
            </a:r>
            <a:r>
              <a:rPr lang="en-US" altLang="zh-CN" sz="2700" b="1" dirty="0"/>
              <a:t>v</a:t>
            </a:r>
            <a:r>
              <a:rPr lang="zh-CN" altLang="en-US" sz="2700" b="1" dirty="0"/>
              <a:t>处的值</a:t>
            </a:r>
            <a:r>
              <a:rPr lang="zh-CN" altLang="en-US" sz="2700" b="1" dirty="0" smtClean="0"/>
              <a:t>，</a:t>
            </a:r>
            <a:r>
              <a:rPr lang="en-US" altLang="zh-CN" sz="2700" b="1" dirty="0" smtClean="0"/>
              <a:t>v</a:t>
            </a:r>
            <a:r>
              <a:rPr lang="zh-CN" altLang="en-US" sz="2700" b="1" dirty="0" smtClean="0"/>
              <a:t>是矩阵，进行矩阵幂运算。</a:t>
            </a:r>
            <a:endParaRPr lang="zh-CN" altLang="en-US" sz="2700" b="1" dirty="0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    </a:t>
            </a:r>
            <a:r>
              <a:rPr lang="zh-CN" altLang="en-US" sz="4000">
                <a:solidFill>
                  <a:srgbClr val="0000FF"/>
                </a:solidFill>
              </a:rPr>
              <a:t>多项式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4596" y="3066955"/>
            <a:ext cx="6841058" cy="360098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93471D"/>
                </a:solidFill>
              </a:rPr>
              <a:t>p</a:t>
            </a:r>
            <a:r>
              <a:rPr lang="en-US" altLang="zh-CN" dirty="0">
                <a:solidFill>
                  <a:srgbClr val="93471D"/>
                </a:solidFill>
              </a:rPr>
              <a:t>=[1, 2, 3];   b=[1 </a:t>
            </a:r>
            <a:r>
              <a:rPr lang="en-US" altLang="zh-CN" dirty="0" smtClean="0">
                <a:solidFill>
                  <a:srgbClr val="93471D"/>
                </a:solidFill>
              </a:rPr>
              <a:t> 1;1  1];  </a:t>
            </a:r>
            <a:r>
              <a:rPr lang="en-US" altLang="zh-CN" dirty="0" err="1" smtClean="0">
                <a:solidFill>
                  <a:srgbClr val="93471D"/>
                </a:solidFill>
              </a:rPr>
              <a:t>polyval</a:t>
            </a:r>
            <a:r>
              <a:rPr lang="en-US" altLang="zh-CN" dirty="0" smtClean="0">
                <a:solidFill>
                  <a:srgbClr val="93471D"/>
                </a:solidFill>
              </a:rPr>
              <a:t>(</a:t>
            </a:r>
            <a:r>
              <a:rPr lang="en-US" altLang="zh-CN" dirty="0" err="1" smtClean="0">
                <a:solidFill>
                  <a:srgbClr val="93471D"/>
                </a:solidFill>
              </a:rPr>
              <a:t>p,b</a:t>
            </a:r>
            <a:r>
              <a:rPr lang="en-US" altLang="zh-CN" dirty="0">
                <a:solidFill>
                  <a:srgbClr val="93471D"/>
                </a:solidFill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 6   6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6   6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 err="1" smtClean="0">
                <a:solidFill>
                  <a:srgbClr val="93471D"/>
                </a:solidFill>
              </a:rPr>
              <a:t>polyvalm</a:t>
            </a:r>
            <a:r>
              <a:rPr lang="en-US" altLang="zh-CN" dirty="0" smtClean="0">
                <a:solidFill>
                  <a:srgbClr val="93471D"/>
                </a:solidFill>
              </a:rPr>
              <a:t>(</a:t>
            </a:r>
            <a:r>
              <a:rPr lang="en-US" altLang="zh-CN" dirty="0" err="1" smtClean="0">
                <a:solidFill>
                  <a:srgbClr val="93471D"/>
                </a:solidFill>
              </a:rPr>
              <a:t>p,b</a:t>
            </a:r>
            <a:r>
              <a:rPr lang="en-US" altLang="zh-CN" dirty="0">
                <a:solidFill>
                  <a:srgbClr val="93471D"/>
                </a:solidFill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   7    4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4    </a:t>
            </a:r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93471D"/>
                </a:solidFill>
              </a:rPr>
              <a:t>x^2+2*x+3*eye(2)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   7    4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4    </a:t>
            </a:r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59408" y="8016106"/>
            <a:ext cx="62642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polyval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polyvalm</a:t>
            </a:r>
            <a:r>
              <a:rPr lang="zh-CN" altLang="en-US">
                <a:solidFill>
                  <a:srgbClr val="FF0000"/>
                </a:solidFill>
              </a:rPr>
              <a:t>有很大差别</a:t>
            </a:r>
          </a:p>
        </p:txBody>
      </p:sp>
      <p:sp>
        <p:nvSpPr>
          <p:cNvPr id="7" name="右箭头标注 6"/>
          <p:cNvSpPr/>
          <p:nvPr/>
        </p:nvSpPr>
        <p:spPr bwMode="auto">
          <a:xfrm>
            <a:off x="599866" y="4287061"/>
            <a:ext cx="4188158" cy="2322824"/>
          </a:xfrm>
          <a:prstGeom prst="rightArrowCallout">
            <a:avLst>
              <a:gd name="adj1" fmla="val 12124"/>
              <a:gd name="adj2" fmla="val 13610"/>
              <a:gd name="adj3" fmla="val 16431"/>
              <a:gd name="adj4" fmla="val 8275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934303" y="5185741"/>
            <a:ext cx="2160587" cy="525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accent1"/>
            </a:solidFill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此两段等价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 txBox="1">
            <a:spLocks noChangeArrowheads="1"/>
          </p:cNvSpPr>
          <p:nvPr/>
        </p:nvSpPr>
        <p:spPr bwMode="auto">
          <a:xfrm>
            <a:off x="827088" y="998538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 数值计算</a:t>
            </a:r>
          </a:p>
        </p:txBody>
      </p:sp>
      <p:sp>
        <p:nvSpPr>
          <p:cNvPr id="30723" name="Rectangle 4"/>
          <p:cNvSpPr txBox="1"/>
          <p:nvPr/>
        </p:nvSpPr>
        <p:spPr>
          <a:xfrm>
            <a:off x="2555776" y="2013545"/>
            <a:ext cx="5256584" cy="2711599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noProof="1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线性方程组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noProof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多项式与非线性</a:t>
            </a:r>
            <a:r>
              <a:rPr lang="zh-CN" altLang="en-US" sz="2400" noProof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方程组</a:t>
            </a:r>
            <a:endParaRPr lang="en-US" altLang="zh-CN" sz="2400" noProof="1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插值与拟合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noProof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数值积分</a:t>
            </a:r>
            <a:endParaRPr lang="zh-CN" altLang="en-US" sz="2400" noProof="1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noProof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补充</a:t>
            </a:r>
            <a:endParaRPr lang="en-US" altLang="zh-CN" sz="2400" noProof="1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4281" y="4797152"/>
            <a:ext cx="7696013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0" noProof="1">
                <a:solidFill>
                  <a:schemeClr val="tx1"/>
                </a:solidFill>
                <a:latin typeface="+mn-ea"/>
                <a:ea typeface="+mn-ea"/>
              </a:rPr>
              <a:t>本课程不过多关注数学，而是</a:t>
            </a:r>
            <a:r>
              <a:rPr lang="zh-CN" altLang="en-US" sz="2400" b="0" noProof="1" smtClean="0">
                <a:solidFill>
                  <a:schemeClr val="tx1"/>
                </a:solidFill>
                <a:latin typeface="+mn-ea"/>
                <a:ea typeface="+mn-ea"/>
              </a:rPr>
              <a:t>强调充分</a:t>
            </a:r>
            <a:r>
              <a:rPr lang="zh-CN" altLang="en-US" sz="2400" b="0" noProof="1">
                <a:solidFill>
                  <a:schemeClr val="tx1"/>
                </a:solidFill>
                <a:latin typeface="+mn-ea"/>
                <a:ea typeface="+mn-ea"/>
              </a:rPr>
              <a:t>利用</a:t>
            </a:r>
            <a:r>
              <a:rPr lang="en-US" altLang="zh-CN" sz="2400" b="0" noProof="1" smtClean="0">
                <a:solidFill>
                  <a:schemeClr val="tx1"/>
                </a:solidFill>
                <a:latin typeface="+mn-ea"/>
                <a:ea typeface="+mn-ea"/>
              </a:rPr>
              <a:t>matlab</a:t>
            </a:r>
            <a:r>
              <a:rPr lang="zh-CN" altLang="en-US" sz="2400" b="0" noProof="1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endParaRPr lang="en-US" altLang="zh-CN" sz="2400" b="0" noProof="1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0" noProof="1" smtClean="0">
                <a:solidFill>
                  <a:schemeClr val="tx1"/>
                </a:solidFill>
                <a:latin typeface="+mn-ea"/>
                <a:ea typeface="+mn-ea"/>
              </a:rPr>
              <a:t>现有</a:t>
            </a:r>
            <a:r>
              <a:rPr lang="zh-CN" altLang="en-US" sz="2400" b="0" noProof="1">
                <a:solidFill>
                  <a:schemeClr val="tx1"/>
                </a:solidFill>
                <a:latin typeface="+mn-ea"/>
                <a:ea typeface="+mn-ea"/>
              </a:rPr>
              <a:t>功能与函数，更简便快捷的完成数学方面的工作。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23850" y="980778"/>
            <a:ext cx="8208963" cy="1008062"/>
          </a:xfrm>
        </p:spPr>
        <p:txBody>
          <a:bodyPr/>
          <a:lstStyle/>
          <a:p>
            <a:pPr marL="365125" indent="-255588" algn="l"/>
            <a:r>
              <a:rPr lang="zh-CN" altLang="en-US" sz="2400" b="1" dirty="0" smtClean="0"/>
              <a:t>多项式的乘法函数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conv</a:t>
            </a:r>
            <a:r>
              <a:rPr lang="zh-CN" altLang="en-US" sz="2400" b="1" dirty="0" smtClean="0"/>
              <a:t>，等同于向量卷积； </a:t>
            </a:r>
            <a:r>
              <a:rPr lang="en-US" altLang="zh-CN" sz="2400" b="1" dirty="0" smtClean="0"/>
              <a:t>what ?</a:t>
            </a:r>
          </a:p>
          <a:p>
            <a:pPr marL="365125" indent="-255588" algn="l"/>
            <a:r>
              <a:rPr lang="zh-CN" altLang="en-US" sz="2400" b="1" dirty="0" smtClean="0"/>
              <a:t>多项式的除法函数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deconv</a:t>
            </a:r>
            <a:r>
              <a:rPr lang="zh-CN" altLang="en-US" sz="2400" b="1" dirty="0" smtClean="0"/>
              <a:t>，等同于向量解卷。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1187624" y="2143884"/>
            <a:ext cx="6769100" cy="440120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93471D"/>
                </a:solidFill>
              </a:rPr>
              <a:t>p</a:t>
            </a:r>
            <a:r>
              <a:rPr lang="en-US" altLang="zh-CN" sz="2400" dirty="0">
                <a:solidFill>
                  <a:srgbClr val="93471D"/>
                </a:solidFill>
              </a:rPr>
              <a:t>=[1  2  3]; poly2sym(p)</a:t>
            </a:r>
          </a:p>
          <a:p>
            <a:pPr eaLnBrk="1" hangingPunct="1"/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=</a:t>
            </a:r>
          </a:p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x^2+2x+3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93471D"/>
                </a:solidFill>
              </a:rPr>
              <a:t>d</a:t>
            </a:r>
            <a:r>
              <a:rPr lang="en-US" altLang="zh-CN" sz="2400" dirty="0">
                <a:solidFill>
                  <a:srgbClr val="93471D"/>
                </a:solidFill>
              </a:rPr>
              <a:t>=[2   5]; poly2sym(d)</a:t>
            </a:r>
          </a:p>
          <a:p>
            <a:pPr eaLnBrk="1" hangingPunct="1"/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=</a:t>
            </a:r>
          </a:p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2x+5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rgbClr val="93471D"/>
                </a:solidFill>
              </a:rPr>
              <a:t>pd</a:t>
            </a:r>
            <a:r>
              <a:rPr lang="en-US" altLang="zh-CN" sz="2400" dirty="0">
                <a:solidFill>
                  <a:srgbClr val="93471D"/>
                </a:solidFill>
              </a:rPr>
              <a:t>=</a:t>
            </a:r>
            <a:r>
              <a:rPr lang="en-US" altLang="zh-CN" sz="2400" dirty="0" err="1">
                <a:solidFill>
                  <a:srgbClr val="93471D"/>
                </a:solidFill>
              </a:rPr>
              <a:t>conv</a:t>
            </a:r>
            <a:r>
              <a:rPr lang="en-US" altLang="zh-CN" sz="2400" dirty="0">
                <a:solidFill>
                  <a:srgbClr val="93471D"/>
                </a:solidFill>
              </a:rPr>
              <a:t>(</a:t>
            </a:r>
            <a:r>
              <a:rPr lang="en-US" altLang="zh-CN" sz="2400" dirty="0" err="1">
                <a:solidFill>
                  <a:srgbClr val="93471D"/>
                </a:solidFill>
              </a:rPr>
              <a:t>p,d</a:t>
            </a:r>
            <a:r>
              <a:rPr lang="en-US" altLang="zh-CN" sz="2400" dirty="0">
                <a:solidFill>
                  <a:srgbClr val="93471D"/>
                </a:solidFill>
              </a:rPr>
              <a:t>); poly2sym(</a:t>
            </a:r>
            <a:r>
              <a:rPr lang="en-US" altLang="zh-CN" sz="2400" dirty="0" err="1">
                <a:solidFill>
                  <a:srgbClr val="93471D"/>
                </a:solidFill>
              </a:rPr>
              <a:t>pd</a:t>
            </a:r>
            <a:r>
              <a:rPr lang="en-US" altLang="zh-CN" sz="2400" dirty="0">
                <a:solidFill>
                  <a:srgbClr val="93471D"/>
                </a:solidFill>
              </a:rPr>
              <a:t>)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ans</a:t>
            </a:r>
            <a:r>
              <a:rPr lang="en-US" altLang="zh-CN" sz="2000" b="0" dirty="0">
                <a:solidFill>
                  <a:schemeClr val="tx1"/>
                </a:solidFill>
              </a:rPr>
              <a:t> =	</a:t>
            </a:r>
          </a:p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		2*x^3+9*x^2+16*x+15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93471D"/>
                </a:solidFill>
              </a:rPr>
              <a:t>p1=</a:t>
            </a:r>
            <a:r>
              <a:rPr lang="en-US" altLang="zh-CN" sz="2400" dirty="0" err="1" smtClean="0">
                <a:solidFill>
                  <a:srgbClr val="93471D"/>
                </a:solidFill>
              </a:rPr>
              <a:t>deconv</a:t>
            </a:r>
            <a:r>
              <a:rPr lang="en-US" altLang="zh-CN" sz="2400" dirty="0" smtClean="0">
                <a:solidFill>
                  <a:srgbClr val="93471D"/>
                </a:solidFill>
              </a:rPr>
              <a:t>(</a:t>
            </a:r>
            <a:r>
              <a:rPr lang="en-US" altLang="zh-CN" sz="2400" dirty="0" err="1" smtClean="0">
                <a:solidFill>
                  <a:srgbClr val="93471D"/>
                </a:solidFill>
              </a:rPr>
              <a:t>pd,d</a:t>
            </a:r>
            <a:r>
              <a:rPr lang="en-US" altLang="zh-CN" sz="2400" dirty="0">
                <a:solidFill>
                  <a:srgbClr val="93471D"/>
                </a:solidFill>
              </a:rPr>
              <a:t>)    </a:t>
            </a:r>
            <a:r>
              <a:rPr lang="en-US" altLang="zh-CN" sz="2400" dirty="0">
                <a:solidFill>
                  <a:srgbClr val="45BB5B"/>
                </a:solidFill>
              </a:rPr>
              <a:t>%</a:t>
            </a:r>
            <a:r>
              <a:rPr lang="zh-CN" altLang="en-US" sz="2400" dirty="0">
                <a:solidFill>
                  <a:srgbClr val="45BB5B"/>
                </a:solidFill>
              </a:rPr>
              <a:t>显然与</a:t>
            </a:r>
            <a:r>
              <a:rPr lang="en-US" altLang="zh-CN" sz="2400" dirty="0">
                <a:solidFill>
                  <a:srgbClr val="45BB5B"/>
                </a:solidFill>
              </a:rPr>
              <a:t>p</a:t>
            </a:r>
            <a:r>
              <a:rPr lang="zh-CN" altLang="en-US" sz="2400" dirty="0">
                <a:solidFill>
                  <a:srgbClr val="45BB5B"/>
                </a:solidFill>
              </a:rPr>
              <a:t>相同</a:t>
            </a:r>
          </a:p>
          <a:p>
            <a:pPr eaLnBrk="1" hangingPunct="1"/>
            <a:r>
              <a:rPr lang="en-US" altLang="zh-CN" sz="2000" b="0" dirty="0" smtClean="0">
                <a:solidFill>
                  <a:schemeClr val="tx1"/>
                </a:solidFill>
              </a:rPr>
              <a:t>	p1 =</a:t>
            </a:r>
          </a:p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b="0" dirty="0">
                <a:solidFill>
                  <a:schemeClr val="tx1"/>
                </a:solidFill>
              </a:rPr>
              <a:t>1    2     3</a:t>
            </a:r>
          </a:p>
        </p:txBody>
      </p:sp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数值计算补充    </a:t>
            </a:r>
            <a:r>
              <a:rPr lang="zh-CN" altLang="en-US" sz="4000" dirty="0" smtClean="0">
                <a:solidFill>
                  <a:srgbClr val="0000FF"/>
                </a:solidFill>
              </a:rPr>
              <a:t>多项式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900113" y="1268413"/>
            <a:ext cx="7583487" cy="720725"/>
          </a:xfrm>
        </p:spPr>
        <p:txBody>
          <a:bodyPr/>
          <a:lstStyle/>
          <a:p>
            <a:pPr marL="365125" indent="-255588" algn="l"/>
            <a:r>
              <a:rPr lang="en-US" altLang="zh-CN" sz="2800" b="1" dirty="0" err="1" smtClean="0">
                <a:solidFill>
                  <a:srgbClr val="FF0000"/>
                </a:solidFill>
              </a:rPr>
              <a:t>polyder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/>
              <a:t>多项式的微分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1979712" y="1994885"/>
            <a:ext cx="5257800" cy="415498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 smtClean="0">
                <a:solidFill>
                  <a:srgbClr val="93471D"/>
                </a:solidFill>
              </a:rPr>
              <a:t>p</a:t>
            </a:r>
            <a:r>
              <a:rPr lang="en-US" altLang="zh-CN" sz="2400" b="0" dirty="0">
                <a:solidFill>
                  <a:srgbClr val="93471D"/>
                </a:solidFill>
              </a:rPr>
              <a:t>=[2 -5 6 -1 9]; poly2sym(p)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=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2*x^4-5*x^3+6*x^2-x+9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0" dirty="0" err="1" smtClean="0">
                <a:solidFill>
                  <a:srgbClr val="93471D"/>
                </a:solidFill>
              </a:rPr>
              <a:t>dp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=</a:t>
            </a:r>
            <a:r>
              <a:rPr lang="en-US" altLang="zh-CN" sz="2400" b="0" dirty="0" err="1" smtClean="0">
                <a:solidFill>
                  <a:srgbClr val="93471D"/>
                </a:solidFill>
              </a:rPr>
              <a:t>polyder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(p</a:t>
            </a:r>
            <a:r>
              <a:rPr lang="en-US" altLang="zh-CN" sz="2400" b="0" dirty="0">
                <a:solidFill>
                  <a:srgbClr val="93471D"/>
                </a:solidFill>
              </a:rPr>
              <a:t>)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dp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=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</a:rPr>
              <a:t>	8   </a:t>
            </a:r>
            <a:r>
              <a:rPr lang="en-US" altLang="zh-CN" sz="2400" b="0" dirty="0">
                <a:solidFill>
                  <a:schemeClr val="tx1"/>
                </a:solidFill>
              </a:rPr>
              <a:t>-15    12    -1</a:t>
            </a:r>
          </a:p>
          <a:p>
            <a:pPr eaLnBrk="1" hangingPunct="1"/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0" dirty="0" smtClean="0">
                <a:solidFill>
                  <a:srgbClr val="93471D"/>
                </a:solidFill>
              </a:rPr>
              <a:t>poly2sym(</a:t>
            </a:r>
            <a:r>
              <a:rPr lang="en-US" altLang="zh-CN" sz="2400" b="0" dirty="0" err="1" smtClean="0">
                <a:solidFill>
                  <a:srgbClr val="93471D"/>
                </a:solidFill>
              </a:rPr>
              <a:t>dp</a:t>
            </a:r>
            <a:r>
              <a:rPr lang="en-US" altLang="zh-CN" sz="2400" b="0" dirty="0">
                <a:solidFill>
                  <a:srgbClr val="93471D"/>
                </a:solidFill>
              </a:rPr>
              <a:t>)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ans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=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</a:rPr>
              <a:t>	8*x^3-15*x^2+12*x-1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06500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数值计算补充    </a:t>
            </a:r>
            <a:r>
              <a:rPr lang="zh-CN" altLang="en-US" sz="4000" dirty="0" smtClean="0">
                <a:solidFill>
                  <a:srgbClr val="0000FF"/>
                </a:solidFill>
              </a:rPr>
              <a:t>多项式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60673" y="1034733"/>
            <a:ext cx="715168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对于一般非线性方程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组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/>
            <a:r>
              <a:rPr lang="en-US" altLang="zh-CN" i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)=0,…,</a:t>
            </a:r>
            <a:r>
              <a:rPr lang="en-US" altLang="zh-CN" i="1" dirty="0" err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)=0, </a:t>
            </a:r>
            <a:r>
              <a:rPr lang="en-US" altLang="zh-CN" i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,…,</a:t>
            </a:r>
            <a:r>
              <a:rPr lang="en-US" altLang="zh-CN" i="1" dirty="0" err="1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最常用的求解命令是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solve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fsolve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Text Box 2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36104" y="2988241"/>
            <a:ext cx="78123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solve (‘f1(x)’,…,‘</a:t>
            </a:r>
            <a:r>
              <a:rPr lang="en-US" altLang="zh-CN" sz="3200" b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fn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(x)’)</a:t>
            </a:r>
          </a:p>
          <a:p>
            <a:pPr algn="just" eaLnBrk="1" hangingPunct="1"/>
            <a:r>
              <a:rPr lang="zh-CN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实质上是符号运算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Text Box 3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4440014"/>
            <a:ext cx="65172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fsolve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(‘f1(x)’,…,‘</a:t>
            </a:r>
            <a:r>
              <a:rPr lang="en-US" altLang="zh-CN" sz="3200" b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fn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(x)’,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初值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option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 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是基于迭代算法的数值运算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>
                <a:solidFill>
                  <a:srgbClr val="0000FF"/>
                </a:solidFill>
              </a:rPr>
              <a:t>非线性方程</a:t>
            </a:r>
            <a:r>
              <a:rPr lang="en-US" altLang="zh-CN" sz="4000" dirty="0">
                <a:solidFill>
                  <a:srgbClr val="0000FF"/>
                </a:solidFill>
              </a:rPr>
              <a:t>(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  <a:r>
              <a:rPr lang="en-US" altLang="zh-CN" sz="40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69127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noProof="1">
                <a:latin typeface="+mn-ea"/>
                <a:ea typeface="+mn-ea"/>
              </a:rPr>
              <a:t>solve</a:t>
            </a:r>
            <a:r>
              <a:rPr lang="zh-CN" altLang="en-US" sz="2800" noProof="1">
                <a:latin typeface="+mn-ea"/>
                <a:ea typeface="+mn-ea"/>
              </a:rPr>
              <a:t>并非</a:t>
            </a:r>
            <a:r>
              <a:rPr lang="zh-CN" altLang="en-US" sz="2800" noProof="1" smtClean="0">
                <a:latin typeface="+mn-ea"/>
                <a:ea typeface="+mn-ea"/>
              </a:rPr>
              <a:t>万能</a:t>
            </a:r>
            <a:r>
              <a:rPr lang="en-US" altLang="zh-CN" sz="2800" noProof="1" smtClean="0">
                <a:latin typeface="+mn-ea"/>
                <a:ea typeface="+mn-ea"/>
              </a:rPr>
              <a:t>, </a:t>
            </a:r>
            <a:r>
              <a:rPr lang="zh-CN" altLang="en-US" sz="2800" noProof="1" smtClean="0">
                <a:latin typeface="+mn-ea"/>
                <a:ea typeface="+mn-ea"/>
              </a:rPr>
              <a:t>对于单方程</a:t>
            </a:r>
            <a:r>
              <a:rPr lang="en-US" altLang="zh-CN" sz="2800" noProof="1" smtClean="0">
                <a:latin typeface="+mn-ea"/>
                <a:ea typeface="+mn-ea"/>
              </a:rPr>
              <a:t>,</a:t>
            </a:r>
            <a:r>
              <a:rPr lang="zh-CN" altLang="en-US" sz="2800" noProof="1" smtClean="0">
                <a:latin typeface="+mn-ea"/>
                <a:ea typeface="+mn-ea"/>
              </a:rPr>
              <a:t>一般可求解</a:t>
            </a:r>
            <a:r>
              <a:rPr lang="en-US" altLang="zh-CN" sz="2800" noProof="1" smtClean="0">
                <a:latin typeface="+mn-ea"/>
                <a:ea typeface="+mn-ea"/>
              </a:rPr>
              <a:t>,</a:t>
            </a:r>
          </a:p>
          <a:p>
            <a:pPr eaLnBrk="1" hangingPunct="1">
              <a:defRPr/>
            </a:pPr>
            <a:r>
              <a:rPr lang="zh-CN" altLang="en-US" sz="2800" noProof="1" smtClean="0">
                <a:latin typeface="+mn-ea"/>
                <a:ea typeface="+mn-ea"/>
              </a:rPr>
              <a:t>对于复杂方程</a:t>
            </a:r>
            <a:r>
              <a:rPr lang="en-US" altLang="zh-CN" sz="2800" noProof="1" smtClean="0">
                <a:latin typeface="+mn-ea"/>
                <a:ea typeface="+mn-ea"/>
              </a:rPr>
              <a:t>(</a:t>
            </a:r>
            <a:r>
              <a:rPr lang="zh-CN" altLang="en-US" sz="2800" noProof="1" smtClean="0">
                <a:latin typeface="+mn-ea"/>
                <a:ea typeface="+mn-ea"/>
              </a:rPr>
              <a:t>组</a:t>
            </a:r>
            <a:r>
              <a:rPr lang="en-US" altLang="zh-CN" sz="2800" noProof="1" smtClean="0">
                <a:latin typeface="+mn-ea"/>
                <a:ea typeface="+mn-ea"/>
              </a:rPr>
              <a:t>)</a:t>
            </a:r>
            <a:r>
              <a:rPr lang="zh-CN" altLang="en-US" sz="2800" noProof="1" smtClean="0">
                <a:latin typeface="+mn-ea"/>
                <a:ea typeface="+mn-ea"/>
              </a:rPr>
              <a:t>，有时会失效。</a:t>
            </a:r>
          </a:p>
        </p:txBody>
      </p: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4488565" y="2060848"/>
            <a:ext cx="4611893" cy="1877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【例】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方程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bx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Courier New" panose="02070309020205020404" pitchFamily="49" charset="0"/>
              </a:rPr>
              <a:t>solve('a*x^2+b*</a:t>
            </a:r>
            <a:r>
              <a:rPr lang="en-US" altLang="zh-CN" dirty="0" err="1">
                <a:solidFill>
                  <a:srgbClr val="93471D"/>
                </a:solidFill>
                <a:latin typeface="Courier New" panose="02070309020205020404" pitchFamily="49" charset="0"/>
              </a:rPr>
              <a:t>x+c</a:t>
            </a:r>
            <a:r>
              <a:rPr lang="en-US" altLang="zh-CN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')</a:t>
            </a:r>
          </a:p>
          <a:p>
            <a:pPr algn="just" eaLnBrk="1" hangingPunct="1"/>
            <a:r>
              <a:rPr lang="en-US" altLang="zh-CN" sz="20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ans</a:t>
            </a:r>
            <a:r>
              <a:rPr lang="en-US" altLang="zh-CN" sz="2000" b="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</a:p>
          <a:p>
            <a:pPr algn="just" eaLnBrk="1" hangingPunct="1"/>
            <a:r>
              <a:rPr lang="pt-BR" altLang="zh-CN" sz="2000" b="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-</a:t>
            </a:r>
            <a:r>
              <a:rPr lang="pt-BR" altLang="zh-CN" sz="2000" b="0" dirty="0">
                <a:solidFill>
                  <a:schemeClr val="tx1"/>
                </a:solidFill>
                <a:latin typeface="Courier New" panose="02070309020205020404" pitchFamily="49" charset="0"/>
              </a:rPr>
              <a:t>1/2*(b-(b^2-4*a*c)^(1/2))/a</a:t>
            </a:r>
          </a:p>
          <a:p>
            <a:pPr algn="just" eaLnBrk="1" hangingPunct="1"/>
            <a:r>
              <a:rPr lang="pt-BR" altLang="zh-CN" sz="2000" b="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-</a:t>
            </a:r>
            <a:r>
              <a:rPr lang="pt-BR" altLang="zh-CN" sz="2000" b="0" dirty="0">
                <a:solidFill>
                  <a:schemeClr val="tx1"/>
                </a:solidFill>
                <a:latin typeface="Courier New" panose="02070309020205020404" pitchFamily="49" charset="0"/>
              </a:rPr>
              <a:t>1/2*(b+(b^2-4*a*c)^(1/2))/</a:t>
            </a:r>
            <a:r>
              <a:rPr lang="pt-BR" altLang="zh-CN" sz="2000" b="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a</a:t>
            </a:r>
            <a:endParaRPr lang="pt-BR" altLang="zh-CN" sz="2000" b="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非线性方程</a:t>
            </a:r>
            <a:r>
              <a:rPr lang="en-US" altLang="zh-CN" sz="4000">
                <a:solidFill>
                  <a:srgbClr val="0000FF"/>
                </a:solidFill>
              </a:rPr>
              <a:t>(</a:t>
            </a:r>
            <a:r>
              <a:rPr lang="zh-CN" altLang="en-US" sz="4000">
                <a:solidFill>
                  <a:srgbClr val="0000FF"/>
                </a:solidFill>
              </a:rPr>
              <a:t>组</a:t>
            </a:r>
            <a:r>
              <a:rPr lang="en-US" altLang="zh-CN" sz="4000">
                <a:solidFill>
                  <a:srgbClr val="0000FF"/>
                </a:solidFill>
              </a:rPr>
              <a:t>)  solve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988" y="2060848"/>
            <a:ext cx="4263988" cy="458587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【例】  解方程</a:t>
            </a:r>
            <a:r>
              <a:rPr lang="zh-CN" altLang="en-US" i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x-2</a:t>
            </a:r>
            <a:endParaRPr lang="en-US" altLang="zh-CN" i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s=solve('x^3=-x-2') </a:t>
            </a:r>
          </a:p>
          <a:p>
            <a:pPr algn="just" eaLnBrk="1" hangingPunct="1"/>
            <a:r>
              <a:rPr lang="zh-CN" altLang="en-US" sz="2000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或</a:t>
            </a:r>
            <a:endParaRPr lang="en-US" altLang="zh-CN" sz="2000" dirty="0" smtClean="0">
              <a:solidFill>
                <a:srgbClr val="93471D"/>
              </a:solidFill>
              <a:latin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s=solve</a:t>
            </a:r>
            <a:r>
              <a:rPr lang="en-US" altLang="zh-CN" dirty="0">
                <a:solidFill>
                  <a:srgbClr val="93471D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'x^3+x+2')</a:t>
            </a:r>
            <a:endParaRPr lang="en-US" altLang="zh-CN" dirty="0">
              <a:solidFill>
                <a:srgbClr val="93471D"/>
              </a:solidFill>
              <a:latin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double(s) </a:t>
            </a:r>
            <a:r>
              <a:rPr lang="en-US" altLang="zh-CN" sz="2400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这样能得到数值</a:t>
            </a:r>
            <a:endParaRPr lang="en-US" altLang="zh-CN" sz="2400" dirty="0" smtClean="0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s=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 eaLnBrk="1" hangingPunct="1"/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  <a:p>
            <a:pPr algn="just" eaLnBrk="1" hangingPunct="1"/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(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7^(1/2)*i)/2 + 1/2</a:t>
            </a:r>
          </a:p>
          <a:p>
            <a:pPr algn="just" eaLnBrk="1" hangingPunct="1"/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1/2 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- (7^(1/2)*i)/2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ana =</a:t>
            </a:r>
          </a:p>
          <a:p>
            <a:pPr algn="just" eaLnBrk="1" hangingPunct="1"/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-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1.0000 + 0.0000i</a:t>
            </a:r>
          </a:p>
          <a:p>
            <a:pPr algn="just" eaLnBrk="1" hangingPunct="1"/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0.5000 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+ 1.3229i</a:t>
            </a:r>
          </a:p>
          <a:p>
            <a:pPr algn="just" eaLnBrk="1" hangingPunct="1"/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nn-NO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0.5000 </a:t>
            </a:r>
            <a:r>
              <a:rPr lang="nn-NO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- 1.3229i</a:t>
            </a:r>
          </a:p>
        </p:txBody>
      </p:sp>
      <p:sp>
        <p:nvSpPr>
          <p:cNvPr id="2" name="矩形 1"/>
          <p:cNvSpPr/>
          <p:nvPr/>
        </p:nvSpPr>
        <p:spPr>
          <a:xfrm>
            <a:off x="4895593" y="4136306"/>
            <a:ext cx="379783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非线性方程</a:t>
            </a:r>
            <a:r>
              <a:rPr lang="en-US" altLang="zh-CN" sz="2000" noProof="1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组</a:t>
            </a:r>
            <a:r>
              <a:rPr lang="en-US" altLang="zh-CN" sz="2000" noProof="1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中</a:t>
            </a:r>
            <a:endParaRPr lang="en-US" altLang="zh-CN" sz="2000" noProof="1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多项式方程是比较容易求解的。</a:t>
            </a:r>
            <a:endParaRPr lang="en-US" altLang="zh-CN" sz="2000" noProof="1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其他形式求解难度更高，</a:t>
            </a:r>
            <a:r>
              <a:rPr lang="en-US" altLang="zh-CN" sz="2000" noProof="1" smtClean="0">
                <a:solidFill>
                  <a:srgbClr val="0000FF"/>
                </a:solidFill>
                <a:latin typeface="+mn-ea"/>
              </a:rPr>
              <a:t>solve</a:t>
            </a:r>
          </a:p>
          <a:p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有时给出错误结果或不能求解。</a:t>
            </a:r>
            <a:endParaRPr lang="en-US" altLang="zh-CN" sz="2000" noProof="1" smtClean="0">
              <a:solidFill>
                <a:srgbClr val="0000FF"/>
              </a:solidFill>
              <a:latin typeface="+mn-ea"/>
            </a:endParaRPr>
          </a:p>
          <a:p>
            <a:endParaRPr lang="en-US" altLang="zh-CN" sz="2000" noProof="1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原因：符号运算本质上是在</a:t>
            </a:r>
            <a:endParaRPr lang="en-US" altLang="zh-CN" sz="2000" noProof="1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000" noProof="1" smtClean="0">
                <a:solidFill>
                  <a:srgbClr val="0000FF"/>
                </a:solidFill>
                <a:latin typeface="+mn-ea"/>
              </a:rPr>
              <a:t>推导解析公式，难度很高。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50825" y="2954493"/>
            <a:ext cx="889317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x1,x2]=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solve</a:t>
            </a:r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(‘x^2*y^2,x-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(y/2</a:t>
            </a:r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)-c’)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dirty="0">
                <a:solidFill>
                  <a:srgbClr val="45BB5B"/>
                </a:solidFill>
                <a:latin typeface="Times New Roman" panose="02020603050405020304" pitchFamily="18" charset="0"/>
              </a:rPr>
              <a:t>默认未知数</a:t>
            </a:r>
            <a:r>
              <a:rPr lang="en-US" altLang="zh-CN" sz="2400" dirty="0">
                <a:solidFill>
                  <a:srgbClr val="45BB5B"/>
                </a:solidFill>
                <a:latin typeface="Times New Roman" panose="02020603050405020304" pitchFamily="18" charset="0"/>
              </a:rPr>
              <a:t>x y</a:t>
            </a: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结果是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     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对应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公式中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	0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x2 = 	0     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对应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公式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  <a:p>
            <a:pPr eaLnBrk="1" hangingPunct="1"/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			-2*c</a:t>
            </a:r>
          </a:p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x1,x2]=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solve</a:t>
            </a:r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(‘x^2*y^2,x-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(y/2)-</a:t>
            </a:r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c’, ‘x’, ‘c’) </a:t>
            </a:r>
            <a:r>
              <a:rPr lang="en-US" altLang="zh-CN" sz="240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指定未知数</a:t>
            </a:r>
            <a:r>
              <a:rPr lang="en-US" altLang="zh-CN" sz="240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x c</a:t>
            </a:r>
            <a:endParaRPr lang="en-US" altLang="zh-CN" dirty="0" smtClean="0">
              <a:solidFill>
                <a:srgbClr val="45BB5B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结果是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       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对应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公式中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x2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 	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-y/2   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对应公式中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8"/>
          <p:cNvSpPr txBox="1">
            <a:spLocks noChangeArrowheads="1"/>
          </p:cNvSpPr>
          <p:nvPr/>
        </p:nvSpPr>
        <p:spPr bwMode="auto">
          <a:xfrm>
            <a:off x="250825" y="1378780"/>
            <a:ext cx="2595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</a:p>
        </p:txBody>
      </p:sp>
      <p:graphicFrame>
        <p:nvGraphicFramePr>
          <p:cNvPr id="481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330551"/>
              </p:ext>
            </p:extLst>
          </p:nvPr>
        </p:nvGraphicFramePr>
        <p:xfrm>
          <a:off x="1538171" y="1391493"/>
          <a:ext cx="1504950" cy="155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6" name="Equation" r:id="rId4" imgW="596880" imgH="634680" progId="Equation.DSMT4">
                  <p:embed/>
                </p:oleObj>
              </mc:Choice>
              <mc:Fallback>
                <p:oleObj name="Equation" r:id="rId4" imgW="596880" imgH="634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171" y="1391493"/>
                        <a:ext cx="1504950" cy="155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非线性方程</a:t>
            </a:r>
            <a:r>
              <a:rPr lang="en-US" altLang="zh-CN" sz="4000">
                <a:solidFill>
                  <a:srgbClr val="0000FF"/>
                </a:solidFill>
              </a:rPr>
              <a:t>(</a:t>
            </a:r>
            <a:r>
              <a:rPr lang="zh-CN" altLang="en-US" sz="4000">
                <a:solidFill>
                  <a:srgbClr val="0000FF"/>
                </a:solidFill>
              </a:rPr>
              <a:t>组</a:t>
            </a:r>
            <a:r>
              <a:rPr lang="en-US" altLang="zh-CN" sz="4000">
                <a:solidFill>
                  <a:srgbClr val="0000FF"/>
                </a:solidFill>
              </a:rPr>
              <a:t>)  solve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471115"/>
              </p:ext>
            </p:extLst>
          </p:nvPr>
        </p:nvGraphicFramePr>
        <p:xfrm>
          <a:off x="1979613" y="958850"/>
          <a:ext cx="308927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3" imgW="1485720" imgH="787320" progId="Equation.DSMT4">
                  <p:embed/>
                </p:oleObj>
              </mc:Choice>
              <mc:Fallback>
                <p:oleObj name="Equation" r:id="rId3" imgW="1485720" imgH="78732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58850"/>
                        <a:ext cx="308927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1038"/>
          <p:cNvSpPr txBox="1">
            <a:spLocks noChangeArrowheads="1"/>
          </p:cNvSpPr>
          <p:nvPr/>
        </p:nvSpPr>
        <p:spPr bwMode="auto">
          <a:xfrm>
            <a:off x="530225" y="1196975"/>
            <a:ext cx="3244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</a:p>
        </p:txBody>
      </p:sp>
      <p:sp>
        <p:nvSpPr>
          <p:cNvPr id="49156" name="Text Box 1042"/>
          <p:cNvSpPr txBox="1">
            <a:spLocks noChangeArrowheads="1"/>
          </p:cNvSpPr>
          <p:nvPr/>
        </p:nvSpPr>
        <p:spPr bwMode="auto">
          <a:xfrm>
            <a:off x="533400" y="28194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]=solve('sin(x)+y^2+log(z)-7=0',...</a:t>
            </a:r>
          </a:p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             '3*x+2^y-z^3+1=0',...</a:t>
            </a:r>
          </a:p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             'x+y+z-5=0',  '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x','y','z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')</a:t>
            </a:r>
          </a:p>
        </p:txBody>
      </p:sp>
      <p:sp>
        <p:nvSpPr>
          <p:cNvPr id="49160" name="Text Box 1045"/>
          <p:cNvSpPr txBox="1">
            <a:spLocks noChangeArrowheads="1"/>
          </p:cNvSpPr>
          <p:nvPr/>
        </p:nvSpPr>
        <p:spPr bwMode="auto">
          <a:xfrm>
            <a:off x="685801" y="4304508"/>
            <a:ext cx="611844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l-PL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pl-PL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pl-PL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5.1004127298867761621009050441017</a:t>
            </a:r>
            <a:endParaRPr lang="pl-PL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l-PL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pl-PL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pl-PL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pl-PL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2.6442371270278301895646143811868</a:t>
            </a:r>
          </a:p>
          <a:p>
            <a:pPr eaLnBrk="1" hangingPunct="1"/>
            <a:r>
              <a:rPr lang="pl-PL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z </a:t>
            </a:r>
            <a:r>
              <a:rPr lang="pl-PL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pl-PL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2.543824397141054027463709337085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非线性方程</a:t>
            </a:r>
            <a:r>
              <a:rPr lang="en-US" altLang="zh-CN" sz="4000">
                <a:solidFill>
                  <a:srgbClr val="0000FF"/>
                </a:solidFill>
              </a:rPr>
              <a:t>(</a:t>
            </a:r>
            <a:r>
              <a:rPr lang="zh-CN" altLang="en-US" sz="4000">
                <a:solidFill>
                  <a:srgbClr val="0000FF"/>
                </a:solidFill>
              </a:rPr>
              <a:t>组</a:t>
            </a:r>
            <a:r>
              <a:rPr lang="en-US" altLang="zh-CN" sz="4000">
                <a:solidFill>
                  <a:srgbClr val="0000FF"/>
                </a:solidFill>
              </a:rPr>
              <a:t>)  solve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962400" y="2782168"/>
            <a:ext cx="1295400" cy="690562"/>
            <a:chOff x="3024" y="2016"/>
            <a:chExt cx="816" cy="435"/>
          </a:xfrm>
        </p:grpSpPr>
        <p:sp>
          <p:nvSpPr>
            <p:cNvPr id="50192" name="Line 21"/>
            <p:cNvSpPr>
              <a:spLocks noChangeShapeType="1"/>
            </p:cNvSpPr>
            <p:nvPr/>
          </p:nvSpPr>
          <p:spPr bwMode="auto">
            <a:xfrm>
              <a:off x="3024" y="2016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22"/>
            <p:cNvSpPr>
              <a:spLocks noChangeShapeType="1"/>
            </p:cNvSpPr>
            <p:nvPr/>
          </p:nvSpPr>
          <p:spPr bwMode="auto">
            <a:xfrm>
              <a:off x="3120" y="2016"/>
              <a:ext cx="336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Text Box 23"/>
            <p:cNvSpPr txBox="1">
              <a:spLocks noChangeArrowheads="1"/>
            </p:cNvSpPr>
            <p:nvPr/>
          </p:nvSpPr>
          <p:spPr bwMode="auto">
            <a:xfrm>
              <a:off x="3168" y="2160"/>
              <a:ext cx="672" cy="2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初值</a:t>
              </a:r>
            </a:p>
          </p:txBody>
        </p:sp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4724400" y="2782168"/>
            <a:ext cx="4191000" cy="1135062"/>
            <a:chOff x="2928" y="2880"/>
            <a:chExt cx="2640" cy="715"/>
          </a:xfrm>
        </p:grpSpPr>
        <p:sp>
          <p:nvSpPr>
            <p:cNvPr id="50188" name="Text Box 24"/>
            <p:cNvSpPr txBox="1">
              <a:spLocks noChangeArrowheads="1"/>
            </p:cNvSpPr>
            <p:nvPr/>
          </p:nvSpPr>
          <p:spPr bwMode="auto">
            <a:xfrm>
              <a:off x="3600" y="3072"/>
              <a:ext cx="1968" cy="523"/>
            </a:xfrm>
            <a:prstGeom prst="rect">
              <a:avLst/>
            </a:prstGeom>
            <a:noFill/>
            <a:ln w="25400" cap="sq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options=1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表示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anose="02010600030101010101" pitchFamily="2" charset="-122"/>
                </a:rPr>
                <a:t>输出</a:t>
              </a:r>
              <a:endPara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eaLnBrk="1" hangingPunct="1"/>
              <a:r>
                <a:rPr lang="zh-CN" altLang="en-US" sz="2400" dirty="0" smtClean="0">
                  <a:solidFill>
                    <a:schemeClr val="tx1"/>
                  </a:solidFill>
                  <a:latin typeface="宋体" panose="02010600030101010101" pitchFamily="2" charset="-122"/>
                </a:rPr>
                <a:t>中间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结果，可省略</a:t>
              </a:r>
            </a:p>
          </p:txBody>
        </p:sp>
        <p:sp>
          <p:nvSpPr>
            <p:cNvPr id="50189" name="Line 25"/>
            <p:cNvSpPr>
              <a:spLocks noChangeShapeType="1"/>
            </p:cNvSpPr>
            <p:nvPr/>
          </p:nvSpPr>
          <p:spPr bwMode="auto">
            <a:xfrm>
              <a:off x="2928" y="2880"/>
              <a:ext cx="576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26"/>
            <p:cNvSpPr>
              <a:spLocks noChangeShapeType="1"/>
            </p:cNvSpPr>
            <p:nvPr/>
          </p:nvSpPr>
          <p:spPr bwMode="auto">
            <a:xfrm>
              <a:off x="3360" y="2880"/>
              <a:ext cx="0" cy="384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27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0" name="Text Box 3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147168"/>
            <a:ext cx="5181600" cy="531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fsolve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(‘fun’,  X0,  options) </a:t>
            </a:r>
            <a:endParaRPr lang="en-US" altLang="zh-CN" sz="2400" dirty="0">
              <a:solidFill>
                <a:srgbClr val="93471D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28600" y="2766293"/>
            <a:ext cx="3208338" cy="2174875"/>
            <a:chOff x="228600" y="2392363"/>
            <a:chExt cx="3208338" cy="2174875"/>
          </a:xfrm>
        </p:grpSpPr>
        <p:grpSp>
          <p:nvGrpSpPr>
            <p:cNvPr id="50184" name="Group 19"/>
            <p:cNvGrpSpPr>
              <a:grpSpLocks/>
            </p:cNvGrpSpPr>
            <p:nvPr/>
          </p:nvGrpSpPr>
          <p:grpSpPr bwMode="auto">
            <a:xfrm>
              <a:off x="228600" y="2408238"/>
              <a:ext cx="3200400" cy="2159000"/>
              <a:chOff x="144" y="2832"/>
              <a:chExt cx="2016" cy="1360"/>
            </a:xfrm>
          </p:grpSpPr>
          <p:sp>
            <p:nvSpPr>
              <p:cNvPr id="50186" name="Text Box 17"/>
              <p:cNvSpPr txBox="1">
                <a:spLocks noChangeArrowheads="1"/>
              </p:cNvSpPr>
              <p:nvPr/>
            </p:nvSpPr>
            <p:spPr bwMode="auto">
              <a:xfrm>
                <a:off x="144" y="2976"/>
                <a:ext cx="2016" cy="1216"/>
              </a:xfrm>
              <a:prstGeom prst="rect">
                <a:avLst/>
              </a:prstGeom>
              <a:noFill/>
              <a:ln w="25400" cap="sq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函数文件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fun.m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/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</a:rPr>
                  <a:t>        function f = fun(x)</a:t>
                </a:r>
              </a:p>
              <a:p>
                <a:pPr algn="just" eaLnBrk="1" hangingPunct="1"/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</a:rPr>
                  <a:t>        f(1)= </a:t>
                </a:r>
                <a:r>
                  <a:rPr lang="en-US" altLang="zh-CN" sz="2400" i="1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lang="en-US" altLang="zh-CN" sz="2400" baseline="-250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-US" altLang="zh-CN" sz="2400" i="1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 ;</a:t>
                </a:r>
              </a:p>
              <a:p>
                <a:pPr algn="just" eaLnBrk="1" hangingPunct="1"/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……</a:t>
                </a:r>
              </a:p>
              <a:p>
                <a:pPr algn="just" eaLnBrk="1" hangingPunct="1"/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f(n)= </a:t>
                </a:r>
                <a:r>
                  <a:rPr lang="en-US" altLang="zh-CN" sz="2400" i="1" dirty="0" err="1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lang="en-US" altLang="zh-CN" sz="2400" baseline="-25000" dirty="0" err="1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-US" altLang="zh-CN" sz="2400" i="1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en-US" altLang="zh-CN" sz="2400" dirty="0">
                    <a:solidFill>
                      <a:srgbClr val="93471D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 </a:t>
                </a:r>
              </a:p>
            </p:txBody>
          </p:sp>
          <p:sp>
            <p:nvSpPr>
              <p:cNvPr id="50187" name="Line 18"/>
              <p:cNvSpPr>
                <a:spLocks noChangeShapeType="1"/>
              </p:cNvSpPr>
              <p:nvPr/>
            </p:nvSpPr>
            <p:spPr bwMode="auto">
              <a:xfrm flipV="1">
                <a:off x="1776" y="2832"/>
                <a:ext cx="288" cy="144"/>
              </a:xfrm>
              <a:prstGeom prst="line">
                <a:avLst/>
              </a:prstGeom>
              <a:noFill/>
              <a:ln w="25400" cap="sq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85" name="Line 21"/>
            <p:cNvSpPr>
              <a:spLocks noChangeShapeType="1"/>
            </p:cNvSpPr>
            <p:nvPr/>
          </p:nvSpPr>
          <p:spPr bwMode="auto">
            <a:xfrm>
              <a:off x="3132138" y="2392363"/>
              <a:ext cx="304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2" name="Text Box 1033"/>
          <p:cNvSpPr txBox="1">
            <a:spLocks noChangeArrowheads="1"/>
          </p:cNvSpPr>
          <p:nvPr/>
        </p:nvSpPr>
        <p:spPr bwMode="auto">
          <a:xfrm>
            <a:off x="304800" y="981075"/>
            <a:ext cx="853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fsolve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本质上是基于迭代算法的数值求解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方程组需要通过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文件来定义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非线性方程</a:t>
            </a:r>
            <a:r>
              <a:rPr lang="en-US" altLang="zh-CN" sz="4000">
                <a:solidFill>
                  <a:srgbClr val="0000FF"/>
                </a:solidFill>
              </a:rPr>
              <a:t>(</a:t>
            </a:r>
            <a:r>
              <a:rPr lang="zh-CN" altLang="en-US" sz="4000">
                <a:solidFill>
                  <a:srgbClr val="0000FF"/>
                </a:solidFill>
              </a:rPr>
              <a:t>组</a:t>
            </a:r>
            <a:r>
              <a:rPr lang="en-US" altLang="zh-CN" sz="4000">
                <a:solidFill>
                  <a:srgbClr val="0000FF"/>
                </a:solidFill>
              </a:rPr>
              <a:t>)  fsolve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33"/>
          <p:cNvSpPr txBox="1">
            <a:spLocks noChangeArrowheads="1"/>
          </p:cNvSpPr>
          <p:nvPr/>
        </p:nvSpPr>
        <p:spPr bwMode="auto">
          <a:xfrm>
            <a:off x="107504" y="981075"/>
            <a:ext cx="828092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函数文件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my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eq001.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0" dirty="0" smtClean="0">
                <a:solidFill>
                  <a:srgbClr val="93471D"/>
                </a:solidFill>
              </a:rPr>
              <a:t>		function </a:t>
            </a:r>
            <a:r>
              <a:rPr lang="en-US" altLang="zh-CN" sz="2400" b="0" dirty="0" err="1">
                <a:solidFill>
                  <a:srgbClr val="93471D"/>
                </a:solidFill>
              </a:rPr>
              <a:t>eq</a:t>
            </a:r>
            <a:r>
              <a:rPr lang="en-US" altLang="zh-CN" sz="2400" b="0" dirty="0">
                <a:solidFill>
                  <a:srgbClr val="93471D"/>
                </a:solidFill>
              </a:rPr>
              <a:t>=myeq001(f)</a:t>
            </a:r>
          </a:p>
          <a:p>
            <a:r>
              <a:rPr lang="en-US" altLang="zh-CN" sz="2400" b="0" dirty="0" smtClean="0">
                <a:solidFill>
                  <a:srgbClr val="93471D"/>
                </a:solidFill>
              </a:rPr>
              <a:t>		x=f(1</a:t>
            </a:r>
            <a:r>
              <a:rPr lang="en-US" altLang="zh-CN" sz="2400" b="0" dirty="0">
                <a:solidFill>
                  <a:srgbClr val="93471D"/>
                </a:solidFill>
              </a:rPr>
              <a:t>);y=f(2);</a:t>
            </a:r>
          </a:p>
          <a:p>
            <a:r>
              <a:rPr lang="en-US" altLang="zh-CN" sz="2400" b="0" dirty="0" smtClean="0">
                <a:solidFill>
                  <a:srgbClr val="93471D"/>
                </a:solidFill>
              </a:rPr>
              <a:t>		</a:t>
            </a:r>
            <a:r>
              <a:rPr lang="en-US" altLang="zh-CN" sz="2400" b="0" dirty="0" err="1" smtClean="0">
                <a:solidFill>
                  <a:srgbClr val="93471D"/>
                </a:solidFill>
              </a:rPr>
              <a:t>eq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(1</a:t>
            </a:r>
            <a:r>
              <a:rPr lang="en-US" altLang="zh-CN" sz="2400" b="0" dirty="0">
                <a:solidFill>
                  <a:srgbClr val="93471D"/>
                </a:solidFill>
              </a:rPr>
              <a:t>)=x^3-y^2;</a:t>
            </a:r>
          </a:p>
          <a:p>
            <a:r>
              <a:rPr lang="en-US" altLang="zh-CN" sz="2400" b="0" dirty="0" smtClean="0">
                <a:solidFill>
                  <a:srgbClr val="93471D"/>
                </a:solidFill>
              </a:rPr>
              <a:t>		</a:t>
            </a:r>
            <a:r>
              <a:rPr lang="en-US" altLang="zh-CN" sz="2400" b="0" dirty="0" err="1" smtClean="0">
                <a:solidFill>
                  <a:srgbClr val="93471D"/>
                </a:solidFill>
              </a:rPr>
              <a:t>eq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(2)=</a:t>
            </a:r>
            <a:r>
              <a:rPr lang="en-US" altLang="zh-CN" sz="2400" b="0" dirty="0" err="1">
                <a:solidFill>
                  <a:srgbClr val="93471D"/>
                </a:solidFill>
              </a:rPr>
              <a:t>exp</a:t>
            </a:r>
            <a:r>
              <a:rPr lang="en-US" altLang="zh-CN" sz="2400" b="0" dirty="0">
                <a:solidFill>
                  <a:srgbClr val="93471D"/>
                </a:solidFill>
              </a:rPr>
              <a:t>(-x)-y;</a:t>
            </a:r>
            <a:endParaRPr lang="en-US" altLang="zh-CN" sz="2400" dirty="0">
              <a:solidFill>
                <a:srgbClr val="93471D"/>
              </a:solidFill>
              <a:latin typeface="Courier New" panose="02070309020205020404" pitchFamily="49" charset="0"/>
            </a:endParaRPr>
          </a:p>
        </p:txBody>
      </p:sp>
      <p:sp>
        <p:nvSpPr>
          <p:cNvPr id="51203" name="Text Box 1039"/>
          <p:cNvSpPr txBox="1">
            <a:spLocks noChangeArrowheads="1"/>
          </p:cNvSpPr>
          <p:nvPr/>
        </p:nvSpPr>
        <p:spPr bwMode="auto">
          <a:xfrm>
            <a:off x="1924000" y="2852936"/>
            <a:ext cx="624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在命令行运行</a:t>
            </a:r>
            <a:r>
              <a:rPr lang="en-US" altLang="zh-CN" sz="2400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y=</a:t>
            </a:r>
            <a:r>
              <a:rPr lang="en-US" altLang="zh-CN" sz="2400" dirty="0" err="1" smtClean="0">
                <a:solidFill>
                  <a:srgbClr val="93471D"/>
                </a:solidFill>
                <a:latin typeface="Courier New" panose="02070309020205020404" pitchFamily="49" charset="0"/>
              </a:rPr>
              <a:t>fsolve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</a:rPr>
              <a:t>('myeq001',[</a:t>
            </a:r>
            <a:r>
              <a:rPr lang="en-US" altLang="zh-CN" sz="2400" dirty="0" smtClean="0">
                <a:solidFill>
                  <a:srgbClr val="93471D"/>
                </a:solidFill>
                <a:latin typeface="Courier New" panose="02070309020205020404" pitchFamily="49" charset="0"/>
              </a:rPr>
              <a:t>1,1],1)</a:t>
            </a:r>
            <a:endParaRPr lang="en-US" altLang="zh-CN" sz="2400" dirty="0">
              <a:solidFill>
                <a:srgbClr val="93471D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Text Box 1040"/>
          <p:cNvSpPr txBox="1">
            <a:spLocks noChangeArrowheads="1"/>
          </p:cNvSpPr>
          <p:nvPr/>
        </p:nvSpPr>
        <p:spPr bwMode="auto">
          <a:xfrm>
            <a:off x="1925263" y="3645024"/>
            <a:ext cx="48920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结果：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y = 0.6488  0.5226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非线性方程</a:t>
            </a:r>
            <a:r>
              <a:rPr lang="en-US" altLang="zh-CN" sz="4000">
                <a:solidFill>
                  <a:srgbClr val="0000FF"/>
                </a:solidFill>
              </a:rPr>
              <a:t>(</a:t>
            </a:r>
            <a:r>
              <a:rPr lang="zh-CN" altLang="en-US" sz="4000">
                <a:solidFill>
                  <a:srgbClr val="0000FF"/>
                </a:solidFill>
              </a:rPr>
              <a:t>组</a:t>
            </a:r>
            <a:r>
              <a:rPr lang="en-US" altLang="zh-CN" sz="4000">
                <a:solidFill>
                  <a:srgbClr val="0000FF"/>
                </a:solidFill>
              </a:rPr>
              <a:t>)  fsolve</a:t>
            </a:r>
          </a:p>
        </p:txBody>
      </p:sp>
      <p:sp>
        <p:nvSpPr>
          <p:cNvPr id="2" name="矩形 1"/>
          <p:cNvSpPr/>
          <p:nvPr/>
        </p:nvSpPr>
        <p:spPr>
          <a:xfrm>
            <a:off x="250825" y="4253319"/>
            <a:ext cx="8893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对于简单方程，也可用内联函数或匿名函数。</a:t>
            </a:r>
            <a:endParaRPr lang="en-US" altLang="zh-CN" sz="24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smtClean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fun1=inline</a:t>
            </a: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('sin(2*x+1</a:t>
            </a:r>
            <a:r>
              <a:rPr lang="en-US" altLang="zh-CN" sz="2400" b="0" dirty="0" smtClean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)')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fun2=@(x)sin(2*x+1</a:t>
            </a:r>
            <a:r>
              <a:rPr lang="en-US" altLang="zh-CN" sz="2400" b="0" dirty="0" smtClean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0" dirty="0">
              <a:solidFill>
                <a:srgbClr val="93471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y1=</a:t>
            </a:r>
            <a:r>
              <a:rPr lang="en-US" altLang="zh-CN" sz="2400" b="0" dirty="0" err="1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fsolve</a:t>
            </a: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(fun1,[-9 9])  </a:t>
            </a:r>
            <a:r>
              <a:rPr lang="en-US" altLang="zh-CN" sz="2400" b="0" dirty="0">
                <a:solidFill>
                  <a:srgbClr val="45BB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b="0" dirty="0">
                <a:solidFill>
                  <a:srgbClr val="45BB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分别给两个初值，得到两个解</a:t>
            </a:r>
            <a:endParaRPr lang="en-US" altLang="zh-CN" sz="2400" b="0" dirty="0">
              <a:solidFill>
                <a:srgbClr val="45BB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y2=</a:t>
            </a:r>
            <a:r>
              <a:rPr lang="en-US" altLang="zh-CN" sz="2400" b="0" dirty="0" err="1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fsolve</a:t>
            </a:r>
            <a:r>
              <a:rPr lang="en-US" altLang="zh-CN" sz="2400" b="0" dirty="0">
                <a:solidFill>
                  <a:srgbClr val="9347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(fun2,[-9 9])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8"/>
          <p:cNvSpPr txBox="1">
            <a:spLocks noChangeArrowheads="1"/>
          </p:cNvSpPr>
          <p:nvPr/>
        </p:nvSpPr>
        <p:spPr bwMode="auto">
          <a:xfrm>
            <a:off x="457200" y="1076325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roots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仅用于多项式方程求根。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/>
              <a:t>  </a:t>
            </a:r>
            <a:r>
              <a:rPr lang="zh-CN" altLang="en-US" sz="4000" dirty="0">
                <a:solidFill>
                  <a:srgbClr val="0000FF"/>
                </a:solidFill>
              </a:rPr>
              <a:t>非线性方程</a:t>
            </a:r>
            <a:r>
              <a:rPr lang="en-US" altLang="zh-CN" sz="4000" dirty="0">
                <a:solidFill>
                  <a:srgbClr val="0000FF"/>
                </a:solidFill>
              </a:rPr>
              <a:t>(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  <a:r>
              <a:rPr lang="en-US" altLang="zh-CN" sz="4000" dirty="0">
                <a:solidFill>
                  <a:srgbClr val="0000FF"/>
                </a:solidFill>
              </a:rPr>
              <a:t>) roots</a:t>
            </a:r>
          </a:p>
        </p:txBody>
      </p:sp>
      <p:sp>
        <p:nvSpPr>
          <p:cNvPr id="52228" name="Text Box 1033"/>
          <p:cNvSpPr txBox="1">
            <a:spLocks noChangeArrowheads="1"/>
          </p:cNvSpPr>
          <p:nvPr/>
        </p:nvSpPr>
        <p:spPr bwMode="auto">
          <a:xfrm>
            <a:off x="304800" y="1698625"/>
            <a:ext cx="85344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【解】计算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多项式方程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2x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+17x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-x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-157x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=-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140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根。</a:t>
            </a:r>
          </a:p>
          <a:p>
            <a:pPr eaLnBrk="1" hangingPunct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  	p=[2,17,-1,-157,-1,140];    root(p)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结果为</a:t>
            </a: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		-7.000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     		-4.000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			 2.500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			-1.000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</a:rPr>
              <a:t>			 1.000</a:t>
            </a:r>
          </a:p>
          <a:p>
            <a:pPr algn="ctr" eaLnBrk="1" hangingPunct="1"/>
            <a:r>
              <a:rPr lang="zh-CN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高于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次的多项式方程用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roots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可能无法</a:t>
            </a:r>
            <a:r>
              <a:rPr lang="zh-CN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求解。</a:t>
            </a:r>
            <a:endParaRPr lang="zh-CN" altLang="en-US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65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插值与拟合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数值计算的意义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611560" y="980728"/>
            <a:ext cx="8172400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zh-CN" altLang="en-US" dirty="0" smtClean="0">
                <a:solidFill>
                  <a:srgbClr val="FF33CC"/>
                </a:solidFill>
              </a:rPr>
              <a:t>数值计算</a:t>
            </a:r>
            <a:r>
              <a:rPr lang="en-US" altLang="zh-CN" dirty="0" smtClean="0">
                <a:solidFill>
                  <a:srgbClr val="FF33CC"/>
                </a:solidFill>
              </a:rPr>
              <a:t>(</a:t>
            </a:r>
            <a:r>
              <a:rPr lang="zh-CN" altLang="en-US" dirty="0" smtClean="0">
                <a:solidFill>
                  <a:srgbClr val="FF33CC"/>
                </a:solidFill>
              </a:rPr>
              <a:t>近似</a:t>
            </a:r>
            <a:r>
              <a:rPr lang="en-US" altLang="zh-CN" dirty="0" smtClean="0">
                <a:solidFill>
                  <a:srgbClr val="FF33CC"/>
                </a:solidFill>
              </a:rPr>
              <a:t>)    VS    </a:t>
            </a:r>
            <a:r>
              <a:rPr lang="zh-CN" altLang="en-US" dirty="0" smtClean="0">
                <a:solidFill>
                  <a:srgbClr val="FF33CC"/>
                </a:solidFill>
              </a:rPr>
              <a:t>解析计算</a:t>
            </a:r>
            <a:r>
              <a:rPr lang="en-US" altLang="zh-CN" dirty="0" smtClean="0">
                <a:solidFill>
                  <a:srgbClr val="FF33CC"/>
                </a:solidFill>
              </a:rPr>
              <a:t>(</a:t>
            </a:r>
            <a:r>
              <a:rPr lang="zh-CN" altLang="en-US" dirty="0" smtClean="0">
                <a:solidFill>
                  <a:srgbClr val="FF33CC"/>
                </a:solidFill>
              </a:rPr>
              <a:t>精确</a:t>
            </a:r>
            <a:r>
              <a:rPr lang="en-US" altLang="zh-CN" dirty="0" smtClean="0">
                <a:solidFill>
                  <a:srgbClr val="FF33CC"/>
                </a:solidFill>
              </a:rPr>
              <a:t>)</a:t>
            </a:r>
          </a:p>
          <a:p>
            <a:pPr lvl="2" eaLnBrk="1" hangingPunct="1"/>
            <a:endParaRPr lang="zh-CN" altLang="en-US" dirty="0" smtClean="0">
              <a:solidFill>
                <a:schemeClr val="tx1"/>
              </a:solidFill>
            </a:endParaRPr>
          </a:p>
          <a:p>
            <a:pPr marL="0" lvl="2" algn="ctr"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许多</a:t>
            </a:r>
            <a:r>
              <a:rPr lang="zh-CN" altLang="en-US" dirty="0">
                <a:solidFill>
                  <a:schemeClr val="tx1"/>
                </a:solidFill>
              </a:rPr>
              <a:t>科学和工程问题可归结为下列数学问题</a:t>
            </a:r>
          </a:p>
          <a:p>
            <a:pPr marL="0" lvl="2" eaLnBrk="1" hangingPunct="1">
              <a:spcBef>
                <a:spcPts val="6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		</a:t>
            </a:r>
            <a:r>
              <a:rPr lang="zh-CN" altLang="en-US" sz="2400" dirty="0" smtClean="0">
                <a:solidFill>
                  <a:srgbClr val="0000FF"/>
                </a:solidFill>
              </a:rPr>
              <a:t>方程</a:t>
            </a:r>
            <a:r>
              <a:rPr lang="zh-CN" altLang="en-US" sz="2400" dirty="0">
                <a:solidFill>
                  <a:srgbClr val="0000FF"/>
                </a:solidFill>
              </a:rPr>
              <a:t>求根	</a:t>
            </a:r>
            <a:r>
              <a:rPr lang="zh-CN" altLang="en-US" sz="2400" dirty="0">
                <a:solidFill>
                  <a:srgbClr val="0000FF"/>
                </a:solidFill>
                <a:sym typeface="宋体" panose="02010600030101010101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</a:rPr>
              <a:t>解线性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非线性方程组</a:t>
            </a:r>
          </a:p>
          <a:p>
            <a:pPr marL="0" lvl="2" eaLnBrk="1" hangingPunct="1">
              <a:spcBef>
                <a:spcPts val="6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		</a:t>
            </a:r>
            <a:r>
              <a:rPr lang="zh-CN" altLang="en-US" sz="2400" dirty="0" smtClean="0">
                <a:solidFill>
                  <a:srgbClr val="0000FF"/>
                </a:solidFill>
              </a:rPr>
              <a:t>定积分</a:t>
            </a:r>
            <a:r>
              <a:rPr lang="zh-CN" altLang="en-US" sz="2400" dirty="0">
                <a:solidFill>
                  <a:srgbClr val="0000FF"/>
                </a:solidFill>
              </a:rPr>
              <a:t>	求解常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偏微分方程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lvl="2"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	</a:t>
            </a:r>
          </a:p>
          <a:p>
            <a:pPr marL="0" lvl="2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对他们进行数值计算而不是解析计算的原因：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lvl="2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解析</a:t>
            </a:r>
            <a:r>
              <a:rPr lang="zh-CN" altLang="en-US" sz="2400" dirty="0">
                <a:solidFill>
                  <a:schemeClr val="tx1"/>
                </a:solidFill>
              </a:rPr>
              <a:t>解或解析表达式存在，但很难处理或计算量过大</a:t>
            </a:r>
          </a:p>
          <a:p>
            <a:pPr marL="0" lvl="2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解析</a:t>
            </a:r>
            <a:r>
              <a:rPr lang="zh-CN" altLang="en-US" sz="2400" dirty="0">
                <a:solidFill>
                  <a:schemeClr val="tx1"/>
                </a:solidFill>
              </a:rPr>
              <a:t>解不存在（或无法证明其存在性）</a:t>
            </a:r>
          </a:p>
          <a:p>
            <a:pPr marL="0" lvl="2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问题</a:t>
            </a:r>
            <a:r>
              <a:rPr lang="zh-CN" altLang="en-US" sz="2400" dirty="0" smtClean="0">
                <a:solidFill>
                  <a:schemeClr val="tx1"/>
                </a:solidFill>
              </a:rPr>
              <a:t>本身</a:t>
            </a:r>
            <a:r>
              <a:rPr lang="zh-CN" altLang="en-US" sz="2400" dirty="0">
                <a:solidFill>
                  <a:schemeClr val="tx1"/>
                </a:solidFill>
              </a:rPr>
              <a:t>很难</a:t>
            </a:r>
            <a:r>
              <a:rPr lang="zh-CN" altLang="en-US" sz="2400" dirty="0" smtClean="0">
                <a:solidFill>
                  <a:schemeClr val="tx1"/>
                </a:solidFill>
              </a:rPr>
              <a:t>建立或根本没有解析</a:t>
            </a:r>
            <a:r>
              <a:rPr lang="zh-CN" altLang="en-US" sz="2400" dirty="0">
                <a:solidFill>
                  <a:schemeClr val="tx1"/>
                </a:solidFill>
              </a:rPr>
              <a:t>表达式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lvl="2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工程</a:t>
            </a:r>
            <a:r>
              <a:rPr lang="zh-CN" altLang="en-US" sz="2400" dirty="0">
                <a:solidFill>
                  <a:schemeClr val="tx1"/>
                </a:solidFill>
              </a:rPr>
              <a:t>实践中允许合理误差的</a:t>
            </a:r>
            <a:r>
              <a:rPr lang="zh-CN" altLang="en-US" sz="2400" dirty="0" smtClean="0">
                <a:solidFill>
                  <a:schemeClr val="tx1"/>
                </a:solidFill>
              </a:rPr>
              <a:t>存在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11188" y="3430588"/>
            <a:ext cx="8153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缺省，则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用数组下标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1~n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代替，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向量的长度。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要求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单调，一般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xi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不能够超过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的范围，否则要在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之后加上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'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extrap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'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来表示可进行外推插值。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Method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可取：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	nearest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：最邻近插值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	spline 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：三次样条插值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	cubic  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：三次多项式插值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</a:rPr>
              <a:t>pchip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	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：三次赫尔米特插值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	linear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  ：分段线性插值（默认）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53251" name="Group 27"/>
          <p:cNvGrpSpPr>
            <a:grpSpLocks/>
          </p:cNvGrpSpPr>
          <p:nvPr/>
        </p:nvGrpSpPr>
        <p:grpSpPr bwMode="auto">
          <a:xfrm>
            <a:off x="519113" y="1054100"/>
            <a:ext cx="8229600" cy="2065338"/>
            <a:chOff x="144" y="1339"/>
            <a:chExt cx="5184" cy="1301"/>
          </a:xfrm>
        </p:grpSpPr>
        <p:sp>
          <p:nvSpPr>
            <p:cNvPr id="53253" name="Text Box 9"/>
            <p:cNvSpPr txBox="1">
              <a:spLocks noChangeArrowheads="1"/>
            </p:cNvSpPr>
            <p:nvPr/>
          </p:nvSpPr>
          <p:spPr bwMode="auto">
            <a:xfrm>
              <a:off x="864" y="1339"/>
              <a:ext cx="4464" cy="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zh-CN" sz="3200" dirty="0" err="1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yi</a:t>
              </a:r>
              <a:r>
                <a:rPr lang="en-US" altLang="zh-CN" sz="3200" dirty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=interp1(x</a:t>
              </a:r>
              <a:r>
                <a:rPr lang="zh-CN" altLang="en-US" sz="3200" dirty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，</a:t>
              </a:r>
              <a:r>
                <a:rPr lang="en-US" altLang="zh-CN" sz="3200" dirty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y</a:t>
              </a:r>
              <a:r>
                <a:rPr lang="zh-CN" altLang="en-US" sz="3200" dirty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，</a:t>
              </a:r>
              <a:r>
                <a:rPr lang="en-US" altLang="zh-CN" sz="3200" dirty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xi</a:t>
              </a:r>
              <a:r>
                <a:rPr lang="zh-CN" altLang="en-US" sz="3200" dirty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，</a:t>
              </a:r>
              <a:r>
                <a:rPr lang="en-US" altLang="zh-CN" sz="3200" dirty="0" smtClean="0">
                  <a:solidFill>
                    <a:srgbClr val="93471D"/>
                  </a:solidFill>
                  <a:latin typeface="Times New Roman" panose="02020603050405020304" pitchFamily="18" charset="0"/>
                  <a:ea typeface="魏碑"/>
                  <a:cs typeface="魏碑"/>
                </a:rPr>
                <a:t>'method', option)</a:t>
              </a:r>
              <a:endParaRPr lang="en-US" altLang="zh-CN" sz="3200" b="0" dirty="0">
                <a:solidFill>
                  <a:srgbClr val="93471D"/>
                </a:solidFill>
                <a:latin typeface="Times New Roman" panose="02020603050405020304" pitchFamily="18" charset="0"/>
                <a:ea typeface="魏碑"/>
                <a:cs typeface="魏碑"/>
              </a:endParaRPr>
            </a:p>
          </p:txBody>
        </p:sp>
        <p:grpSp>
          <p:nvGrpSpPr>
            <p:cNvPr id="53254" name="Group 22"/>
            <p:cNvGrpSpPr>
              <a:grpSpLocks/>
            </p:cNvGrpSpPr>
            <p:nvPr/>
          </p:nvGrpSpPr>
          <p:grpSpPr bwMode="auto">
            <a:xfrm>
              <a:off x="3456" y="1704"/>
              <a:ext cx="1872" cy="719"/>
              <a:chOff x="3456" y="1248"/>
              <a:chExt cx="1872" cy="719"/>
            </a:xfrm>
          </p:grpSpPr>
          <p:sp>
            <p:nvSpPr>
              <p:cNvPr id="53267" name="Text Box 18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1104" cy="3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FFFF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魏碑"/>
                    <a:ea typeface="魏碑"/>
                    <a:cs typeface="魏碑"/>
                  </a:rPr>
                  <a:t>插值方法</a:t>
                </a:r>
                <a:endParaRPr lang="zh-CN" altLang="en-US" sz="2400" dirty="0">
                  <a:solidFill>
                    <a:schemeClr val="tx1"/>
                  </a:solidFill>
                  <a:latin typeface="魏碑"/>
                  <a:ea typeface="魏碑"/>
                  <a:cs typeface="魏碑"/>
                </a:endParaRPr>
              </a:p>
            </p:txBody>
          </p:sp>
          <p:sp>
            <p:nvSpPr>
              <p:cNvPr id="53268" name="Line 19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76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Line 20"/>
              <p:cNvSpPr>
                <a:spLocks noChangeShapeType="1"/>
              </p:cNvSpPr>
              <p:nvPr/>
            </p:nvSpPr>
            <p:spPr bwMode="auto">
              <a:xfrm>
                <a:off x="3840" y="1248"/>
                <a:ext cx="1008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5" name="Group 23"/>
            <p:cNvGrpSpPr>
              <a:grpSpLocks/>
            </p:cNvGrpSpPr>
            <p:nvPr/>
          </p:nvGrpSpPr>
          <p:grpSpPr bwMode="auto">
            <a:xfrm>
              <a:off x="2736" y="1704"/>
              <a:ext cx="1152" cy="714"/>
              <a:chOff x="2736" y="1248"/>
              <a:chExt cx="1152" cy="714"/>
            </a:xfrm>
          </p:grpSpPr>
          <p:sp>
            <p:nvSpPr>
              <p:cNvPr id="53264" name="Line 12"/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19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5" name="Text Box 14"/>
              <p:cNvSpPr txBox="1">
                <a:spLocks noChangeArrowheads="1"/>
              </p:cNvSpPr>
              <p:nvPr/>
            </p:nvSpPr>
            <p:spPr bwMode="auto">
              <a:xfrm>
                <a:off x="2736" y="1633"/>
                <a:ext cx="1152" cy="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魏碑"/>
                    <a:ea typeface="魏碑"/>
                    <a:cs typeface="魏碑"/>
                  </a:rPr>
                  <a:t>待求点</a:t>
                </a:r>
              </a:p>
            </p:txBody>
          </p:sp>
          <p:sp>
            <p:nvSpPr>
              <p:cNvPr id="53266" name="Line 21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336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6" name="Group 25"/>
            <p:cNvGrpSpPr>
              <a:grpSpLocks/>
            </p:cNvGrpSpPr>
            <p:nvPr/>
          </p:nvGrpSpPr>
          <p:grpSpPr bwMode="auto">
            <a:xfrm>
              <a:off x="1344" y="1704"/>
              <a:ext cx="1242" cy="719"/>
              <a:chOff x="1344" y="1248"/>
              <a:chExt cx="1242" cy="719"/>
            </a:xfrm>
          </p:grpSpPr>
          <p:sp>
            <p:nvSpPr>
              <p:cNvPr id="53261" name="Line 10"/>
              <p:cNvSpPr>
                <a:spLocks noChangeShapeType="1"/>
              </p:cNvSpPr>
              <p:nvPr/>
            </p:nvSpPr>
            <p:spPr bwMode="auto">
              <a:xfrm>
                <a:off x="2154" y="1248"/>
                <a:ext cx="43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2" name="Text Box 11"/>
              <p:cNvSpPr txBox="1">
                <a:spLocks noChangeArrowheads="1"/>
              </p:cNvSpPr>
              <p:nvPr/>
            </p:nvSpPr>
            <p:spPr bwMode="auto">
              <a:xfrm>
                <a:off x="1344" y="1632"/>
                <a:ext cx="1104" cy="3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FFFF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插值节点</a:t>
                </a:r>
                <a:endPara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3" name="Line 24"/>
              <p:cNvSpPr>
                <a:spLocks noChangeShapeType="1"/>
              </p:cNvSpPr>
              <p:nvPr/>
            </p:nvSpPr>
            <p:spPr bwMode="auto">
              <a:xfrm flipV="1">
                <a:off x="1872" y="1248"/>
                <a:ext cx="528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7" name="Group 27"/>
            <p:cNvGrpSpPr>
              <a:grpSpLocks/>
            </p:cNvGrpSpPr>
            <p:nvPr/>
          </p:nvGrpSpPr>
          <p:grpSpPr bwMode="auto">
            <a:xfrm>
              <a:off x="144" y="1704"/>
              <a:ext cx="1056" cy="936"/>
              <a:chOff x="144" y="1248"/>
              <a:chExt cx="1056" cy="936"/>
            </a:xfrm>
          </p:grpSpPr>
          <p:sp>
            <p:nvSpPr>
              <p:cNvPr id="53258" name="Line 15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9" name="Text Box 17"/>
              <p:cNvSpPr txBox="1">
                <a:spLocks noChangeArrowheads="1"/>
              </p:cNvSpPr>
              <p:nvPr/>
            </p:nvSpPr>
            <p:spPr bwMode="auto">
              <a:xfrm>
                <a:off x="144" y="1584"/>
                <a:ext cx="1056" cy="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FFFF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xi</a:t>
                </a:r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处的 插值结果</a:t>
                </a:r>
              </a:p>
            </p:txBody>
          </p:sp>
          <p:sp>
            <p:nvSpPr>
              <p:cNvPr id="53260" name="Line 26"/>
              <p:cNvSpPr>
                <a:spLocks noChangeShapeType="1"/>
              </p:cNvSpPr>
              <p:nvPr/>
            </p:nvSpPr>
            <p:spPr bwMode="auto">
              <a:xfrm flipV="1">
                <a:off x="624" y="1248"/>
                <a:ext cx="384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  </a:t>
            </a:r>
            <a:r>
              <a:rPr lang="zh-CN" altLang="en-US" sz="4000">
                <a:solidFill>
                  <a:srgbClr val="0000FF"/>
                </a:solidFill>
              </a:rPr>
              <a:t>一维插值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028"/>
          <p:cNvSpPr txBox="1">
            <a:spLocks noChangeArrowheads="1"/>
          </p:cNvSpPr>
          <p:nvPr/>
        </p:nvSpPr>
        <p:spPr bwMode="auto">
          <a:xfrm>
            <a:off x="395536" y="980728"/>
            <a:ext cx="83550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【例】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1-12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11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小时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内，每隔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小时测量一次温度，依次为：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15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25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29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31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22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25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27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24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试估计每隔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0.1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小时的温度并绘图。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一维插值</a:t>
            </a:r>
          </a:p>
        </p:txBody>
      </p:sp>
      <p:sp>
        <p:nvSpPr>
          <p:cNvPr id="54276" name="Text Box 1043"/>
          <p:cNvSpPr txBox="1">
            <a:spLocks noChangeArrowheads="1"/>
          </p:cNvSpPr>
          <p:nvPr/>
        </p:nvSpPr>
        <p:spPr bwMode="auto">
          <a:xfrm>
            <a:off x="144661" y="2492896"/>
            <a:ext cx="8891835" cy="403187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</a:rPr>
              <a:t>hours=1:12</a:t>
            </a:r>
            <a:r>
              <a:rPr lang="en-US" altLang="zh-CN" sz="2400" b="0" dirty="0">
                <a:solidFill>
                  <a:srgbClr val="93471D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fr-FR" altLang="zh-CN" sz="2400" b="0" dirty="0">
                <a:solidFill>
                  <a:srgbClr val="93471D"/>
                </a:solidFill>
              </a:rPr>
              <a:t>temps=[5 8 9 15 25 29 31 30 22 25 27 24];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h=1:0.1:12;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</a:rPr>
              <a:t>t1=</a:t>
            </a:r>
            <a:r>
              <a:rPr lang="en-US" altLang="zh-CN" sz="2400" dirty="0" smtClean="0">
                <a:solidFill>
                  <a:srgbClr val="93471D"/>
                </a:solidFill>
              </a:rPr>
              <a:t>interp1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(</a:t>
            </a:r>
            <a:r>
              <a:rPr lang="en-US" altLang="zh-CN" sz="2400" b="0" dirty="0" err="1" smtClean="0">
                <a:solidFill>
                  <a:srgbClr val="93471D"/>
                </a:solidFill>
              </a:rPr>
              <a:t>hours,temps,h</a:t>
            </a:r>
            <a:r>
              <a:rPr lang="en-US" altLang="zh-CN" sz="2400" b="0" dirty="0" err="1">
                <a:solidFill>
                  <a:srgbClr val="93471D"/>
                </a:solidFill>
              </a:rPr>
              <a:t>,'spline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');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</a:rPr>
              <a:t>t2=</a:t>
            </a:r>
            <a:r>
              <a:rPr lang="en-US" altLang="zh-CN" sz="2400" dirty="0" smtClean="0">
                <a:solidFill>
                  <a:srgbClr val="93471D"/>
                </a:solidFill>
              </a:rPr>
              <a:t>interp1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(hours,temps,h</a:t>
            </a:r>
            <a:r>
              <a:rPr lang="en-US" altLang="zh-CN" sz="2400" b="0" dirty="0">
                <a:solidFill>
                  <a:srgbClr val="93471D"/>
                </a:solidFill>
              </a:rPr>
              <a:t>,'</a:t>
            </a:r>
            <a:r>
              <a:rPr lang="en-US" altLang="zh-CN" sz="2400" b="0" dirty="0" err="1">
                <a:solidFill>
                  <a:srgbClr val="93471D"/>
                </a:solidFill>
              </a:rPr>
              <a:t>pchip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');</a:t>
            </a:r>
          </a:p>
          <a:p>
            <a:pPr>
              <a:spcBef>
                <a:spcPts val="600"/>
              </a:spcBef>
            </a:pPr>
            <a:r>
              <a:rPr lang="fr-FR" altLang="zh-CN" sz="2400" dirty="0" smtClean="0">
                <a:solidFill>
                  <a:srgbClr val="93471D"/>
                </a:solidFill>
              </a:rPr>
              <a:t>plot(hours,temps</a:t>
            </a:r>
            <a:r>
              <a:rPr lang="fr-FR" altLang="zh-CN" sz="2400" dirty="0">
                <a:solidFill>
                  <a:srgbClr val="93471D"/>
                </a:solidFill>
              </a:rPr>
              <a:t>,'ko',h,t1,'r-',h,t2,'b-')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title('temp curve'),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>
                <a:solidFill>
                  <a:srgbClr val="93471D"/>
                </a:solidFill>
              </a:rPr>
              <a:t>xlabel</a:t>
            </a:r>
            <a:r>
              <a:rPr lang="en-US" altLang="zh-CN" sz="2400" b="0" dirty="0">
                <a:solidFill>
                  <a:srgbClr val="93471D"/>
                </a:solidFill>
              </a:rPr>
              <a:t>('Hour'),</a:t>
            </a:r>
            <a:r>
              <a:rPr lang="en-US" altLang="zh-CN" sz="2400" b="0" dirty="0" err="1">
                <a:solidFill>
                  <a:srgbClr val="93471D"/>
                </a:solidFill>
              </a:rPr>
              <a:t>ylabel</a:t>
            </a:r>
            <a:r>
              <a:rPr lang="en-US" altLang="zh-CN" sz="2400" b="0" dirty="0">
                <a:solidFill>
                  <a:srgbClr val="93471D"/>
                </a:solidFill>
              </a:rPr>
              <a:t>('Degrees Celsius')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legend('</a:t>
            </a:r>
            <a:r>
              <a:rPr lang="zh-CN" altLang="en-US" sz="2400" b="0" dirty="0">
                <a:solidFill>
                  <a:srgbClr val="93471D"/>
                </a:solidFill>
              </a:rPr>
              <a:t>原始数据</a:t>
            </a:r>
            <a:r>
              <a:rPr lang="en-US" altLang="zh-CN" sz="2400" b="0" dirty="0">
                <a:solidFill>
                  <a:srgbClr val="93471D"/>
                </a:solidFill>
              </a:rPr>
              <a:t>','spline</a:t>
            </a:r>
            <a:r>
              <a:rPr lang="zh-CN" altLang="en-US" sz="2400" b="0" dirty="0">
                <a:solidFill>
                  <a:srgbClr val="93471D"/>
                </a:solidFill>
              </a:rPr>
              <a:t>插值</a:t>
            </a:r>
            <a:r>
              <a:rPr lang="en-US" altLang="zh-CN" sz="2400" b="0" dirty="0">
                <a:solidFill>
                  <a:srgbClr val="93471D"/>
                </a:solidFill>
              </a:rPr>
              <a:t>','</a:t>
            </a:r>
            <a:r>
              <a:rPr lang="en-US" altLang="zh-CN" sz="2400" b="0" dirty="0" err="1">
                <a:solidFill>
                  <a:srgbClr val="93471D"/>
                </a:solidFill>
              </a:rPr>
              <a:t>pchip</a:t>
            </a:r>
            <a:r>
              <a:rPr lang="zh-CN" altLang="en-US" sz="2400" b="0" dirty="0">
                <a:solidFill>
                  <a:srgbClr val="93471D"/>
                </a:solidFill>
              </a:rPr>
              <a:t>插值</a:t>
            </a:r>
            <a:r>
              <a:rPr lang="en-US" altLang="zh-CN" sz="2400" b="0" dirty="0">
                <a:solidFill>
                  <a:srgbClr val="93471D"/>
                </a:solidFill>
              </a:rPr>
              <a:t>','Location','</a:t>
            </a:r>
            <a:r>
              <a:rPr lang="en-US" altLang="zh-CN" sz="2400" b="0" dirty="0" err="1">
                <a:solidFill>
                  <a:srgbClr val="93471D"/>
                </a:solidFill>
              </a:rPr>
              <a:t>NorthWest</a:t>
            </a:r>
            <a:r>
              <a:rPr lang="en-US" altLang="zh-CN" sz="2400" b="0" dirty="0">
                <a:solidFill>
                  <a:srgbClr val="93471D"/>
                </a:solidFill>
              </a:rPr>
              <a:t>')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  </a:t>
            </a:r>
            <a:r>
              <a:rPr lang="zh-CN" altLang="en-US" sz="4000">
                <a:solidFill>
                  <a:srgbClr val="0000FF"/>
                </a:solidFill>
              </a:rPr>
              <a:t>一维插值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41" y="1052736"/>
            <a:ext cx="7119091" cy="535512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755650" y="1989138"/>
            <a:ext cx="7632774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已知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个节点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     (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=1, 2,  …,m;  j=1, 2, …, n 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755650" y="3468688"/>
            <a:ext cx="55626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互不相同，设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&lt;x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&lt;…&lt;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xmax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=y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&lt;y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&lt;…&lt;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ymax</a:t>
            </a:r>
            <a:endParaRPr lang="en-US" altLang="zh-CN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Text Box 12"/>
          <p:cNvSpPr txBox="1">
            <a:spLocks noChangeArrowheads="1"/>
          </p:cNvSpPr>
          <p:nvPr/>
        </p:nvSpPr>
        <p:spPr bwMode="auto">
          <a:xfrm>
            <a:off x="746125" y="5518150"/>
            <a:ext cx="721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求任一插值点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(x*, y*)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处的插值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Z*</a:t>
            </a:r>
          </a:p>
        </p:txBody>
      </p:sp>
      <p:sp>
        <p:nvSpPr>
          <p:cNvPr id="56325" name="Text Box 16"/>
          <p:cNvSpPr txBox="1">
            <a:spLocks noChangeArrowheads="1"/>
          </p:cNvSpPr>
          <p:nvPr/>
        </p:nvSpPr>
        <p:spPr bwMode="auto">
          <a:xfrm>
            <a:off x="396875" y="1125538"/>
            <a:ext cx="6767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魏碑"/>
                <a:cs typeface="魏碑"/>
              </a:rPr>
              <a:t>第一类  网格型二维插值</a:t>
            </a: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097"/>
          <p:cNvGrpSpPr>
            <a:grpSpLocks/>
          </p:cNvGrpSpPr>
          <p:nvPr/>
        </p:nvGrpSpPr>
        <p:grpSpPr bwMode="auto">
          <a:xfrm>
            <a:off x="1276350" y="1700213"/>
            <a:ext cx="7086600" cy="5105400"/>
            <a:chOff x="864" y="864"/>
            <a:chExt cx="4464" cy="3216"/>
          </a:xfrm>
        </p:grpSpPr>
        <p:grpSp>
          <p:nvGrpSpPr>
            <p:cNvPr id="57349" name="Group 2096"/>
            <p:cNvGrpSpPr>
              <a:grpSpLocks/>
            </p:cNvGrpSpPr>
            <p:nvPr/>
          </p:nvGrpSpPr>
          <p:grpSpPr bwMode="auto">
            <a:xfrm>
              <a:off x="864" y="864"/>
              <a:ext cx="4464" cy="3216"/>
              <a:chOff x="864" y="864"/>
              <a:chExt cx="4464" cy="3216"/>
            </a:xfrm>
          </p:grpSpPr>
          <p:sp>
            <p:nvSpPr>
              <p:cNvPr id="57352" name="Line 2057"/>
              <p:cNvSpPr>
                <a:spLocks noChangeShapeType="1"/>
              </p:cNvSpPr>
              <p:nvPr/>
            </p:nvSpPr>
            <p:spPr bwMode="auto">
              <a:xfrm>
                <a:off x="864" y="3408"/>
                <a:ext cx="4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3" name="Line 2058"/>
              <p:cNvSpPr>
                <a:spLocks noChangeShapeType="1"/>
              </p:cNvSpPr>
              <p:nvPr/>
            </p:nvSpPr>
            <p:spPr bwMode="auto">
              <a:xfrm>
                <a:off x="1344" y="935"/>
                <a:ext cx="0" cy="3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4" name="Text Box 2059"/>
              <p:cNvSpPr txBox="1">
                <a:spLocks noChangeArrowheads="1"/>
              </p:cNvSpPr>
              <p:nvPr/>
            </p:nvSpPr>
            <p:spPr bwMode="auto">
              <a:xfrm>
                <a:off x="1442" y="1513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55" name="Text Box 2060"/>
              <p:cNvSpPr txBox="1">
                <a:spLocks noChangeArrowheads="1"/>
              </p:cNvSpPr>
              <p:nvPr/>
            </p:nvSpPr>
            <p:spPr bwMode="auto">
              <a:xfrm>
                <a:off x="2120" y="1502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56" name="Text Box 2061"/>
              <p:cNvSpPr txBox="1">
                <a:spLocks noChangeArrowheads="1"/>
              </p:cNvSpPr>
              <p:nvPr/>
            </p:nvSpPr>
            <p:spPr bwMode="auto">
              <a:xfrm>
                <a:off x="2853" y="2103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57" name="Text Box 2062"/>
              <p:cNvSpPr txBox="1">
                <a:spLocks noChangeArrowheads="1"/>
              </p:cNvSpPr>
              <p:nvPr/>
            </p:nvSpPr>
            <p:spPr bwMode="auto">
              <a:xfrm>
                <a:off x="3509" y="1503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58" name="Text Box 2063"/>
              <p:cNvSpPr txBox="1">
                <a:spLocks noChangeArrowheads="1"/>
              </p:cNvSpPr>
              <p:nvPr/>
            </p:nvSpPr>
            <p:spPr bwMode="auto">
              <a:xfrm>
                <a:off x="4087" y="1503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59" name="Line 2064"/>
              <p:cNvSpPr>
                <a:spLocks noChangeShapeType="1"/>
              </p:cNvSpPr>
              <p:nvPr/>
            </p:nvSpPr>
            <p:spPr bwMode="auto">
              <a:xfrm>
                <a:off x="1308" y="1669"/>
                <a:ext cx="331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0" name="Line 2065"/>
              <p:cNvSpPr>
                <a:spLocks noChangeShapeType="1"/>
              </p:cNvSpPr>
              <p:nvPr/>
            </p:nvSpPr>
            <p:spPr bwMode="auto">
              <a:xfrm>
                <a:off x="1541" y="1013"/>
                <a:ext cx="0" cy="262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1" name="Line 2066"/>
              <p:cNvSpPr>
                <a:spLocks noChangeShapeType="1"/>
              </p:cNvSpPr>
              <p:nvPr/>
            </p:nvSpPr>
            <p:spPr bwMode="auto">
              <a:xfrm>
                <a:off x="2219" y="1002"/>
                <a:ext cx="0" cy="262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2" name="Line 2067"/>
              <p:cNvSpPr>
                <a:spLocks noChangeShapeType="1"/>
              </p:cNvSpPr>
              <p:nvPr/>
            </p:nvSpPr>
            <p:spPr bwMode="auto">
              <a:xfrm>
                <a:off x="2953" y="1025"/>
                <a:ext cx="0" cy="262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3" name="Line 2068"/>
              <p:cNvSpPr>
                <a:spLocks noChangeShapeType="1"/>
              </p:cNvSpPr>
              <p:nvPr/>
            </p:nvSpPr>
            <p:spPr bwMode="auto">
              <a:xfrm>
                <a:off x="3608" y="1025"/>
                <a:ext cx="0" cy="262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4" name="Line 2069"/>
              <p:cNvSpPr>
                <a:spLocks noChangeShapeType="1"/>
              </p:cNvSpPr>
              <p:nvPr/>
            </p:nvSpPr>
            <p:spPr bwMode="auto">
              <a:xfrm>
                <a:off x="4186" y="1024"/>
                <a:ext cx="0" cy="262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5" name="Text Box 2070"/>
              <p:cNvSpPr txBox="1">
                <a:spLocks noChangeArrowheads="1"/>
              </p:cNvSpPr>
              <p:nvPr/>
            </p:nvSpPr>
            <p:spPr bwMode="auto">
              <a:xfrm>
                <a:off x="2853" y="1515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66" name="Text Box 2071"/>
              <p:cNvSpPr txBox="1">
                <a:spLocks noChangeArrowheads="1"/>
              </p:cNvSpPr>
              <p:nvPr/>
            </p:nvSpPr>
            <p:spPr bwMode="auto">
              <a:xfrm>
                <a:off x="3507" y="2093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67" name="Text Box 2072"/>
              <p:cNvSpPr txBox="1">
                <a:spLocks noChangeArrowheads="1"/>
              </p:cNvSpPr>
              <p:nvPr/>
            </p:nvSpPr>
            <p:spPr bwMode="auto">
              <a:xfrm>
                <a:off x="4085" y="2092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68" name="Text Box 2073"/>
              <p:cNvSpPr txBox="1">
                <a:spLocks noChangeArrowheads="1"/>
              </p:cNvSpPr>
              <p:nvPr/>
            </p:nvSpPr>
            <p:spPr bwMode="auto">
              <a:xfrm>
                <a:off x="2120" y="2092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69" name="Text Box 2074"/>
              <p:cNvSpPr txBox="1">
                <a:spLocks noChangeArrowheads="1"/>
              </p:cNvSpPr>
              <p:nvPr/>
            </p:nvSpPr>
            <p:spPr bwMode="auto">
              <a:xfrm>
                <a:off x="1442" y="2092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70" name="Text Box 2075"/>
              <p:cNvSpPr txBox="1">
                <a:spLocks noChangeArrowheads="1"/>
              </p:cNvSpPr>
              <p:nvPr/>
            </p:nvSpPr>
            <p:spPr bwMode="auto">
              <a:xfrm>
                <a:off x="1441" y="2825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71" name="Text Box 2076"/>
              <p:cNvSpPr txBox="1">
                <a:spLocks noChangeArrowheads="1"/>
              </p:cNvSpPr>
              <p:nvPr/>
            </p:nvSpPr>
            <p:spPr bwMode="auto">
              <a:xfrm>
                <a:off x="2119" y="2825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72" name="Text Box 2077"/>
              <p:cNvSpPr txBox="1">
                <a:spLocks noChangeArrowheads="1"/>
              </p:cNvSpPr>
              <p:nvPr/>
            </p:nvSpPr>
            <p:spPr bwMode="auto">
              <a:xfrm>
                <a:off x="2852" y="2825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73" name="Text Box 2078"/>
              <p:cNvSpPr txBox="1">
                <a:spLocks noChangeArrowheads="1"/>
              </p:cNvSpPr>
              <p:nvPr/>
            </p:nvSpPr>
            <p:spPr bwMode="auto">
              <a:xfrm>
                <a:off x="3507" y="2825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74" name="Text Box 2079"/>
              <p:cNvSpPr txBox="1">
                <a:spLocks noChangeArrowheads="1"/>
              </p:cNvSpPr>
              <p:nvPr/>
            </p:nvSpPr>
            <p:spPr bwMode="auto">
              <a:xfrm>
                <a:off x="4085" y="2825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</a:p>
            </p:txBody>
          </p:sp>
          <p:sp>
            <p:nvSpPr>
              <p:cNvPr id="57375" name="Line 2080"/>
              <p:cNvSpPr>
                <a:spLocks noChangeShapeType="1"/>
              </p:cNvSpPr>
              <p:nvPr/>
            </p:nvSpPr>
            <p:spPr bwMode="auto">
              <a:xfrm>
                <a:off x="1330" y="2257"/>
                <a:ext cx="3278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6" name="Line 2081"/>
              <p:cNvSpPr>
                <a:spLocks noChangeShapeType="1"/>
              </p:cNvSpPr>
              <p:nvPr/>
            </p:nvSpPr>
            <p:spPr bwMode="auto">
              <a:xfrm>
                <a:off x="1286" y="2991"/>
                <a:ext cx="3245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7" name="Text Box 2082"/>
              <p:cNvSpPr txBox="1">
                <a:spLocks noChangeArrowheads="1"/>
              </p:cNvSpPr>
              <p:nvPr/>
            </p:nvSpPr>
            <p:spPr bwMode="auto">
              <a:xfrm>
                <a:off x="4992" y="33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7378" name="Text Box 2083"/>
              <p:cNvSpPr txBox="1">
                <a:spLocks noChangeArrowheads="1"/>
              </p:cNvSpPr>
              <p:nvPr/>
            </p:nvSpPr>
            <p:spPr bwMode="auto">
              <a:xfrm>
                <a:off x="1104" y="864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57379" name="Text Box 2084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7380" name="Text Box 2085"/>
              <p:cNvSpPr txBox="1">
                <a:spLocks noChangeArrowheads="1"/>
              </p:cNvSpPr>
              <p:nvPr/>
            </p:nvSpPr>
            <p:spPr bwMode="auto">
              <a:xfrm>
                <a:off x="2208" y="33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7381" name="Text Box 2086"/>
              <p:cNvSpPr txBox="1">
                <a:spLocks noChangeArrowheads="1"/>
              </p:cNvSpPr>
              <p:nvPr/>
            </p:nvSpPr>
            <p:spPr bwMode="auto">
              <a:xfrm>
                <a:off x="2928" y="33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7382" name="Text Box 2087"/>
              <p:cNvSpPr txBox="1">
                <a:spLocks noChangeArrowheads="1"/>
              </p:cNvSpPr>
              <p:nvPr/>
            </p:nvSpPr>
            <p:spPr bwMode="auto">
              <a:xfrm>
                <a:off x="3600" y="33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7383" name="Text Box 2088"/>
              <p:cNvSpPr txBox="1">
                <a:spLocks noChangeArrowheads="1"/>
              </p:cNvSpPr>
              <p:nvPr/>
            </p:nvSpPr>
            <p:spPr bwMode="auto">
              <a:xfrm>
                <a:off x="4128" y="33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7384" name="Text Box 2089"/>
              <p:cNvSpPr txBox="1">
                <a:spLocks noChangeArrowheads="1"/>
              </p:cNvSpPr>
              <p:nvPr/>
            </p:nvSpPr>
            <p:spPr bwMode="auto">
              <a:xfrm>
                <a:off x="1056" y="283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7385" name="Text Box 2090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7386" name="Text Box 2091"/>
              <p:cNvSpPr txBox="1">
                <a:spLocks noChangeArrowheads="1"/>
              </p:cNvSpPr>
              <p:nvPr/>
            </p:nvSpPr>
            <p:spPr bwMode="auto">
              <a:xfrm>
                <a:off x="1056" y="148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57350" name="Text Box 2094"/>
            <p:cNvSpPr txBox="1">
              <a:spLocks noChangeArrowheads="1"/>
            </p:cNvSpPr>
            <p:nvPr/>
          </p:nvSpPr>
          <p:spPr bwMode="auto">
            <a:xfrm>
              <a:off x="2544" y="1779"/>
              <a:ext cx="39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57351" name="Text Box 2095"/>
            <p:cNvSpPr txBox="1">
              <a:spLocks noChangeArrowheads="1"/>
            </p:cNvSpPr>
            <p:nvPr/>
          </p:nvSpPr>
          <p:spPr bwMode="auto">
            <a:xfrm>
              <a:off x="2736" y="1824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(x*, y*)</a:t>
              </a:r>
            </a:p>
          </p:txBody>
        </p:sp>
      </p:grp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  </a:t>
            </a:r>
            <a:r>
              <a:rPr lang="zh-CN" altLang="en-US" sz="4000">
                <a:solidFill>
                  <a:srgbClr val="0000FF"/>
                </a:solidFill>
              </a:rPr>
              <a:t>二维插值</a:t>
            </a:r>
          </a:p>
        </p:txBody>
      </p:sp>
      <p:sp>
        <p:nvSpPr>
          <p:cNvPr id="57348" name="Text Box 16"/>
          <p:cNvSpPr txBox="1">
            <a:spLocks noChangeArrowheads="1"/>
          </p:cNvSpPr>
          <p:nvPr/>
        </p:nvSpPr>
        <p:spPr bwMode="auto">
          <a:xfrm>
            <a:off x="396875" y="1125538"/>
            <a:ext cx="6767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魏碑"/>
                <a:cs typeface="魏碑"/>
              </a:rPr>
              <a:t>第一类  网格型二维插值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457200" y="4021138"/>
            <a:ext cx="8153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Method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可取：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nearest	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最邻近插值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linear	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双线性插值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cubic		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双三次插值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spline    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双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元样条</a:t>
            </a:r>
          </a:p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缺省时	双线性插值</a:t>
            </a:r>
          </a:p>
        </p:txBody>
      </p:sp>
      <p:grpSp>
        <p:nvGrpSpPr>
          <p:cNvPr id="58371" name="Group 30"/>
          <p:cNvGrpSpPr>
            <a:grpSpLocks/>
          </p:cNvGrpSpPr>
          <p:nvPr/>
        </p:nvGrpSpPr>
        <p:grpSpPr bwMode="auto">
          <a:xfrm>
            <a:off x="539751" y="2060579"/>
            <a:ext cx="7127875" cy="1655764"/>
            <a:chOff x="301" y="1501"/>
            <a:chExt cx="4490" cy="1043"/>
          </a:xfrm>
        </p:grpSpPr>
        <p:sp>
          <p:nvSpPr>
            <p:cNvPr id="58375" name="Text Box 5"/>
            <p:cNvSpPr txBox="1">
              <a:spLocks noChangeArrowheads="1"/>
            </p:cNvSpPr>
            <p:nvPr/>
          </p:nvSpPr>
          <p:spPr bwMode="auto">
            <a:xfrm>
              <a:off x="863" y="1501"/>
              <a:ext cx="3838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93471D"/>
                  </a:solidFill>
                  <a:latin typeface="Courier New" panose="02070309020205020404" pitchFamily="49" charset="0"/>
                </a:rPr>
                <a:t>z=interp2(x0,y0,z0,x,y,’method’)</a:t>
              </a:r>
              <a:endParaRPr lang="en-US" altLang="zh-CN" sz="2400" b="0" dirty="0">
                <a:solidFill>
                  <a:srgbClr val="93471D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58376" name="Group 29"/>
            <p:cNvGrpSpPr>
              <a:grpSpLocks/>
            </p:cNvGrpSpPr>
            <p:nvPr/>
          </p:nvGrpSpPr>
          <p:grpSpPr bwMode="auto">
            <a:xfrm>
              <a:off x="301" y="1761"/>
              <a:ext cx="4490" cy="783"/>
              <a:chOff x="301" y="1761"/>
              <a:chExt cx="4490" cy="783"/>
            </a:xfrm>
          </p:grpSpPr>
          <p:grpSp>
            <p:nvGrpSpPr>
              <p:cNvPr id="58377" name="Group 6"/>
              <p:cNvGrpSpPr>
                <a:grpSpLocks/>
              </p:cNvGrpSpPr>
              <p:nvPr/>
            </p:nvGrpSpPr>
            <p:grpSpPr bwMode="auto">
              <a:xfrm>
                <a:off x="2544" y="1813"/>
                <a:ext cx="960" cy="627"/>
                <a:chOff x="2448" y="1152"/>
                <a:chExt cx="960" cy="627"/>
              </a:xfrm>
            </p:grpSpPr>
            <p:sp>
              <p:nvSpPr>
                <p:cNvPr id="583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48" y="1488"/>
                  <a:ext cx="933" cy="291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被插值</a:t>
                  </a:r>
                  <a:r>
                    <a:rPr lang="zh-CN" altLang="en-US" sz="2400" b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点</a:t>
                  </a:r>
                  <a:endPara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8392" name="Group 8"/>
                <p:cNvGrpSpPr>
                  <a:grpSpLocks/>
                </p:cNvGrpSpPr>
                <p:nvPr/>
              </p:nvGrpSpPr>
              <p:grpSpPr bwMode="auto">
                <a:xfrm>
                  <a:off x="2880" y="1152"/>
                  <a:ext cx="528" cy="336"/>
                  <a:chOff x="2832" y="1104"/>
                  <a:chExt cx="528" cy="336"/>
                </a:xfrm>
              </p:grpSpPr>
              <p:sp>
                <p:nvSpPr>
                  <p:cNvPr id="5839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104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9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104"/>
                    <a:ext cx="336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378" name="Group 11"/>
              <p:cNvGrpSpPr>
                <a:grpSpLocks/>
              </p:cNvGrpSpPr>
              <p:nvPr/>
            </p:nvGrpSpPr>
            <p:grpSpPr bwMode="auto">
              <a:xfrm>
                <a:off x="3648" y="1813"/>
                <a:ext cx="1143" cy="675"/>
                <a:chOff x="3648" y="1152"/>
                <a:chExt cx="1143" cy="675"/>
              </a:xfrm>
            </p:grpSpPr>
            <p:sp>
              <p:nvSpPr>
                <p:cNvPr id="5838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88" y="1536"/>
                  <a:ext cx="903" cy="291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插值方法</a:t>
                  </a:r>
                </a:p>
              </p:txBody>
            </p:sp>
            <p:grpSp>
              <p:nvGrpSpPr>
                <p:cNvPr id="58388" name="Group 13"/>
                <p:cNvGrpSpPr>
                  <a:grpSpLocks/>
                </p:cNvGrpSpPr>
                <p:nvPr/>
              </p:nvGrpSpPr>
              <p:grpSpPr bwMode="auto">
                <a:xfrm>
                  <a:off x="3648" y="1152"/>
                  <a:ext cx="816" cy="384"/>
                  <a:chOff x="3552" y="1104"/>
                  <a:chExt cx="816" cy="384"/>
                </a:xfrm>
              </p:grpSpPr>
              <p:sp>
                <p:nvSpPr>
                  <p:cNvPr id="5838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104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9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104"/>
                    <a:ext cx="288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379" name="Group 17"/>
              <p:cNvGrpSpPr>
                <a:grpSpLocks/>
              </p:cNvGrpSpPr>
              <p:nvPr/>
            </p:nvGrpSpPr>
            <p:grpSpPr bwMode="auto">
              <a:xfrm>
                <a:off x="1679" y="1813"/>
                <a:ext cx="1249" cy="731"/>
                <a:chOff x="1679" y="1152"/>
                <a:chExt cx="1249" cy="731"/>
              </a:xfrm>
            </p:grpSpPr>
            <p:sp>
              <p:nvSpPr>
                <p:cNvPr id="583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79" y="1360"/>
                  <a:ext cx="542" cy="523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插值节点</a:t>
                  </a:r>
                  <a:endPara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385" name="Line 19"/>
                <p:cNvSpPr>
                  <a:spLocks noChangeShapeType="1"/>
                </p:cNvSpPr>
                <p:nvPr/>
              </p:nvSpPr>
              <p:spPr bwMode="auto">
                <a:xfrm>
                  <a:off x="2064" y="1152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234" y="1167"/>
                  <a:ext cx="277" cy="43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380" name="Group 21"/>
              <p:cNvGrpSpPr>
                <a:grpSpLocks/>
              </p:cNvGrpSpPr>
              <p:nvPr/>
            </p:nvGrpSpPr>
            <p:grpSpPr bwMode="auto">
              <a:xfrm>
                <a:off x="301" y="1761"/>
                <a:ext cx="913" cy="723"/>
                <a:chOff x="301" y="1100"/>
                <a:chExt cx="913" cy="723"/>
              </a:xfrm>
            </p:grpSpPr>
            <p:sp>
              <p:nvSpPr>
                <p:cNvPr id="58381" name="Line 22"/>
                <p:cNvSpPr>
                  <a:spLocks noChangeShapeType="1"/>
                </p:cNvSpPr>
                <p:nvPr/>
              </p:nvSpPr>
              <p:spPr bwMode="auto">
                <a:xfrm>
                  <a:off x="889" y="1100"/>
                  <a:ext cx="17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01" y="1300"/>
                  <a:ext cx="913" cy="523"/>
                </a:xfrm>
                <a:prstGeom prst="rect">
                  <a:avLst/>
                </a:prstGeom>
                <a:solidFill>
                  <a:srgbClr val="00FFFF"/>
                </a:solidFill>
                <a:ln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70C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被插值</a:t>
                  </a:r>
                  <a:r>
                    <a:rPr lang="zh-CN" altLang="en-US" sz="2400" b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点的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函数</a:t>
                  </a:r>
                  <a:r>
                    <a:rPr lang="zh-CN" altLang="en-US" sz="2400" b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值</a:t>
                  </a:r>
                  <a:endPara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38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733" y="1100"/>
                  <a:ext cx="245" cy="20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8373" name="Rectangle 28"/>
          <p:cNvSpPr>
            <a:spLocks noChangeArrowheads="1"/>
          </p:cNvSpPr>
          <p:nvPr/>
        </p:nvSpPr>
        <p:spPr bwMode="auto">
          <a:xfrm>
            <a:off x="539750" y="1147763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hlink"/>
                </a:solidFill>
              </a:rPr>
              <a:t>interp2  </a:t>
            </a:r>
            <a:r>
              <a:rPr lang="zh-CN" altLang="en-US" sz="3200">
                <a:solidFill>
                  <a:srgbClr val="FF0000"/>
                </a:solidFill>
              </a:rPr>
              <a:t>网格型二维插值，二维版的</a:t>
            </a:r>
            <a:r>
              <a:rPr lang="en-US" altLang="zh-CN" sz="3200">
                <a:solidFill>
                  <a:srgbClr val="FF0000"/>
                </a:solidFill>
              </a:rPr>
              <a:t>interp1</a:t>
            </a: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81075"/>
            <a:ext cx="8037512" cy="504021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【例】对一根</a:t>
            </a:r>
            <a:r>
              <a:rPr lang="en-US" altLang="zh-CN" sz="2400" dirty="0" smtClean="0">
                <a:solidFill>
                  <a:srgbClr val="0000FF"/>
                </a:solidFill>
              </a:rPr>
              <a:t>10</a:t>
            </a:r>
            <a:r>
              <a:rPr lang="zh-CN" altLang="en-US" sz="2400" dirty="0" smtClean="0">
                <a:solidFill>
                  <a:srgbClr val="0000FF"/>
                </a:solidFill>
              </a:rPr>
              <a:t>米长钢轨进行温度传播测试。</a:t>
            </a:r>
            <a:r>
              <a:rPr lang="en-US" altLang="zh-CN" sz="2400" dirty="0" smtClean="0">
                <a:solidFill>
                  <a:srgbClr val="0000FF"/>
                </a:solidFill>
              </a:rPr>
              <a:t>x</a:t>
            </a:r>
            <a:r>
              <a:rPr lang="zh-CN" altLang="en-US" sz="2400" dirty="0" smtClean="0">
                <a:solidFill>
                  <a:srgbClr val="0000FF"/>
                </a:solidFill>
              </a:rPr>
              <a:t>表示测量点</a:t>
            </a:r>
            <a:r>
              <a:rPr lang="en-US" altLang="zh-CN" sz="2400" dirty="0" smtClean="0">
                <a:solidFill>
                  <a:srgbClr val="0000FF"/>
                </a:solidFill>
              </a:rPr>
              <a:t>0:2.5:10(</a:t>
            </a:r>
            <a:r>
              <a:rPr lang="zh-CN" altLang="en-US" sz="2400" dirty="0" smtClean="0">
                <a:solidFill>
                  <a:srgbClr val="0000FF"/>
                </a:solidFill>
              </a:rPr>
              <a:t>米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r>
              <a:rPr lang="zh-CN" altLang="en-US" sz="240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dirty="0" smtClean="0">
                <a:solidFill>
                  <a:srgbClr val="0000FF"/>
                </a:solidFill>
              </a:rPr>
              <a:t>h</a:t>
            </a:r>
            <a:r>
              <a:rPr lang="zh-CN" altLang="en-US" sz="2400" dirty="0" smtClean="0">
                <a:solidFill>
                  <a:srgbClr val="0000FF"/>
                </a:solidFill>
              </a:rPr>
              <a:t>表示测量时间</a:t>
            </a:r>
            <a:r>
              <a:rPr lang="en-US" altLang="zh-CN" sz="2400" dirty="0" smtClean="0">
                <a:solidFill>
                  <a:srgbClr val="0000FF"/>
                </a:solidFill>
              </a:rPr>
              <a:t>0:30:60(</a:t>
            </a:r>
            <a:r>
              <a:rPr lang="zh-CN" altLang="en-US" sz="2400" dirty="0" smtClean="0">
                <a:solidFill>
                  <a:srgbClr val="0000FF"/>
                </a:solidFill>
              </a:rPr>
              <a:t>秒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r>
              <a:rPr lang="zh-CN" altLang="en-US" sz="240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dirty="0" smtClean="0">
                <a:solidFill>
                  <a:srgbClr val="0000FF"/>
                </a:solidFill>
              </a:rPr>
              <a:t>T</a:t>
            </a:r>
            <a:r>
              <a:rPr lang="zh-CN" altLang="en-US" sz="2400" dirty="0" smtClean="0">
                <a:solidFill>
                  <a:srgbClr val="0000FF"/>
                </a:solidFill>
              </a:rPr>
              <a:t>表示得的温度</a:t>
            </a:r>
            <a:r>
              <a:rPr lang="en-US" altLang="zh-CN" sz="2400" dirty="0" smtClean="0">
                <a:solidFill>
                  <a:srgbClr val="0000FF"/>
                </a:solidFill>
              </a:rPr>
              <a:t>(℃)</a:t>
            </a:r>
            <a:r>
              <a:rPr lang="zh-CN" altLang="en-US" sz="2400" dirty="0" smtClean="0">
                <a:solidFill>
                  <a:srgbClr val="0000FF"/>
                </a:solidFill>
              </a:rPr>
              <a:t>。试用插值求出在一分钟内每隔</a:t>
            </a:r>
            <a:r>
              <a:rPr lang="en-US" altLang="zh-CN" sz="2400" dirty="0" smtClean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秒、钢轨每隔</a:t>
            </a:r>
            <a:r>
              <a:rPr lang="en-US" altLang="zh-CN" sz="2400" dirty="0" smtClean="0">
                <a:solidFill>
                  <a:srgbClr val="0000FF"/>
                </a:solidFill>
              </a:rPr>
              <a:t>0.5</a:t>
            </a:r>
            <a:r>
              <a:rPr lang="zh-CN" altLang="en-US" sz="2400" dirty="0" smtClean="0">
                <a:solidFill>
                  <a:srgbClr val="0000FF"/>
                </a:solidFill>
              </a:rPr>
              <a:t>米处的温度</a:t>
            </a:r>
            <a:r>
              <a:rPr lang="en-US" altLang="zh-CN" sz="2400" dirty="0" smtClean="0">
                <a:solidFill>
                  <a:srgbClr val="0000FF"/>
                </a:solidFill>
              </a:rPr>
              <a:t>TI</a:t>
            </a:r>
            <a:r>
              <a:rPr lang="zh-CN" altLang="en-US" sz="2400" dirty="0" smtClean="0">
                <a:solidFill>
                  <a:srgbClr val="0000FF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471D"/>
                </a:solidFill>
              </a:rPr>
              <a:t>[</a:t>
            </a:r>
            <a:r>
              <a:rPr lang="en-US" altLang="zh-CN" sz="2400" dirty="0" err="1">
                <a:solidFill>
                  <a:srgbClr val="93471D"/>
                </a:solidFill>
              </a:rPr>
              <a:t>x,h</a:t>
            </a:r>
            <a:r>
              <a:rPr lang="en-US" altLang="zh-CN" sz="2400" dirty="0">
                <a:solidFill>
                  <a:srgbClr val="93471D"/>
                </a:solidFill>
              </a:rPr>
              <a:t>]=</a:t>
            </a:r>
            <a:r>
              <a:rPr lang="en-US" altLang="zh-CN" sz="2400" dirty="0" err="1">
                <a:solidFill>
                  <a:srgbClr val="93471D"/>
                </a:solidFill>
              </a:rPr>
              <a:t>meshgrid</a:t>
            </a:r>
            <a:r>
              <a:rPr lang="en-US" altLang="zh-CN" sz="2400" dirty="0">
                <a:solidFill>
                  <a:srgbClr val="93471D"/>
                </a:solidFill>
              </a:rPr>
              <a:t>(0:2.5:10,0:30:60)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3471D"/>
                </a:solidFill>
              </a:rPr>
              <a:t>T=[95,14,0,0,0;88,48,32,12,6;67,64,54,48,41];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3471D"/>
                </a:solidFill>
              </a:rPr>
              <a:t>[</a:t>
            </a:r>
            <a:r>
              <a:rPr lang="en-US" altLang="zh-CN" sz="2400" dirty="0" err="1">
                <a:solidFill>
                  <a:srgbClr val="93471D"/>
                </a:solidFill>
              </a:rPr>
              <a:t>xi,hi</a:t>
            </a:r>
            <a:r>
              <a:rPr lang="en-US" altLang="zh-CN" sz="2400" dirty="0">
                <a:solidFill>
                  <a:srgbClr val="93471D"/>
                </a:solidFill>
              </a:rPr>
              <a:t>]=</a:t>
            </a:r>
            <a:r>
              <a:rPr lang="en-US" altLang="zh-CN" sz="2400" dirty="0" err="1">
                <a:solidFill>
                  <a:srgbClr val="93471D"/>
                </a:solidFill>
              </a:rPr>
              <a:t>meshgrid</a:t>
            </a:r>
            <a:r>
              <a:rPr lang="en-US" altLang="zh-CN" sz="2400" dirty="0">
                <a:solidFill>
                  <a:srgbClr val="93471D"/>
                </a:solidFill>
              </a:rPr>
              <a:t>(0:0.5:10,0:5:60)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3471D"/>
                </a:solidFill>
              </a:rPr>
              <a:t>TI=interp2(</a:t>
            </a:r>
            <a:r>
              <a:rPr lang="en-US" altLang="zh-CN" sz="2400" dirty="0" err="1">
                <a:solidFill>
                  <a:srgbClr val="93471D"/>
                </a:solidFill>
              </a:rPr>
              <a:t>x,h,T,xi,hi,'cubic</a:t>
            </a:r>
            <a:r>
              <a:rPr lang="en-US" altLang="zh-CN" sz="2400" dirty="0">
                <a:solidFill>
                  <a:srgbClr val="93471D"/>
                </a:solidFill>
              </a:rPr>
              <a:t>');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3471D"/>
                </a:solidFill>
              </a:rPr>
              <a:t>subplot(1,2,1) </a:t>
            </a:r>
            <a:endParaRPr lang="zh-CN" altLang="en-US" sz="2400" dirty="0" smtClean="0">
              <a:solidFill>
                <a:srgbClr val="93471D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471D"/>
                </a:solidFill>
              </a:rPr>
              <a:t>surf(</a:t>
            </a:r>
            <a:r>
              <a:rPr lang="en-US" altLang="zh-CN" sz="2400" dirty="0" err="1" smtClean="0">
                <a:solidFill>
                  <a:srgbClr val="93471D"/>
                </a:solidFill>
              </a:rPr>
              <a:t>x,h,T</a:t>
            </a:r>
            <a:r>
              <a:rPr lang="en-US" altLang="zh-CN" sz="2400" dirty="0" smtClean="0">
                <a:solidFill>
                  <a:srgbClr val="93471D"/>
                </a:solidFill>
              </a:rPr>
              <a:t>)  ,title('</a:t>
            </a:r>
            <a:r>
              <a:rPr lang="zh-CN" altLang="en-US" sz="2400" dirty="0" smtClean="0">
                <a:solidFill>
                  <a:srgbClr val="93471D"/>
                </a:solidFill>
              </a:rPr>
              <a:t>原始数据</a:t>
            </a:r>
            <a:r>
              <a:rPr lang="en-US" altLang="zh-CN" sz="2400" dirty="0" smtClean="0">
                <a:solidFill>
                  <a:srgbClr val="93471D"/>
                </a:solidFill>
              </a:rPr>
              <a:t>');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471D"/>
                </a:solidFill>
              </a:rPr>
              <a:t>subplot(1,2,2</a:t>
            </a:r>
            <a:r>
              <a:rPr lang="en-US" altLang="zh-CN" sz="2400" dirty="0">
                <a:solidFill>
                  <a:srgbClr val="93471D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3471D"/>
                </a:solidFill>
              </a:rPr>
              <a:t>surf(</a:t>
            </a:r>
            <a:r>
              <a:rPr lang="en-US" altLang="zh-CN" sz="2400" dirty="0" err="1">
                <a:solidFill>
                  <a:srgbClr val="93471D"/>
                </a:solidFill>
              </a:rPr>
              <a:t>xi,hi,TI</a:t>
            </a:r>
            <a:r>
              <a:rPr lang="en-US" altLang="zh-CN" sz="2400" dirty="0">
                <a:solidFill>
                  <a:srgbClr val="93471D"/>
                </a:solidFill>
              </a:rPr>
              <a:t>),title('</a:t>
            </a:r>
            <a:r>
              <a:rPr lang="zh-CN" altLang="en-US" sz="2400" dirty="0">
                <a:solidFill>
                  <a:srgbClr val="93471D"/>
                </a:solidFill>
              </a:rPr>
              <a:t>插值数据</a:t>
            </a:r>
            <a:r>
              <a:rPr lang="en-US" altLang="zh-CN" sz="2400" dirty="0">
                <a:solidFill>
                  <a:srgbClr val="93471D"/>
                </a:solidFill>
              </a:rPr>
              <a:t>');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2" y="1700808"/>
            <a:ext cx="8857899" cy="390169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sp>
        <p:nvSpPr>
          <p:cNvPr id="61443" name="Text Box 16"/>
          <p:cNvSpPr txBox="1">
            <a:spLocks noChangeArrowheads="1"/>
          </p:cNvSpPr>
          <p:nvPr/>
        </p:nvSpPr>
        <p:spPr bwMode="auto">
          <a:xfrm>
            <a:off x="325438" y="1125538"/>
            <a:ext cx="8713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魏碑"/>
                <a:cs typeface="魏碑"/>
              </a:rPr>
              <a:t>第二类  散乱点型二维插值（包含第一类）</a:t>
            </a:r>
          </a:p>
        </p:txBody>
      </p:sp>
      <p:graphicFrame>
        <p:nvGraphicFramePr>
          <p:cNvPr id="61444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974033"/>
              </p:ext>
            </p:extLst>
          </p:nvPr>
        </p:nvGraphicFramePr>
        <p:xfrm>
          <a:off x="899592" y="1844824"/>
          <a:ext cx="6919912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7" r:id="rId3" imgW="6916115" imgH="4819048" progId="Paint.Picture">
                  <p:embed/>
                </p:oleObj>
              </mc:Choice>
              <mc:Fallback>
                <p:oleObj r:id="rId3" imgW="6916115" imgH="4819048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6919912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0963-4058-4315-812C-C1875C8A6F5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111"/>
          <p:cNvSpPr txBox="1">
            <a:spLocks noChangeArrowheads="1"/>
          </p:cNvSpPr>
          <p:nvPr/>
        </p:nvSpPr>
        <p:spPr bwMode="auto">
          <a:xfrm>
            <a:off x="685800" y="4105059"/>
            <a:ext cx="7239000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Method</a:t>
            </a:r>
            <a:r>
              <a:rPr lang="zh-CN" altLang="en-US" b="0" dirty="0">
                <a:solidFill>
                  <a:srgbClr val="0000FF"/>
                </a:solidFill>
                <a:latin typeface="Courier New" panose="02070309020205020404" pitchFamily="49" charset="0"/>
              </a:rPr>
              <a:t>可取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0000FF"/>
                </a:solidFill>
                <a:latin typeface="Courier New" panose="02070309020205020404" pitchFamily="49" charset="0"/>
              </a:rPr>
              <a:t>nearest</a:t>
            </a:r>
            <a:r>
              <a:rPr lang="zh-CN" altLang="en-US" b="0" dirty="0">
                <a:solidFill>
                  <a:srgbClr val="0000FF"/>
                </a:solidFill>
                <a:latin typeface="Courier New" panose="02070309020205020404" pitchFamily="49" charset="0"/>
              </a:rPr>
              <a:t>， natural，</a:t>
            </a:r>
            <a:r>
              <a:rPr lang="en-US" altLang="zh-CN" b="0" dirty="0">
                <a:solidFill>
                  <a:srgbClr val="0000FF"/>
                </a:solidFill>
                <a:latin typeface="Courier New" panose="02070309020205020404" pitchFamily="49" charset="0"/>
              </a:rPr>
              <a:t>cubic</a:t>
            </a:r>
            <a:endParaRPr lang="zh-CN" altLang="en-US" b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0000FF"/>
                </a:solidFill>
                <a:latin typeface="Courier New" panose="02070309020205020404" pitchFamily="49" charset="0"/>
              </a:rPr>
              <a:t>linear</a:t>
            </a:r>
            <a:r>
              <a:rPr lang="zh-CN" altLang="en-US" b="0" dirty="0">
                <a:solidFill>
                  <a:srgbClr val="0000FF"/>
                </a:solidFill>
                <a:latin typeface="Courier New" panose="02070309020205020404" pitchFamily="49" charset="0"/>
              </a:rPr>
              <a:t>（缺省值）</a:t>
            </a:r>
            <a:endParaRPr lang="en-US" altLang="zh-CN" b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0000FF"/>
                </a:solidFill>
                <a:latin typeface="Courier New" panose="02070309020205020404" pitchFamily="49" charset="0"/>
              </a:rPr>
              <a:t>v4</a:t>
            </a:r>
            <a:r>
              <a:rPr lang="zh-CN" altLang="en-US" b="0" dirty="0">
                <a:solidFill>
                  <a:srgbClr val="0000FF"/>
                </a:solidFill>
                <a:latin typeface="Courier New" panose="02070309020205020404" pitchFamily="49" charset="0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b="0" dirty="0">
                <a:solidFill>
                  <a:srgbClr val="0000FF"/>
                </a:solidFill>
                <a:latin typeface="Courier New" panose="02070309020205020404" pitchFamily="49" charset="0"/>
              </a:rPr>
              <a:t>格点样条函数</a:t>
            </a:r>
            <a:r>
              <a:rPr lang="zh-CN" altLang="en-US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）</a:t>
            </a:r>
            <a:endParaRPr lang="zh-CN" altLang="en-US" b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62467" name="Group 20"/>
          <p:cNvGrpSpPr>
            <a:grpSpLocks/>
          </p:cNvGrpSpPr>
          <p:nvPr/>
        </p:nvGrpSpPr>
        <p:grpSpPr bwMode="auto">
          <a:xfrm>
            <a:off x="228600" y="1752600"/>
            <a:ext cx="8382000" cy="1819276"/>
            <a:chOff x="144" y="1104"/>
            <a:chExt cx="5280" cy="1146"/>
          </a:xfrm>
        </p:grpSpPr>
        <p:sp>
          <p:nvSpPr>
            <p:cNvPr id="62470" name="Text Box 3112"/>
            <p:cNvSpPr txBox="1">
              <a:spLocks noChangeArrowheads="1"/>
            </p:cNvSpPr>
            <p:nvPr/>
          </p:nvSpPr>
          <p:spPr bwMode="auto">
            <a:xfrm>
              <a:off x="144" y="1104"/>
              <a:ext cx="5280" cy="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93471D"/>
                  </a:solidFill>
                  <a:latin typeface="Courier New" panose="02070309020205020404" pitchFamily="49" charset="0"/>
                </a:rPr>
                <a:t>z=</a:t>
              </a:r>
              <a:r>
                <a:rPr lang="en-US" altLang="zh-CN" sz="3200" dirty="0" err="1">
                  <a:solidFill>
                    <a:srgbClr val="93471D"/>
                  </a:solidFill>
                  <a:latin typeface="Courier New" panose="02070309020205020404" pitchFamily="49" charset="0"/>
                </a:rPr>
                <a:t>griddata</a:t>
              </a:r>
              <a:r>
                <a:rPr lang="en-US" altLang="zh-CN" sz="3200" dirty="0">
                  <a:solidFill>
                    <a:srgbClr val="93471D"/>
                  </a:solidFill>
                  <a:latin typeface="Courier New" panose="02070309020205020404" pitchFamily="49" charset="0"/>
                </a:rPr>
                <a:t>(x0,y0,z0,x,y,’method’)</a:t>
              </a:r>
            </a:p>
          </p:txBody>
        </p:sp>
        <p:grpSp>
          <p:nvGrpSpPr>
            <p:cNvPr id="62471" name="Group 3127"/>
            <p:cNvGrpSpPr>
              <a:grpSpLocks/>
            </p:cNvGrpSpPr>
            <p:nvPr/>
          </p:nvGrpSpPr>
          <p:grpSpPr bwMode="auto">
            <a:xfrm>
              <a:off x="3102" y="1525"/>
              <a:ext cx="912" cy="723"/>
              <a:chOff x="3072" y="1728"/>
              <a:chExt cx="912" cy="723"/>
            </a:xfrm>
          </p:grpSpPr>
          <p:sp>
            <p:nvSpPr>
              <p:cNvPr id="62480" name="Text Box 3119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912" cy="291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被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插值点</a:t>
                </a:r>
                <a:endPara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1" name="Line 3121"/>
              <p:cNvSpPr>
                <a:spLocks noChangeShapeType="1"/>
              </p:cNvSpPr>
              <p:nvPr/>
            </p:nvSpPr>
            <p:spPr bwMode="auto">
              <a:xfrm>
                <a:off x="350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2" name="Line 3126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2" name="Group 3130"/>
            <p:cNvGrpSpPr>
              <a:grpSpLocks/>
            </p:cNvGrpSpPr>
            <p:nvPr/>
          </p:nvGrpSpPr>
          <p:grpSpPr bwMode="auto">
            <a:xfrm>
              <a:off x="1872" y="1525"/>
              <a:ext cx="1248" cy="717"/>
              <a:chOff x="1872" y="1728"/>
              <a:chExt cx="1248" cy="717"/>
            </a:xfrm>
          </p:grpSpPr>
          <p:sp>
            <p:nvSpPr>
              <p:cNvPr id="62477" name="Text Box 3115"/>
              <p:cNvSpPr txBox="1">
                <a:spLocks noChangeArrowheads="1"/>
              </p:cNvSpPr>
              <p:nvPr/>
            </p:nvSpPr>
            <p:spPr bwMode="auto">
              <a:xfrm>
                <a:off x="2064" y="2154"/>
                <a:ext cx="912" cy="291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插值节点</a:t>
                </a:r>
                <a:endPara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8" name="Line 3128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9" name="Line 3129"/>
              <p:cNvSpPr>
                <a:spLocks noChangeShapeType="1"/>
              </p:cNvSpPr>
              <p:nvPr/>
            </p:nvSpPr>
            <p:spPr bwMode="auto">
              <a:xfrm>
                <a:off x="254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3" name="Group 3133"/>
            <p:cNvGrpSpPr>
              <a:grpSpLocks/>
            </p:cNvGrpSpPr>
            <p:nvPr/>
          </p:nvGrpSpPr>
          <p:grpSpPr bwMode="auto">
            <a:xfrm>
              <a:off x="192" y="1525"/>
              <a:ext cx="1153" cy="725"/>
              <a:chOff x="192" y="1680"/>
              <a:chExt cx="1153" cy="725"/>
            </a:xfrm>
          </p:grpSpPr>
          <p:sp>
            <p:nvSpPr>
              <p:cNvPr id="62474" name="Line 3131"/>
              <p:cNvSpPr>
                <a:spLocks noChangeShapeType="1"/>
              </p:cNvSpPr>
              <p:nvPr/>
            </p:nvSpPr>
            <p:spPr bwMode="auto">
              <a:xfrm>
                <a:off x="192" y="16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5" name="Line 3132"/>
              <p:cNvSpPr>
                <a:spLocks noChangeShapeType="1"/>
              </p:cNvSpPr>
              <p:nvPr/>
            </p:nvSpPr>
            <p:spPr bwMode="auto">
              <a:xfrm>
                <a:off x="288" y="1680"/>
                <a:ext cx="67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6" name="Text Box 3123"/>
              <p:cNvSpPr txBox="1">
                <a:spLocks noChangeArrowheads="1"/>
              </p:cNvSpPr>
              <p:nvPr/>
            </p:nvSpPr>
            <p:spPr bwMode="auto">
              <a:xfrm>
                <a:off x="385" y="1882"/>
                <a:ext cx="960" cy="523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被插值点的函数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值</a:t>
                </a:r>
                <a:endPara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2468" name="Rectangle 19"/>
          <p:cNvSpPr>
            <a:spLocks noChangeArrowheads="1"/>
          </p:cNvSpPr>
          <p:nvPr/>
        </p:nvSpPr>
        <p:spPr bwMode="auto">
          <a:xfrm>
            <a:off x="539750" y="1147763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griddata</a:t>
            </a:r>
            <a:r>
              <a:rPr lang="en-US" altLang="zh-CN" sz="3200">
                <a:solidFill>
                  <a:schemeClr val="hlink"/>
                </a:solidFill>
              </a:rPr>
              <a:t>  </a:t>
            </a:r>
            <a:r>
              <a:rPr lang="zh-CN" altLang="en-US" sz="3200">
                <a:solidFill>
                  <a:srgbClr val="FF0000"/>
                </a:solidFill>
              </a:rPr>
              <a:t>散乱点型二维插值</a:t>
            </a: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07950" y="1026690"/>
            <a:ext cx="885666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zh-CN" altLang="en-US" dirty="0">
                <a:solidFill>
                  <a:srgbClr val="FF33CC"/>
                </a:solidFill>
              </a:rPr>
              <a:t>数值计算放弃精确解析解，更容易地获取近似解</a:t>
            </a:r>
            <a:endParaRPr lang="zh-CN" altLang="en-US" dirty="0">
              <a:solidFill>
                <a:srgbClr val="0000FF"/>
              </a:solidFill>
            </a:endParaRPr>
          </a:p>
          <a:p>
            <a:pPr lvl="2" eaLnBrk="1" hangingPunct="1"/>
            <a:endParaRPr lang="zh-CN" altLang="en-US" sz="2400" dirty="0">
              <a:solidFill>
                <a:srgbClr val="0000FF"/>
              </a:solidFill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高次</a:t>
            </a:r>
            <a:r>
              <a:rPr lang="en-US" altLang="zh-CN" sz="2400" dirty="0">
                <a:solidFill>
                  <a:schemeClr val="tx1"/>
                </a:solidFill>
              </a:rPr>
              <a:t>(&gt;=5</a:t>
            </a:r>
            <a:r>
              <a:rPr lang="zh-CN" altLang="en-US" sz="2400" dirty="0">
                <a:solidFill>
                  <a:schemeClr val="tx1"/>
                </a:solidFill>
              </a:rPr>
              <a:t>次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代数方程 ，例如 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</a:rPr>
              <a:t>5</a:t>
            </a:r>
            <a:r>
              <a:rPr lang="en-US" altLang="zh-CN" sz="2400" dirty="0">
                <a:solidFill>
                  <a:schemeClr val="tx1"/>
                </a:solidFill>
              </a:rPr>
              <a:t> - 3x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+ 1 = 0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超越方程，例如 </a:t>
            </a: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en-US" altLang="zh-CN" sz="2400" baseline="30000" dirty="0">
                <a:solidFill>
                  <a:schemeClr val="tx1"/>
                </a:solidFill>
              </a:rPr>
              <a:t>-</a:t>
            </a:r>
            <a:r>
              <a:rPr lang="en-US" altLang="zh-CN" sz="2400" i="1" baseline="30000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– cos(</a:t>
            </a:r>
            <a:r>
              <a:rPr lang="en-US" altLang="zh-CN" sz="2400" i="1" dirty="0">
                <a:solidFill>
                  <a:schemeClr val="tx1"/>
                </a:solidFill>
              </a:rPr>
              <a:t>x)</a:t>
            </a:r>
            <a:r>
              <a:rPr lang="en-US" altLang="zh-CN" sz="2400" dirty="0">
                <a:solidFill>
                  <a:schemeClr val="tx1"/>
                </a:solidFill>
              </a:rPr>
              <a:t> = 0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看似简单却极难进行解析求解。</a:t>
            </a:r>
          </a:p>
          <a:p>
            <a:pPr lvl="2" eaLnBrk="1" hangingPunct="1"/>
            <a:endParaRPr lang="zh-CN" altLang="en-US" sz="2400" dirty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400" dirty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>
                <a:solidFill>
                  <a:schemeClr val="tx1"/>
                </a:solidFill>
              </a:rPr>
              <a:t>无法用初等函数进行解析表示。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2" eaLnBrk="1" hangingPunct="1"/>
            <a:endParaRPr lang="zh-CN" altLang="en-US" sz="2400" dirty="0" smtClean="0">
              <a:solidFill>
                <a:srgbClr val="0000FF"/>
              </a:solidFill>
            </a:endParaRPr>
          </a:p>
          <a:p>
            <a:pPr lvl="2" eaLnBrk="1" hangingPunct="1"/>
            <a:endParaRPr lang="zh-CN" altLang="en-US" sz="2400" dirty="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阶线性方程组可用克莱默</a:t>
            </a:r>
            <a:r>
              <a:rPr lang="zh-CN" altLang="en-US" sz="2400" dirty="0" smtClean="0">
                <a:solidFill>
                  <a:schemeClr val="tx1"/>
                </a:solidFill>
              </a:rPr>
              <a:t>法则理论上可以得到解析解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但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算法复杂度高达</a:t>
            </a:r>
            <a:r>
              <a:rPr lang="en-US" altLang="zh-CN" sz="2400" dirty="0" smtClean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!(n-1)(n+1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</a:rPr>
              <a:t> ，</a:t>
            </a:r>
            <a:r>
              <a:rPr lang="zh-CN" altLang="en-US" sz="2400" dirty="0">
                <a:solidFill>
                  <a:schemeClr val="tx1"/>
                </a:solidFill>
              </a:rPr>
              <a:t>计算量惊人！例如</a:t>
            </a:r>
            <a:r>
              <a:rPr lang="en-US" altLang="zh-CN" sz="2400" dirty="0">
                <a:solidFill>
                  <a:schemeClr val="tx1"/>
                </a:solidFill>
              </a:rPr>
              <a:t>n=30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大约需</a:t>
            </a:r>
            <a:r>
              <a:rPr lang="en-US" altLang="zh-CN" sz="2400" dirty="0" smtClean="0">
                <a:solidFill>
                  <a:schemeClr val="tx1"/>
                </a:solidFill>
              </a:rPr>
              <a:t>10</a:t>
            </a:r>
            <a:r>
              <a:rPr lang="en-US" altLang="zh-CN" sz="2400" baseline="30000" dirty="0" smtClean="0">
                <a:solidFill>
                  <a:schemeClr val="tx1"/>
                </a:solidFill>
              </a:rPr>
              <a:t>35</a:t>
            </a:r>
            <a:r>
              <a:rPr lang="zh-CN" altLang="en-US" sz="2400" dirty="0">
                <a:solidFill>
                  <a:schemeClr val="tx1"/>
                </a:solidFill>
              </a:rPr>
              <a:t>次</a:t>
            </a:r>
            <a:r>
              <a:rPr lang="zh-CN" altLang="en-US" sz="2400" dirty="0" smtClean="0">
                <a:solidFill>
                  <a:schemeClr val="tx1"/>
                </a:solidFill>
              </a:rPr>
              <a:t>乘法运算，</a:t>
            </a:r>
            <a:r>
              <a:rPr lang="zh-CN" altLang="en-US" sz="2400" dirty="0">
                <a:solidFill>
                  <a:schemeClr val="tx1"/>
                </a:solidFill>
              </a:rPr>
              <a:t>即使采用世界</a:t>
            </a:r>
            <a:r>
              <a:rPr lang="en-US" altLang="zh-CN" sz="2400" dirty="0">
                <a:solidFill>
                  <a:schemeClr val="tx1"/>
                </a:solidFill>
              </a:rPr>
              <a:t>TOP1“</a:t>
            </a:r>
            <a:r>
              <a:rPr lang="zh-CN" altLang="en-US" sz="2400" dirty="0">
                <a:solidFill>
                  <a:schemeClr val="tx1"/>
                </a:solidFill>
              </a:rPr>
              <a:t>太湖之光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</a:rPr>
              <a:t>超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级计算机（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10</a:t>
            </a:r>
            <a:r>
              <a:rPr lang="en-US" altLang="zh-CN" sz="2400" baseline="30000" dirty="0" smtClean="0">
                <a:solidFill>
                  <a:schemeClr val="tx1"/>
                </a:solidFill>
              </a:rPr>
              <a:t>17 </a:t>
            </a:r>
            <a:r>
              <a:rPr lang="zh-CN" altLang="en-US" sz="2400" dirty="0" smtClean="0">
                <a:solidFill>
                  <a:schemeClr val="tx1"/>
                </a:solidFill>
              </a:rPr>
              <a:t>次乘法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</a:rPr>
              <a:t>秒），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551558"/>
              </p:ext>
            </p:extLst>
          </p:nvPr>
        </p:nvGraphicFramePr>
        <p:xfrm>
          <a:off x="1043608" y="2961270"/>
          <a:ext cx="1527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61270"/>
                        <a:ext cx="15271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矩形 1"/>
          <p:cNvSpPr>
            <a:spLocks noChangeArrowheads="1"/>
          </p:cNvSpPr>
          <p:nvPr/>
        </p:nvSpPr>
        <p:spPr bwMode="auto">
          <a:xfrm>
            <a:off x="1043608" y="5786743"/>
            <a:ext cx="73437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3200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200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也需要数十亿年！！！</a:t>
            </a: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数值计算的意义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ChangeArrowheads="1"/>
          </p:cNvSpPr>
          <p:nvPr/>
        </p:nvSpPr>
        <p:spPr bwMode="auto">
          <a:xfrm>
            <a:off x="566738" y="1628775"/>
            <a:ext cx="7677670" cy="489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rand('seed',0) 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x = rand(100,1)*4-2; 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y = rand(100,1)*4-2; 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z = x.*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(-x.^2-y.^2);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ti = -2:0.05:2; 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[XI,YI] = 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ti,ti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); 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ZI = 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griddata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x,y,z,XI,YI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mesh(XI,YI,ZI), hold 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plot3(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x,y,z,'o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', '</a:t>
            </a:r>
            <a:r>
              <a:rPr lang="en-US" altLang="zh-CN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MarkerFaceColor</a:t>
            </a:r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',[1,0,0]);</a:t>
            </a:r>
          </a:p>
          <a:p>
            <a:pPr eaLnBrk="1" hangingPunct="1"/>
            <a:r>
              <a:rPr lang="en-US" altLang="zh-CN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hidden off</a:t>
            </a:r>
            <a:endParaRPr lang="en-US" altLang="zh-CN" b="0" dirty="0">
              <a:solidFill>
                <a:srgbClr val="9347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539750" y="1147763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griddata</a:t>
            </a:r>
            <a:r>
              <a:rPr lang="en-US" altLang="zh-CN" sz="3200">
                <a:solidFill>
                  <a:schemeClr val="hlink"/>
                </a:solidFill>
              </a:rPr>
              <a:t>  </a:t>
            </a:r>
            <a:r>
              <a:rPr lang="zh-CN" altLang="en-US" sz="3200">
                <a:solidFill>
                  <a:srgbClr val="FF0000"/>
                </a:solidFill>
              </a:rPr>
              <a:t>散乱点型二维插值</a:t>
            </a: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二维插值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469323"/>
            <a:ext cx="5400600" cy="40624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5"/>
          <p:cNvSpPr>
            <a:spLocks noChangeArrowheads="1"/>
          </p:cNvSpPr>
          <p:nvPr/>
        </p:nvSpPr>
        <p:spPr bwMode="auto">
          <a:xfrm>
            <a:off x="539750" y="1033463"/>
            <a:ext cx="83534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曲线拟合：</a:t>
            </a:r>
            <a:r>
              <a:rPr lang="zh-CN" altLang="en-US" dirty="0">
                <a:solidFill>
                  <a:srgbClr val="0000FF"/>
                </a:solidFill>
              </a:rPr>
              <a:t>由已知离散点构造函数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最典型的是多项式函数</a:t>
            </a:r>
            <a:r>
              <a:rPr lang="en-US" altLang="zh-CN" dirty="0" smtClean="0">
                <a:solidFill>
                  <a:srgbClr val="0000FF"/>
                </a:solidFill>
              </a:rPr>
              <a:t>) </a:t>
            </a:r>
            <a:r>
              <a:rPr lang="zh-CN" altLang="en-US" dirty="0">
                <a:solidFill>
                  <a:srgbClr val="0000FF"/>
                </a:solidFill>
              </a:rPr>
              <a:t>，使函数曲线在某种准则下最接近已知点（曲线不要求通过已知点</a:t>
            </a:r>
            <a:r>
              <a:rPr lang="zh-CN" altLang="en-US" dirty="0" smtClean="0">
                <a:solidFill>
                  <a:srgbClr val="0000FF"/>
                </a:solidFill>
              </a:rPr>
              <a:t>，如果通过则成为插值）</a:t>
            </a:r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为什么不直接用插值代替拟合？</a:t>
            </a:r>
          </a:p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插值函数通过已知节点，是否比拟合更精确？</a:t>
            </a:r>
          </a:p>
        </p:txBody>
      </p:sp>
      <p:grpSp>
        <p:nvGrpSpPr>
          <p:cNvPr id="64514" name="Group 4"/>
          <p:cNvGrpSpPr>
            <a:grpSpLocks/>
          </p:cNvGrpSpPr>
          <p:nvPr/>
        </p:nvGrpSpPr>
        <p:grpSpPr bwMode="auto">
          <a:xfrm>
            <a:off x="1316038" y="2681288"/>
            <a:ext cx="5943600" cy="3124200"/>
            <a:chOff x="288" y="1536"/>
            <a:chExt cx="3744" cy="1968"/>
          </a:xfrm>
        </p:grpSpPr>
        <p:sp>
          <p:nvSpPr>
            <p:cNvPr id="64526" name="Text Box 5"/>
            <p:cNvSpPr txBox="1">
              <a:spLocks noChangeArrowheads="1"/>
            </p:cNvSpPr>
            <p:nvPr/>
          </p:nvSpPr>
          <p:spPr bwMode="auto">
            <a:xfrm>
              <a:off x="576" y="28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27" name="Text Box 6"/>
            <p:cNvSpPr txBox="1">
              <a:spLocks noChangeArrowheads="1"/>
            </p:cNvSpPr>
            <p:nvPr/>
          </p:nvSpPr>
          <p:spPr bwMode="auto">
            <a:xfrm>
              <a:off x="1200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28" name="Text Box 7"/>
            <p:cNvSpPr txBox="1">
              <a:spLocks noChangeArrowheads="1"/>
            </p:cNvSpPr>
            <p:nvPr/>
          </p:nvSpPr>
          <p:spPr bwMode="auto">
            <a:xfrm>
              <a:off x="864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29" name="Text Box 8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30" name="Text Box 9"/>
            <p:cNvSpPr txBox="1">
              <a:spLocks noChangeArrowheads="1"/>
            </p:cNvSpPr>
            <p:nvPr/>
          </p:nvSpPr>
          <p:spPr bwMode="auto">
            <a:xfrm>
              <a:off x="187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31" name="Text Box 10"/>
            <p:cNvSpPr txBox="1">
              <a:spLocks noChangeArrowheads="1"/>
            </p:cNvSpPr>
            <p:nvPr/>
          </p:nvSpPr>
          <p:spPr bwMode="auto">
            <a:xfrm>
              <a:off x="2112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32" name="Text Box 11"/>
            <p:cNvSpPr txBox="1">
              <a:spLocks noChangeArrowheads="1"/>
            </p:cNvSpPr>
            <p:nvPr/>
          </p:nvSpPr>
          <p:spPr bwMode="auto">
            <a:xfrm>
              <a:off x="244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33" name="Text Box 12"/>
            <p:cNvSpPr txBox="1">
              <a:spLocks noChangeArrowheads="1"/>
            </p:cNvSpPr>
            <p:nvPr/>
          </p:nvSpPr>
          <p:spPr bwMode="auto">
            <a:xfrm>
              <a:off x="2832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34" name="Text Box 13"/>
            <p:cNvSpPr txBox="1">
              <a:spLocks noChangeArrowheads="1"/>
            </p:cNvSpPr>
            <p:nvPr/>
          </p:nvSpPr>
          <p:spPr bwMode="auto">
            <a:xfrm>
              <a:off x="3312" y="292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4535" name="Line 14"/>
            <p:cNvSpPr>
              <a:spLocks noChangeShapeType="1"/>
            </p:cNvSpPr>
            <p:nvPr/>
          </p:nvSpPr>
          <p:spPr bwMode="auto">
            <a:xfrm>
              <a:off x="288" y="326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15"/>
            <p:cNvSpPr>
              <a:spLocks noChangeShapeType="1"/>
            </p:cNvSpPr>
            <p:nvPr/>
          </p:nvSpPr>
          <p:spPr bwMode="auto">
            <a:xfrm flipV="1">
              <a:off x="57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Text Box 16"/>
            <p:cNvSpPr txBox="1">
              <a:spLocks noChangeArrowheads="1"/>
            </p:cNvSpPr>
            <p:nvPr/>
          </p:nvSpPr>
          <p:spPr bwMode="auto">
            <a:xfrm>
              <a:off x="3648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4538" name="Text Box 17"/>
            <p:cNvSpPr txBox="1">
              <a:spLocks noChangeArrowheads="1"/>
            </p:cNvSpPr>
            <p:nvPr/>
          </p:nvSpPr>
          <p:spPr bwMode="auto">
            <a:xfrm>
              <a:off x="384" y="15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01838" y="3671888"/>
            <a:ext cx="4419600" cy="1676400"/>
            <a:chOff x="912" y="2160"/>
            <a:chExt cx="2784" cy="1056"/>
          </a:xfrm>
        </p:grpSpPr>
        <p:sp>
          <p:nvSpPr>
            <p:cNvPr id="64525" name="Arc 20"/>
            <p:cNvSpPr>
              <a:spLocks noChangeArrowheads="1"/>
            </p:cNvSpPr>
            <p:nvPr/>
          </p:nvSpPr>
          <p:spPr bwMode="auto">
            <a:xfrm>
              <a:off x="2256" y="2160"/>
              <a:ext cx="1440" cy="1056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52 h 21600"/>
                <a:gd name="T4" fmla="*/ 0 w 21600"/>
                <a:gd name="T5" fmla="*/ 0 h 21600"/>
                <a:gd name="T6" fmla="*/ 96 w 21600"/>
                <a:gd name="T7" fmla="*/ 52 h 21600"/>
                <a:gd name="T8" fmla="*/ 0 w 21600"/>
                <a:gd name="T9" fmla="*/ 52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Arc 19"/>
            <p:cNvSpPr>
              <a:spLocks noChangeArrowheads="1"/>
            </p:cNvSpPr>
            <p:nvPr/>
          </p:nvSpPr>
          <p:spPr bwMode="auto">
            <a:xfrm flipH="1">
              <a:off x="912" y="2160"/>
              <a:ext cx="1344" cy="960"/>
            </a:xfrm>
            <a:custGeom>
              <a:avLst/>
              <a:gdLst>
                <a:gd name="T0" fmla="*/ 0 w 21600"/>
                <a:gd name="T1" fmla="*/ 0 h 21600"/>
                <a:gd name="T2" fmla="*/ 84 w 21600"/>
                <a:gd name="T3" fmla="*/ 43 h 21600"/>
                <a:gd name="T4" fmla="*/ 0 w 21600"/>
                <a:gd name="T5" fmla="*/ 0 h 21600"/>
                <a:gd name="T6" fmla="*/ 84 w 21600"/>
                <a:gd name="T7" fmla="*/ 43 h 21600"/>
                <a:gd name="T8" fmla="*/ 0 w 21600"/>
                <a:gd name="T9" fmla="*/ 43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051050" y="35067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CC"/>
                </a:solidFill>
                <a:latin typeface="Times New Roman" panose="02020603050405020304" pitchFamily="18" charset="0"/>
              </a:rPr>
              <a:t>y=f(x)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741739" y="3498849"/>
            <a:ext cx="1190626" cy="1108074"/>
            <a:chOff x="1986" y="2006"/>
            <a:chExt cx="750" cy="698"/>
          </a:xfrm>
        </p:grpSpPr>
        <p:sp>
          <p:nvSpPr>
            <p:cNvPr id="64521" name="Text Box 23"/>
            <p:cNvSpPr txBox="1">
              <a:spLocks noChangeArrowheads="1"/>
            </p:cNvSpPr>
            <p:nvPr/>
          </p:nvSpPr>
          <p:spPr bwMode="auto">
            <a:xfrm>
              <a:off x="2160" y="241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(x</a:t>
              </a:r>
              <a:r>
                <a:rPr lang="en-US" altLang="zh-CN" sz="2400" b="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,y</a:t>
              </a:r>
              <a:r>
                <a:rPr lang="en-US" altLang="zh-CN" sz="2400" b="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22" name="Line 24"/>
            <p:cNvSpPr>
              <a:spLocks noChangeShapeType="1"/>
            </p:cNvSpPr>
            <p:nvPr/>
          </p:nvSpPr>
          <p:spPr bwMode="auto">
            <a:xfrm flipV="1">
              <a:off x="2400" y="2113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Text Box 25"/>
            <p:cNvSpPr txBox="1">
              <a:spLocks noChangeArrowheads="1"/>
            </p:cNvSpPr>
            <p:nvPr/>
          </p:nvSpPr>
          <p:spPr bwMode="auto">
            <a:xfrm>
              <a:off x="1986" y="2006"/>
              <a:ext cx="5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altLang="zh-CN" sz="2400" b="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4800" b="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endParaRPr lang="en-US" altLang="zh-CN" sz="4400" b="0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794375" y="3001963"/>
            <a:ext cx="3187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400" b="0" baseline="-2500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b="0" baseline="-25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为已知节点</a:t>
            </a:r>
            <a:r>
              <a:rPr lang="zh-CN" altLang="en-US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b="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sz="2400" b="0" baseline="-2500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400" b="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,y</a:t>
            </a:r>
            <a:r>
              <a:rPr lang="en-US" altLang="zh-CN" sz="2400" b="0" baseline="-2500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zh-CN" altLang="en-US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与曲线 </a:t>
            </a:r>
            <a:r>
              <a:rPr lang="en-US" altLang="zh-CN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y=f(x) </a:t>
            </a:r>
            <a:r>
              <a:rPr lang="zh-CN" altLang="en-US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之间的距离</a:t>
            </a:r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" grpId="0"/>
      <p:bldP spid="143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4000" y="1700213"/>
            <a:ext cx="9242425" cy="17510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步骤：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选定一类函数（可以是多项式，三角函数等）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f(x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1" lang="zh-CN" altLang="en-US" baseline="-25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kumimoji="1" lang="zh-CN" altLang="en-US" baseline="-25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1" lang="zh-CN" altLang="en-US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        其中 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,a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, …a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为待定常数。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2413" y="3500438"/>
            <a:ext cx="8280400" cy="1989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     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2) 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确定参数 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,a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, …a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+mn-ea"/>
                <a:ea typeface="+mn-ea"/>
              </a:rPr>
              <a:t>m     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最小二乘准则：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使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个已知点（</a:t>
            </a:r>
            <a:r>
              <a:rPr kumimoji="1"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kumimoji="1" lang="en-US" altLang="zh-CN" baseline="-250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,y</a:t>
            </a:r>
            <a:r>
              <a:rPr kumimoji="1" lang="en-US" altLang="zh-CN" baseline="-250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与曲线 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y=f(x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1" lang="zh-CN" altLang="en-US" baseline="-25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kumimoji="1" lang="zh-CN" altLang="en-US" baseline="-25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的距离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</a:t>
            </a:r>
            <a:r>
              <a:rPr kumimoji="1" lang="en-US" altLang="zh-CN" baseline="-25000" dirty="0" err="1" smtClean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的平方和最小</a:t>
            </a:r>
            <a:r>
              <a:rPr kumimoji="1" lang="en-US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1331913" y="882650"/>
            <a:ext cx="6767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最小二乘曲线拟合的基本原理</a:t>
            </a: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8685"/>
              </p:ext>
            </p:extLst>
          </p:nvPr>
        </p:nvGraphicFramePr>
        <p:xfrm>
          <a:off x="1995488" y="2284413"/>
          <a:ext cx="57451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0" name="Equation" r:id="rId3" imgW="1866600" imgH="863280" progId="Equation.DSMT4">
                  <p:embed/>
                </p:oleObj>
              </mc:Choice>
              <mc:Fallback>
                <p:oleObj name="Equation" r:id="rId3" imgW="186660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284413"/>
                        <a:ext cx="5745162" cy="22891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77025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问题归结为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求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,a</a:t>
            </a:r>
            <a:r>
              <a:rPr lang="en-US" altLang="zh-CN" baseline="-250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, …a</a:t>
            </a:r>
            <a:r>
              <a:rPr lang="en-US" altLang="zh-CN" baseline="-25000">
                <a:solidFill>
                  <a:srgbClr val="0000FF"/>
                </a:solidFill>
                <a:latin typeface="宋体" panose="02010600030101010101" pitchFamily="2" charset="-122"/>
              </a:rPr>
              <a:t>m 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使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J(a</a:t>
            </a:r>
            <a:r>
              <a:rPr lang="en-US" altLang="zh-CN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,a</a:t>
            </a:r>
            <a:r>
              <a:rPr lang="en-US" altLang="zh-CN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, …a</a:t>
            </a:r>
            <a:r>
              <a:rPr lang="en-US" altLang="zh-CN" baseline="-25000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最小。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1927224" y="1309611"/>
            <a:ext cx="28432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数学模型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508104" y="214275"/>
            <a:ext cx="3311525" cy="1719262"/>
          </a:xfrm>
          <a:prstGeom prst="wedgeRoundRectCallout">
            <a:avLst>
              <a:gd name="adj1" fmla="val -40867"/>
              <a:gd name="adj2" fmla="val 74470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已知点数量多于待定系数，产生超定线性方程组，一般采用优化方法来解</a:t>
            </a:r>
          </a:p>
        </p:txBody>
      </p:sp>
      <p:sp>
        <p:nvSpPr>
          <p:cNvPr id="66566" name="左大括号 3"/>
          <p:cNvSpPr>
            <a:spLocks/>
          </p:cNvSpPr>
          <p:nvPr/>
        </p:nvSpPr>
        <p:spPr bwMode="auto">
          <a:xfrm rot="-5400000">
            <a:off x="4420394" y="2844007"/>
            <a:ext cx="700087" cy="4210050"/>
          </a:xfrm>
          <a:prstGeom prst="leftBrace">
            <a:avLst>
              <a:gd name="adj1" fmla="val 826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-107950" y="908050"/>
            <a:ext cx="90725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最小二乘拟合函数类型的选取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（需经验或多次尝试）  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755650" y="3162300"/>
            <a:ext cx="2057400" cy="1600200"/>
            <a:chOff x="624" y="1680"/>
            <a:chExt cx="1296" cy="1008"/>
          </a:xfrm>
        </p:grpSpPr>
        <p:sp>
          <p:nvSpPr>
            <p:cNvPr id="67617" name="Line 4"/>
            <p:cNvSpPr>
              <a:spLocks noChangeShapeType="1"/>
            </p:cNvSpPr>
            <p:nvPr/>
          </p:nvSpPr>
          <p:spPr bwMode="auto">
            <a:xfrm flipV="1">
              <a:off x="624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Line 5"/>
            <p:cNvSpPr>
              <a:spLocks noChangeShapeType="1"/>
            </p:cNvSpPr>
            <p:nvPr/>
          </p:nvSpPr>
          <p:spPr bwMode="auto">
            <a:xfrm>
              <a:off x="624" y="268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Text Box 6"/>
            <p:cNvSpPr txBox="1">
              <a:spLocks noChangeArrowheads="1"/>
            </p:cNvSpPr>
            <p:nvPr/>
          </p:nvSpPr>
          <p:spPr bwMode="auto">
            <a:xfrm>
              <a:off x="624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20" name="Text Box 7"/>
            <p:cNvSpPr txBox="1">
              <a:spLocks noChangeArrowheads="1"/>
            </p:cNvSpPr>
            <p:nvPr/>
          </p:nvSpPr>
          <p:spPr bwMode="auto">
            <a:xfrm>
              <a:off x="864" y="22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21" name="Text Box 8"/>
            <p:cNvSpPr txBox="1">
              <a:spLocks noChangeArrowheads="1"/>
            </p:cNvSpPr>
            <p:nvPr/>
          </p:nvSpPr>
          <p:spPr bwMode="auto">
            <a:xfrm>
              <a:off x="1296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22" name="Text Box 9"/>
            <p:cNvSpPr txBox="1">
              <a:spLocks noChangeArrowheads="1"/>
            </p:cNvSpPr>
            <p:nvPr/>
          </p:nvSpPr>
          <p:spPr bwMode="auto">
            <a:xfrm>
              <a:off x="1536" y="16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23" name="Text Box 10"/>
            <p:cNvSpPr txBox="1">
              <a:spLocks noChangeArrowheads="1"/>
            </p:cNvSpPr>
            <p:nvPr/>
          </p:nvSpPr>
          <p:spPr bwMode="auto">
            <a:xfrm>
              <a:off x="1008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67588" name="Group 19"/>
          <p:cNvGrpSpPr>
            <a:grpSpLocks/>
          </p:cNvGrpSpPr>
          <p:nvPr/>
        </p:nvGrpSpPr>
        <p:grpSpPr bwMode="auto">
          <a:xfrm>
            <a:off x="3533775" y="3238500"/>
            <a:ext cx="2057400" cy="1524000"/>
            <a:chOff x="3984" y="1728"/>
            <a:chExt cx="1296" cy="960"/>
          </a:xfrm>
        </p:grpSpPr>
        <p:sp>
          <p:nvSpPr>
            <p:cNvPr id="67610" name="Line 20"/>
            <p:cNvSpPr>
              <a:spLocks noChangeShapeType="1"/>
            </p:cNvSpPr>
            <p:nvPr/>
          </p:nvSpPr>
          <p:spPr bwMode="auto">
            <a:xfrm flipV="1">
              <a:off x="3984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21"/>
            <p:cNvSpPr>
              <a:spLocks noChangeShapeType="1"/>
            </p:cNvSpPr>
            <p:nvPr/>
          </p:nvSpPr>
          <p:spPr bwMode="auto">
            <a:xfrm>
              <a:off x="3984" y="268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Text Box 22"/>
            <p:cNvSpPr txBox="1">
              <a:spLocks noChangeArrowheads="1"/>
            </p:cNvSpPr>
            <p:nvPr/>
          </p:nvSpPr>
          <p:spPr bwMode="auto">
            <a:xfrm>
              <a:off x="3984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13" name="Text Box 23"/>
            <p:cNvSpPr txBox="1">
              <a:spLocks noChangeArrowheads="1"/>
            </p:cNvSpPr>
            <p:nvPr/>
          </p:nvSpPr>
          <p:spPr bwMode="auto">
            <a:xfrm>
              <a:off x="4176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14" name="Text Box 24"/>
            <p:cNvSpPr txBox="1">
              <a:spLocks noChangeArrowheads="1"/>
            </p:cNvSpPr>
            <p:nvPr/>
          </p:nvSpPr>
          <p:spPr bwMode="auto">
            <a:xfrm>
              <a:off x="4656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15" name="Text Box 25"/>
            <p:cNvSpPr txBox="1">
              <a:spLocks noChangeArrowheads="1"/>
            </p:cNvSpPr>
            <p:nvPr/>
          </p:nvSpPr>
          <p:spPr bwMode="auto">
            <a:xfrm>
              <a:off x="489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16" name="Text Box 26"/>
            <p:cNvSpPr txBox="1">
              <a:spLocks noChangeArrowheads="1"/>
            </p:cNvSpPr>
            <p:nvPr/>
          </p:nvSpPr>
          <p:spPr bwMode="auto">
            <a:xfrm>
              <a:off x="4368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67589" name="Group 27"/>
          <p:cNvGrpSpPr>
            <a:grpSpLocks/>
          </p:cNvGrpSpPr>
          <p:nvPr/>
        </p:nvGrpSpPr>
        <p:grpSpPr bwMode="auto">
          <a:xfrm>
            <a:off x="908050" y="2924175"/>
            <a:ext cx="1600200" cy="1457325"/>
            <a:chOff x="672" y="1482"/>
            <a:chExt cx="1008" cy="918"/>
          </a:xfrm>
        </p:grpSpPr>
        <p:sp>
          <p:nvSpPr>
            <p:cNvPr id="67608" name="Line 28"/>
            <p:cNvSpPr>
              <a:spLocks noChangeShapeType="1"/>
            </p:cNvSpPr>
            <p:nvPr/>
          </p:nvSpPr>
          <p:spPr bwMode="auto">
            <a:xfrm flipV="1">
              <a:off x="672" y="1728"/>
              <a:ext cx="100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Text Box 29"/>
            <p:cNvSpPr txBox="1">
              <a:spLocks noChangeArrowheads="1"/>
            </p:cNvSpPr>
            <p:nvPr/>
          </p:nvSpPr>
          <p:spPr bwMode="auto">
            <a:xfrm>
              <a:off x="864" y="148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f=a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62000" y="2133600"/>
            <a:ext cx="78422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将数据</a:t>
            </a:r>
            <a:r>
              <a:rPr kumimoji="1" lang="zh-CN" altLang="zh-CN" dirty="0" smtClean="0">
                <a:solidFill>
                  <a:schemeClr val="tx1"/>
                </a:solidFill>
                <a:latin typeface="+mn-ea"/>
                <a:ea typeface="+mn-ea"/>
              </a:rPr>
              <a:t>作图，确定 </a:t>
            </a: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f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的类型：</a:t>
            </a:r>
          </a:p>
        </p:txBody>
      </p:sp>
      <p:grpSp>
        <p:nvGrpSpPr>
          <p:cNvPr id="67591" name="Group 35"/>
          <p:cNvGrpSpPr>
            <a:grpSpLocks/>
          </p:cNvGrpSpPr>
          <p:nvPr/>
        </p:nvGrpSpPr>
        <p:grpSpPr bwMode="auto">
          <a:xfrm>
            <a:off x="3609975" y="2933700"/>
            <a:ext cx="1981200" cy="1676400"/>
            <a:chOff x="4032" y="1440"/>
            <a:chExt cx="1248" cy="1056"/>
          </a:xfrm>
        </p:grpSpPr>
        <p:sp>
          <p:nvSpPr>
            <p:cNvPr id="67605" name="Arc 36"/>
            <p:cNvSpPr>
              <a:spLocks noChangeArrowheads="1"/>
            </p:cNvSpPr>
            <p:nvPr/>
          </p:nvSpPr>
          <p:spPr bwMode="auto">
            <a:xfrm flipH="1">
              <a:off x="4128" y="1824"/>
              <a:ext cx="528" cy="672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21 h 21600"/>
                <a:gd name="T4" fmla="*/ 0 w 21600"/>
                <a:gd name="T5" fmla="*/ 0 h 21600"/>
                <a:gd name="T6" fmla="*/ 13 w 21600"/>
                <a:gd name="T7" fmla="*/ 21 h 21600"/>
                <a:gd name="T8" fmla="*/ 0 w 21600"/>
                <a:gd name="T9" fmla="*/ 2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Arc 37"/>
            <p:cNvSpPr>
              <a:spLocks noChangeArrowheads="1"/>
            </p:cNvSpPr>
            <p:nvPr/>
          </p:nvSpPr>
          <p:spPr bwMode="auto">
            <a:xfrm>
              <a:off x="4656" y="1825"/>
              <a:ext cx="323" cy="336"/>
            </a:xfrm>
            <a:custGeom>
              <a:avLst/>
              <a:gdLst>
                <a:gd name="T0" fmla="*/ 0 w 20769"/>
                <a:gd name="T1" fmla="*/ 0 h 21600"/>
                <a:gd name="T2" fmla="*/ 5 w 20769"/>
                <a:gd name="T3" fmla="*/ 4 h 21600"/>
                <a:gd name="T4" fmla="*/ 0 w 20769"/>
                <a:gd name="T5" fmla="*/ 0 h 21600"/>
                <a:gd name="T6" fmla="*/ 5 w 20769"/>
                <a:gd name="T7" fmla="*/ 4 h 21600"/>
                <a:gd name="T8" fmla="*/ 0 w 20769"/>
                <a:gd name="T9" fmla="*/ 5 h 21600"/>
                <a:gd name="T10" fmla="*/ 0 w 2076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769" h="21600" fill="none">
                  <a:moveTo>
                    <a:pt x="-1" y="0"/>
                  </a:moveTo>
                  <a:cubicBezTo>
                    <a:pt x="9643" y="0"/>
                    <a:pt x="18119" y="6393"/>
                    <a:pt x="20768" y="15666"/>
                  </a:cubicBezTo>
                </a:path>
                <a:path w="20769" h="21600" stroke="0">
                  <a:moveTo>
                    <a:pt x="-1" y="0"/>
                  </a:moveTo>
                  <a:cubicBezTo>
                    <a:pt x="9643" y="0"/>
                    <a:pt x="18119" y="6393"/>
                    <a:pt x="20768" y="1566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Text Box 38"/>
            <p:cNvSpPr txBox="1">
              <a:spLocks noChangeArrowheads="1"/>
            </p:cNvSpPr>
            <p:nvPr/>
          </p:nvSpPr>
          <p:spPr bwMode="auto">
            <a:xfrm>
              <a:off x="4032" y="144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f=a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x+a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0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7592" name="Group 11"/>
          <p:cNvGrpSpPr>
            <a:grpSpLocks/>
          </p:cNvGrpSpPr>
          <p:nvPr/>
        </p:nvGrpSpPr>
        <p:grpSpPr bwMode="auto">
          <a:xfrm>
            <a:off x="6300788" y="3238500"/>
            <a:ext cx="2057400" cy="1524000"/>
            <a:chOff x="2256" y="3072"/>
            <a:chExt cx="1296" cy="960"/>
          </a:xfrm>
        </p:grpSpPr>
        <p:sp>
          <p:nvSpPr>
            <p:cNvPr id="67598" name="Line 12"/>
            <p:cNvSpPr>
              <a:spLocks noChangeShapeType="1"/>
            </p:cNvSpPr>
            <p:nvPr/>
          </p:nvSpPr>
          <p:spPr bwMode="auto">
            <a:xfrm flipV="1">
              <a:off x="225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3"/>
            <p:cNvSpPr>
              <a:spLocks noChangeShapeType="1"/>
            </p:cNvSpPr>
            <p:nvPr/>
          </p:nvSpPr>
          <p:spPr bwMode="auto">
            <a:xfrm>
              <a:off x="2256" y="40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Text Box 14"/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01" name="Text Box 15"/>
            <p:cNvSpPr txBox="1">
              <a:spLocks noChangeArrowheads="1"/>
            </p:cNvSpPr>
            <p:nvPr/>
          </p:nvSpPr>
          <p:spPr bwMode="auto">
            <a:xfrm>
              <a:off x="2496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02" name="Text Box 16"/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03" name="Text Box 17"/>
            <p:cNvSpPr txBox="1">
              <a:spLocks noChangeArrowheads="1"/>
            </p:cNvSpPr>
            <p:nvPr/>
          </p:nvSpPr>
          <p:spPr bwMode="auto">
            <a:xfrm>
              <a:off x="3216" y="37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604" name="Text Box 18"/>
            <p:cNvSpPr txBox="1">
              <a:spLocks noChangeArrowheads="1"/>
            </p:cNvSpPr>
            <p:nvPr/>
          </p:nvSpPr>
          <p:spPr bwMode="auto">
            <a:xfrm>
              <a:off x="2688" y="35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67593" name="Group 33"/>
          <p:cNvGrpSpPr>
            <a:grpSpLocks/>
          </p:cNvGrpSpPr>
          <p:nvPr/>
        </p:nvGrpSpPr>
        <p:grpSpPr bwMode="auto">
          <a:xfrm>
            <a:off x="6529388" y="3086100"/>
            <a:ext cx="1752600" cy="1371600"/>
            <a:chOff x="4128" y="2976"/>
            <a:chExt cx="1104" cy="864"/>
          </a:xfrm>
        </p:grpSpPr>
        <p:sp>
          <p:nvSpPr>
            <p:cNvPr id="67596" name="Arc 34"/>
            <p:cNvSpPr>
              <a:spLocks noChangeArrowheads="1"/>
            </p:cNvSpPr>
            <p:nvPr/>
          </p:nvSpPr>
          <p:spPr bwMode="auto">
            <a:xfrm flipH="1" flipV="1">
              <a:off x="4128" y="3120"/>
              <a:ext cx="960" cy="720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24 h 21600"/>
                <a:gd name="T4" fmla="*/ 0 w 21600"/>
                <a:gd name="T5" fmla="*/ 0 h 21600"/>
                <a:gd name="T6" fmla="*/ 43 w 21600"/>
                <a:gd name="T7" fmla="*/ 24 h 21600"/>
                <a:gd name="T8" fmla="*/ 0 w 21600"/>
                <a:gd name="T9" fmla="*/ 24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Text Box 35"/>
            <p:cNvSpPr txBox="1">
              <a:spLocks noChangeArrowheads="1"/>
            </p:cNvSpPr>
            <p:nvPr/>
          </p:nvSpPr>
          <p:spPr bwMode="auto">
            <a:xfrm>
              <a:off x="4128" y="2976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f=a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exp(a</a:t>
              </a:r>
              <a:r>
                <a:rPr lang="en-US" altLang="zh-CN" sz="20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x)</a:t>
              </a:r>
            </a:p>
          </p:txBody>
        </p:sp>
      </p:grp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769938" y="5084763"/>
            <a:ext cx="7842250" cy="1446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通过机理分析建立数学模型来确定</a:t>
            </a:r>
            <a:endParaRPr kumimoji="1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algn="just"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例如：炮弹发射后的轨迹中得到的炮弹位置离散数据，可以二阶多项式（抛物线）</a:t>
            </a:r>
          </a:p>
        </p:txBody>
      </p:sp>
      <p:sp>
        <p:nvSpPr>
          <p:cNvPr id="67595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81050" y="980728"/>
            <a:ext cx="7842250" cy="812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多项式拟合（</a:t>
            </a:r>
            <a:r>
              <a:rPr kumimoji="1" lang="en-US" altLang="zh-CN" sz="3600" dirty="0" err="1" smtClean="0">
                <a:solidFill>
                  <a:srgbClr val="FF0000"/>
                </a:solidFill>
                <a:latin typeface="+mn-ea"/>
                <a:ea typeface="+mn-ea"/>
              </a:rPr>
              <a:t>polyfit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198688" y="2062163"/>
            <a:ext cx="38862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Courier New" panose="02070309020205020404" pitchFamily="49" charset="0"/>
              </a:rPr>
              <a:t>a=</a:t>
            </a:r>
            <a:r>
              <a:rPr lang="en-US" altLang="zh-CN" dirty="0" err="1">
                <a:solidFill>
                  <a:srgbClr val="93471D"/>
                </a:solidFill>
                <a:latin typeface="Courier New" panose="02070309020205020404" pitchFamily="49" charset="0"/>
              </a:rPr>
              <a:t>polyfit</a:t>
            </a:r>
            <a:r>
              <a:rPr lang="en-US" altLang="zh-CN" dirty="0">
                <a:solidFill>
                  <a:srgbClr val="93471D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93471D"/>
                </a:solidFill>
                <a:latin typeface="Courier New" panose="02070309020205020404" pitchFamily="49" charset="0"/>
              </a:rPr>
              <a:t>x,y,m</a:t>
            </a:r>
            <a:r>
              <a:rPr lang="en-US" altLang="zh-CN" dirty="0">
                <a:solidFill>
                  <a:srgbClr val="93471D"/>
                </a:solidFill>
                <a:latin typeface="Courier New" panose="02070309020205020404" pitchFamily="49" charset="0"/>
              </a:rPr>
              <a:t>)</a:t>
            </a:r>
            <a:endParaRPr lang="en-US" altLang="zh-CN" b="0" dirty="0">
              <a:solidFill>
                <a:srgbClr val="93471D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68612" name="Group 5"/>
          <p:cNvGrpSpPr>
            <a:grpSpLocks/>
          </p:cNvGrpSpPr>
          <p:nvPr/>
        </p:nvGrpSpPr>
        <p:grpSpPr bwMode="auto">
          <a:xfrm>
            <a:off x="2962275" y="2605088"/>
            <a:ext cx="2078038" cy="598487"/>
            <a:chOff x="1791" y="3072"/>
            <a:chExt cx="936" cy="377"/>
          </a:xfrm>
        </p:grpSpPr>
        <p:sp>
          <p:nvSpPr>
            <p:cNvPr id="68625" name="Line 6"/>
            <p:cNvSpPr>
              <a:spLocks noChangeShapeType="1"/>
            </p:cNvSpPr>
            <p:nvPr/>
          </p:nvSpPr>
          <p:spPr bwMode="auto">
            <a:xfrm>
              <a:off x="2423" y="3073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Text Box 7"/>
            <p:cNvSpPr txBox="1">
              <a:spLocks noChangeArrowheads="1"/>
            </p:cNvSpPr>
            <p:nvPr/>
          </p:nvSpPr>
          <p:spPr bwMode="auto">
            <a:xfrm>
              <a:off x="1791" y="3158"/>
              <a:ext cx="642" cy="291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33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数据点</a:t>
              </a:r>
            </a:p>
          </p:txBody>
        </p:sp>
        <p:sp>
          <p:nvSpPr>
            <p:cNvPr id="68627" name="Line 8"/>
            <p:cNvSpPr>
              <a:spLocks noChangeShapeType="1"/>
            </p:cNvSpPr>
            <p:nvPr/>
          </p:nvSpPr>
          <p:spPr bwMode="auto">
            <a:xfrm>
              <a:off x="258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9"/>
            <p:cNvSpPr>
              <a:spLocks noChangeShapeType="1"/>
            </p:cNvSpPr>
            <p:nvPr/>
          </p:nvSpPr>
          <p:spPr bwMode="auto">
            <a:xfrm>
              <a:off x="2423" y="3312"/>
              <a:ext cx="1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13" name="Group 10"/>
          <p:cNvGrpSpPr>
            <a:grpSpLocks/>
          </p:cNvGrpSpPr>
          <p:nvPr/>
        </p:nvGrpSpPr>
        <p:grpSpPr bwMode="auto">
          <a:xfrm>
            <a:off x="1187450" y="2587625"/>
            <a:ext cx="1304925" cy="598488"/>
            <a:chOff x="566" y="3072"/>
            <a:chExt cx="822" cy="377"/>
          </a:xfrm>
        </p:grpSpPr>
        <p:sp>
          <p:nvSpPr>
            <p:cNvPr id="68621" name="Line 11"/>
            <p:cNvSpPr>
              <a:spLocks noChangeShapeType="1"/>
            </p:cNvSpPr>
            <p:nvPr/>
          </p:nvSpPr>
          <p:spPr bwMode="auto">
            <a:xfrm>
              <a:off x="124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2"/>
            <p:cNvSpPr>
              <a:spLocks noChangeShapeType="1"/>
            </p:cNvSpPr>
            <p:nvPr/>
          </p:nvSpPr>
          <p:spPr bwMode="auto">
            <a:xfrm>
              <a:off x="12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Text Box 13"/>
            <p:cNvSpPr txBox="1">
              <a:spLocks noChangeArrowheads="1"/>
            </p:cNvSpPr>
            <p:nvPr/>
          </p:nvSpPr>
          <p:spPr bwMode="auto">
            <a:xfrm>
              <a:off x="566" y="3158"/>
              <a:ext cx="534" cy="291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33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系数</a:t>
              </a:r>
            </a:p>
          </p:txBody>
        </p:sp>
        <p:sp>
          <p:nvSpPr>
            <p:cNvPr id="68624" name="Line 14"/>
            <p:cNvSpPr>
              <a:spLocks noChangeShapeType="1"/>
            </p:cNvSpPr>
            <p:nvPr/>
          </p:nvSpPr>
          <p:spPr bwMode="auto">
            <a:xfrm>
              <a:off x="1100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14" name="Group 15"/>
          <p:cNvGrpSpPr>
            <a:grpSpLocks/>
          </p:cNvGrpSpPr>
          <p:nvPr/>
        </p:nvGrpSpPr>
        <p:grpSpPr bwMode="auto">
          <a:xfrm>
            <a:off x="5219700" y="2609850"/>
            <a:ext cx="2879725" cy="604838"/>
            <a:chOff x="2835" y="3067"/>
            <a:chExt cx="1814" cy="381"/>
          </a:xfrm>
        </p:grpSpPr>
        <p:sp>
          <p:nvSpPr>
            <p:cNvPr id="68617" name="Text Box 16"/>
            <p:cNvSpPr txBox="1">
              <a:spLocks noChangeArrowheads="1"/>
            </p:cNvSpPr>
            <p:nvPr/>
          </p:nvSpPr>
          <p:spPr bwMode="auto">
            <a:xfrm>
              <a:off x="3107" y="3157"/>
              <a:ext cx="1542" cy="291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3366"/>
                  </a:solidFill>
                  <a:latin typeface="宋体" panose="02010600030101010101" pitchFamily="2" charset="-122"/>
                  <a:ea typeface="隶书" panose="02010509060101010101" pitchFamily="49" charset="-122"/>
                </a:rPr>
                <a:t>拟合多项式次数</a:t>
              </a:r>
            </a:p>
          </p:txBody>
        </p:sp>
        <p:sp>
          <p:nvSpPr>
            <p:cNvPr id="68618" name="Line 17"/>
            <p:cNvSpPr>
              <a:spLocks noChangeShapeType="1"/>
            </p:cNvSpPr>
            <p:nvPr/>
          </p:nvSpPr>
          <p:spPr bwMode="auto">
            <a:xfrm>
              <a:off x="2835" y="306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Line 18"/>
            <p:cNvSpPr>
              <a:spLocks noChangeShapeType="1"/>
            </p:cNvSpPr>
            <p:nvPr/>
          </p:nvSpPr>
          <p:spPr bwMode="auto">
            <a:xfrm>
              <a:off x="2931" y="30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Line 19"/>
            <p:cNvSpPr>
              <a:spLocks noChangeShapeType="1"/>
            </p:cNvSpPr>
            <p:nvPr/>
          </p:nvSpPr>
          <p:spPr bwMode="auto">
            <a:xfrm>
              <a:off x="2925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22300" y="3646488"/>
            <a:ext cx="7842250" cy="2547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dirty="0" err="1" smtClean="0">
                <a:solidFill>
                  <a:srgbClr val="0000FF"/>
                </a:solidFill>
                <a:latin typeface="+mn-ea"/>
                <a:ea typeface="+mn-ea"/>
              </a:rPr>
              <a:t>polyfit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可做拟合和插值，具体情况根据设定的多项式次数和数据点数量来确定。</a:t>
            </a:r>
            <a:endParaRPr kumimoji="1"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例如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数据点可做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次多项式插值，或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&lt;=3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次拟合，而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kumimoji="1"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次以上则无法完成拟合或插值。</a:t>
            </a:r>
          </a:p>
        </p:txBody>
      </p:sp>
      <p:sp>
        <p:nvSpPr>
          <p:cNvPr id="68616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2209800" y="5257800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65608" y="838200"/>
            <a:ext cx="887839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例：有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个反映参数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r 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随着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t 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变化的数据点，求拟合多项式。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337617" y="1456903"/>
            <a:ext cx="8554863" cy="49244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</a:rPr>
              <a:t>t</a:t>
            </a:r>
            <a:r>
              <a:rPr lang="en-US" altLang="zh-CN" sz="2400" b="0" dirty="0">
                <a:solidFill>
                  <a:srgbClr val="93471D"/>
                </a:solidFill>
              </a:rPr>
              <a:t>=[20.5 32.5 51 73 95.7]; </a:t>
            </a:r>
            <a:r>
              <a:rPr lang="en-US" altLang="zh-CN" sz="2400" b="0" dirty="0">
                <a:solidFill>
                  <a:srgbClr val="45BB5B"/>
                </a:solidFill>
              </a:rPr>
              <a:t>%5</a:t>
            </a:r>
            <a:r>
              <a:rPr lang="zh-CN" altLang="en-US" sz="2400" b="0" dirty="0">
                <a:solidFill>
                  <a:srgbClr val="45BB5B"/>
                </a:solidFill>
              </a:rPr>
              <a:t>个数据点，</a:t>
            </a:r>
            <a:r>
              <a:rPr lang="en-US" altLang="zh-CN" sz="2400" b="0" dirty="0">
                <a:solidFill>
                  <a:srgbClr val="45BB5B"/>
                </a:solidFill>
              </a:rPr>
              <a:t>4</a:t>
            </a:r>
            <a:r>
              <a:rPr lang="zh-CN" altLang="en-US" sz="2400" b="0" dirty="0">
                <a:solidFill>
                  <a:srgbClr val="45BB5B"/>
                </a:solidFill>
              </a:rPr>
              <a:t>次拟合实质上是插值</a:t>
            </a:r>
          </a:p>
          <a:p>
            <a:pPr>
              <a:spcBef>
                <a:spcPts val="600"/>
              </a:spcBef>
            </a:pPr>
            <a:r>
              <a:rPr lang="pt-BR" altLang="zh-CN" sz="2400" b="0" dirty="0">
                <a:solidFill>
                  <a:srgbClr val="93471D"/>
                </a:solidFill>
              </a:rPr>
              <a:t>r=[765 826 873 762 632];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>
                <a:solidFill>
                  <a:srgbClr val="93471D"/>
                </a:solidFill>
              </a:rPr>
              <a:t>tnew</a:t>
            </a:r>
            <a:r>
              <a:rPr lang="en-US" altLang="zh-CN" sz="2400" b="0" dirty="0">
                <a:solidFill>
                  <a:srgbClr val="93471D"/>
                </a:solidFill>
              </a:rPr>
              <a:t>=20.5:95.7;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aa1=</a:t>
            </a:r>
            <a:r>
              <a:rPr lang="en-US" altLang="zh-CN" sz="2400" b="0" dirty="0" err="1">
                <a:solidFill>
                  <a:srgbClr val="93471D"/>
                </a:solidFill>
              </a:rPr>
              <a:t>polyfit</a:t>
            </a:r>
            <a:r>
              <a:rPr lang="en-US" altLang="zh-CN" sz="2400" b="0" dirty="0">
                <a:solidFill>
                  <a:srgbClr val="93471D"/>
                </a:solidFill>
              </a:rPr>
              <a:t>(t,r,1); aa2=</a:t>
            </a:r>
            <a:r>
              <a:rPr lang="en-US" altLang="zh-CN" sz="2400" b="0" dirty="0" err="1">
                <a:solidFill>
                  <a:srgbClr val="93471D"/>
                </a:solidFill>
              </a:rPr>
              <a:t>polyfit</a:t>
            </a:r>
            <a:r>
              <a:rPr lang="en-US" altLang="zh-CN" sz="2400" b="0" dirty="0">
                <a:solidFill>
                  <a:srgbClr val="93471D"/>
                </a:solidFill>
              </a:rPr>
              <a:t>(t,r,2); aa4=</a:t>
            </a:r>
            <a:r>
              <a:rPr lang="en-US" altLang="zh-CN" sz="2400" b="0" dirty="0" err="1">
                <a:solidFill>
                  <a:srgbClr val="93471D"/>
                </a:solidFill>
              </a:rPr>
              <a:t>polyfit</a:t>
            </a:r>
            <a:r>
              <a:rPr lang="en-US" altLang="zh-CN" sz="2400" b="0" dirty="0">
                <a:solidFill>
                  <a:srgbClr val="93471D"/>
                </a:solidFill>
              </a:rPr>
              <a:t>(t,r,4);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a1=aa1(1); a2=aa2(1); a4=aa4(1);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b1=aa1(2); b2=aa2(2); b4=aa4(2);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y1=</a:t>
            </a:r>
            <a:r>
              <a:rPr lang="en-US" altLang="zh-CN" sz="2400" b="0" dirty="0" err="1">
                <a:solidFill>
                  <a:srgbClr val="93471D"/>
                </a:solidFill>
              </a:rPr>
              <a:t>polyval</a:t>
            </a:r>
            <a:r>
              <a:rPr lang="en-US" altLang="zh-CN" sz="2400" b="0" dirty="0">
                <a:solidFill>
                  <a:srgbClr val="93471D"/>
                </a:solidFill>
              </a:rPr>
              <a:t>(aa1,tnew); y2=</a:t>
            </a:r>
            <a:r>
              <a:rPr lang="en-US" altLang="zh-CN" sz="2400" b="0" dirty="0" err="1">
                <a:solidFill>
                  <a:srgbClr val="93471D"/>
                </a:solidFill>
              </a:rPr>
              <a:t>polyval</a:t>
            </a:r>
            <a:r>
              <a:rPr lang="en-US" altLang="zh-CN" sz="2400" b="0" dirty="0">
                <a:solidFill>
                  <a:srgbClr val="93471D"/>
                </a:solidFill>
              </a:rPr>
              <a:t>(aa2,tnew); </a:t>
            </a:r>
            <a:endParaRPr lang="en-US" altLang="zh-CN" sz="2400" b="0" dirty="0" smtClean="0">
              <a:solidFill>
                <a:srgbClr val="93471D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</a:rPr>
              <a:t>y4=</a:t>
            </a:r>
            <a:r>
              <a:rPr lang="en-US" altLang="zh-CN" sz="2400" b="0" dirty="0" err="1" smtClean="0">
                <a:solidFill>
                  <a:srgbClr val="93471D"/>
                </a:solidFill>
              </a:rPr>
              <a:t>polyval</a:t>
            </a:r>
            <a:r>
              <a:rPr lang="en-US" altLang="zh-CN" sz="2400" b="0" dirty="0" smtClean="0">
                <a:solidFill>
                  <a:srgbClr val="93471D"/>
                </a:solidFill>
              </a:rPr>
              <a:t>(aa4,tnew</a:t>
            </a:r>
            <a:r>
              <a:rPr lang="en-US" altLang="zh-CN" sz="2400" b="0" dirty="0">
                <a:solidFill>
                  <a:srgbClr val="93471D"/>
                </a:solidFill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plot(t,r,'ko',tnew,y1,tnew,y2,tnew,y4)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title('</a:t>
            </a:r>
            <a:r>
              <a:rPr lang="zh-CN" altLang="en-US" sz="2400" b="0" dirty="0">
                <a:solidFill>
                  <a:srgbClr val="93471D"/>
                </a:solidFill>
              </a:rPr>
              <a:t>多项式拟合</a:t>
            </a:r>
            <a:r>
              <a:rPr lang="en-US" altLang="zh-CN" sz="2400" b="0" dirty="0">
                <a:solidFill>
                  <a:srgbClr val="93471D"/>
                </a:solidFill>
              </a:rPr>
              <a:t>');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93471D"/>
                </a:solidFill>
              </a:rPr>
              <a:t>legend('</a:t>
            </a:r>
            <a:r>
              <a:rPr lang="zh-CN" altLang="en-US" sz="2400" b="0" dirty="0">
                <a:solidFill>
                  <a:srgbClr val="93471D"/>
                </a:solidFill>
              </a:rPr>
              <a:t>原始数据</a:t>
            </a:r>
            <a:r>
              <a:rPr lang="en-US" altLang="zh-CN" sz="2400" b="0" dirty="0">
                <a:solidFill>
                  <a:srgbClr val="93471D"/>
                </a:solidFill>
              </a:rPr>
              <a:t>','</a:t>
            </a:r>
            <a:r>
              <a:rPr lang="zh-CN" altLang="en-US" sz="2400" b="0" dirty="0">
                <a:solidFill>
                  <a:srgbClr val="93471D"/>
                </a:solidFill>
              </a:rPr>
              <a:t>线性</a:t>
            </a:r>
            <a:r>
              <a:rPr lang="en-US" altLang="zh-CN" sz="2400" b="0" dirty="0">
                <a:solidFill>
                  <a:srgbClr val="93471D"/>
                </a:solidFill>
              </a:rPr>
              <a:t>','</a:t>
            </a:r>
            <a:r>
              <a:rPr lang="zh-CN" altLang="en-US" sz="2400" b="0" dirty="0">
                <a:solidFill>
                  <a:srgbClr val="93471D"/>
                </a:solidFill>
              </a:rPr>
              <a:t>二次</a:t>
            </a:r>
            <a:r>
              <a:rPr lang="en-US" altLang="zh-CN" sz="2400" b="0" dirty="0">
                <a:solidFill>
                  <a:srgbClr val="93471D"/>
                </a:solidFill>
              </a:rPr>
              <a:t>','</a:t>
            </a:r>
            <a:r>
              <a:rPr lang="zh-CN" altLang="en-US" sz="2400" b="0" dirty="0">
                <a:solidFill>
                  <a:srgbClr val="93471D"/>
                </a:solidFill>
              </a:rPr>
              <a:t>四次</a:t>
            </a:r>
            <a:r>
              <a:rPr lang="en-US" altLang="zh-CN" sz="2400" b="0" dirty="0">
                <a:solidFill>
                  <a:srgbClr val="93471D"/>
                </a:solidFill>
              </a:rPr>
              <a:t>')</a:t>
            </a:r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2209800" y="5257800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34" y="1052736"/>
            <a:ext cx="7119091" cy="535512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6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23850" y="1031875"/>
            <a:ext cx="8351838" cy="14287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kumimoji="1" lang="zh-CN" altLang="zh-CN" dirty="0" smtClean="0">
                <a:solidFill>
                  <a:srgbClr val="FF0000"/>
                </a:solidFill>
                <a:latin typeface="+mn-ea"/>
                <a:ea typeface="+mn-ea"/>
              </a:rPr>
              <a:t>一般的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最小二乘曲线拟合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lsqcurvefit</a:t>
            </a:r>
            <a:endParaRPr kumimoji="1" lang="zh-CN" altLang="en-US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kumimoji="1" lang="en-US" altLang="zh-CN" dirty="0" err="1" smtClean="0">
                <a:solidFill>
                  <a:srgbClr val="0000FF"/>
                </a:solidFill>
                <a:latin typeface="+mn-ea"/>
                <a:ea typeface="+mn-ea"/>
              </a:rPr>
              <a:t>a,resnorm,residual</a:t>
            </a:r>
            <a:r>
              <a:rPr kumimoji="1"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]=lsqcurvefit(f,a0,x,y)  </a:t>
            </a:r>
          </a:p>
        </p:txBody>
      </p:sp>
      <p:grpSp>
        <p:nvGrpSpPr>
          <p:cNvPr id="71683" name="Group 6"/>
          <p:cNvGrpSpPr>
            <a:grpSpLocks/>
          </p:cNvGrpSpPr>
          <p:nvPr/>
        </p:nvGrpSpPr>
        <p:grpSpPr bwMode="auto">
          <a:xfrm>
            <a:off x="539750" y="2505075"/>
            <a:ext cx="792163" cy="1035050"/>
            <a:chOff x="170" y="2750"/>
            <a:chExt cx="499" cy="652"/>
          </a:xfrm>
        </p:grpSpPr>
        <p:sp>
          <p:nvSpPr>
            <p:cNvPr id="71706" name="Text Box 7"/>
            <p:cNvSpPr txBox="1">
              <a:spLocks noChangeArrowheads="1"/>
            </p:cNvSpPr>
            <p:nvPr/>
          </p:nvSpPr>
          <p:spPr bwMode="auto">
            <a:xfrm>
              <a:off x="170" y="2954"/>
              <a:ext cx="499" cy="448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待定常数</a:t>
              </a:r>
            </a:p>
          </p:txBody>
        </p:sp>
        <p:sp>
          <p:nvSpPr>
            <p:cNvPr id="71707" name="Line 8"/>
            <p:cNvSpPr>
              <a:spLocks noChangeShapeType="1"/>
            </p:cNvSpPr>
            <p:nvPr/>
          </p:nvSpPr>
          <p:spPr bwMode="auto">
            <a:xfrm>
              <a:off x="295" y="275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9"/>
            <p:cNvSpPr>
              <a:spLocks noChangeShapeType="1"/>
            </p:cNvSpPr>
            <p:nvPr/>
          </p:nvSpPr>
          <p:spPr bwMode="auto">
            <a:xfrm>
              <a:off x="357" y="275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4" name="Group 10"/>
          <p:cNvGrpSpPr>
            <a:grpSpLocks/>
          </p:cNvGrpSpPr>
          <p:nvPr/>
        </p:nvGrpSpPr>
        <p:grpSpPr bwMode="auto">
          <a:xfrm>
            <a:off x="4870450" y="2424113"/>
            <a:ext cx="1905000" cy="1066800"/>
            <a:chOff x="1859" y="2699"/>
            <a:chExt cx="1200" cy="672"/>
          </a:xfrm>
        </p:grpSpPr>
        <p:sp>
          <p:nvSpPr>
            <p:cNvPr id="71703" name="Line 11"/>
            <p:cNvSpPr>
              <a:spLocks noChangeShapeType="1"/>
            </p:cNvSpPr>
            <p:nvPr/>
          </p:nvSpPr>
          <p:spPr bwMode="auto">
            <a:xfrm>
              <a:off x="2867" y="269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13"/>
            <p:cNvSpPr>
              <a:spLocks noChangeShapeType="1"/>
            </p:cNvSpPr>
            <p:nvPr/>
          </p:nvSpPr>
          <p:spPr bwMode="auto">
            <a:xfrm flipV="1">
              <a:off x="2426" y="2699"/>
              <a:ext cx="53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Text Box 12"/>
            <p:cNvSpPr txBox="1">
              <a:spLocks noChangeArrowheads="1"/>
            </p:cNvSpPr>
            <p:nvPr/>
          </p:nvSpPr>
          <p:spPr bwMode="auto">
            <a:xfrm>
              <a:off x="1859" y="2925"/>
              <a:ext cx="1104" cy="446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函数</a:t>
              </a:r>
              <a:r>
                <a:rPr lang="en-US" altLang="zh-CN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M</a:t>
              </a:r>
              <a:r>
                <a:rPr lang="zh-CN" altLang="zh-CN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文件</a:t>
              </a:r>
              <a:r>
                <a:rPr lang="zh-CN" altLang="en-US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，作为拟合函数</a:t>
              </a:r>
            </a:p>
          </p:txBody>
        </p:sp>
      </p:grpSp>
      <p:grpSp>
        <p:nvGrpSpPr>
          <p:cNvPr id="71685" name="Group 15"/>
          <p:cNvGrpSpPr>
            <a:grpSpLocks/>
          </p:cNvGrpSpPr>
          <p:nvPr/>
        </p:nvGrpSpPr>
        <p:grpSpPr bwMode="auto">
          <a:xfrm>
            <a:off x="2700338" y="2513013"/>
            <a:ext cx="1304925" cy="1971675"/>
            <a:chOff x="1094" y="2755"/>
            <a:chExt cx="822" cy="1242"/>
          </a:xfrm>
        </p:grpSpPr>
        <p:sp>
          <p:nvSpPr>
            <p:cNvPr id="71700" name="Text Box 16"/>
            <p:cNvSpPr txBox="1">
              <a:spLocks noChangeArrowheads="1"/>
            </p:cNvSpPr>
            <p:nvPr/>
          </p:nvSpPr>
          <p:spPr bwMode="auto">
            <a:xfrm>
              <a:off x="1094" y="3549"/>
              <a:ext cx="822" cy="448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各数据点处的误差</a:t>
              </a:r>
            </a:p>
          </p:txBody>
        </p:sp>
        <p:sp>
          <p:nvSpPr>
            <p:cNvPr id="71701" name="Line 17"/>
            <p:cNvSpPr>
              <a:spLocks noChangeShapeType="1"/>
            </p:cNvSpPr>
            <p:nvPr/>
          </p:nvSpPr>
          <p:spPr bwMode="auto">
            <a:xfrm>
              <a:off x="1264" y="2755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18"/>
            <p:cNvSpPr>
              <a:spLocks noChangeShapeType="1"/>
            </p:cNvSpPr>
            <p:nvPr/>
          </p:nvSpPr>
          <p:spPr bwMode="auto">
            <a:xfrm>
              <a:off x="1548" y="2755"/>
              <a:ext cx="0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6" name="Group 20"/>
          <p:cNvGrpSpPr>
            <a:grpSpLocks/>
          </p:cNvGrpSpPr>
          <p:nvPr/>
        </p:nvGrpSpPr>
        <p:grpSpPr bwMode="auto">
          <a:xfrm>
            <a:off x="1422400" y="2513013"/>
            <a:ext cx="1349375" cy="1027112"/>
            <a:chOff x="555" y="2755"/>
            <a:chExt cx="850" cy="647"/>
          </a:xfrm>
        </p:grpSpPr>
        <p:sp>
          <p:nvSpPr>
            <p:cNvPr id="71697" name="Text Box 21"/>
            <p:cNvSpPr txBox="1">
              <a:spLocks noChangeArrowheads="1"/>
            </p:cNvSpPr>
            <p:nvPr/>
          </p:nvSpPr>
          <p:spPr bwMode="auto">
            <a:xfrm>
              <a:off x="754" y="2954"/>
              <a:ext cx="651" cy="448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0" dirty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误差平方和</a:t>
              </a:r>
            </a:p>
          </p:txBody>
        </p:sp>
        <p:sp>
          <p:nvSpPr>
            <p:cNvPr id="71698" name="Line 22"/>
            <p:cNvSpPr>
              <a:spLocks noChangeShapeType="1"/>
            </p:cNvSpPr>
            <p:nvPr/>
          </p:nvSpPr>
          <p:spPr bwMode="auto">
            <a:xfrm>
              <a:off x="555" y="275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23"/>
            <p:cNvSpPr>
              <a:spLocks noChangeShapeType="1"/>
            </p:cNvSpPr>
            <p:nvPr/>
          </p:nvSpPr>
          <p:spPr bwMode="auto">
            <a:xfrm>
              <a:off x="839" y="2755"/>
              <a:ext cx="255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7" name="Group 24"/>
          <p:cNvGrpSpPr>
            <a:grpSpLocks/>
          </p:cNvGrpSpPr>
          <p:nvPr/>
        </p:nvGrpSpPr>
        <p:grpSpPr bwMode="auto">
          <a:xfrm>
            <a:off x="6732588" y="2424113"/>
            <a:ext cx="765175" cy="1035050"/>
            <a:chOff x="3023" y="2699"/>
            <a:chExt cx="482" cy="652"/>
          </a:xfrm>
        </p:grpSpPr>
        <p:sp>
          <p:nvSpPr>
            <p:cNvPr id="71694" name="Text Box 25"/>
            <p:cNvSpPr txBox="1">
              <a:spLocks noChangeArrowheads="1"/>
            </p:cNvSpPr>
            <p:nvPr/>
          </p:nvSpPr>
          <p:spPr bwMode="auto">
            <a:xfrm>
              <a:off x="3023" y="2903"/>
              <a:ext cx="482" cy="448"/>
            </a:xfrm>
            <a:prstGeom prst="rect">
              <a:avLst/>
            </a:prstGeom>
            <a:solidFill>
              <a:srgbClr val="FA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 </a:t>
              </a:r>
              <a:r>
                <a:rPr lang="zh-CN" altLang="en-US" sz="2000" b="0">
                  <a:solidFill>
                    <a:srgbClr val="000066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的初值</a:t>
              </a:r>
            </a:p>
          </p:txBody>
        </p:sp>
        <p:sp>
          <p:nvSpPr>
            <p:cNvPr id="71695" name="Line 26"/>
            <p:cNvSpPr>
              <a:spLocks noChangeShapeType="1"/>
            </p:cNvSpPr>
            <p:nvPr/>
          </p:nvSpPr>
          <p:spPr bwMode="auto">
            <a:xfrm>
              <a:off x="3159" y="269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Line 27"/>
            <p:cNvSpPr>
              <a:spLocks noChangeShapeType="1"/>
            </p:cNvSpPr>
            <p:nvPr/>
          </p:nvSpPr>
          <p:spPr bwMode="auto">
            <a:xfrm>
              <a:off x="3249" y="2699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8" name="Group 29"/>
          <p:cNvGrpSpPr>
            <a:grpSpLocks/>
          </p:cNvGrpSpPr>
          <p:nvPr/>
        </p:nvGrpSpPr>
        <p:grpSpPr bwMode="auto">
          <a:xfrm>
            <a:off x="7532688" y="2424113"/>
            <a:ext cx="855662" cy="1025525"/>
            <a:chOff x="3832" y="2699"/>
            <a:chExt cx="539" cy="646"/>
          </a:xfrm>
        </p:grpSpPr>
        <p:grpSp>
          <p:nvGrpSpPr>
            <p:cNvPr id="71690" name="Group 3"/>
            <p:cNvGrpSpPr>
              <a:grpSpLocks/>
            </p:cNvGrpSpPr>
            <p:nvPr/>
          </p:nvGrpSpPr>
          <p:grpSpPr bwMode="auto">
            <a:xfrm>
              <a:off x="3832" y="2699"/>
              <a:ext cx="539" cy="646"/>
              <a:chOff x="3532" y="2699"/>
              <a:chExt cx="539" cy="646"/>
            </a:xfrm>
          </p:grpSpPr>
          <p:sp>
            <p:nvSpPr>
              <p:cNvPr id="71692" name="Line 4"/>
              <p:cNvSpPr>
                <a:spLocks noChangeShapeType="1"/>
              </p:cNvSpPr>
              <p:nvPr/>
            </p:nvSpPr>
            <p:spPr bwMode="auto">
              <a:xfrm>
                <a:off x="3532" y="269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3" name="Text Box 5"/>
              <p:cNvSpPr txBox="1">
                <a:spLocks noChangeArrowheads="1"/>
              </p:cNvSpPr>
              <p:nvPr/>
            </p:nvSpPr>
            <p:spPr bwMode="auto">
              <a:xfrm>
                <a:off x="3589" y="2897"/>
                <a:ext cx="482" cy="448"/>
              </a:xfrm>
              <a:prstGeom prst="rect">
                <a:avLst/>
              </a:prstGeom>
              <a:solidFill>
                <a:srgbClr val="FA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0">
                    <a:solidFill>
                      <a:srgbClr val="000066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数据点</a:t>
                </a:r>
              </a:p>
            </p:txBody>
          </p:sp>
        </p:grpSp>
        <p:sp>
          <p:nvSpPr>
            <p:cNvPr id="71691" name="Line 28"/>
            <p:cNvSpPr>
              <a:spLocks noChangeShapeType="1"/>
            </p:cNvSpPr>
            <p:nvPr/>
          </p:nvSpPr>
          <p:spPr bwMode="auto">
            <a:xfrm>
              <a:off x="3974" y="2699"/>
              <a:ext cx="142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89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矩形 1"/>
          <p:cNvSpPr/>
          <p:nvPr/>
        </p:nvSpPr>
        <p:spPr>
          <a:xfrm>
            <a:off x="1964643" y="4852988"/>
            <a:ext cx="517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拟合函数类型由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函数文件指定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41425" y="2292350"/>
            <a:ext cx="657093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xdata</a:t>
            </a:r>
            <a:r>
              <a:rPr lang="en-US" altLang="zh-CN" sz="2000" dirty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=[0:0.1:2</a:t>
            </a: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]; 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err="1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ydata</a:t>
            </a:r>
            <a:r>
              <a:rPr lang="en-US" altLang="zh-CN" sz="2000" dirty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=[5.8955    3.5639    2.5173    1.9790    </a:t>
            </a: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1.8990 …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000" dirty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1.3938    1.1359    1.0096    1.0343    0.8435    </a:t>
            </a: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0.6856 …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000" dirty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0.6100    0.5392    0.3946    0.3903    0.5474    </a:t>
            </a: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0.3459 …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000" dirty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0.1370    0.2211    0.1704    0.2636</a:t>
            </a:r>
            <a:r>
              <a:rPr lang="en-US" altLang="zh-CN" sz="2000" dirty="0" smtClean="0">
                <a:solidFill>
                  <a:srgbClr val="93471D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];</a:t>
            </a:r>
            <a:endParaRPr lang="en-US" altLang="zh-CN" sz="2000" dirty="0">
              <a:solidFill>
                <a:srgbClr val="93471D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150938" y="984250"/>
            <a:ext cx="6134100" cy="1235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【例】用函数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y(x)=a</a:t>
            </a:r>
            <a:r>
              <a:rPr kumimoji="1" lang="en-US" altLang="zh-CN" sz="2400" baseline="-25000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+mn-ea"/>
                <a:ea typeface="+mn-ea"/>
              </a:rPr>
              <a:t>exp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(-a</a:t>
            </a:r>
            <a:r>
              <a:rPr kumimoji="1" lang="en-US" altLang="zh-CN" sz="2400" baseline="-25000" dirty="0" smtClean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*x)+a</a:t>
            </a:r>
            <a:r>
              <a:rPr kumimoji="1" lang="en-US" altLang="zh-CN" sz="2400" baseline="-25000" dirty="0" smtClean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+mn-ea"/>
                <a:ea typeface="+mn-ea"/>
              </a:rPr>
              <a:t>exp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(-a</a:t>
            </a:r>
            <a:r>
              <a:rPr kumimoji="1" lang="en-US" altLang="zh-CN" sz="2400" baseline="-25000" dirty="0" smtClean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*x)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拟合下列数据点：</a:t>
            </a: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解线性方程组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97619" y="996950"/>
            <a:ext cx="9126909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y=myfitfun1(</a:t>
            </a:r>
            <a:r>
              <a:rPr lang="en-US" altLang="zh-CN" sz="2400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a,x</a:t>
            </a: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 )      </a:t>
            </a:r>
            <a:r>
              <a:rPr lang="en-US" altLang="zh-CN" sz="2400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保存为</a:t>
            </a:r>
            <a:r>
              <a:rPr lang="en-US" altLang="zh-CN" sz="2400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myfitfun1.m</a:t>
            </a:r>
            <a:endParaRPr lang="en-US" altLang="zh-CN" sz="2400" b="0" dirty="0">
              <a:solidFill>
                <a:srgbClr val="45BB5B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y=a(1)*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(-a(2)*x)+a(3)*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(-a(4)*x);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sz="2400" b="0" dirty="0" smtClean="0">
              <a:solidFill>
                <a:srgbClr val="45BB5B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命令行运行</a:t>
            </a:r>
            <a:endParaRPr lang="en-US" altLang="zh-CN" sz="2400" b="0" dirty="0" smtClean="0">
              <a:solidFill>
                <a:srgbClr val="45BB5B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a0=[1,1,1,0];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a,resnorm,residual,flag,output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]=lsqcurvefit</a:t>
            </a: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(‘myfitfun1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',a0,xdata,ydata</a:t>
            </a: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);</a:t>
            </a:r>
            <a:endParaRPr lang="en-US" altLang="zh-CN" sz="2400" b="0" dirty="0">
              <a:solidFill>
                <a:srgbClr val="93471D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xi=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(0,2,200);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yi</a:t>
            </a:r>
            <a:r>
              <a:rPr lang="en-US" altLang="zh-CN" sz="2400" b="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=myfitfun1(</a:t>
            </a:r>
            <a:r>
              <a:rPr lang="en-US" altLang="zh-CN" sz="2400" b="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a,xi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plot(xdata,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ydata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,'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ro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',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xi,yi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('x'),</a:t>
            </a:r>
            <a:r>
              <a:rPr lang="en-US" altLang="zh-CN" sz="2400" b="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('y=f(x)'),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rgbClr val="93471D"/>
                </a:solidFill>
                <a:latin typeface="Times New Roman" panose="02020603050405020304" pitchFamily="18" charset="0"/>
              </a:rPr>
              <a:t>title('nonlinear curve fitting')</a:t>
            </a: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9582"/>
            <a:ext cx="7669213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52413" y="1270000"/>
            <a:ext cx="4175571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3. curve fitting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工具箱</a:t>
            </a:r>
            <a:endParaRPr kumimoji="1"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一种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基于交互式界面的</a:t>
            </a:r>
            <a:endParaRPr kumimoji="1"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插值与拟合软件，可以在</a:t>
            </a:r>
            <a:endParaRPr kumimoji="1"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命令窗口输入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+mn-ea"/>
                <a:ea typeface="+mn-ea"/>
              </a:rPr>
              <a:t>cftool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来调用。</a:t>
            </a:r>
            <a:endParaRPr kumimoji="1"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该工具箱的功能，基本都可</a:t>
            </a:r>
            <a:endParaRPr kumimoji="1"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以通过编程来实现。在工具箱</a:t>
            </a:r>
            <a:endParaRPr kumimoji="1"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中进行的操作，还能由系统</a:t>
            </a:r>
            <a:endParaRPr kumimoji="1"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转换为程序代码。</a:t>
            </a:r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478"/>
            <a:ext cx="4552798" cy="43927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4652-2710-495B-AE11-A1310CE24CB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数值积分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87450"/>
            <a:ext cx="8207375" cy="465931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原函数计算的</a:t>
            </a:r>
            <a:r>
              <a:rPr lang="zh-CN" altLang="en-US" sz="2400" b="1" dirty="0">
                <a:solidFill>
                  <a:srgbClr val="0000FF"/>
                </a:solidFill>
              </a:rPr>
              <a:t>困难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性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利用</a:t>
            </a:r>
            <a:r>
              <a:rPr lang="zh-CN" altLang="en-US" sz="2400" b="1" dirty="0"/>
              <a:t>原函数计算定积分的方法</a:t>
            </a:r>
            <a:r>
              <a:rPr lang="zh-CN" altLang="en-US" sz="2400" b="1" dirty="0" smtClean="0"/>
              <a:t>基于牛</a:t>
            </a:r>
            <a:r>
              <a:rPr lang="zh-CN" altLang="en-US" sz="2400" b="1" dirty="0"/>
              <a:t>顿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莱布尼兹公式。但多数情况下，原函数无法用初等函数表示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或</a:t>
            </a:r>
            <a:r>
              <a:rPr lang="zh-CN" altLang="en-US" sz="2400" b="1" dirty="0" smtClean="0"/>
              <a:t>没</a:t>
            </a:r>
            <a:r>
              <a:rPr lang="zh-CN" altLang="en-US" sz="2400" b="1" dirty="0"/>
              <a:t>有解析</a:t>
            </a:r>
            <a:r>
              <a:rPr lang="zh-CN" altLang="en-US" sz="2400" b="1" dirty="0" smtClean="0"/>
              <a:t>解。</a:t>
            </a:r>
            <a:endParaRPr lang="zh-CN" altLang="en-US" sz="2800" b="1" dirty="0"/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实际应用的限制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对很</a:t>
            </a:r>
            <a:r>
              <a:rPr lang="zh-CN" altLang="en-US" sz="2400" b="1" dirty="0"/>
              <a:t>多实际应</a:t>
            </a:r>
            <a:r>
              <a:rPr lang="zh-CN" altLang="en-US" sz="2400" b="1" dirty="0" smtClean="0"/>
              <a:t>用，只</a:t>
            </a:r>
            <a:r>
              <a:rPr lang="zh-CN" altLang="en-US" sz="2400" b="1" dirty="0"/>
              <a:t>能知</a:t>
            </a:r>
            <a:r>
              <a:rPr lang="zh-CN" altLang="en-US" sz="2400" b="1" dirty="0" smtClean="0"/>
              <a:t>道被积函数的离散数值，或被积函数是微分方程的解，或积</a:t>
            </a:r>
            <a:r>
              <a:rPr lang="zh-CN" altLang="en-US" sz="2400" b="1" dirty="0"/>
              <a:t>分区域</a:t>
            </a:r>
            <a:r>
              <a:rPr lang="zh-CN" altLang="en-US" sz="2400" b="1" dirty="0" smtClean="0"/>
              <a:t>是复杂高维空间，就只</a:t>
            </a:r>
            <a:r>
              <a:rPr lang="zh-CN" altLang="en-US" sz="2400" b="1" dirty="0"/>
              <a:t>能使用数值积</a:t>
            </a:r>
            <a:r>
              <a:rPr lang="zh-CN" altLang="en-US" sz="2400" b="1" dirty="0" smtClean="0"/>
              <a:t>分来进行近似计算。</a:t>
            </a:r>
            <a:endParaRPr lang="zh-CN" altLang="en-US" sz="2400" b="1" dirty="0"/>
          </a:p>
        </p:txBody>
      </p:sp>
      <p:sp>
        <p:nvSpPr>
          <p:cNvPr id="76803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数值计算</a:t>
            </a:r>
            <a:r>
              <a:rPr lang="zh-CN" altLang="en-US" sz="4000" dirty="0">
                <a:solidFill>
                  <a:srgbClr val="0000FF"/>
                </a:solidFill>
              </a:rPr>
              <a:t>  </a:t>
            </a:r>
            <a:r>
              <a:rPr lang="zh-CN" altLang="en-US" sz="4000" dirty="0" smtClean="0">
                <a:solidFill>
                  <a:srgbClr val="0000FF"/>
                </a:solidFill>
              </a:rPr>
              <a:t>数值积分的必要性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565400"/>
            <a:ext cx="8569325" cy="34655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数值积分基本原理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将积分区域分成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个子区间（少数情况也可不分），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利用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插值或拟合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技术在每个区间上分别构造近似函数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，对各近似函数进行定积分解析计算，再进行求和。</a:t>
            </a: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近似函数常取易进行积分解析运算的低阶多项式。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2484438" y="1124744"/>
            <a:ext cx="2374900" cy="129698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ctr" anchorCtr="1"/>
          <a:lstStyle/>
          <a:p>
            <a:pPr algn="ctr">
              <a:defRPr/>
            </a:pPr>
            <a:r>
              <a:rPr lang="zh-CN" altLang="en-US" dirty="0">
                <a:solidFill>
                  <a:schemeClr val="hlink"/>
                </a:solidFill>
              </a:rPr>
              <a:t>数值积分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5508625" y="1520825"/>
            <a:ext cx="2159000" cy="57626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</a:rPr>
              <a:t>符号积分</a:t>
            </a:r>
          </a:p>
        </p:txBody>
      </p:sp>
      <p:sp>
        <p:nvSpPr>
          <p:cNvPr id="77829" name="矩形 2"/>
          <p:cNvSpPr>
            <a:spLocks noChangeArrowheads="1"/>
          </p:cNvSpPr>
          <p:nvPr/>
        </p:nvSpPr>
        <p:spPr bwMode="auto">
          <a:xfrm>
            <a:off x="7235825" y="795338"/>
            <a:ext cx="1800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FF"/>
                </a:solidFill>
              </a:rPr>
              <a:t>功能有限</a:t>
            </a:r>
            <a:endParaRPr lang="en-US" altLang="zh-CN" sz="2400">
              <a:solidFill>
                <a:srgbClr val="0000FF"/>
              </a:solidFill>
            </a:endParaRPr>
          </a:p>
          <a:p>
            <a:pPr algn="ctr" eaLnBrk="1" hangingPunct="1"/>
            <a:r>
              <a:rPr lang="zh-CN" altLang="en-US" sz="2400">
                <a:solidFill>
                  <a:srgbClr val="0000FF"/>
                </a:solidFill>
              </a:rPr>
              <a:t>适用范围窄</a:t>
            </a:r>
          </a:p>
        </p:txBody>
      </p:sp>
      <p:sp>
        <p:nvSpPr>
          <p:cNvPr id="77830" name="矩形 7"/>
          <p:cNvSpPr>
            <a:spLocks noChangeArrowheads="1"/>
          </p:cNvSpPr>
          <p:nvPr/>
        </p:nvSpPr>
        <p:spPr bwMode="auto">
          <a:xfrm>
            <a:off x="1116013" y="1149350"/>
            <a:ext cx="1474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FF"/>
                </a:solidFill>
              </a:rPr>
              <a:t>广泛应用</a:t>
            </a:r>
          </a:p>
        </p:txBody>
      </p:sp>
      <p:sp>
        <p:nvSpPr>
          <p:cNvPr id="77831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785225" cy="54006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FF33CC"/>
                </a:solidFill>
                <a:latin typeface="Times New Roman" panose="02020603050405020304" pitchFamily="18" charset="0"/>
              </a:rPr>
              <a:t>数值积分的实现方法，</a:t>
            </a:r>
            <a:r>
              <a:rPr lang="zh-CN" altLang="en-US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主要</a:t>
            </a:r>
            <a:r>
              <a:rPr lang="zh-CN" altLang="en-US" sz="2600" b="1" dirty="0" smtClean="0">
                <a:solidFill>
                  <a:srgbClr val="FF33CC"/>
                </a:solidFill>
                <a:latin typeface="Times New Roman" panose="02020603050405020304" pitchFamily="18" charset="0"/>
              </a:rPr>
              <a:t>关注：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一维空间中的积分（线积分）</a:t>
            </a:r>
            <a:endParaRPr lang="en-US" altLang="zh-CN" sz="26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规则的二维和三维空间中的积分（面积分和体积分）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梯形积分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分段线性多项式（直线）代替被积函数</a:t>
            </a:r>
            <a:endParaRPr lang="en-US" altLang="zh-CN" sz="26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辛普森积分：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分段二次多项式（抛物线）代替被积函数</a:t>
            </a:r>
            <a:endParaRPr lang="en-US" altLang="zh-CN" sz="26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8851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989887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trapz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用于离散的被积函数点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1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向量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x,y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定义了函数关系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y=f(x)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trapz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函数计算定积分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X=1:0.01:2.5;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sz="2800" b="1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(-X);        </a:t>
            </a:r>
            <a:r>
              <a:rPr lang="en-US" altLang="zh-CN" sz="2800" b="1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b="1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生成函数关系离散数据向量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trapz</a:t>
            </a:r>
            <a:r>
              <a:rPr lang="en-US" altLang="zh-CN" sz="2800" b="1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(X,Y)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			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=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				0.28579682416393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lookfor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trapz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查看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trapz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及其变种的详细用法。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</a:t>
            </a:r>
          </a:p>
        </p:txBody>
      </p:sp>
      <p:sp>
        <p:nvSpPr>
          <p:cNvPr id="2" name="矩形 1"/>
          <p:cNvSpPr/>
          <p:nvPr/>
        </p:nvSpPr>
        <p:spPr>
          <a:xfrm>
            <a:off x="6012160" y="1186997"/>
            <a:ext cx="302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分段一次</a:t>
            </a:r>
            <a:r>
              <a:rPr lang="zh-CN" altLang="en-US" dirty="0" smtClean="0">
                <a:solidFill>
                  <a:srgbClr val="0000FF"/>
                </a:solidFill>
              </a:rPr>
              <a:t>多项式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代替被积函数 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56984" cy="4536504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quad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适应步长辛普森积分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分段二次多项式代替被积函数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I,n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]=quad('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',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a,b,tol,trace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fname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是被积函数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函数文件定义。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是积分下限和上限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tol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为积分精度，缺省时为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1E-6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trace=0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为不显示积分过程，非零为显示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返回积分值，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返回被积函数调用次数</a:t>
            </a:r>
          </a:p>
        </p:txBody>
      </p:sp>
      <p:sp>
        <p:nvSpPr>
          <p:cNvPr id="79875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30325"/>
            <a:ext cx="8116887" cy="47037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(-0.5*x)*sin(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x+pi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/6)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3pi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的积分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建立被积函数文件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fesin.m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function f=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fesin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f=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(-0.5*x).*sin(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x+pi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/6);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调用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quad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求定积分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S,n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]=quad('fesin',0,3*pi,1e-6)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S = 0.9008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n = 77 </a:t>
            </a:r>
            <a:r>
              <a:rPr lang="en-US" altLang="zh-CN" sz="2800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如提高精度，则调用函数次数将增加</a:t>
            </a:r>
          </a:p>
        </p:txBody>
      </p:sp>
      <p:sp>
        <p:nvSpPr>
          <p:cNvPr id="8089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解线性方程组</a:t>
            </a:r>
          </a:p>
        </p:txBody>
      </p:sp>
      <p:sp>
        <p:nvSpPr>
          <p:cNvPr id="76804" name="Text Box 15"/>
          <p:cNvSpPr txBox="1">
            <a:spLocks noChangeArrowheads="1"/>
          </p:cNvSpPr>
          <p:nvPr/>
        </p:nvSpPr>
        <p:spPr bwMode="auto">
          <a:xfrm>
            <a:off x="250825" y="1050925"/>
            <a:ext cx="8588375" cy="4030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</a:rPr>
              <a:t>	</a:t>
            </a:r>
            <a:r>
              <a:rPr lang="zh-CN" altLang="en-US" sz="3200" dirty="0" smtClean="0">
                <a:solidFill>
                  <a:srgbClr val="0000FF"/>
                </a:solidFill>
                <a:latin typeface="+mn-ea"/>
                <a:ea typeface="+mn-ea"/>
              </a:rPr>
              <a:t>线性方程组：</a:t>
            </a: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</a:rPr>
              <a:t>Ax = b</a:t>
            </a:r>
          </a:p>
          <a:p>
            <a:pPr algn="just" eaLnBrk="1" hangingPunct="1">
              <a:defRPr/>
            </a:pPr>
            <a:endParaRPr lang="en-US" altLang="zh-CN" sz="28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lvl="1" indent="0" algn="just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A</a:t>
            </a:r>
            <a:r>
              <a:rPr lang="zh-CN" altLang="en-US" sz="2800" dirty="0" smtClean="0">
                <a:latin typeface="+mn-ea"/>
                <a:ea typeface="+mn-ea"/>
              </a:rPr>
              <a:t>是已知</a:t>
            </a:r>
            <a:r>
              <a:rPr lang="en-US" altLang="zh-CN" sz="2800" dirty="0" err="1" smtClean="0">
                <a:latin typeface="+mn-ea"/>
                <a:ea typeface="+mn-ea"/>
              </a:rPr>
              <a:t>m×n</a:t>
            </a:r>
            <a:r>
              <a:rPr lang="zh-CN" altLang="en-US" sz="2800" dirty="0" smtClean="0">
                <a:latin typeface="+mn-ea"/>
                <a:ea typeface="+mn-ea"/>
              </a:rPr>
              <a:t>阶矩阵；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b</a:t>
            </a:r>
            <a:r>
              <a:rPr lang="zh-CN" altLang="en-US" sz="2800" dirty="0" smtClean="0">
                <a:latin typeface="+mn-ea"/>
                <a:ea typeface="+mn-ea"/>
              </a:rPr>
              <a:t>是已知</a:t>
            </a:r>
            <a:r>
              <a:rPr lang="en-US" altLang="zh-CN" sz="2800" dirty="0" smtClean="0">
                <a:latin typeface="+mn-ea"/>
                <a:ea typeface="+mn-ea"/>
              </a:rPr>
              <a:t>m</a:t>
            </a:r>
            <a:r>
              <a:rPr lang="zh-CN" altLang="en-US" sz="2800" dirty="0" smtClean="0">
                <a:latin typeface="+mn-ea"/>
                <a:ea typeface="+mn-ea"/>
              </a:rPr>
              <a:t>阶列向量；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x</a:t>
            </a:r>
            <a:r>
              <a:rPr lang="zh-CN" altLang="en-US" sz="2800" dirty="0" smtClean="0">
                <a:latin typeface="+mn-ea"/>
                <a:ea typeface="+mn-ea"/>
              </a:rPr>
              <a:t>是待求的</a:t>
            </a:r>
            <a:r>
              <a:rPr lang="en-US" altLang="zh-CN" sz="2800" dirty="0" smtClean="0">
                <a:latin typeface="+mn-ea"/>
                <a:ea typeface="+mn-ea"/>
              </a:rPr>
              <a:t>n</a:t>
            </a:r>
            <a:r>
              <a:rPr lang="zh-CN" altLang="en-US" sz="2800" dirty="0">
                <a:latin typeface="+mn-ea"/>
              </a:rPr>
              <a:t>阶</a:t>
            </a:r>
            <a:r>
              <a:rPr lang="zh-CN" altLang="en-US" sz="2800" dirty="0" smtClean="0">
                <a:latin typeface="+mn-ea"/>
                <a:ea typeface="+mn-ea"/>
              </a:rPr>
              <a:t>列向量；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Ax-b</a:t>
            </a:r>
            <a:r>
              <a:rPr lang="zh-CN" altLang="en-US" sz="2800" dirty="0" smtClean="0">
                <a:latin typeface="+mn-ea"/>
                <a:ea typeface="+mn-ea"/>
              </a:rPr>
              <a:t>为残值向量，常用</a:t>
            </a:r>
            <a:r>
              <a:rPr lang="en-US" altLang="zh-CN" sz="2800" dirty="0" smtClean="0">
                <a:latin typeface="+mn-ea"/>
                <a:ea typeface="+mn-ea"/>
              </a:rPr>
              <a:t>R</a:t>
            </a:r>
            <a:r>
              <a:rPr lang="zh-CN" altLang="en-US" sz="2800" dirty="0" smtClean="0">
                <a:latin typeface="+mn-ea"/>
                <a:ea typeface="+mn-ea"/>
              </a:rPr>
              <a:t>表示。</a:t>
            </a:r>
          </a:p>
          <a:p>
            <a:pPr algn="just" eaLnBrk="1" hangingPunct="1">
              <a:defRPr/>
            </a:pPr>
            <a:endParaRPr lang="zh-CN" altLang="en-US" sz="2800" dirty="0" smtClean="0">
              <a:latin typeface="+mn-ea"/>
              <a:ea typeface="+mn-ea"/>
            </a:endParaRP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</a:t>
            </a:r>
            <a:r>
              <a:rPr lang="zh-CN" altLang="en-US" sz="2800" dirty="0" smtClean="0">
                <a:latin typeface="+mn-ea"/>
                <a:ea typeface="+mn-ea"/>
              </a:rPr>
              <a:t>线性方程组求解，就是找到使</a:t>
            </a:r>
            <a:r>
              <a:rPr lang="en-US" altLang="zh-CN" sz="2800" dirty="0" smtClean="0">
                <a:latin typeface="+mn-ea"/>
                <a:ea typeface="+mn-ea"/>
              </a:rPr>
              <a:t>R</a:t>
            </a:r>
            <a:r>
              <a:rPr lang="zh-CN" altLang="en-US" sz="2800" dirty="0" smtClean="0">
                <a:latin typeface="+mn-ea"/>
                <a:ea typeface="+mn-ea"/>
              </a:rPr>
              <a:t>尽量小的</a:t>
            </a:r>
            <a:r>
              <a:rPr lang="en-US" altLang="zh-CN" sz="2800" dirty="0" smtClean="0">
                <a:latin typeface="+mn-ea"/>
                <a:ea typeface="+mn-ea"/>
              </a:rPr>
              <a:t>x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</a:t>
            </a:r>
            <a:r>
              <a:rPr lang="zh-CN" altLang="en-US" sz="2800" dirty="0" smtClean="0">
                <a:latin typeface="+mn-ea"/>
                <a:ea typeface="+mn-ea"/>
              </a:rPr>
              <a:t>理想条件是</a:t>
            </a:r>
            <a:r>
              <a:rPr lang="en-US" altLang="zh-CN" sz="2800" dirty="0" smtClean="0">
                <a:latin typeface="+mn-ea"/>
                <a:ea typeface="+mn-ea"/>
              </a:rPr>
              <a:t>R</a:t>
            </a:r>
            <a:r>
              <a:rPr lang="zh-CN" altLang="en-US" sz="2800" dirty="0" smtClean="0">
                <a:latin typeface="+mn-ea"/>
                <a:ea typeface="+mn-ea"/>
              </a:rPr>
              <a:t>为零向量，其模等于</a:t>
            </a:r>
            <a:r>
              <a:rPr lang="en-US" altLang="zh-CN" sz="2800" dirty="0" smtClean="0">
                <a:latin typeface="+mn-ea"/>
                <a:ea typeface="+mn-ea"/>
              </a:rPr>
              <a:t>0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58888"/>
            <a:ext cx="8137525" cy="433035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其他常用积分方法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牛顿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柯兹积分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quad8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（新版已淘汰）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自适应高斯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拉巴托积分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quadl</a:t>
            </a:r>
            <a:endParaRPr lang="en-US" altLang="zh-CN" sz="2800" dirty="0" smtClean="0">
              <a:solidFill>
                <a:srgbClr val="FF0000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自适应高斯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克罗诺德积分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quadgk</a:t>
            </a:r>
            <a:endParaRPr lang="en-US" altLang="zh-CN" sz="2800" dirty="0" smtClean="0">
              <a:solidFill>
                <a:srgbClr val="FF0000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integral 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triplequad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  </a:t>
            </a:r>
            <a:r>
              <a:rPr lang="en-US" altLang="zh-CN" sz="2800" dirty="0" err="1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quadv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…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以上是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自身集成的常用积分函数，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还有更多积分算法需要编程实现。</a:t>
            </a: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zh-CN" altLang="en-US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8137525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二重定积分的数值计算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dblquad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函数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dblquad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f,a,b,c,d,tol,trace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f(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]×[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c,d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矩形区域上的二重定积分。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参数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tol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trace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的用法与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quad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类似。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  二维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7982" y="5157861"/>
            <a:ext cx="685315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还有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quad2d，integral2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等二重积分，</a:t>
            </a:r>
            <a:endParaRPr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以及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integral3，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triplequad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等三重积分函数。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52181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计算二重定积分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	(1) 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建立函数文件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fxy.m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function f=fxy(x,y)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global ki;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ki=ki+1;          %ki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用于统计被积函数的调用次数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f=exp(-x.^2/2).*sin(x.^2+y);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	(2) 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dblquad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函数求解。</a:t>
            </a:r>
            <a:endParaRPr lang="zh-CN" altLang="en-US" sz="2400" b="1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global ki; ki=0;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I=dblquad('fxy',-2,2,-1,1)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ki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I =   1.57449318974494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ki =   1038</a:t>
            </a:r>
          </a:p>
        </p:txBody>
      </p:sp>
      <p:sp>
        <p:nvSpPr>
          <p:cNvPr id="84995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  二维</a:t>
            </a:r>
          </a:p>
          <a:p>
            <a:pPr eaLnBrk="1" hangingPunct="1"/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 descr="羊皮纸"/>
          <p:cNvSpPr txBox="1">
            <a:spLocks noChangeArrowheads="1"/>
          </p:cNvSpPr>
          <p:nvPr/>
        </p:nvSpPr>
        <p:spPr bwMode="auto">
          <a:xfrm>
            <a:off x="366713" y="1125538"/>
            <a:ext cx="838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dblquad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还可求解一般区域（非矩形）上的二重积分。</a:t>
            </a:r>
          </a:p>
        </p:txBody>
      </p:sp>
      <p:sp>
        <p:nvSpPr>
          <p:cNvPr id="86019" name="Text Box 3" descr="羊皮纸"/>
          <p:cNvSpPr txBox="1">
            <a:spLocks noChangeArrowheads="1"/>
          </p:cNvSpPr>
          <p:nvPr/>
        </p:nvSpPr>
        <p:spPr bwMode="auto">
          <a:xfrm>
            <a:off x="357188" y="1844675"/>
            <a:ext cx="8607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step1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把非矩形区域的被积函数外推到一个矩形区域，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step2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在原被积区域上，外推函数取原有值，而在外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推部分取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step3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对新函数在矩形区域上积分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R2009a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版本开始引入了专门求解一般区域二重积分的函数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quad2d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，效率大大提高。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490913" y="3998913"/>
            <a:ext cx="2114550" cy="113506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86021" name="椭圆 2"/>
          <p:cNvSpPr>
            <a:spLocks noChangeArrowheads="1"/>
          </p:cNvSpPr>
          <p:nvPr/>
        </p:nvSpPr>
        <p:spPr bwMode="auto">
          <a:xfrm>
            <a:off x="3851275" y="4260850"/>
            <a:ext cx="900113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86022" name="线形标注 2 3"/>
          <p:cNvSpPr>
            <a:spLocks/>
          </p:cNvSpPr>
          <p:nvPr/>
        </p:nvSpPr>
        <p:spPr bwMode="auto">
          <a:xfrm>
            <a:off x="6804025" y="3122613"/>
            <a:ext cx="914400" cy="8016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153"/>
              <a:gd name="adj6" fmla="val -239315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</a:rPr>
              <a:t>被积函数</a:t>
            </a:r>
          </a:p>
        </p:txBody>
      </p:sp>
      <p:sp>
        <p:nvSpPr>
          <p:cNvPr id="86023" name="线形标注 2 8"/>
          <p:cNvSpPr>
            <a:spLocks/>
          </p:cNvSpPr>
          <p:nvPr/>
        </p:nvSpPr>
        <p:spPr bwMode="auto">
          <a:xfrm>
            <a:off x="6589713" y="4330700"/>
            <a:ext cx="914400" cy="4635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384"/>
              <a:gd name="adj6" fmla="val -139315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0</a:t>
            </a:r>
            <a:r>
              <a:rPr lang="zh-CN" altLang="en-US" sz="2400" dirty="0">
                <a:solidFill>
                  <a:srgbClr val="0000FF"/>
                </a:solidFill>
              </a:rPr>
              <a:t>值</a:t>
            </a:r>
          </a:p>
        </p:txBody>
      </p:sp>
      <p:sp>
        <p:nvSpPr>
          <p:cNvPr id="86024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8915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  二维</a:t>
            </a:r>
          </a:p>
          <a:p>
            <a:pPr eaLnBrk="1" hangingPunct="1"/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 descr="羊皮纸"/>
          <p:cNvSpPr txBox="1">
            <a:spLocks noChangeArrowheads="1"/>
          </p:cNvSpPr>
          <p:nvPr/>
        </p:nvSpPr>
        <p:spPr bwMode="auto">
          <a:xfrm>
            <a:off x="428625" y="1143000"/>
            <a:ext cx="8382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求被积函数 </a:t>
            </a:r>
          </a:p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在 区域                         内的积分。</a:t>
            </a:r>
          </a:p>
          <a:p>
            <a:pPr eaLnBrk="1" hangingPunct="1"/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36657"/>
              </p:ext>
            </p:extLst>
          </p:nvPr>
        </p:nvGraphicFramePr>
        <p:xfrm>
          <a:off x="4067175" y="981075"/>
          <a:ext cx="3600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5" name="Equation" r:id="rId3" imgW="1396800" imgH="266400" progId="Equation.DSMT4">
                  <p:embed/>
                </p:oleObj>
              </mc:Choice>
              <mc:Fallback>
                <p:oleObj name="Equation" r:id="rId3" imgW="139680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981075"/>
                        <a:ext cx="3600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04791"/>
              </p:ext>
            </p:extLst>
          </p:nvPr>
        </p:nvGraphicFramePr>
        <p:xfrm>
          <a:off x="1979613" y="1700213"/>
          <a:ext cx="2286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6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0213"/>
                        <a:ext cx="22860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矩形 13"/>
          <p:cNvSpPr>
            <a:spLocks noChangeArrowheads="1"/>
          </p:cNvSpPr>
          <p:nvPr/>
        </p:nvSpPr>
        <p:spPr bwMode="auto">
          <a:xfrm>
            <a:off x="450850" y="2220913"/>
            <a:ext cx="8513763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s-ES" altLang="zh-CN" b="0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s-ES" altLang="zh-CN" sz="2400" b="0" dirty="0">
                <a:solidFill>
                  <a:schemeClr val="tx1"/>
                </a:solidFill>
              </a:rPr>
              <a:t>y1=</a:t>
            </a:r>
            <a:r>
              <a:rPr lang="es-ES" altLang="zh-CN" sz="2400" b="0" dirty="0">
                <a:solidFill>
                  <a:srgbClr val="FF0000"/>
                </a:solidFill>
              </a:rPr>
              <a:t>dblquad</a:t>
            </a:r>
            <a:r>
              <a:rPr lang="es-ES" altLang="zh-CN" sz="2400" b="0" dirty="0">
                <a:solidFill>
                  <a:schemeClr val="tx1"/>
                </a:solidFill>
              </a:rPr>
              <a:t>(@(x,y) sqrt(10^4-x.^2).*(x.^2+y.^2&lt;=10^4),</a:t>
            </a:r>
          </a:p>
          <a:p>
            <a:pPr eaLnBrk="1" hangingPunct="1"/>
            <a:r>
              <a:rPr lang="es-ES" altLang="zh-CN" sz="2400" b="0" dirty="0">
                <a:solidFill>
                  <a:schemeClr val="tx1"/>
                </a:solidFill>
              </a:rPr>
              <a:t>		-100,100,-100,100)</a:t>
            </a:r>
          </a:p>
          <a:p>
            <a:pPr eaLnBrk="1" hangingPunct="1"/>
            <a:r>
              <a:rPr lang="en-US" altLang="es-ES" sz="2400" b="0" dirty="0">
                <a:solidFill>
                  <a:schemeClr val="tx1"/>
                </a:solidFill>
              </a:rPr>
              <a:t>	</a:t>
            </a:r>
            <a:r>
              <a:rPr lang="es-ES" altLang="zh-CN" sz="2400" b="0" dirty="0">
                <a:solidFill>
                  <a:schemeClr val="tx1"/>
                </a:solidFill>
              </a:rPr>
              <a:t>y1 =</a:t>
            </a:r>
          </a:p>
          <a:p>
            <a:pPr eaLnBrk="1" hangingPunct="1"/>
            <a:r>
              <a:rPr lang="es-E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es-ES" sz="2400" b="0" dirty="0">
                <a:solidFill>
                  <a:schemeClr val="tx1"/>
                </a:solidFill>
              </a:rPr>
              <a:t>		</a:t>
            </a:r>
            <a:r>
              <a:rPr lang="es-ES" altLang="zh-CN" sz="2400" b="0" dirty="0">
                <a:solidFill>
                  <a:schemeClr val="tx1"/>
                </a:solidFill>
              </a:rPr>
              <a:t>2.6667e+006</a:t>
            </a:r>
          </a:p>
          <a:p>
            <a:pPr eaLnBrk="1" hangingPunct="1"/>
            <a:endParaRPr lang="es-ES" altLang="zh-CN" sz="2400" b="0" dirty="0">
              <a:solidFill>
                <a:schemeClr val="tx1"/>
              </a:solidFill>
            </a:endParaRPr>
          </a:p>
          <a:p>
            <a:pPr eaLnBrk="1" hangingPunct="1"/>
            <a:endParaRPr lang="es-E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s-ES" altLang="zh-CN" sz="2400" b="0" dirty="0">
                <a:solidFill>
                  <a:schemeClr val="tx1"/>
                </a:solidFill>
              </a:rPr>
              <a:t>y2=</a:t>
            </a:r>
            <a:r>
              <a:rPr lang="es-ES" altLang="zh-CN" sz="2400" b="0" dirty="0">
                <a:solidFill>
                  <a:srgbClr val="FF0000"/>
                </a:solidFill>
              </a:rPr>
              <a:t>quad2d</a:t>
            </a:r>
            <a:r>
              <a:rPr lang="es-ES" altLang="zh-CN" sz="2400" b="0" dirty="0">
                <a:solidFill>
                  <a:schemeClr val="tx1"/>
                </a:solidFill>
              </a:rPr>
              <a:t>(@(x,y) sqrt(10^4-x.^2),-100,100,</a:t>
            </a:r>
          </a:p>
          <a:p>
            <a:pPr eaLnBrk="1" hangingPunct="1"/>
            <a:r>
              <a:rPr lang="es-ES" altLang="zh-CN" sz="2400" b="0" dirty="0">
                <a:solidFill>
                  <a:schemeClr val="tx1"/>
                </a:solidFill>
              </a:rPr>
              <a:t>	         @(x) -sqrt(10^4-x.^2),@(x) sqrt(10^4-x.^2))</a:t>
            </a:r>
          </a:p>
          <a:p>
            <a:pPr eaLnBrk="1" hangingPunct="1"/>
            <a:endParaRPr lang="es-E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s-ES" sz="2400" b="0" dirty="0">
                <a:solidFill>
                  <a:schemeClr val="tx1"/>
                </a:solidFill>
              </a:rPr>
              <a:t>	</a:t>
            </a:r>
            <a:r>
              <a:rPr lang="es-ES" altLang="zh-CN" sz="2400" b="0" dirty="0">
                <a:solidFill>
                  <a:schemeClr val="tx1"/>
                </a:solidFill>
              </a:rPr>
              <a:t>y2 =</a:t>
            </a:r>
          </a:p>
          <a:p>
            <a:pPr eaLnBrk="1" hangingPunct="1"/>
            <a:r>
              <a:rPr lang="es-E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es-ES" sz="2400" b="0" dirty="0">
                <a:solidFill>
                  <a:schemeClr val="tx1"/>
                </a:solidFill>
              </a:rPr>
              <a:t>		</a:t>
            </a:r>
            <a:r>
              <a:rPr lang="es-ES" altLang="zh-CN" sz="2400" b="0" dirty="0">
                <a:solidFill>
                  <a:schemeClr val="tx1"/>
                </a:solidFill>
              </a:rPr>
              <a:t>2.6667e+006</a:t>
            </a:r>
          </a:p>
          <a:p>
            <a:pPr eaLnBrk="1" hangingPunct="1"/>
            <a:endParaRPr lang="es-ES" altLang="zh-CN" sz="2400" b="0" dirty="0">
              <a:solidFill>
                <a:schemeClr val="tx1"/>
              </a:solidFill>
            </a:endParaRPr>
          </a:p>
        </p:txBody>
      </p:sp>
      <p:sp>
        <p:nvSpPr>
          <p:cNvPr id="87048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>
                <a:solidFill>
                  <a:srgbClr val="0000FF"/>
                </a:solidFill>
              </a:rPr>
              <a:t>  数值积分  二维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C5D9-63B8-47FD-A7DE-C154283688A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补充内容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1756" y="3789040"/>
            <a:ext cx="70206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 dirty="0" smtClean="0">
                <a:solidFill>
                  <a:schemeClr val="tx1"/>
                </a:solidFill>
              </a:rPr>
              <a:t>涉及</a:t>
            </a:r>
            <a:r>
              <a:rPr lang="zh-CN" altLang="en-US" sz="3200" b="0" dirty="0">
                <a:solidFill>
                  <a:schemeClr val="tx1"/>
                </a:solidFill>
              </a:rPr>
              <a:t>微分，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微分方程组，傅里叶分析、</a:t>
            </a:r>
            <a:endParaRPr lang="en-US" altLang="zh-CN" sz="3200" b="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3200" b="0" dirty="0" smtClean="0">
                <a:solidFill>
                  <a:schemeClr val="tx1"/>
                </a:solidFill>
              </a:rPr>
              <a:t>稀疏矩阵等，有兴趣的同学可以自学。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569325" cy="53990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利用差分函数计算数值微分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中，导数或微分的数值计算并没有对应的函数，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但可使用向前差分函数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diff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进行间接计算。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DX=diff(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X,n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计算向量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阶向前差分，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DX(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)=X(i+1)-X(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=1,2,…,n-1</a:t>
            </a:r>
            <a:endParaRPr lang="zh-CN" altLang="en-US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DX=diff(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A,n,dim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计算矩阵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阶差分，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dim=1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缺省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，按列计算差分；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dim=2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则按行计算差分。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此外，还可利用拟合或插值函数来计算导数或微分的近似值</a:t>
            </a:r>
          </a:p>
        </p:txBody>
      </p:sp>
      <p:sp>
        <p:nvSpPr>
          <p:cNvPr id="90115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微分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64CF-C9C2-4801-BFA3-D486546BC42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312738" y="981075"/>
            <a:ext cx="8723312" cy="57610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例  用多种方法计算函数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f(x)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的数值导数，并绘图比较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f=inline('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(x.^3+2*x.^2-x+12)+(x+5).^(1/6)+5*x+2');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g=inline('(3*x.^2+4*x-1)./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(x.^3+2*x.^2-x+12)/2+1/6./(x+5).^(5/6)+5');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x=-3:0.01:3;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p=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polyfit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x,f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(x),5);      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次多项式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拟合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f(x)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polyder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(p);              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对拟合多项式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求导数</a:t>
            </a:r>
            <a:r>
              <a:rPr lang="en-US" altLang="zh-CN" sz="2800" dirty="0" err="1">
                <a:solidFill>
                  <a:srgbClr val="45BB5B"/>
                </a:solidFill>
                <a:latin typeface="Times New Roman" panose="02020603050405020304" pitchFamily="18" charset="0"/>
              </a:rPr>
              <a:t>dp</a:t>
            </a:r>
            <a:endParaRPr lang="en-US" altLang="zh-CN" sz="2800" dirty="0">
              <a:solidFill>
                <a:srgbClr val="45BB5B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dpx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polyval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dp,x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);         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 %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dirty="0" err="1">
                <a:solidFill>
                  <a:srgbClr val="45BB5B"/>
                </a:solidFill>
                <a:latin typeface="Times New Roman" panose="02020603050405020304" pitchFamily="18" charset="0"/>
              </a:rPr>
              <a:t>dp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在假设点的函数值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dx=diff(f([x,3.01]))/0.01;   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直接对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求数值导数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gx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=g(x);       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求函数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的导函数</a:t>
            </a:r>
            <a:r>
              <a:rPr lang="en-US" altLang="zh-CN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45BB5B"/>
                </a:solidFill>
                <a:latin typeface="Times New Roman" panose="02020603050405020304" pitchFamily="18" charset="0"/>
              </a:rPr>
              <a:t>在假设点的导数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plot(x,dpx,x,dx,'.',</a:t>
            </a:r>
            <a:r>
              <a:rPr lang="en-US" altLang="zh-CN" sz="2800" dirty="0" err="1" smtClean="0">
                <a:solidFill>
                  <a:srgbClr val="93471D"/>
                </a:solidFill>
                <a:latin typeface="Times New Roman" panose="02020603050405020304" pitchFamily="18" charset="0"/>
              </a:rPr>
              <a:t>x,gx</a:t>
            </a:r>
            <a:r>
              <a:rPr lang="en-US" altLang="zh-CN" sz="2800" dirty="0" smtClean="0">
                <a:solidFill>
                  <a:srgbClr val="93471D"/>
                </a:solidFill>
                <a:latin typeface="Times New Roman" panose="02020603050405020304" pitchFamily="18" charset="0"/>
              </a:rPr>
              <a:t>,'-');   </a:t>
            </a:r>
            <a:r>
              <a:rPr lang="en-US" altLang="zh-CN" sz="280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作图</a:t>
            </a:r>
          </a:p>
        </p:txBody>
      </p:sp>
      <p:sp>
        <p:nvSpPr>
          <p:cNvPr id="9113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微分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64CF-C9C2-4801-BFA3-D486546BC42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772400" cy="711200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傅立叶分析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8077200" cy="25202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</a:rPr>
              <a:t>Y=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fft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X,n,dim</a:t>
            </a:r>
            <a:r>
              <a:rPr lang="en-US" altLang="zh-CN" sz="2800" dirty="0" smtClean="0">
                <a:solidFill>
                  <a:srgbClr val="0000FF"/>
                </a:solidFill>
              </a:rPr>
              <a:t>)  </a:t>
            </a:r>
            <a:r>
              <a:rPr lang="zh-CN" altLang="en-US" sz="2800" dirty="0" smtClean="0"/>
              <a:t>离散</a:t>
            </a:r>
            <a:r>
              <a:rPr lang="zh-CN" altLang="en-US" sz="2800" dirty="0"/>
              <a:t>傅立叶变换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/>
              <a:t>(1)</a:t>
            </a:r>
            <a:r>
              <a:rPr lang="zh-CN" altLang="en-US" sz="2800" dirty="0" smtClean="0"/>
              <a:t>当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是一个向量时，返回对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的离散傅立叶变换。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/>
              <a:t>(2)</a:t>
            </a:r>
            <a:r>
              <a:rPr lang="zh-CN" altLang="en-US" sz="2800" dirty="0" smtClean="0"/>
              <a:t>当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是一个矩阵时，返回一个矩阵并送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，其列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 smtClean="0"/>
              <a:t>(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是对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的离散傅立叶变换。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4186336"/>
            <a:ext cx="8305800" cy="219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0" kern="0" dirty="0" smtClean="0">
                <a:solidFill>
                  <a:srgbClr val="0000FF"/>
                </a:solidFill>
              </a:rPr>
              <a:t>Y=</a:t>
            </a:r>
            <a:r>
              <a:rPr lang="en-US" altLang="zh-CN" sz="2800" b="0" kern="0" dirty="0" err="1" smtClean="0">
                <a:solidFill>
                  <a:srgbClr val="0000FF"/>
                </a:solidFill>
              </a:rPr>
              <a:t>ifft</a:t>
            </a:r>
            <a:r>
              <a:rPr lang="en-US" altLang="zh-CN" sz="2800" b="0" kern="0" dirty="0" smtClean="0">
                <a:solidFill>
                  <a:srgbClr val="0000FF"/>
                </a:solidFill>
              </a:rPr>
              <a:t>(</a:t>
            </a:r>
            <a:r>
              <a:rPr lang="en-US" altLang="zh-CN" sz="2800" b="0" kern="0" dirty="0" err="1" smtClean="0">
                <a:solidFill>
                  <a:srgbClr val="0000FF"/>
                </a:solidFill>
              </a:rPr>
              <a:t>X,n,dim</a:t>
            </a:r>
            <a:r>
              <a:rPr lang="en-US" altLang="zh-CN" sz="2800" b="0" kern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0" kern="0" dirty="0" smtClean="0"/>
              <a:t>离散傅立叶变换的逆变换，其中</a:t>
            </a:r>
            <a:r>
              <a:rPr lang="en-US" altLang="zh-CN" sz="2800" b="0" kern="0" dirty="0" smtClean="0"/>
              <a:t>X</a:t>
            </a:r>
            <a:r>
              <a:rPr lang="zh-CN" altLang="en-US" sz="2800" b="0" kern="0" dirty="0" smtClean="0"/>
              <a:t>、</a:t>
            </a:r>
            <a:r>
              <a:rPr lang="en-US" altLang="zh-CN" sz="2800" b="0" kern="0" dirty="0" smtClean="0"/>
              <a:t>n</a:t>
            </a:r>
            <a:r>
              <a:rPr lang="zh-CN" altLang="en-US" sz="2800" b="0" kern="0" dirty="0" smtClean="0"/>
              <a:t>、</a:t>
            </a:r>
            <a:r>
              <a:rPr lang="en-US" altLang="zh-CN" sz="2800" b="0" kern="0" dirty="0" smtClean="0"/>
              <a:t>dim</a:t>
            </a:r>
            <a:r>
              <a:rPr lang="zh-CN" altLang="en-US" sz="2800" b="0" kern="0" dirty="0" smtClean="0"/>
              <a:t>的意义及</a:t>
            </a:r>
            <a:endParaRPr lang="en-US" altLang="zh-CN" sz="2800" b="0" kern="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0" kern="0" dirty="0" smtClean="0"/>
              <a:t>用法和</a:t>
            </a:r>
            <a:r>
              <a:rPr lang="en-US" altLang="zh-CN" sz="2800" b="0" kern="0" dirty="0" err="1" smtClean="0"/>
              <a:t>fft</a:t>
            </a:r>
            <a:r>
              <a:rPr lang="zh-CN" altLang="en-US" sz="2800" b="0" kern="0" dirty="0" smtClean="0"/>
              <a:t>相同。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772400" cy="711200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傅立叶分析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946" y="1124744"/>
            <a:ext cx="822960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kern="0" dirty="0" smtClean="0"/>
              <a:t>例</a:t>
            </a:r>
            <a:r>
              <a:rPr lang="en-US" altLang="zh-CN" sz="2800" b="1" i="1" kern="0" dirty="0" smtClean="0"/>
              <a:t> </a:t>
            </a:r>
            <a:r>
              <a:rPr lang="zh-CN" altLang="en-US" sz="2800" b="0" kern="0" dirty="0" smtClean="0"/>
              <a:t>对矩阵</a:t>
            </a:r>
            <a:r>
              <a:rPr lang="en-US" altLang="zh-CN" sz="2800" b="0" kern="0" dirty="0" smtClean="0"/>
              <a:t>A</a:t>
            </a:r>
            <a:r>
              <a:rPr lang="zh-CN" altLang="en-US" sz="2800" b="0" kern="0" dirty="0" smtClean="0"/>
              <a:t>的列向量、行向量分别进行离散傅立叶</a:t>
            </a:r>
            <a:endParaRPr lang="en-US" altLang="zh-CN" sz="2800" b="0" kern="0" dirty="0" smtClean="0"/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0" kern="0" dirty="0" smtClean="0"/>
              <a:t>变换、并对变换结果进行逆变换。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0" kern="0" dirty="0" smtClean="0"/>
              <a:t>命令如下：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0" kern="0" dirty="0" smtClean="0">
                <a:solidFill>
                  <a:srgbClr val="93471D"/>
                </a:solidFill>
              </a:rPr>
              <a:t>A=[3,2,1,1;-5,1,0,1;3,2,1,5];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b="0" kern="0" dirty="0" err="1" smtClean="0">
                <a:solidFill>
                  <a:srgbClr val="93471D"/>
                </a:solidFill>
              </a:rPr>
              <a:t>fftA</a:t>
            </a:r>
            <a:r>
              <a:rPr lang="en-US" altLang="zh-CN" sz="2800" b="0" kern="0" dirty="0" smtClean="0">
                <a:solidFill>
                  <a:srgbClr val="93471D"/>
                </a:solidFill>
              </a:rPr>
              <a:t>=</a:t>
            </a:r>
            <a:r>
              <a:rPr lang="en-US" altLang="zh-CN" sz="2800" b="0" kern="0" dirty="0" err="1" smtClean="0">
                <a:solidFill>
                  <a:srgbClr val="93471D"/>
                </a:solidFill>
              </a:rPr>
              <a:t>fft</a:t>
            </a:r>
            <a:r>
              <a:rPr lang="en-US" altLang="zh-CN" sz="2800" b="0" kern="0" dirty="0" smtClean="0">
                <a:solidFill>
                  <a:srgbClr val="93471D"/>
                </a:solidFill>
              </a:rPr>
              <a:t>(A)           </a:t>
            </a:r>
            <a:r>
              <a:rPr lang="en-US" altLang="zh-CN" sz="2800" b="0" kern="0" dirty="0">
                <a:solidFill>
                  <a:srgbClr val="45BB5B"/>
                </a:solidFill>
              </a:rPr>
              <a:t>%</a:t>
            </a:r>
            <a:r>
              <a:rPr lang="zh-CN" altLang="en-US" sz="2800" b="0" kern="0" dirty="0">
                <a:solidFill>
                  <a:srgbClr val="45BB5B"/>
                </a:solidFill>
              </a:rPr>
              <a:t>求</a:t>
            </a:r>
            <a:r>
              <a:rPr lang="en-US" altLang="zh-CN" sz="2800" b="0" kern="0" dirty="0">
                <a:solidFill>
                  <a:srgbClr val="45BB5B"/>
                </a:solidFill>
              </a:rPr>
              <a:t>A</a:t>
            </a:r>
            <a:r>
              <a:rPr lang="zh-CN" altLang="en-US" sz="2800" b="0" kern="0" dirty="0">
                <a:solidFill>
                  <a:srgbClr val="45BB5B"/>
                </a:solidFill>
              </a:rPr>
              <a:t>的列向量的傅立叶变换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b="0" kern="0" dirty="0" smtClean="0">
                <a:solidFill>
                  <a:srgbClr val="93471D"/>
                </a:solidFill>
              </a:rPr>
              <a:t>fftA2=</a:t>
            </a:r>
            <a:r>
              <a:rPr lang="en-US" altLang="zh-CN" sz="2800" b="0" kern="0" dirty="0" err="1" smtClean="0">
                <a:solidFill>
                  <a:srgbClr val="93471D"/>
                </a:solidFill>
              </a:rPr>
              <a:t>fft</a:t>
            </a:r>
            <a:r>
              <a:rPr lang="en-US" altLang="zh-CN" sz="2800" b="0" kern="0" dirty="0" smtClean="0">
                <a:solidFill>
                  <a:srgbClr val="93471D"/>
                </a:solidFill>
              </a:rPr>
              <a:t>(A,4,2)       </a:t>
            </a:r>
            <a:r>
              <a:rPr lang="en-US" altLang="zh-CN" sz="2800" b="0" kern="0" dirty="0">
                <a:solidFill>
                  <a:srgbClr val="45BB5B"/>
                </a:solidFill>
              </a:rPr>
              <a:t>%</a:t>
            </a:r>
            <a:r>
              <a:rPr lang="zh-CN" altLang="en-US" sz="2800" b="0" kern="0" dirty="0">
                <a:solidFill>
                  <a:srgbClr val="45BB5B"/>
                </a:solidFill>
              </a:rPr>
              <a:t>求</a:t>
            </a:r>
            <a:r>
              <a:rPr lang="en-US" altLang="zh-CN" sz="2800" b="0" kern="0" dirty="0">
                <a:solidFill>
                  <a:srgbClr val="45BB5B"/>
                </a:solidFill>
              </a:rPr>
              <a:t>A</a:t>
            </a:r>
            <a:r>
              <a:rPr lang="zh-CN" altLang="en-US" sz="2800" b="0" kern="0" dirty="0">
                <a:solidFill>
                  <a:srgbClr val="45BB5B"/>
                </a:solidFill>
              </a:rPr>
              <a:t>的行向量的傅立叶变换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0" kern="0" dirty="0" err="1" smtClean="0">
                <a:solidFill>
                  <a:srgbClr val="93471D"/>
                </a:solidFill>
              </a:rPr>
              <a:t>ifft</a:t>
            </a:r>
            <a:r>
              <a:rPr lang="en-US" altLang="zh-CN" sz="2800" b="0" kern="0" dirty="0" smtClean="0">
                <a:solidFill>
                  <a:srgbClr val="93471D"/>
                </a:solidFill>
              </a:rPr>
              <a:t>(</a:t>
            </a:r>
            <a:r>
              <a:rPr lang="en-US" altLang="zh-CN" sz="2800" b="0" kern="0" dirty="0" err="1" smtClean="0">
                <a:solidFill>
                  <a:srgbClr val="93471D"/>
                </a:solidFill>
              </a:rPr>
              <a:t>fftA</a:t>
            </a:r>
            <a:r>
              <a:rPr lang="en-US" altLang="zh-CN" sz="2800" b="0" kern="0" dirty="0" smtClean="0">
                <a:solidFill>
                  <a:srgbClr val="93471D"/>
                </a:solidFill>
              </a:rPr>
              <a:t>)           </a:t>
            </a:r>
            <a:r>
              <a:rPr lang="en-US" altLang="zh-CN" sz="2800" b="0" kern="0" dirty="0">
                <a:solidFill>
                  <a:srgbClr val="45BB5B"/>
                </a:solidFill>
              </a:rPr>
              <a:t>%</a:t>
            </a:r>
            <a:r>
              <a:rPr lang="zh-CN" altLang="en-US" sz="2800" b="0" kern="0" dirty="0">
                <a:solidFill>
                  <a:srgbClr val="45BB5B"/>
                </a:solidFill>
              </a:rPr>
              <a:t>对矩阵</a:t>
            </a:r>
            <a:r>
              <a:rPr lang="en-US" altLang="zh-CN" sz="2800" b="0" kern="0" dirty="0" err="1">
                <a:solidFill>
                  <a:srgbClr val="45BB5B"/>
                </a:solidFill>
              </a:rPr>
              <a:t>fftA</a:t>
            </a:r>
            <a:r>
              <a:rPr lang="zh-CN" altLang="en-US" sz="2800" b="0" kern="0" dirty="0">
                <a:solidFill>
                  <a:srgbClr val="45BB5B"/>
                </a:solidFill>
              </a:rPr>
              <a:t>的列向量进行傅立叶逆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0" kern="0" dirty="0">
                <a:solidFill>
                  <a:srgbClr val="45BB5B"/>
                </a:solidFill>
              </a:rPr>
              <a:t>                               变换，结果应等于</a:t>
            </a:r>
            <a:r>
              <a:rPr lang="en-US" altLang="zh-CN" sz="2800" b="0" kern="0" dirty="0">
                <a:solidFill>
                  <a:srgbClr val="45BB5B"/>
                </a:solidFill>
              </a:rPr>
              <a:t>A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0" kern="0" dirty="0" err="1" smtClean="0">
                <a:solidFill>
                  <a:srgbClr val="93471D"/>
                </a:solidFill>
              </a:rPr>
              <a:t>ifft</a:t>
            </a:r>
            <a:r>
              <a:rPr lang="en-US" altLang="zh-CN" sz="2800" b="0" kern="0" dirty="0" smtClean="0">
                <a:solidFill>
                  <a:srgbClr val="93471D"/>
                </a:solidFill>
              </a:rPr>
              <a:t>(fftA2,4,2)      </a:t>
            </a:r>
            <a:r>
              <a:rPr lang="en-US" altLang="zh-CN" sz="2800" b="0" kern="0" dirty="0" smtClean="0">
                <a:solidFill>
                  <a:srgbClr val="45BB5B"/>
                </a:solidFill>
              </a:rPr>
              <a:t>%</a:t>
            </a:r>
            <a:r>
              <a:rPr lang="zh-CN" altLang="en-US" sz="2800" b="0" kern="0" dirty="0" smtClean="0">
                <a:solidFill>
                  <a:srgbClr val="45BB5B"/>
                </a:solidFill>
              </a:rPr>
              <a:t>对矩阵</a:t>
            </a:r>
            <a:r>
              <a:rPr lang="en-US" altLang="zh-CN" sz="2800" b="0" kern="0" dirty="0" smtClean="0">
                <a:solidFill>
                  <a:srgbClr val="45BB5B"/>
                </a:solidFill>
              </a:rPr>
              <a:t>fftA2</a:t>
            </a:r>
            <a:r>
              <a:rPr lang="zh-CN" altLang="en-US" sz="2800" b="0" kern="0" dirty="0" smtClean="0">
                <a:solidFill>
                  <a:srgbClr val="45BB5B"/>
                </a:solidFill>
              </a:rPr>
              <a:t>的行向量进行傅立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0" kern="0" dirty="0" smtClean="0">
                <a:solidFill>
                  <a:srgbClr val="45BB5B"/>
                </a:solidFill>
              </a:rPr>
              <a:t>                                   叶逆变换，其结果应等于</a:t>
            </a:r>
            <a:r>
              <a:rPr lang="en-US" altLang="zh-CN" sz="2800" b="0" kern="0" dirty="0" smtClean="0">
                <a:solidFill>
                  <a:srgbClr val="45BB5B"/>
                </a:solidFill>
              </a:rPr>
              <a:t>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椭圆 3"/>
          <p:cNvSpPr>
            <a:spLocks noChangeArrowheads="1"/>
          </p:cNvSpPr>
          <p:nvPr/>
        </p:nvSpPr>
        <p:spPr bwMode="auto">
          <a:xfrm>
            <a:off x="395288" y="1147763"/>
            <a:ext cx="1873250" cy="719137"/>
          </a:xfrm>
          <a:prstGeom prst="ellipse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hlink"/>
                </a:solidFill>
              </a:rPr>
              <a:t>定解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2484438" y="1147763"/>
            <a:ext cx="1871662" cy="71913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3200" dirty="0">
                <a:solidFill>
                  <a:schemeClr val="hlink"/>
                </a:solidFill>
              </a:rPr>
              <a:t>奇异</a:t>
            </a:r>
          </a:p>
        </p:txBody>
      </p:sp>
      <p:sp>
        <p:nvSpPr>
          <p:cNvPr id="34820" name="椭圆 9"/>
          <p:cNvSpPr>
            <a:spLocks noChangeArrowheads="1"/>
          </p:cNvSpPr>
          <p:nvPr/>
        </p:nvSpPr>
        <p:spPr bwMode="auto">
          <a:xfrm>
            <a:off x="6651625" y="1147763"/>
            <a:ext cx="1873250" cy="719137"/>
          </a:xfrm>
          <a:prstGeom prst="ellipse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hlink"/>
                </a:solidFill>
              </a:rPr>
              <a:t>超定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4572000" y="1147763"/>
            <a:ext cx="1871663" cy="71913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3200" dirty="0">
                <a:solidFill>
                  <a:schemeClr val="hlink"/>
                </a:solidFill>
              </a:rPr>
              <a:t>不定</a:t>
            </a:r>
          </a:p>
        </p:txBody>
      </p:sp>
      <p:grpSp>
        <p:nvGrpSpPr>
          <p:cNvPr id="34822" name="组合 15"/>
          <p:cNvGrpSpPr>
            <a:grpSpLocks/>
          </p:cNvGrpSpPr>
          <p:nvPr/>
        </p:nvGrpSpPr>
        <p:grpSpPr bwMode="auto">
          <a:xfrm>
            <a:off x="1947863" y="2197100"/>
            <a:ext cx="2878137" cy="3975100"/>
            <a:chOff x="1947366" y="2054808"/>
            <a:chExt cx="2877881" cy="3975145"/>
          </a:xfrm>
        </p:grpSpPr>
        <p:sp>
          <p:nvSpPr>
            <p:cNvPr id="6" name="下箭头 5"/>
            <p:cNvSpPr/>
            <p:nvPr/>
          </p:nvSpPr>
          <p:spPr bwMode="auto">
            <a:xfrm>
              <a:off x="3242651" y="2054808"/>
              <a:ext cx="287311" cy="2232050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algn="ctr">
              <a:solidFill>
                <a:srgbClr val="FF6600"/>
              </a:solidFill>
              <a:miter lim="800000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anchor="b"/>
            <a:lstStyle/>
            <a:p>
              <a:pPr algn="ctr">
                <a:defRPr/>
              </a:pPr>
              <a:endParaRPr lang="zh-CN" altLang="en-US" sz="2400">
                <a:solidFill>
                  <a:schemeClr val="hlink"/>
                </a:solidFill>
              </a:endParaRPr>
            </a:p>
          </p:txBody>
        </p:sp>
        <p:sp>
          <p:nvSpPr>
            <p:cNvPr id="34835" name="矩形 11"/>
            <p:cNvSpPr>
              <a:spLocks noChangeArrowheads="1"/>
            </p:cNvSpPr>
            <p:nvPr/>
          </p:nvSpPr>
          <p:spPr bwMode="auto">
            <a:xfrm>
              <a:off x="1947366" y="4461485"/>
              <a:ext cx="2877881" cy="156846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pt-BR" sz="2400" dirty="0">
                  <a:solidFill>
                    <a:schemeClr val="tx1"/>
                  </a:solidFill>
                </a:rPr>
                <a:t>系数矩阵</a:t>
              </a:r>
              <a:r>
                <a:rPr lang="pt-BR" altLang="zh-CN" sz="2400" dirty="0">
                  <a:solidFill>
                    <a:schemeClr val="tx1"/>
                  </a:solidFill>
                </a:rPr>
                <a:t>A</a:t>
              </a:r>
              <a:r>
                <a:rPr lang="zh-CN" altLang="en-US" sz="2400" dirty="0">
                  <a:solidFill>
                    <a:schemeClr val="tx1"/>
                  </a:solidFill>
                </a:rPr>
                <a:t>线性相关</a:t>
              </a:r>
              <a:endParaRPr lang="pt-BR" altLang="zh-CN" sz="24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pt-BR" altLang="zh-CN" sz="2400" dirty="0">
                  <a:solidFill>
                    <a:schemeClr val="tx1"/>
                  </a:solidFill>
                </a:rPr>
                <a:t>A = [2,3; -4,-6];</a:t>
              </a:r>
            </a:p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</a:rPr>
                <a:t>b</a:t>
              </a:r>
              <a:r>
                <a:rPr lang="pt-BR" altLang="zh-CN" sz="2400" dirty="0">
                  <a:solidFill>
                    <a:schemeClr val="tx1"/>
                  </a:solidFill>
                </a:rPr>
                <a:t> = [1; -2];</a:t>
              </a:r>
            </a:p>
            <a:p>
              <a:pPr eaLnBrk="1" hangingPunct="1"/>
              <a:r>
                <a:rPr lang="pt-BR" altLang="zh-CN" sz="2400" dirty="0">
                  <a:solidFill>
                    <a:schemeClr val="tx1"/>
                  </a:solidFill>
                </a:rPr>
                <a:t>x = A\b</a:t>
              </a:r>
            </a:p>
          </p:txBody>
        </p:sp>
      </p:grpSp>
      <p:grpSp>
        <p:nvGrpSpPr>
          <p:cNvPr id="34823" name="组合 17"/>
          <p:cNvGrpSpPr>
            <a:grpSpLocks/>
          </p:cNvGrpSpPr>
          <p:nvPr/>
        </p:nvGrpSpPr>
        <p:grpSpPr bwMode="auto">
          <a:xfrm>
            <a:off x="6067425" y="2057400"/>
            <a:ext cx="3041650" cy="4454525"/>
            <a:chOff x="6067722" y="2054808"/>
            <a:chExt cx="3040782" cy="4453844"/>
          </a:xfrm>
        </p:grpSpPr>
        <p:sp>
          <p:nvSpPr>
            <p:cNvPr id="34832" name="矩形 4"/>
            <p:cNvSpPr>
              <a:spLocks noChangeArrowheads="1"/>
            </p:cNvSpPr>
            <p:nvPr/>
          </p:nvSpPr>
          <p:spPr bwMode="auto">
            <a:xfrm>
              <a:off x="6067722" y="4940442"/>
              <a:ext cx="3040782" cy="1568210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</a:rPr>
                <a:t>方程数量多于未知数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</a:rPr>
                <a:t>一般可得最小二乘解</a:t>
              </a:r>
            </a:p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</a:rPr>
                <a:t>（残值模尽量小，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但不</a:t>
              </a:r>
              <a:r>
                <a:rPr lang="zh-CN" altLang="en-US" sz="2400" dirty="0">
                  <a:solidFill>
                    <a:schemeClr val="tx1"/>
                  </a:solidFill>
                </a:rPr>
                <a:t>为</a:t>
              </a:r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  <a:r>
                <a:rPr lang="zh-CN" altLang="en-US" sz="24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34833" name="下箭头 12"/>
            <p:cNvSpPr>
              <a:spLocks noChangeArrowheads="1"/>
            </p:cNvSpPr>
            <p:nvPr/>
          </p:nvSpPr>
          <p:spPr bwMode="auto">
            <a:xfrm>
              <a:off x="7443692" y="2054808"/>
              <a:ext cx="288843" cy="2742781"/>
            </a:xfrm>
            <a:prstGeom prst="downArrow">
              <a:avLst>
                <a:gd name="adj1" fmla="val 50000"/>
                <a:gd name="adj2" fmla="val 4994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FF66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anchor="b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hlink"/>
                </a:solidFill>
              </a:endParaRPr>
            </a:p>
          </p:txBody>
        </p:sp>
      </p:grpSp>
      <p:grpSp>
        <p:nvGrpSpPr>
          <p:cNvPr id="34824" name="组合 16"/>
          <p:cNvGrpSpPr>
            <a:grpSpLocks/>
          </p:cNvGrpSpPr>
          <p:nvPr/>
        </p:nvGrpSpPr>
        <p:grpSpPr bwMode="auto">
          <a:xfrm>
            <a:off x="3987800" y="2152650"/>
            <a:ext cx="3040063" cy="1922463"/>
            <a:chOff x="3987713" y="2081966"/>
            <a:chExt cx="3040782" cy="1922095"/>
          </a:xfrm>
        </p:grpSpPr>
        <p:sp>
          <p:nvSpPr>
            <p:cNvPr id="34830" name="矩形 13"/>
            <p:cNvSpPr>
              <a:spLocks noChangeArrowheads="1"/>
            </p:cNvSpPr>
            <p:nvPr/>
          </p:nvSpPr>
          <p:spPr bwMode="auto">
            <a:xfrm>
              <a:off x="3987713" y="2805727"/>
              <a:ext cx="3040782" cy="119833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方程数量少于未知数无法求解或只能得一个特解</a:t>
              </a: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5364402" y="2081966"/>
              <a:ext cx="287405" cy="626943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algn="ctr">
              <a:solidFill>
                <a:srgbClr val="FF6600"/>
              </a:solidFill>
              <a:miter lim="800000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anchor="b"/>
            <a:lstStyle/>
            <a:p>
              <a:pPr algn="ctr">
                <a:defRPr/>
              </a:pPr>
              <a:endParaRPr lang="zh-CN" altLang="en-US" sz="2400">
                <a:solidFill>
                  <a:schemeClr val="hlink"/>
                </a:solidFill>
              </a:endParaRPr>
            </a:p>
          </p:txBody>
        </p:sp>
      </p:grpSp>
      <p:sp>
        <p:nvSpPr>
          <p:cNvPr id="34825" name="圆角矩形 18"/>
          <p:cNvSpPr>
            <a:spLocks noChangeArrowheads="1"/>
          </p:cNvSpPr>
          <p:nvPr/>
        </p:nvSpPr>
        <p:spPr bwMode="auto">
          <a:xfrm>
            <a:off x="2339975" y="1014413"/>
            <a:ext cx="4176713" cy="985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解线性方程组</a:t>
            </a:r>
          </a:p>
        </p:txBody>
      </p:sp>
      <p:grpSp>
        <p:nvGrpSpPr>
          <p:cNvPr id="34827" name="组合 16"/>
          <p:cNvGrpSpPr>
            <a:grpSpLocks/>
          </p:cNvGrpSpPr>
          <p:nvPr/>
        </p:nvGrpSpPr>
        <p:grpSpPr bwMode="auto">
          <a:xfrm>
            <a:off x="249238" y="1993900"/>
            <a:ext cx="2168525" cy="2362200"/>
            <a:chOff x="3987713" y="2081966"/>
            <a:chExt cx="3040782" cy="2363735"/>
          </a:xfrm>
        </p:grpSpPr>
        <p:sp>
          <p:nvSpPr>
            <p:cNvPr id="34828" name="矩形 2"/>
            <p:cNvSpPr>
              <a:spLocks noChangeArrowheads="1"/>
            </p:cNvSpPr>
            <p:nvPr/>
          </p:nvSpPr>
          <p:spPr bwMode="auto">
            <a:xfrm>
              <a:off x="3987713" y="2877821"/>
              <a:ext cx="3040782" cy="156788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</a:rPr>
                <a:t>方程和未知数数量相等，且系数矩阵</a:t>
              </a:r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</a:rPr>
                <a:t>线性无关</a:t>
              </a:r>
            </a:p>
          </p:txBody>
        </p:sp>
        <p:sp>
          <p:nvSpPr>
            <p:cNvPr id="4" name="下箭头 3"/>
            <p:cNvSpPr/>
            <p:nvPr/>
          </p:nvSpPr>
          <p:spPr bwMode="auto">
            <a:xfrm>
              <a:off x="5363411" y="2081966"/>
              <a:ext cx="289386" cy="627470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algn="ctr">
              <a:solidFill>
                <a:srgbClr val="FF6600"/>
              </a:solidFill>
              <a:miter lim="800000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anchor="b"/>
            <a:lstStyle/>
            <a:p>
              <a:pPr algn="ctr">
                <a:defRPr/>
              </a:pPr>
              <a:endParaRPr lang="zh-CN" altLang="en-US" sz="2400">
                <a:solidFill>
                  <a:schemeClr val="hlink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89372"/>
            <a:ext cx="8929240" cy="54919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err="1" smtClean="0"/>
              <a:t>fftA</a:t>
            </a:r>
            <a:r>
              <a:rPr lang="en-US" altLang="zh-CN" sz="2000" dirty="0" smtClean="0"/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1.0000             5.0000             2.0000             7.0000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4.0000 + 6.9282i   0.5000 + 0.8660i   0.5000 + 0.8660i  -2.0000 + 3.4641i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4.0000 - 6.9282i   0.5000 - 0.8660i   0.5000 - 0.8660i  -2.0000 - 3.4641i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fftA2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7.0000             2.0000 - 1.0000i   1.0000             2.0000 + 1.0000i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-3.0000            -5.0000            -7.0000            -5.0000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11.0000             2.0000 + 3.0000i  -3.0000             2.0000 - 3.0000i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3.0000    2.0000    1.0000    1.0000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-5.0000    1.0000    0.0000    1.0000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3.0000    2.0000    1.0000    5.0000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3     2     1     1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-5     1     0     1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3     2     1     5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772400" cy="711200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傅立叶分析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6988"/>
            <a:ext cx="7772400" cy="914401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稀疏矩阵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52637"/>
            <a:ext cx="8382000" cy="5328691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矩阵的完全存储模式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dirty="0" smtClean="0"/>
              <a:t>    完全存储方式是将矩阵的全部元素按列存储。以前讲到的矩阵的存储方式都是按这个方式存储的，此    稀疏存储</a:t>
            </a:r>
            <a:r>
              <a:rPr lang="zh-CN" altLang="en-US" sz="2800" dirty="0"/>
              <a:t>方式存储方式对稀疏矩阵也适用</a:t>
            </a:r>
            <a:r>
              <a:rPr lang="en-US" altLang="zh-CN" sz="2800" dirty="0"/>
              <a:t>.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稀疏矩阵的存储方式</a:t>
            </a:r>
          </a:p>
          <a:p>
            <a:pPr marL="0" indent="0" eaLnBrk="1" hangingPunct="1">
              <a:spcBef>
                <a:spcPct val="30000"/>
              </a:spcBef>
              <a:buFontTx/>
              <a:buNone/>
            </a:pPr>
            <a:r>
              <a:rPr lang="zh-CN" altLang="en-US" sz="2800" dirty="0" smtClean="0"/>
              <a:t>    仅存储矩阵所有的非零元素的值及其位置，即行号和列号。在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中，稀疏存储方式也是按列存储的。</a:t>
            </a:r>
            <a:br>
              <a:rPr lang="zh-CN" altLang="en-US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在讲稀疏矩阵时，有两个不同的概念，一是指矩阵的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元素较多，该矩阵是一个具有稀疏特征的矩阵，二是指采用稀疏方式存储的矩阵。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755576" y="4797152"/>
            <a:ext cx="432048" cy="432048"/>
          </a:xfrm>
          <a:prstGeom prst="star4">
            <a:avLst>
              <a:gd name="adj" fmla="val 12500"/>
            </a:avLst>
          </a:prstGeom>
          <a:solidFill>
            <a:srgbClr val="00FCB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752"/>
            <a:ext cx="8353425" cy="49678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稀疏存储方式的产生与转化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1. </a:t>
            </a:r>
            <a:r>
              <a:rPr lang="zh-CN" altLang="en-US" sz="2400" dirty="0" smtClean="0">
                <a:solidFill>
                  <a:srgbClr val="0000FF"/>
                </a:solidFill>
              </a:rPr>
              <a:t>将一个完全存储方式的转化为稀疏存储方式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B=sparse(A)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将矩阵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转化为稀疏存储方式的矩阵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sparse</a:t>
            </a:r>
            <a:r>
              <a:rPr lang="zh-CN" altLang="en-US" sz="2400" dirty="0" smtClean="0"/>
              <a:t>函数还有其他一些格式：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sparse(</a:t>
            </a:r>
            <a:r>
              <a:rPr lang="en-US" altLang="zh-CN" sz="2400" dirty="0" err="1" smtClean="0"/>
              <a:t>m,n</a:t>
            </a:r>
            <a:r>
              <a:rPr lang="en-US" altLang="zh-CN" sz="2400" dirty="0" smtClean="0"/>
              <a:t>)   </a:t>
            </a:r>
            <a:r>
              <a:rPr lang="zh-CN" altLang="en-US" sz="2400" dirty="0" smtClean="0"/>
              <a:t>生成一个</a:t>
            </a:r>
            <a:r>
              <a:rPr lang="en-US" altLang="zh-CN" sz="2400" dirty="0" err="1" smtClean="0"/>
              <a:t>m×n</a:t>
            </a:r>
            <a:r>
              <a:rPr lang="zh-CN" altLang="en-US" sz="2400" dirty="0" smtClean="0"/>
              <a:t>的所有元素都是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的稀疏矩阵。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sparse(</a:t>
            </a:r>
            <a:r>
              <a:rPr lang="en-US" altLang="zh-CN" sz="2400" b="1" dirty="0" err="1" smtClean="0"/>
              <a:t>u,v,S</a:t>
            </a:r>
            <a:r>
              <a:rPr lang="en-US" altLang="zh-CN" sz="2400" b="1" dirty="0" smtClean="0"/>
              <a:t>)   u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是三个等长的向量</a:t>
            </a:r>
            <a:r>
              <a:rPr lang="zh-CN" altLang="en-US" sz="2400" dirty="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此外，还有一些和稀疏矩阵操作有关的函数。例如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[U,V,S]=find(A)   </a:t>
            </a:r>
            <a:r>
              <a:rPr lang="zh-CN" altLang="en-US" sz="2400" dirty="0" smtClean="0"/>
              <a:t>返回矩阵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中非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元素的下标和元素。这里产生的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可作为</a:t>
            </a:r>
            <a:r>
              <a:rPr lang="en-US" altLang="zh-CN" sz="2400" dirty="0" smtClean="0"/>
              <a:t>sparse(</a:t>
            </a:r>
            <a:r>
              <a:rPr lang="en-US" altLang="zh-CN" sz="2400" dirty="0" err="1" smtClean="0"/>
              <a:t>u,v,s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的参数。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full(A)   </a:t>
            </a:r>
            <a:r>
              <a:rPr lang="zh-CN" altLang="en-US" sz="2400" b="1" dirty="0" smtClean="0"/>
              <a:t>返回和稀疏存储矩阵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对应的完全存储方式矩阵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6988"/>
            <a:ext cx="7772400" cy="914401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稀疏矩阵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3009"/>
            <a:ext cx="8534400" cy="525631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2. </a:t>
            </a:r>
            <a:r>
              <a:rPr lang="zh-CN" altLang="en-US" sz="2400" dirty="0" smtClean="0">
                <a:solidFill>
                  <a:srgbClr val="0000FF"/>
                </a:solidFill>
              </a:rPr>
              <a:t>产生一个稀疏矩阵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把要建立的稀疏矩阵的非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元素及其所在行和列的位置表示出来后由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自己产生其稀疏存储方式，这需要使用</a:t>
            </a:r>
            <a:r>
              <a:rPr lang="en-US" altLang="zh-CN" sz="2400" dirty="0" err="1" smtClean="0"/>
              <a:t>spconvert</a:t>
            </a:r>
            <a:r>
              <a:rPr lang="zh-CN" altLang="en-US" sz="2400" dirty="0" smtClean="0"/>
              <a:t>函数。调用格式为：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B=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spconvert</a:t>
            </a:r>
            <a:r>
              <a:rPr lang="en-US" altLang="zh-CN" sz="2400" dirty="0" smtClean="0">
                <a:solidFill>
                  <a:srgbClr val="0000FF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为一个</a:t>
            </a:r>
            <a:r>
              <a:rPr lang="en-US" altLang="zh-CN" sz="2400" dirty="0" smtClean="0"/>
              <a:t>m×3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m×4</a:t>
            </a:r>
            <a:r>
              <a:rPr lang="zh-CN" altLang="en-US" sz="2400" dirty="0" smtClean="0"/>
              <a:t>的矩阵，其每行表示一个非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元素，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是非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元素的个数。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3. </a:t>
            </a:r>
            <a:r>
              <a:rPr lang="zh-CN" altLang="en-US" sz="2400" dirty="0" smtClean="0">
                <a:solidFill>
                  <a:srgbClr val="0000FF"/>
                </a:solidFill>
              </a:rPr>
              <a:t>单位稀疏矩阵的产生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单位矩阵只有对角线元素为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，其他元素都为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，是一种具有稀疏特征的矩阵。我们知道，函数</a:t>
            </a:r>
            <a:r>
              <a:rPr lang="en-US" altLang="zh-CN" sz="2400" dirty="0" smtClean="0"/>
              <a:t>eye</a:t>
            </a:r>
            <a:r>
              <a:rPr lang="zh-CN" altLang="en-US" sz="2400" dirty="0" smtClean="0"/>
              <a:t>产生一个完全存储方式的单位矩阵。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还有一个产生稀疏存储方式的单位矩阵的函数，这就是</a:t>
            </a:r>
            <a:r>
              <a:rPr lang="en-US" altLang="zh-CN" sz="2400" dirty="0" err="1" smtClean="0"/>
              <a:t>speye</a:t>
            </a:r>
            <a:r>
              <a:rPr lang="zh-CN" altLang="en-US" sz="2400" dirty="0" smtClean="0"/>
              <a:t>。函数</a:t>
            </a:r>
            <a:r>
              <a:rPr lang="en-US" altLang="zh-CN" sz="2400" dirty="0" err="1" smtClean="0"/>
              <a:t>speye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返回一个</a:t>
            </a:r>
            <a:r>
              <a:rPr lang="en-US" altLang="zh-CN" sz="2400" dirty="0" err="1" smtClean="0"/>
              <a:t>m×n</a:t>
            </a:r>
            <a:r>
              <a:rPr lang="zh-CN" altLang="en-US" sz="2400" dirty="0" smtClean="0"/>
              <a:t>的稀疏存储单位矩阵。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6988"/>
            <a:ext cx="7772400" cy="914401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稀疏矩阵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92150"/>
            <a:ext cx="7772400" cy="54038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稀疏存储矩阵只是矩阵的存储方式不同，它的运算规则与普通矩阵是一样的。所以，在运算过程中，稀疏存储矩阵可以直接参与运算。当参与运算的对象不全是稀疏存储矩阵时，所得结果一般是完全存储形式。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6988"/>
            <a:ext cx="7772400" cy="914401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稀疏矩阵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D19C-2CE9-4085-9C41-5057884D3ACF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1026"/>
          <p:cNvSpPr txBox="1">
            <a:spLocks noChangeArrowheads="1"/>
          </p:cNvSpPr>
          <p:nvPr/>
        </p:nvSpPr>
        <p:spPr bwMode="auto">
          <a:xfrm>
            <a:off x="566738" y="2778125"/>
            <a:ext cx="2133600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特例：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10957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33627"/>
              </p:ext>
            </p:extLst>
          </p:nvPr>
        </p:nvGraphicFramePr>
        <p:xfrm>
          <a:off x="1809750" y="3130550"/>
          <a:ext cx="23304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7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130550"/>
                        <a:ext cx="23304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1032"/>
          <p:cNvSpPr txBox="1">
            <a:spLocks noChangeArrowheads="1"/>
          </p:cNvSpPr>
          <p:nvPr/>
        </p:nvSpPr>
        <p:spPr bwMode="auto">
          <a:xfrm>
            <a:off x="533400" y="893763"/>
            <a:ext cx="4652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、常微分方程的一般形式：</a:t>
            </a:r>
          </a:p>
        </p:txBody>
      </p:sp>
      <p:sp>
        <p:nvSpPr>
          <p:cNvPr id="109573" name="Text Box 1033"/>
          <p:cNvSpPr txBox="1">
            <a:spLocks noChangeArrowheads="1"/>
          </p:cNvSpPr>
          <p:nvPr/>
        </p:nvSpPr>
        <p:spPr bwMode="auto">
          <a:xfrm>
            <a:off x="593725" y="1557338"/>
            <a:ext cx="71628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 y, y’,…,y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0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</a:rPr>
              <a:t>隐式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或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 = 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 y, y’,…,y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n-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</a:rPr>
              <a:t>显式</a:t>
            </a:r>
          </a:p>
        </p:txBody>
      </p:sp>
      <p:grpSp>
        <p:nvGrpSpPr>
          <p:cNvPr id="109574" name="Group 1040"/>
          <p:cNvGrpSpPr>
            <a:grpSpLocks/>
          </p:cNvGrpSpPr>
          <p:nvPr/>
        </p:nvGrpSpPr>
        <p:grpSpPr bwMode="auto">
          <a:xfrm>
            <a:off x="682625" y="4133850"/>
            <a:ext cx="6549085" cy="2608263"/>
            <a:chOff x="430" y="2408"/>
            <a:chExt cx="3841" cy="1643"/>
          </a:xfrm>
        </p:grpSpPr>
        <p:sp>
          <p:nvSpPr>
            <p:cNvPr id="109579" name="Text Box 1038"/>
            <p:cNvSpPr txBox="1">
              <a:spLocks noChangeArrowheads="1"/>
            </p:cNvSpPr>
            <p:nvPr/>
          </p:nvSpPr>
          <p:spPr bwMode="auto">
            <a:xfrm>
              <a:off x="430" y="2408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、一阶常微分方程组的一般形式：</a:t>
              </a:r>
            </a:p>
          </p:txBody>
        </p:sp>
        <p:graphicFrame>
          <p:nvGraphicFramePr>
            <p:cNvPr id="109580" name="Object 10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28372"/>
                </p:ext>
              </p:extLst>
            </p:nvPr>
          </p:nvGraphicFramePr>
          <p:xfrm>
            <a:off x="1297" y="2758"/>
            <a:ext cx="2974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8" name="Equation" r:id="rId5" imgW="2260440" imgH="1066680" progId="Equation.DSMT4">
                    <p:embed/>
                  </p:oleObj>
                </mc:Choice>
                <mc:Fallback>
                  <p:oleObj name="Equation" r:id="rId5" imgW="2260440" imgH="106668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2758"/>
                          <a:ext cx="2974" cy="1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5" name="AutoShape 1042"/>
          <p:cNvSpPr>
            <a:spLocks noChangeArrowheads="1"/>
          </p:cNvSpPr>
          <p:nvPr/>
        </p:nvSpPr>
        <p:spPr bwMode="auto">
          <a:xfrm>
            <a:off x="6308725" y="996950"/>
            <a:ext cx="1447800" cy="609600"/>
          </a:xfrm>
          <a:prstGeom prst="wedgeEllipseCallout">
            <a:avLst>
              <a:gd name="adj1" fmla="val -49683"/>
              <a:gd name="adj2" fmla="val 82346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n </a:t>
            </a:r>
            <a:r>
              <a:rPr lang="zh-CN" altLang="en-US">
                <a:solidFill>
                  <a:schemeClr val="tx1"/>
                </a:solidFill>
              </a:rPr>
              <a:t>阶</a:t>
            </a:r>
          </a:p>
        </p:txBody>
      </p:sp>
      <p:sp>
        <p:nvSpPr>
          <p:cNvPr id="109576" name="AutoShape 1045"/>
          <p:cNvSpPr>
            <a:spLocks noChangeArrowheads="1"/>
          </p:cNvSpPr>
          <p:nvPr/>
        </p:nvSpPr>
        <p:spPr bwMode="auto">
          <a:xfrm>
            <a:off x="4500563" y="2674938"/>
            <a:ext cx="1371600" cy="609600"/>
          </a:xfrm>
          <a:prstGeom prst="wedgeEllipseCallout">
            <a:avLst>
              <a:gd name="adj1" fmla="val -69792"/>
              <a:gd name="adj2" fmla="val 70051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阶</a:t>
            </a:r>
          </a:p>
        </p:txBody>
      </p:sp>
      <p:sp>
        <p:nvSpPr>
          <p:cNvPr id="21514" name="Text Box 1046"/>
          <p:cNvSpPr txBox="1">
            <a:spLocks noChangeArrowheads="1"/>
          </p:cNvSpPr>
          <p:nvPr/>
        </p:nvSpPr>
        <p:spPr bwMode="auto">
          <a:xfrm>
            <a:off x="4356100" y="3359150"/>
            <a:ext cx="3995738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初始条件：</a:t>
            </a:r>
            <a:r>
              <a:rPr lang="en-US" altLang="zh-CN" sz="3200" i="1" dirty="0" smtClean="0"/>
              <a:t>y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t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/>
              <a:t>) = </a:t>
            </a:r>
            <a:r>
              <a:rPr lang="en-US" altLang="zh-CN" sz="3200" i="1" dirty="0" smtClean="0"/>
              <a:t>y</a:t>
            </a:r>
            <a:r>
              <a:rPr lang="en-US" altLang="zh-CN" sz="3200" baseline="-25000" dirty="0" smtClean="0"/>
              <a:t>0</a:t>
            </a:r>
            <a:endParaRPr lang="en-US" altLang="zh-CN" sz="3200" baseline="-25000" dirty="0"/>
          </a:p>
        </p:txBody>
      </p:sp>
      <p:sp>
        <p:nvSpPr>
          <p:cNvPr id="109578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590800" y="1419225"/>
            <a:ext cx="4429125" cy="6461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2C1094"/>
                </a:solidFill>
                <a:latin typeface="+mn-ea"/>
                <a:ea typeface="+mn-ea"/>
              </a:rPr>
              <a:t>常微分方程解的形式</a:t>
            </a:r>
          </a:p>
        </p:txBody>
      </p:sp>
      <p:grpSp>
        <p:nvGrpSpPr>
          <p:cNvPr id="110595" name="Group 24"/>
          <p:cNvGrpSpPr>
            <a:grpSpLocks/>
          </p:cNvGrpSpPr>
          <p:nvPr/>
        </p:nvGrpSpPr>
        <p:grpSpPr bwMode="auto">
          <a:xfrm>
            <a:off x="817563" y="2781300"/>
            <a:ext cx="2746375" cy="2598738"/>
            <a:chOff x="288" y="752"/>
            <a:chExt cx="886" cy="1637"/>
          </a:xfrm>
        </p:grpSpPr>
        <p:sp>
          <p:nvSpPr>
            <p:cNvPr id="110602" name="Text Box 16"/>
            <p:cNvSpPr txBox="1">
              <a:spLocks noChangeArrowheads="1"/>
            </p:cNvSpPr>
            <p:nvPr/>
          </p:nvSpPr>
          <p:spPr bwMode="auto">
            <a:xfrm>
              <a:off x="288" y="752"/>
              <a:ext cx="886" cy="3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2C1094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简单系统</a:t>
              </a:r>
            </a:p>
          </p:txBody>
        </p:sp>
        <p:sp>
          <p:nvSpPr>
            <p:cNvPr id="110603" name="Text Box 20"/>
            <p:cNvSpPr txBox="1">
              <a:spLocks noChangeArrowheads="1"/>
            </p:cNvSpPr>
            <p:nvPr/>
          </p:nvSpPr>
          <p:spPr bwMode="auto">
            <a:xfrm>
              <a:off x="288" y="2021"/>
              <a:ext cx="886" cy="3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2C1094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复杂</a:t>
              </a:r>
              <a:r>
                <a:rPr lang="en-US" altLang="zh-CN" sz="3200">
                  <a:solidFill>
                    <a:srgbClr val="2C1094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/</a:t>
              </a:r>
              <a:r>
                <a:rPr lang="zh-CN" altLang="en-US" sz="3200">
                  <a:solidFill>
                    <a:srgbClr val="2C1094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大型系统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219700" y="2784475"/>
            <a:ext cx="2881313" cy="584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解析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3200" i="1" dirty="0" smtClean="0">
                <a:solidFill>
                  <a:srgbClr val="FF0000"/>
                </a:solidFill>
                <a:latin typeface="+mn-ea"/>
              </a:rPr>
              <a:t>y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zh-CN" sz="3200" i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3200" i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237163" y="4791075"/>
            <a:ext cx="2862262" cy="584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数值解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3200" i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3200" baseline="-25000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en-US" altLang="zh-CN" sz="3200" baseline="-250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0599" name="直接箭头连接符 2"/>
          <p:cNvCxnSpPr>
            <a:cxnSpLocks noChangeShapeType="1"/>
          </p:cNvCxnSpPr>
          <p:nvPr/>
        </p:nvCxnSpPr>
        <p:spPr bwMode="auto">
          <a:xfrm>
            <a:off x="3779838" y="3067050"/>
            <a:ext cx="11525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直接箭头连接符 5"/>
          <p:cNvCxnSpPr>
            <a:cxnSpLocks noChangeShapeType="1"/>
          </p:cNvCxnSpPr>
          <p:nvPr/>
        </p:nvCxnSpPr>
        <p:spPr bwMode="auto">
          <a:xfrm>
            <a:off x="3789363" y="3057525"/>
            <a:ext cx="1152525" cy="15192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直接箭头连接符 23"/>
          <p:cNvCxnSpPr>
            <a:cxnSpLocks noChangeShapeType="1"/>
          </p:cNvCxnSpPr>
          <p:nvPr/>
        </p:nvCxnSpPr>
        <p:spPr bwMode="auto">
          <a:xfrm>
            <a:off x="3779838" y="5087938"/>
            <a:ext cx="11525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026"/>
          <p:cNvSpPr txBox="1">
            <a:spLocks noChangeArrowheads="1"/>
          </p:cNvSpPr>
          <p:nvPr/>
        </p:nvSpPr>
        <p:spPr bwMode="auto">
          <a:xfrm>
            <a:off x="1392238" y="2663825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一阶常微分方程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11619" name="Text Box 1029"/>
          <p:cNvSpPr txBox="1">
            <a:spLocks noChangeArrowheads="1"/>
          </p:cNvSpPr>
          <p:nvPr/>
        </p:nvSpPr>
        <p:spPr bwMode="auto">
          <a:xfrm>
            <a:off x="2122488" y="3659188"/>
            <a:ext cx="583406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获取解析解的方法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  <a:p>
            <a:pPr algn="just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分离变量法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 齐次方程的变换法；</a:t>
            </a:r>
          </a:p>
          <a:p>
            <a:pPr algn="just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2537" name="Text Box 1040"/>
          <p:cNvSpPr txBox="1">
            <a:spLocks noChangeArrowheads="1"/>
          </p:cNvSpPr>
          <p:nvPr/>
        </p:nvSpPr>
        <p:spPr bwMode="auto">
          <a:xfrm>
            <a:off x="457200" y="1058863"/>
            <a:ext cx="6418263" cy="6477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用</a:t>
            </a:r>
            <a:r>
              <a:rPr lang="en-US" altLang="zh-CN" sz="3600" dirty="0" err="1" smtClean="0">
                <a:latin typeface="+mn-ea"/>
                <a:ea typeface="+mn-ea"/>
              </a:rPr>
              <a:t>matlab</a:t>
            </a:r>
            <a:r>
              <a:rPr lang="zh-CN" altLang="en-US" sz="3600" dirty="0" smtClean="0">
                <a:latin typeface="+mn-ea"/>
                <a:ea typeface="+mn-ea"/>
              </a:rPr>
              <a:t>求常微分方程解</a:t>
            </a:r>
            <a:r>
              <a:rPr lang="zh-CN" altLang="en-US" sz="3600" dirty="0">
                <a:latin typeface="+mn-ea"/>
                <a:ea typeface="+mn-ea"/>
              </a:rPr>
              <a:t>析解</a:t>
            </a:r>
          </a:p>
        </p:txBody>
      </p:sp>
      <p:graphicFrame>
        <p:nvGraphicFramePr>
          <p:cNvPr id="111622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31269"/>
              </p:ext>
            </p:extLst>
          </p:nvPr>
        </p:nvGraphicFramePr>
        <p:xfrm>
          <a:off x="4422775" y="2493963"/>
          <a:ext cx="2381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5" name="公式" r:id="rId3" imgW="952087" imgH="406224" progId="Equation.3">
                  <p:embed/>
                </p:oleObj>
              </mc:Choice>
              <mc:Fallback>
                <p:oleObj name="公式" r:id="rId3" imgW="952087" imgH="406224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2493963"/>
                        <a:ext cx="2381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8153400" cy="579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dsolve('eqn1','eqn2', …, ' c1 ',…, ' var1 ',…)</a:t>
            </a:r>
          </a:p>
        </p:txBody>
      </p:sp>
      <p:grpSp>
        <p:nvGrpSpPr>
          <p:cNvPr id="112643" name="Group 8"/>
          <p:cNvGrpSpPr>
            <a:grpSpLocks/>
          </p:cNvGrpSpPr>
          <p:nvPr/>
        </p:nvGrpSpPr>
        <p:grpSpPr bwMode="auto">
          <a:xfrm>
            <a:off x="763588" y="2233613"/>
            <a:ext cx="3886200" cy="1117600"/>
            <a:chOff x="576" y="1824"/>
            <a:chExt cx="2448" cy="704"/>
          </a:xfrm>
        </p:grpSpPr>
        <p:sp>
          <p:nvSpPr>
            <p:cNvPr id="112657" name="Line 5"/>
            <p:cNvSpPr>
              <a:spLocks noChangeShapeType="1"/>
            </p:cNvSpPr>
            <p:nvPr/>
          </p:nvSpPr>
          <p:spPr bwMode="auto">
            <a:xfrm>
              <a:off x="1296" y="1824"/>
              <a:ext cx="17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8" name="Line 6"/>
            <p:cNvSpPr>
              <a:spLocks noChangeShapeType="1"/>
            </p:cNvSpPr>
            <p:nvPr/>
          </p:nvSpPr>
          <p:spPr bwMode="auto">
            <a:xfrm flipH="1">
              <a:off x="1392" y="1824"/>
              <a:ext cx="624" cy="288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9" name="Text Box 7"/>
            <p:cNvSpPr txBox="1">
              <a:spLocks noChangeArrowheads="1"/>
            </p:cNvSpPr>
            <p:nvPr/>
          </p:nvSpPr>
          <p:spPr bwMode="auto">
            <a:xfrm>
              <a:off x="576" y="2112"/>
              <a:ext cx="1584" cy="4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微分方程组</a:t>
              </a:r>
            </a:p>
          </p:txBody>
        </p:sp>
      </p:grpSp>
      <p:grpSp>
        <p:nvGrpSpPr>
          <p:cNvPr id="112644" name="Group 12"/>
          <p:cNvGrpSpPr>
            <a:grpSpLocks/>
          </p:cNvGrpSpPr>
          <p:nvPr/>
        </p:nvGrpSpPr>
        <p:grpSpPr bwMode="auto">
          <a:xfrm>
            <a:off x="4268788" y="2233613"/>
            <a:ext cx="2133600" cy="1041400"/>
            <a:chOff x="2784" y="1824"/>
            <a:chExt cx="1344" cy="656"/>
          </a:xfrm>
        </p:grpSpPr>
        <p:sp>
          <p:nvSpPr>
            <p:cNvPr id="112654" name="Line 9"/>
            <p:cNvSpPr>
              <a:spLocks noChangeShapeType="1"/>
            </p:cNvSpPr>
            <p:nvPr/>
          </p:nvSpPr>
          <p:spPr bwMode="auto">
            <a:xfrm>
              <a:off x="3120" y="1824"/>
              <a:ext cx="81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5" name="Line 10"/>
            <p:cNvSpPr>
              <a:spLocks noChangeShapeType="1"/>
            </p:cNvSpPr>
            <p:nvPr/>
          </p:nvSpPr>
          <p:spPr bwMode="auto">
            <a:xfrm>
              <a:off x="3408" y="1824"/>
              <a:ext cx="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6" name="Text Box 11"/>
            <p:cNvSpPr txBox="1">
              <a:spLocks noChangeArrowheads="1"/>
            </p:cNvSpPr>
            <p:nvPr/>
          </p:nvSpPr>
          <p:spPr bwMode="auto">
            <a:xfrm>
              <a:off x="2784" y="2064"/>
              <a:ext cx="1344" cy="4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初值条件</a:t>
              </a:r>
            </a:p>
          </p:txBody>
        </p:sp>
      </p:grpSp>
      <p:grpSp>
        <p:nvGrpSpPr>
          <p:cNvPr id="112645" name="Group 16"/>
          <p:cNvGrpSpPr>
            <a:grpSpLocks/>
          </p:cNvGrpSpPr>
          <p:nvPr/>
        </p:nvGrpSpPr>
        <p:grpSpPr bwMode="auto">
          <a:xfrm>
            <a:off x="6402388" y="2233613"/>
            <a:ext cx="2133600" cy="1041400"/>
            <a:chOff x="4128" y="1824"/>
            <a:chExt cx="1344" cy="656"/>
          </a:xfrm>
        </p:grpSpPr>
        <p:sp>
          <p:nvSpPr>
            <p:cNvPr id="112651" name="Line 13"/>
            <p:cNvSpPr>
              <a:spLocks noChangeShapeType="1"/>
            </p:cNvSpPr>
            <p:nvPr/>
          </p:nvSpPr>
          <p:spPr bwMode="auto">
            <a:xfrm>
              <a:off x="4128" y="1824"/>
              <a:ext cx="81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2" name="Line 14"/>
            <p:cNvSpPr>
              <a:spLocks noChangeShapeType="1"/>
            </p:cNvSpPr>
            <p:nvPr/>
          </p:nvSpPr>
          <p:spPr bwMode="auto">
            <a:xfrm>
              <a:off x="4368" y="1824"/>
              <a:ext cx="48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3" name="Text Box 15"/>
            <p:cNvSpPr txBox="1">
              <a:spLocks noChangeArrowheads="1"/>
            </p:cNvSpPr>
            <p:nvPr/>
          </p:nvSpPr>
          <p:spPr bwMode="auto">
            <a:xfrm>
              <a:off x="4464" y="2064"/>
              <a:ext cx="1008" cy="4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变量组</a:t>
              </a:r>
            </a:p>
          </p:txBody>
        </p:sp>
      </p:grpSp>
      <p:grpSp>
        <p:nvGrpSpPr>
          <p:cNvPr id="112646" name="Group 21"/>
          <p:cNvGrpSpPr>
            <a:grpSpLocks/>
          </p:cNvGrpSpPr>
          <p:nvPr/>
        </p:nvGrpSpPr>
        <p:grpSpPr bwMode="auto">
          <a:xfrm>
            <a:off x="684213" y="4149725"/>
            <a:ext cx="8305800" cy="1323975"/>
            <a:chOff x="336" y="2784"/>
            <a:chExt cx="5232" cy="834"/>
          </a:xfrm>
        </p:grpSpPr>
        <p:sp>
          <p:nvSpPr>
            <p:cNvPr id="81929" name="Text Box 17"/>
            <p:cNvSpPr txBox="1">
              <a:spLocks noChangeArrowheads="1"/>
            </p:cNvSpPr>
            <p:nvPr/>
          </p:nvSpPr>
          <p:spPr bwMode="auto">
            <a:xfrm>
              <a:off x="336" y="2784"/>
              <a:ext cx="5232" cy="8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dirty="0" smtClean="0">
                  <a:ea typeface="华文新魏" pitchFamily="2" charset="-122"/>
                </a:rPr>
                <a:t>y</a:t>
              </a:r>
              <a:r>
                <a:rPr lang="en-US" altLang="zh-CN" sz="3200" dirty="0">
                  <a:ea typeface="华文新魏" pitchFamily="2" charset="-122"/>
                </a:rPr>
                <a:t>'</a:t>
              </a:r>
              <a:r>
                <a:rPr lang="en-US" altLang="zh-CN" sz="3200" dirty="0" smtClean="0">
                  <a:ea typeface="华文新魏" pitchFamily="2" charset="-122"/>
                </a:rPr>
                <a:t>          </a:t>
              </a:r>
              <a:r>
                <a:rPr lang="en-US" altLang="zh-CN" sz="3200" dirty="0" err="1">
                  <a:ea typeface="华文新魏" pitchFamily="2" charset="-122"/>
                </a:rPr>
                <a:t>Dy</a:t>
              </a:r>
              <a:r>
                <a:rPr lang="zh-CN" altLang="en-US" sz="3200" dirty="0" smtClean="0">
                  <a:ea typeface="华文新魏" pitchFamily="2" charset="-122"/>
                </a:rPr>
                <a:t>，  </a:t>
              </a:r>
              <a:r>
                <a:rPr lang="en-US" altLang="zh-CN" sz="3200" dirty="0" smtClean="0">
                  <a:ea typeface="华文新魏" pitchFamily="2" charset="-122"/>
                </a:rPr>
                <a:t>y''           D2y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3200" dirty="0" smtClean="0">
                  <a:latin typeface="+mn-ea"/>
                  <a:ea typeface="+mn-ea"/>
                </a:rPr>
                <a:t>自变</a:t>
              </a:r>
              <a:r>
                <a:rPr lang="zh-CN" altLang="en-US" sz="3200" dirty="0">
                  <a:latin typeface="+mn-ea"/>
                  <a:ea typeface="+mn-ea"/>
                </a:rPr>
                <a:t>量名可以省略，默认变量</a:t>
              </a:r>
              <a:r>
                <a:rPr lang="zh-CN" altLang="en-US" sz="3200" dirty="0" smtClean="0">
                  <a:latin typeface="+mn-ea"/>
                  <a:ea typeface="+mn-ea"/>
                </a:rPr>
                <a:t>名</a:t>
              </a:r>
              <a:r>
                <a:rPr lang="en-US" altLang="zh-CN" sz="3200" dirty="0" smtClean="0">
                  <a:ea typeface="华文新魏" pitchFamily="2" charset="-122"/>
                </a:rPr>
                <a:t>'</a:t>
              </a:r>
              <a:r>
                <a:rPr lang="en-US" altLang="zh-CN" sz="3200" dirty="0" smtClean="0">
                  <a:latin typeface="+mn-ea"/>
                  <a:ea typeface="+mn-ea"/>
                </a:rPr>
                <a:t>t</a:t>
              </a:r>
              <a:r>
                <a:rPr lang="en-US" altLang="zh-CN" sz="3200" dirty="0">
                  <a:ea typeface="华文新魏" pitchFamily="2" charset="-122"/>
                </a:rPr>
                <a:t>'</a:t>
              </a:r>
              <a:endParaRPr lang="zh-CN" altLang="en-US" sz="3200" dirty="0">
                <a:latin typeface="+mn-ea"/>
                <a:ea typeface="+mn-ea"/>
              </a:endParaRPr>
            </a:p>
          </p:txBody>
        </p:sp>
        <p:sp>
          <p:nvSpPr>
            <p:cNvPr id="112649" name="AutoShape 18"/>
            <p:cNvSpPr>
              <a:spLocks noChangeArrowheads="1"/>
            </p:cNvSpPr>
            <p:nvPr/>
          </p:nvSpPr>
          <p:spPr bwMode="auto">
            <a:xfrm>
              <a:off x="657" y="2928"/>
              <a:ext cx="513" cy="192"/>
            </a:xfrm>
            <a:prstGeom prst="leftRightArrow">
              <a:avLst>
                <a:gd name="adj1" fmla="val 50000"/>
                <a:gd name="adj2" fmla="val 534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0" name="AutoShape 19"/>
            <p:cNvSpPr>
              <a:spLocks noChangeArrowheads="1"/>
            </p:cNvSpPr>
            <p:nvPr/>
          </p:nvSpPr>
          <p:spPr bwMode="auto">
            <a:xfrm>
              <a:off x="2290" y="2928"/>
              <a:ext cx="513" cy="192"/>
            </a:xfrm>
            <a:prstGeom prst="leftRightArrow">
              <a:avLst>
                <a:gd name="adj1" fmla="val 50000"/>
                <a:gd name="adj2" fmla="val 534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900113" y="1476375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17850"/>
              </p:ext>
            </p:extLst>
          </p:nvPr>
        </p:nvGraphicFramePr>
        <p:xfrm>
          <a:off x="2073275" y="1220788"/>
          <a:ext cx="41544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4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220788"/>
                        <a:ext cx="415448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927100" y="2520950"/>
            <a:ext cx="738981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y=</a:t>
            </a:r>
            <a:r>
              <a:rPr lang="en-US" altLang="zh-CN" sz="320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 ('</a:t>
            </a:r>
            <a:r>
              <a:rPr lang="en-US" altLang="zh-CN" sz="320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Dy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=1+y^2')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  y1=</a:t>
            </a:r>
            <a:r>
              <a:rPr lang="en-US" altLang="zh-CN" sz="320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('</a:t>
            </a:r>
            <a:r>
              <a:rPr lang="en-US" altLang="zh-CN" sz="3200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Dy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=1+y^2','y(0)=1','x')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923925" y="4040188"/>
            <a:ext cx="76200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输出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y= 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tan(t-C1)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（通解，一簇曲线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y1= tan(x+1/4*pi)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（特解，一条曲线） 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解线性方程组   </a:t>
            </a:r>
            <a:r>
              <a:rPr lang="en-US" altLang="zh-CN" sz="4000">
                <a:solidFill>
                  <a:srgbClr val="0000FF"/>
                </a:solidFill>
              </a:rPr>
              <a:t>A\b</a:t>
            </a:r>
          </a:p>
        </p:txBody>
      </p:sp>
      <p:sp>
        <p:nvSpPr>
          <p:cNvPr id="76804" name="Text Box 15"/>
          <p:cNvSpPr txBox="1">
            <a:spLocks noChangeArrowheads="1"/>
          </p:cNvSpPr>
          <p:nvPr/>
        </p:nvSpPr>
        <p:spPr bwMode="auto">
          <a:xfrm>
            <a:off x="250825" y="1050925"/>
            <a:ext cx="8588375" cy="2860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反除和求逆解法（用于定解型）</a:t>
            </a:r>
          </a:p>
          <a:p>
            <a:pPr algn="just" eaLnBrk="1" hangingPunct="1"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			</a:t>
            </a:r>
            <a:r>
              <a:rPr lang="zh-CN" altLang="en-US" sz="3200" dirty="0" smtClean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对于 </a:t>
            </a: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Ax = b</a:t>
            </a:r>
          </a:p>
          <a:p>
            <a:pPr algn="just" eaLnBrk="1" hangingPunct="1"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		x=A\b </a:t>
            </a:r>
            <a:r>
              <a:rPr lang="zh-CN" altLang="en-US" sz="3200" dirty="0" smtClean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或 </a:t>
            </a: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x=inv(A)*b</a:t>
            </a:r>
          </a:p>
          <a:p>
            <a:pPr algn="just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  <a:sym typeface="+mn-ea"/>
              </a:rPr>
              <a:t>以上两个式子从数学上等价，但由于</a:t>
            </a:r>
            <a:r>
              <a:rPr lang="en-US" altLang="zh-CN" sz="2800" dirty="0" smtClean="0">
                <a:latin typeface="+mn-ea"/>
                <a:ea typeface="+mn-ea"/>
                <a:sym typeface="+mn-ea"/>
              </a:rPr>
              <a:t>matlab</a:t>
            </a:r>
            <a:r>
              <a:rPr lang="zh-CN" altLang="en-US" sz="2800" dirty="0" smtClean="0">
                <a:latin typeface="+mn-ea"/>
                <a:ea typeface="+mn-ea"/>
                <a:sym typeface="+mn-ea"/>
              </a:rPr>
              <a:t>内部处理方式的区别，反除运算速度更快，不推荐用</a:t>
            </a:r>
            <a:r>
              <a:rPr lang="en-US" altLang="zh-CN" sz="2800" dirty="0" smtClean="0">
                <a:latin typeface="+mn-ea"/>
                <a:ea typeface="+mn-ea"/>
                <a:sym typeface="+mn-ea"/>
              </a:rPr>
              <a:t>inv(A)</a:t>
            </a:r>
            <a:r>
              <a:rPr lang="zh-CN" altLang="en-US" sz="2800" dirty="0" smtClean="0">
                <a:latin typeface="+mn-ea"/>
                <a:ea typeface="+mn-ea"/>
                <a:sym typeface="+mn-ea"/>
              </a:rPr>
              <a:t>来求解方程组。</a:t>
            </a:r>
          </a:p>
        </p:txBody>
      </p:sp>
      <p:sp>
        <p:nvSpPr>
          <p:cNvPr id="35844" name="文本框 1"/>
          <p:cNvSpPr txBox="1">
            <a:spLocks noChangeArrowheads="1"/>
          </p:cNvSpPr>
          <p:nvPr/>
        </p:nvSpPr>
        <p:spPr bwMode="auto">
          <a:xfrm>
            <a:off x="717550" y="3962400"/>
            <a:ext cx="7597775" cy="2676525"/>
          </a:xfrm>
          <a:prstGeom prst="rect">
            <a:avLst/>
          </a:prstGeom>
          <a:noFill/>
          <a:ln w="12700" cap="sq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0" dirty="0">
                <a:solidFill>
                  <a:srgbClr val="93471D"/>
                </a:solidFill>
              </a:rPr>
              <a:t>A(1,:)=[5,4,-4];  A(2,:)=[2,-5,6];  A(3,:)=[-1,2,-3];</a:t>
            </a:r>
          </a:p>
          <a:p>
            <a:pPr algn="just" eaLnBrk="1" hangingPunct="1"/>
            <a:r>
              <a:rPr lang="zh-CN" altLang="en-US" b="0" dirty="0">
                <a:solidFill>
                  <a:srgbClr val="93471D"/>
                </a:solidFill>
              </a:rPr>
              <a:t>b=[11,15,-9]';  </a:t>
            </a:r>
            <a:r>
              <a:rPr lang="zh-CN" altLang="en-US" dirty="0">
                <a:solidFill>
                  <a:srgbClr val="93471D"/>
                </a:solidFill>
              </a:rPr>
              <a:t>x=A\b</a:t>
            </a:r>
          </a:p>
          <a:p>
            <a:pPr algn="just" eaLnBrk="1" hangingPunct="1"/>
            <a:r>
              <a:rPr lang="en-US" altLang="zh-CN" b="0" dirty="0">
                <a:solidFill>
                  <a:schemeClr val="tx1"/>
                </a:solidFill>
              </a:rPr>
              <a:t>		</a:t>
            </a:r>
            <a:r>
              <a:rPr lang="zh-CN" altLang="en-US" b="0" dirty="0">
                <a:solidFill>
                  <a:schemeClr val="tx1"/>
                </a:solidFill>
              </a:rPr>
              <a:t>结果是  x =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en-US" altLang="zh-CN" b="0" dirty="0">
                <a:solidFill>
                  <a:schemeClr val="tx1"/>
                </a:solidFill>
              </a:rPr>
              <a:t>				</a:t>
            </a:r>
            <a:r>
              <a:rPr lang="zh-CN" altLang="en-US" b="0" dirty="0">
                <a:solidFill>
                  <a:schemeClr val="tx1"/>
                </a:solidFill>
              </a:rPr>
              <a:t>3.0000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en-US" altLang="zh-CN" b="0" dirty="0">
                <a:solidFill>
                  <a:schemeClr val="tx1"/>
                </a:solidFill>
              </a:rPr>
              <a:t>				</a:t>
            </a:r>
            <a:r>
              <a:rPr lang="zh-CN" altLang="en-US" b="0" dirty="0">
                <a:solidFill>
                  <a:schemeClr val="tx1"/>
                </a:solidFill>
              </a:rPr>
              <a:t>3.0000</a:t>
            </a:r>
          </a:p>
          <a:p>
            <a:pPr algn="just" eaLnBrk="1" hangingPunct="1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en-US" altLang="zh-CN" b="0" dirty="0">
                <a:solidFill>
                  <a:schemeClr val="tx1"/>
                </a:solidFill>
              </a:rPr>
              <a:t>				</a:t>
            </a:r>
            <a:r>
              <a:rPr lang="zh-CN" altLang="en-US" b="0" dirty="0">
                <a:solidFill>
                  <a:schemeClr val="tx1"/>
                </a:solidFill>
              </a:rPr>
              <a:t>4.0000</a:t>
            </a:r>
          </a:p>
        </p:txBody>
      </p:sp>
      <p:sp>
        <p:nvSpPr>
          <p:cNvPr id="35845" name="椭圆 3"/>
          <p:cNvSpPr>
            <a:spLocks noChangeArrowheads="1"/>
          </p:cNvSpPr>
          <p:nvPr/>
        </p:nvSpPr>
        <p:spPr bwMode="auto">
          <a:xfrm>
            <a:off x="6226175" y="919163"/>
            <a:ext cx="1873250" cy="719137"/>
          </a:xfrm>
          <a:prstGeom prst="ellipse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hlink"/>
                </a:solidFill>
              </a:rPr>
              <a:t>定解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027"/>
          <p:cNvSpPr txBox="1">
            <a:spLocks noChangeArrowheads="1"/>
          </p:cNvSpPr>
          <p:nvPr/>
        </p:nvSpPr>
        <p:spPr bwMode="auto">
          <a:xfrm>
            <a:off x="250825" y="898525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：常系数的二阶常微分方程</a:t>
            </a:r>
          </a:p>
        </p:txBody>
      </p:sp>
      <p:graphicFrame>
        <p:nvGraphicFramePr>
          <p:cNvPr id="114691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43560"/>
              </p:ext>
            </p:extLst>
          </p:nvPr>
        </p:nvGraphicFramePr>
        <p:xfrm>
          <a:off x="1763713" y="1411288"/>
          <a:ext cx="5111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6" name="Equation" r:id="rId3" imgW="2336760" imgH="215640" progId="Equation.DSMT4">
                  <p:embed/>
                </p:oleObj>
              </mc:Choice>
              <mc:Fallback>
                <p:oleObj name="Equation" r:id="rId3" imgW="2336760" imgH="2156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1288"/>
                        <a:ext cx="5111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Text Box 1029"/>
          <p:cNvSpPr txBox="1">
            <a:spLocks noChangeArrowheads="1"/>
          </p:cNvSpPr>
          <p:nvPr/>
        </p:nvSpPr>
        <p:spPr bwMode="auto">
          <a:xfrm>
            <a:off x="457200" y="1898650"/>
            <a:ext cx="8382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('D2y-2*Dy-3*y=0','x')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('D2y-2*Dy-3*y=0','y(0)=1,Dy(0)=0','x')</a:t>
            </a:r>
          </a:p>
        </p:txBody>
      </p:sp>
      <p:sp>
        <p:nvSpPr>
          <p:cNvPr id="114693" name="Text Box 1034"/>
          <p:cNvSpPr txBox="1">
            <a:spLocks noChangeArrowheads="1"/>
          </p:cNvSpPr>
          <p:nvPr/>
        </p:nvSpPr>
        <p:spPr bwMode="auto">
          <a:xfrm>
            <a:off x="304800" y="4994275"/>
            <a:ext cx="8839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('D2x-(1-x^2)*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Dx+x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=0', ' x(0)=3,Dx(0)=0')</a:t>
            </a:r>
          </a:p>
        </p:txBody>
      </p:sp>
      <p:grpSp>
        <p:nvGrpSpPr>
          <p:cNvPr id="114694" name="Group 1036"/>
          <p:cNvGrpSpPr>
            <a:grpSpLocks/>
          </p:cNvGrpSpPr>
          <p:nvPr/>
        </p:nvGrpSpPr>
        <p:grpSpPr bwMode="auto">
          <a:xfrm>
            <a:off x="250825" y="3770313"/>
            <a:ext cx="7939088" cy="985837"/>
            <a:chOff x="206" y="1971"/>
            <a:chExt cx="5001" cy="621"/>
          </a:xfrm>
        </p:grpSpPr>
        <p:sp>
          <p:nvSpPr>
            <p:cNvPr id="114698" name="Text Box 1032"/>
            <p:cNvSpPr txBox="1">
              <a:spLocks noChangeArrowheads="1"/>
            </p:cNvSpPr>
            <p:nvPr/>
          </p:nvSpPr>
          <p:spPr bwMode="auto">
            <a:xfrm>
              <a:off x="206" y="1971"/>
              <a:ext cx="48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例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：变系数的二阶常微分方程</a:t>
              </a:r>
            </a:p>
          </p:txBody>
        </p:sp>
        <p:graphicFrame>
          <p:nvGraphicFramePr>
            <p:cNvPr id="114699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025017"/>
                </p:ext>
              </p:extLst>
            </p:nvPr>
          </p:nvGraphicFramePr>
          <p:xfrm>
            <a:off x="252" y="2243"/>
            <a:ext cx="495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87" name="Equation" r:id="rId5" imgW="3251160" imgH="228600" progId="Equation.DSMT4">
                    <p:embed/>
                  </p:oleObj>
                </mc:Choice>
                <mc:Fallback>
                  <p:oleObj name="Equation" r:id="rId5" imgW="3251160" imgH="228600" progId="Equation.DSMT4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2243"/>
                          <a:ext cx="4955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5" name="Text Box 1041"/>
          <p:cNvSpPr txBox="1">
            <a:spLocks noChangeArrowheads="1"/>
          </p:cNvSpPr>
          <p:nvPr/>
        </p:nvSpPr>
        <p:spPr bwMode="auto">
          <a:xfrm>
            <a:off x="2124075" y="5570538"/>
            <a:ext cx="482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有些方程并无解析解，如例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cxnSp>
        <p:nvCxnSpPr>
          <p:cNvPr id="114697" name="直接连接符 3"/>
          <p:cNvCxnSpPr>
            <a:cxnSpLocks noChangeShapeType="1"/>
          </p:cNvCxnSpPr>
          <p:nvPr/>
        </p:nvCxnSpPr>
        <p:spPr bwMode="auto">
          <a:xfrm>
            <a:off x="684213" y="3429000"/>
            <a:ext cx="74152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371600" y="2209800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x=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('(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Dx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)^2+x^2=1', 'x(0)=0')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85800" y="1033463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4: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非线性常微分方程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58856"/>
              </p:ext>
            </p:extLst>
          </p:nvPr>
        </p:nvGraphicFramePr>
        <p:xfrm>
          <a:off x="2057400" y="1533525"/>
          <a:ext cx="4098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2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33525"/>
                        <a:ext cx="40989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5576888" cy="1816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ea typeface="华文新魏" pitchFamily="2" charset="-122"/>
              </a:rPr>
              <a:t>x =   [  sin(t</a:t>
            </a:r>
            <a:r>
              <a:rPr lang="en-US" altLang="zh-CN" sz="2800" dirty="0" smtClean="0">
                <a:ea typeface="华文新魏" pitchFamily="2" charset="-122"/>
              </a:rPr>
              <a:t>) ]</a:t>
            </a:r>
            <a:endParaRPr lang="en-US" altLang="zh-CN" sz="2800" dirty="0"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ea typeface="华文新魏" pitchFamily="2" charset="-122"/>
              </a:rPr>
              <a:t>        [ -sin(t</a:t>
            </a:r>
            <a:r>
              <a:rPr lang="en-US" altLang="zh-CN" sz="2800" dirty="0" smtClean="0">
                <a:ea typeface="华文新魏" pitchFamily="2" charset="-122"/>
              </a:rPr>
              <a:t>) ]</a:t>
            </a:r>
            <a:endParaRPr lang="en-US" altLang="zh-CN" sz="2800" dirty="0"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某个特定数</a:t>
            </a:r>
            <a:r>
              <a:rPr lang="zh-CN" altLang="en-US" sz="2800" dirty="0">
                <a:latin typeface="+mn-ea"/>
                <a:ea typeface="+mn-ea"/>
              </a:rPr>
              <a:t>值解，如</a:t>
            </a:r>
            <a:r>
              <a:rPr lang="zh-CN" altLang="en-US" sz="2800" dirty="0" smtClean="0">
                <a:latin typeface="+mn-ea"/>
                <a:ea typeface="+mn-ea"/>
              </a:rPr>
              <a:t>何得到？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409700" y="4868863"/>
            <a:ext cx="2514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t=pi/2;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eval(x)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4925" y="2895600"/>
            <a:ext cx="921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('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Dx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=3*x+4*y','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=-4*x+3*y')</a:t>
            </a:r>
          </a:p>
          <a:p>
            <a:pPr algn="just" eaLnBrk="1" hangingPunct="1"/>
            <a:endParaRPr lang="en-US" altLang="zh-CN" dirty="0">
              <a:solidFill>
                <a:srgbClr val="93471D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dsolve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('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Dx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=3*x+4*y','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Dy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=-4*x+3*y', 'x(0)=0,y(0)=1')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735013" y="10144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5: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59243"/>
              </p:ext>
            </p:extLst>
          </p:nvPr>
        </p:nvGraphicFramePr>
        <p:xfrm>
          <a:off x="2279650" y="979488"/>
          <a:ext cx="397351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6" name="Equation" r:id="rId3" imgW="1777680" imgH="838080" progId="Equation.DSMT4">
                  <p:embed/>
                </p:oleObj>
              </mc:Choice>
              <mc:Fallback>
                <p:oleObj name="Equation" r:id="rId3" imgW="177768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979488"/>
                        <a:ext cx="397351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187450" y="4365625"/>
            <a:ext cx="6840538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结果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ts val="600"/>
              </a:spcBef>
            </a:pPr>
            <a:r>
              <a:rPr lang="fr-FR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 =   exp(3*t)*(C1*sin(4*t)+C2*cos(4*t))</a:t>
            </a:r>
          </a:p>
          <a:p>
            <a:pPr eaLnBrk="1" hangingPunct="1">
              <a:spcBef>
                <a:spcPts val="600"/>
              </a:spcBef>
            </a:pPr>
            <a:r>
              <a:rPr lang="fr-FR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y = - exp(3*t)*(-C1*cos(4*t)+C2*sin(4*t))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85800" y="987425"/>
            <a:ext cx="2157413" cy="12001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数值解</a:t>
            </a:r>
            <a:endParaRPr lang="en-US" altLang="zh-CN" sz="3600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非常重要</a:t>
            </a:r>
          </a:p>
        </p:txBody>
      </p:sp>
      <p:sp>
        <p:nvSpPr>
          <p:cNvPr id="117763" name="Text Box 4"/>
          <p:cNvSpPr txBox="1">
            <a:spLocks noChangeArrowheads="1"/>
          </p:cNvSpPr>
          <p:nvPr/>
        </p:nvSpPr>
        <p:spPr bwMode="auto">
          <a:xfrm>
            <a:off x="3159125" y="992188"/>
            <a:ext cx="3860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、欧拉法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、龙格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库塔法 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</a:p>
        </p:txBody>
      </p:sp>
      <p:grpSp>
        <p:nvGrpSpPr>
          <p:cNvPr id="117764" name="Group 7"/>
          <p:cNvGrpSpPr>
            <a:grpSpLocks/>
          </p:cNvGrpSpPr>
          <p:nvPr/>
        </p:nvGrpSpPr>
        <p:grpSpPr bwMode="auto">
          <a:xfrm>
            <a:off x="714375" y="2276475"/>
            <a:ext cx="7467600" cy="1449388"/>
            <a:chOff x="450" y="1494"/>
            <a:chExt cx="4704" cy="958"/>
          </a:xfrm>
        </p:grpSpPr>
        <p:sp>
          <p:nvSpPr>
            <p:cNvPr id="117785" name="Text Box 5"/>
            <p:cNvSpPr txBox="1">
              <a:spLocks noChangeArrowheads="1"/>
            </p:cNvSpPr>
            <p:nvPr/>
          </p:nvSpPr>
          <p:spPr bwMode="auto">
            <a:xfrm>
              <a:off x="450" y="2065"/>
              <a:ext cx="4704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数值求解思想：变量离散化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77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277891"/>
                </p:ext>
              </p:extLst>
            </p:nvPr>
          </p:nvGraphicFramePr>
          <p:xfrm>
            <a:off x="1474" y="1494"/>
            <a:ext cx="2685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30" name="Equation" r:id="rId3" imgW="1701720" imgH="393480" progId="Equation.DSMT4">
                    <p:embed/>
                  </p:oleObj>
                </mc:Choice>
                <mc:Fallback>
                  <p:oleObj name="Equation" r:id="rId3" imgW="170172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494"/>
                          <a:ext cx="2685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65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tx1"/>
                </a:solidFill>
              </a:rPr>
              <a:t>MATLAB</a:t>
            </a:r>
            <a:r>
              <a:rPr lang="zh-CN" altLang="en-US" sz="4000">
                <a:solidFill>
                  <a:schemeClr val="tx1"/>
                </a:solidFill>
              </a:rPr>
              <a:t>数值计算  常微分方程组</a:t>
            </a:r>
          </a:p>
        </p:txBody>
      </p:sp>
      <p:grpSp>
        <p:nvGrpSpPr>
          <p:cNvPr id="117766" name="组合 4"/>
          <p:cNvGrpSpPr>
            <a:grpSpLocks/>
          </p:cNvGrpSpPr>
          <p:nvPr/>
        </p:nvGrpSpPr>
        <p:grpSpPr bwMode="auto">
          <a:xfrm>
            <a:off x="4643438" y="3614737"/>
            <a:ext cx="3608387" cy="2698751"/>
            <a:chOff x="4644008" y="3615014"/>
            <a:chExt cx="3608040" cy="2699071"/>
          </a:xfrm>
        </p:grpSpPr>
        <p:grpSp>
          <p:nvGrpSpPr>
            <p:cNvPr id="117775" name="Group 11"/>
            <p:cNvGrpSpPr>
              <a:grpSpLocks/>
            </p:cNvGrpSpPr>
            <p:nvPr/>
          </p:nvGrpSpPr>
          <p:grpSpPr bwMode="auto">
            <a:xfrm>
              <a:off x="4746848" y="4785322"/>
              <a:ext cx="2057400" cy="1528763"/>
              <a:chOff x="2256" y="3072"/>
              <a:chExt cx="1296" cy="963"/>
            </a:xfrm>
          </p:grpSpPr>
          <p:sp>
            <p:nvSpPr>
              <p:cNvPr id="117778" name="Line 12"/>
              <p:cNvSpPr>
                <a:spLocks noChangeShapeType="1"/>
              </p:cNvSpPr>
              <p:nvPr/>
            </p:nvSpPr>
            <p:spPr bwMode="auto">
              <a:xfrm flipV="1">
                <a:off x="2256" y="307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779" name="Line 13"/>
              <p:cNvSpPr>
                <a:spLocks noChangeShapeType="1"/>
              </p:cNvSpPr>
              <p:nvPr/>
            </p:nvSpPr>
            <p:spPr bwMode="auto">
              <a:xfrm>
                <a:off x="2256" y="403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780" name="Text Box 14"/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7781" name="Text Box 15"/>
              <p:cNvSpPr txBox="1">
                <a:spLocks noChangeArrowheads="1"/>
              </p:cNvSpPr>
              <p:nvPr/>
            </p:nvSpPr>
            <p:spPr bwMode="auto">
              <a:xfrm>
                <a:off x="2425" y="3339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7782" name="Text Box 16"/>
              <p:cNvSpPr txBox="1">
                <a:spLocks noChangeArrowheads="1"/>
              </p:cNvSpPr>
              <p:nvPr/>
            </p:nvSpPr>
            <p:spPr bwMode="auto">
              <a:xfrm>
                <a:off x="2917" y="3669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7783" name="Text Box 17"/>
              <p:cNvSpPr txBox="1">
                <a:spLocks noChangeArrowheads="1"/>
              </p:cNvSpPr>
              <p:nvPr/>
            </p:nvSpPr>
            <p:spPr bwMode="auto">
              <a:xfrm>
                <a:off x="3216" y="374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7784" name="Text Box 18"/>
              <p:cNvSpPr txBox="1">
                <a:spLocks noChangeArrowheads="1"/>
              </p:cNvSpPr>
              <p:nvPr/>
            </p:nvSpPr>
            <p:spPr bwMode="auto">
              <a:xfrm>
                <a:off x="2688" y="355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sp>
          <p:nvSpPr>
            <p:cNvPr id="117776" name="Text Box 35"/>
            <p:cNvSpPr txBox="1">
              <a:spLocks noChangeArrowheads="1"/>
            </p:cNvSpPr>
            <p:nvPr/>
          </p:nvSpPr>
          <p:spPr bwMode="auto">
            <a:xfrm>
              <a:off x="4644008" y="4292338"/>
              <a:ext cx="246499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(x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), i=1,2...n</a:t>
              </a:r>
            </a:p>
          </p:txBody>
        </p:sp>
        <p:sp>
          <p:nvSpPr>
            <p:cNvPr id="117777" name="AutoShape 1042"/>
            <p:cNvSpPr>
              <a:spLocks noChangeArrowheads="1"/>
            </p:cNvSpPr>
            <p:nvPr/>
          </p:nvSpPr>
          <p:spPr bwMode="auto">
            <a:xfrm>
              <a:off x="6804248" y="3615014"/>
              <a:ext cx="1447800" cy="609600"/>
            </a:xfrm>
            <a:prstGeom prst="wedgeEllipseCallout">
              <a:avLst>
                <a:gd name="adj1" fmla="val -42435"/>
                <a:gd name="adj2" fmla="val 70051"/>
              </a:avLst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</a:rPr>
                <a:t>离散</a:t>
              </a:r>
            </a:p>
          </p:txBody>
        </p:sp>
      </p:grpSp>
      <p:grpSp>
        <p:nvGrpSpPr>
          <p:cNvPr id="117767" name="组合 5"/>
          <p:cNvGrpSpPr>
            <a:grpSpLocks/>
          </p:cNvGrpSpPr>
          <p:nvPr/>
        </p:nvGrpSpPr>
        <p:grpSpPr bwMode="auto">
          <a:xfrm>
            <a:off x="714375" y="3719513"/>
            <a:ext cx="3106738" cy="2589212"/>
            <a:chOff x="714374" y="3719341"/>
            <a:chExt cx="3106714" cy="2589979"/>
          </a:xfrm>
        </p:grpSpPr>
        <p:grpSp>
          <p:nvGrpSpPr>
            <p:cNvPr id="117768" name="Group 11"/>
            <p:cNvGrpSpPr>
              <a:grpSpLocks/>
            </p:cNvGrpSpPr>
            <p:nvPr/>
          </p:nvGrpSpPr>
          <p:grpSpPr bwMode="auto">
            <a:xfrm>
              <a:off x="1763688" y="4785320"/>
              <a:ext cx="2057400" cy="1524000"/>
              <a:chOff x="2256" y="3072"/>
              <a:chExt cx="1296" cy="960"/>
            </a:xfrm>
          </p:grpSpPr>
          <p:sp>
            <p:nvSpPr>
              <p:cNvPr id="117773" name="Line 12"/>
              <p:cNvSpPr>
                <a:spLocks noChangeShapeType="1"/>
              </p:cNvSpPr>
              <p:nvPr/>
            </p:nvSpPr>
            <p:spPr bwMode="auto">
              <a:xfrm flipV="1">
                <a:off x="2256" y="307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774" name="Line 13"/>
              <p:cNvSpPr>
                <a:spLocks noChangeShapeType="1"/>
              </p:cNvSpPr>
              <p:nvPr/>
            </p:nvSpPr>
            <p:spPr bwMode="auto">
              <a:xfrm>
                <a:off x="2256" y="403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769" name="Group 33"/>
            <p:cNvGrpSpPr>
              <a:grpSpLocks/>
            </p:cNvGrpSpPr>
            <p:nvPr/>
          </p:nvGrpSpPr>
          <p:grpSpPr bwMode="auto">
            <a:xfrm>
              <a:off x="2284516" y="4272693"/>
              <a:ext cx="1524001" cy="1822451"/>
              <a:chOff x="4128" y="2692"/>
              <a:chExt cx="960" cy="1148"/>
            </a:xfrm>
          </p:grpSpPr>
          <p:sp>
            <p:nvSpPr>
              <p:cNvPr id="117771" name="Arc 34"/>
              <p:cNvSpPr>
                <a:spLocks noChangeArrowheads="1"/>
              </p:cNvSpPr>
              <p:nvPr/>
            </p:nvSpPr>
            <p:spPr bwMode="auto">
              <a:xfrm flipH="1" flipV="1">
                <a:off x="4128" y="3120"/>
                <a:ext cx="960" cy="720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24 h 21600"/>
                  <a:gd name="T4" fmla="*/ 0 w 21600"/>
                  <a:gd name="T5" fmla="*/ 0 h 21600"/>
                  <a:gd name="T6" fmla="*/ 43 w 21600"/>
                  <a:gd name="T7" fmla="*/ 24 h 21600"/>
                  <a:gd name="T8" fmla="*/ 0 w 21600"/>
                  <a:gd name="T9" fmla="*/ 24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772" name="Text Box 35"/>
              <p:cNvSpPr txBox="1">
                <a:spLocks noChangeArrowheads="1"/>
              </p:cNvSpPr>
              <p:nvPr/>
            </p:nvSpPr>
            <p:spPr bwMode="auto">
              <a:xfrm>
                <a:off x="4234" y="2692"/>
                <a:ext cx="51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y(x)</a:t>
                </a:r>
              </a:p>
            </p:txBody>
          </p:sp>
        </p:grpSp>
        <p:sp>
          <p:nvSpPr>
            <p:cNvPr id="117770" name="AutoShape 1042"/>
            <p:cNvSpPr>
              <a:spLocks noChangeArrowheads="1"/>
            </p:cNvSpPr>
            <p:nvPr/>
          </p:nvSpPr>
          <p:spPr bwMode="auto">
            <a:xfrm flipH="1">
              <a:off x="714374" y="3719341"/>
              <a:ext cx="1337345" cy="609600"/>
            </a:xfrm>
            <a:prstGeom prst="wedgeEllipseCallout">
              <a:avLst>
                <a:gd name="adj1" fmla="val -42435"/>
                <a:gd name="adj2" fmla="val 70051"/>
              </a:avLst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</a:rPr>
                <a:t>连续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93725" y="1392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990600" y="1219200"/>
            <a:ext cx="698402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[t</a:t>
            </a:r>
            <a:r>
              <a:rPr lang="zh-CN" altLang="en-US" sz="3200" dirty="0">
                <a:solidFill>
                  <a:schemeClr val="tx1"/>
                </a:solidFill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</a:rPr>
              <a:t>x] = ode23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’f’, </a:t>
            </a:r>
            <a:r>
              <a:rPr lang="en-US" altLang="zh-CN" sz="3200" dirty="0" err="1">
                <a:solidFill>
                  <a:schemeClr val="tx1"/>
                </a:solidFill>
              </a:rPr>
              <a:t>ts</a:t>
            </a:r>
            <a:r>
              <a:rPr lang="en-US" altLang="zh-CN" sz="3200" dirty="0">
                <a:solidFill>
                  <a:schemeClr val="tx1"/>
                </a:solidFill>
              </a:rPr>
              <a:t>, x</a:t>
            </a:r>
            <a:r>
              <a:rPr lang="en-US" altLang="zh-CN" sz="3200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, options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2209800" y="1752600"/>
            <a:ext cx="1371600" cy="1398588"/>
            <a:chOff x="1344" y="1584"/>
            <a:chExt cx="864" cy="881"/>
          </a:xfrm>
        </p:grpSpPr>
        <p:sp>
          <p:nvSpPr>
            <p:cNvPr id="118824" name="Line 5"/>
            <p:cNvSpPr>
              <a:spLocks noChangeShapeType="1"/>
            </p:cNvSpPr>
            <p:nvPr/>
          </p:nvSpPr>
          <p:spPr bwMode="auto">
            <a:xfrm>
              <a:off x="1728" y="1584"/>
              <a:ext cx="0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5" name="Text Box 6"/>
            <p:cNvSpPr txBox="1">
              <a:spLocks noChangeArrowheads="1"/>
            </p:cNvSpPr>
            <p:nvPr/>
          </p:nvSpPr>
          <p:spPr bwMode="auto">
            <a:xfrm>
              <a:off x="1344" y="1680"/>
              <a:ext cx="624" cy="78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2000">
                  <a:solidFill>
                    <a:srgbClr val="CC3300"/>
                  </a:solidFill>
                  <a:latin typeface="Times New Roman" panose="02020603050405020304" pitchFamily="18" charset="0"/>
                </a:rPr>
                <a:t>ode45 </a:t>
              </a:r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ode113ode15sode23s</a:t>
              </a:r>
              <a:endParaRPr lang="en-US" altLang="zh-CN" sz="2400">
                <a:solidFill>
                  <a:srgbClr val="2C109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6" name="Line 7"/>
            <p:cNvSpPr>
              <a:spLocks noChangeShapeType="1"/>
            </p:cNvSpPr>
            <p:nvPr/>
          </p:nvSpPr>
          <p:spPr bwMode="auto">
            <a:xfrm>
              <a:off x="1584" y="1584"/>
              <a:ext cx="6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789" name="Group 8"/>
          <p:cNvGrpSpPr>
            <a:grpSpLocks/>
          </p:cNvGrpSpPr>
          <p:nvPr/>
        </p:nvGrpSpPr>
        <p:grpSpPr bwMode="auto">
          <a:xfrm>
            <a:off x="3348038" y="1752600"/>
            <a:ext cx="1219200" cy="1089025"/>
            <a:chOff x="2109" y="1584"/>
            <a:chExt cx="768" cy="686"/>
          </a:xfrm>
        </p:grpSpPr>
        <p:sp>
          <p:nvSpPr>
            <p:cNvPr id="118821" name="Text Box 9"/>
            <p:cNvSpPr txBox="1">
              <a:spLocks noChangeArrowheads="1"/>
            </p:cNvSpPr>
            <p:nvPr/>
          </p:nvSpPr>
          <p:spPr bwMode="auto">
            <a:xfrm>
              <a:off x="2109" y="1824"/>
              <a:ext cx="768" cy="44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待解方程</a:t>
              </a:r>
              <a:r>
                <a:rPr lang="zh-CN" altLang="en-US" sz="2000">
                  <a:solidFill>
                    <a:srgbClr val="CC3300"/>
                  </a:solidFill>
                  <a:latin typeface="Times New Roman" panose="02020603050405020304" pitchFamily="18" charset="0"/>
                </a:rPr>
                <a:t>函数文件</a:t>
              </a:r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2" name="Line 10"/>
            <p:cNvSpPr>
              <a:spLocks noChangeShapeType="1"/>
            </p:cNvSpPr>
            <p:nvPr/>
          </p:nvSpPr>
          <p:spPr bwMode="auto">
            <a:xfrm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3" name="Line 11"/>
            <p:cNvSpPr>
              <a:spLocks noChangeShapeType="1"/>
            </p:cNvSpPr>
            <p:nvPr/>
          </p:nvSpPr>
          <p:spPr bwMode="auto">
            <a:xfrm>
              <a:off x="2736" y="158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790" name="Group 12"/>
          <p:cNvGrpSpPr>
            <a:grpSpLocks/>
          </p:cNvGrpSpPr>
          <p:nvPr/>
        </p:nvGrpSpPr>
        <p:grpSpPr bwMode="auto">
          <a:xfrm>
            <a:off x="4724400" y="1752600"/>
            <a:ext cx="1295400" cy="1701800"/>
            <a:chOff x="2928" y="1584"/>
            <a:chExt cx="816" cy="1072"/>
          </a:xfrm>
        </p:grpSpPr>
        <p:sp>
          <p:nvSpPr>
            <p:cNvPr id="118818" name="Text Box 13"/>
            <p:cNvSpPr txBox="1">
              <a:spLocks noChangeArrowheads="1"/>
            </p:cNvSpPr>
            <p:nvPr/>
          </p:nvSpPr>
          <p:spPr bwMode="auto">
            <a:xfrm>
              <a:off x="2928" y="1824"/>
              <a:ext cx="816" cy="83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2C1094"/>
                  </a:solidFill>
                  <a:latin typeface="Times New Roman" panose="02020603050405020304" pitchFamily="18" charset="0"/>
                </a:rPr>
                <a:t>ts</a:t>
              </a:r>
              <a:r>
                <a:rPr lang="en-US" altLang="zh-CN" sz="2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=[t</a:t>
              </a:r>
              <a:r>
                <a:rPr lang="en-US" altLang="zh-CN" sz="2000" baseline="-25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000" dirty="0" err="1">
                  <a:solidFill>
                    <a:srgbClr val="2C1094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 err="1">
                  <a:solidFill>
                    <a:srgbClr val="2C1094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000" baseline="-25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 dirty="0" err="1">
                  <a:solidFill>
                    <a:srgbClr val="2C1094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 err="1">
                  <a:solidFill>
                    <a:srgbClr val="2C1094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000" dirty="0">
                  <a:solidFill>
                    <a:srgbClr val="2C1094"/>
                  </a:solidFill>
                  <a:latin typeface="Times New Roman" panose="02020603050405020304" pitchFamily="18" charset="0"/>
                </a:rPr>
                <a:t>为自变量的初值和终值</a:t>
              </a:r>
              <a:endParaRPr lang="zh-CN" altLang="en-US" sz="2400" dirty="0">
                <a:solidFill>
                  <a:srgbClr val="2C109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9" name="Line 14"/>
            <p:cNvSpPr>
              <a:spLocks noChangeShapeType="1"/>
            </p:cNvSpPr>
            <p:nvPr/>
          </p:nvSpPr>
          <p:spPr bwMode="auto">
            <a:xfrm>
              <a:off x="2958" y="1584"/>
              <a:ext cx="1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0" name="Line 15"/>
            <p:cNvSpPr>
              <a:spLocks noChangeShapeType="1"/>
            </p:cNvSpPr>
            <p:nvPr/>
          </p:nvSpPr>
          <p:spPr bwMode="auto">
            <a:xfrm>
              <a:off x="3059" y="158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791" name="Group 16"/>
          <p:cNvGrpSpPr>
            <a:grpSpLocks/>
          </p:cNvGrpSpPr>
          <p:nvPr/>
        </p:nvGrpSpPr>
        <p:grpSpPr bwMode="auto">
          <a:xfrm>
            <a:off x="5364163" y="1752600"/>
            <a:ext cx="1722437" cy="1019175"/>
            <a:chOff x="3379" y="1104"/>
            <a:chExt cx="1085" cy="642"/>
          </a:xfrm>
        </p:grpSpPr>
        <p:sp>
          <p:nvSpPr>
            <p:cNvPr id="118812" name="Line 17"/>
            <p:cNvSpPr>
              <a:spLocks noChangeShapeType="1"/>
            </p:cNvSpPr>
            <p:nvPr/>
          </p:nvSpPr>
          <p:spPr bwMode="auto">
            <a:xfrm>
              <a:off x="3379" y="1104"/>
              <a:ext cx="1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813" name="Group 18"/>
            <p:cNvGrpSpPr>
              <a:grpSpLocks/>
            </p:cNvGrpSpPr>
            <p:nvPr/>
          </p:nvGrpSpPr>
          <p:grpSpPr bwMode="auto">
            <a:xfrm>
              <a:off x="3470" y="1105"/>
              <a:ext cx="994" cy="641"/>
              <a:chOff x="3518" y="1584"/>
              <a:chExt cx="994" cy="836"/>
            </a:xfrm>
          </p:grpSpPr>
          <p:sp>
            <p:nvSpPr>
              <p:cNvPr id="118814" name="Text Box 19"/>
              <p:cNvSpPr txBox="1">
                <a:spLocks noChangeArrowheads="1"/>
              </p:cNvSpPr>
              <p:nvPr/>
            </p:nvSpPr>
            <p:spPr bwMode="auto">
              <a:xfrm>
                <a:off x="3888" y="1836"/>
                <a:ext cx="624" cy="58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2C1094"/>
                    </a:solidFill>
                    <a:latin typeface="Times New Roman" panose="02020603050405020304" pitchFamily="18" charset="0"/>
                  </a:rPr>
                  <a:t>函数的初值</a:t>
                </a:r>
              </a:p>
            </p:txBody>
          </p:sp>
          <p:sp>
            <p:nvSpPr>
              <p:cNvPr id="118815" name="Line 20"/>
              <p:cNvSpPr>
                <a:spLocks noChangeShapeType="1"/>
              </p:cNvSpPr>
              <p:nvPr/>
            </p:nvSpPr>
            <p:spPr bwMode="auto">
              <a:xfrm>
                <a:off x="351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6" name="Line 21"/>
              <p:cNvSpPr>
                <a:spLocks noChangeShapeType="1"/>
              </p:cNvSpPr>
              <p:nvPr/>
            </p:nvSpPr>
            <p:spPr bwMode="auto">
              <a:xfrm>
                <a:off x="3518" y="1728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7" name="Line 22"/>
              <p:cNvSpPr>
                <a:spLocks noChangeShapeType="1"/>
              </p:cNvSpPr>
              <p:nvPr/>
            </p:nvSpPr>
            <p:spPr bwMode="auto">
              <a:xfrm>
                <a:off x="419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8792" name="Group 23"/>
          <p:cNvGrpSpPr>
            <a:grpSpLocks/>
          </p:cNvGrpSpPr>
          <p:nvPr/>
        </p:nvGrpSpPr>
        <p:grpSpPr bwMode="auto">
          <a:xfrm>
            <a:off x="98425" y="3175000"/>
            <a:ext cx="5410200" cy="1473200"/>
            <a:chOff x="0" y="2448"/>
            <a:chExt cx="3408" cy="928"/>
          </a:xfrm>
        </p:grpSpPr>
        <p:sp>
          <p:nvSpPr>
            <p:cNvPr id="118810" name="Text Box 24"/>
            <p:cNvSpPr txBox="1">
              <a:spLocks noChangeArrowheads="1"/>
            </p:cNvSpPr>
            <p:nvPr/>
          </p:nvSpPr>
          <p:spPr bwMode="auto">
            <a:xfrm>
              <a:off x="0" y="2928"/>
              <a:ext cx="3408" cy="44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ode23</a:t>
              </a: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：组合的</a:t>
              </a:r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2、3</a:t>
              </a: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阶龙格</a:t>
              </a:r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-</a:t>
              </a: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库塔算法</a:t>
              </a:r>
            </a:p>
            <a:p>
              <a:pPr eaLnBrk="1" hangingPunct="1"/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ode45</a:t>
              </a: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：组合的</a:t>
              </a:r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4、5</a:t>
              </a: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阶龙格</a:t>
              </a:r>
              <a:r>
                <a:rPr lang="en-US" altLang="zh-CN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-</a:t>
              </a: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库塔算法</a:t>
              </a:r>
              <a:endParaRPr lang="zh-CN" altLang="en-US" sz="2400">
                <a:solidFill>
                  <a:srgbClr val="2C109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1" name="Line 25"/>
            <p:cNvSpPr>
              <a:spLocks noChangeShapeType="1"/>
            </p:cNvSpPr>
            <p:nvPr/>
          </p:nvSpPr>
          <p:spPr bwMode="auto">
            <a:xfrm>
              <a:off x="1639" y="2448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793" name="Group 26"/>
          <p:cNvGrpSpPr>
            <a:grpSpLocks/>
          </p:cNvGrpSpPr>
          <p:nvPr/>
        </p:nvGrpSpPr>
        <p:grpSpPr bwMode="auto">
          <a:xfrm>
            <a:off x="228600" y="1828800"/>
            <a:ext cx="1219200" cy="1168400"/>
            <a:chOff x="144" y="1584"/>
            <a:chExt cx="768" cy="736"/>
          </a:xfrm>
        </p:grpSpPr>
        <p:sp>
          <p:nvSpPr>
            <p:cNvPr id="118805" name="Text Box 27"/>
            <p:cNvSpPr txBox="1">
              <a:spLocks noChangeArrowheads="1"/>
            </p:cNvSpPr>
            <p:nvPr/>
          </p:nvSpPr>
          <p:spPr bwMode="auto">
            <a:xfrm>
              <a:off x="144" y="1872"/>
              <a:ext cx="480" cy="44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自变量值</a:t>
              </a:r>
              <a:endParaRPr lang="zh-CN" altLang="en-US" sz="2400">
                <a:solidFill>
                  <a:srgbClr val="2C109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06" name="Line 28"/>
            <p:cNvSpPr>
              <a:spLocks noChangeShapeType="1"/>
            </p:cNvSpPr>
            <p:nvPr/>
          </p:nvSpPr>
          <p:spPr bwMode="auto">
            <a:xfrm>
              <a:off x="768" y="1584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7" name="Line 29"/>
            <p:cNvSpPr>
              <a:spLocks noChangeShapeType="1"/>
            </p:cNvSpPr>
            <p:nvPr/>
          </p:nvSpPr>
          <p:spPr bwMode="auto">
            <a:xfrm>
              <a:off x="816" y="1584"/>
              <a:ext cx="0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8" name="Line 30"/>
            <p:cNvSpPr>
              <a:spLocks noChangeShapeType="1"/>
            </p:cNvSpPr>
            <p:nvPr/>
          </p:nvSpPr>
          <p:spPr bwMode="auto">
            <a:xfrm>
              <a:off x="432" y="1728"/>
              <a:ext cx="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9" name="Line 31"/>
            <p:cNvSpPr>
              <a:spLocks noChangeShapeType="1"/>
            </p:cNvSpPr>
            <p:nvPr/>
          </p:nvSpPr>
          <p:spPr bwMode="auto">
            <a:xfrm>
              <a:off x="432" y="1728"/>
              <a:ext cx="0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794" name="Group 32"/>
          <p:cNvGrpSpPr>
            <a:grpSpLocks/>
          </p:cNvGrpSpPr>
          <p:nvPr/>
        </p:nvGrpSpPr>
        <p:grpSpPr bwMode="auto">
          <a:xfrm>
            <a:off x="1416050" y="1828800"/>
            <a:ext cx="641350" cy="1473200"/>
            <a:chOff x="892" y="1584"/>
            <a:chExt cx="404" cy="928"/>
          </a:xfrm>
        </p:grpSpPr>
        <p:sp>
          <p:nvSpPr>
            <p:cNvPr id="118800" name="Text Box 33"/>
            <p:cNvSpPr txBox="1">
              <a:spLocks noChangeArrowheads="1"/>
            </p:cNvSpPr>
            <p:nvPr/>
          </p:nvSpPr>
          <p:spPr bwMode="auto">
            <a:xfrm>
              <a:off x="892" y="1872"/>
              <a:ext cx="264" cy="6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函</a:t>
              </a:r>
              <a:endParaRPr lang="en-US" altLang="zh-CN" sz="2000">
                <a:solidFill>
                  <a:srgbClr val="2C1094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数</a:t>
              </a:r>
              <a:endParaRPr lang="en-US" altLang="zh-CN" sz="2000">
                <a:solidFill>
                  <a:srgbClr val="2C1094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solidFill>
                    <a:srgbClr val="2C1094"/>
                  </a:solidFill>
                  <a:latin typeface="Times New Roman" panose="02020603050405020304" pitchFamily="18" charset="0"/>
                </a:rPr>
                <a:t>值</a:t>
              </a:r>
            </a:p>
          </p:txBody>
        </p:sp>
        <p:sp>
          <p:nvSpPr>
            <p:cNvPr id="118801" name="Line 34"/>
            <p:cNvSpPr>
              <a:spLocks noChangeShapeType="1"/>
            </p:cNvSpPr>
            <p:nvPr/>
          </p:nvSpPr>
          <p:spPr bwMode="auto">
            <a:xfrm>
              <a:off x="1152" y="1584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2" name="Line 35"/>
            <p:cNvSpPr>
              <a:spLocks noChangeShapeType="1"/>
            </p:cNvSpPr>
            <p:nvPr/>
          </p:nvSpPr>
          <p:spPr bwMode="auto">
            <a:xfrm>
              <a:off x="1200" y="1584"/>
              <a:ext cx="0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3" name="Line 36"/>
            <p:cNvSpPr>
              <a:spLocks noChangeShapeType="1"/>
            </p:cNvSpPr>
            <p:nvPr/>
          </p:nvSpPr>
          <p:spPr bwMode="auto">
            <a:xfrm>
              <a:off x="1008" y="1728"/>
              <a:ext cx="1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4" name="Line 37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795" name="Group 38"/>
          <p:cNvGrpSpPr>
            <a:grpSpLocks/>
          </p:cNvGrpSpPr>
          <p:nvPr/>
        </p:nvGrpSpPr>
        <p:grpSpPr bwMode="auto">
          <a:xfrm>
            <a:off x="2209800" y="1828800"/>
            <a:ext cx="6899275" cy="4140200"/>
            <a:chOff x="1392" y="1152"/>
            <a:chExt cx="4346" cy="2608"/>
          </a:xfrm>
        </p:grpSpPr>
        <p:sp>
          <p:nvSpPr>
            <p:cNvPr id="118797" name="Rectangle 39"/>
            <p:cNvSpPr>
              <a:spLocks noChangeArrowheads="1"/>
            </p:cNvSpPr>
            <p:nvPr/>
          </p:nvSpPr>
          <p:spPr bwMode="auto">
            <a:xfrm>
              <a:off x="1392" y="3120"/>
              <a:ext cx="4346" cy="64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C1094"/>
                  </a:solidFill>
                </a:rPr>
                <a:t>设定误差容限</a:t>
              </a:r>
              <a:r>
                <a:rPr lang="en-US" altLang="zh-CN" sz="2000">
                  <a:solidFill>
                    <a:srgbClr val="2C1094"/>
                  </a:solidFill>
                </a:rPr>
                <a:t>(</a:t>
              </a:r>
              <a:r>
                <a:rPr lang="zh-CN" altLang="en-US" sz="2000">
                  <a:solidFill>
                    <a:srgbClr val="2C1094"/>
                  </a:solidFill>
                </a:rPr>
                <a:t>缺省时相对误差</a:t>
              </a:r>
              <a:r>
                <a:rPr lang="en-US" altLang="zh-CN" sz="2000">
                  <a:solidFill>
                    <a:srgbClr val="2C1094"/>
                  </a:solidFill>
                </a:rPr>
                <a:t>10</a:t>
              </a:r>
              <a:r>
                <a:rPr lang="en-US" altLang="zh-CN" sz="2000" baseline="30000">
                  <a:solidFill>
                    <a:srgbClr val="2C1094"/>
                  </a:solidFill>
                </a:rPr>
                <a:t>-3</a:t>
              </a:r>
              <a:r>
                <a:rPr lang="en-US" altLang="zh-CN" sz="2000">
                  <a:solidFill>
                    <a:srgbClr val="2C1094"/>
                  </a:solidFill>
                </a:rPr>
                <a:t>, </a:t>
              </a:r>
              <a:r>
                <a:rPr lang="zh-CN" altLang="en-US" sz="2000">
                  <a:solidFill>
                    <a:srgbClr val="2C1094"/>
                  </a:solidFill>
                </a:rPr>
                <a:t>绝对误差</a:t>
              </a:r>
              <a:r>
                <a:rPr lang="en-US" altLang="zh-CN" sz="2000">
                  <a:solidFill>
                    <a:srgbClr val="2C1094"/>
                  </a:solidFill>
                </a:rPr>
                <a:t>10</a:t>
              </a:r>
              <a:r>
                <a:rPr lang="en-US" altLang="zh-CN" sz="2000" baseline="30000">
                  <a:solidFill>
                    <a:srgbClr val="2C1094"/>
                  </a:solidFill>
                </a:rPr>
                <a:t>-6</a:t>
              </a:r>
              <a:r>
                <a:rPr lang="en-US" altLang="zh-CN" sz="2000">
                  <a:solidFill>
                    <a:srgbClr val="2C1094"/>
                  </a:solidFill>
                </a:rPr>
                <a:t>),</a:t>
              </a:r>
            </a:p>
            <a:p>
              <a:pPr eaLnBrk="1" hangingPunct="1"/>
              <a:r>
                <a:rPr lang="zh-CN" altLang="en-US" sz="2000">
                  <a:solidFill>
                    <a:srgbClr val="2C1094"/>
                  </a:solidFill>
                </a:rPr>
                <a:t>需要提前设定：</a:t>
              </a:r>
              <a:r>
                <a:rPr lang="en-US" altLang="zh-CN" sz="2000">
                  <a:solidFill>
                    <a:srgbClr val="2C1094"/>
                  </a:solidFill>
                </a:rPr>
                <a:t>options=odeset</a:t>
              </a:r>
              <a:r>
                <a:rPr lang="zh-CN" altLang="en-US" sz="2000">
                  <a:solidFill>
                    <a:srgbClr val="2C1094"/>
                  </a:solidFill>
                </a:rPr>
                <a:t>（</a:t>
              </a:r>
              <a:r>
                <a:rPr lang="en-US" altLang="zh-CN" sz="2000">
                  <a:solidFill>
                    <a:srgbClr val="2C1094"/>
                  </a:solidFill>
                </a:rPr>
                <a:t>‘reltol’,rt,’abstol’,at</a:t>
              </a:r>
              <a:r>
                <a:rPr lang="zh-CN" altLang="en-US" sz="2000">
                  <a:solidFill>
                    <a:srgbClr val="2C1094"/>
                  </a:solidFill>
                </a:rPr>
                <a:t>）</a:t>
              </a:r>
              <a:r>
                <a:rPr lang="en-US" altLang="zh-CN" sz="2000">
                  <a:solidFill>
                    <a:srgbClr val="2C1094"/>
                  </a:solidFill>
                </a:rPr>
                <a:t>, </a:t>
              </a:r>
            </a:p>
            <a:p>
              <a:pPr eaLnBrk="1" hangingPunct="1"/>
              <a:r>
                <a:rPr lang="en-US" altLang="zh-CN" sz="2000">
                  <a:solidFill>
                    <a:srgbClr val="2C1094"/>
                  </a:solidFill>
                </a:rPr>
                <a:t>rt</a:t>
              </a:r>
              <a:r>
                <a:rPr lang="zh-CN" altLang="en-US" sz="2000">
                  <a:solidFill>
                    <a:srgbClr val="2C1094"/>
                  </a:solidFill>
                </a:rPr>
                <a:t>，</a:t>
              </a:r>
              <a:r>
                <a:rPr lang="en-US" altLang="zh-CN" sz="2000">
                  <a:solidFill>
                    <a:srgbClr val="2C1094"/>
                  </a:solidFill>
                </a:rPr>
                <a:t>at</a:t>
              </a:r>
              <a:r>
                <a:rPr lang="zh-CN" altLang="en-US" sz="2000">
                  <a:solidFill>
                    <a:srgbClr val="2C1094"/>
                  </a:solidFill>
                </a:rPr>
                <a:t>：为相对误差和绝对误差</a:t>
              </a:r>
              <a:r>
                <a:rPr lang="en-US" altLang="zh-CN" sz="2000">
                  <a:solidFill>
                    <a:srgbClr val="2C1094"/>
                  </a:solidFill>
                </a:rPr>
                <a:t>.</a:t>
              </a:r>
            </a:p>
          </p:txBody>
        </p:sp>
        <p:sp>
          <p:nvSpPr>
            <p:cNvPr id="118798" name="Line 40"/>
            <p:cNvSpPr>
              <a:spLocks noChangeShapeType="1"/>
            </p:cNvSpPr>
            <p:nvPr/>
          </p:nvSpPr>
          <p:spPr bwMode="auto">
            <a:xfrm>
              <a:off x="3782" y="115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9" name="Line 41"/>
            <p:cNvSpPr>
              <a:spLocks noChangeShapeType="1"/>
            </p:cNvSpPr>
            <p:nvPr/>
          </p:nvSpPr>
          <p:spPr bwMode="auto">
            <a:xfrm>
              <a:off x="4512" y="1152"/>
              <a:ext cx="0" cy="19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50825" y="2057400"/>
            <a:ext cx="6629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M-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文件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weif.m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function f = 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weif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     f=-y+x+1;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[x, y]=ode23(‘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weif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’, [0, 1], 1)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plot(x, y, ‘r’);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hold  on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(‘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x+exp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(-x)’,[0, 1]) </a:t>
            </a:r>
            <a:r>
              <a:rPr lang="en-US" altLang="zh-CN" dirty="0">
                <a:solidFill>
                  <a:srgbClr val="45BB5B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dirty="0">
                <a:solidFill>
                  <a:srgbClr val="45BB5B"/>
                </a:solidFill>
                <a:latin typeface="Times New Roman" panose="02020603050405020304" pitchFamily="18" charset="0"/>
              </a:rPr>
              <a:t>对比精确解</a:t>
            </a:r>
            <a:endParaRPr lang="en-US" altLang="zh-CN" dirty="0">
              <a:solidFill>
                <a:srgbClr val="45BB5B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25425" y="904875"/>
            <a:ext cx="5715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：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’= -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(0) = 1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该问题有精确解析解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x+exp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(-x)</a:t>
            </a:r>
          </a:p>
        </p:txBody>
      </p:sp>
      <p:pic>
        <p:nvPicPr>
          <p:cNvPr id="1198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133600"/>
            <a:ext cx="5334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44513" y="2044700"/>
            <a:ext cx="792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、解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个未知函数的方程组，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均为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维向量，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m-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函数文件中的待解方程组应以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的分量形式写成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48483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3843338"/>
            <a:ext cx="8077200" cy="9540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、使用</a:t>
            </a:r>
            <a:r>
              <a:rPr lang="en-US" altLang="zh-CN" sz="2800" dirty="0" err="1" smtClean="0">
                <a:latin typeface="+mn-ea"/>
                <a:ea typeface="+mn-ea"/>
              </a:rPr>
              <a:t>Matlab</a:t>
            </a:r>
            <a:r>
              <a:rPr lang="zh-CN" altLang="en-US" sz="2800" dirty="0" smtClean="0">
                <a:latin typeface="+mn-ea"/>
                <a:ea typeface="+mn-ea"/>
              </a:rPr>
              <a:t>求</a:t>
            </a:r>
            <a:r>
              <a:rPr lang="zh-CN" altLang="en-US" sz="2800" dirty="0">
                <a:latin typeface="+mn-ea"/>
                <a:ea typeface="+mn-ea"/>
              </a:rPr>
              <a:t>数值解时，高阶微分方</a:t>
            </a:r>
            <a:r>
              <a:rPr lang="zh-CN" altLang="en-US" sz="2800" dirty="0" smtClean="0">
                <a:latin typeface="+mn-ea"/>
                <a:ea typeface="+mn-ea"/>
              </a:rPr>
              <a:t>程须</a:t>
            </a:r>
            <a:r>
              <a:rPr lang="zh-CN" altLang="en-US" sz="2800" dirty="0">
                <a:latin typeface="+mn-ea"/>
                <a:ea typeface="+mn-ea"/>
              </a:rPr>
              <a:t>等</a:t>
            </a:r>
            <a:r>
              <a:rPr lang="zh-CN" altLang="en-US" sz="2800" dirty="0" smtClean="0">
                <a:latin typeface="+mn-ea"/>
                <a:ea typeface="+mn-ea"/>
              </a:rPr>
              <a:t>价变</a:t>
            </a:r>
            <a:r>
              <a:rPr lang="zh-CN" altLang="en-US" sz="2800" dirty="0">
                <a:latin typeface="+mn-ea"/>
                <a:ea typeface="+mn-ea"/>
              </a:rPr>
              <a:t>换成一</a:t>
            </a:r>
            <a:r>
              <a:rPr lang="zh-CN" altLang="en-US" sz="2800" dirty="0" smtClean="0">
                <a:latin typeface="+mn-ea"/>
                <a:ea typeface="+mn-ea"/>
              </a:rPr>
              <a:t>阶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09600" y="982663"/>
            <a:ext cx="5257800" cy="646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常微分方程组的数值求解</a:t>
            </a:r>
            <a:endParaRPr lang="en-US" altLang="zh-CN" sz="36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360109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3"/>
          <p:cNvGrpSpPr>
            <a:grpSpLocks/>
          </p:cNvGrpSpPr>
          <p:nvPr/>
        </p:nvGrpSpPr>
        <p:grpSpPr bwMode="auto">
          <a:xfrm>
            <a:off x="3203575" y="1125538"/>
            <a:ext cx="3529013" cy="1790700"/>
            <a:chOff x="1628" y="1104"/>
            <a:chExt cx="2374" cy="1361"/>
          </a:xfrm>
        </p:grpSpPr>
        <p:graphicFrame>
          <p:nvGraphicFramePr>
            <p:cNvPr id="12186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978112"/>
                </p:ext>
              </p:extLst>
            </p:nvPr>
          </p:nvGraphicFramePr>
          <p:xfrm>
            <a:off x="1628" y="1104"/>
            <a:ext cx="2374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0" name="Equation" r:id="rId3" imgW="1384200" imgH="393480" progId="Equation.DSMT4">
                    <p:embed/>
                  </p:oleObj>
                </mc:Choice>
                <mc:Fallback>
                  <p:oleObj name="Equation" r:id="rId3" imgW="1384200" imgH="393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104"/>
                          <a:ext cx="2374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640936"/>
                </p:ext>
              </p:extLst>
            </p:nvPr>
          </p:nvGraphicFramePr>
          <p:xfrm>
            <a:off x="1663" y="1824"/>
            <a:ext cx="2304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1" name="Equation" r:id="rId5" imgW="1409400" imgH="393480" progId="Equation.DSMT4">
                    <p:embed/>
                  </p:oleObj>
                </mc:Choice>
                <mc:Fallback>
                  <p:oleObj name="Equation" r:id="rId5" imgW="14094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1824"/>
                          <a:ext cx="2304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59" name="Text Box 6"/>
          <p:cNvSpPr txBox="1">
            <a:spLocks noChangeArrowheads="1"/>
          </p:cNvSpPr>
          <p:nvPr/>
        </p:nvSpPr>
        <p:spPr bwMode="auto">
          <a:xfrm>
            <a:off x="684213" y="3068960"/>
            <a:ext cx="80137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step1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、建立函数文件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200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function  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xdot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fun(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t,</a:t>
            </a:r>
            <a:r>
              <a:rPr lang="en-US" altLang="zh-CN" i="1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i="1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xdot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[</a:t>
            </a:r>
            <a:r>
              <a:rPr lang="en-US" altLang="zh-CN" i="1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baseline="-25000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(t, </a:t>
            </a:r>
            <a:r>
              <a:rPr lang="en-US" altLang="zh-CN" i="1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(t), </a:t>
            </a:r>
            <a:r>
              <a:rPr lang="en-US" altLang="zh-CN" i="1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(t))</a:t>
            </a:r>
            <a:r>
              <a:rPr lang="zh-CN" altLang="en-US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 </a:t>
            </a:r>
            <a:r>
              <a:rPr lang="en-US" altLang="zh-CN" i="1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baseline="-25000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(t, </a:t>
            </a:r>
            <a:r>
              <a:rPr lang="en-US" altLang="zh-CN" i="1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(t), </a:t>
            </a:r>
            <a:r>
              <a:rPr lang="en-US" altLang="zh-CN" i="1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(t))]</a:t>
            </a:r>
            <a:r>
              <a:rPr lang="zh-CN" altLang="en-US" dirty="0" smtClean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step2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、数值计算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（执行以下命令）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   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3200" dirty="0" err="1">
                <a:solidFill>
                  <a:srgbClr val="93471D"/>
                </a:solidFill>
                <a:latin typeface="宋体" panose="02010600030101010101" pitchFamily="2" charset="-122"/>
              </a:rPr>
              <a:t>t,x,y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]=ode23(</a:t>
            </a:r>
            <a:r>
              <a:rPr lang="en-US" altLang="zh-CN" sz="3200" dirty="0">
                <a:solidFill>
                  <a:srgbClr val="93471D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fun',[t</a:t>
            </a:r>
            <a:r>
              <a:rPr lang="en-US" altLang="zh-CN" sz="3200" baseline="-25000" dirty="0">
                <a:solidFill>
                  <a:srgbClr val="93471D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,t</a:t>
            </a:r>
            <a:r>
              <a:rPr lang="en-US" altLang="zh-CN" sz="3200" baseline="-25000" dirty="0">
                <a:solidFill>
                  <a:srgbClr val="93471D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],[x</a:t>
            </a:r>
            <a:r>
              <a:rPr lang="en-US" altLang="zh-CN" sz="3200" baseline="-25000" dirty="0">
                <a:solidFill>
                  <a:srgbClr val="93471D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,y</a:t>
            </a:r>
            <a:r>
              <a:rPr lang="en-US" altLang="zh-CN" sz="3200" baseline="-25000" dirty="0">
                <a:solidFill>
                  <a:srgbClr val="93471D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])</a:t>
            </a:r>
          </a:p>
        </p:txBody>
      </p:sp>
      <p:sp>
        <p:nvSpPr>
          <p:cNvPr id="121861" name="Text Box 1028"/>
          <p:cNvSpPr txBox="1">
            <a:spLocks noChangeArrowheads="1"/>
          </p:cNvSpPr>
          <p:nvPr/>
        </p:nvSpPr>
        <p:spPr bwMode="auto">
          <a:xfrm>
            <a:off x="539750" y="1692275"/>
            <a:ext cx="309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常微分方程组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478931"/>
              </p:ext>
            </p:extLst>
          </p:nvPr>
        </p:nvGraphicFramePr>
        <p:xfrm>
          <a:off x="3678238" y="1125538"/>
          <a:ext cx="2819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1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125538"/>
                        <a:ext cx="2819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Text Box 1028"/>
          <p:cNvSpPr txBox="1">
            <a:spLocks noChangeArrowheads="1"/>
          </p:cNvSpPr>
          <p:nvPr/>
        </p:nvSpPr>
        <p:spPr bwMode="auto">
          <a:xfrm>
            <a:off x="539750" y="1143000"/>
            <a:ext cx="309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高阶常微分方程</a:t>
            </a:r>
          </a:p>
        </p:txBody>
      </p:sp>
      <p:sp>
        <p:nvSpPr>
          <p:cNvPr id="122884" name="Text Box 1029"/>
          <p:cNvSpPr txBox="1">
            <a:spLocks noChangeArrowheads="1"/>
          </p:cNvSpPr>
          <p:nvPr/>
        </p:nvSpPr>
        <p:spPr bwMode="auto">
          <a:xfrm>
            <a:off x="539750" y="2087563"/>
            <a:ext cx="5867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令             ，因此原方程记为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2885" name="Text Box 1031"/>
          <p:cNvSpPr txBox="1">
            <a:spLocks noChangeArrowheads="1"/>
          </p:cNvSpPr>
          <p:nvPr/>
        </p:nvSpPr>
        <p:spPr bwMode="auto">
          <a:xfrm>
            <a:off x="395288" y="3933825"/>
            <a:ext cx="8077200" cy="1489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function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xdot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fun1(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t,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fun1.m)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xdot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[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(t)]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</a:rPr>
              <a:t>t,x,y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]= ode23(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fun1',[t</a:t>
            </a:r>
            <a:r>
              <a:rPr lang="en-US" altLang="zh-CN" sz="32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,t</a:t>
            </a:r>
            <a:r>
              <a:rPr lang="en-US" altLang="zh-CN" sz="32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],[x</a:t>
            </a:r>
            <a:r>
              <a:rPr lang="en-US" altLang="zh-CN" sz="32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,y</a:t>
            </a:r>
            <a:r>
              <a:rPr lang="en-US" altLang="zh-CN" sz="32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])</a:t>
            </a:r>
          </a:p>
        </p:txBody>
      </p:sp>
      <p:sp>
        <p:nvSpPr>
          <p:cNvPr id="122886" name="Text Box 1032"/>
          <p:cNvSpPr txBox="1">
            <a:spLocks noChangeArrowheads="1"/>
          </p:cNvSpPr>
          <p:nvPr/>
        </p:nvSpPr>
        <p:spPr bwMode="auto">
          <a:xfrm>
            <a:off x="533400" y="3167063"/>
            <a:ext cx="2438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函数文件</a:t>
            </a:r>
          </a:p>
        </p:txBody>
      </p:sp>
      <p:sp>
        <p:nvSpPr>
          <p:cNvPr id="122887" name="Text Box 1034"/>
          <p:cNvSpPr txBox="1">
            <a:spLocks noChangeArrowheads="1"/>
          </p:cNvSpPr>
          <p:nvPr/>
        </p:nvSpPr>
        <p:spPr bwMode="auto">
          <a:xfrm>
            <a:off x="6372225" y="2924175"/>
            <a:ext cx="2754313" cy="9540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y(t)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是原方程解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x(t)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是中间变量</a:t>
            </a:r>
          </a:p>
        </p:txBody>
      </p:sp>
      <p:sp>
        <p:nvSpPr>
          <p:cNvPr id="122888" name="Text Box 1035"/>
          <p:cNvSpPr txBox="1">
            <a:spLocks noChangeArrowheads="1"/>
          </p:cNvSpPr>
          <p:nvPr/>
        </p:nvSpPr>
        <p:spPr bwMode="auto">
          <a:xfrm>
            <a:off x="539750" y="5661025"/>
            <a:ext cx="7559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类似地，含有更高阶导数的方程也能求解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2289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92584"/>
              </p:ext>
            </p:extLst>
          </p:nvPr>
        </p:nvGraphicFramePr>
        <p:xfrm>
          <a:off x="1042988" y="2111375"/>
          <a:ext cx="1219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2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11375"/>
                        <a:ext cx="1219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86047"/>
              </p:ext>
            </p:extLst>
          </p:nvPr>
        </p:nvGraphicFramePr>
        <p:xfrm>
          <a:off x="5724525" y="1717675"/>
          <a:ext cx="28194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3" name="Equation" r:id="rId7" imgW="939600" imgH="457200" progId="Equation.DSMT4">
                  <p:embed/>
                </p:oleObj>
              </mc:Choice>
              <mc:Fallback>
                <p:oleObj name="Equation" r:id="rId7" imgW="939600" imgH="457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17675"/>
                        <a:ext cx="28194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685800" y="1052513"/>
            <a:ext cx="7391400" cy="1871662"/>
            <a:chOff x="432" y="759"/>
            <a:chExt cx="4656" cy="1179"/>
          </a:xfrm>
        </p:grpSpPr>
        <p:sp>
          <p:nvSpPr>
            <p:cNvPr id="123913" name="Text Box 3"/>
            <p:cNvSpPr txBox="1">
              <a:spLocks noChangeArrowheads="1"/>
            </p:cNvSpPr>
            <p:nvPr/>
          </p:nvSpPr>
          <p:spPr bwMode="auto">
            <a:xfrm>
              <a:off x="432" y="759"/>
              <a:ext cx="28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求解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Van der pol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方程：</a:t>
              </a:r>
            </a:p>
          </p:txBody>
        </p:sp>
        <p:graphicFrame>
          <p:nvGraphicFramePr>
            <p:cNvPr id="12391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996852"/>
                </p:ext>
              </p:extLst>
            </p:nvPr>
          </p:nvGraphicFramePr>
          <p:xfrm>
            <a:off x="1066" y="1196"/>
            <a:ext cx="3129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04" name="Equation" r:id="rId3" imgW="1930320" imgH="457200" progId="Equation.DSMT4">
                    <p:embed/>
                  </p:oleObj>
                </mc:Choice>
                <mc:Fallback>
                  <p:oleObj name="Equation" r:id="rId3" imgW="193032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96"/>
                          <a:ext cx="3129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5" name="Text Box 5"/>
            <p:cNvSpPr txBox="1">
              <a:spLocks noChangeArrowheads="1"/>
            </p:cNvSpPr>
            <p:nvPr/>
          </p:nvSpPr>
          <p:spPr bwMode="auto">
            <a:xfrm>
              <a:off x="4656" y="86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23907" name="Group 6"/>
          <p:cNvGrpSpPr>
            <a:grpSpLocks/>
          </p:cNvGrpSpPr>
          <p:nvPr/>
        </p:nvGrpSpPr>
        <p:grpSpPr bwMode="auto">
          <a:xfrm>
            <a:off x="1447800" y="3257550"/>
            <a:ext cx="6400800" cy="2533650"/>
            <a:chOff x="1104" y="1824"/>
            <a:chExt cx="4032" cy="1596"/>
          </a:xfrm>
        </p:grpSpPr>
        <p:sp>
          <p:nvSpPr>
            <p:cNvPr id="123910" name="Text Box 7"/>
            <p:cNvSpPr txBox="1">
              <a:spLocks noChangeArrowheads="1"/>
            </p:cNvSpPr>
            <p:nvPr/>
          </p:nvSpPr>
          <p:spPr bwMode="auto">
            <a:xfrm>
              <a:off x="1104" y="1824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令 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 (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),   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’(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); </a:t>
              </a:r>
            </a:p>
          </p:txBody>
        </p:sp>
        <p:graphicFrame>
          <p:nvGraphicFramePr>
            <p:cNvPr id="123911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118162"/>
                </p:ext>
              </p:extLst>
            </p:nvPr>
          </p:nvGraphicFramePr>
          <p:xfrm>
            <a:off x="1114" y="2127"/>
            <a:ext cx="3292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05" name="Equation" r:id="rId5" imgW="1422360" imgH="736560" progId="Equation.DSMT4">
                    <p:embed/>
                  </p:oleObj>
                </mc:Choice>
                <mc:Fallback>
                  <p:oleObj name="Equation" r:id="rId5" imgW="1422360" imgH="73656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2127"/>
                          <a:ext cx="3292" cy="1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2" name="Text Box 9"/>
            <p:cNvSpPr txBox="1">
              <a:spLocks noChangeArrowheads="1"/>
            </p:cNvSpPr>
            <p:nvPr/>
          </p:nvSpPr>
          <p:spPr bwMode="auto">
            <a:xfrm>
              <a:off x="4704" y="254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23908" name="Text Box 13"/>
          <p:cNvSpPr txBox="1">
            <a:spLocks noChangeArrowheads="1"/>
          </p:cNvSpPr>
          <p:nvPr/>
        </p:nvSpPr>
        <p:spPr bwMode="auto">
          <a:xfrm>
            <a:off x="6326188" y="836613"/>
            <a:ext cx="2628900" cy="9540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是否有解析解？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尝试 </a:t>
            </a:r>
            <a:r>
              <a:rPr lang="en-US" altLang="zh-CN" b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dsolve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椭圆 9"/>
          <p:cNvSpPr>
            <a:spLocks noChangeArrowheads="1"/>
          </p:cNvSpPr>
          <p:nvPr/>
        </p:nvSpPr>
        <p:spPr bwMode="auto">
          <a:xfrm>
            <a:off x="835025" y="1076325"/>
            <a:ext cx="1873250" cy="719138"/>
          </a:xfrm>
          <a:prstGeom prst="ellipse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hlink"/>
                </a:solidFill>
              </a:rPr>
              <a:t>超定</a:t>
            </a:r>
          </a:p>
        </p:txBody>
      </p:sp>
      <p:sp>
        <p:nvSpPr>
          <p:cNvPr id="36867" name="矩形 4"/>
          <p:cNvSpPr>
            <a:spLocks noChangeArrowheads="1"/>
          </p:cNvSpPr>
          <p:nvPr/>
        </p:nvSpPr>
        <p:spPr bwMode="auto">
          <a:xfrm>
            <a:off x="3113088" y="1004888"/>
            <a:ext cx="3041650" cy="83026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方程数量多于未知数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一般可得最小二乘解</a:t>
            </a:r>
          </a:p>
        </p:txBody>
      </p:sp>
      <p:sp>
        <p:nvSpPr>
          <p:cNvPr id="36868" name="矩形 1"/>
          <p:cNvSpPr>
            <a:spLocks noChangeArrowheads="1"/>
          </p:cNvSpPr>
          <p:nvPr/>
        </p:nvSpPr>
        <p:spPr bwMode="auto">
          <a:xfrm>
            <a:off x="468312" y="1992313"/>
            <a:ext cx="842416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多项式拟合一般可归结为超定线性方程组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【例】</a:t>
            </a:r>
            <a:r>
              <a:rPr lang="zh-CN" altLang="en-US" sz="2400" dirty="0">
                <a:solidFill>
                  <a:schemeClr val="tx1"/>
                </a:solidFill>
              </a:rPr>
              <a:t>用线性多项式</a:t>
            </a:r>
            <a:r>
              <a:rPr lang="en-US" altLang="zh-CN" sz="2400" dirty="0">
                <a:solidFill>
                  <a:schemeClr val="tx1"/>
                </a:solidFill>
              </a:rPr>
              <a:t>(2</a:t>
            </a:r>
            <a:r>
              <a:rPr lang="zh-CN" altLang="en-US" sz="2400" dirty="0">
                <a:solidFill>
                  <a:schemeClr val="tx1"/>
                </a:solidFill>
              </a:rPr>
              <a:t>个待定系数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来拟合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个数据点。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xi=[1, 2, 3],  </a:t>
            </a:r>
            <a:r>
              <a:rPr lang="en-US" altLang="zh-CN" sz="2400" dirty="0" err="1">
                <a:solidFill>
                  <a:schemeClr val="tx1"/>
                </a:solidFill>
              </a:rPr>
              <a:t>yi</a:t>
            </a:r>
            <a:r>
              <a:rPr lang="en-US" altLang="zh-CN" sz="2400" dirty="0">
                <a:solidFill>
                  <a:schemeClr val="tx1"/>
                </a:solidFill>
              </a:rPr>
              <a:t>=[1.5, 2.2, 3.9],</a:t>
            </a: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可归结为超定线性方程组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y(p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,p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,xi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)=y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y(p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,p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,xi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)=y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y(p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,p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,xi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en-US" altLang="zh-CN" sz="2400" dirty="0">
                <a:solidFill>
                  <a:schemeClr val="tx1"/>
                </a:solidFill>
              </a:rPr>
              <a:t>)=y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869" name="矩形 2"/>
          <p:cNvSpPr>
            <a:spLocks noChangeArrowheads="1"/>
          </p:cNvSpPr>
          <p:nvPr/>
        </p:nvSpPr>
        <p:spPr bwMode="auto">
          <a:xfrm>
            <a:off x="3276600" y="3394075"/>
            <a:ext cx="4572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p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+p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=1.5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2p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+p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=2.2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3p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+p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=3.9</a:t>
            </a:r>
          </a:p>
        </p:txBody>
      </p:sp>
      <p:sp>
        <p:nvSpPr>
          <p:cNvPr id="36870" name="右箭头 3"/>
          <p:cNvSpPr>
            <a:spLocks noChangeArrowheads="1"/>
          </p:cNvSpPr>
          <p:nvPr/>
        </p:nvSpPr>
        <p:spPr bwMode="auto">
          <a:xfrm>
            <a:off x="2843213" y="3884613"/>
            <a:ext cx="360362" cy="431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FF0000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250825" y="188913"/>
            <a:ext cx="897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>
                <a:solidFill>
                  <a:srgbClr val="FF0000"/>
                </a:solidFill>
              </a:rPr>
              <a:t>数值计算</a:t>
            </a:r>
            <a:r>
              <a:rPr lang="zh-CN" altLang="en-US" sz="4000"/>
              <a:t>  </a:t>
            </a:r>
            <a:r>
              <a:rPr lang="zh-CN" altLang="en-US" sz="4000">
                <a:solidFill>
                  <a:srgbClr val="0000FF"/>
                </a:solidFill>
              </a:rPr>
              <a:t>解线性方程组  </a:t>
            </a:r>
            <a:r>
              <a:rPr lang="en-US" altLang="zh-CN" sz="4000">
                <a:solidFill>
                  <a:srgbClr val="0000FF"/>
                </a:solidFill>
              </a:rPr>
              <a:t>A\b</a:t>
            </a:r>
          </a:p>
        </p:txBody>
      </p:sp>
      <p:sp>
        <p:nvSpPr>
          <p:cNvPr id="36872" name="文本框 1"/>
          <p:cNvSpPr txBox="1">
            <a:spLocks noChangeArrowheads="1"/>
          </p:cNvSpPr>
          <p:nvPr/>
        </p:nvSpPr>
        <p:spPr bwMode="auto">
          <a:xfrm>
            <a:off x="468313" y="5068888"/>
            <a:ext cx="5248275" cy="1384300"/>
          </a:xfrm>
          <a:prstGeom prst="rect">
            <a:avLst/>
          </a:prstGeom>
          <a:noFill/>
          <a:ln w="12700" cap="sq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0" dirty="0">
                <a:solidFill>
                  <a:srgbClr val="93471D"/>
                </a:solidFill>
              </a:rPr>
              <a:t>xi=[1, 2, 3],  yi=[1.5, 2.2, 3.9],</a:t>
            </a:r>
          </a:p>
          <a:p>
            <a:pPr algn="just" eaLnBrk="1" hangingPunct="1"/>
            <a:r>
              <a:rPr lang="zh-CN" altLang="en-US" b="0" dirty="0">
                <a:solidFill>
                  <a:srgbClr val="93471D"/>
                </a:solidFill>
              </a:rPr>
              <a:t>A=[xi;1,1,1]', b=yi'</a:t>
            </a:r>
          </a:p>
          <a:p>
            <a:pPr algn="just" eaLnBrk="1" hangingPunct="1"/>
            <a:r>
              <a:rPr lang="en-US" altLang="zh-CN" b="0" dirty="0">
                <a:solidFill>
                  <a:srgbClr val="93471D"/>
                </a:solidFill>
              </a:rPr>
              <a:t>x=</a:t>
            </a:r>
            <a:r>
              <a:rPr lang="zh-CN" altLang="en-US" b="0" dirty="0">
                <a:solidFill>
                  <a:srgbClr val="93471D"/>
                </a:solidFill>
              </a:rPr>
              <a:t>A\b </a:t>
            </a:r>
            <a:r>
              <a:rPr lang="en-US" altLang="zh-CN" sz="2400" b="0" dirty="0">
                <a:solidFill>
                  <a:srgbClr val="45BB5B"/>
                </a:solidFill>
              </a:rPr>
              <a:t>%</a:t>
            </a:r>
            <a:r>
              <a:rPr lang="zh-CN" altLang="en-US" sz="2400" b="0" dirty="0">
                <a:solidFill>
                  <a:srgbClr val="45BB5B"/>
                </a:solidFill>
              </a:rPr>
              <a:t>所得</a:t>
            </a:r>
            <a:r>
              <a:rPr lang="en-US" altLang="zh-CN" sz="2400" b="0" dirty="0">
                <a:solidFill>
                  <a:srgbClr val="45BB5B"/>
                </a:solidFill>
              </a:rPr>
              <a:t>x</a:t>
            </a:r>
            <a:r>
              <a:rPr lang="zh-CN" altLang="en-US" sz="2400" b="0" dirty="0">
                <a:solidFill>
                  <a:srgbClr val="45BB5B"/>
                </a:solidFill>
              </a:rPr>
              <a:t>不能使残值归零</a:t>
            </a:r>
          </a:p>
        </p:txBody>
      </p:sp>
      <p:graphicFrame>
        <p:nvGraphicFramePr>
          <p:cNvPr id="36873" name="对象 2"/>
          <p:cNvGraphicFramePr>
            <a:graphicFrameLocks/>
          </p:cNvGraphicFramePr>
          <p:nvPr/>
        </p:nvGraphicFramePr>
        <p:xfrm>
          <a:off x="5926138" y="4105275"/>
          <a:ext cx="3097212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6" r:id="rId3" imgW="3572374" imgH="2857899" progId="Paint.Picture">
                  <p:embed/>
                </p:oleObj>
              </mc:Choice>
              <mc:Fallback>
                <p:oleObj r:id="rId3" imgW="3572374" imgH="2857899" progId="Paint.Picture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4105275"/>
                        <a:ext cx="3097212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62000" y="1214438"/>
            <a:ext cx="83820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Step1: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文件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文件名为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vdpol.m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):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hlinkClick r:id="rId2"/>
            </a:endParaRPr>
          </a:p>
          <a:p>
            <a:pPr algn="just"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function </a:t>
            </a:r>
            <a:r>
              <a:rPr lang="en-US" altLang="zh-CN" sz="3200" dirty="0" err="1">
                <a:solidFill>
                  <a:srgbClr val="93471D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3200" dirty="0" err="1">
                <a:solidFill>
                  <a:srgbClr val="93471D"/>
                </a:solidFill>
                <a:latin typeface="宋体" panose="02010600030101010101" pitchFamily="2" charset="-122"/>
              </a:rPr>
              <a:t>vdpol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solidFill>
                  <a:srgbClr val="93471D"/>
                </a:solidFill>
                <a:latin typeface="宋体" panose="02010600030101010101" pitchFamily="2" charset="-122"/>
              </a:rPr>
              <a:t>t,y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);</a:t>
            </a:r>
          </a:p>
          <a:p>
            <a:pPr algn="just" eaLnBrk="1" hangingPunct="1"/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200" dirty="0" err="1">
                <a:solidFill>
                  <a:srgbClr val="93471D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3200" dirty="0">
                <a:solidFill>
                  <a:srgbClr val="93471D"/>
                </a:solidFill>
                <a:latin typeface="宋体" panose="02010600030101010101" pitchFamily="2" charset="-122"/>
              </a:rPr>
              <a:t>=[y(2);(1-y(1)^2)*y(2)-y(1)];</a:t>
            </a:r>
            <a:endParaRPr lang="en-US" altLang="zh-CN" sz="3600" dirty="0">
              <a:solidFill>
                <a:srgbClr val="93471D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42950" y="2995613"/>
            <a:ext cx="80772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Step2: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编写程序如下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vdj.m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  <a:p>
            <a:pPr algn="just" eaLnBrk="1" hangingPunct="1"/>
            <a:r>
              <a:rPr lang="zh-CN" altLang="en-US" sz="3200" dirty="0">
                <a:solidFill>
                  <a:srgbClr val="93471D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t,y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]=ode23('</a:t>
            </a:r>
            <a:r>
              <a:rPr lang="en-US" altLang="zh-CN" dirty="0" err="1">
                <a:solidFill>
                  <a:srgbClr val="93471D"/>
                </a:solidFill>
                <a:latin typeface="Times New Roman" panose="02020603050405020304" pitchFamily="18" charset="0"/>
              </a:rPr>
              <a:t>vdpol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',[0,20],[3,0]);</a:t>
            </a:r>
          </a:p>
          <a:p>
            <a:pPr algn="just"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y1=y(:,1);    </a:t>
            </a:r>
            <a:r>
              <a:rPr lang="en-US" altLang="zh-CN" b="0" dirty="0">
                <a:solidFill>
                  <a:srgbClr val="45BB5B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b="0" dirty="0" smtClean="0">
                <a:solidFill>
                  <a:srgbClr val="45BB5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  <a:r>
              <a:rPr lang="zh-CN" altLang="en-US" b="0" dirty="0">
                <a:solidFill>
                  <a:srgbClr val="45BB5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方程的解</a:t>
            </a:r>
          </a:p>
          <a:p>
            <a:pPr algn="just" eaLnBrk="1" hangingPunct="1"/>
            <a:r>
              <a:rPr lang="zh-CN" altLang="en-US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y2=y(:,2);</a:t>
            </a:r>
          </a:p>
          <a:p>
            <a:pPr algn="just"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 plot(t,y1,t,y2,‘--’)      </a:t>
            </a:r>
            <a:r>
              <a:rPr lang="en-US" altLang="zh-CN" b="0" dirty="0">
                <a:solidFill>
                  <a:srgbClr val="45BB5B"/>
                </a:solidFill>
                <a:latin typeface="Times New Roman" panose="02020603050405020304" pitchFamily="18" charset="0"/>
              </a:rPr>
              <a:t>% </a:t>
            </a:r>
            <a:r>
              <a:rPr lang="en-US" altLang="zh-CN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y1(t</a:t>
            </a:r>
            <a:r>
              <a:rPr lang="en-US" altLang="zh-CN" b="0" dirty="0">
                <a:solidFill>
                  <a:srgbClr val="45BB5B"/>
                </a:solidFill>
                <a:latin typeface="Times New Roman" panose="02020603050405020304" pitchFamily="18" charset="0"/>
              </a:rPr>
              <a:t>),y2(t) </a:t>
            </a:r>
            <a:r>
              <a:rPr lang="zh-CN" altLang="en-US" b="0" dirty="0">
                <a:solidFill>
                  <a:srgbClr val="45BB5B"/>
                </a:solidFill>
                <a:latin typeface="Times New Roman" panose="02020603050405020304" pitchFamily="18" charset="0"/>
              </a:rPr>
              <a:t>曲线图 </a:t>
            </a:r>
          </a:p>
          <a:p>
            <a:pPr algn="just" eaLnBrk="1" hangingPunct="1"/>
            <a:r>
              <a:rPr lang="zh-CN" altLang="en-US" dirty="0">
                <a:solidFill>
                  <a:srgbClr val="93471D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</a:rPr>
              <a:t>pause,</a:t>
            </a:r>
          </a:p>
          <a:p>
            <a:pPr algn="just" eaLnBrk="1" hangingPunct="1"/>
            <a:r>
              <a:rPr lang="en-US" altLang="zh-CN" dirty="0">
                <a:solidFill>
                  <a:srgbClr val="9347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plot(y1,y2),grid, </a:t>
            </a:r>
            <a:r>
              <a:rPr lang="en-US" altLang="zh-CN" b="0" dirty="0">
                <a:solidFill>
                  <a:srgbClr val="45BB5B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b="0" dirty="0" smtClean="0">
                <a:solidFill>
                  <a:srgbClr val="45BB5B"/>
                </a:solidFill>
                <a:latin typeface="Times New Roman" panose="02020603050405020304" pitchFamily="18" charset="0"/>
              </a:rPr>
              <a:t>相轨迹</a:t>
            </a:r>
            <a:r>
              <a:rPr lang="zh-CN" altLang="en-US" b="0" dirty="0">
                <a:solidFill>
                  <a:srgbClr val="45BB5B"/>
                </a:solidFill>
                <a:latin typeface="Times New Roman" panose="02020603050405020304" pitchFamily="18" charset="0"/>
              </a:rPr>
              <a:t>图，即</a:t>
            </a:r>
            <a:r>
              <a:rPr lang="en-US" altLang="zh-CN" b="0" dirty="0">
                <a:solidFill>
                  <a:srgbClr val="45BB5B"/>
                </a:solidFill>
                <a:latin typeface="Times New Roman" panose="02020603050405020304" pitchFamily="18" charset="0"/>
              </a:rPr>
              <a:t>y2(y1)</a:t>
            </a:r>
            <a:r>
              <a:rPr lang="zh-CN" altLang="en-US" b="0" dirty="0">
                <a:solidFill>
                  <a:srgbClr val="45BB5B"/>
                </a:solidFill>
                <a:latin typeface="Times New Roman" panose="02020603050405020304" pitchFamily="18" charset="0"/>
              </a:rPr>
              <a:t>曲线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981200"/>
            <a:ext cx="2203648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蓝线 </a:t>
            </a:r>
            <a:r>
              <a:rPr lang="en-US" altLang="zh-CN" sz="2800" dirty="0" smtClean="0"/>
              <a:t>y</a:t>
            </a:r>
            <a:r>
              <a:rPr lang="en-US" altLang="zh-CN" sz="1800" dirty="0" smtClean="0"/>
              <a:t>1</a:t>
            </a:r>
            <a:endParaRPr lang="zh-CN" altLang="en-US" sz="2800" dirty="0" smtClean="0"/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（原方程解）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  红线 </a:t>
            </a:r>
            <a:r>
              <a:rPr lang="en-US" altLang="zh-CN" sz="2800" dirty="0" smtClean="0"/>
              <a:t>y</a:t>
            </a:r>
            <a:r>
              <a:rPr lang="en-US" altLang="zh-CN" sz="1800" dirty="0" smtClean="0"/>
              <a:t>2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y</a:t>
            </a:r>
            <a:r>
              <a:rPr lang="en-US" altLang="zh-CN" sz="1800" dirty="0" smtClean="0"/>
              <a:t>1</a:t>
            </a:r>
            <a:r>
              <a:rPr lang="zh-CN" altLang="en-US" sz="2800" dirty="0" smtClean="0"/>
              <a:t>的导数）</a:t>
            </a:r>
          </a:p>
        </p:txBody>
      </p:sp>
      <p:pic>
        <p:nvPicPr>
          <p:cNvPr id="125955" name="Picture 3"/>
          <p:cNvPicPr>
            <a:picLocks noGrp="1" noChangeAspect="1" noChangeArrowheads="1"/>
          </p:cNvPicPr>
          <p:nvPr>
            <p:ph type="dgm"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92"/>
          <a:stretch/>
        </p:blipFill>
        <p:spPr>
          <a:xfrm>
            <a:off x="2339975" y="1760538"/>
            <a:ext cx="6553200" cy="4188742"/>
          </a:xfrm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62000" y="987425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计算结果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8CF0-2819-4AAD-A69E-3A7733C8D416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39850"/>
            <a:ext cx="644842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38200" y="100965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求解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Lorenz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模型：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44595"/>
              </p:ext>
            </p:extLst>
          </p:nvPr>
        </p:nvGraphicFramePr>
        <p:xfrm>
          <a:off x="2084388" y="1771650"/>
          <a:ext cx="504983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0" name="Equation" r:id="rId3" imgW="2158920" imgH="711000" progId="Equation.DSMT4">
                  <p:embed/>
                </p:oleObj>
              </mc:Choice>
              <mc:Fallback>
                <p:oleObj name="Equation" r:id="rId3" imgW="215892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771650"/>
                        <a:ext cx="5049837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998663" y="3463925"/>
            <a:ext cx="494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β=8/3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σ=10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ρ=28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39750" y="4348163"/>
            <a:ext cx="8534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Step1: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编写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函数文件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lorenz.m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Step2: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数值求解并画三维空间的相平面轨线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ltest.m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 descr="羊皮纸"/>
          <p:cNvSpPr txBox="1">
            <a:spLocks noChangeArrowheads="1"/>
          </p:cNvSpPr>
          <p:nvPr/>
        </p:nvSpPr>
        <p:spPr bwMode="auto">
          <a:xfrm>
            <a:off x="533400" y="1146175"/>
            <a:ext cx="8305800" cy="1562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2C1094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函数文件</a:t>
            </a:r>
            <a:r>
              <a:rPr lang="en-US" altLang="zh-CN" sz="2400" dirty="0" err="1">
                <a:solidFill>
                  <a:srgbClr val="2C1094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lorenz</a:t>
            </a:r>
            <a:r>
              <a:rPr lang="en-US" altLang="zh-CN" sz="2400" dirty="0" err="1">
                <a:solidFill>
                  <a:srgbClr val="2C1094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.m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function 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xdot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=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lorenz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(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t,x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xdot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=[-8/3,0,x(2);0,-10,10;-x(2),28,-1]*x;</a:t>
            </a:r>
          </a:p>
        </p:txBody>
      </p:sp>
      <p:sp>
        <p:nvSpPr>
          <p:cNvPr id="129027" name="Text Box 3" descr="羊皮纸"/>
          <p:cNvSpPr txBox="1">
            <a:spLocks noChangeArrowheads="1"/>
          </p:cNvSpPr>
          <p:nvPr/>
        </p:nvSpPr>
        <p:spPr bwMode="auto">
          <a:xfrm>
            <a:off x="533400" y="3005138"/>
            <a:ext cx="8305800" cy="32321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2C1094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命令文件</a:t>
            </a:r>
            <a:r>
              <a:rPr lang="en-US" altLang="zh-CN" sz="2400" dirty="0" err="1">
                <a:solidFill>
                  <a:srgbClr val="2C1094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ltest.m</a:t>
            </a:r>
            <a:endParaRPr lang="en-US" altLang="zh-CN" sz="2400" dirty="0">
              <a:solidFill>
                <a:srgbClr val="2C1094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x0=[0 0 0.1]';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[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t,x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]=ode45('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lorenz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',[0,10],x0);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plot(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t,x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(:,1),'-',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t,x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(:,2),'*',</a:t>
            </a:r>
            <a:r>
              <a:rPr lang="en-US" altLang="zh-CN" sz="2400" dirty="0" err="1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t,x</a:t>
            </a: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(:,3),'+')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pause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93471D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plot3(x(:,1),x(:,2),x(:,3)),grid 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90625"/>
            <a:ext cx="4221163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190625"/>
            <a:ext cx="4086225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539750" y="5013325"/>
            <a:ext cx="8280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为蓝实线，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为*绿线），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红线，区间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[0,10]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519113" y="566102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若自变量区间增大，将观察到有趣的现象</a:t>
            </a:r>
            <a:endParaRPr lang="zh-CN" altLang="en-US" sz="36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3"/>
          <p:cNvSpPr txBox="1">
            <a:spLocks noChangeArrowheads="1"/>
          </p:cNvSpPr>
          <p:nvPr/>
        </p:nvSpPr>
        <p:spPr bwMode="auto">
          <a:xfrm>
            <a:off x="762000" y="5973763"/>
            <a:ext cx="36576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曲线趋于振荡发散</a:t>
            </a:r>
          </a:p>
        </p:txBody>
      </p:sp>
      <p:sp>
        <p:nvSpPr>
          <p:cNvPr id="131075" name="Text Box 6"/>
          <p:cNvSpPr txBox="1">
            <a:spLocks noChangeArrowheads="1"/>
          </p:cNvSpPr>
          <p:nvPr/>
        </p:nvSpPr>
        <p:spPr bwMode="auto">
          <a:xfrm>
            <a:off x="4572000" y="5973763"/>
            <a:ext cx="3581400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2C109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三维图形趋于混沌</a:t>
            </a:r>
            <a:endParaRPr lang="zh-CN" altLang="en-US" sz="3200">
              <a:solidFill>
                <a:srgbClr val="2C1094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310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12813"/>
            <a:ext cx="65420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3"/>
          <p:cNvSpPr txBox="1">
            <a:spLocks noChangeArrowheads="1"/>
          </p:cNvSpPr>
          <p:nvPr/>
        </p:nvSpPr>
        <p:spPr bwMode="auto">
          <a:xfrm>
            <a:off x="1692275" y="1341438"/>
            <a:ext cx="5111750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偏微分方程（组）如何解？</a:t>
            </a:r>
          </a:p>
        </p:txBody>
      </p:sp>
      <p:graphicFrame>
        <p:nvGraphicFramePr>
          <p:cNvPr id="13210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97759"/>
              </p:ext>
            </p:extLst>
          </p:nvPr>
        </p:nvGraphicFramePr>
        <p:xfrm>
          <a:off x="1908175" y="2133600"/>
          <a:ext cx="2454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4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24542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矩形 2"/>
          <p:cNvSpPr>
            <a:spLocks noChangeArrowheads="1"/>
          </p:cNvSpPr>
          <p:nvPr/>
        </p:nvSpPr>
        <p:spPr bwMode="auto">
          <a:xfrm>
            <a:off x="539750" y="2349500"/>
            <a:ext cx="849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极少数特殊、简单形式的偏微分方程有解析解；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大部分</a:t>
            </a:r>
            <a:r>
              <a:rPr lang="en-US" altLang="zh-CN" dirty="0">
                <a:solidFill>
                  <a:schemeClr val="tx1"/>
                </a:solidFill>
              </a:rPr>
              <a:t>PDE</a:t>
            </a:r>
            <a:r>
              <a:rPr lang="zh-CN" altLang="en-US" dirty="0">
                <a:solidFill>
                  <a:schemeClr val="tx1"/>
                </a:solidFill>
              </a:rPr>
              <a:t>需要数值求解；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常用思路是将</a:t>
            </a:r>
            <a:r>
              <a:rPr lang="en-US" altLang="zh-CN" dirty="0">
                <a:solidFill>
                  <a:schemeClr val="tx1"/>
                </a:solidFill>
              </a:rPr>
              <a:t>PDE</a:t>
            </a:r>
            <a:r>
              <a:rPr lang="zh-CN" altLang="en-US" dirty="0">
                <a:solidFill>
                  <a:schemeClr val="tx1"/>
                </a:solidFill>
              </a:rPr>
              <a:t>近似地变换为</a:t>
            </a:r>
            <a:r>
              <a:rPr lang="en-US" altLang="zh-CN" dirty="0">
                <a:solidFill>
                  <a:schemeClr val="tx1"/>
                </a:solidFill>
              </a:rPr>
              <a:t>ODE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常微分方程</a:t>
            </a:r>
            <a:r>
              <a:rPr lang="zh-CN" altLang="en-US" sz="4000" dirty="0">
                <a:solidFill>
                  <a:srgbClr val="0000FF"/>
                </a:solidFill>
              </a:rPr>
              <a:t>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1B5A-3315-4C2C-8A17-52152104807D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266700"/>
            <a:ext cx="835342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第</a:t>
            </a:r>
            <a:r>
              <a:rPr lang="en-US" altLang="zh-CN" sz="3200" dirty="0">
                <a:solidFill>
                  <a:srgbClr val="3333CC"/>
                </a:solidFill>
              </a:rPr>
              <a:t>5</a:t>
            </a:r>
            <a:r>
              <a:rPr lang="zh-CN" altLang="en-US" sz="3200" dirty="0">
                <a:solidFill>
                  <a:srgbClr val="3333CC"/>
                </a:solidFill>
              </a:rPr>
              <a:t>章，数值计算</a:t>
            </a:r>
            <a:endParaRPr lang="en-US" altLang="zh-CN" sz="32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多项式 </a:t>
            </a:r>
            <a:r>
              <a:rPr lang="en-US" altLang="zh-CN" sz="2400" dirty="0" err="1" smtClean="0">
                <a:solidFill>
                  <a:srgbClr val="3333CC"/>
                </a:solidFill>
              </a:rPr>
              <a:t>roots，poly，polyval</a:t>
            </a:r>
            <a:endParaRPr lang="en-US" altLang="zh-CN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解线性方程组 </a:t>
            </a:r>
            <a:r>
              <a:rPr lang="en-US" altLang="zh-CN" sz="2400" dirty="0">
                <a:solidFill>
                  <a:srgbClr val="3333CC"/>
                </a:solidFill>
              </a:rPr>
              <a:t>A\b</a:t>
            </a:r>
            <a:r>
              <a:rPr lang="zh-CN" altLang="en-US" sz="2400" dirty="0">
                <a:solidFill>
                  <a:srgbClr val="3333CC"/>
                </a:solidFill>
              </a:rPr>
              <a:t>的</a:t>
            </a:r>
            <a:r>
              <a:rPr lang="zh-CN" altLang="en-US" sz="2400" dirty="0" smtClean="0">
                <a:solidFill>
                  <a:srgbClr val="3333CC"/>
                </a:solidFill>
              </a:rPr>
              <a:t>运用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解非线性方程组  </a:t>
            </a:r>
            <a:r>
              <a:rPr lang="en-US" altLang="zh-CN" sz="2400" dirty="0">
                <a:solidFill>
                  <a:srgbClr val="3333CC"/>
                </a:solidFill>
              </a:rPr>
              <a:t>solve  </a:t>
            </a:r>
            <a:r>
              <a:rPr lang="en-US" altLang="zh-CN" sz="2400" dirty="0" err="1" smtClean="0">
                <a:solidFill>
                  <a:srgbClr val="3333CC"/>
                </a:solidFill>
              </a:rPr>
              <a:t>fsolve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rgbClr val="3333CC"/>
                </a:solidFill>
              </a:rPr>
              <a:t>插值</a:t>
            </a:r>
            <a:r>
              <a:rPr lang="zh-CN" altLang="en-US" sz="2400" dirty="0">
                <a:solidFill>
                  <a:srgbClr val="3333CC"/>
                </a:solidFill>
              </a:rPr>
              <a:t>与拟合  </a:t>
            </a:r>
            <a:r>
              <a:rPr lang="en-US" altLang="zh-CN" sz="2400" dirty="0">
                <a:solidFill>
                  <a:srgbClr val="3333CC"/>
                </a:solidFill>
              </a:rPr>
              <a:t>interp1  interp2  </a:t>
            </a:r>
            <a:r>
              <a:rPr lang="en-US" altLang="zh-CN" sz="2400" dirty="0" err="1">
                <a:solidFill>
                  <a:srgbClr val="3333CC"/>
                </a:solidFill>
              </a:rPr>
              <a:t>polyfit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数值积分 </a:t>
            </a:r>
            <a:r>
              <a:rPr lang="en-US" altLang="zh-CN" sz="2400" dirty="0" err="1" smtClean="0">
                <a:solidFill>
                  <a:srgbClr val="3333CC"/>
                </a:solidFill>
              </a:rPr>
              <a:t>trapz</a:t>
            </a:r>
            <a:endParaRPr lang="en-US" altLang="zh-CN" sz="2400" dirty="0" smtClean="0">
              <a:solidFill>
                <a:srgbClr val="3333C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3333CC"/>
                </a:solidFill>
              </a:rPr>
              <a:t>掌握以上数值计算函数的基本用法，了解其主要设置参数。</a:t>
            </a:r>
            <a:endParaRPr lang="en-US" altLang="zh-CN" sz="2400" dirty="0" smtClean="0">
              <a:solidFill>
                <a:srgbClr val="3333C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3333CC"/>
                </a:solidFill>
              </a:rPr>
              <a:t>适当了解其他内容。</a:t>
            </a:r>
            <a:r>
              <a:rPr lang="en-US" altLang="zh-CN" sz="2400" dirty="0" smtClean="0">
                <a:solidFill>
                  <a:srgbClr val="3333CC"/>
                </a:solidFill>
              </a:rPr>
              <a:t>596802484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64CF-C9C2-4801-BFA3-D486546BC42C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12700" cap="sq">
          <a:solidFill>
            <a:srgbClr val="990000"/>
          </a:solidFill>
          <a:miter lim="800000"/>
        </a:ln>
      </a:spPr>
      <a:bodyPr>
        <a:spAutoFit/>
      </a:bodyPr>
      <a:lstStyle>
        <a:defPPr algn="just" eaLnBrk="1" hangingPunct="1">
          <a:defRPr sz="3200">
            <a:solidFill>
              <a:schemeClr val="bg1"/>
            </a:solidFill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12700" cap="sq">
          <a:solidFill>
            <a:srgbClr val="990000"/>
          </a:solidFill>
          <a:miter lim="800000"/>
        </a:ln>
      </a:spPr>
      <a:bodyPr>
        <a:spAutoFit/>
      </a:bodyPr>
      <a:lstStyle>
        <a:defPPr algn="just" eaLnBrk="1" hangingPunct="1">
          <a:defRPr sz="3200">
            <a:solidFill>
              <a:schemeClr val="bg1"/>
            </a:solidFill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886</TotalTime>
  <Pages>0</Pages>
  <Words>5343</Words>
  <Characters>0</Characters>
  <Application>Microsoft Office PowerPoint</Application>
  <DocSecurity>0</DocSecurity>
  <PresentationFormat>全屏显示(4:3)</PresentationFormat>
  <Lines>0</Lines>
  <Paragraphs>1099</Paragraphs>
  <Slides>98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98</vt:i4>
      </vt:variant>
    </vt:vector>
  </HeadingPairs>
  <TitlesOfParts>
    <vt:vector size="120" baseType="lpstr">
      <vt:lpstr>仿宋</vt:lpstr>
      <vt:lpstr>黑体</vt:lpstr>
      <vt:lpstr>华文新魏</vt:lpstr>
      <vt:lpstr>楷体</vt:lpstr>
      <vt:lpstr>楷体_GB2312</vt:lpstr>
      <vt:lpstr>隶书</vt:lpstr>
      <vt:lpstr>宋体</vt:lpstr>
      <vt:lpstr>微软雅黑</vt:lpstr>
      <vt:lpstr>魏碑</vt:lpstr>
      <vt:lpstr>Arial</vt:lpstr>
      <vt:lpstr>Arial Black</vt:lpstr>
      <vt:lpstr>Courier New</vt:lpstr>
      <vt:lpstr>Symbol</vt:lpstr>
      <vt:lpstr>Tahoma</vt:lpstr>
      <vt:lpstr>Times New Roman</vt:lpstr>
      <vt:lpstr>Wingdings</vt:lpstr>
      <vt:lpstr>Blends</vt:lpstr>
      <vt:lpstr>1_Blends</vt:lpstr>
      <vt:lpstr>Bitmap Image</vt:lpstr>
      <vt:lpstr>Equation</vt:lpstr>
      <vt:lpstr>Equation.KSEE3</vt:lpstr>
      <vt:lpstr>公式</vt:lpstr>
      <vt:lpstr>第5章</vt:lpstr>
      <vt:lpstr>PowerPoint 演示文稿</vt:lpstr>
      <vt:lpstr>PowerPoint 演示文稿</vt:lpstr>
      <vt:lpstr>PowerPoint 演示文稿</vt:lpstr>
      <vt:lpstr>解线性方程组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多项式与非线性方程（组）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插值与拟合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数值积分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补充内容</vt:lpstr>
      <vt:lpstr>PowerPoint 演示文稿</vt:lpstr>
      <vt:lpstr>PowerPoint 演示文稿</vt:lpstr>
      <vt:lpstr>傅立叶分析</vt:lpstr>
      <vt:lpstr>傅立叶分析</vt:lpstr>
      <vt:lpstr>傅立叶分析</vt:lpstr>
      <vt:lpstr>稀疏矩阵</vt:lpstr>
      <vt:lpstr>稀疏矩阵</vt:lpstr>
      <vt:lpstr>稀疏矩阵</vt:lpstr>
      <vt:lpstr>稀疏矩阵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677</cp:revision>
  <dcterms:created xsi:type="dcterms:W3CDTF">2019-06-04T00:46:55Z</dcterms:created>
  <dcterms:modified xsi:type="dcterms:W3CDTF">2020-03-13T01:44:00Z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