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87" r:id="rId3"/>
  </p:sldMasterIdLst>
  <p:notesMasterIdLst>
    <p:notesMasterId r:id="rId51"/>
  </p:notesMasterIdLst>
  <p:handoutMasterIdLst>
    <p:handoutMasterId r:id="rId52"/>
  </p:handoutMasterIdLst>
  <p:sldIdLst>
    <p:sldId id="571" r:id="rId4"/>
    <p:sldId id="454" r:id="rId5"/>
    <p:sldId id="572" r:id="rId6"/>
    <p:sldId id="394" r:id="rId7"/>
    <p:sldId id="261" r:id="rId8"/>
    <p:sldId id="379" r:id="rId9"/>
    <p:sldId id="262" r:id="rId10"/>
    <p:sldId id="513" r:id="rId11"/>
    <p:sldId id="264" r:id="rId12"/>
    <p:sldId id="396" r:id="rId13"/>
    <p:sldId id="397" r:id="rId14"/>
    <p:sldId id="268" r:id="rId15"/>
    <p:sldId id="270" r:id="rId16"/>
    <p:sldId id="271" r:id="rId17"/>
    <p:sldId id="514" r:id="rId18"/>
    <p:sldId id="272" r:id="rId19"/>
    <p:sldId id="278" r:id="rId20"/>
    <p:sldId id="515" r:id="rId21"/>
    <p:sldId id="516" r:id="rId22"/>
    <p:sldId id="279" r:id="rId23"/>
    <p:sldId id="281" r:id="rId24"/>
    <p:sldId id="282" r:id="rId25"/>
    <p:sldId id="284" r:id="rId26"/>
    <p:sldId id="517" r:id="rId27"/>
    <p:sldId id="295" r:id="rId28"/>
    <p:sldId id="297" r:id="rId29"/>
    <p:sldId id="298" r:id="rId30"/>
    <p:sldId id="311" r:id="rId31"/>
    <p:sldId id="400" r:id="rId32"/>
    <p:sldId id="385" r:id="rId33"/>
    <p:sldId id="386" r:id="rId34"/>
    <p:sldId id="401" r:id="rId35"/>
    <p:sldId id="402" r:id="rId36"/>
    <p:sldId id="389" r:id="rId37"/>
    <p:sldId id="346" r:id="rId38"/>
    <p:sldId id="349" r:id="rId39"/>
    <p:sldId id="390" r:id="rId40"/>
    <p:sldId id="352" r:id="rId41"/>
    <p:sldId id="403" r:id="rId42"/>
    <p:sldId id="361" r:id="rId43"/>
    <p:sldId id="406" r:id="rId44"/>
    <p:sldId id="407" r:id="rId45"/>
    <p:sldId id="408" r:id="rId46"/>
    <p:sldId id="409" r:id="rId47"/>
    <p:sldId id="410" r:id="rId48"/>
    <p:sldId id="565" r:id="rId49"/>
    <p:sldId id="57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DF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44" y="72"/>
      </p:cViewPr>
      <p:guideLst>
        <p:guide orient="horz" pos="2158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DD859A08-F411-4600-AB8F-6C35132D7EE8}" type="datetimeFigureOut">
              <a:rPr lang="zh-CN" altLang="en-US"/>
              <a:pPr>
                <a:defRPr/>
              </a:pPr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8CE324-ABE5-4577-9896-AF46A8B2C4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8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40041F80-4033-4A73-9AA5-78F661861E30}" type="datetimeFigureOut">
              <a:rPr lang="zh-CN" altLang="en-US"/>
              <a:pPr>
                <a:defRPr/>
              </a:pPr>
              <a:t>2020/3/14</a:t>
            </a:fld>
            <a:endParaRPr lang="zh-CN" altLang="en-US"/>
          </a:p>
        </p:txBody>
      </p:sp>
      <p:sp>
        <p:nvSpPr>
          <p:cNvPr id="583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D7DA9-571E-490C-A082-4070C726C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05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C00DB-BE21-42CB-B181-904689F8D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25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288A6-0119-4320-8244-A598C5B723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90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969C2-9C2F-4581-A0EF-4A3BA46F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51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9D7A41-480D-4966-A915-3D5DF4EDEF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8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DE387-9AE7-4A27-90B8-ABFCF38ACF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37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D8FEB-1C51-48AA-AE09-C0C7B88E3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0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3D2CE-F3C0-48D2-87D0-0B94050A36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27CC9-C22F-469F-87D0-EBBE7F5352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832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57E40-293E-48B9-8795-5A18C45F37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09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D6AE-3807-41A3-B61F-CB6449F513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10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8A543-B5C3-400D-862B-D679987EFE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31321-0803-4075-A8A3-435EB7064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28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95F1F-0577-4AC4-B983-5AFC8FFC7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14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380A5-AF54-41AC-9103-3701A16AE2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57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D78F7-0771-4274-994D-F823756883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5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7B577-60E6-426B-8671-1ADB13036D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039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25BC72-7791-4474-A37D-4663654187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03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3B66F-DF9F-4D32-9FB5-DC0091478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757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67F69-ADBA-4BFA-A184-9445FF1174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52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C97C7-B5E4-463F-A852-4345F3A7D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20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430B0-3653-49A3-B59A-C8861BA03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43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8AB31-771D-4189-8DB4-BA4346E0E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8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409-A654-490E-8516-DD7123F04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183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BD90-A596-4CF5-A351-70723CEBE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53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7727F-D179-4877-B374-59CF44E3B6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599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7C496-F3A3-40CB-8B07-AF495E6D0F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261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E0382-386E-4DB7-AF3B-06DF30C2D4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2433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B021E-8BC4-4C8B-8B9E-8512B8294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27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2580E-399F-4E6A-A4B1-5FD7AB2897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45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B71FB6-70B3-4025-9C8E-96591F988D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67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828FF8-80B5-40E7-B98B-F68717E440B9}" type="datetimeFigureOut">
              <a:rPr lang="zh-CN" altLang="en-US"/>
              <a:pPr>
                <a:defRPr/>
              </a:pPr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9E461-E053-47CA-900E-FECCDF5DA1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148D1-A5D4-4EB4-B0D0-3D15B46AB9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9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0DAB8-182D-45F1-BF5D-C8E286D2DB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7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587E9-94AD-4D38-818C-955CF8A822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9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85B20-D97B-41DE-A7ED-DE726BE4B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26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CDEF8-04A8-4425-B71B-F5977749DD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01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29D34-2BBD-4BC6-A76C-94180BEF68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3092975-CA73-451B-88CE-5A5A19BF8A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F7A3302-5020-4C65-ABBC-10B4FD6553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AF83BD4-A02F-4DC0-A28B-7EEF342B8B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9" r:id="rId12"/>
    <p:sldLayoutId id="214748378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2010-2011-1MatlabPPT/horner(x%5e3-6*x%5e2+11*x-6)%20retur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2010-2011-1MatlabPPT/horner(x%5e3-6*x%5e2+11*x-6)%20return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>
            <p:extLst/>
          </p:nvPr>
        </p:nvGraphicFramePr>
        <p:xfrm>
          <a:off x="2684145" y="2625303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r:id="rId4" imgW="3771900" imgH="3752850" progId="Paint.Picture">
                  <p:embed/>
                </p:oleObj>
              </mc:Choice>
              <mc:Fallback>
                <p:oleObj r:id="rId4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4145" y="2625303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第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6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章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228600" y="981075"/>
            <a:ext cx="859155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rgbClr val="FF3399"/>
                </a:solidFill>
              </a:rPr>
              <a:t>功能</a:t>
            </a:r>
            <a:r>
              <a:rPr lang="zh-CN" altLang="en-US" sz="3200" dirty="0"/>
              <a:t>：定义符号表达式</a:t>
            </a:r>
            <a:r>
              <a:rPr lang="en-US" altLang="zh-CN" sz="320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dirty="0"/>
              <a:t>            </a:t>
            </a:r>
            <a:r>
              <a:rPr lang="zh-CN" altLang="en-US" sz="3200" dirty="0"/>
              <a:t>或将输入参数转换为对应的符号表示，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dirty="0"/>
              <a:t>            或设定符号变量类型。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rgbClr val="FF3399"/>
                </a:solidFill>
              </a:rPr>
              <a:t>格式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sz="3200" dirty="0" smtClean="0"/>
              <a:t>		    </a:t>
            </a:r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sym</a:t>
            </a:r>
            <a:r>
              <a:rPr lang="en-US" altLang="zh-CN" sz="2400" dirty="0"/>
              <a:t>(‘a’) 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smtClean="0"/>
              <a:t>                x=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(A);  </a:t>
            </a:r>
            <a:r>
              <a:rPr lang="en-US" altLang="zh-CN" sz="2400" dirty="0">
                <a:solidFill>
                  <a:srgbClr val="00B050"/>
                </a:solidFill>
              </a:rPr>
              <a:t>%A</a:t>
            </a:r>
            <a:r>
              <a:rPr lang="zh-CN" altLang="en-US" sz="2400" dirty="0">
                <a:solidFill>
                  <a:srgbClr val="00B050"/>
                </a:solidFill>
              </a:rPr>
              <a:t>是已有值的字符串或数值类变量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smtClean="0"/>
              <a:t>                x=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(A</a:t>
            </a:r>
            <a:r>
              <a:rPr lang="en-US" altLang="zh-CN" sz="2400" dirty="0"/>
              <a:t>, </a:t>
            </a:r>
            <a:r>
              <a:rPr lang="fr-FR" altLang="zh-CN" sz="2400" dirty="0"/>
              <a:t>'</a:t>
            </a:r>
            <a:r>
              <a:rPr lang="en-US" altLang="zh-CN" sz="2400" dirty="0"/>
              <a:t>real</a:t>
            </a:r>
            <a:r>
              <a:rPr lang="fr-FR" altLang="zh-CN" sz="2400" dirty="0"/>
              <a:t>'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(A</a:t>
            </a:r>
            <a:r>
              <a:rPr lang="en-US" altLang="zh-CN" sz="2400" dirty="0"/>
              <a:t>, </a:t>
            </a:r>
            <a:r>
              <a:rPr lang="fr-FR" altLang="zh-CN" sz="2400" dirty="0" smtClean="0"/>
              <a:t>'un</a:t>
            </a:r>
            <a:r>
              <a:rPr lang="en-US" altLang="zh-CN" sz="2400" dirty="0"/>
              <a:t>real</a:t>
            </a:r>
            <a:r>
              <a:rPr lang="fr-FR" altLang="zh-CN" sz="2400" dirty="0"/>
              <a:t>'</a:t>
            </a:r>
            <a:r>
              <a:rPr lang="en-US" altLang="zh-CN" sz="2400" dirty="0"/>
              <a:t>),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/>
              <a:t>                x=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(A</a:t>
            </a:r>
            <a:r>
              <a:rPr lang="zh-CN" altLang="en-US" sz="2400" dirty="0"/>
              <a:t>，</a:t>
            </a:r>
            <a:r>
              <a:rPr lang="en-US" altLang="zh-CN" sz="2400" dirty="0"/>
              <a:t>flag)    </a:t>
            </a:r>
            <a:r>
              <a:rPr lang="en-US" altLang="zh-CN" sz="2400" dirty="0">
                <a:solidFill>
                  <a:srgbClr val="00B050"/>
                </a:solidFill>
              </a:rPr>
              <a:t>%flag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zh-CN" sz="2400" dirty="0">
                <a:solidFill>
                  <a:srgbClr val="00B050"/>
                </a:solidFill>
              </a:rPr>
              <a:t>f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r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e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9459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70C0"/>
                </a:solidFill>
              </a:rPr>
              <a:t>sym</a:t>
            </a:r>
            <a:r>
              <a:rPr lang="zh-CN" altLang="en-US" sz="4000" b="1">
                <a:solidFill>
                  <a:srgbClr val="0070C0"/>
                </a:solidFill>
              </a:rPr>
              <a:t>命令详解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04800" y="1052513"/>
            <a:ext cx="8588375" cy="568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180DF3"/>
                </a:solidFill>
              </a:rPr>
              <a:t>【例】</a:t>
            </a:r>
            <a:r>
              <a:rPr lang="en-US" altLang="zh-CN" sz="3200" dirty="0">
                <a:solidFill>
                  <a:srgbClr val="180DF3"/>
                </a:solidFill>
              </a:rPr>
              <a:t> </a:t>
            </a:r>
            <a:endParaRPr lang="zh-CN" altLang="en-US" sz="3200" dirty="0">
              <a:solidFill>
                <a:srgbClr val="180DF3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/>
              <a:t>     </a:t>
            </a:r>
            <a:r>
              <a:rPr lang="en-US" altLang="zh-CN" sz="2800" dirty="0"/>
              <a:t>f=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</a:t>
            </a:r>
            <a:r>
              <a:rPr lang="fr-FR" altLang="zh-CN" sz="2800" dirty="0"/>
              <a:t>'</a:t>
            </a:r>
            <a:r>
              <a:rPr lang="en-US" altLang="zh-CN" sz="2800" dirty="0"/>
              <a:t>sin(x)^2+ cos(x)^2</a:t>
            </a:r>
            <a:r>
              <a:rPr lang="fr-FR" altLang="zh-CN" sz="2800" dirty="0"/>
              <a:t>'</a:t>
            </a:r>
            <a:r>
              <a:rPr lang="en-US" altLang="zh-CN" sz="2800" dirty="0"/>
              <a:t>)          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/>
              <a:t>     A=0.25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(A)   </a:t>
            </a:r>
            <a:r>
              <a:rPr lang="en-US" altLang="zh-CN" sz="2800" dirty="0">
                <a:solidFill>
                  <a:srgbClr val="00B050"/>
                </a:solidFill>
              </a:rPr>
              <a:t>%</a:t>
            </a:r>
            <a:r>
              <a:rPr lang="zh-CN" altLang="en-US" sz="2800" dirty="0">
                <a:solidFill>
                  <a:srgbClr val="00B050"/>
                </a:solidFill>
              </a:rPr>
              <a:t>结果是</a:t>
            </a:r>
            <a:r>
              <a:rPr lang="en-US" altLang="zh-CN" sz="2800" dirty="0">
                <a:solidFill>
                  <a:srgbClr val="00B050"/>
                </a:solidFill>
              </a:rPr>
              <a:t>1/4</a:t>
            </a:r>
            <a:endParaRPr lang="en-US" altLang="zh-CN" sz="2800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sym</a:t>
            </a:r>
            <a:r>
              <a:rPr lang="en-US" altLang="zh-CN" sz="2800" dirty="0" smtClean="0"/>
              <a:t>(</a:t>
            </a:r>
            <a:r>
              <a:rPr lang="fr-FR" altLang="zh-CN" sz="2800" dirty="0" smtClean="0"/>
              <a:t>'</a:t>
            </a:r>
            <a:r>
              <a:rPr lang="en-US" altLang="zh-CN" sz="2800" dirty="0" smtClean="0"/>
              <a:t>A</a:t>
            </a:r>
            <a:r>
              <a:rPr lang="fr-FR" altLang="zh-CN" sz="2800" dirty="0" smtClean="0"/>
              <a:t>'</a:t>
            </a:r>
            <a:r>
              <a:rPr lang="en-US" altLang="zh-CN" sz="2800" dirty="0" smtClean="0"/>
              <a:t>)  </a:t>
            </a:r>
            <a:r>
              <a:rPr lang="en-US" altLang="zh-CN" sz="2800" dirty="0">
                <a:solidFill>
                  <a:srgbClr val="00B050"/>
                </a:solidFill>
              </a:rPr>
              <a:t>%</a:t>
            </a:r>
            <a:r>
              <a:rPr lang="zh-CN" altLang="en-US" sz="2800" dirty="0">
                <a:solidFill>
                  <a:srgbClr val="00B050"/>
                </a:solidFill>
              </a:rPr>
              <a:t>结果是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zh-CN" altLang="en-US" sz="2800" dirty="0">
                <a:solidFill>
                  <a:srgbClr val="00B050"/>
                </a:solidFill>
              </a:rPr>
              <a:t>，同之前的</a:t>
            </a:r>
            <a:r>
              <a:rPr lang="en-US" altLang="zh-CN" sz="2800" dirty="0">
                <a:solidFill>
                  <a:srgbClr val="00B050"/>
                </a:solidFill>
              </a:rPr>
              <a:t>0.25</a:t>
            </a:r>
            <a:r>
              <a:rPr lang="zh-CN" altLang="en-US" sz="2800" dirty="0">
                <a:solidFill>
                  <a:srgbClr val="00B050"/>
                </a:solidFill>
              </a:rPr>
              <a:t>没联系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3200" dirty="0">
              <a:solidFill>
                <a:srgbClr val="FF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FF3399"/>
                </a:solidFill>
              </a:rPr>
              <a:t>自行</a:t>
            </a:r>
            <a:r>
              <a:rPr lang="zh-CN" altLang="en-US" sz="2400" dirty="0" smtClean="0">
                <a:solidFill>
                  <a:srgbClr val="FF3399"/>
                </a:solidFill>
              </a:rPr>
              <a:t>尝试运行以下代码，观察结果。</a:t>
            </a:r>
            <a:endParaRPr lang="en-US" altLang="zh-CN" sz="2400" dirty="0" smtClean="0">
              <a:solidFill>
                <a:srgbClr val="FF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3399"/>
                </a:solidFill>
              </a:rPr>
              <a:t>		A</a:t>
            </a:r>
            <a:r>
              <a:rPr lang="en-US" altLang="zh-CN" sz="2400" dirty="0">
                <a:solidFill>
                  <a:srgbClr val="FF3399"/>
                </a:solidFill>
              </a:rPr>
              <a:t>=</a:t>
            </a:r>
            <a:r>
              <a:rPr lang="fr-FR" altLang="zh-CN" sz="2400" dirty="0">
                <a:solidFill>
                  <a:srgbClr val="FF3399"/>
                </a:solidFill>
              </a:rPr>
              <a:t> '</a:t>
            </a:r>
            <a:r>
              <a:rPr lang="en-US" altLang="zh-CN" sz="2400" dirty="0">
                <a:solidFill>
                  <a:srgbClr val="FF3399"/>
                </a:solidFill>
              </a:rPr>
              <a:t>1/5</a:t>
            </a:r>
            <a:r>
              <a:rPr lang="fr-FR" altLang="zh-CN" sz="2400" dirty="0">
                <a:solidFill>
                  <a:srgbClr val="FF3399"/>
                </a:solidFill>
              </a:rPr>
              <a:t>'</a:t>
            </a:r>
            <a:endParaRPr lang="en-US" altLang="zh-CN" sz="2400" dirty="0">
              <a:solidFill>
                <a:srgbClr val="FF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3399"/>
                </a:solidFill>
              </a:rPr>
              <a:t>		A=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sym</a:t>
            </a:r>
            <a:r>
              <a:rPr lang="en-US" altLang="zh-CN" sz="2400" dirty="0">
                <a:solidFill>
                  <a:srgbClr val="FF3399"/>
                </a:solidFill>
              </a:rPr>
              <a:t>(</a:t>
            </a:r>
            <a:r>
              <a:rPr lang="fr-FR" altLang="zh-CN" sz="2400" dirty="0">
                <a:solidFill>
                  <a:srgbClr val="FF3399"/>
                </a:solidFill>
              </a:rPr>
              <a:t>'</a:t>
            </a:r>
            <a:r>
              <a:rPr lang="en-US" altLang="zh-CN" sz="2400" dirty="0">
                <a:solidFill>
                  <a:srgbClr val="FF3399"/>
                </a:solidFill>
              </a:rPr>
              <a:t>1/8</a:t>
            </a:r>
            <a:r>
              <a:rPr lang="fr-FR" altLang="zh-CN" sz="2400" dirty="0">
                <a:solidFill>
                  <a:srgbClr val="FF3399"/>
                </a:solidFill>
              </a:rPr>
              <a:t>'</a:t>
            </a:r>
            <a:r>
              <a:rPr lang="en-US" altLang="zh-CN" sz="2400" dirty="0">
                <a:solidFill>
                  <a:srgbClr val="FF3399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3399"/>
                </a:solidFill>
              </a:rPr>
              <a:t>		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sym</a:t>
            </a:r>
            <a:r>
              <a:rPr lang="en-US" altLang="zh-CN" sz="2400" dirty="0" smtClean="0">
                <a:solidFill>
                  <a:srgbClr val="FF3399"/>
                </a:solidFill>
              </a:rPr>
              <a:t>(</a:t>
            </a:r>
            <a:r>
              <a:rPr lang="fr-FR" altLang="zh-CN" sz="2400" dirty="0" smtClean="0">
                <a:solidFill>
                  <a:srgbClr val="FF3399"/>
                </a:solidFill>
              </a:rPr>
              <a:t>'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sqrt</a:t>
            </a:r>
            <a:r>
              <a:rPr lang="en-US" altLang="zh-CN" sz="2400" dirty="0" smtClean="0">
                <a:solidFill>
                  <a:srgbClr val="FF3399"/>
                </a:solidFill>
              </a:rPr>
              <a:t>(3)</a:t>
            </a:r>
            <a:r>
              <a:rPr lang="fr-FR" altLang="zh-CN" sz="2400" dirty="0" smtClean="0">
                <a:solidFill>
                  <a:srgbClr val="FF3399"/>
                </a:solidFill>
              </a:rPr>
              <a:t>'</a:t>
            </a:r>
            <a:r>
              <a:rPr lang="en-US" altLang="zh-CN" sz="2400" dirty="0" smtClean="0">
                <a:solidFill>
                  <a:srgbClr val="FF3399"/>
                </a:solidFill>
              </a:rPr>
              <a:t>) </a:t>
            </a:r>
            <a:endParaRPr lang="en-US" altLang="zh-CN" sz="2400" dirty="0">
              <a:solidFill>
                <a:srgbClr val="FF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FF3399"/>
                </a:solidFill>
              </a:rPr>
              <a:t>		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sym</a:t>
            </a:r>
            <a:r>
              <a:rPr lang="en-US" altLang="zh-CN" sz="2400" dirty="0" smtClean="0">
                <a:solidFill>
                  <a:srgbClr val="FF3399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sqrt</a:t>
            </a:r>
            <a:r>
              <a:rPr lang="en-US" altLang="zh-CN" sz="2400" dirty="0" smtClean="0">
                <a:solidFill>
                  <a:srgbClr val="FF3399"/>
                </a:solidFill>
              </a:rPr>
              <a:t>(3))</a:t>
            </a:r>
            <a:endParaRPr lang="en-US" altLang="zh-CN" sz="2400" dirty="0">
              <a:solidFill>
                <a:srgbClr val="FF3399"/>
              </a:solidFill>
            </a:endParaRPr>
          </a:p>
        </p:txBody>
      </p:sp>
      <p:sp>
        <p:nvSpPr>
          <p:cNvPr id="20483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70C0"/>
                </a:solidFill>
              </a:rPr>
              <a:t>sym</a:t>
            </a:r>
            <a:r>
              <a:rPr lang="zh-CN" altLang="en-US" sz="4000" b="1">
                <a:solidFill>
                  <a:srgbClr val="0070C0"/>
                </a:solidFill>
              </a:rPr>
              <a:t>命令详解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/>
          <p:nvPr/>
        </p:nvSpPr>
        <p:spPr>
          <a:xfrm>
            <a:off x="609600" y="909638"/>
            <a:ext cx="7848600" cy="5499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noProof="1">
                <a:solidFill>
                  <a:srgbClr val="180DF3"/>
                </a:solidFill>
                <a:latin typeface="+mn-lt"/>
                <a:cs typeface="+mn-lt"/>
              </a:rPr>
              <a:t>符号表达式</a:t>
            </a:r>
            <a:r>
              <a:rPr lang="en-US" altLang="zh-CN" sz="2800" noProof="1">
                <a:solidFill>
                  <a:srgbClr val="180DF3"/>
                </a:solidFill>
                <a:latin typeface="+mn-lt"/>
                <a:cs typeface="+mn-lt"/>
              </a:rPr>
              <a:t>f=sym('a*x^2+b*x+c')</a:t>
            </a:r>
            <a:r>
              <a:rPr lang="zh-CN" altLang="en-US" sz="2800" noProof="1">
                <a:solidFill>
                  <a:srgbClr val="180DF3"/>
                </a:solidFill>
                <a:latin typeface="+mn-lt"/>
                <a:cs typeface="+mn-lt"/>
              </a:rPr>
              <a:t>中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noProof="1">
                <a:solidFill>
                  <a:srgbClr val="180DF3"/>
                </a:solidFill>
                <a:latin typeface="+mn-lt"/>
                <a:cs typeface="+mn-lt"/>
              </a:rPr>
              <a:t>谁是自变量</a:t>
            </a:r>
            <a:r>
              <a:rPr lang="en-US" altLang="zh-CN" sz="2800" noProof="1">
                <a:solidFill>
                  <a:srgbClr val="180DF3"/>
                </a:solidFill>
                <a:latin typeface="+mn-lt"/>
                <a:cs typeface="+mn-lt"/>
              </a:rPr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1200" noProof="1">
              <a:solidFill>
                <a:srgbClr val="180DF3"/>
              </a:solidFill>
              <a:latin typeface="+mn-lt"/>
              <a:cs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noProof="1">
                <a:solidFill>
                  <a:srgbClr val="FF3399"/>
                </a:solidFill>
                <a:latin typeface="+mn-lt"/>
                <a:cs typeface="+mn-lt"/>
              </a:rPr>
              <a:t>solve(f)</a:t>
            </a:r>
            <a:r>
              <a:rPr lang="zh-CN" altLang="en-US" sz="2800" noProof="1">
                <a:solidFill>
                  <a:srgbClr val="FF3399"/>
                </a:solidFill>
                <a:latin typeface="+mn-lt"/>
                <a:cs typeface="+mn-lt"/>
              </a:rPr>
              <a:t>解出来谁</a:t>
            </a:r>
            <a:r>
              <a:rPr lang="en-US" altLang="zh-CN" sz="2800" noProof="1">
                <a:solidFill>
                  <a:srgbClr val="FF3399"/>
                </a:solidFill>
                <a:latin typeface="+mn-lt"/>
                <a:cs typeface="+mn-lt"/>
              </a:rPr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1200" noProof="1">
              <a:latin typeface="+mn-lt"/>
              <a:cs typeface="+mn-lt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noProof="1">
                <a:latin typeface="+mn-lt"/>
                <a:cs typeface="+mn-lt"/>
                <a:sym typeface="+mn-ea"/>
              </a:rPr>
              <a:t>小写</a:t>
            </a:r>
            <a:r>
              <a:rPr lang="en-US" altLang="zh-CN" sz="2800" noProof="1">
                <a:solidFill>
                  <a:srgbClr val="FF3399"/>
                </a:solidFill>
                <a:latin typeface="+mn-lt"/>
                <a:cs typeface="+mn-lt"/>
              </a:rPr>
              <a:t>x</a:t>
            </a:r>
            <a:r>
              <a:rPr lang="zh-CN" altLang="en-US" sz="2800" noProof="1">
                <a:latin typeface="+mn-lt"/>
                <a:cs typeface="+mn-lt"/>
              </a:rPr>
              <a:t>被视为默认自变量；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noProof="1">
                <a:latin typeface="+mn-lt"/>
                <a:cs typeface="+mn-lt"/>
              </a:rPr>
              <a:t>位置</a:t>
            </a:r>
            <a:r>
              <a:rPr lang="zh-CN" altLang="en-US" sz="2800" noProof="1">
                <a:solidFill>
                  <a:srgbClr val="FF3399"/>
                </a:solidFill>
                <a:latin typeface="+mn-lt"/>
                <a:cs typeface="+mn-lt"/>
              </a:rPr>
              <a:t>最接近</a:t>
            </a:r>
            <a:r>
              <a:rPr lang="en-US" altLang="zh-CN" sz="2800" noProof="1">
                <a:solidFill>
                  <a:srgbClr val="FF3399"/>
                </a:solidFill>
                <a:latin typeface="+mn-lt"/>
                <a:cs typeface="+mn-lt"/>
              </a:rPr>
              <a:t>x</a:t>
            </a:r>
            <a:r>
              <a:rPr lang="zh-CN" altLang="en-US" sz="2800" noProof="1">
                <a:latin typeface="+mn-lt"/>
                <a:cs typeface="+mn-lt"/>
              </a:rPr>
              <a:t>的小写字母视为自变量；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noProof="1">
                <a:latin typeface="+mn-lt"/>
                <a:cs typeface="+mn-lt"/>
              </a:rPr>
              <a:t>solve(f,'c')</a:t>
            </a:r>
            <a:r>
              <a:rPr lang="zh-CN" altLang="en-US" sz="2800" noProof="1">
                <a:latin typeface="+mn-lt"/>
                <a:cs typeface="+mn-lt"/>
              </a:rPr>
              <a:t>可指定</a:t>
            </a:r>
            <a:r>
              <a:rPr lang="en-US" altLang="zh-CN" sz="2800" noProof="1">
                <a:latin typeface="+mn-lt"/>
                <a:cs typeface="+mn-lt"/>
              </a:rPr>
              <a:t>c</a:t>
            </a:r>
            <a:r>
              <a:rPr lang="zh-CN" altLang="en-US" sz="2800" noProof="1">
                <a:latin typeface="+mn-lt"/>
                <a:cs typeface="+mn-lt"/>
              </a:rPr>
              <a:t>为之变量。 </a:t>
            </a:r>
            <a:r>
              <a:rPr lang="zh-CN" altLang="en-US" sz="3200" noProof="1">
                <a:latin typeface="+mn-lt"/>
                <a:cs typeface="+mn-lt"/>
              </a:rPr>
              <a:t>   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noProof="1">
              <a:latin typeface="+mn-lt"/>
              <a:cs typeface="+mn-lt"/>
            </a:endParaRPr>
          </a:p>
        </p:txBody>
      </p:sp>
      <p:sp>
        <p:nvSpPr>
          <p:cNvPr id="21507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符号表达式</a:t>
            </a:r>
          </a:p>
        </p:txBody>
      </p:sp>
      <p:sp>
        <p:nvSpPr>
          <p:cNvPr id="21508" name="文本框 1"/>
          <p:cNvSpPr txBox="1">
            <a:spLocks noChangeArrowheads="1"/>
          </p:cNvSpPr>
          <p:nvPr/>
        </p:nvSpPr>
        <p:spPr bwMode="auto">
          <a:xfrm>
            <a:off x="5575300" y="5081588"/>
            <a:ext cx="3425825" cy="1476375"/>
          </a:xfrm>
          <a:prstGeom prst="rect">
            <a:avLst/>
          </a:prstGeom>
          <a:noFill/>
          <a:ln w="19050">
            <a:solidFill>
              <a:srgbClr val="180D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&gt;&gt;solve(f)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ans =</a:t>
            </a:r>
          </a:p>
          <a:p>
            <a:pPr eaLnBrk="1" hangingPunct="1"/>
            <a:r>
              <a:rPr lang="zh-CN" altLang="en-US"/>
              <a:t>  -(b + (b^2 - 4*a*c)^(1/2))/(2*a)</a:t>
            </a:r>
          </a:p>
          <a:p>
            <a:pPr eaLnBrk="1" hangingPunct="1"/>
            <a:r>
              <a:rPr lang="zh-CN" altLang="en-US"/>
              <a:t> -(b - (b^2 - 4*a*c)^(1/2))/(2*a)</a:t>
            </a:r>
          </a:p>
        </p:txBody>
      </p: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1282700" y="5153025"/>
            <a:ext cx="3425825" cy="1198563"/>
          </a:xfrm>
          <a:prstGeom prst="rect">
            <a:avLst/>
          </a:prstGeom>
          <a:noFill/>
          <a:ln w="19050">
            <a:solidFill>
              <a:srgbClr val="180D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solve(f,'c')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ans =</a:t>
            </a:r>
          </a:p>
          <a:p>
            <a:pPr eaLnBrk="1" hangingPunct="1"/>
            <a:r>
              <a:rPr lang="zh-CN" altLang="en-US"/>
              <a:t>  - a*x^2 - b*x</a:t>
            </a:r>
          </a:p>
        </p:txBody>
      </p:sp>
      <p:cxnSp>
        <p:nvCxnSpPr>
          <p:cNvPr id="4" name="肘形连接符 3"/>
          <p:cNvCxnSpPr>
            <a:endCxn id="21508" idx="0"/>
          </p:cNvCxnSpPr>
          <p:nvPr/>
        </p:nvCxnSpPr>
        <p:spPr>
          <a:xfrm>
            <a:off x="5076825" y="3068638"/>
            <a:ext cx="2211388" cy="2012950"/>
          </a:xfrm>
          <a:prstGeom prst="bentConnector2">
            <a:avLst/>
          </a:prstGeom>
          <a:ln w="1905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21509" idx="0"/>
          </p:cNvCxnSpPr>
          <p:nvPr/>
        </p:nvCxnSpPr>
        <p:spPr>
          <a:xfrm flipH="1">
            <a:off x="2995613" y="4491038"/>
            <a:ext cx="315912" cy="661987"/>
          </a:xfrm>
          <a:prstGeom prst="straightConnector1">
            <a:avLst/>
          </a:prstGeom>
          <a:ln w="1905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09600" y="1041400"/>
            <a:ext cx="8405813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rgbClr val="FF3399"/>
                </a:solidFill>
              </a:rPr>
              <a:t>默认自变量实例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 </a:t>
            </a:r>
            <a:r>
              <a:rPr lang="en-US" altLang="zh-CN" sz="2800"/>
              <a:t>sin(a*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/>
              <a:t>+b*y)</a:t>
            </a:r>
            <a:endParaRPr lang="zh-CN" altLang="en-US" sz="28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a*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/>
              <a:t>^2+b*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/>
              <a:t>+c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1/(4+cos(</a:t>
            </a:r>
            <a:r>
              <a:rPr lang="en-US" altLang="zh-CN" sz="2800">
                <a:solidFill>
                  <a:srgbClr val="FF3399"/>
                </a:solidFill>
              </a:rPr>
              <a:t>t</a:t>
            </a:r>
            <a:r>
              <a:rPr lang="en-US" altLang="zh-CN" sz="2800"/>
              <a:t>))</a:t>
            </a:r>
            <a:endParaRPr lang="zh-CN" altLang="en-US" sz="28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</a:t>
            </a:r>
            <a:r>
              <a:rPr lang="en-US" altLang="zh-CN" sz="2800"/>
              <a:t>4*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/>
              <a:t>/y  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</a:t>
            </a:r>
            <a:r>
              <a:rPr lang="en-US" altLang="zh-CN" sz="2800"/>
              <a:t>2*a+</a:t>
            </a:r>
            <a:r>
              <a:rPr lang="en-US" altLang="zh-CN" sz="2800">
                <a:solidFill>
                  <a:srgbClr val="FF3399"/>
                </a:solidFill>
              </a:rPr>
              <a:t>b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6</a:t>
            </a:r>
            <a:r>
              <a:rPr lang="zh-CN" altLang="en-US" sz="2800"/>
              <a:t>）</a:t>
            </a:r>
            <a:r>
              <a:rPr lang="en-US" altLang="zh-CN" sz="2800"/>
              <a:t>2*i+4*</a:t>
            </a:r>
            <a:r>
              <a:rPr lang="en-US" altLang="zh-CN" sz="2800">
                <a:solidFill>
                  <a:srgbClr val="FF3399"/>
                </a:solidFill>
              </a:rPr>
              <a:t>j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/>
          </a:p>
        </p:txBody>
      </p:sp>
      <p:sp>
        <p:nvSpPr>
          <p:cNvPr id="22531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符号表达式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314325" y="838200"/>
            <a:ext cx="805497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 err="1">
                <a:solidFill>
                  <a:srgbClr val="FF3399"/>
                </a:solidFill>
              </a:rPr>
              <a:t>findsym</a:t>
            </a:r>
            <a:r>
              <a:rPr lang="en-US" altLang="zh-CN" sz="2800" dirty="0">
                <a:solidFill>
                  <a:srgbClr val="FF3399"/>
                </a:solidFill>
              </a:rPr>
              <a:t>(f)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FF3399"/>
                </a:solidFill>
              </a:rPr>
              <a:t>findsym</a:t>
            </a:r>
            <a:r>
              <a:rPr lang="en-US" altLang="zh-CN" sz="2800" dirty="0">
                <a:solidFill>
                  <a:srgbClr val="FF3399"/>
                </a:solidFill>
              </a:rPr>
              <a:t>(</a:t>
            </a:r>
            <a:r>
              <a:rPr lang="en-US" altLang="zh-CN" sz="2800" dirty="0" err="1">
                <a:solidFill>
                  <a:srgbClr val="FF3399"/>
                </a:solidFill>
              </a:rPr>
              <a:t>f,n</a:t>
            </a:r>
            <a:r>
              <a:rPr lang="en-US" altLang="zh-CN" sz="2800" dirty="0">
                <a:solidFill>
                  <a:srgbClr val="FF3399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/>
              <a:t>可获取系统定义的自变量</a:t>
            </a:r>
            <a:endParaRPr lang="zh-CN" altLang="en-US" sz="3200" dirty="0"/>
          </a:p>
          <a:p>
            <a:pPr eaLnBrk="1" hangingPunct="1">
              <a:spcBef>
                <a:spcPts val="25"/>
              </a:spcBef>
            </a:pPr>
            <a:r>
              <a:rPr lang="zh-CN" altLang="en-US" sz="2400" dirty="0"/>
              <a:t>        </a:t>
            </a:r>
            <a:r>
              <a:rPr lang="en-US" altLang="en-US" sz="3200" dirty="0"/>
              <a:t> </a:t>
            </a:r>
            <a:r>
              <a:rPr lang="zh-CN" altLang="en-US" sz="3200" dirty="0"/>
              <a:t>  </a:t>
            </a:r>
          </a:p>
          <a:p>
            <a:pPr eaLnBrk="1" hangingPunct="1">
              <a:spcBef>
                <a:spcPts val="25"/>
              </a:spcBef>
            </a:pPr>
            <a:r>
              <a:rPr lang="en-US" altLang="zh-CN" sz="2800" dirty="0"/>
              <a:t>		</a:t>
            </a:r>
            <a:r>
              <a:rPr lang="en-US" altLang="zh-CN" sz="2800" dirty="0" smtClean="0"/>
              <a:t>&gt;&gt;</a:t>
            </a:r>
            <a:r>
              <a:rPr lang="en-US" altLang="en-US" sz="2800" dirty="0"/>
              <a:t>f=</a:t>
            </a:r>
            <a:r>
              <a:rPr lang="en-US" altLang="en-US" sz="2800" dirty="0" err="1"/>
              <a:t>sym</a:t>
            </a:r>
            <a:r>
              <a:rPr lang="en-US" altLang="en-US" sz="2800" dirty="0"/>
              <a:t>('sin(a*</a:t>
            </a:r>
            <a:r>
              <a:rPr lang="en-US" altLang="en-US" sz="2800" dirty="0" err="1"/>
              <a:t>x+b</a:t>
            </a:r>
            <a:r>
              <a:rPr lang="en-US" altLang="en-US" sz="2800" dirty="0"/>
              <a:t>*y)'); </a:t>
            </a:r>
            <a:r>
              <a:rPr lang="en-US" altLang="en-US" sz="2800" dirty="0" err="1"/>
              <a:t>findsym</a:t>
            </a:r>
            <a:r>
              <a:rPr lang="en-US" altLang="en-US" sz="2800" dirty="0"/>
              <a:t>(f)</a:t>
            </a:r>
          </a:p>
          <a:p>
            <a:pPr eaLnBrk="1" hangingPunct="1">
              <a:spcBef>
                <a:spcPts val="25"/>
              </a:spcBef>
            </a:pPr>
            <a:r>
              <a:rPr lang="en-US" altLang="en-US" sz="2800" dirty="0"/>
              <a:t>        </a:t>
            </a:r>
            <a:r>
              <a:rPr lang="en-US" altLang="zh-CN" sz="2800" dirty="0"/>
              <a:t> </a:t>
            </a:r>
            <a:r>
              <a:rPr lang="en-US" altLang="en-US" sz="2800" dirty="0"/>
              <a:t>&gt;&gt;f=</a:t>
            </a:r>
            <a:r>
              <a:rPr lang="en-US" altLang="en-US" sz="2800" dirty="0" err="1"/>
              <a:t>sym</a:t>
            </a:r>
            <a:r>
              <a:rPr lang="en-US" altLang="en-US" sz="2800" dirty="0"/>
              <a:t>('sin(a*</a:t>
            </a:r>
            <a:r>
              <a:rPr lang="en-US" altLang="en-US" sz="2800" dirty="0" err="1"/>
              <a:t>x+b</a:t>
            </a:r>
            <a:r>
              <a:rPr lang="en-US" altLang="en-US" sz="2800" dirty="0"/>
              <a:t>*y)'); </a:t>
            </a:r>
            <a:r>
              <a:rPr lang="en-US" altLang="en-US" sz="2800" dirty="0" err="1"/>
              <a:t>findsym</a:t>
            </a:r>
            <a:r>
              <a:rPr lang="en-US" altLang="en-US" sz="2800" dirty="0"/>
              <a:t>(f,1)</a:t>
            </a:r>
          </a:p>
          <a:p>
            <a:pPr eaLnBrk="1" hangingPunct="1">
              <a:spcBef>
                <a:spcPts val="25"/>
              </a:spcBef>
            </a:pPr>
            <a:r>
              <a:rPr lang="en-US" altLang="en-US" sz="2800" dirty="0"/>
              <a:t>		&gt;&gt;f=</a:t>
            </a:r>
            <a:r>
              <a:rPr lang="en-US" altLang="en-US" sz="2800" dirty="0" err="1"/>
              <a:t>sym</a:t>
            </a:r>
            <a:r>
              <a:rPr lang="en-US" altLang="en-US" sz="2800" dirty="0"/>
              <a:t>('sin(a*</a:t>
            </a:r>
            <a:r>
              <a:rPr lang="en-US" altLang="en-US" sz="2800" dirty="0" err="1"/>
              <a:t>x+b</a:t>
            </a:r>
            <a:r>
              <a:rPr lang="en-US" altLang="en-US" sz="2800" dirty="0"/>
              <a:t>*y)'); </a:t>
            </a:r>
            <a:r>
              <a:rPr lang="en-US" altLang="en-US" sz="2800" dirty="0" err="1"/>
              <a:t>findsym</a:t>
            </a:r>
            <a:r>
              <a:rPr lang="en-US" altLang="en-US" sz="2800" dirty="0"/>
              <a:t>(f,2)</a:t>
            </a:r>
            <a:endParaRPr lang="en-US" altLang="en-US" sz="2400" dirty="0"/>
          </a:p>
          <a:p>
            <a:pPr eaLnBrk="1" hangingPunct="1">
              <a:spcBef>
                <a:spcPts val="25"/>
              </a:spcBef>
            </a:pPr>
            <a:r>
              <a:rPr lang="en-US" altLang="zh-CN" sz="2400" dirty="0"/>
              <a:t>		</a:t>
            </a:r>
          </a:p>
          <a:p>
            <a:pPr eaLnBrk="1" hangingPunct="1">
              <a:spcBef>
                <a:spcPts val="25"/>
              </a:spcBef>
            </a:pPr>
            <a:r>
              <a:rPr lang="en-US" altLang="zh-CN" sz="2800" dirty="0"/>
              <a:t>		</a:t>
            </a:r>
            <a:r>
              <a:rPr lang="zh-CN" altLang="en-US" sz="2800" dirty="0"/>
              <a:t>结果是</a:t>
            </a:r>
            <a:endParaRPr lang="en-US" altLang="en-US" sz="3200" dirty="0"/>
          </a:p>
          <a:p>
            <a:pPr eaLnBrk="1" hangingPunct="1">
              <a:spcBef>
                <a:spcPts val="25"/>
              </a:spcBef>
            </a:pPr>
            <a:r>
              <a:rPr lang="en-US" altLang="en-US" sz="2800" dirty="0"/>
              <a:t>			a, b, x, y</a:t>
            </a:r>
          </a:p>
          <a:p>
            <a:pPr eaLnBrk="1" hangingPunct="1">
              <a:spcBef>
                <a:spcPts val="25"/>
              </a:spcBef>
            </a:pPr>
            <a:r>
              <a:rPr lang="en-US" altLang="en-US" sz="2800" dirty="0"/>
              <a:t>			x</a:t>
            </a:r>
          </a:p>
          <a:p>
            <a:pPr eaLnBrk="1" hangingPunct="1">
              <a:spcBef>
                <a:spcPts val="25"/>
              </a:spcBef>
            </a:pPr>
            <a:r>
              <a:rPr lang="en-US" altLang="en-US" sz="2800" dirty="0"/>
              <a:t>			x, y</a:t>
            </a:r>
          </a:p>
          <a:p>
            <a:pPr eaLnBrk="1" hangingPunct="1">
              <a:spcBef>
                <a:spcPts val="25"/>
              </a:spcBef>
            </a:pPr>
            <a:endParaRPr lang="zh-CN" altLang="en-US" sz="2400" dirty="0"/>
          </a:p>
        </p:txBody>
      </p:sp>
      <p:sp>
        <p:nvSpPr>
          <p:cNvPr id="23555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符号表达式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457200" y="1125538"/>
            <a:ext cx="7859713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FF3399"/>
                </a:solidFill>
              </a:rPr>
              <a:t>符号矩阵</a:t>
            </a:r>
            <a:r>
              <a:rPr lang="zh-CN" altLang="en-US" sz="3200" dirty="0"/>
              <a:t>是元素中含有符号对象的矩阵，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dirty="0"/>
              <a:t>创建方式同一般符号变量相似。</a:t>
            </a:r>
            <a:endParaRPr lang="en-US" altLang="zh-CN" sz="3200" dirty="0">
              <a:solidFill>
                <a:srgbClr val="FF3399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4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FF3399"/>
                </a:solidFill>
              </a:rPr>
              <a:t>syms </a:t>
            </a:r>
            <a:r>
              <a:rPr lang="en-US" altLang="en-US" sz="2400" dirty="0"/>
              <a:t>a b c 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/>
              <a:t>m=[</a:t>
            </a:r>
            <a:r>
              <a:rPr lang="en-US" altLang="en-US" sz="2400" dirty="0" err="1"/>
              <a:t>a,b,sin</a:t>
            </a:r>
            <a:r>
              <a:rPr lang="en-US" altLang="en-US" sz="2400" dirty="0"/>
              <a:t>(c),d^2+a] </a:t>
            </a:r>
            <a:r>
              <a:rPr lang="en-US" altLang="en-US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syms</a:t>
            </a:r>
            <a:r>
              <a:rPr lang="zh-CN" altLang="en-US" sz="2400" dirty="0">
                <a:solidFill>
                  <a:srgbClr val="00B050"/>
                </a:solidFill>
              </a:rPr>
              <a:t>方式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/>
              <a:t>f1=</a:t>
            </a:r>
            <a:r>
              <a:rPr lang="en-US" altLang="en-US" sz="2400" dirty="0" err="1">
                <a:solidFill>
                  <a:srgbClr val="FF3399"/>
                </a:solidFill>
              </a:rPr>
              <a:t>sym</a:t>
            </a:r>
            <a:r>
              <a:rPr lang="en-US" altLang="en-US" sz="2400" dirty="0"/>
              <a:t>('[</a:t>
            </a:r>
            <a:r>
              <a:rPr lang="en-US" altLang="en-US" sz="2400" dirty="0" err="1"/>
              <a:t>x,sin</a:t>
            </a:r>
            <a:r>
              <a:rPr lang="en-US" altLang="en-US" sz="2400" dirty="0"/>
              <a:t>(y)]') </a:t>
            </a:r>
            <a:r>
              <a:rPr lang="en-US" altLang="en-US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sym</a:t>
            </a:r>
            <a:r>
              <a:rPr lang="zh-CN" altLang="en-US" sz="2400" dirty="0">
                <a:solidFill>
                  <a:srgbClr val="00B050"/>
                </a:solidFill>
              </a:rPr>
              <a:t>方式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/>
              <a:t>f2</a:t>
            </a:r>
            <a:r>
              <a:rPr lang="en-US" altLang="en-US" sz="2400" dirty="0" smtClean="0"/>
              <a:t>=‘[</a:t>
            </a:r>
            <a:r>
              <a:rPr lang="en-US" altLang="en-US" sz="2400" dirty="0" err="1"/>
              <a:t>u,v</a:t>
            </a:r>
            <a:r>
              <a:rPr lang="en-US" altLang="en-US" sz="2400" dirty="0" smtClean="0"/>
              <a:t>]’  </a:t>
            </a:r>
            <a:r>
              <a:rPr lang="en-US" altLang="en-US" sz="2400" dirty="0" smtClean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这</a:t>
            </a:r>
            <a:r>
              <a:rPr lang="zh-CN" altLang="en-US" sz="2400" dirty="0" smtClean="0">
                <a:solidFill>
                  <a:srgbClr val="00B050"/>
                </a:solidFill>
              </a:rPr>
              <a:t>是字符串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4579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符号矩阵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251520" y="620689"/>
            <a:ext cx="8858250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99"/>
                </a:solidFill>
              </a:rPr>
              <a:t>所有数值运算符（包括矩阵运算）和 大部分</a:t>
            </a:r>
          </a:p>
          <a:p>
            <a:pPr eaLnBrk="1" hangingPunct="1"/>
            <a:r>
              <a:rPr lang="zh-CN" altLang="en-US" sz="2800" dirty="0">
                <a:solidFill>
                  <a:srgbClr val="FF3399"/>
                </a:solidFill>
              </a:rPr>
              <a:t>数值运算函数也可用于符号运算。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syms a b c d</a:t>
            </a:r>
          </a:p>
          <a:p>
            <a:pPr eaLnBrk="1" hangingPunct="1"/>
            <a:r>
              <a:rPr lang="en-US" altLang="zh-CN" sz="2400" dirty="0"/>
              <a:t>m1=[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]; m2=[</a:t>
            </a:r>
            <a:r>
              <a:rPr lang="en-US" altLang="zh-CN" sz="2400" dirty="0" err="1"/>
              <a:t>c,d</a:t>
            </a:r>
            <a:r>
              <a:rPr lang="en-US" altLang="zh-CN" sz="2400" dirty="0"/>
              <a:t>]</a:t>
            </a:r>
          </a:p>
          <a:p>
            <a:pPr eaLnBrk="1" hangingPunct="1"/>
            <a:r>
              <a:rPr lang="en-US" altLang="zh-CN" sz="2400" dirty="0"/>
              <a:t>x=m1+m2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y=[m1;m2]</a:t>
            </a:r>
          </a:p>
          <a:p>
            <a:pPr eaLnBrk="1" hangingPunct="1"/>
            <a:r>
              <a:rPr lang="en-US" altLang="zh-CN" sz="2400" dirty="0"/>
              <a:t>z1=y.^2</a:t>
            </a:r>
          </a:p>
          <a:p>
            <a:pPr eaLnBrk="1" hangingPunct="1"/>
            <a:r>
              <a:rPr lang="en-US" altLang="zh-CN" sz="2400" dirty="0"/>
              <a:t>z2=y^2</a:t>
            </a:r>
          </a:p>
          <a:p>
            <a:pPr eaLnBrk="1" hangingPunct="1"/>
            <a:r>
              <a:rPr lang="en-US" altLang="zh-CN" sz="2400" dirty="0" err="1"/>
              <a:t>inv</a:t>
            </a:r>
            <a:r>
              <a:rPr lang="en-US" altLang="zh-CN" sz="2400" dirty="0"/>
              <a:t>(z1)</a:t>
            </a:r>
          </a:p>
          <a:p>
            <a:pPr eaLnBrk="1" hangingPunct="1"/>
            <a:r>
              <a:rPr lang="en-US" altLang="zh-CN" sz="2400" dirty="0" err="1"/>
              <a:t>det</a:t>
            </a:r>
            <a:r>
              <a:rPr lang="en-US" altLang="zh-CN" sz="2400" dirty="0"/>
              <a:t>(z2)</a:t>
            </a:r>
            <a:endParaRPr lang="zh-CN" altLang="en-US" sz="2400" dirty="0"/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基本的符号运算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987824" y="1700808"/>
            <a:ext cx="5994251" cy="4977805"/>
          </a:xfrm>
          <a:prstGeom prst="rect">
            <a:avLst/>
          </a:prstGeom>
          <a:noFill/>
          <a:ln w="9525">
            <a:solidFill>
              <a:srgbClr val="180D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结果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	</a:t>
            </a:r>
            <a:r>
              <a:rPr lang="zh-CN" altLang="en-US" sz="2000" dirty="0"/>
              <a:t>x </a:t>
            </a:r>
            <a:r>
              <a:rPr lang="zh-CN" altLang="en-US" sz="2000" dirty="0" smtClean="0"/>
              <a:t>=</a:t>
            </a:r>
            <a:r>
              <a:rPr lang="en-US" altLang="zh-CN" sz="2000" dirty="0"/>
              <a:t>	</a:t>
            </a:r>
            <a:r>
              <a:rPr lang="zh-CN" altLang="en-US" sz="2000" dirty="0" smtClean="0"/>
              <a:t>[ </a:t>
            </a:r>
            <a:r>
              <a:rPr lang="zh-CN" altLang="en-US" sz="2000" dirty="0"/>
              <a:t>a + c, b + d]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zh-CN" altLang="en-US" sz="2000" dirty="0"/>
              <a:t>y </a:t>
            </a:r>
            <a:r>
              <a:rPr lang="zh-CN" altLang="en-US" sz="2000" dirty="0" smtClean="0"/>
              <a:t>=</a:t>
            </a:r>
          </a:p>
          <a:p>
            <a:pPr eaLnBrk="1" hangingPunct="1"/>
            <a:r>
              <a:rPr lang="en-US" altLang="zh-CN" sz="2000" dirty="0" smtClean="0"/>
              <a:t>		</a:t>
            </a:r>
            <a:r>
              <a:rPr lang="zh-CN" altLang="en-US" sz="2000" dirty="0" smtClean="0"/>
              <a:t>[ a, b]</a:t>
            </a:r>
          </a:p>
          <a:p>
            <a:pPr eaLnBrk="1" hangingPunct="1"/>
            <a:r>
              <a:rPr lang="en-US" altLang="zh-CN" sz="2000" dirty="0"/>
              <a:t>		</a:t>
            </a:r>
            <a:r>
              <a:rPr lang="zh-CN" altLang="en-US" sz="2000" dirty="0"/>
              <a:t>[ c, d]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zh-CN" altLang="en-US" sz="2000" dirty="0"/>
              <a:t>z1 =</a:t>
            </a:r>
          </a:p>
          <a:p>
            <a:pPr eaLnBrk="1" hangingPunct="1"/>
            <a:r>
              <a:rPr lang="en-US" altLang="zh-CN" sz="2000" dirty="0"/>
              <a:t>		</a:t>
            </a:r>
            <a:r>
              <a:rPr lang="zh-CN" altLang="en-US" sz="2000" dirty="0"/>
              <a:t>[ a^2, b^2]</a:t>
            </a:r>
          </a:p>
          <a:p>
            <a:pPr eaLnBrk="1" hangingPunct="1"/>
            <a:r>
              <a:rPr lang="en-US" altLang="zh-CN" sz="2000" dirty="0"/>
              <a:t>		</a:t>
            </a:r>
            <a:r>
              <a:rPr lang="zh-CN" altLang="en-US" sz="2000" dirty="0"/>
              <a:t>[ c^2, d^2]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zh-CN" altLang="en-US" sz="2000" dirty="0"/>
              <a:t>z2 =</a:t>
            </a:r>
          </a:p>
          <a:p>
            <a:pPr eaLnBrk="1" hangingPunct="1"/>
            <a:r>
              <a:rPr lang="en-US" altLang="zh-CN" sz="2000" dirty="0"/>
              <a:t>		</a:t>
            </a:r>
            <a:r>
              <a:rPr lang="zh-CN" altLang="en-US" sz="2000" dirty="0"/>
              <a:t>[ a^2 + b*c, a*b + b*d]</a:t>
            </a:r>
          </a:p>
          <a:p>
            <a:pPr eaLnBrk="1" hangingPunct="1"/>
            <a:r>
              <a:rPr lang="en-US" altLang="zh-CN" sz="2000" dirty="0"/>
              <a:t>		</a:t>
            </a:r>
            <a:r>
              <a:rPr lang="zh-CN" altLang="en-US" sz="2000" dirty="0"/>
              <a:t>[ a*c + c*d, d^2 + b*c</a:t>
            </a:r>
            <a:r>
              <a:rPr lang="zh-CN" altLang="en-US" sz="2000" dirty="0" smtClean="0"/>
              <a:t>]</a:t>
            </a:r>
            <a:endParaRPr lang="en-US" altLang="zh-CN" sz="2000" dirty="0" smtClean="0"/>
          </a:p>
          <a:p>
            <a:pPr lvl="2" eaLnBrk="1" hangingPunct="1"/>
            <a:r>
              <a:rPr lang="pt-BR" altLang="zh-CN" sz="2000" dirty="0"/>
              <a:t>ans </a:t>
            </a:r>
            <a:r>
              <a:rPr lang="pt-BR" altLang="zh-CN" sz="2000" dirty="0" smtClean="0"/>
              <a:t>=</a:t>
            </a:r>
            <a:endParaRPr lang="pt-BR" altLang="zh-CN" sz="2000" dirty="0"/>
          </a:p>
          <a:p>
            <a:pPr eaLnBrk="1" hangingPunct="1"/>
            <a:r>
              <a:rPr lang="pt-BR" altLang="zh-CN" sz="2000" dirty="0"/>
              <a:t>[  d^2/(a^2*d^2 - b^2*c^2), -b^2/(a^2*d^2 - b^2*c^2)]</a:t>
            </a:r>
          </a:p>
          <a:p>
            <a:pPr eaLnBrk="1" hangingPunct="1"/>
            <a:r>
              <a:rPr lang="pt-BR" altLang="zh-CN" sz="2000" dirty="0"/>
              <a:t>[ -c^2/(a^2*d^2 - b^2*c^2),  a^2/(a^2*d^2 - b^2*c^2</a:t>
            </a:r>
            <a:r>
              <a:rPr lang="pt-BR" altLang="zh-CN" sz="2000" dirty="0" smtClean="0"/>
              <a:t>)]</a:t>
            </a:r>
            <a:endParaRPr lang="pt-BR" altLang="zh-CN" sz="2000" dirty="0"/>
          </a:p>
          <a:p>
            <a:pPr eaLnBrk="1" hangingPunct="1"/>
            <a:r>
              <a:rPr lang="pt-BR" altLang="zh-CN" sz="2000" dirty="0" smtClean="0"/>
              <a:t>	ans =</a:t>
            </a:r>
            <a:endParaRPr lang="pt-BR" altLang="zh-CN" sz="2000" dirty="0"/>
          </a:p>
          <a:p>
            <a:pPr eaLnBrk="1" hangingPunct="1"/>
            <a:r>
              <a:rPr lang="pt-BR" altLang="zh-CN" sz="2000" dirty="0" smtClean="0"/>
              <a:t>		a^2*d^2 </a:t>
            </a:r>
            <a:r>
              <a:rPr lang="pt-BR" altLang="zh-CN" sz="2000" dirty="0"/>
              <a:t>- 2*a*b*c*d + b^2*c^2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495300" y="1125538"/>
            <a:ext cx="84582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subs           </a:t>
            </a:r>
            <a:r>
              <a:rPr lang="zh-CN" altLang="en-US" sz="2800"/>
              <a:t>符号表达式的替换</a:t>
            </a:r>
            <a:endParaRPr lang="en-US" altLang="zh-CN" sz="2800"/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collect</a:t>
            </a:r>
            <a:r>
              <a:rPr lang="en-US" altLang="zh-CN" sz="2800"/>
              <a:t> </a:t>
            </a:r>
            <a:r>
              <a:rPr lang="zh-CN" altLang="en-US" sz="2800"/>
              <a:t> </a:t>
            </a:r>
            <a:r>
              <a:rPr lang="en-US" altLang="zh-CN" sz="2800"/>
              <a:t>	</a:t>
            </a:r>
            <a:r>
              <a:rPr lang="zh-CN" altLang="en-US" sz="2800"/>
              <a:t>合并同类项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expand</a:t>
            </a:r>
            <a:r>
              <a:rPr lang="zh-CN" altLang="en-US" sz="2800"/>
              <a:t> </a:t>
            </a:r>
            <a:r>
              <a:rPr lang="en-US" altLang="zh-CN" sz="2800"/>
              <a:t>	</a:t>
            </a:r>
            <a:r>
              <a:rPr lang="zh-CN" altLang="en-US" sz="2800"/>
              <a:t>展开多项式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horner</a:t>
            </a:r>
            <a:r>
              <a:rPr lang="en-US" altLang="zh-CN" sz="2800"/>
              <a:t> 	</a:t>
            </a:r>
            <a:r>
              <a:rPr lang="zh-CN" altLang="en-US" sz="2800"/>
              <a:t>分解成嵌套形式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factor</a:t>
            </a:r>
            <a:r>
              <a:rPr lang="zh-CN" altLang="en-US" sz="2800"/>
              <a:t> </a:t>
            </a:r>
            <a:r>
              <a:rPr lang="en-US" altLang="zh-CN" sz="2800"/>
              <a:t>	</a:t>
            </a:r>
            <a:r>
              <a:rPr lang="zh-CN" altLang="en-US" sz="2800"/>
              <a:t>因式分解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simplify</a:t>
            </a:r>
            <a:r>
              <a:rPr lang="en-US" altLang="zh-CN" sz="2800"/>
              <a:t>	</a:t>
            </a:r>
            <a:r>
              <a:rPr lang="zh-CN" altLang="en-US" sz="2800"/>
              <a:t>对表达式化简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simple</a:t>
            </a:r>
            <a:r>
              <a:rPr lang="zh-CN" altLang="en-US" sz="2800"/>
              <a:t>  </a:t>
            </a:r>
            <a:r>
              <a:rPr lang="en-US" altLang="zh-CN" sz="2800"/>
              <a:t>	</a:t>
            </a:r>
            <a:r>
              <a:rPr lang="zh-CN" altLang="en-US" sz="2800"/>
              <a:t>化简为最简形式，最少字符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finverse</a:t>
            </a:r>
            <a:r>
              <a:rPr lang="zh-CN" altLang="en-US" sz="2800">
                <a:solidFill>
                  <a:srgbClr val="FF3399"/>
                </a:solidFill>
              </a:rPr>
              <a:t>     </a:t>
            </a:r>
            <a:r>
              <a:rPr lang="zh-CN" altLang="en-US" sz="2800"/>
              <a:t>符号表达式</a:t>
            </a:r>
            <a:r>
              <a:rPr lang="en-US" altLang="zh-CN" sz="2800"/>
              <a:t>/</a:t>
            </a:r>
            <a:r>
              <a:rPr lang="zh-CN" altLang="en-US" sz="2800"/>
              <a:t>函数求反函数</a:t>
            </a:r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numden   	</a:t>
            </a:r>
            <a:r>
              <a:rPr lang="zh-CN" altLang="en-US" sz="2800"/>
              <a:t>转换为分子分母形式（通分）</a:t>
            </a:r>
            <a:r>
              <a:rPr lang="en-US" altLang="zh-CN" sz="2800"/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rgbClr val="FF3399"/>
                </a:solidFill>
              </a:rPr>
              <a:t>sym2poly,  poly2sym  </a:t>
            </a:r>
            <a:r>
              <a:rPr lang="zh-CN" altLang="en-US" sz="2800"/>
              <a:t>多项式和符号表达式相互转换</a:t>
            </a:r>
            <a:endParaRPr lang="en-US" altLang="zh-CN" sz="2800"/>
          </a:p>
        </p:txBody>
      </p:sp>
      <p:sp>
        <p:nvSpPr>
          <p:cNvPr id="26627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908050"/>
            <a:ext cx="722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rgbClr val="180DF3"/>
                </a:solidFill>
              </a:rPr>
              <a:t>表达式替换 </a:t>
            </a:r>
            <a:r>
              <a:rPr lang="en-US" altLang="zh-CN" sz="3200">
                <a:solidFill>
                  <a:srgbClr val="180DF3"/>
                </a:solidFill>
              </a:rPr>
              <a:t>subs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50825" y="1727200"/>
            <a:ext cx="8137525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FF3399"/>
                </a:solidFill>
              </a:rPr>
              <a:t>subs</a:t>
            </a:r>
            <a:r>
              <a:rPr lang="zh-CN" altLang="en-US" sz="2800">
                <a:solidFill>
                  <a:srgbClr val="FF3399"/>
                </a:solidFill>
              </a:rPr>
              <a:t>（</a:t>
            </a:r>
            <a:r>
              <a:rPr lang="en-US" altLang="zh-CN" sz="2800">
                <a:solidFill>
                  <a:srgbClr val="FF3399"/>
                </a:solidFill>
              </a:rPr>
              <a:t>f</a:t>
            </a:r>
            <a:r>
              <a:rPr lang="zh-CN" altLang="en-US" sz="2800">
                <a:solidFill>
                  <a:srgbClr val="FF3399"/>
                </a:solidFill>
              </a:rPr>
              <a:t>）</a:t>
            </a:r>
            <a:r>
              <a:rPr lang="zh-CN" altLang="en-US" sz="2800"/>
              <a:t>用给定值替换符号表达式中的所有系统指定的变量；</a:t>
            </a:r>
          </a:p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FF3399"/>
                </a:solidFill>
              </a:rPr>
              <a:t>subs</a:t>
            </a:r>
            <a:r>
              <a:rPr lang="zh-CN" altLang="en-US" sz="2800">
                <a:solidFill>
                  <a:srgbClr val="FF3399"/>
                </a:solidFill>
              </a:rPr>
              <a:t>（</a:t>
            </a:r>
            <a:r>
              <a:rPr lang="en-US" altLang="zh-CN" sz="2800">
                <a:solidFill>
                  <a:srgbClr val="FF3399"/>
                </a:solidFill>
              </a:rPr>
              <a:t>f</a:t>
            </a:r>
            <a:r>
              <a:rPr lang="zh-CN" altLang="en-US" sz="2800">
                <a:solidFill>
                  <a:srgbClr val="FF3399"/>
                </a:solidFill>
              </a:rPr>
              <a:t>，</a:t>
            </a:r>
            <a:r>
              <a:rPr lang="en-US" altLang="zh-CN" sz="2800">
                <a:solidFill>
                  <a:srgbClr val="FF3399"/>
                </a:solidFill>
              </a:rPr>
              <a:t>new</a:t>
            </a:r>
            <a:r>
              <a:rPr lang="zh-CN" altLang="en-US" sz="2800">
                <a:solidFill>
                  <a:srgbClr val="FF3399"/>
                </a:solidFill>
              </a:rPr>
              <a:t>）</a:t>
            </a:r>
            <a:r>
              <a:rPr lang="zh-CN" altLang="en-US" sz="2800"/>
              <a:t>用</a:t>
            </a:r>
            <a:r>
              <a:rPr lang="en-US" altLang="zh-CN" sz="2800"/>
              <a:t>new</a:t>
            </a:r>
            <a:r>
              <a:rPr lang="zh-CN" altLang="en-US" sz="2800"/>
              <a:t>替换符号表达式</a:t>
            </a:r>
            <a:r>
              <a:rPr lang="en-US" altLang="zh-CN" sz="2800"/>
              <a:t>f</a:t>
            </a:r>
            <a:r>
              <a:rPr lang="zh-CN" altLang="en-US" sz="2800"/>
              <a:t>中所有系统指定的变量；</a:t>
            </a:r>
          </a:p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FF3399"/>
                </a:solidFill>
              </a:rPr>
              <a:t>subs</a:t>
            </a:r>
            <a:r>
              <a:rPr lang="zh-CN" altLang="en-US" sz="2800">
                <a:solidFill>
                  <a:srgbClr val="FF3399"/>
                </a:solidFill>
              </a:rPr>
              <a:t>（</a:t>
            </a:r>
            <a:r>
              <a:rPr lang="en-US" altLang="zh-CN" sz="2800">
                <a:solidFill>
                  <a:srgbClr val="FF3399"/>
                </a:solidFill>
              </a:rPr>
              <a:t>f</a:t>
            </a:r>
            <a:r>
              <a:rPr lang="zh-CN" altLang="en-US" sz="2800">
                <a:solidFill>
                  <a:srgbClr val="FF3399"/>
                </a:solidFill>
              </a:rPr>
              <a:t>，</a:t>
            </a:r>
            <a:r>
              <a:rPr lang="en-US" altLang="zh-CN" sz="2800">
                <a:solidFill>
                  <a:srgbClr val="FF3399"/>
                </a:solidFill>
              </a:rPr>
              <a:t>old</a:t>
            </a:r>
            <a:r>
              <a:rPr lang="zh-CN" altLang="en-US" sz="2800">
                <a:solidFill>
                  <a:srgbClr val="FF3399"/>
                </a:solidFill>
              </a:rPr>
              <a:t>，</a:t>
            </a:r>
            <a:r>
              <a:rPr lang="en-US" altLang="zh-CN" sz="2800">
                <a:solidFill>
                  <a:srgbClr val="FF3399"/>
                </a:solidFill>
              </a:rPr>
              <a:t>new</a:t>
            </a:r>
            <a:r>
              <a:rPr lang="zh-CN" altLang="en-US" sz="2800">
                <a:solidFill>
                  <a:srgbClr val="FF3399"/>
                </a:solidFill>
              </a:rPr>
              <a:t>）</a:t>
            </a:r>
            <a:r>
              <a:rPr lang="zh-CN" altLang="en-US" sz="2800"/>
              <a:t>将符号表达式中所有</a:t>
            </a:r>
            <a:r>
              <a:rPr lang="en-US" altLang="zh-CN" sz="2800"/>
              <a:t>old</a:t>
            </a:r>
            <a:r>
              <a:rPr lang="zh-CN" altLang="en-US" sz="2800"/>
              <a:t>出现的地方用</a:t>
            </a:r>
            <a:r>
              <a:rPr lang="en-US" altLang="zh-CN" sz="2800"/>
              <a:t>new</a:t>
            </a:r>
            <a:r>
              <a:rPr lang="zh-CN" altLang="en-US" sz="2800"/>
              <a:t>值替换。</a:t>
            </a:r>
          </a:p>
        </p:txBody>
      </p:sp>
      <p:sp>
        <p:nvSpPr>
          <p:cNvPr id="27652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323850" y="765175"/>
            <a:ext cx="84582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80DF3"/>
                </a:solidFill>
              </a:rPr>
              <a:t>例：表达式代换</a:t>
            </a:r>
            <a:endParaRPr lang="en-US" altLang="zh-CN" sz="2800" b="1" dirty="0">
              <a:solidFill>
                <a:srgbClr val="180DF3"/>
              </a:solidFill>
            </a:endParaRPr>
          </a:p>
          <a:p>
            <a:pPr eaLnBrk="1" hangingPunct="1"/>
            <a:r>
              <a:rPr lang="en-US" altLang="zh-CN" sz="2800" dirty="0"/>
              <a:t>    &gt;&gt; a=5; c=10;</a:t>
            </a:r>
          </a:p>
          <a:p>
            <a:pPr eaLnBrk="1" hangingPunct="1"/>
            <a:r>
              <a:rPr lang="en-US" altLang="zh-CN" sz="2800" dirty="0"/>
              <a:t>    &gt;&gt; y=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('a*x^2+b*</a:t>
            </a:r>
            <a:r>
              <a:rPr lang="en-US" altLang="zh-CN" sz="2800" dirty="0" err="1"/>
              <a:t>x+c</a:t>
            </a:r>
            <a:r>
              <a:rPr lang="en-US" altLang="zh-CN" sz="2800" dirty="0"/>
              <a:t>')</a:t>
            </a:r>
          </a:p>
          <a:p>
            <a:pPr eaLnBrk="1" hangingPunct="1"/>
            <a:r>
              <a:rPr lang="en-US" altLang="zh-CN" sz="2800" dirty="0"/>
              <a:t>    &gt;&gt; subs(y)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    </a:t>
            </a:r>
            <a:r>
              <a:rPr lang="es-ES" altLang="zh-CN" sz="2800" dirty="0"/>
              <a:t>&gt;&gt; syms a b</a:t>
            </a:r>
          </a:p>
          <a:p>
            <a:pPr eaLnBrk="1" hangingPunct="1"/>
            <a:r>
              <a:rPr lang="es-ES" altLang="zh-CN" sz="2800" dirty="0"/>
              <a:t>    &gt;&gt; subs(a+b,a,4)</a:t>
            </a:r>
          </a:p>
          <a:p>
            <a:pPr eaLnBrk="1" hangingPunct="1"/>
            <a:r>
              <a:rPr lang="es-ES" altLang="zh-CN" sz="2800" dirty="0"/>
              <a:t>    &gt;&gt; </a:t>
            </a:r>
            <a:r>
              <a:rPr lang="es-ES" altLang="zh-CN" sz="2800" dirty="0">
                <a:solidFill>
                  <a:srgbClr val="FF3399"/>
                </a:solidFill>
              </a:rPr>
              <a:t>subs(a+b,4) </a:t>
            </a:r>
            <a:r>
              <a:rPr lang="es-ES" altLang="zh-CN" sz="2800" dirty="0"/>
              <a:t>   </a:t>
            </a:r>
            <a:r>
              <a:rPr lang="es-ES" altLang="zh-CN" sz="2800" dirty="0">
                <a:solidFill>
                  <a:srgbClr val="FF3399"/>
                </a:solidFill>
              </a:rPr>
              <a:t>( b</a:t>
            </a:r>
            <a:r>
              <a:rPr lang="zh-CN" altLang="es-ES" sz="2800" dirty="0">
                <a:solidFill>
                  <a:srgbClr val="FF3399"/>
                </a:solidFill>
              </a:rPr>
              <a:t>是默认自变量，</a:t>
            </a:r>
            <a:r>
              <a:rPr lang="en-US" altLang="zh-CN" sz="2800" dirty="0">
                <a:solidFill>
                  <a:srgbClr val="FF3399"/>
                </a:solidFill>
              </a:rPr>
              <a:t>b</a:t>
            </a:r>
            <a:r>
              <a:rPr lang="zh-CN" altLang="es-ES" sz="2800" dirty="0">
                <a:solidFill>
                  <a:srgbClr val="FF3399"/>
                </a:solidFill>
              </a:rPr>
              <a:t>被替换成</a:t>
            </a:r>
            <a:r>
              <a:rPr lang="es-ES" altLang="zh-CN" sz="2800" dirty="0">
                <a:solidFill>
                  <a:srgbClr val="FF3399"/>
                </a:solidFill>
              </a:rPr>
              <a:t>4 )</a:t>
            </a:r>
          </a:p>
          <a:p>
            <a:pPr eaLnBrk="1" hangingPunct="1"/>
            <a:endParaRPr lang="es-ES" altLang="zh-CN" sz="2800" dirty="0">
              <a:solidFill>
                <a:srgbClr val="FF3399"/>
              </a:solidFill>
            </a:endParaRPr>
          </a:p>
          <a:p>
            <a:pPr eaLnBrk="1" hangingPunct="1"/>
            <a:r>
              <a:rPr lang="es-ES" altLang="zh-CN" sz="2800" dirty="0"/>
              <a:t>    &gt;&gt; subs(cos(a)+sin(b),{a,b},{sym('alpha'),2})</a:t>
            </a:r>
          </a:p>
          <a:p>
            <a:pPr eaLnBrk="1" hangingPunct="1"/>
            <a:r>
              <a:rPr lang="en-US" altLang="zh-CN" sz="2800" dirty="0"/>
              <a:t>                 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结果是</a:t>
            </a:r>
            <a:r>
              <a:rPr lang="en-US" altLang="zh-CN" sz="2400" dirty="0">
                <a:solidFill>
                  <a:srgbClr val="00B050"/>
                </a:solidFill>
              </a:rPr>
              <a:t>sin(2) + cos(alpha)</a:t>
            </a:r>
          </a:p>
        </p:txBody>
      </p:sp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 txBox="1">
            <a:spLocks noChangeArrowheads="1"/>
          </p:cNvSpPr>
          <p:nvPr/>
        </p:nvSpPr>
        <p:spPr bwMode="auto">
          <a:xfrm>
            <a:off x="827088" y="998538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符号运算</a:t>
            </a:r>
          </a:p>
        </p:txBody>
      </p:sp>
      <p:sp>
        <p:nvSpPr>
          <p:cNvPr id="12291" name="Rectangle 4"/>
          <p:cNvSpPr txBox="1">
            <a:spLocks noChangeArrowheads="1"/>
          </p:cNvSpPr>
          <p:nvPr/>
        </p:nvSpPr>
        <p:spPr bwMode="auto">
          <a:xfrm>
            <a:off x="2638425" y="1773238"/>
            <a:ext cx="5935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符号对象的创建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符号对象的基本运算</a:t>
            </a:r>
            <a:endParaRPr lang="zh-CN" altLang="en-US" sz="2800" b="1" dirty="0">
              <a:solidFill>
                <a:srgbClr val="FF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符号的微积分运算</a:t>
            </a:r>
            <a:endParaRPr lang="zh-CN" altLang="en-US" sz="2800" b="1" dirty="0">
              <a:solidFill>
                <a:srgbClr val="FF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符号方程求解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符号的其他运算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685800" y="1052513"/>
            <a:ext cx="7848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180DF3"/>
                </a:solidFill>
              </a:rPr>
              <a:t>例</a:t>
            </a:r>
            <a:r>
              <a:rPr lang="en-US" altLang="zh-CN" sz="2800" dirty="0">
                <a:solidFill>
                  <a:srgbClr val="180DF3"/>
                </a:solidFill>
              </a:rPr>
              <a:t>: collect </a:t>
            </a:r>
            <a:r>
              <a:rPr lang="zh-CN" altLang="en-US" sz="2800" dirty="0">
                <a:solidFill>
                  <a:srgbClr val="180DF3"/>
                </a:solidFill>
              </a:rPr>
              <a:t>合并同类项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en-US" altLang="zh-CN" sz="2800" dirty="0"/>
              <a:t>&gt;&gt; f=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('x^2*</a:t>
            </a:r>
            <a:r>
              <a:rPr lang="en-US" altLang="zh-CN" sz="2800" dirty="0" err="1"/>
              <a:t>y+y</a:t>
            </a:r>
            <a:r>
              <a:rPr lang="en-US" altLang="zh-CN" sz="2800" dirty="0"/>
              <a:t>*x-x^2-2*x');</a:t>
            </a:r>
          </a:p>
          <a:p>
            <a:pPr eaLnBrk="1" hangingPunct="1"/>
            <a:r>
              <a:rPr lang="en-US" altLang="zh-CN" sz="2800" dirty="0"/>
              <a:t>&gt;&gt; collect(f) 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zh-CN" altLang="en-US" sz="2800" dirty="0">
                <a:solidFill>
                  <a:srgbClr val="180DF3"/>
                </a:solidFill>
              </a:rPr>
              <a:t>结果是</a:t>
            </a:r>
            <a:r>
              <a:rPr lang="es-ES" altLang="zh-CN" sz="2800" dirty="0">
                <a:solidFill>
                  <a:srgbClr val="180DF3"/>
                </a:solidFill>
              </a:rPr>
              <a:t>(y - 1)*x^2 + (y - 2)*x</a:t>
            </a:r>
            <a:endParaRPr lang="en-US" altLang="zh-CN" sz="2800" dirty="0">
              <a:solidFill>
                <a:srgbClr val="180DF3"/>
              </a:solidFill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&gt;&gt; syms x y;</a:t>
            </a:r>
          </a:p>
          <a:p>
            <a:pPr eaLnBrk="1" hangingPunct="1"/>
            <a:r>
              <a:rPr lang="en-US" altLang="zh-CN" sz="2800" dirty="0"/>
              <a:t>&gt;&gt; collect(x^2*</a:t>
            </a:r>
            <a:r>
              <a:rPr lang="en-US" altLang="zh-CN" sz="2800" dirty="0" err="1"/>
              <a:t>y+y</a:t>
            </a:r>
            <a:r>
              <a:rPr lang="en-US" altLang="zh-CN" sz="2800" dirty="0"/>
              <a:t>*x-x^2-2*x)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zh-CN" altLang="en-US" sz="2800" dirty="0">
                <a:solidFill>
                  <a:srgbClr val="180DF3"/>
                </a:solidFill>
              </a:rPr>
              <a:t>结果也是</a:t>
            </a:r>
            <a:r>
              <a:rPr lang="es-ES" altLang="zh-CN" sz="2800" dirty="0">
                <a:solidFill>
                  <a:srgbClr val="180DF3"/>
                </a:solidFill>
              </a:rPr>
              <a:t>(y - 1)*x^2 + (y - 2)*x</a:t>
            </a:r>
            <a:endParaRPr lang="en-US" altLang="zh-CN" sz="2800" dirty="0">
              <a:solidFill>
                <a:srgbClr val="180DF3"/>
              </a:solidFill>
            </a:endParaRP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647700" y="909638"/>
            <a:ext cx="7848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180DF3"/>
                </a:solidFill>
              </a:rPr>
              <a:t>例</a:t>
            </a:r>
            <a:r>
              <a:rPr lang="en-US" altLang="zh-CN" sz="2800" dirty="0">
                <a:solidFill>
                  <a:srgbClr val="180DF3"/>
                </a:solidFill>
              </a:rPr>
              <a:t>: expand</a:t>
            </a:r>
            <a:r>
              <a:rPr lang="zh-CN" altLang="en-US" sz="2800" dirty="0">
                <a:solidFill>
                  <a:srgbClr val="180DF3"/>
                </a:solidFill>
              </a:rPr>
              <a:t>展开多项式</a:t>
            </a:r>
            <a:endParaRPr lang="en-US" altLang="zh-CN" sz="2800" dirty="0">
              <a:solidFill>
                <a:srgbClr val="180DF3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180DF3"/>
              </a:solidFill>
            </a:endParaRPr>
          </a:p>
          <a:p>
            <a:pPr eaLnBrk="1" hangingPunct="1"/>
            <a:r>
              <a:rPr lang="en-US" altLang="zh-CN" sz="2800" dirty="0"/>
              <a:t>&gt;&gt; f=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宋体" panose="02010600030101010101" pitchFamily="2" charset="-122"/>
              </a:rPr>
              <a:t>‘</a:t>
            </a:r>
            <a:r>
              <a:rPr lang="en-US" altLang="zh-CN" sz="2800" dirty="0"/>
              <a:t>(x-2)*(x-4)</a:t>
            </a:r>
            <a:r>
              <a:rPr lang="en-US" altLang="zh-CN" sz="2800" dirty="0">
                <a:latin typeface="宋体" panose="02010600030101010101" pitchFamily="2" charset="-122"/>
              </a:rPr>
              <a:t>’</a:t>
            </a:r>
            <a:r>
              <a:rPr lang="en-US" altLang="zh-CN" sz="2800" dirty="0"/>
              <a:t>); </a:t>
            </a:r>
          </a:p>
          <a:p>
            <a:pPr eaLnBrk="1" hangingPunct="1"/>
            <a:r>
              <a:rPr lang="en-US" altLang="zh-CN" sz="2800" dirty="0"/>
              <a:t>&gt;&gt; expand(f)</a:t>
            </a:r>
            <a:r>
              <a:rPr lang="en-US" altLang="zh-CN" sz="2800" dirty="0">
                <a:solidFill>
                  <a:srgbClr val="00B050"/>
                </a:solidFill>
              </a:rPr>
              <a:t>   %</a:t>
            </a:r>
            <a:r>
              <a:rPr lang="zh-CN" altLang="en-US" sz="2800" dirty="0">
                <a:solidFill>
                  <a:srgbClr val="00B050"/>
                </a:solidFill>
              </a:rPr>
              <a:t>结果是</a:t>
            </a:r>
            <a:r>
              <a:rPr lang="en-US" altLang="zh-CN" sz="2800" dirty="0">
                <a:solidFill>
                  <a:srgbClr val="00B050"/>
                </a:solidFill>
              </a:rPr>
              <a:t>x^2 - 6*x + 8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&gt;&gt; expand(  (x-2)*(x-4)  )  </a:t>
            </a:r>
            <a:r>
              <a:rPr lang="en-US" altLang="zh-CN" sz="2800" dirty="0">
                <a:solidFill>
                  <a:srgbClr val="00B050"/>
                </a:solidFill>
              </a:rPr>
              <a:t>%x</a:t>
            </a:r>
            <a:r>
              <a:rPr lang="zh-CN" altLang="en-US" sz="2800" dirty="0">
                <a:solidFill>
                  <a:srgbClr val="00B050"/>
                </a:solidFill>
              </a:rPr>
              <a:t>默认是数值</a:t>
            </a:r>
          </a:p>
          <a:p>
            <a:pPr eaLnBrk="1" hangingPunct="1"/>
            <a:r>
              <a:rPr lang="zh-CN" altLang="en-US" sz="2800" dirty="0">
                <a:solidFill>
                  <a:srgbClr val="00B050"/>
                </a:solidFill>
              </a:rPr>
              <a:t>           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%</a:t>
            </a:r>
            <a:r>
              <a:rPr lang="zh-CN" altLang="en-US" sz="2800" dirty="0">
                <a:solidFill>
                  <a:srgbClr val="00B050"/>
                </a:solidFill>
              </a:rPr>
              <a:t>这样是不行的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??? Undefined function or variable 'x'.</a:t>
            </a:r>
          </a:p>
          <a:p>
            <a:pPr eaLnBrk="1" hangingPunct="1"/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需要事先定义</a:t>
            </a:r>
            <a:r>
              <a:rPr lang="en-US" altLang="zh-CN" sz="2400" dirty="0">
                <a:solidFill>
                  <a:srgbClr val="FF0000"/>
                </a:solidFill>
              </a:rPr>
              <a:t>syms x</a:t>
            </a:r>
          </a:p>
        </p:txBody>
      </p:sp>
      <p:sp>
        <p:nvSpPr>
          <p:cNvPr id="30723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685800" y="844550"/>
            <a:ext cx="7848600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180DF3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rgbClr val="180DF3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800" dirty="0" err="1">
                <a:solidFill>
                  <a:srgbClr val="180DF3"/>
                </a:solidFill>
                <a:latin typeface="宋体" panose="02010600030101010101" pitchFamily="2" charset="-122"/>
              </a:rPr>
              <a:t>horner</a:t>
            </a:r>
            <a:r>
              <a:rPr lang="zh-CN" altLang="en-US" sz="2800" dirty="0">
                <a:solidFill>
                  <a:srgbClr val="180DF3"/>
                </a:solidFill>
                <a:latin typeface="宋体" panose="02010600030101010101" pitchFamily="2" charset="-122"/>
              </a:rPr>
              <a:t>分解成嵌套形式</a:t>
            </a:r>
            <a:endParaRPr lang="en-US" altLang="zh-CN" sz="2800" dirty="0">
              <a:solidFill>
                <a:srgbClr val="180DF3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</a:rPr>
              <a:t>&gt;&gt;syms x;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</a:rPr>
              <a:t>&gt;&gt;</a:t>
            </a:r>
            <a:r>
              <a:rPr lang="en-US" altLang="zh-CN" sz="2800" dirty="0" err="1">
                <a:latin typeface="宋体" panose="02010600030101010101" pitchFamily="2" charset="-122"/>
              </a:rPr>
              <a:t>horner</a:t>
            </a:r>
            <a:r>
              <a:rPr lang="en-US" altLang="zh-CN" sz="2800" dirty="0">
                <a:latin typeface="宋体" panose="02010600030101010101" pitchFamily="2" charset="-122"/>
              </a:rPr>
              <a:t>(x^3-6*x^2+11*x-6)</a:t>
            </a:r>
          </a:p>
          <a:p>
            <a:pPr eaLnBrk="1" hangingPunct="1"/>
            <a:endParaRPr lang="en-US" altLang="zh-CN" sz="12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结果是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</a:rPr>
              <a:t>x*(x*(x - 6) + 11) - 6</a:t>
            </a:r>
          </a:p>
        </p:txBody>
      </p:sp>
      <p:sp>
        <p:nvSpPr>
          <p:cNvPr id="31747" name="Rectangle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685800" y="3716338"/>
            <a:ext cx="78486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180DF3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180DF3"/>
                </a:solidFill>
                <a:latin typeface="宋体" panose="02010600030101010101" pitchFamily="2" charset="-122"/>
              </a:rPr>
              <a:t>: factor</a:t>
            </a:r>
            <a:r>
              <a:rPr lang="zh-CN" altLang="en-US" sz="2800">
                <a:solidFill>
                  <a:srgbClr val="180DF3"/>
                </a:solidFill>
                <a:latin typeface="宋体" panose="02010600030101010101" pitchFamily="2" charset="-122"/>
              </a:rPr>
              <a:t>因式分解</a:t>
            </a:r>
          </a:p>
          <a:p>
            <a:pPr eaLnBrk="1" hangingPunct="1"/>
            <a:endParaRPr lang="zh-CN" altLang="en-US" sz="1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&gt;&gt;factor(x^3-6*x^2+11*x-6)</a:t>
            </a:r>
          </a:p>
          <a:p>
            <a:pPr eaLnBrk="1" hangingPunct="1"/>
            <a:endParaRPr lang="en-US" altLang="zh-CN" sz="12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结果是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(x - 3)*(x - 1)*(x - 2)</a:t>
            </a:r>
          </a:p>
        </p:txBody>
      </p:sp>
      <p:sp>
        <p:nvSpPr>
          <p:cNvPr id="31748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  <a:latin typeface="宋体" panose="02010600030101010101" pitchFamily="2" charset="-122"/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685800" y="765175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180DF3"/>
                </a:solidFill>
              </a:rPr>
              <a:t>例</a:t>
            </a:r>
            <a:r>
              <a:rPr lang="en-US" altLang="zh-CN" sz="2800" dirty="0">
                <a:solidFill>
                  <a:srgbClr val="180DF3"/>
                </a:solidFill>
              </a:rPr>
              <a:t>: simplify: </a:t>
            </a:r>
            <a:r>
              <a:rPr lang="zh-CN" altLang="en-US" sz="2800" dirty="0">
                <a:solidFill>
                  <a:srgbClr val="180DF3"/>
                </a:solidFill>
              </a:rPr>
              <a:t>对表达式化简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&gt;&gt;simplify(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('sin(y)^2 + </a:t>
            </a:r>
            <a:r>
              <a:rPr lang="en-US" altLang="zh-CN" sz="2800" dirty="0" err="1"/>
              <a:t>cos</a:t>
            </a:r>
            <a:r>
              <a:rPr lang="en-US" altLang="zh-CN" sz="2800" dirty="0"/>
              <a:t>(y)^2'))   </a:t>
            </a:r>
            <a:r>
              <a:rPr lang="en-US" altLang="zh-CN" sz="2800" dirty="0">
                <a:solidFill>
                  <a:srgbClr val="00B050"/>
                </a:solidFill>
              </a:rPr>
              <a:t>%</a:t>
            </a:r>
            <a:r>
              <a:rPr lang="zh-CN" altLang="en-US" sz="2800" dirty="0">
                <a:solidFill>
                  <a:srgbClr val="00B050"/>
                </a:solidFill>
              </a:rPr>
              <a:t>结果为</a:t>
            </a:r>
            <a:r>
              <a:rPr lang="en-US" altLang="zh-CN" sz="2800" dirty="0">
                <a:solidFill>
                  <a:srgbClr val="00B050"/>
                </a:solidFill>
              </a:rPr>
              <a:t>1</a:t>
            </a:r>
          </a:p>
          <a:p>
            <a:pPr eaLnBrk="1" hangingPunct="1"/>
            <a:r>
              <a:rPr lang="en-US" altLang="zh-CN" sz="2800" dirty="0"/>
              <a:t>&gt;&gt;syms x</a:t>
            </a:r>
          </a:p>
          <a:p>
            <a:pPr eaLnBrk="1" hangingPunct="1"/>
            <a:r>
              <a:rPr lang="en-US" altLang="zh-CN" sz="2800" dirty="0"/>
              <a:t>&gt;&gt;simplify((x^2+5*x+6)/(x+2))  </a:t>
            </a:r>
            <a:r>
              <a:rPr lang="en-US" altLang="zh-CN" sz="2800" dirty="0">
                <a:solidFill>
                  <a:srgbClr val="00B050"/>
                </a:solidFill>
              </a:rPr>
              <a:t>%</a:t>
            </a:r>
            <a:r>
              <a:rPr lang="zh-CN" altLang="en-US" sz="2800" dirty="0">
                <a:solidFill>
                  <a:srgbClr val="00B050"/>
                </a:solidFill>
              </a:rPr>
              <a:t>结果</a:t>
            </a:r>
            <a:r>
              <a:rPr lang="en-US" altLang="zh-CN" sz="2800" dirty="0">
                <a:solidFill>
                  <a:srgbClr val="00B050"/>
                </a:solidFill>
              </a:rPr>
              <a:t>x+3</a:t>
            </a:r>
          </a:p>
          <a:p>
            <a:pPr eaLnBrk="1" hangingPunct="1"/>
            <a:r>
              <a:rPr lang="en-US" altLang="zh-CN" sz="2800" dirty="0"/>
              <a:t>&gt;&gt;f=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('16')</a:t>
            </a:r>
          </a:p>
          <a:p>
            <a:pPr eaLnBrk="1" hangingPunct="1"/>
            <a:r>
              <a:rPr lang="en-US" altLang="zh-CN" sz="2800" dirty="0"/>
              <a:t>&gt;&gt;simplify(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(f))</a:t>
            </a:r>
            <a:r>
              <a:rPr lang="en-US" altLang="zh-CN" sz="2800" dirty="0">
                <a:solidFill>
                  <a:srgbClr val="00B050"/>
                </a:solidFill>
              </a:rPr>
              <a:t>  %</a:t>
            </a:r>
            <a:r>
              <a:rPr lang="zh-CN" altLang="en-US" sz="2800" dirty="0">
                <a:solidFill>
                  <a:srgbClr val="00B050"/>
                </a:solidFill>
              </a:rPr>
              <a:t>结果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771" name="Rectangle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685800" y="3500438"/>
            <a:ext cx="78486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180DF3"/>
                </a:solidFill>
              </a:rPr>
              <a:t>例</a:t>
            </a:r>
            <a:r>
              <a:rPr lang="en-US" altLang="zh-CN" sz="2800" dirty="0">
                <a:solidFill>
                  <a:srgbClr val="180DF3"/>
                </a:solidFill>
              </a:rPr>
              <a:t>: simple</a:t>
            </a:r>
            <a:r>
              <a:rPr lang="zh-CN" altLang="en-US" sz="2800" dirty="0">
                <a:solidFill>
                  <a:srgbClr val="180DF3"/>
                </a:solidFill>
              </a:rPr>
              <a:t>自动探测多种化简方</a:t>
            </a:r>
            <a:r>
              <a:rPr lang="en-US" altLang="zh-CN" sz="2800" dirty="0">
                <a:solidFill>
                  <a:srgbClr val="180DF3"/>
                </a:solidFill>
              </a:rPr>
              <a:t>,</a:t>
            </a:r>
            <a:r>
              <a:rPr lang="zh-CN" altLang="en-US" sz="2800" dirty="0">
                <a:solidFill>
                  <a:srgbClr val="180DF3"/>
                </a:solidFill>
              </a:rPr>
              <a:t>给出最简形式</a:t>
            </a:r>
          </a:p>
          <a:p>
            <a:pPr eaLnBrk="1" hangingPunct="1"/>
            <a:r>
              <a:rPr lang="en-US" altLang="zh-CN" sz="2800" dirty="0"/>
              <a:t>&gt;&gt;syms x</a:t>
            </a:r>
          </a:p>
          <a:p>
            <a:pPr eaLnBrk="1" hangingPunct="1"/>
            <a:r>
              <a:rPr lang="en-US" altLang="zh-CN" sz="2800" dirty="0"/>
              <a:t>&gt;&gt;f=2*</a:t>
            </a:r>
            <a:r>
              <a:rPr lang="en-US" altLang="zh-CN" sz="2800" dirty="0" err="1"/>
              <a:t>cos</a:t>
            </a:r>
            <a:r>
              <a:rPr lang="en-US" altLang="zh-CN" sz="2800" dirty="0"/>
              <a:t>(x)^2-sin(x)^2;</a:t>
            </a:r>
          </a:p>
          <a:p>
            <a:pPr eaLnBrk="1" hangingPunct="1"/>
            <a:r>
              <a:rPr lang="en-US" altLang="zh-CN" sz="2800" dirty="0"/>
              <a:t>&gt;&gt;simple(f)</a:t>
            </a:r>
          </a:p>
          <a:p>
            <a:pPr eaLnBrk="1" hangingPunct="1"/>
            <a:r>
              <a:rPr lang="en-US" altLang="zh-CN" sz="2800" dirty="0"/>
              <a:t>&gt;&gt;[</a:t>
            </a:r>
            <a:r>
              <a:rPr lang="en-US" altLang="zh-CN" sz="2800" dirty="0" err="1"/>
              <a:t>r,how</a:t>
            </a:r>
            <a:r>
              <a:rPr lang="en-US" altLang="zh-CN" sz="2800" dirty="0"/>
              <a:t>]=simple(f) 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zh-CN" altLang="en-US" sz="2800" dirty="0">
                <a:solidFill>
                  <a:srgbClr val="FF3399"/>
                </a:solidFill>
              </a:rPr>
              <a:t>尝试对比</a:t>
            </a:r>
            <a:r>
              <a:rPr lang="en-US" altLang="zh-CN" sz="2800" dirty="0" err="1">
                <a:solidFill>
                  <a:srgbClr val="FF3399"/>
                </a:solidFill>
              </a:rPr>
              <a:t>simple，simplify</a:t>
            </a:r>
            <a:r>
              <a:rPr lang="zh-CN" altLang="en-US" sz="2800" dirty="0">
                <a:solidFill>
                  <a:srgbClr val="FF3399"/>
                </a:solidFill>
              </a:rPr>
              <a:t>的异同。</a:t>
            </a:r>
            <a:endParaRPr lang="en-US" altLang="zh-CN" sz="2800" dirty="0">
              <a:solidFill>
                <a:srgbClr val="FF3399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rgbClr val="FF3399"/>
                </a:solidFill>
              </a:rPr>
              <a:t>simple</a:t>
            </a:r>
            <a:r>
              <a:rPr lang="zh-CN" altLang="en-US" sz="2800" dirty="0">
                <a:solidFill>
                  <a:srgbClr val="FF3399"/>
                </a:solidFill>
              </a:rPr>
              <a:t>返回</a:t>
            </a:r>
            <a:r>
              <a:rPr lang="en-US" altLang="zh-CN" sz="2800" dirty="0">
                <a:solidFill>
                  <a:srgbClr val="FF3399"/>
                </a:solidFill>
              </a:rPr>
              <a:t>how = []</a:t>
            </a:r>
            <a:r>
              <a:rPr lang="zh-CN" altLang="en-US" sz="2800" dirty="0">
                <a:solidFill>
                  <a:srgbClr val="FF3399"/>
                </a:solidFill>
              </a:rPr>
              <a:t>说明什么？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  <p:sp>
        <p:nvSpPr>
          <p:cNvPr id="32772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5588" y="908050"/>
            <a:ext cx="79898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80DF3"/>
                </a:solidFill>
              </a:rPr>
              <a:t>例：通分， 符号表达式</a:t>
            </a:r>
            <a:r>
              <a:rPr lang="en-US" altLang="zh-CN" sz="3200" b="1">
                <a:solidFill>
                  <a:srgbClr val="180DF3"/>
                </a:solidFill>
              </a:rPr>
              <a:t>/</a:t>
            </a:r>
            <a:r>
              <a:rPr lang="zh-CN" altLang="en-US" sz="3200" b="1">
                <a:solidFill>
                  <a:srgbClr val="180DF3"/>
                </a:solidFill>
              </a:rPr>
              <a:t>多项式互转</a:t>
            </a:r>
          </a:p>
          <a:p>
            <a:pPr eaLnBrk="1" hangingPunct="1"/>
            <a:r>
              <a:rPr lang="en-US" altLang="zh-CN" sz="3200"/>
              <a:t>&gt;&gt; f1=sym('1/(a-b)');</a:t>
            </a:r>
          </a:p>
          <a:p>
            <a:pPr eaLnBrk="1" hangingPunct="1"/>
            <a:r>
              <a:rPr lang="en-US" altLang="zh-CN" sz="3200"/>
              <a:t>&gt;&gt; f2=sym('2*a/(a+b)');</a:t>
            </a:r>
          </a:p>
          <a:p>
            <a:pPr eaLnBrk="1" hangingPunct="1"/>
            <a:r>
              <a:rPr lang="en-US" altLang="zh-CN" sz="3200"/>
              <a:t>&gt;&gt; f3=sym('(a+1)*(b-1)*(a-b)');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55588" y="3644900"/>
            <a:ext cx="79898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&gt;&gt; [n,d]=</a:t>
            </a:r>
            <a:r>
              <a:rPr lang="en-US" altLang="zh-CN" sz="3200">
                <a:solidFill>
                  <a:srgbClr val="FF3399"/>
                </a:solidFill>
              </a:rPr>
              <a:t>numden</a:t>
            </a:r>
            <a:r>
              <a:rPr lang="en-US" altLang="zh-CN" sz="3200"/>
              <a:t>(f1+f2)    </a:t>
            </a:r>
            <a:r>
              <a:rPr lang="en-US" altLang="zh-CN" sz="2400">
                <a:solidFill>
                  <a:srgbClr val="00B050"/>
                </a:solidFill>
              </a:rPr>
              <a:t>%n</a:t>
            </a:r>
            <a:r>
              <a:rPr lang="zh-CN" altLang="en-US" sz="2400">
                <a:solidFill>
                  <a:srgbClr val="00B050"/>
                </a:solidFill>
              </a:rPr>
              <a:t>为分子，</a:t>
            </a:r>
            <a:r>
              <a:rPr lang="en-US" altLang="zh-CN" sz="2400">
                <a:solidFill>
                  <a:srgbClr val="00B050"/>
                </a:solidFill>
              </a:rPr>
              <a:t>d</a:t>
            </a:r>
            <a:r>
              <a:rPr lang="zh-CN" altLang="en-US" sz="2400">
                <a:solidFill>
                  <a:srgbClr val="00B050"/>
                </a:solidFill>
              </a:rPr>
              <a:t>为分母</a:t>
            </a:r>
            <a:endParaRPr lang="en-US" altLang="zh-CN" sz="240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3200"/>
              <a:t>&gt;&gt; p=sym(</a:t>
            </a:r>
            <a:r>
              <a:rPr lang="en-US" altLang="zh-CN" sz="3200">
                <a:latin typeface="宋体" panose="02010600030101010101" pitchFamily="2" charset="-122"/>
              </a:rPr>
              <a:t>‘</a:t>
            </a:r>
            <a:r>
              <a:rPr lang="en-US" altLang="zh-CN" sz="3200"/>
              <a:t>2*x^3+3*x^2+4</a:t>
            </a:r>
            <a:r>
              <a:rPr lang="en-US" altLang="zh-CN" sz="3200">
                <a:latin typeface="宋体" panose="02010600030101010101" pitchFamily="2" charset="-122"/>
              </a:rPr>
              <a:t>’</a:t>
            </a:r>
            <a:r>
              <a:rPr lang="en-US" altLang="zh-CN" sz="3200"/>
              <a:t>); </a:t>
            </a:r>
          </a:p>
          <a:p>
            <a:pPr eaLnBrk="1" hangingPunct="1"/>
            <a:r>
              <a:rPr lang="en-US" altLang="zh-CN" sz="3200"/>
              <a:t>&gt;&gt; </a:t>
            </a:r>
            <a:r>
              <a:rPr lang="en-US" altLang="zh-CN" sz="3200">
                <a:solidFill>
                  <a:srgbClr val="FF3399"/>
                </a:solidFill>
              </a:rPr>
              <a:t>sym2poly</a:t>
            </a:r>
            <a:r>
              <a:rPr lang="en-US" altLang="zh-CN" sz="3200"/>
              <a:t>(p)  </a:t>
            </a:r>
            <a:r>
              <a:rPr lang="en-US" altLang="zh-CN" sz="2400">
                <a:solidFill>
                  <a:srgbClr val="00B050"/>
                </a:solidFill>
              </a:rPr>
              <a:t>%</a:t>
            </a:r>
            <a:r>
              <a:rPr lang="zh-CN" altLang="en-US" sz="2400">
                <a:solidFill>
                  <a:srgbClr val="00B050"/>
                </a:solidFill>
              </a:rPr>
              <a:t>结果为</a:t>
            </a:r>
            <a:r>
              <a:rPr lang="en-US" altLang="zh-CN" sz="2400">
                <a:solidFill>
                  <a:srgbClr val="00B050"/>
                </a:solidFill>
              </a:rPr>
              <a:t>2  3  0  4</a:t>
            </a:r>
            <a:endParaRPr lang="en-US" altLang="zh-CN" sz="2400"/>
          </a:p>
          <a:p>
            <a:pPr eaLnBrk="1" hangingPunct="1"/>
            <a:r>
              <a:rPr lang="en-US" altLang="zh-CN" sz="3200"/>
              <a:t>&gt;&gt; x=[2,3,0,4];</a:t>
            </a:r>
          </a:p>
          <a:p>
            <a:pPr eaLnBrk="1" hangingPunct="1"/>
            <a:r>
              <a:rPr lang="en-US" altLang="zh-CN" sz="3200"/>
              <a:t>&gt;&gt; </a:t>
            </a:r>
            <a:r>
              <a:rPr lang="en-US" altLang="zh-CN" sz="3200">
                <a:solidFill>
                  <a:srgbClr val="FF3399"/>
                </a:solidFill>
              </a:rPr>
              <a:t>poly2sym</a:t>
            </a:r>
            <a:r>
              <a:rPr lang="en-US" altLang="zh-CN" sz="3200"/>
              <a:t>(x) </a:t>
            </a:r>
            <a:r>
              <a:rPr lang="en-US" altLang="zh-CN" sz="2400">
                <a:solidFill>
                  <a:srgbClr val="00B050"/>
                </a:solidFill>
              </a:rPr>
              <a:t>%</a:t>
            </a:r>
            <a:r>
              <a:rPr lang="zh-CN" altLang="en-US" sz="2400">
                <a:solidFill>
                  <a:srgbClr val="00B050"/>
                </a:solidFill>
              </a:rPr>
              <a:t>结果为</a:t>
            </a:r>
            <a:r>
              <a:rPr lang="en-US" altLang="zh-CN" sz="2400">
                <a:solidFill>
                  <a:srgbClr val="00B050"/>
                </a:solidFill>
              </a:rPr>
              <a:t>2*x^3 + 3*x^2 + 4</a:t>
            </a:r>
          </a:p>
        </p:txBody>
      </p:sp>
      <p:sp>
        <p:nvSpPr>
          <p:cNvPr id="33796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  <p:sp>
        <p:nvSpPr>
          <p:cNvPr id="33797" name="文本框 1"/>
          <p:cNvSpPr txBox="1">
            <a:spLocks noChangeArrowheads="1"/>
          </p:cNvSpPr>
          <p:nvPr/>
        </p:nvSpPr>
        <p:spPr bwMode="auto">
          <a:xfrm>
            <a:off x="6426200" y="1784350"/>
            <a:ext cx="2540000" cy="1476375"/>
          </a:xfrm>
          <a:prstGeom prst="rect">
            <a:avLst/>
          </a:prstGeom>
          <a:noFill/>
          <a:ln w="19050">
            <a:solidFill>
              <a:srgbClr val="180D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n=</a:t>
            </a:r>
          </a:p>
          <a:p>
            <a:pPr eaLnBrk="1" hangingPunct="1"/>
            <a:r>
              <a:rPr lang="zh-CN" altLang="en-US"/>
              <a:t>a + b - 2*a*b + 2*a^2</a:t>
            </a:r>
          </a:p>
          <a:p>
            <a:pPr eaLnBrk="1" hangingPunct="1"/>
            <a:r>
              <a:rPr lang="zh-CN" altLang="en-US"/>
              <a:t> </a:t>
            </a:r>
          </a:p>
          <a:p>
            <a:pPr eaLnBrk="1" hangingPunct="1"/>
            <a:r>
              <a:rPr lang="zh-CN" altLang="en-US"/>
              <a:t>d = </a:t>
            </a:r>
          </a:p>
          <a:p>
            <a:pPr eaLnBrk="1" hangingPunct="1"/>
            <a:r>
              <a:rPr lang="zh-CN" altLang="en-US"/>
              <a:t>(a + b)*(a - b)</a:t>
            </a:r>
          </a:p>
        </p:txBody>
      </p:sp>
      <p:cxnSp>
        <p:nvCxnSpPr>
          <p:cNvPr id="3" name="直接箭头连接符 2"/>
          <p:cNvCxnSpPr>
            <a:endCxn id="33797" idx="2"/>
          </p:cNvCxnSpPr>
          <p:nvPr/>
        </p:nvCxnSpPr>
        <p:spPr>
          <a:xfrm flipV="1">
            <a:off x="6553200" y="3260725"/>
            <a:ext cx="1143000" cy="725488"/>
          </a:xfrm>
          <a:prstGeom prst="straightConnector1">
            <a:avLst/>
          </a:prstGeom>
          <a:ln w="1905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228600" y="1154113"/>
            <a:ext cx="8591550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rgbClr val="180DF3"/>
                </a:solidFill>
              </a:rPr>
              <a:t>符号表达式求反函数 </a:t>
            </a:r>
            <a:r>
              <a:rPr lang="en-US" altLang="zh-CN" sz="3200">
                <a:solidFill>
                  <a:srgbClr val="180DF3"/>
                </a:solidFill>
              </a:rPr>
              <a:t>finverse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rgbClr val="FF3399"/>
                </a:solidFill>
              </a:rPr>
              <a:t>格式</a:t>
            </a:r>
            <a:r>
              <a:rPr lang="zh-CN" altLang="en-US" sz="3200"/>
              <a:t>：</a:t>
            </a:r>
            <a:r>
              <a:rPr lang="en-US" altLang="zh-CN" sz="3200"/>
              <a:t>finverse(f)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 finverse(f,v)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    f: </a:t>
            </a:r>
            <a:r>
              <a:rPr lang="zh-CN" altLang="en-US" sz="3200"/>
              <a:t>符号表达式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/>
              <a:t>             </a:t>
            </a:r>
            <a:r>
              <a:rPr lang="en-US" altLang="zh-CN" sz="3200"/>
              <a:t>v: </a:t>
            </a:r>
            <a:r>
              <a:rPr lang="zh-CN" altLang="en-US" sz="3200"/>
              <a:t>自变量。</a:t>
            </a:r>
          </a:p>
          <a:p>
            <a:pPr eaLnBrk="1" hangingPunct="1"/>
            <a:r>
              <a:rPr lang="zh-CN" altLang="en-US" sz="2800"/>
              <a:t>             </a:t>
            </a:r>
            <a:r>
              <a:rPr lang="en-US" altLang="zh-CN" sz="2800"/>
              <a:t>finverse(f)      </a:t>
            </a:r>
            <a:r>
              <a:rPr lang="zh-CN" altLang="en-US" sz="2800"/>
              <a:t>系统</a:t>
            </a:r>
            <a:r>
              <a:rPr lang="zh-CN" altLang="en-US" sz="2800">
                <a:solidFill>
                  <a:srgbClr val="FF3399"/>
                </a:solidFill>
              </a:rPr>
              <a:t>默认自变量</a:t>
            </a:r>
            <a:r>
              <a:rPr lang="zh-CN" altLang="en-US" sz="2800"/>
              <a:t>；</a:t>
            </a:r>
          </a:p>
          <a:p>
            <a:pPr eaLnBrk="1" hangingPunct="1"/>
            <a:r>
              <a:rPr lang="zh-CN" altLang="en-US" sz="2800"/>
              <a:t>             </a:t>
            </a:r>
            <a:r>
              <a:rPr lang="en-US" altLang="zh-CN" sz="2800"/>
              <a:t>finverse(f,v) </a:t>
            </a:r>
            <a:r>
              <a:rPr lang="zh-CN" altLang="en-US" sz="2800"/>
              <a:t>，</a:t>
            </a:r>
            <a:r>
              <a:rPr lang="en-US" altLang="zh-CN" sz="2800"/>
              <a:t>v</a:t>
            </a:r>
            <a:r>
              <a:rPr lang="zh-CN" altLang="en-US" sz="2800"/>
              <a:t>是</a:t>
            </a:r>
            <a:r>
              <a:rPr lang="zh-CN" altLang="en-US" sz="2800">
                <a:solidFill>
                  <a:srgbClr val="FF3399"/>
                </a:solidFill>
              </a:rPr>
              <a:t>指定的自变量</a:t>
            </a:r>
            <a:r>
              <a:rPr lang="zh-CN" altLang="en-US" sz="2800"/>
              <a:t>。</a:t>
            </a:r>
          </a:p>
        </p:txBody>
      </p:sp>
      <p:sp>
        <p:nvSpPr>
          <p:cNvPr id="34819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228600" y="981075"/>
            <a:ext cx="8736013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</a:rPr>
              <a:t>compose </a:t>
            </a:r>
            <a:r>
              <a:rPr lang="zh-CN" altLang="en-US" sz="3200"/>
              <a:t>求符号函数的复合函数</a:t>
            </a:r>
            <a:endParaRPr lang="en-US" altLang="zh-CN" sz="3200"/>
          </a:p>
        </p:txBody>
      </p:sp>
      <p:sp>
        <p:nvSpPr>
          <p:cNvPr id="35843" name="矩形 1"/>
          <p:cNvSpPr>
            <a:spLocks noChangeArrowheads="1"/>
          </p:cNvSpPr>
          <p:nvPr/>
        </p:nvSpPr>
        <p:spPr bwMode="auto">
          <a:xfrm>
            <a:off x="179388" y="1990725"/>
            <a:ext cx="89122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/>
              <a:t>compose(f,g) </a:t>
            </a:r>
            <a:r>
              <a:rPr lang="zh-CN" altLang="en-US" sz="2400"/>
              <a:t>返回</a:t>
            </a:r>
            <a:r>
              <a:rPr lang="en-US" altLang="zh-CN" sz="2400"/>
              <a:t>f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99"/>
                </a:solidFill>
              </a:rPr>
              <a:t>复合函数</a:t>
            </a:r>
            <a:r>
              <a:rPr lang="en-US" altLang="zh-CN" sz="2400">
                <a:solidFill>
                  <a:srgbClr val="FF3399"/>
                </a:solidFill>
              </a:rPr>
              <a:t>f(g(y)),</a:t>
            </a:r>
            <a:r>
              <a:rPr lang="zh-CN" altLang="en-US" sz="2400"/>
              <a:t>其中</a:t>
            </a:r>
            <a:r>
              <a:rPr lang="en-US" altLang="zh-CN" sz="2400"/>
              <a:t>f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zh-CN" altLang="en-US" sz="2400"/>
              <a:t>中的自变量为系统默认的；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compose(f,g,z)</a:t>
            </a:r>
            <a:r>
              <a:rPr lang="zh-CN" altLang="en-US" sz="2400"/>
              <a:t>返回</a:t>
            </a:r>
            <a:r>
              <a:rPr lang="en-US" altLang="zh-CN" sz="2400"/>
              <a:t>f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99"/>
                </a:solidFill>
              </a:rPr>
              <a:t>复合函数</a:t>
            </a:r>
            <a:r>
              <a:rPr lang="en-US" altLang="zh-CN" sz="2400">
                <a:solidFill>
                  <a:srgbClr val="FF3399"/>
                </a:solidFill>
              </a:rPr>
              <a:t>f(g(z))</a:t>
            </a:r>
            <a:r>
              <a:rPr lang="zh-CN" altLang="en-US" sz="2400">
                <a:solidFill>
                  <a:srgbClr val="FF3399"/>
                </a:solidFill>
              </a:rPr>
              <a:t>，</a:t>
            </a:r>
            <a:r>
              <a:rPr lang="zh-CN" altLang="en-US" sz="2400"/>
              <a:t>其中</a:t>
            </a:r>
            <a:r>
              <a:rPr lang="en-US" altLang="zh-CN" sz="2400"/>
              <a:t>z</a:t>
            </a:r>
            <a:r>
              <a:rPr lang="zh-CN" altLang="en-US" sz="2400"/>
              <a:t>为</a:t>
            </a:r>
            <a:r>
              <a:rPr lang="en-US" altLang="zh-CN" sz="2400"/>
              <a:t>g</a:t>
            </a:r>
            <a:r>
              <a:rPr lang="zh-CN" altLang="en-US" sz="2400"/>
              <a:t>中自变量；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compose(f,g,x,z)</a:t>
            </a:r>
            <a:r>
              <a:rPr lang="zh-CN" altLang="en-US" sz="2400"/>
              <a:t>返回</a:t>
            </a:r>
            <a:r>
              <a:rPr lang="en-US" altLang="zh-CN" sz="2400"/>
              <a:t>f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99"/>
                </a:solidFill>
              </a:rPr>
              <a:t>复合函数</a:t>
            </a:r>
            <a:r>
              <a:rPr lang="en-US" altLang="zh-CN" sz="2400">
                <a:solidFill>
                  <a:srgbClr val="FF3399"/>
                </a:solidFill>
              </a:rPr>
              <a:t>f(g(z)),</a:t>
            </a:r>
            <a:r>
              <a:rPr lang="zh-CN" altLang="en-US" sz="2400"/>
              <a:t>其中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z</a:t>
            </a:r>
            <a:r>
              <a:rPr lang="zh-CN" altLang="en-US" sz="2400"/>
              <a:t>分别是</a:t>
            </a:r>
            <a:r>
              <a:rPr lang="en-US" altLang="zh-CN" sz="2400"/>
              <a:t>f</a:t>
            </a:r>
            <a:r>
              <a:rPr lang="zh-CN" altLang="en-US" sz="2400"/>
              <a:t>和</a:t>
            </a:r>
            <a:r>
              <a:rPr lang="en-US" altLang="zh-CN" sz="2400"/>
              <a:t>g</a:t>
            </a:r>
            <a:r>
              <a:rPr lang="zh-CN" altLang="en-US" sz="2400"/>
              <a:t>中的自变量；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compose(f,g,x,y,z) </a:t>
            </a:r>
            <a:r>
              <a:rPr lang="zh-CN" altLang="en-US" sz="2400"/>
              <a:t>返回</a:t>
            </a:r>
            <a:r>
              <a:rPr lang="en-US" altLang="zh-CN" sz="2400"/>
              <a:t>f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99"/>
                </a:solidFill>
              </a:rPr>
              <a:t>复合函数</a:t>
            </a:r>
            <a:r>
              <a:rPr lang="en-US" altLang="zh-CN" sz="2400">
                <a:solidFill>
                  <a:srgbClr val="FF3399"/>
                </a:solidFill>
              </a:rPr>
              <a:t>f(g(z)),</a:t>
            </a:r>
            <a:r>
              <a:rPr lang="zh-CN" altLang="en-US" sz="2400"/>
              <a:t>其中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分别是</a:t>
            </a:r>
            <a:r>
              <a:rPr lang="en-US" altLang="zh-CN" sz="2400"/>
              <a:t>f</a:t>
            </a:r>
            <a:r>
              <a:rPr lang="zh-CN" altLang="en-US" sz="2400"/>
              <a:t>和</a:t>
            </a:r>
            <a:r>
              <a:rPr lang="en-US" altLang="zh-CN" sz="2400"/>
              <a:t>g</a:t>
            </a:r>
            <a:r>
              <a:rPr lang="zh-CN" altLang="en-US" sz="2400"/>
              <a:t>中的自变量，</a:t>
            </a:r>
            <a:r>
              <a:rPr lang="en-US" altLang="zh-CN" sz="2400"/>
              <a:t>z</a:t>
            </a:r>
            <a:r>
              <a:rPr lang="zh-CN" altLang="en-US" sz="2400"/>
              <a:t>为复合函数中的自变量。</a:t>
            </a:r>
          </a:p>
        </p:txBody>
      </p:sp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28600" y="981075"/>
            <a:ext cx="830421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180DF3"/>
                </a:solidFill>
              </a:rPr>
              <a:t>例：求复合函数 </a:t>
            </a:r>
            <a:r>
              <a:rPr lang="en-US" altLang="zh-CN" sz="3200" dirty="0">
                <a:solidFill>
                  <a:srgbClr val="180DF3"/>
                </a:solidFill>
              </a:rPr>
              <a:t>compose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dirty="0"/>
              <a:t>   </a:t>
            </a:r>
            <a:r>
              <a:rPr lang="en-US" altLang="zh-CN" sz="2400" dirty="0"/>
              <a:t>&gt;&gt;syms x y z t u;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/>
              <a:t>    &gt;&gt;f = 1/(1 + x^2); g = sin(y); h = </a:t>
            </a:r>
            <a:r>
              <a:rPr lang="en-US" altLang="zh-CN" sz="2400" dirty="0" err="1"/>
              <a:t>x^t</a:t>
            </a:r>
            <a:r>
              <a:rPr lang="en-US" altLang="zh-CN" sz="2400" dirty="0"/>
              <a:t>; </a:t>
            </a:r>
            <a:r>
              <a:rPr lang="es-ES" altLang="zh-CN" sz="2400" dirty="0"/>
              <a:t>p = exp(-y/u);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zh-CN" sz="2400" dirty="0"/>
              <a:t>    &gt;&gt;compose(f,g)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zh-CN" sz="2400" dirty="0"/>
              <a:t>    &gt;&gt;compose(f,g,t)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zh-CN" sz="2400" dirty="0"/>
              <a:t>    &gt;&gt;compose(h,g,x,z)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zh-CN" sz="2400" dirty="0"/>
              <a:t>    &gt;&gt;compose(h,g,t,z)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zh-CN" sz="2400" dirty="0"/>
              <a:t>    &gt;&gt;compose(h,p,x,y,z)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zh-CN" sz="2400" dirty="0"/>
              <a:t>    &gt;&gt;compose(h,p,t,u,z)</a:t>
            </a:r>
          </a:p>
        </p:txBody>
      </p:sp>
      <p:sp>
        <p:nvSpPr>
          <p:cNvPr id="36867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其他常用的符号运算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17500" y="1042988"/>
            <a:ext cx="8610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80DF3"/>
                </a:solidFill>
              </a:rPr>
              <a:t>符号极限</a:t>
            </a:r>
            <a:r>
              <a:rPr lang="en-US" altLang="zh-CN" sz="3200" b="1">
                <a:solidFill>
                  <a:srgbClr val="FF3399"/>
                </a:solidFill>
              </a:rPr>
              <a:t>limit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  <a:latin typeface="Comic Sans MS" panose="030F0702030302020204" pitchFamily="66" charset="0"/>
              </a:rPr>
              <a:t>   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s-ES" sz="2400">
              <a:latin typeface="Comic Sans MS" panose="030F0702030302020204" pitchFamily="66" charset="0"/>
            </a:endParaRPr>
          </a:p>
        </p:txBody>
      </p:sp>
      <p:sp>
        <p:nvSpPr>
          <p:cNvPr id="37892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微积分中的符号运算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4925" y="1905000"/>
            <a:ext cx="928846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400"/>
              <a:t>g=</a:t>
            </a:r>
            <a:r>
              <a:rPr lang="en-US" altLang="zh-CN" sz="2400">
                <a:solidFill>
                  <a:srgbClr val="FF3399"/>
                </a:solidFill>
              </a:rPr>
              <a:t>limit </a:t>
            </a:r>
            <a:r>
              <a:rPr lang="en-US" altLang="zh-CN" sz="2400"/>
              <a:t>(f)      </a:t>
            </a:r>
            <a:r>
              <a:rPr lang="zh-CN" altLang="en-US" sz="2400"/>
              <a:t>函数</a:t>
            </a:r>
            <a:r>
              <a:rPr lang="en-US" altLang="zh-CN" sz="2400"/>
              <a:t>f</a:t>
            </a:r>
            <a:r>
              <a:rPr lang="zh-CN" altLang="en-US" sz="2400"/>
              <a:t>在系统默认的自变量为默认值时的极限值；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400"/>
              <a:t>g=</a:t>
            </a:r>
            <a:r>
              <a:rPr lang="en-US" altLang="zh-CN" sz="2400">
                <a:solidFill>
                  <a:srgbClr val="FF3399"/>
                </a:solidFill>
              </a:rPr>
              <a:t>limit </a:t>
            </a:r>
            <a:r>
              <a:rPr lang="en-US" altLang="zh-CN" sz="2400"/>
              <a:t>(f, a)    </a:t>
            </a:r>
            <a:r>
              <a:rPr lang="zh-CN" altLang="en-US" sz="2400"/>
              <a:t>函数</a:t>
            </a:r>
            <a:r>
              <a:rPr lang="en-US" altLang="zh-CN" sz="2400"/>
              <a:t>f</a:t>
            </a:r>
            <a:r>
              <a:rPr lang="zh-CN" altLang="en-US" sz="2400"/>
              <a:t>在系统默认的自变量为</a:t>
            </a:r>
            <a:r>
              <a:rPr lang="en-US" altLang="zh-CN" sz="2400"/>
              <a:t>a</a:t>
            </a:r>
            <a:r>
              <a:rPr lang="zh-CN" altLang="en-US" sz="2400"/>
              <a:t>时的极限值；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400"/>
              <a:t>g=</a:t>
            </a:r>
            <a:r>
              <a:rPr lang="en-US" altLang="zh-CN" sz="2400">
                <a:solidFill>
                  <a:srgbClr val="FF3399"/>
                </a:solidFill>
              </a:rPr>
              <a:t>limit </a:t>
            </a:r>
            <a:r>
              <a:rPr lang="en-US" altLang="zh-CN" sz="2400"/>
              <a:t>(f,x,a)</a:t>
            </a:r>
            <a:r>
              <a:rPr lang="zh-CN" altLang="en-US" sz="2400"/>
              <a:t>    函数</a:t>
            </a:r>
            <a:r>
              <a:rPr lang="en-US" altLang="zh-CN" sz="2400"/>
              <a:t>f</a:t>
            </a:r>
            <a:r>
              <a:rPr lang="zh-CN" altLang="en-US" sz="2400"/>
              <a:t>在自变量</a:t>
            </a:r>
            <a:r>
              <a:rPr lang="en-US" altLang="zh-CN" sz="2400"/>
              <a:t>x</a:t>
            </a:r>
            <a:r>
              <a:rPr lang="zh-CN" altLang="en-US" sz="2400"/>
              <a:t>为</a:t>
            </a:r>
            <a:r>
              <a:rPr lang="en-US" altLang="zh-CN" sz="2400"/>
              <a:t>a</a:t>
            </a:r>
            <a:r>
              <a:rPr lang="zh-CN" altLang="en-US" sz="2400"/>
              <a:t>时的极限值；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400"/>
              <a:t>g=</a:t>
            </a:r>
            <a:r>
              <a:rPr lang="en-US" altLang="zh-CN" sz="2400">
                <a:solidFill>
                  <a:srgbClr val="FF3399"/>
                </a:solidFill>
              </a:rPr>
              <a:t>limit </a:t>
            </a:r>
            <a:r>
              <a:rPr lang="en-US" altLang="zh-CN" sz="2400"/>
              <a:t>(f,x,a,</a:t>
            </a:r>
            <a:r>
              <a:rPr lang="en-US" altLang="zh-CN" sz="2400">
                <a:latin typeface="宋体" panose="02010600030101010101" pitchFamily="2" charset="-122"/>
              </a:rPr>
              <a:t>’</a:t>
            </a:r>
            <a:r>
              <a:rPr lang="en-US" altLang="zh-CN" sz="2400"/>
              <a:t>left</a:t>
            </a:r>
            <a:r>
              <a:rPr lang="en-US" altLang="zh-CN" sz="2400">
                <a:latin typeface="宋体" panose="02010600030101010101" pitchFamily="2" charset="-122"/>
              </a:rPr>
              <a:t>’</a:t>
            </a:r>
            <a:r>
              <a:rPr lang="en-US" altLang="zh-CN" sz="2400"/>
              <a:t>) </a:t>
            </a:r>
            <a:r>
              <a:rPr lang="zh-CN" altLang="en-US" sz="2400"/>
              <a:t>函数</a:t>
            </a:r>
            <a:r>
              <a:rPr lang="en-US" altLang="zh-CN" sz="2400"/>
              <a:t>f</a:t>
            </a:r>
            <a:r>
              <a:rPr lang="zh-CN" altLang="en-US" sz="2400"/>
              <a:t>在自变量</a:t>
            </a:r>
            <a:r>
              <a:rPr lang="en-US" altLang="zh-CN" sz="2400"/>
              <a:t>x</a:t>
            </a:r>
            <a:r>
              <a:rPr lang="zh-CN" altLang="en-US" sz="2400"/>
              <a:t>为</a:t>
            </a:r>
            <a:r>
              <a:rPr lang="en-US" altLang="zh-CN" sz="2400"/>
              <a:t>a</a:t>
            </a:r>
            <a:r>
              <a:rPr lang="zh-CN" altLang="en-US" sz="2400"/>
              <a:t>时的左极限值；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400"/>
              <a:t>g=</a:t>
            </a:r>
            <a:r>
              <a:rPr lang="en-US" altLang="zh-CN" sz="2400">
                <a:solidFill>
                  <a:srgbClr val="FF3399"/>
                </a:solidFill>
              </a:rPr>
              <a:t>limit </a:t>
            </a:r>
            <a:r>
              <a:rPr lang="en-US" altLang="zh-CN" sz="2400"/>
              <a:t>(f,x,a,</a:t>
            </a:r>
            <a:r>
              <a:rPr lang="en-US" altLang="zh-CN" sz="2400">
                <a:latin typeface="宋体" panose="02010600030101010101" pitchFamily="2" charset="-122"/>
              </a:rPr>
              <a:t>’</a:t>
            </a:r>
            <a:r>
              <a:rPr lang="en-US" altLang="zh-CN" sz="2400"/>
              <a:t>right</a:t>
            </a:r>
            <a:r>
              <a:rPr lang="en-US" altLang="zh-CN" sz="2400">
                <a:latin typeface="宋体" panose="02010600030101010101" pitchFamily="2" charset="-122"/>
              </a:rPr>
              <a:t>’</a:t>
            </a:r>
            <a:r>
              <a:rPr lang="en-US" altLang="zh-CN" sz="2400"/>
              <a:t>) </a:t>
            </a:r>
            <a:r>
              <a:rPr lang="zh-CN" altLang="en-US" sz="2400"/>
              <a:t>函数</a:t>
            </a:r>
            <a:r>
              <a:rPr lang="en-US" altLang="zh-CN" sz="2400"/>
              <a:t>f</a:t>
            </a:r>
            <a:r>
              <a:rPr lang="zh-CN" altLang="en-US" sz="2400"/>
              <a:t>在自变量</a:t>
            </a:r>
            <a:r>
              <a:rPr lang="en-US" altLang="zh-CN" sz="2400"/>
              <a:t>x</a:t>
            </a:r>
            <a:r>
              <a:rPr lang="zh-CN" altLang="en-US" sz="2400"/>
              <a:t>为</a:t>
            </a:r>
            <a:r>
              <a:rPr lang="en-US" altLang="zh-CN" sz="2400"/>
              <a:t>a</a:t>
            </a:r>
            <a:r>
              <a:rPr lang="zh-CN" altLang="en-US" sz="2400"/>
              <a:t>时的右极限值；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50825" y="1052513"/>
            <a:ext cx="88931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rgbClr val="180DF3"/>
                </a:solidFill>
                <a:latin typeface="+mn-lt"/>
                <a:cs typeface="+mn-lt"/>
              </a:rPr>
              <a:t>例：符号极限</a:t>
            </a:r>
            <a:r>
              <a:rPr lang="en-US" altLang="zh-CN" sz="2800" b="1" dirty="0">
                <a:solidFill>
                  <a:srgbClr val="180DF3"/>
                </a:solidFill>
                <a:latin typeface="+mn-lt"/>
                <a:cs typeface="+mn-lt"/>
              </a:rPr>
              <a:t>limit</a:t>
            </a:r>
          </a:p>
          <a:p>
            <a:pPr marL="342900" indent="-342900">
              <a:defRPr/>
            </a:pPr>
            <a:endParaRPr lang="en-US" altLang="zh-CN" sz="2800" b="1" dirty="0">
              <a:solidFill>
                <a:srgbClr val="180DF3"/>
              </a:solidFill>
              <a:latin typeface="+mn-lt"/>
              <a:cs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syms x h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limit(1/x)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limit(1/x,0)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limit(1/x,x,0)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limit(1/x,x,0,'left')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limit(1/x,x,0,'right')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limit(sin(x)/x) 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limit((x-2)/(x^2-4),2)    </a:t>
            </a:r>
            <a:r>
              <a:rPr lang="en-US" altLang="zh-CN" sz="2800" dirty="0">
                <a:solidFill>
                  <a:srgbClr val="00B050"/>
                </a:solidFill>
                <a:latin typeface="+mn-lt"/>
                <a:cs typeface="+mn-lt"/>
              </a:rPr>
              <a:t>%</a:t>
            </a:r>
            <a:r>
              <a:rPr lang="zh-CN" altLang="en-US" sz="2800" dirty="0">
                <a:solidFill>
                  <a:srgbClr val="00B050"/>
                </a:solidFill>
                <a:latin typeface="+mn-lt"/>
                <a:cs typeface="+mn-lt"/>
              </a:rPr>
              <a:t>结果为</a:t>
            </a:r>
            <a:r>
              <a:rPr lang="en-US" altLang="zh-CN" sz="2800" dirty="0">
                <a:solidFill>
                  <a:srgbClr val="00B050"/>
                </a:solidFill>
                <a:latin typeface="+mn-lt"/>
                <a:cs typeface="+mn-lt"/>
              </a:rPr>
              <a:t>1/4</a:t>
            </a:r>
          </a:p>
          <a:p>
            <a:pPr>
              <a:defRPr/>
            </a:pPr>
            <a:r>
              <a:rPr lang="en-US" altLang="zh-CN" sz="2800" dirty="0">
                <a:latin typeface="+mn-lt"/>
                <a:cs typeface="+mn-lt"/>
              </a:rPr>
              <a:t>limit((1+2*h/x)^(3*x),</a:t>
            </a:r>
            <a:r>
              <a:rPr lang="en-US" altLang="zh-CN" sz="2800" dirty="0" err="1">
                <a:latin typeface="+mn-lt"/>
                <a:cs typeface="+mn-lt"/>
              </a:rPr>
              <a:t>x,inf</a:t>
            </a:r>
            <a:r>
              <a:rPr lang="en-US" altLang="zh-CN" sz="2800" dirty="0">
                <a:latin typeface="+mn-lt"/>
                <a:cs typeface="+mn-lt"/>
              </a:rPr>
              <a:t>)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FF3399"/>
                </a:solidFill>
                <a:latin typeface="+mn-lt"/>
                <a:cs typeface="+mn-lt"/>
              </a:rPr>
              <a:t>limit((sin(</a:t>
            </a:r>
            <a:r>
              <a:rPr lang="en-US" altLang="zh-CN" sz="2800" dirty="0" err="1">
                <a:solidFill>
                  <a:srgbClr val="FF3399"/>
                </a:solidFill>
                <a:latin typeface="+mn-lt"/>
                <a:cs typeface="+mn-lt"/>
              </a:rPr>
              <a:t>x+h</a:t>
            </a:r>
            <a:r>
              <a:rPr lang="en-US" altLang="zh-CN" sz="2800" dirty="0">
                <a:solidFill>
                  <a:srgbClr val="FF3399"/>
                </a:solidFill>
                <a:latin typeface="+mn-lt"/>
                <a:cs typeface="+mn-lt"/>
              </a:rPr>
              <a:t>)-sin(x))/h,h,0)</a:t>
            </a:r>
            <a:endParaRPr lang="zh-CN" altLang="en-US" sz="2800" dirty="0">
              <a:latin typeface="+mn-lt"/>
              <a:cs typeface="+mn-lt"/>
            </a:endParaRPr>
          </a:p>
        </p:txBody>
      </p:sp>
      <p:sp>
        <p:nvSpPr>
          <p:cNvPr id="38915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微积分中的符号运算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accent6">
              <a:lumMod val="40000"/>
              <a:lumOff val="6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解线性方程组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3400" y="896938"/>
            <a:ext cx="86106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3200" b="1" dirty="0">
                <a:solidFill>
                  <a:srgbClr val="180DF3"/>
                </a:solidFill>
                <a:latin typeface="+mn-lt"/>
                <a:cs typeface="+mn-lt"/>
              </a:rPr>
              <a:t>符号微分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cs typeface="+mn-lt"/>
              </a:rPr>
              <a:t>diff</a:t>
            </a:r>
            <a:endParaRPr lang="zh-CN" altLang="en-US" sz="2800" dirty="0">
              <a:solidFill>
                <a:srgbClr val="180DF3"/>
              </a:solidFill>
              <a:latin typeface="+mn-lt"/>
              <a:cs typeface="+mn-lt"/>
            </a:endParaRPr>
          </a:p>
          <a:p>
            <a:pPr marL="342900" indent="-342900">
              <a:defRPr/>
            </a:pPr>
            <a:r>
              <a:rPr lang="zh-CN" altLang="en-US" sz="2800" dirty="0">
                <a:latin typeface="+mn-lt"/>
                <a:cs typeface="+mn-lt"/>
              </a:rPr>
              <a:t> 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>
                <a:latin typeface="+mn-lt"/>
                <a:ea typeface="+mn-ea"/>
                <a:cs typeface="+mn-lt"/>
              </a:rPr>
              <a:t>diff(f) 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返回函数</a:t>
            </a:r>
            <a:r>
              <a:rPr lang="en-US" altLang="zh-CN" sz="2800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对系统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默认自变量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的一阶微分；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>
                <a:latin typeface="+mn-lt"/>
                <a:ea typeface="+mn-ea"/>
                <a:cs typeface="+mn-lt"/>
              </a:rPr>
              <a:t>diff(f, t) 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返回函数</a:t>
            </a:r>
            <a:r>
              <a:rPr lang="en-US" altLang="zh-CN" sz="2800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对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自变量</a:t>
            </a:r>
            <a:r>
              <a:rPr lang="en-US" altLang="zh-CN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t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的一阶微分；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>
                <a:latin typeface="+mn-lt"/>
                <a:ea typeface="+mn-ea"/>
                <a:cs typeface="+mn-lt"/>
              </a:rPr>
              <a:t>diff(</a:t>
            </a:r>
            <a:r>
              <a:rPr lang="en-US" altLang="zh-CN" sz="2800" dirty="0" err="1">
                <a:latin typeface="+mn-lt"/>
                <a:ea typeface="+mn-ea"/>
                <a:cs typeface="+mn-lt"/>
              </a:rPr>
              <a:t>f,n</a:t>
            </a:r>
            <a:r>
              <a:rPr lang="en-US" altLang="zh-CN" sz="2800" dirty="0">
                <a:latin typeface="+mn-lt"/>
                <a:ea typeface="+mn-ea"/>
                <a:cs typeface="+mn-lt"/>
              </a:rPr>
              <a:t>)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对系统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默认自变量的</a:t>
            </a:r>
            <a:r>
              <a:rPr lang="en-US" altLang="zh-CN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n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阶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微分；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>
                <a:latin typeface="+mn-lt"/>
                <a:ea typeface="+mn-ea"/>
                <a:cs typeface="+mn-lt"/>
              </a:rPr>
              <a:t>diff(</a:t>
            </a:r>
            <a:r>
              <a:rPr lang="en-US" altLang="zh-CN" sz="2800" dirty="0" err="1">
                <a:latin typeface="+mn-lt"/>
                <a:ea typeface="+mn-ea"/>
                <a:cs typeface="+mn-lt"/>
              </a:rPr>
              <a:t>f,t,n</a:t>
            </a:r>
            <a:r>
              <a:rPr lang="en-US" altLang="zh-CN" sz="2800" dirty="0">
                <a:latin typeface="+mn-lt"/>
                <a:ea typeface="+mn-ea"/>
                <a:cs typeface="+mn-lt"/>
              </a:rPr>
              <a:t>)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对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自变量</a:t>
            </a:r>
            <a:r>
              <a:rPr lang="en-US" altLang="zh-CN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t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的</a:t>
            </a:r>
            <a:r>
              <a:rPr lang="en-US" altLang="zh-CN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n</a:t>
            </a:r>
            <a:r>
              <a:rPr lang="zh-CN" altLang="en-US" sz="2800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阶</a:t>
            </a:r>
            <a:r>
              <a:rPr lang="zh-CN" altLang="en-US" sz="2800" dirty="0">
                <a:latin typeface="+mn-lt"/>
                <a:ea typeface="+mn-ea"/>
                <a:cs typeface="+mn-lt"/>
              </a:rPr>
              <a:t>微分。</a:t>
            </a:r>
          </a:p>
          <a:p>
            <a:pPr marL="342900" indent="-342900">
              <a:lnSpc>
                <a:spcPct val="150000"/>
              </a:lnSpc>
              <a:defRPr/>
            </a:pPr>
            <a:endParaRPr lang="zh-CN" altLang="en-US" sz="2800" dirty="0">
              <a:latin typeface="+mn-lt"/>
              <a:ea typeface="+mn-ea"/>
              <a:cs typeface="+mn-lt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f,t </a:t>
            </a:r>
            <a:r>
              <a:rPr lang="zh-CN" altLang="en-US" sz="2800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需要定义为符号型 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  <a:latin typeface="Comic Sans MS" panose="030F0702030302020204" pitchFamily="66" charset="0"/>
              </a:rPr>
              <a:t>   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s-ES" sz="2400">
              <a:latin typeface="Comic Sans MS" panose="030F0702030302020204" pitchFamily="66" charset="0"/>
            </a:endParaRPr>
          </a:p>
        </p:txBody>
      </p:sp>
      <p:sp>
        <p:nvSpPr>
          <p:cNvPr id="39940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微积分中的符号运算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0825" y="973138"/>
            <a:ext cx="86106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3600" b="1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符号积分</a:t>
            </a:r>
            <a:r>
              <a:rPr lang="en-US" altLang="zh-CN" sz="3600" b="1" dirty="0" err="1">
                <a:solidFill>
                  <a:srgbClr val="FF0000"/>
                </a:solidFill>
                <a:latin typeface="+mn-lt"/>
                <a:ea typeface="+mn-ea"/>
                <a:cs typeface="+mn-lt"/>
              </a:rPr>
              <a:t>int</a:t>
            </a:r>
            <a:endParaRPr lang="zh-CN" altLang="en-US" sz="3200" b="1" dirty="0">
              <a:latin typeface="+mn-lt"/>
              <a:ea typeface="+mn-ea"/>
              <a:cs typeface="+mn-lt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  <a:cs typeface="+mn-lt"/>
              </a:rPr>
              <a:t>int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(f) 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对系统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默认自变量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的</a:t>
            </a:r>
            <a:r>
              <a:rPr lang="zh-CN" altLang="en-US" sz="2800" b="1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不定积分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  <a:cs typeface="+mn-lt"/>
              </a:rPr>
              <a:t>int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(f, t) 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对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自变量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t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的</a:t>
            </a:r>
            <a:r>
              <a:rPr lang="zh-CN" altLang="en-US" sz="2800" b="1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不定积分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  <a:cs typeface="+mn-lt"/>
              </a:rPr>
              <a:t>int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(</a:t>
            </a:r>
            <a:r>
              <a:rPr lang="en-US" altLang="zh-CN" sz="2800" b="1" dirty="0" err="1">
                <a:latin typeface="+mn-lt"/>
                <a:ea typeface="+mn-ea"/>
                <a:cs typeface="+mn-lt"/>
              </a:rPr>
              <a:t>f,t,a,b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) 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对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自变量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t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的</a:t>
            </a:r>
            <a:r>
              <a:rPr lang="zh-CN" altLang="en-US" sz="2800" b="1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定积分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； ，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  <a:cs typeface="+mn-lt"/>
              </a:rPr>
              <a:t>int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(</a:t>
            </a:r>
            <a:r>
              <a:rPr lang="en-US" altLang="zh-CN" sz="2800" b="1" dirty="0" err="1">
                <a:latin typeface="+mn-lt"/>
                <a:ea typeface="+mn-ea"/>
                <a:cs typeface="+mn-lt"/>
              </a:rPr>
              <a:t>f,a,b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) (</a:t>
            </a:r>
            <a:r>
              <a:rPr lang="en-US" altLang="zh-CN" sz="2800" b="1" dirty="0" err="1">
                <a:latin typeface="+mn-lt"/>
                <a:ea typeface="+mn-ea"/>
                <a:cs typeface="+mn-lt"/>
              </a:rPr>
              <a:t>a,b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 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为数值式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) 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对系统默认自变量</a:t>
            </a:r>
            <a:endParaRPr lang="en-US" altLang="zh-CN" sz="2800" b="1" dirty="0">
              <a:latin typeface="+mn-lt"/>
              <a:ea typeface="+mn-ea"/>
              <a:cs typeface="+mn-lt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>
                <a:latin typeface="+mn-lt"/>
                <a:ea typeface="+mn-ea"/>
                <a:cs typeface="+mn-lt"/>
              </a:rPr>
              <a:t>				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的</a:t>
            </a:r>
            <a:r>
              <a:rPr lang="zh-CN" altLang="en-US" sz="2800" b="1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定积分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，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上下限分别为数值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a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和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b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  <a:cs typeface="+mn-lt"/>
              </a:rPr>
              <a:t>int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(</a:t>
            </a:r>
            <a:r>
              <a:rPr lang="en-US" altLang="zh-CN" sz="2800" b="1" dirty="0" err="1">
                <a:latin typeface="+mn-lt"/>
                <a:ea typeface="+mn-ea"/>
                <a:cs typeface="+mn-lt"/>
              </a:rPr>
              <a:t>f,m,n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) (</a:t>
            </a:r>
            <a:r>
              <a:rPr lang="en-US" altLang="zh-CN" sz="2800" b="1" dirty="0" err="1">
                <a:latin typeface="+mn-lt"/>
                <a:ea typeface="+mn-ea"/>
                <a:cs typeface="+mn-lt"/>
              </a:rPr>
              <a:t>m,n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为符号式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) 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返回</a:t>
            </a:r>
            <a:r>
              <a:rPr lang="en-US" altLang="zh-CN" sz="2800" b="1" dirty="0">
                <a:latin typeface="+mn-lt"/>
                <a:ea typeface="+mn-ea"/>
                <a:cs typeface="+mn-lt"/>
              </a:rPr>
              <a:t>f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对系统默认自变量</a:t>
            </a:r>
            <a:endParaRPr lang="en-US" altLang="zh-CN" sz="2800" b="1" dirty="0">
              <a:latin typeface="+mn-lt"/>
              <a:ea typeface="+mn-ea"/>
              <a:cs typeface="+mn-lt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b="1" dirty="0">
                <a:latin typeface="+mn-lt"/>
                <a:ea typeface="+mn-ea"/>
                <a:cs typeface="+mn-lt"/>
              </a:rPr>
              <a:t>				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的</a:t>
            </a:r>
            <a:r>
              <a:rPr lang="zh-CN" altLang="en-US" sz="2800" b="1" dirty="0">
                <a:solidFill>
                  <a:srgbClr val="180DF3"/>
                </a:solidFill>
                <a:latin typeface="+mn-lt"/>
                <a:ea typeface="+mn-ea"/>
                <a:cs typeface="+mn-lt"/>
              </a:rPr>
              <a:t>定积分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，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上下限分别为符号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m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和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  <a:ea typeface="+mn-ea"/>
                <a:cs typeface="+mn-lt"/>
              </a:rPr>
              <a:t>n</a:t>
            </a:r>
            <a:r>
              <a:rPr lang="zh-CN" altLang="en-US" sz="2800" b="1" dirty="0">
                <a:latin typeface="+mn-lt"/>
                <a:ea typeface="+mn-ea"/>
                <a:cs typeface="+mn-lt"/>
              </a:rPr>
              <a:t>；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180DF3"/>
                </a:solidFill>
                <a:latin typeface="+mn-lt"/>
                <a:ea typeface="+mn-ea"/>
                <a:cs typeface="+mn-lt"/>
                <a:sym typeface="+mn-ea"/>
              </a:rPr>
              <a:t>f,t </a:t>
            </a:r>
            <a:r>
              <a:rPr lang="zh-CN" altLang="en-US" sz="2800" dirty="0">
                <a:solidFill>
                  <a:srgbClr val="180DF3"/>
                </a:solidFill>
                <a:latin typeface="+mn-lt"/>
                <a:ea typeface="+mn-ea"/>
                <a:cs typeface="+mn-lt"/>
                <a:sym typeface="+mn-ea"/>
              </a:rPr>
              <a:t>需要定义为符号型</a:t>
            </a:r>
            <a:endParaRPr lang="zh-CN" altLang="en-US" sz="2800" b="1" dirty="0">
              <a:latin typeface="+mn-lt"/>
              <a:ea typeface="+mn-ea"/>
              <a:cs typeface="+mn-lt"/>
            </a:endParaRPr>
          </a:p>
        </p:txBody>
      </p:sp>
      <p:sp>
        <p:nvSpPr>
          <p:cNvPr id="40963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微积分中的符号运算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  <a:latin typeface="Comic Sans MS" panose="030F0702030302020204" pitchFamily="66" charset="0"/>
              </a:rPr>
              <a:t>   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s-ES" sz="2400">
              <a:latin typeface="Comic Sans MS" panose="030F0702030302020204" pitchFamily="66" charset="0"/>
            </a:endParaRPr>
          </a:p>
        </p:txBody>
      </p:sp>
      <p:graphicFrame>
        <p:nvGraphicFramePr>
          <p:cNvPr id="41987" name="对象 1"/>
          <p:cNvGraphicFramePr>
            <a:graphicFrameLocks noChangeAspect="1"/>
          </p:cNvGraphicFramePr>
          <p:nvPr/>
        </p:nvGraphicFramePr>
        <p:xfrm>
          <a:off x="2843213" y="2070100"/>
          <a:ext cx="28606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3" imgW="964781" imgH="355446" progId="Equation.DSMT4">
                  <p:embed/>
                </p:oleObj>
              </mc:Choice>
              <mc:Fallback>
                <p:oleObj r:id="rId3" imgW="964781" imgH="35544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70100"/>
                        <a:ext cx="28606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288" y="1412875"/>
            <a:ext cx="8208962" cy="2924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180DF3"/>
                </a:solidFill>
                <a:latin typeface="Comic Sans MS" panose="030F0702030302020204" pitchFamily="66" charset="0"/>
              </a:rPr>
              <a:t>特殊的例子：符号运算双重积分</a:t>
            </a:r>
            <a:endParaRPr lang="en-US" altLang="zh-CN" sz="3600" dirty="0">
              <a:solidFill>
                <a:srgbClr val="180DF3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8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8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8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s-ES" altLang="zh-CN" sz="3200" dirty="0">
                <a:latin typeface="+mn-ea"/>
                <a:ea typeface="+mn-ea"/>
              </a:rPr>
              <a:t>syms x y;</a:t>
            </a:r>
          </a:p>
          <a:p>
            <a:pPr>
              <a:defRPr/>
            </a:pPr>
            <a:r>
              <a:rPr lang="es-ES" altLang="zh-CN" sz="3200" dirty="0">
                <a:solidFill>
                  <a:srgbClr val="FF0000"/>
                </a:solidFill>
                <a:latin typeface="+mn-ea"/>
                <a:ea typeface="+mn-ea"/>
              </a:rPr>
              <a:t>int(int(x*y,y,sin(x),cos(x)),1,2</a:t>
            </a:r>
            <a:r>
              <a:rPr lang="es-ES" altLang="zh-CN" sz="20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1989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微积分中的符号运算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</a:rPr>
              <a:t>   </a:t>
            </a:r>
            <a:endParaRPr lang="en-US" altLang="zh-CN" sz="3200"/>
          </a:p>
          <a:p>
            <a:pPr eaLnBrk="1" hangingPunct="1"/>
            <a:endParaRPr lang="zh-CN" altLang="es-ES" sz="2400"/>
          </a:p>
        </p:txBody>
      </p:sp>
      <p:sp>
        <p:nvSpPr>
          <p:cNvPr id="43011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符号级数和变换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66700" y="990600"/>
            <a:ext cx="8610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symsum(f) </a:t>
            </a:r>
            <a:r>
              <a:rPr lang="zh-CN" altLang="en-US" sz="2800"/>
              <a:t>符号表达式的默认变量从</a:t>
            </a:r>
            <a:r>
              <a:rPr lang="en-US" altLang="zh-CN" sz="2800"/>
              <a:t>0</a:t>
            </a:r>
            <a:r>
              <a:rPr lang="zh-CN" altLang="en-US" sz="2800"/>
              <a:t>到</a:t>
            </a:r>
            <a:r>
              <a:rPr lang="en-US" altLang="zh-CN" sz="2800"/>
              <a:t>k-1</a:t>
            </a:r>
            <a:r>
              <a:rPr lang="zh-CN" altLang="en-US" sz="2800"/>
              <a:t>项求和；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symsum(f,b)</a:t>
            </a:r>
            <a:r>
              <a:rPr lang="zh-CN" altLang="en-US" sz="2800"/>
              <a:t>符号表达式的默认变量从</a:t>
            </a:r>
            <a:r>
              <a:rPr lang="en-US" altLang="zh-CN" sz="2800"/>
              <a:t>0</a:t>
            </a:r>
            <a:r>
              <a:rPr lang="zh-CN" altLang="en-US" sz="2800"/>
              <a:t>到</a:t>
            </a:r>
            <a:r>
              <a:rPr lang="en-US" altLang="zh-CN" sz="2800"/>
              <a:t>b</a:t>
            </a:r>
            <a:r>
              <a:rPr lang="zh-CN" altLang="en-US" sz="2800"/>
              <a:t>求和；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symsum(f,a,b) </a:t>
            </a:r>
            <a:r>
              <a:rPr lang="zh-CN" altLang="en-US" sz="2800"/>
              <a:t>符号表达式的默认变量从</a:t>
            </a:r>
            <a:r>
              <a:rPr lang="en-US" altLang="zh-CN" sz="2800"/>
              <a:t>a</a:t>
            </a:r>
            <a:r>
              <a:rPr lang="zh-CN" altLang="en-US" sz="2800"/>
              <a:t>到</a:t>
            </a:r>
            <a:r>
              <a:rPr lang="en-US" altLang="zh-CN" sz="2800"/>
              <a:t>b</a:t>
            </a:r>
            <a:r>
              <a:rPr lang="zh-CN" altLang="en-US" sz="2800"/>
              <a:t>求和。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symsum(f,v,a,b) </a:t>
            </a:r>
            <a:r>
              <a:rPr lang="zh-CN" altLang="en-US" sz="2800"/>
              <a:t>符号表达式</a:t>
            </a:r>
            <a:r>
              <a:rPr lang="zh-CN" altLang="en-US" sz="2800">
                <a:solidFill>
                  <a:srgbClr val="FF3399"/>
                </a:solidFill>
              </a:rPr>
              <a:t>指定的变量</a:t>
            </a:r>
            <a:r>
              <a:rPr lang="en-US" altLang="zh-CN" sz="2800">
                <a:solidFill>
                  <a:srgbClr val="FF3399"/>
                </a:solidFill>
              </a:rPr>
              <a:t>v</a:t>
            </a:r>
            <a:r>
              <a:rPr lang="zh-CN" altLang="en-US" sz="2800"/>
              <a:t>从</a:t>
            </a:r>
            <a:r>
              <a:rPr lang="en-US" altLang="zh-CN" sz="2800"/>
              <a:t>a</a:t>
            </a:r>
            <a:r>
              <a:rPr lang="zh-CN" altLang="en-US" sz="2800"/>
              <a:t>到</a:t>
            </a:r>
            <a:r>
              <a:rPr lang="en-US" altLang="zh-CN" sz="2800"/>
              <a:t>b</a:t>
            </a:r>
            <a:r>
              <a:rPr lang="zh-CN" altLang="en-US" sz="2800"/>
              <a:t>求和。</a:t>
            </a:r>
            <a:endParaRPr lang="zh-CN" altLang="en-US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taylor(f,v,n)  f</a:t>
            </a:r>
            <a:r>
              <a:rPr lang="zh-CN" altLang="en-US" sz="2800"/>
              <a:t>对指定的自变量</a:t>
            </a:r>
            <a:r>
              <a:rPr lang="en-US" altLang="zh-CN" sz="2800"/>
              <a:t>v</a:t>
            </a:r>
            <a:r>
              <a:rPr lang="zh-CN" altLang="en-US" sz="2800"/>
              <a:t>泰勒展开到</a:t>
            </a:r>
            <a:r>
              <a:rPr lang="zh-CN" altLang="en-US" sz="2800">
                <a:solidFill>
                  <a:srgbClr val="FF3399"/>
                </a:solidFill>
              </a:rPr>
              <a:t>第</a:t>
            </a:r>
            <a:r>
              <a:rPr lang="en-US" altLang="zh-CN" sz="2800">
                <a:solidFill>
                  <a:srgbClr val="FF3399"/>
                </a:solidFill>
              </a:rPr>
              <a:t>n-1</a:t>
            </a:r>
            <a:r>
              <a:rPr lang="zh-CN" altLang="en-US" sz="2800">
                <a:solidFill>
                  <a:srgbClr val="FF3399"/>
                </a:solidFill>
              </a:rPr>
              <a:t>项</a:t>
            </a:r>
            <a:r>
              <a:rPr lang="zh-CN" altLang="en-US" sz="280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fourier, ifourier   </a:t>
            </a:r>
            <a:r>
              <a:rPr lang="zh-CN" altLang="en-US" sz="2800"/>
              <a:t>傅里叶变换和逆变换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laplace, ilaplace   </a:t>
            </a:r>
            <a:r>
              <a:rPr lang="zh-CN" altLang="en-US" sz="2800"/>
              <a:t>拉普拉斯变换和逆变换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ztrans, iztrans   Z</a:t>
            </a:r>
            <a:r>
              <a:rPr lang="zh-CN" altLang="en-US" sz="2800"/>
              <a:t>变换和逆变换</a:t>
            </a:r>
            <a:endParaRPr lang="en-US" altLang="zh-CN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95288" y="1127125"/>
            <a:ext cx="861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180DF3"/>
                </a:solidFill>
                <a:latin typeface="Comic Sans MS" panose="030F0702030302020204" pitchFamily="66" charset="0"/>
              </a:rPr>
              <a:t>符号方程</a:t>
            </a:r>
            <a:r>
              <a:rPr lang="en-US" altLang="zh-CN" sz="3600" b="1">
                <a:solidFill>
                  <a:srgbClr val="180DF3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sz="3600" b="1">
                <a:solidFill>
                  <a:srgbClr val="180DF3"/>
                </a:solidFill>
                <a:latin typeface="Comic Sans MS" panose="030F0702030302020204" pitchFamily="66" charset="0"/>
              </a:rPr>
              <a:t>组</a:t>
            </a:r>
            <a:r>
              <a:rPr lang="en-US" altLang="zh-CN" sz="3600" b="1">
                <a:solidFill>
                  <a:srgbClr val="180DF3"/>
                </a:solidFill>
                <a:latin typeface="Comic Sans MS" panose="030F0702030302020204" pitchFamily="66" charset="0"/>
              </a:rPr>
              <a:t>)</a:t>
            </a:r>
            <a:r>
              <a:rPr lang="zh-CN" altLang="en-US" sz="3600" b="1">
                <a:solidFill>
                  <a:srgbClr val="180DF3"/>
                </a:solidFill>
                <a:latin typeface="Comic Sans MS" panose="030F0702030302020204" pitchFamily="66" charset="0"/>
              </a:rPr>
              <a:t>求解</a:t>
            </a:r>
            <a:r>
              <a:rPr lang="en-US" altLang="zh-CN" sz="3600" b="1">
                <a:solidFill>
                  <a:srgbClr val="180DF3"/>
                </a:solidFill>
                <a:latin typeface="Comic Sans MS" panose="030F0702030302020204" pitchFamily="66" charset="0"/>
              </a:rPr>
              <a:t>solve</a:t>
            </a:r>
            <a:endParaRPr lang="zh-CN" altLang="en-US" sz="3600" b="1">
              <a:solidFill>
                <a:srgbClr val="180DF3"/>
              </a:solidFill>
              <a:latin typeface="Comic Sans MS" panose="030F0702030302020204" pitchFamily="66" charset="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  <a:latin typeface="Comic Sans MS" panose="030F0702030302020204" pitchFamily="66" charset="0"/>
              </a:rPr>
              <a:t>   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s-ES" sz="2400">
              <a:latin typeface="Comic Sans MS" panose="030F0702030302020204" pitchFamily="66" charset="0"/>
            </a:endParaRPr>
          </a:p>
        </p:txBody>
      </p:sp>
      <p:sp>
        <p:nvSpPr>
          <p:cNvPr id="44036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解符号方程组</a:t>
            </a:r>
            <a:endParaRPr lang="en-US" altLang="zh-CN" sz="4000" b="1">
              <a:solidFill>
                <a:srgbClr val="0070C0"/>
              </a:solidFill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533400" y="1905000"/>
            <a:ext cx="821531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sovle(f1,f2,…,fn)</a:t>
            </a:r>
            <a:r>
              <a:rPr lang="en-US" altLang="zh-CN" sz="2800"/>
              <a:t> </a:t>
            </a:r>
            <a:r>
              <a:rPr lang="zh-CN" altLang="en-US" sz="2800"/>
              <a:t>解方程或者方程组，</a:t>
            </a:r>
            <a:r>
              <a:rPr lang="en-US" altLang="zh-CN" sz="2800"/>
              <a:t>f1=0,f2=0,…fn=0</a:t>
            </a:r>
            <a:r>
              <a:rPr lang="zh-CN" altLang="en-US" sz="2800"/>
              <a:t>构成了方程或方程组，自变量为系统默认；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FF3399"/>
                </a:solidFill>
              </a:rPr>
              <a:t>sovle(f1,f2,…,fn, v1,v2,v3,…,vn)</a:t>
            </a:r>
            <a:r>
              <a:rPr lang="en-US" altLang="zh-CN" sz="2800"/>
              <a:t> </a:t>
            </a:r>
            <a:r>
              <a:rPr lang="zh-CN" altLang="en-US" sz="2800"/>
              <a:t>解方程或者方程组，</a:t>
            </a:r>
            <a:r>
              <a:rPr lang="en-US" altLang="zh-CN" sz="2800"/>
              <a:t>f1=0,f2=0,…fn=0</a:t>
            </a:r>
            <a:r>
              <a:rPr lang="zh-CN" altLang="en-US" sz="2800"/>
              <a:t>构成了方程或方程组，</a:t>
            </a:r>
            <a:r>
              <a:rPr lang="en-US" altLang="zh-CN" sz="2800"/>
              <a:t>v1</a:t>
            </a:r>
            <a:r>
              <a:rPr lang="zh-CN" altLang="en-US" sz="2800"/>
              <a:t>，</a:t>
            </a:r>
            <a:r>
              <a:rPr lang="en-US" altLang="zh-CN" sz="2800"/>
              <a:t>v2</a:t>
            </a:r>
            <a:r>
              <a:rPr lang="zh-CN" altLang="en-US" sz="2800"/>
              <a:t>，</a:t>
            </a:r>
            <a:r>
              <a:rPr lang="en-US" altLang="zh-CN" sz="2800"/>
              <a:t>…,vn</a:t>
            </a:r>
            <a:r>
              <a:rPr lang="zh-CN" altLang="en-US" sz="2800"/>
              <a:t>为指定的自变量。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</a:rPr>
              <a:t>   </a:t>
            </a:r>
            <a:endParaRPr lang="en-US" altLang="zh-CN" sz="3200"/>
          </a:p>
          <a:p>
            <a:pPr eaLnBrk="1" hangingPunct="1"/>
            <a:endParaRPr lang="zh-CN" altLang="es-ES" sz="2400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50825" y="1125538"/>
            <a:ext cx="86423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180DF3"/>
                </a:solidFill>
              </a:rPr>
              <a:t>例：解线性方程组</a:t>
            </a:r>
          </a:p>
        </p:txBody>
      </p:sp>
      <p:graphicFrame>
        <p:nvGraphicFramePr>
          <p:cNvPr id="45060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3995738" y="692150"/>
          <a:ext cx="24384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r:id="rId3" imgW="1016000" imgH="711200" progId="Equation.DSMT4">
                  <p:embed/>
                </p:oleObj>
              </mc:Choice>
              <mc:Fallback>
                <p:oleObj r:id="rId3" imgW="1016000" imgH="7112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92150"/>
                        <a:ext cx="24384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解符号方程组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57200" y="2492375"/>
            <a:ext cx="8458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200"/>
              <a:t>f1=sym('x+y+z-10</a:t>
            </a:r>
            <a:r>
              <a:rPr lang="en-US" altLang="zh-CN" sz="3200"/>
              <a:t>*a</a:t>
            </a:r>
            <a:r>
              <a:rPr lang="en-US" altLang="en-US" sz="3200"/>
              <a:t>')</a:t>
            </a:r>
            <a:r>
              <a:rPr lang="en-US" altLang="zh-CN" sz="3200"/>
              <a:t>;</a:t>
            </a:r>
          </a:p>
          <a:p>
            <a:pPr eaLnBrk="1" hangingPunct="1"/>
            <a:r>
              <a:rPr lang="en-US" altLang="zh-CN" sz="3200"/>
              <a:t>f2=sym('x-y+z');</a:t>
            </a:r>
          </a:p>
          <a:p>
            <a:pPr eaLnBrk="1" hangingPunct="1"/>
            <a:r>
              <a:rPr lang="en-US" altLang="zh-CN" sz="3200"/>
              <a:t>f3=sym('2*x-y-z+4*a');</a:t>
            </a:r>
          </a:p>
          <a:p>
            <a:pPr eaLnBrk="1" hangingPunct="1"/>
            <a:r>
              <a:rPr lang="en-US" altLang="zh-CN" sz="3200"/>
              <a:t>solve(f1,f2,f3);</a:t>
            </a:r>
          </a:p>
          <a:p>
            <a:pPr eaLnBrk="1" hangingPunct="1"/>
            <a:r>
              <a:rPr lang="en-US" altLang="zh-CN" sz="3200"/>
              <a:t>[x,y,z]=solve(f1,f2,f3)  </a:t>
            </a:r>
            <a:r>
              <a:rPr lang="en-US" altLang="zh-CN" sz="3200">
                <a:solidFill>
                  <a:srgbClr val="00B050"/>
                </a:solidFill>
              </a:rPr>
              <a:t> </a:t>
            </a:r>
            <a:r>
              <a:rPr lang="en-US" altLang="zh-CN" sz="2800">
                <a:solidFill>
                  <a:srgbClr val="00B050"/>
                </a:solidFill>
              </a:rPr>
              <a:t>%</a:t>
            </a:r>
            <a:r>
              <a:rPr lang="zh-CN" altLang="en-US" sz="2800">
                <a:solidFill>
                  <a:srgbClr val="00B050"/>
                </a:solidFill>
              </a:rPr>
              <a:t>建议不要省略输出列表</a:t>
            </a:r>
            <a:endParaRPr lang="zh-CN" altLang="en-US" sz="2800">
              <a:solidFill>
                <a:srgbClr val="FF3399"/>
              </a:solidFill>
            </a:endParaRPr>
          </a:p>
          <a:p>
            <a:pPr eaLnBrk="1" hangingPunct="1"/>
            <a:r>
              <a:rPr lang="zh-CN" altLang="en-US" sz="3200">
                <a:solidFill>
                  <a:srgbClr val="180DF3"/>
                </a:solidFill>
              </a:rPr>
              <a:t>结果为  </a:t>
            </a:r>
            <a:r>
              <a:rPr lang="en-US" altLang="zh-CN" sz="3200">
                <a:solidFill>
                  <a:srgbClr val="180DF3"/>
                </a:solidFill>
              </a:rPr>
              <a:t>x=2*a   y=5*a   z=3*a</a:t>
            </a:r>
          </a:p>
          <a:p>
            <a:pPr eaLnBrk="1" hangingPunct="1"/>
            <a:r>
              <a:rPr lang="en-US" altLang="zh-CN" sz="3200"/>
              <a:t>subs([x,y,z],'a',1) </a:t>
            </a:r>
            <a:r>
              <a:rPr lang="en-US" altLang="zh-CN" sz="2800">
                <a:solidFill>
                  <a:srgbClr val="00B050"/>
                </a:solidFill>
              </a:rPr>
              <a:t>%</a:t>
            </a:r>
            <a:r>
              <a:rPr lang="zh-CN" altLang="en-US" sz="2800">
                <a:solidFill>
                  <a:srgbClr val="00B050"/>
                </a:solidFill>
              </a:rPr>
              <a:t>通过符号代入可得到解</a:t>
            </a:r>
            <a:r>
              <a:rPr lang="en-US" altLang="zh-CN" sz="2800">
                <a:solidFill>
                  <a:srgbClr val="00B050"/>
                </a:solidFill>
              </a:rPr>
              <a:t>2,5,3</a:t>
            </a:r>
            <a:endParaRPr lang="en-US" altLang="zh-CN" sz="140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FF3399"/>
                </a:solidFill>
              </a:rPr>
              <a:t>这是符号求解，对简单问题有可能求出精确解，</a:t>
            </a:r>
            <a:endParaRPr lang="en-US" altLang="zh-CN" sz="2800">
              <a:solidFill>
                <a:srgbClr val="FF3399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FF3399"/>
                </a:solidFill>
              </a:rPr>
              <a:t>但复杂问题需要数值求解</a:t>
            </a:r>
            <a:endParaRPr lang="en-US" altLang="zh-CN" sz="280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457200" y="908050"/>
            <a:ext cx="8458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180DF3"/>
                </a:solidFill>
              </a:rPr>
              <a:t>例：解方程（</a:t>
            </a:r>
            <a:r>
              <a:rPr lang="en-US" altLang="zh-CN" sz="3600">
                <a:solidFill>
                  <a:srgbClr val="180DF3"/>
                </a:solidFill>
              </a:rPr>
              <a:t>a,b</a:t>
            </a:r>
            <a:r>
              <a:rPr lang="zh-CN" altLang="en-US" sz="3600">
                <a:solidFill>
                  <a:srgbClr val="180DF3"/>
                </a:solidFill>
              </a:rPr>
              <a:t>为系数）</a:t>
            </a:r>
          </a:p>
        </p:txBody>
      </p:sp>
      <p:graphicFrame>
        <p:nvGraphicFramePr>
          <p:cNvPr id="4608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5794375" y="765175"/>
          <a:ext cx="18796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3" imgW="596900" imgH="457200" progId="Equation.DSMT4">
                  <p:embed/>
                </p:oleObj>
              </mc:Choice>
              <mc:Fallback>
                <p:oleObj r:id="rId3" imgW="596900" imgH="4572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765175"/>
                        <a:ext cx="18796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解符号方程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57200" y="2060575"/>
            <a:ext cx="86868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s-ES" altLang="zh-CN" sz="3200"/>
              <a:t>&gt;&gt; syms x y a b;</a:t>
            </a:r>
          </a:p>
          <a:p>
            <a:pPr eaLnBrk="1" hangingPunct="1"/>
            <a:r>
              <a:rPr lang="es-ES" altLang="zh-CN" sz="3200"/>
              <a:t>&gt;&gt; [x,y]=solve('x+y=a','2*x=b',x,y)</a:t>
            </a:r>
          </a:p>
          <a:p>
            <a:pPr eaLnBrk="1" hangingPunct="1"/>
            <a:endParaRPr lang="es-ES" altLang="zh-CN" sz="3200"/>
          </a:p>
          <a:p>
            <a:pPr eaLnBrk="1" hangingPunct="1"/>
            <a:r>
              <a:rPr lang="zh-CN" altLang="en-US" sz="3200"/>
              <a:t>结果是</a:t>
            </a:r>
            <a:endParaRPr lang="es-ES" altLang="zh-CN" sz="3200"/>
          </a:p>
          <a:p>
            <a:pPr eaLnBrk="1" hangingPunct="1"/>
            <a:r>
              <a:rPr lang="en-US" altLang="es-ES" sz="3200"/>
              <a:t>	</a:t>
            </a:r>
            <a:r>
              <a:rPr lang="es-ES" altLang="zh-CN" sz="3200"/>
              <a:t>x =b/2 </a:t>
            </a:r>
          </a:p>
          <a:p>
            <a:pPr eaLnBrk="1" hangingPunct="1"/>
            <a:r>
              <a:rPr lang="en-US" altLang="es-ES" sz="3200"/>
              <a:t>	</a:t>
            </a:r>
            <a:r>
              <a:rPr lang="es-ES" altLang="zh-CN" sz="3200"/>
              <a:t>y =a - b/2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533400" y="981075"/>
            <a:ext cx="83597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80DF3"/>
                </a:solidFill>
              </a:rPr>
              <a:t>符号微分方程求解</a:t>
            </a:r>
            <a:r>
              <a:rPr lang="en-US" altLang="zh-CN" sz="3200" b="1">
                <a:solidFill>
                  <a:srgbClr val="180DF3"/>
                </a:solidFill>
              </a:rPr>
              <a:t>dsolve</a:t>
            </a:r>
            <a:endParaRPr lang="zh-CN" altLang="en-US" sz="3200" b="1">
              <a:solidFill>
                <a:srgbClr val="180DF3"/>
              </a:solidFill>
            </a:endParaRPr>
          </a:p>
          <a:p>
            <a:pPr eaLnBrk="1" hangingPunct="1"/>
            <a:endParaRPr lang="zh-CN" altLang="en-US" sz="1600"/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FF3399"/>
                </a:solidFill>
              </a:rPr>
              <a:t>dsolve(f,cond,v)</a:t>
            </a:r>
            <a:r>
              <a:rPr lang="en-US" altLang="zh-CN" sz="2800"/>
              <a:t> </a:t>
            </a:r>
            <a:r>
              <a:rPr lang="zh-CN" altLang="en-US" sz="2800"/>
              <a:t>求微分方程的解，</a:t>
            </a:r>
            <a:r>
              <a:rPr lang="en-US" altLang="zh-CN" sz="2800"/>
              <a:t>f</a:t>
            </a:r>
            <a:r>
              <a:rPr lang="zh-CN" altLang="en-US" sz="2800"/>
              <a:t>为微分表达式，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                           cond</a:t>
            </a:r>
            <a:r>
              <a:rPr lang="zh-CN" altLang="en-US" sz="2800"/>
              <a:t>为初始条件；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FF3399"/>
                </a:solidFill>
              </a:rPr>
              <a:t>dsolve(f1,f2,</a:t>
            </a:r>
            <a:r>
              <a:rPr lang="en-US" altLang="zh-CN" sz="2800">
                <a:solidFill>
                  <a:srgbClr val="FF33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>
                <a:solidFill>
                  <a:srgbClr val="FF3399"/>
                </a:solidFill>
              </a:rPr>
              <a:t>,fn)</a:t>
            </a:r>
            <a:r>
              <a:rPr lang="en-US" altLang="zh-CN" sz="2800"/>
              <a:t> </a:t>
            </a:r>
            <a:r>
              <a:rPr lang="zh-CN" altLang="en-US" sz="2800"/>
              <a:t>求微分方程或微分方程组的通解，    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                     f</a:t>
            </a:r>
            <a:r>
              <a:rPr lang="zh-CN" altLang="en-US" sz="2800"/>
              <a:t>为微分表达式，自变量为系统默认；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FF3399"/>
                </a:solidFill>
              </a:rPr>
              <a:t>dsolve(f1,f2,</a:t>
            </a:r>
            <a:r>
              <a:rPr lang="en-US" altLang="zh-CN" sz="2800">
                <a:solidFill>
                  <a:srgbClr val="FF33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>
                <a:solidFill>
                  <a:srgbClr val="FF3399"/>
                </a:solidFill>
              </a:rPr>
              <a:t>,fn,cond1,cond2</a:t>
            </a:r>
            <a:r>
              <a:rPr lang="en-US" altLang="zh-CN" sz="2800">
                <a:solidFill>
                  <a:srgbClr val="FF33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>
                <a:solidFill>
                  <a:srgbClr val="FF3399"/>
                </a:solidFill>
              </a:rPr>
              <a:t>,condn,v1,v2</a:t>
            </a:r>
            <a:r>
              <a:rPr lang="en-US" altLang="zh-CN" sz="2800">
                <a:solidFill>
                  <a:srgbClr val="FF33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>
                <a:solidFill>
                  <a:srgbClr val="FF3399"/>
                </a:solidFill>
              </a:rPr>
              <a:t>,vn)</a:t>
            </a:r>
            <a:r>
              <a:rPr lang="en-US" altLang="zh-CN" sz="2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求微分方程或微分方程组的解，</a:t>
            </a:r>
            <a:r>
              <a:rPr lang="en-US" altLang="zh-CN" sz="2800"/>
              <a:t>f</a:t>
            </a:r>
            <a:r>
              <a:rPr lang="zh-CN" altLang="en-US" sz="2800"/>
              <a:t>为微分表达式，</a:t>
            </a:r>
            <a:r>
              <a:rPr lang="en-US" altLang="zh-CN" sz="2800"/>
              <a:t>v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为指定的自变量。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</a:rPr>
              <a:t>   </a:t>
            </a:r>
            <a:endParaRPr lang="en-US" altLang="zh-CN" sz="3200"/>
          </a:p>
          <a:p>
            <a:pPr eaLnBrk="1" hangingPunct="1"/>
            <a:endParaRPr lang="zh-CN" altLang="es-ES" sz="2400"/>
          </a:p>
        </p:txBody>
      </p:sp>
      <p:sp>
        <p:nvSpPr>
          <p:cNvPr id="47108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87852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解符号微分方程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228600" y="2438400"/>
            <a:ext cx="9220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3399"/>
                </a:solidFill>
                <a:latin typeface="Comic Sans MS" panose="030F0702030302020204" pitchFamily="66" charset="0"/>
              </a:rPr>
              <a:t>   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s-ES" sz="2400">
              <a:latin typeface="Comic Sans MS" panose="030F0702030302020204" pitchFamily="66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287338" y="1196975"/>
            <a:ext cx="81724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342900" indent="-342900">
              <a:defRPr/>
            </a:pPr>
            <a:r>
              <a:rPr lang="zh-CN" altLang="en-US" sz="3600" dirty="0">
                <a:solidFill>
                  <a:srgbClr val="FF3399"/>
                </a:solidFill>
                <a:latin typeface="Comic Sans MS" panose="030F0702030302020204" pitchFamily="66" charset="0"/>
              </a:rPr>
              <a:t>注意</a:t>
            </a:r>
            <a:endParaRPr lang="zh-CN" altLang="en-US" sz="36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200" dirty="0" err="1">
                <a:latin typeface="+mn-ea"/>
                <a:ea typeface="+mn-ea"/>
              </a:rPr>
              <a:t>Dy</a:t>
            </a:r>
            <a:r>
              <a:rPr lang="zh-CN" altLang="en-US" sz="3200" dirty="0">
                <a:latin typeface="+mn-ea"/>
                <a:ea typeface="+mn-ea"/>
              </a:rPr>
              <a:t>代表</a:t>
            </a:r>
            <a:r>
              <a:rPr lang="en-US" altLang="zh-CN" sz="3200" dirty="0" err="1">
                <a:latin typeface="+mn-ea"/>
                <a:ea typeface="+mn-ea"/>
              </a:rPr>
              <a:t>dy</a:t>
            </a:r>
            <a:r>
              <a:rPr lang="en-US" altLang="zh-CN" sz="3200" dirty="0">
                <a:latin typeface="+mn-ea"/>
                <a:ea typeface="+mn-ea"/>
              </a:rPr>
              <a:t>/</a:t>
            </a:r>
            <a:r>
              <a:rPr lang="en-US" altLang="zh-CN" sz="3200" dirty="0" err="1">
                <a:latin typeface="+mn-ea"/>
                <a:ea typeface="+mn-ea"/>
              </a:rPr>
              <a:t>dt</a:t>
            </a:r>
            <a:r>
              <a:rPr lang="en-US" altLang="zh-CN" sz="3200" dirty="0">
                <a:latin typeface="+mn-ea"/>
                <a:ea typeface="+mn-ea"/>
              </a:rPr>
              <a:t>, D2y</a:t>
            </a:r>
            <a:r>
              <a:rPr lang="zh-CN" altLang="en-US" sz="3200" dirty="0">
                <a:latin typeface="+mn-ea"/>
                <a:ea typeface="+mn-ea"/>
              </a:rPr>
              <a:t>代表</a:t>
            </a:r>
            <a:r>
              <a:rPr lang="en-US" altLang="zh-CN" sz="3200" dirty="0">
                <a:latin typeface="+mn-ea"/>
                <a:ea typeface="+mn-ea"/>
              </a:rPr>
              <a:t>d</a:t>
            </a:r>
            <a:r>
              <a:rPr lang="en-US" altLang="zh-CN" sz="3200" baseline="30000" dirty="0">
                <a:latin typeface="+mn-ea"/>
                <a:ea typeface="+mn-ea"/>
              </a:rPr>
              <a:t>2</a:t>
            </a:r>
            <a:r>
              <a:rPr lang="en-US" altLang="zh-CN" sz="3200" dirty="0">
                <a:latin typeface="+mn-ea"/>
                <a:ea typeface="+mn-ea"/>
              </a:rPr>
              <a:t>y/dt</a:t>
            </a:r>
            <a:r>
              <a:rPr lang="en-US" altLang="zh-CN" sz="3200" baseline="30000" dirty="0">
                <a:latin typeface="+mn-ea"/>
                <a:ea typeface="+mn-ea"/>
              </a:rPr>
              <a:t>2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n-ea"/>
                <a:ea typeface="+mn-ea"/>
              </a:rPr>
              <a:t>如果没有初始条件，则求微分方程的通解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solidFill>
                  <a:srgbClr val="FF3399"/>
                </a:solidFill>
                <a:latin typeface="+mn-ea"/>
                <a:ea typeface="+mn-ea"/>
              </a:rPr>
              <a:t>系统默认变量</a:t>
            </a:r>
            <a:r>
              <a:rPr lang="en-US" altLang="zh-CN" sz="3200" b="1" dirty="0">
                <a:solidFill>
                  <a:srgbClr val="FF3399"/>
                </a:solidFill>
                <a:latin typeface="+mn-ea"/>
                <a:ea typeface="+mn-ea"/>
              </a:rPr>
              <a:t>t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8132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87852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解符号微分方程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252413" y="1125538"/>
            <a:ext cx="792003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180DF3"/>
                </a:solidFill>
              </a:rPr>
              <a:t>例：</a:t>
            </a:r>
          </a:p>
          <a:p>
            <a:pPr eaLnBrk="1" hangingPunct="1"/>
            <a:r>
              <a:rPr lang="zh-CN" altLang="en-US" sz="3200">
                <a:solidFill>
                  <a:srgbClr val="180DF3"/>
                </a:solidFill>
              </a:rPr>
              <a:t>求微分方程</a:t>
            </a:r>
            <a:r>
              <a:rPr lang="en-US" altLang="zh-CN" sz="3200">
                <a:solidFill>
                  <a:srgbClr val="180DF3"/>
                </a:solidFill>
              </a:rPr>
              <a:t>dy/dt=ay</a:t>
            </a:r>
            <a:r>
              <a:rPr lang="zh-CN" altLang="en-US" sz="3200">
                <a:solidFill>
                  <a:srgbClr val="180DF3"/>
                </a:solidFill>
              </a:rPr>
              <a:t>的通解。</a:t>
            </a:r>
          </a:p>
          <a:p>
            <a:pPr eaLnBrk="1" hangingPunct="1"/>
            <a:r>
              <a:rPr lang="zh-CN" altLang="en-US" sz="3200">
                <a:solidFill>
                  <a:srgbClr val="180DF3"/>
                </a:solidFill>
              </a:rPr>
              <a:t>并求初始条件</a:t>
            </a:r>
            <a:r>
              <a:rPr lang="en-US" altLang="zh-CN" sz="3200">
                <a:solidFill>
                  <a:srgbClr val="180DF3"/>
                </a:solidFill>
              </a:rPr>
              <a:t>y|</a:t>
            </a:r>
            <a:r>
              <a:rPr lang="en-US" altLang="zh-CN" sz="3200" baseline="-25000">
                <a:solidFill>
                  <a:srgbClr val="180DF3"/>
                </a:solidFill>
              </a:rPr>
              <a:t>t=0</a:t>
            </a:r>
            <a:r>
              <a:rPr lang="en-US" altLang="zh-CN" sz="3200">
                <a:solidFill>
                  <a:srgbClr val="180DF3"/>
                </a:solidFill>
              </a:rPr>
              <a:t>=1</a:t>
            </a:r>
            <a:r>
              <a:rPr lang="zh-CN" altLang="en-US" sz="3200">
                <a:solidFill>
                  <a:srgbClr val="180DF3"/>
                </a:solidFill>
              </a:rPr>
              <a:t>时的特解，</a:t>
            </a:r>
            <a:r>
              <a:rPr lang="en-US" altLang="zh-CN" sz="3200">
                <a:solidFill>
                  <a:srgbClr val="180DF3"/>
                </a:solidFill>
              </a:rPr>
              <a:t>a</a:t>
            </a:r>
            <a:r>
              <a:rPr lang="zh-CN" altLang="en-US" sz="3200">
                <a:solidFill>
                  <a:srgbClr val="180DF3"/>
                </a:solidFill>
              </a:rPr>
              <a:t>为系数。</a:t>
            </a:r>
            <a:endParaRPr lang="en-US" altLang="zh-CN" sz="3200">
              <a:solidFill>
                <a:srgbClr val="180DF3"/>
              </a:solidFill>
            </a:endParaRPr>
          </a:p>
          <a:p>
            <a:pPr eaLnBrk="1" hangingPunct="1"/>
            <a:endParaRPr lang="es-ES" altLang="zh-CN" sz="3200"/>
          </a:p>
          <a:p>
            <a:pPr eaLnBrk="1" hangingPunct="1"/>
            <a:r>
              <a:rPr lang="en-US" altLang="zh-CN" sz="3200"/>
              <a:t>&gt;&gt; dsolve('Dy=a*y')</a:t>
            </a:r>
          </a:p>
          <a:p>
            <a:pPr eaLnBrk="1" hangingPunct="1"/>
            <a:r>
              <a:rPr lang="en-US" altLang="zh-CN" sz="3200"/>
              <a:t>&gt;&gt; dsolve('Dy=a*y','y(0)=1')</a:t>
            </a:r>
          </a:p>
          <a:p>
            <a:pPr eaLnBrk="1" hangingPunct="1"/>
            <a:endParaRPr lang="zh-CN" altLang="en-US" sz="3600">
              <a:solidFill>
                <a:srgbClr val="180DF3"/>
              </a:solidFill>
            </a:endParaRPr>
          </a:p>
        </p:txBody>
      </p:sp>
      <p:sp>
        <p:nvSpPr>
          <p:cNvPr id="49155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87852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解符号微分方程</a:t>
            </a:r>
          </a:p>
        </p:txBody>
      </p:sp>
      <p:sp>
        <p:nvSpPr>
          <p:cNvPr id="49156" name="矩形 1"/>
          <p:cNvSpPr>
            <a:spLocks noChangeArrowheads="1"/>
          </p:cNvSpPr>
          <p:nvPr/>
        </p:nvSpPr>
        <p:spPr bwMode="auto">
          <a:xfrm>
            <a:off x="900113" y="4235450"/>
            <a:ext cx="79200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/>
              <a:t>结果是</a:t>
            </a:r>
            <a:endParaRPr lang="en-US" altLang="zh-CN" sz="3200"/>
          </a:p>
          <a:p>
            <a:pPr algn="just"/>
            <a:r>
              <a:rPr lang="en-US" altLang="zh-CN" sz="3200"/>
              <a:t>ans =C8*exp(a*t)</a:t>
            </a:r>
          </a:p>
          <a:p>
            <a:pPr algn="just"/>
            <a:r>
              <a:rPr lang="en-US" altLang="zh-CN" sz="3200"/>
              <a:t>ans =exp(a*t)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39750" y="1052513"/>
            <a:ext cx="8167688" cy="4248150"/>
          </a:xfrm>
        </p:spPr>
        <p:txBody>
          <a:bodyPr/>
          <a:lstStyle/>
          <a:p>
            <a:pPr marL="109220"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符号运算和数值运算的对比</a:t>
            </a:r>
            <a:endParaRPr lang="en-US" altLang="zh-CN" sz="2800" b="1" dirty="0" smtClean="0">
              <a:solidFill>
                <a:srgbClr val="0000FF"/>
              </a:solidFill>
              <a:hlinkClick r:id="rId2" action="ppaction://hlinksldjump"/>
            </a:endParaRPr>
          </a:p>
          <a:p>
            <a:pPr marL="342900" indent="-342900" algn="l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>
                <a:solidFill>
                  <a:srgbClr val="FF3399"/>
                </a:solidFill>
              </a:rPr>
              <a:t>符号运算</a:t>
            </a:r>
            <a:r>
              <a:rPr lang="zh-CN" altLang="en-US" sz="2400" dirty="0"/>
              <a:t>的对象不是数值而是符号（常量</a:t>
            </a:r>
            <a:r>
              <a:rPr lang="en-US" altLang="zh-CN" sz="2400" dirty="0"/>
              <a:t>/</a:t>
            </a:r>
            <a:r>
              <a:rPr lang="zh-CN" altLang="en-US" sz="2400" dirty="0"/>
              <a:t>变量</a:t>
            </a:r>
            <a:r>
              <a:rPr lang="en-US" altLang="zh-CN" sz="2400" dirty="0"/>
              <a:t>/</a:t>
            </a:r>
            <a:r>
              <a:rPr lang="zh-CN" altLang="en-US" sz="2400" dirty="0"/>
              <a:t>表达式</a:t>
            </a:r>
            <a:r>
              <a:rPr lang="en-US" altLang="zh-CN" sz="2400" dirty="0"/>
              <a:t>/</a:t>
            </a:r>
            <a:r>
              <a:rPr lang="zh-CN" altLang="en-US" sz="2400" dirty="0"/>
              <a:t>函数</a:t>
            </a:r>
            <a:r>
              <a:rPr lang="en-US" altLang="zh-CN" sz="2400" dirty="0"/>
              <a:t>/</a:t>
            </a:r>
            <a:r>
              <a:rPr lang="zh-CN" altLang="en-US" sz="2400" dirty="0"/>
              <a:t>矩阵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342900" indent="-342900" algn="l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/>
              <a:t>符号运算由</a:t>
            </a:r>
            <a:r>
              <a:rPr lang="zh-CN" altLang="en-US" sz="2400" dirty="0">
                <a:solidFill>
                  <a:srgbClr val="FF3399"/>
                </a:solidFill>
              </a:rPr>
              <a:t>符号数学工具</a:t>
            </a:r>
            <a:r>
              <a:rPr lang="zh-CN" altLang="en-US" sz="2400" dirty="0" smtClean="0">
                <a:solidFill>
                  <a:srgbClr val="FF3399"/>
                </a:solidFill>
              </a:rPr>
              <a:t>箱</a:t>
            </a:r>
            <a:r>
              <a:rPr lang="zh-CN" altLang="en-US" sz="2400" dirty="0" smtClean="0"/>
              <a:t>支持</a:t>
            </a:r>
            <a:endParaRPr lang="en-US" altLang="zh-CN" sz="2400" dirty="0"/>
          </a:p>
          <a:p>
            <a:pPr marL="342900" indent="-342900" algn="l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 smtClean="0"/>
              <a:t>符</a:t>
            </a:r>
            <a:r>
              <a:rPr lang="zh-CN" altLang="en-US" sz="2400" dirty="0"/>
              <a:t>号运算采用的内部函数和数值运</a:t>
            </a:r>
            <a:r>
              <a:rPr lang="zh-CN" altLang="en-US" sz="2400" dirty="0" smtClean="0"/>
              <a:t>算有</a:t>
            </a:r>
            <a:r>
              <a:rPr lang="zh-CN" altLang="en-US" sz="2400" dirty="0"/>
              <a:t>相</a:t>
            </a:r>
            <a:r>
              <a:rPr lang="zh-CN" altLang="en-US" sz="2400" dirty="0" smtClean="0"/>
              <a:t>当大一部</a:t>
            </a:r>
            <a:r>
              <a:rPr lang="zh-CN" altLang="en-US" sz="2400" dirty="0"/>
              <a:t>分</a:t>
            </a:r>
            <a:r>
              <a:rPr lang="zh-CN" altLang="en-US" sz="2400" dirty="0">
                <a:solidFill>
                  <a:srgbClr val="FF3399"/>
                </a:solidFill>
              </a:rPr>
              <a:t>同</a:t>
            </a:r>
            <a:r>
              <a:rPr lang="zh-CN" altLang="en-US" sz="2400" dirty="0" smtClean="0">
                <a:solidFill>
                  <a:srgbClr val="FF3399"/>
                </a:solidFill>
              </a:rPr>
              <a:t>名</a:t>
            </a:r>
            <a:r>
              <a:rPr lang="en-US" altLang="zh-CN" sz="2400" dirty="0" smtClean="0">
                <a:solidFill>
                  <a:srgbClr val="FF3399"/>
                </a:solidFill>
              </a:rPr>
              <a:t>(</a:t>
            </a:r>
            <a:r>
              <a:rPr lang="zh-CN" altLang="en-US" sz="2400" dirty="0" smtClean="0">
                <a:solidFill>
                  <a:srgbClr val="FF3399"/>
                </a:solidFill>
              </a:rPr>
              <a:t>例</a:t>
            </a:r>
            <a:r>
              <a:rPr lang="zh-CN" altLang="en-US" sz="2400" dirty="0">
                <a:solidFill>
                  <a:srgbClr val="FF3399"/>
                </a:solidFill>
              </a:rPr>
              <a:t>如</a:t>
            </a:r>
            <a:r>
              <a:rPr lang="en-US" altLang="zh-CN" sz="2400" dirty="0">
                <a:solidFill>
                  <a:srgbClr val="FF3399"/>
                </a:solidFill>
              </a:rPr>
              <a:t>sin</a:t>
            </a:r>
            <a:r>
              <a:rPr lang="zh-CN" altLang="en-US" sz="2400" dirty="0">
                <a:solidFill>
                  <a:srgbClr val="FF3399"/>
                </a:solidFill>
              </a:rPr>
              <a:t>，既可以进行数值计算也可以进行符号运算</a:t>
            </a:r>
            <a:r>
              <a:rPr lang="en-US" altLang="zh-CN" sz="2400" dirty="0">
                <a:solidFill>
                  <a:srgbClr val="FF3399"/>
                </a:solidFill>
              </a:rPr>
              <a:t>)</a:t>
            </a:r>
            <a:endParaRPr lang="zh-CN" altLang="en-US" sz="2400" dirty="0">
              <a:solidFill>
                <a:srgbClr val="FF3399"/>
              </a:solidFill>
            </a:endParaRPr>
          </a:p>
          <a:p>
            <a:pPr marL="342900" indent="-342900" algn="l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/>
              <a:t>获取帮助信息可使用“</a:t>
            </a:r>
            <a:r>
              <a:rPr lang="en-US" altLang="zh-CN" sz="2400" dirty="0">
                <a:solidFill>
                  <a:srgbClr val="FF3399"/>
                </a:solidFill>
              </a:rPr>
              <a:t>help </a:t>
            </a:r>
            <a:r>
              <a:rPr lang="en-US" altLang="zh-CN" sz="2400" dirty="0" err="1">
                <a:solidFill>
                  <a:srgbClr val="FF3399"/>
                </a:solidFill>
              </a:rPr>
              <a:t>sym</a:t>
            </a:r>
            <a:r>
              <a:rPr lang="en-US" altLang="zh-CN" sz="2400" dirty="0">
                <a:solidFill>
                  <a:srgbClr val="FF3399"/>
                </a:solidFill>
              </a:rPr>
              <a:t>/</a:t>
            </a:r>
            <a:r>
              <a:rPr lang="zh-CN" altLang="en-US" sz="2400" dirty="0">
                <a:solidFill>
                  <a:srgbClr val="FF3399"/>
                </a:solidFill>
              </a:rPr>
              <a:t>函数名</a:t>
            </a:r>
            <a:r>
              <a:rPr lang="zh-CN" altLang="en-US" sz="2400" dirty="0"/>
              <a:t>”</a:t>
            </a:r>
            <a:endParaRPr lang="en-US" altLang="zh-CN" sz="2400" dirty="0" smtClean="0"/>
          </a:p>
          <a:p>
            <a:pPr marL="342900" indent="-342900" algn="l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>
                <a:latin typeface="Comic Sans MS" panose="030F0702030302020204" pitchFamily="66" charset="0"/>
              </a:rPr>
              <a:t>数值运</a:t>
            </a:r>
            <a:r>
              <a:rPr lang="zh-CN" altLang="en-US" sz="2400" dirty="0" smtClean="0">
                <a:latin typeface="Comic Sans MS" panose="030F0702030302020204" pitchFamily="66" charset="0"/>
              </a:rPr>
              <a:t>算须先</a:t>
            </a:r>
            <a:r>
              <a:rPr lang="zh-CN" altLang="en-US" sz="2400" dirty="0">
                <a:latin typeface="Comic Sans MS" panose="030F0702030302020204" pitchFamily="66" charset="0"/>
              </a:rPr>
              <a:t>对变量赋</a:t>
            </a:r>
            <a:r>
              <a:rPr lang="zh-CN" altLang="en-US" sz="2400" dirty="0" smtClean="0">
                <a:latin typeface="Comic Sans MS" panose="030F0702030302020204" pitchFamily="66" charset="0"/>
              </a:rPr>
              <a:t>值再进行</a:t>
            </a:r>
            <a:r>
              <a:rPr lang="zh-CN" altLang="en-US" sz="2400" dirty="0">
                <a:latin typeface="Comic Sans MS" panose="030F0702030302020204" pitchFamily="66" charset="0"/>
              </a:rPr>
              <a:t>运算，而符号运算不需</a:t>
            </a:r>
            <a:r>
              <a:rPr lang="zh-CN" altLang="en-US" sz="2400" dirty="0" smtClean="0">
                <a:latin typeface="Comic Sans MS" panose="030F0702030302020204" pitchFamily="66" charset="0"/>
              </a:rPr>
              <a:t>要</a:t>
            </a:r>
          </a:p>
          <a:p>
            <a:pPr marL="342900" indent="-342900" algn="l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/>
              <a:t>在一定条件下，符号与数值可以相互转换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0"/>
            <a:ext cx="7848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smtClean="0">
                <a:solidFill>
                  <a:srgbClr val="0070C0"/>
                </a:solidFill>
              </a:rPr>
              <a:t>符号运算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252413" y="1125538"/>
            <a:ext cx="792003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180DF3"/>
                </a:solidFill>
              </a:rPr>
              <a:t>例</a:t>
            </a:r>
            <a:r>
              <a:rPr lang="en-US" altLang="zh-CN" sz="3600">
                <a:solidFill>
                  <a:srgbClr val="180DF3"/>
                </a:solidFill>
              </a:rPr>
              <a:t>:</a:t>
            </a:r>
            <a:r>
              <a:rPr lang="zh-CN" altLang="en-US" sz="3600">
                <a:solidFill>
                  <a:srgbClr val="180DF3"/>
                </a:solidFill>
              </a:rPr>
              <a:t>求微分方程组的通解</a:t>
            </a:r>
            <a:endParaRPr lang="en-US" altLang="zh-CN" sz="3600">
              <a:solidFill>
                <a:srgbClr val="180DF3"/>
              </a:solidFill>
            </a:endParaRPr>
          </a:p>
          <a:p>
            <a:pPr eaLnBrk="1" hangingPunct="1"/>
            <a:endParaRPr lang="en-US" altLang="zh-CN" sz="3600">
              <a:solidFill>
                <a:srgbClr val="180DF3"/>
              </a:solidFill>
            </a:endParaRPr>
          </a:p>
          <a:p>
            <a:pPr eaLnBrk="1" hangingPunct="1"/>
            <a:endParaRPr lang="es-ES" altLang="zh-CN" sz="3200"/>
          </a:p>
          <a:p>
            <a:pPr eaLnBrk="1" hangingPunct="1"/>
            <a:r>
              <a:rPr lang="es-ES" altLang="zh-CN" sz="3200"/>
              <a:t>     [x,y]=dsolve('Dx=y, Dy=-x')</a:t>
            </a:r>
          </a:p>
          <a:p>
            <a:pPr eaLnBrk="1" hangingPunct="1"/>
            <a:endParaRPr lang="zh-CN" altLang="en-US" sz="3600">
              <a:solidFill>
                <a:srgbClr val="180DF3"/>
              </a:solidFill>
            </a:endParaRPr>
          </a:p>
        </p:txBody>
      </p:sp>
      <p:graphicFrame>
        <p:nvGraphicFramePr>
          <p:cNvPr id="5017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26050" y="971550"/>
          <a:ext cx="17938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r:id="rId3" imgW="571500" imgH="508000" progId="Equation.DSMT4">
                  <p:embed/>
                </p:oleObj>
              </mc:Choice>
              <mc:Fallback>
                <p:oleObj r:id="rId3" imgW="571500" imgH="5080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971550"/>
                        <a:ext cx="1793875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87852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解符号微分方程</a:t>
            </a:r>
          </a:p>
        </p:txBody>
      </p:sp>
      <p:sp>
        <p:nvSpPr>
          <p:cNvPr id="50181" name="矩形 1"/>
          <p:cNvSpPr>
            <a:spLocks noChangeArrowheads="1"/>
          </p:cNvSpPr>
          <p:nvPr/>
        </p:nvSpPr>
        <p:spPr bwMode="auto">
          <a:xfrm>
            <a:off x="900113" y="3979863"/>
            <a:ext cx="79200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/>
              <a:t>结果是</a:t>
            </a:r>
            <a:endParaRPr lang="en-US" altLang="zh-CN" sz="3200"/>
          </a:p>
          <a:p>
            <a:pPr algn="just"/>
            <a:r>
              <a:rPr lang="en-US" altLang="zh-CN" sz="3200"/>
              <a:t>x =(C6*i)/exp(i*t) - C5*i*exp(i*t)</a:t>
            </a:r>
          </a:p>
          <a:p>
            <a:r>
              <a:rPr lang="en-US" altLang="zh-CN" sz="3200"/>
              <a:t>y =C5*exp(i*t) + C6/exp(i*t)</a:t>
            </a:r>
            <a:endParaRPr lang="zh-CN" altLang="en-US"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79388" y="1557338"/>
            <a:ext cx="9145587" cy="4114800"/>
          </a:xfrm>
        </p:spPr>
        <p:txBody>
          <a:bodyPr/>
          <a:lstStyle/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dirty="0" smtClean="0"/>
              <a:t>digits(D) </a:t>
            </a:r>
            <a:r>
              <a:rPr lang="zh-CN" altLang="en-US" sz="2700" dirty="0" smtClean="0"/>
              <a:t>返回有效数字个数为</a:t>
            </a:r>
            <a:r>
              <a:rPr lang="en-US" altLang="zh-CN" sz="2700" dirty="0" smtClean="0"/>
              <a:t>D</a:t>
            </a:r>
            <a:r>
              <a:rPr lang="zh-CN" altLang="en-US" sz="2700" dirty="0" smtClean="0"/>
              <a:t>的近似解精度。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dirty="0" smtClean="0"/>
              <a:t>r=</a:t>
            </a:r>
            <a:r>
              <a:rPr lang="en-US" altLang="zh-CN" sz="2700" dirty="0" err="1" smtClean="0"/>
              <a:t>vpa</a:t>
            </a:r>
            <a:r>
              <a:rPr lang="en-US" altLang="zh-CN" sz="2700" dirty="0" smtClean="0"/>
              <a:t>(s) </a:t>
            </a:r>
            <a:r>
              <a:rPr lang="zh-CN" altLang="en-US" sz="2700" dirty="0" smtClean="0"/>
              <a:t>返回</a:t>
            </a:r>
            <a:r>
              <a:rPr lang="en-US" altLang="zh-CN" sz="2700" dirty="0" smtClean="0"/>
              <a:t>digit</a:t>
            </a:r>
            <a:r>
              <a:rPr lang="zh-CN" altLang="en-US" sz="2700" dirty="0" smtClean="0"/>
              <a:t>函数设置精度的数值解。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dirty="0" err="1" smtClean="0"/>
              <a:t>vpa</a:t>
            </a:r>
            <a:r>
              <a:rPr lang="en-US" altLang="zh-CN" sz="2700" dirty="0" smtClean="0"/>
              <a:t>(</a:t>
            </a:r>
            <a:r>
              <a:rPr lang="en-US" altLang="zh-CN" sz="2700" dirty="0" err="1" smtClean="0"/>
              <a:t>s,D</a:t>
            </a:r>
            <a:r>
              <a:rPr lang="en-US" altLang="zh-CN" sz="2700" dirty="0" smtClean="0"/>
              <a:t>) </a:t>
            </a:r>
            <a:r>
              <a:rPr lang="zh-CN" altLang="en-US" sz="2700" dirty="0" smtClean="0"/>
              <a:t>相当于前两个的组合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dirty="0" smtClean="0"/>
              <a:t>subs(</a:t>
            </a:r>
            <a:r>
              <a:rPr lang="en-US" altLang="zh-CN" sz="2700" dirty="0" err="1" smtClean="0"/>
              <a:t>s,o,n</a:t>
            </a:r>
            <a:r>
              <a:rPr lang="en-US" altLang="zh-CN" sz="2700" dirty="0" smtClean="0"/>
              <a:t>) </a:t>
            </a:r>
            <a:r>
              <a:rPr lang="zh-CN" altLang="en-US" sz="2700" dirty="0" smtClean="0"/>
              <a:t>符号表达式中用</a:t>
            </a:r>
            <a:r>
              <a:rPr lang="en-US" altLang="zh-CN" sz="2700" dirty="0" smtClean="0"/>
              <a:t>o</a:t>
            </a:r>
            <a:r>
              <a:rPr lang="zh-CN" altLang="en-US" sz="2700" dirty="0" smtClean="0"/>
              <a:t>变量来替换</a:t>
            </a:r>
            <a:r>
              <a:rPr lang="en-US" altLang="zh-CN" sz="2700" dirty="0" smtClean="0"/>
              <a:t>n</a:t>
            </a:r>
            <a:r>
              <a:rPr lang="zh-CN" altLang="en-US" sz="2700" dirty="0" smtClean="0"/>
              <a:t>变量。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dirty="0" smtClean="0"/>
              <a:t>numeric(s) </a:t>
            </a:r>
            <a:r>
              <a:rPr lang="zh-CN" altLang="en-US" sz="2700" dirty="0" smtClean="0"/>
              <a:t>将不含自由变量的符号表达式转换为数值型。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0"/>
            <a:ext cx="9361488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smtClean="0">
                <a:solidFill>
                  <a:srgbClr val="0070C0"/>
                </a:solidFill>
              </a:rPr>
              <a:t>符号、数值的转换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755650" y="1268413"/>
            <a:ext cx="4257675" cy="4824412"/>
          </a:xfrm>
        </p:spPr>
        <p:txBody>
          <a:bodyPr/>
          <a:lstStyle/>
          <a:p>
            <a:pPr marL="365125" indent="-255588" algn="l">
              <a:lnSpc>
                <a:spcPct val="80000"/>
              </a:lnSpc>
            </a:pPr>
            <a:r>
              <a:rPr lang="zh-CN" altLang="en-US" sz="2700" dirty="0" smtClean="0"/>
              <a:t>例：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smtClean="0"/>
              <a:t>s=solve('3*x^2+2*x-6=0')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err="1" smtClean="0"/>
              <a:t>vpa</a:t>
            </a:r>
            <a:r>
              <a:rPr lang="en-US" altLang="zh-CN" sz="2700" dirty="0" smtClean="0"/>
              <a:t>(s)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err="1" smtClean="0"/>
              <a:t>vpa</a:t>
            </a:r>
            <a:r>
              <a:rPr lang="en-US" altLang="zh-CN" sz="2700" dirty="0" smtClean="0"/>
              <a:t>(s,6)</a:t>
            </a:r>
          </a:p>
          <a:p>
            <a:pPr marL="365125" indent="-255588" algn="l">
              <a:lnSpc>
                <a:spcPct val="80000"/>
              </a:lnSpc>
            </a:pPr>
            <a:endParaRPr lang="en-US" altLang="zh-CN" sz="2700" dirty="0" smtClean="0"/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smtClean="0"/>
              <a:t>syms x;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smtClean="0"/>
              <a:t>f=x-cos(x);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smtClean="0"/>
              <a:t>f1=subs(</a:t>
            </a:r>
            <a:r>
              <a:rPr lang="en-US" altLang="zh-CN" sz="2700" dirty="0" err="1" smtClean="0"/>
              <a:t>f,x,'pi</a:t>
            </a:r>
            <a:r>
              <a:rPr lang="en-US" altLang="zh-CN" sz="2700" dirty="0" smtClean="0"/>
              <a:t>')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smtClean="0"/>
              <a:t>digits(15)</a:t>
            </a:r>
          </a:p>
          <a:p>
            <a:pPr marL="365125" indent="-255588" algn="l">
              <a:lnSpc>
                <a:spcPct val="80000"/>
              </a:lnSpc>
            </a:pPr>
            <a:r>
              <a:rPr lang="en-US" altLang="zh-CN" sz="2700" dirty="0" err="1" smtClean="0"/>
              <a:t>vpa</a:t>
            </a:r>
            <a:r>
              <a:rPr lang="en-US" altLang="zh-CN" sz="2700" dirty="0" smtClean="0"/>
              <a:t>(f1)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0"/>
            <a:ext cx="9361488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smtClean="0">
                <a:solidFill>
                  <a:srgbClr val="0070C0"/>
                </a:solidFill>
              </a:rPr>
              <a:t>符号、数值的转换</a:t>
            </a:r>
          </a:p>
        </p:txBody>
      </p:sp>
      <p:sp>
        <p:nvSpPr>
          <p:cNvPr id="52228" name="文本框 1"/>
          <p:cNvSpPr txBox="1">
            <a:spLocks noChangeArrowheads="1"/>
          </p:cNvSpPr>
          <p:nvPr/>
        </p:nvSpPr>
        <p:spPr bwMode="auto">
          <a:xfrm>
            <a:off x="5492750" y="2017713"/>
            <a:ext cx="2540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1.11963298118022</a:t>
            </a:r>
          </a:p>
          <a:p>
            <a:pPr eaLnBrk="1" hangingPunct="1"/>
            <a:r>
              <a:rPr lang="zh-CN" altLang="en-US"/>
              <a:t> -1.78629964784689</a:t>
            </a:r>
          </a:p>
        </p:txBody>
      </p:sp>
      <p:sp>
        <p:nvSpPr>
          <p:cNvPr id="52229" name="文本框 2"/>
          <p:cNvSpPr txBox="1">
            <a:spLocks noChangeArrowheads="1"/>
          </p:cNvSpPr>
          <p:nvPr/>
        </p:nvSpPr>
        <p:spPr bwMode="auto">
          <a:xfrm>
            <a:off x="5492750" y="1104900"/>
            <a:ext cx="254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19^(1/2)/3 - 1/3</a:t>
            </a:r>
          </a:p>
          <a:p>
            <a:pPr eaLnBrk="1" hangingPunct="1"/>
            <a:r>
              <a:rPr lang="zh-CN" altLang="en-US"/>
              <a:t> - 19^(1/2)/3 - 1/3</a:t>
            </a:r>
          </a:p>
        </p:txBody>
      </p:sp>
      <p:sp>
        <p:nvSpPr>
          <p:cNvPr id="52230" name="文本框 3"/>
          <p:cNvSpPr txBox="1">
            <a:spLocks noChangeArrowheads="1"/>
          </p:cNvSpPr>
          <p:nvPr/>
        </p:nvSpPr>
        <p:spPr bwMode="auto">
          <a:xfrm>
            <a:off x="5492750" y="3032125"/>
            <a:ext cx="2540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1.11963</a:t>
            </a:r>
          </a:p>
          <a:p>
            <a:pPr eaLnBrk="1" hangingPunct="1"/>
            <a:r>
              <a:rPr lang="zh-CN" altLang="en-US"/>
              <a:t> -1.7863</a:t>
            </a:r>
          </a:p>
        </p:txBody>
      </p:sp>
      <p:sp>
        <p:nvSpPr>
          <p:cNvPr id="52231" name="文本框 4"/>
          <p:cNvSpPr txBox="1">
            <a:spLocks noChangeArrowheads="1"/>
          </p:cNvSpPr>
          <p:nvPr/>
        </p:nvSpPr>
        <p:spPr bwMode="auto">
          <a:xfrm>
            <a:off x="5492750" y="4302125"/>
            <a:ext cx="254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pi + 1</a:t>
            </a:r>
          </a:p>
        </p:txBody>
      </p:sp>
      <p:sp>
        <p:nvSpPr>
          <p:cNvPr id="52232" name="文本框 5"/>
          <p:cNvSpPr txBox="1">
            <a:spLocks noChangeArrowheads="1"/>
          </p:cNvSpPr>
          <p:nvPr/>
        </p:nvSpPr>
        <p:spPr bwMode="auto">
          <a:xfrm>
            <a:off x="5492750" y="5189538"/>
            <a:ext cx="254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4.14159265358979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37113" y="1468438"/>
            <a:ext cx="795337" cy="282575"/>
          </a:xfrm>
          <a:prstGeom prst="straightConnector1">
            <a:avLst/>
          </a:prstGeom>
          <a:ln w="2540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2228" idx="1"/>
          </p:cNvCxnSpPr>
          <p:nvPr/>
        </p:nvCxnSpPr>
        <p:spPr>
          <a:xfrm>
            <a:off x="2124075" y="2276475"/>
            <a:ext cx="3368675" cy="63500"/>
          </a:xfrm>
          <a:prstGeom prst="straightConnector1">
            <a:avLst/>
          </a:prstGeom>
          <a:ln w="2540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2230" idx="1"/>
          </p:cNvCxnSpPr>
          <p:nvPr/>
        </p:nvCxnSpPr>
        <p:spPr>
          <a:xfrm>
            <a:off x="2266950" y="2781300"/>
            <a:ext cx="3225800" cy="573088"/>
          </a:xfrm>
          <a:prstGeom prst="straightConnector1">
            <a:avLst/>
          </a:prstGeom>
          <a:ln w="2540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231" idx="1"/>
          </p:cNvCxnSpPr>
          <p:nvPr/>
        </p:nvCxnSpPr>
        <p:spPr>
          <a:xfrm>
            <a:off x="3419475" y="4365625"/>
            <a:ext cx="2073275" cy="120650"/>
          </a:xfrm>
          <a:prstGeom prst="straightConnector1">
            <a:avLst/>
          </a:prstGeom>
          <a:ln w="2540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2232" idx="1"/>
          </p:cNvCxnSpPr>
          <p:nvPr/>
        </p:nvCxnSpPr>
        <p:spPr>
          <a:xfrm>
            <a:off x="2124075" y="5229225"/>
            <a:ext cx="3368675" cy="144463"/>
          </a:xfrm>
          <a:prstGeom prst="straightConnector1">
            <a:avLst/>
          </a:prstGeom>
          <a:ln w="2540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684213" y="1054100"/>
            <a:ext cx="7942262" cy="4751388"/>
          </a:xfrm>
        </p:spPr>
        <p:txBody>
          <a:bodyPr/>
          <a:lstStyle/>
          <a:p>
            <a:pPr marL="566420" indent="-457200" algn="l"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symsum</a:t>
            </a:r>
            <a:r>
              <a:rPr lang="zh-CN" altLang="en-US" dirty="0" smtClean="0">
                <a:solidFill>
                  <a:srgbClr val="0000FF"/>
                </a:solidFill>
              </a:rPr>
              <a:t>符号合计函数</a:t>
            </a:r>
          </a:p>
          <a:p>
            <a:pPr marL="365125" indent="-255905" algn="l">
              <a:buFont typeface="Wingdings" panose="05000000000000000000" pitchFamily="2" charset="2"/>
              <a:buChar char="Ø"/>
              <a:defRPr/>
            </a:pPr>
            <a:r>
              <a:rPr lang="en-US" altLang="zh-CN" sz="2700" dirty="0" smtClean="0"/>
              <a:t>symsum(s)  %</a:t>
            </a:r>
            <a:r>
              <a:rPr lang="zh-CN" altLang="en-US" sz="2700" dirty="0" smtClean="0"/>
              <a:t>计算</a:t>
            </a:r>
            <a:r>
              <a:rPr lang="en-US" altLang="zh-CN" sz="2700" dirty="0" smtClean="0"/>
              <a:t>s</a:t>
            </a:r>
            <a:r>
              <a:rPr lang="zh-CN" altLang="en-US" sz="2700" dirty="0" smtClean="0"/>
              <a:t>对</a:t>
            </a:r>
            <a:r>
              <a:rPr lang="en-US" altLang="zh-CN" sz="2700" dirty="0" smtClean="0"/>
              <a:t>findsym</a:t>
            </a:r>
            <a:r>
              <a:rPr lang="zh-CN" altLang="en-US" sz="2700" dirty="0" smtClean="0"/>
              <a:t>函数返回的符号变量的不定和。</a:t>
            </a:r>
          </a:p>
          <a:p>
            <a:pPr marL="365125" indent="-255905" algn="l">
              <a:buFont typeface="Wingdings" panose="05000000000000000000" pitchFamily="2" charset="2"/>
              <a:buChar char="Ø"/>
              <a:defRPr/>
            </a:pPr>
            <a:r>
              <a:rPr lang="en-US" altLang="zh-CN" sz="2700" dirty="0" smtClean="0"/>
              <a:t>symsum(s,v)  %</a:t>
            </a:r>
            <a:r>
              <a:rPr lang="zh-CN" altLang="en-US" sz="2700" dirty="0" smtClean="0"/>
              <a:t>计算</a:t>
            </a:r>
            <a:r>
              <a:rPr lang="en-US" altLang="zh-CN" sz="2700" dirty="0" smtClean="0"/>
              <a:t>s</a:t>
            </a:r>
            <a:r>
              <a:rPr lang="zh-CN" altLang="en-US" sz="2700" dirty="0" smtClean="0"/>
              <a:t>对变量</a:t>
            </a:r>
            <a:r>
              <a:rPr lang="en-US" altLang="zh-CN" sz="2700" dirty="0" smtClean="0"/>
              <a:t>v</a:t>
            </a:r>
            <a:r>
              <a:rPr lang="zh-CN" altLang="en-US" sz="2700" dirty="0" smtClean="0"/>
              <a:t>的不定和。</a:t>
            </a:r>
          </a:p>
          <a:p>
            <a:pPr marL="365125" indent="-255905" algn="l">
              <a:buFont typeface="Wingdings" panose="05000000000000000000" pitchFamily="2" charset="2"/>
              <a:buChar char="Ø"/>
              <a:defRPr/>
            </a:pPr>
            <a:r>
              <a:rPr lang="en-US" altLang="zh-CN" sz="2700" dirty="0" smtClean="0"/>
              <a:t>symsum(s,a,b)  %</a:t>
            </a:r>
            <a:r>
              <a:rPr lang="zh-CN" altLang="en-US" sz="2700" dirty="0" smtClean="0"/>
              <a:t>计算</a:t>
            </a:r>
            <a:r>
              <a:rPr lang="en-US" altLang="zh-CN" sz="2700" dirty="0" smtClean="0"/>
              <a:t>s</a:t>
            </a:r>
            <a:r>
              <a:rPr lang="zh-CN" altLang="en-US" sz="2700" dirty="0" smtClean="0"/>
              <a:t>从</a:t>
            </a:r>
            <a:r>
              <a:rPr lang="en-US" altLang="zh-CN" sz="2700" dirty="0" smtClean="0"/>
              <a:t>a</a:t>
            </a:r>
            <a:r>
              <a:rPr lang="zh-CN" altLang="en-US" sz="2700" dirty="0" smtClean="0"/>
              <a:t>到</a:t>
            </a:r>
            <a:r>
              <a:rPr lang="en-US" altLang="zh-CN" sz="2700" dirty="0" smtClean="0"/>
              <a:t>b</a:t>
            </a:r>
            <a:r>
              <a:rPr lang="zh-CN" altLang="en-US" sz="2700" dirty="0" smtClean="0"/>
              <a:t>的有限和。</a:t>
            </a:r>
          </a:p>
          <a:p>
            <a:pPr marL="365125" indent="-255905" algn="l">
              <a:defRPr/>
            </a:pPr>
            <a:r>
              <a:rPr lang="zh-CN" altLang="en-US" sz="2700" dirty="0" smtClean="0"/>
              <a:t>例：</a:t>
            </a:r>
            <a:endParaRPr lang="en-US" altLang="zh-CN" sz="2700" dirty="0" smtClean="0"/>
          </a:p>
          <a:p>
            <a:pPr marL="365125" indent="-255905" algn="l">
              <a:defRPr/>
            </a:pPr>
            <a:r>
              <a:rPr lang="en-US" altLang="zh-CN" sz="2700" dirty="0" smtClean="0"/>
              <a:t>syms k n;</a:t>
            </a:r>
            <a:endParaRPr lang="zh-CN" altLang="en-US" sz="2700" dirty="0" smtClean="0"/>
          </a:p>
          <a:p>
            <a:pPr marL="365125" indent="-255905" algn="l">
              <a:defRPr/>
            </a:pPr>
            <a:r>
              <a:rPr lang="en-US" altLang="zh-CN" sz="2700" dirty="0" smtClean="0"/>
              <a:t>f1=symsum(k)</a:t>
            </a:r>
          </a:p>
          <a:p>
            <a:pPr marL="365125" indent="-255905" algn="l">
              <a:defRPr/>
            </a:pPr>
            <a:r>
              <a:rPr lang="en-US" altLang="zh-CN" sz="2700" dirty="0" smtClean="0"/>
              <a:t>f2=symsum(k^2,0,n)</a:t>
            </a:r>
          </a:p>
          <a:p>
            <a:pPr marL="365125" indent="-255905" algn="l">
              <a:defRPr/>
            </a:pPr>
            <a:r>
              <a:rPr lang="en-US" altLang="zh-CN" sz="2700" dirty="0" smtClean="0"/>
              <a:t>f3=subs(f2,n,10)</a:t>
            </a:r>
          </a:p>
          <a:p>
            <a:pPr marL="365125" indent="-255905" algn="l">
              <a:defRPr/>
            </a:pPr>
            <a:r>
              <a:rPr lang="en-US" altLang="zh-CN" sz="2700" dirty="0" smtClean="0"/>
              <a:t>f4=symsum(k^2,0,10)  </a:t>
            </a:r>
            <a:r>
              <a:rPr lang="en-US" altLang="zh-CN" sz="2700" dirty="0" smtClean="0">
                <a:solidFill>
                  <a:srgbClr val="00B050"/>
                </a:solidFill>
              </a:rPr>
              <a:t>%f3 f4应该相等</a:t>
            </a:r>
          </a:p>
          <a:p>
            <a:pPr marL="365125" indent="-255905" algn="l">
              <a:defRPr/>
            </a:pPr>
            <a:endParaRPr lang="en-US" altLang="zh-CN" sz="2700" dirty="0" smtClean="0">
              <a:solidFill>
                <a:srgbClr val="00B05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0"/>
            <a:ext cx="9361488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smtClean="0">
                <a:solidFill>
                  <a:srgbClr val="0070C0"/>
                </a:solidFill>
              </a:rPr>
              <a:t>MATLAB</a:t>
            </a:r>
            <a:r>
              <a:rPr lang="zh-CN" altLang="en-US" sz="4000" smtClean="0">
                <a:solidFill>
                  <a:srgbClr val="0070C0"/>
                </a:solidFill>
              </a:rPr>
              <a:t>符号运算   符号微积分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39750" y="1466850"/>
            <a:ext cx="7993063" cy="5057775"/>
          </a:xfrm>
        </p:spPr>
        <p:txBody>
          <a:bodyPr/>
          <a:lstStyle/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smtClean="0"/>
              <a:t>[Fx,Fy]=gradient(F)%</a:t>
            </a:r>
            <a:r>
              <a:rPr lang="zh-CN" altLang="en-US" sz="2700" smtClean="0"/>
              <a:t>返回矩阵</a:t>
            </a:r>
            <a:r>
              <a:rPr lang="en-US" altLang="zh-CN" sz="2700" smtClean="0"/>
              <a:t>F</a:t>
            </a:r>
            <a:r>
              <a:rPr lang="zh-CN" altLang="en-US" sz="2700" smtClean="0"/>
              <a:t>的数值梯度，</a:t>
            </a:r>
            <a:r>
              <a:rPr lang="en-US" altLang="zh-CN" sz="2700" smtClean="0"/>
              <a:t>Fx</a:t>
            </a:r>
            <a:r>
              <a:rPr lang="zh-CN" altLang="en-US" sz="2700" smtClean="0"/>
              <a:t>相当于</a:t>
            </a:r>
            <a:r>
              <a:rPr lang="en-US" altLang="zh-CN" sz="2700" smtClean="0"/>
              <a:t>dF/dx</a:t>
            </a:r>
            <a:r>
              <a:rPr lang="zh-CN" altLang="en-US" sz="2700" smtClean="0"/>
              <a:t>，为</a:t>
            </a:r>
            <a:r>
              <a:rPr lang="en-US" altLang="zh-CN" sz="2700" smtClean="0"/>
              <a:t>x</a:t>
            </a:r>
            <a:r>
              <a:rPr lang="zh-CN" altLang="en-US" sz="2700" smtClean="0"/>
              <a:t>方向的差分值。</a:t>
            </a:r>
            <a:r>
              <a:rPr lang="en-US" altLang="zh-CN" sz="2700" smtClean="0"/>
              <a:t>Fy</a:t>
            </a:r>
            <a:r>
              <a:rPr lang="zh-CN" altLang="en-US" sz="2700" smtClean="0"/>
              <a:t>相当于</a:t>
            </a:r>
            <a:r>
              <a:rPr lang="en-US" altLang="zh-CN" sz="2700" smtClean="0"/>
              <a:t>dF/dy</a:t>
            </a:r>
            <a:r>
              <a:rPr lang="zh-CN" altLang="en-US" sz="2700" smtClean="0"/>
              <a:t>，为</a:t>
            </a:r>
            <a:r>
              <a:rPr lang="en-US" altLang="zh-CN" sz="2700" smtClean="0"/>
              <a:t>y</a:t>
            </a:r>
            <a:r>
              <a:rPr lang="zh-CN" altLang="en-US" sz="2700" smtClean="0"/>
              <a:t>方向的差分值。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smtClean="0"/>
              <a:t>[Fx,Fy]=gradient(F,H)%</a:t>
            </a:r>
            <a:r>
              <a:rPr lang="zh-CN" altLang="en-US" sz="2700" smtClean="0"/>
              <a:t>当</a:t>
            </a:r>
            <a:r>
              <a:rPr lang="en-US" altLang="zh-CN" sz="2700" smtClean="0"/>
              <a:t>H</a:t>
            </a:r>
            <a:r>
              <a:rPr lang="zh-CN" altLang="en-US" sz="2700" smtClean="0"/>
              <a:t>为数量时，使用</a:t>
            </a:r>
            <a:r>
              <a:rPr lang="en-US" altLang="zh-CN" sz="2700" smtClean="0"/>
              <a:t>H</a:t>
            </a:r>
            <a:r>
              <a:rPr lang="zh-CN" altLang="en-US" sz="2700" smtClean="0"/>
              <a:t>为各方向的点间隔。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smtClean="0"/>
              <a:t>[Fx,Fy]=gradient(F,Hx,Hy)%</a:t>
            </a:r>
            <a:r>
              <a:rPr lang="zh-CN" altLang="en-US" sz="2700" smtClean="0"/>
              <a:t>当</a:t>
            </a:r>
            <a:r>
              <a:rPr lang="en-US" altLang="zh-CN" sz="2700" smtClean="0"/>
              <a:t>F</a:t>
            </a:r>
            <a:r>
              <a:rPr lang="zh-CN" altLang="en-US" sz="2700" smtClean="0"/>
              <a:t>为二维时，使用</a:t>
            </a:r>
            <a:r>
              <a:rPr lang="en-US" altLang="zh-CN" sz="2700" smtClean="0"/>
              <a:t>Hx</a:t>
            </a:r>
            <a:r>
              <a:rPr lang="zh-CN" altLang="en-US" sz="2700" smtClean="0"/>
              <a:t>和</a:t>
            </a:r>
            <a:r>
              <a:rPr lang="en-US" altLang="zh-CN" sz="2700" smtClean="0"/>
              <a:t>Hy</a:t>
            </a:r>
            <a:r>
              <a:rPr lang="zh-CN" altLang="en-US" sz="2700" smtClean="0"/>
              <a:t>指定点间距。</a:t>
            </a:r>
            <a:r>
              <a:rPr lang="en-US" altLang="zh-CN" sz="2700" smtClean="0"/>
              <a:t>Hx</a:t>
            </a:r>
            <a:r>
              <a:rPr lang="zh-CN" altLang="en-US" sz="2700" smtClean="0"/>
              <a:t>和</a:t>
            </a:r>
            <a:r>
              <a:rPr lang="en-US" altLang="zh-CN" sz="2700" smtClean="0"/>
              <a:t>Hy</a:t>
            </a:r>
            <a:r>
              <a:rPr lang="zh-CN" altLang="en-US" sz="2700" smtClean="0"/>
              <a:t>可以为数量和向量，如果</a:t>
            </a:r>
            <a:r>
              <a:rPr lang="en-US" altLang="zh-CN" sz="2700" smtClean="0"/>
              <a:t>Hx</a:t>
            </a:r>
            <a:r>
              <a:rPr lang="zh-CN" altLang="en-US" sz="2700" smtClean="0"/>
              <a:t>和</a:t>
            </a:r>
            <a:r>
              <a:rPr lang="en-US" altLang="zh-CN" sz="2700" smtClean="0"/>
              <a:t>Hy</a:t>
            </a:r>
            <a:r>
              <a:rPr lang="zh-CN" altLang="en-US" sz="2700" smtClean="0"/>
              <a:t>为向量，则它们的长度必须和</a:t>
            </a:r>
            <a:r>
              <a:rPr lang="en-US" altLang="zh-CN" sz="2700" smtClean="0"/>
              <a:t>F</a:t>
            </a:r>
            <a:r>
              <a:rPr lang="zh-CN" altLang="en-US" sz="2700" smtClean="0"/>
              <a:t>的长度匹配。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smtClean="0"/>
              <a:t>[Fx,Fy,Fz]=gradient(F)%</a:t>
            </a:r>
            <a:r>
              <a:rPr lang="zh-CN" altLang="en-US" sz="2700" smtClean="0"/>
              <a:t>返回三维的梯度。</a:t>
            </a:r>
          </a:p>
          <a:p>
            <a:pPr marL="365125" indent="-255588" algn="l">
              <a:buFont typeface="Wingdings" panose="05000000000000000000" pitchFamily="2" charset="2"/>
              <a:buChar char="Ø"/>
            </a:pPr>
            <a:r>
              <a:rPr lang="en-US" altLang="zh-CN" sz="2700" smtClean="0"/>
              <a:t>……</a:t>
            </a:r>
          </a:p>
        </p:txBody>
      </p:sp>
      <p:sp>
        <p:nvSpPr>
          <p:cNvPr id="54275" name="Rectangle 3"/>
          <p:cNvSpPr txBox="1">
            <a:spLocks noRot="1" noChangeArrowheads="1"/>
          </p:cNvSpPr>
          <p:nvPr/>
        </p:nvSpPr>
        <p:spPr bwMode="auto">
          <a:xfrm>
            <a:off x="603250" y="908050"/>
            <a:ext cx="79295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FF"/>
                </a:solidFill>
              </a:rPr>
              <a:t>梯度函数</a:t>
            </a:r>
            <a:r>
              <a:rPr lang="en-US" altLang="zh-CN" sz="3200" b="1">
                <a:solidFill>
                  <a:srgbClr val="0000FF"/>
                </a:solidFill>
              </a:rPr>
              <a:t>—— gradient</a:t>
            </a:r>
            <a:endParaRPr lang="en-US" altLang="zh-CN" sz="27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0"/>
            <a:ext cx="9361488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smtClean="0">
                <a:solidFill>
                  <a:srgbClr val="0070C0"/>
                </a:solidFill>
              </a:rPr>
              <a:t>MATLAB</a:t>
            </a:r>
            <a:r>
              <a:rPr lang="zh-CN" altLang="en-US" sz="4000" smtClean="0">
                <a:solidFill>
                  <a:srgbClr val="0070C0"/>
                </a:solidFill>
              </a:rPr>
              <a:t>符号运算   符号微积分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5288" y="1466850"/>
            <a:ext cx="8540750" cy="4194175"/>
          </a:xfrm>
        </p:spPr>
        <p:txBody>
          <a:bodyPr/>
          <a:lstStyle/>
          <a:p>
            <a:pPr marL="365125" indent="-255588" algn="l"/>
            <a:r>
              <a:rPr lang="en-US" altLang="zh-CN" sz="2700" smtClean="0"/>
              <a:t>jacobian(f,v)</a:t>
            </a:r>
          </a:p>
          <a:p>
            <a:pPr marL="365125" indent="-255588" algn="l"/>
            <a:r>
              <a:rPr lang="zh-CN" altLang="en-US" sz="2700" smtClean="0"/>
              <a:t>计算数量或向量</a:t>
            </a:r>
            <a:r>
              <a:rPr lang="en-US" altLang="zh-CN" sz="2700" smtClean="0"/>
              <a:t>f</a:t>
            </a:r>
            <a:r>
              <a:rPr lang="zh-CN" altLang="en-US" sz="2700" smtClean="0"/>
              <a:t>对向量</a:t>
            </a:r>
            <a:r>
              <a:rPr lang="en-US" altLang="zh-CN" sz="2700" smtClean="0"/>
              <a:t>v</a:t>
            </a:r>
            <a:r>
              <a:rPr lang="zh-CN" altLang="en-US" sz="2700" smtClean="0"/>
              <a:t>的</a:t>
            </a:r>
            <a:r>
              <a:rPr lang="en-US" altLang="zh-CN" sz="2700" smtClean="0"/>
              <a:t>jacobi</a:t>
            </a:r>
            <a:r>
              <a:rPr lang="zh-CN" altLang="en-US" sz="2700" smtClean="0"/>
              <a:t>矩阵，注意当</a:t>
            </a:r>
            <a:r>
              <a:rPr lang="en-US" altLang="zh-CN" sz="2700" smtClean="0"/>
              <a:t>f</a:t>
            </a:r>
            <a:r>
              <a:rPr lang="zh-CN" altLang="en-US" sz="2700" smtClean="0"/>
              <a:t>为数量</a:t>
            </a:r>
            <a:endParaRPr lang="en-US" altLang="zh-CN" sz="2700" smtClean="0"/>
          </a:p>
          <a:p>
            <a:pPr marL="365125" indent="-255588" algn="l"/>
            <a:r>
              <a:rPr lang="zh-CN" altLang="en-US" sz="2700" smtClean="0"/>
              <a:t>时，函数返回</a:t>
            </a:r>
            <a:r>
              <a:rPr lang="en-US" altLang="zh-CN" sz="2700" smtClean="0"/>
              <a:t>f</a:t>
            </a:r>
            <a:r>
              <a:rPr lang="zh-CN" altLang="en-US" sz="2700" smtClean="0"/>
              <a:t>的梯度。</a:t>
            </a:r>
          </a:p>
          <a:p>
            <a:pPr marL="365125" indent="-255588" algn="l"/>
            <a:r>
              <a:rPr lang="zh-CN" altLang="en-US" sz="2700" smtClean="0"/>
              <a:t>例：</a:t>
            </a:r>
          </a:p>
          <a:p>
            <a:pPr marL="365125" indent="-255588" algn="l"/>
            <a:r>
              <a:rPr lang="zh-CN" altLang="en-US" sz="2700" smtClean="0"/>
              <a:t>求下列函数的</a:t>
            </a:r>
            <a:r>
              <a:rPr lang="en-US" altLang="zh-CN" sz="2700" smtClean="0"/>
              <a:t>jacobi</a:t>
            </a:r>
            <a:r>
              <a:rPr lang="zh-CN" altLang="en-US" sz="2700" smtClean="0"/>
              <a:t>矩阵</a:t>
            </a:r>
          </a:p>
          <a:p>
            <a:pPr marL="365125" indent="-255588" algn="l"/>
            <a:endParaRPr lang="en-US" altLang="zh-CN" sz="2700" smtClean="0"/>
          </a:p>
        </p:txBody>
      </p:sp>
      <p:graphicFrame>
        <p:nvGraphicFramePr>
          <p:cNvPr id="55299" name="Object 5"/>
          <p:cNvGraphicFramePr>
            <a:graphicFrameLocks noChangeAspect="1"/>
          </p:cNvGraphicFramePr>
          <p:nvPr/>
        </p:nvGraphicFramePr>
        <p:xfrm>
          <a:off x="900113" y="4292600"/>
          <a:ext cx="18970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r:id="rId3" imgW="787400" imgH="508000" progId="Equation.DSMT4">
                  <p:embed/>
                </p:oleObj>
              </mc:Choice>
              <mc:Fallback>
                <p:oleObj r:id="rId3" imgW="7874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189706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6"/>
          <p:cNvGraphicFramePr>
            <a:graphicFrameLocks noChangeAspect="1"/>
          </p:cNvGraphicFramePr>
          <p:nvPr/>
        </p:nvGraphicFramePr>
        <p:xfrm>
          <a:off x="3203575" y="4005263"/>
          <a:ext cx="52720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r:id="rId5" imgW="2247900" imgH="736600" progId="Equation.DSMT4">
                  <p:embed/>
                </p:oleObj>
              </mc:Choice>
              <mc:Fallback>
                <p:oleObj r:id="rId5" imgW="22479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05263"/>
                        <a:ext cx="527208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3"/>
          <p:cNvSpPr txBox="1">
            <a:spLocks noRot="1" noChangeArrowheads="1"/>
          </p:cNvSpPr>
          <p:nvPr/>
        </p:nvSpPr>
        <p:spPr bwMode="auto">
          <a:xfrm>
            <a:off x="603250" y="908050"/>
            <a:ext cx="79295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FF"/>
                </a:solidFill>
              </a:rPr>
              <a:t>多元函数求导</a:t>
            </a:r>
            <a:r>
              <a:rPr lang="en-US" altLang="zh-CN" sz="3200" b="1">
                <a:solidFill>
                  <a:srgbClr val="0000FF"/>
                </a:solidFill>
              </a:rPr>
              <a:t>—— jacobian</a:t>
            </a:r>
            <a:endParaRPr lang="en-US" altLang="zh-CN" sz="2700"/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0"/>
            <a:ext cx="9361488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smtClean="0">
                <a:solidFill>
                  <a:srgbClr val="0070C0"/>
                </a:solidFill>
              </a:rPr>
              <a:t>MATLAB</a:t>
            </a:r>
            <a:r>
              <a:rPr lang="zh-CN" altLang="en-US" sz="4000" smtClean="0">
                <a:solidFill>
                  <a:srgbClr val="0070C0"/>
                </a:solidFill>
              </a:rPr>
              <a:t>符号运算   符号微积分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966788" y="908050"/>
            <a:ext cx="7308850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180DF3"/>
                </a:solidFill>
              </a:rPr>
              <a:t>定义</a:t>
            </a:r>
            <a:r>
              <a:rPr lang="zh-CN" altLang="en-US" sz="3200" dirty="0"/>
              <a:t>： </a:t>
            </a:r>
            <a:r>
              <a:rPr lang="en-US" altLang="zh-CN" sz="3200" dirty="0" err="1"/>
              <a:t>sym</a:t>
            </a:r>
            <a:r>
              <a:rPr lang="en-US" altLang="zh-CN" sz="3200" dirty="0"/>
              <a:t>  syms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180DF3"/>
                </a:solidFill>
              </a:rPr>
              <a:t>运算</a:t>
            </a:r>
            <a:r>
              <a:rPr lang="zh-CN" altLang="en-US" sz="3200" dirty="0"/>
              <a:t>： </a:t>
            </a:r>
            <a:r>
              <a:rPr lang="en-US" altLang="zh-CN" sz="3200" dirty="0"/>
              <a:t>+ - * / ^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180DF3"/>
                </a:solidFill>
              </a:rPr>
              <a:t>化简</a:t>
            </a:r>
            <a:r>
              <a:rPr lang="zh-CN" altLang="en-US" sz="3200" dirty="0"/>
              <a:t>： </a:t>
            </a:r>
            <a:r>
              <a:rPr lang="en-US" altLang="zh-CN" sz="3200" dirty="0" err="1"/>
              <a:t>collect,expand,horner,factor</a:t>
            </a:r>
            <a:r>
              <a:rPr lang="en-US" altLang="zh-CN" sz="3200" dirty="0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           </a:t>
            </a:r>
            <a:r>
              <a:rPr lang="en-US" altLang="zh-CN" sz="3200" dirty="0" err="1"/>
              <a:t>simplify,simple</a:t>
            </a:r>
            <a:r>
              <a:rPr lang="en-US" altLang="zh-CN" sz="3200" dirty="0"/>
              <a:t> ....</a:t>
            </a:r>
            <a:endParaRPr lang="zh-CN" altLang="en-US" sz="3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180DF3"/>
                </a:solidFill>
              </a:rPr>
              <a:t>其他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finverse,compose,subs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180DF3"/>
                </a:solidFill>
              </a:rPr>
              <a:t>微积分</a:t>
            </a:r>
            <a:r>
              <a:rPr lang="zh-CN" altLang="en-US" sz="3200" dirty="0"/>
              <a:t>：</a:t>
            </a:r>
            <a:r>
              <a:rPr lang="en-US" altLang="zh-CN" sz="3200" dirty="0"/>
              <a:t>limit</a:t>
            </a:r>
            <a:r>
              <a:rPr lang="zh-CN" altLang="en-US" sz="3200" dirty="0"/>
              <a:t>，</a:t>
            </a:r>
            <a:r>
              <a:rPr lang="en-US" altLang="zh-CN" sz="3200" dirty="0"/>
              <a:t>diff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int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             </a:t>
            </a:r>
            <a:r>
              <a:rPr lang="en-US" altLang="zh-CN" sz="3200" dirty="0" err="1"/>
              <a:t>symsum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taylor</a:t>
            </a:r>
            <a:r>
              <a:rPr lang="en-US" altLang="zh-CN" sz="3200" dirty="0"/>
              <a:t> ....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180DF3"/>
                </a:solidFill>
              </a:rPr>
              <a:t>方程</a:t>
            </a:r>
            <a:r>
              <a:rPr lang="en-US" altLang="zh-CN" sz="3200" dirty="0">
                <a:solidFill>
                  <a:srgbClr val="180DF3"/>
                </a:solidFill>
              </a:rPr>
              <a:t>(</a:t>
            </a:r>
            <a:r>
              <a:rPr lang="zh-CN" altLang="en-US" sz="3200" dirty="0">
                <a:solidFill>
                  <a:srgbClr val="180DF3"/>
                </a:solidFill>
              </a:rPr>
              <a:t>组</a:t>
            </a:r>
            <a:r>
              <a:rPr lang="en-US" altLang="zh-CN" sz="3200" dirty="0">
                <a:solidFill>
                  <a:srgbClr val="180DF3"/>
                </a:solidFill>
              </a:rPr>
              <a:t>): </a:t>
            </a:r>
            <a:r>
              <a:rPr lang="en-US" altLang="zh-CN" sz="3200" dirty="0"/>
              <a:t>solve, </a:t>
            </a:r>
            <a:r>
              <a:rPr lang="en-US" altLang="zh-CN" sz="3200" dirty="0" err="1"/>
              <a:t>dsolve</a:t>
            </a:r>
            <a:endParaRPr lang="zh-CN" altLang="en-US" sz="3200" dirty="0"/>
          </a:p>
        </p:txBody>
      </p:sp>
      <p:sp>
        <p:nvSpPr>
          <p:cNvPr id="56323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70C0"/>
                </a:solidFill>
              </a:rPr>
              <a:t>MATLAB</a:t>
            </a:r>
            <a:r>
              <a:rPr lang="zh-CN" altLang="en-US" sz="4000" b="1">
                <a:solidFill>
                  <a:srgbClr val="0070C0"/>
                </a:solidFill>
              </a:rPr>
              <a:t>符号运算    总结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266700"/>
            <a:ext cx="8353425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第</a:t>
            </a:r>
            <a:r>
              <a:rPr lang="en-US" altLang="zh-CN" sz="3200" dirty="0">
                <a:solidFill>
                  <a:srgbClr val="3333CC"/>
                </a:solidFill>
              </a:rPr>
              <a:t>6</a:t>
            </a:r>
            <a:r>
              <a:rPr lang="zh-CN" altLang="en-US" sz="3200" dirty="0">
                <a:solidFill>
                  <a:srgbClr val="3333CC"/>
                </a:solidFill>
              </a:rPr>
              <a:t>章，符号运算</a:t>
            </a:r>
            <a:endParaRPr lang="en-US" altLang="zh-CN" sz="32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掌握</a:t>
            </a:r>
            <a:r>
              <a:rPr lang="zh-CN" altLang="en-US" sz="2400" dirty="0">
                <a:solidFill>
                  <a:srgbClr val="0000FF"/>
                </a:solidFill>
              </a:rPr>
              <a:t>符号变量、符号表达式的定义，熟练运用</a:t>
            </a:r>
            <a:r>
              <a:rPr lang="en-US" altLang="zh-CN" sz="2400" dirty="0" err="1">
                <a:solidFill>
                  <a:srgbClr val="0000FF"/>
                </a:solidFill>
              </a:rPr>
              <a:t>sym</a:t>
            </a:r>
            <a:r>
              <a:rPr lang="en-US" altLang="zh-CN" sz="2400" dirty="0">
                <a:solidFill>
                  <a:srgbClr val="0000FF"/>
                </a:solidFill>
              </a:rPr>
              <a:t>   syms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掌握</a:t>
            </a:r>
            <a:r>
              <a:rPr lang="zh-CN" altLang="en-US" sz="2400" dirty="0">
                <a:solidFill>
                  <a:srgbClr val="0000FF"/>
                </a:solidFill>
                <a:latin typeface="Comic Sans MS" pitchFamily="66" charset="0"/>
              </a:rPr>
              <a:t>基本符号运算  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(a*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x+b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*y-c*z)/2*v*w^2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符号方程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组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及其求解   </a:t>
            </a:r>
            <a:r>
              <a:rPr lang="en-US" altLang="zh-CN" sz="2400" dirty="0">
                <a:solidFill>
                  <a:srgbClr val="FF0000"/>
                </a:solidFill>
              </a:rPr>
              <a:t>solve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subs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eval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vpa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180DF3"/>
                </a:solidFill>
                <a:latin typeface="Comic Sans MS" pitchFamily="66" charset="0"/>
              </a:rPr>
              <a:t>符号表达式化简、符号微积分等了解基本用法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219200" y="1743075"/>
            <a:ext cx="7086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914400" y="1743075"/>
            <a:ext cx="7086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0" name="Oval 6"/>
          <p:cNvSpPr>
            <a:spLocks noChangeArrowheads="1"/>
          </p:cNvSpPr>
          <p:nvPr/>
        </p:nvSpPr>
        <p:spPr bwMode="auto">
          <a:xfrm>
            <a:off x="1371600" y="1743075"/>
            <a:ext cx="6781800" cy="388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684213" y="1052513"/>
            <a:ext cx="8077200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dirty="0" smtClean="0">
                <a:ea typeface="Malgun Gothic" panose="020B0503020000020004" pitchFamily="34" charset="-127"/>
              </a:rPr>
              <a:t>&gt;&gt; </a:t>
            </a:r>
            <a:r>
              <a:rPr lang="en-US" altLang="zh-CN" sz="3200" dirty="0">
                <a:ea typeface="Malgun Gothic" panose="020B0503020000020004" pitchFamily="34" charset="-127"/>
              </a:rPr>
              <a:t>4*x/y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dirty="0">
                <a:solidFill>
                  <a:srgbClr val="FF3399"/>
                </a:solidFill>
                <a:ea typeface="Malgun Gothic" panose="020B0503020000020004" pitchFamily="34" charset="-127"/>
              </a:rPr>
              <a:t>  ??? Undefined function or variable 'x'.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180DF3"/>
                </a:solidFill>
                <a:ea typeface="Malgun Gothic" panose="020B0503020000020004" pitchFamily="34" charset="-127"/>
              </a:rPr>
              <a:t>这是数值运算</a:t>
            </a:r>
            <a:r>
              <a:rPr lang="zh-CN" altLang="en-US" sz="2400" dirty="0" smtClean="0">
                <a:solidFill>
                  <a:srgbClr val="180DF3"/>
                </a:solidFill>
                <a:ea typeface="Malgun Gothic" panose="020B0503020000020004" pitchFamily="34" charset="-127"/>
              </a:rPr>
              <a:t>，参与运算的变量可以不定义，</a:t>
            </a:r>
            <a:endParaRPr lang="en-US" altLang="zh-CN" sz="2400" dirty="0" smtClean="0">
              <a:solidFill>
                <a:srgbClr val="180DF3"/>
              </a:solidFill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180DF3"/>
                </a:solidFill>
                <a:ea typeface="Malgun Gothic" panose="020B0503020000020004" pitchFamily="34" charset="-127"/>
              </a:rPr>
              <a:t>但需要提前赋值，否则将出错。</a:t>
            </a:r>
            <a:endParaRPr lang="en-US" altLang="zh-CN" sz="2400" dirty="0">
              <a:solidFill>
                <a:srgbClr val="180DF3"/>
              </a:solidFill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3200" dirty="0"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 dirty="0" smtClean="0">
                <a:ea typeface="Malgun Gothic" panose="020B0503020000020004" pitchFamily="34" charset="-127"/>
              </a:rPr>
              <a:t>&gt;&gt;</a:t>
            </a:r>
            <a:r>
              <a:rPr lang="en-US" altLang="zh-CN" sz="3200" dirty="0" smtClean="0">
                <a:solidFill>
                  <a:srgbClr val="FF3399"/>
                </a:solidFill>
                <a:ea typeface="Malgun Gothic" panose="020B0503020000020004" pitchFamily="34" charset="-127"/>
              </a:rPr>
              <a:t> </a:t>
            </a:r>
            <a:r>
              <a:rPr lang="en-US" altLang="zh-CN" sz="3200" dirty="0">
                <a:solidFill>
                  <a:srgbClr val="FF3399"/>
                </a:solidFill>
                <a:ea typeface="Malgun Gothic" panose="020B0503020000020004" pitchFamily="34" charset="-127"/>
              </a:rPr>
              <a:t>syms  </a:t>
            </a:r>
            <a:r>
              <a:rPr lang="en-US" altLang="zh-CN" sz="3200" dirty="0">
                <a:ea typeface="Malgun Gothic" panose="020B0503020000020004" pitchFamily="34" charset="-127"/>
              </a:rPr>
              <a:t>x  y</a:t>
            </a:r>
            <a:endParaRPr lang="en-US" altLang="zh-CN" sz="3200" dirty="0">
              <a:solidFill>
                <a:srgbClr val="FF3399"/>
              </a:solidFill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ea typeface="Malgun Gothic" panose="020B0503020000020004" pitchFamily="34" charset="-127"/>
              </a:rPr>
              <a:t>&gt;&gt; </a:t>
            </a:r>
            <a:r>
              <a:rPr lang="en-US" altLang="zh-CN" sz="2800" dirty="0">
                <a:ea typeface="Malgun Gothic" panose="020B0503020000020004" pitchFamily="34" charset="-127"/>
              </a:rPr>
              <a:t>4*x/y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180DF3"/>
                </a:solidFill>
                <a:ea typeface="Malgun Gothic" panose="020B0503020000020004" pitchFamily="34" charset="-127"/>
              </a:rPr>
              <a:t>这是符号运算，不必预先赋值</a:t>
            </a:r>
            <a:endParaRPr lang="en-US" altLang="zh-CN" sz="2800" dirty="0"/>
          </a:p>
        </p:txBody>
      </p:sp>
      <p:sp>
        <p:nvSpPr>
          <p:cNvPr id="14342" name="Rectangle 2"/>
          <p:cNvSpPr txBox="1">
            <a:spLocks noChangeArrowheads="1"/>
          </p:cNvSpPr>
          <p:nvPr/>
        </p:nvSpPr>
        <p:spPr bwMode="auto">
          <a:xfrm>
            <a:off x="250825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533400" y="904875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99"/>
                </a:solidFill>
                <a:latin typeface="Comic Sans MS" panose="030F0702030302020204" pitchFamily="66" charset="0"/>
              </a:rPr>
              <a:t>符号变量创建 </a:t>
            </a:r>
            <a:r>
              <a:rPr lang="en-US" altLang="zh-CN" sz="3200" b="1" dirty="0" smtClean="0">
                <a:solidFill>
                  <a:srgbClr val="FF3399"/>
                </a:solidFill>
                <a:latin typeface="Comic Sans MS" panose="030F0702030302020204" pitchFamily="66" charset="0"/>
              </a:rPr>
              <a:t>syms  </a:t>
            </a:r>
            <a:r>
              <a:rPr lang="en-US" altLang="zh-CN" sz="3200" b="1" dirty="0" err="1" smtClean="0">
                <a:solidFill>
                  <a:srgbClr val="FF3399"/>
                </a:solidFill>
                <a:latin typeface="Comic Sans MS" panose="030F0702030302020204" pitchFamily="66" charset="0"/>
              </a:rPr>
              <a:t>sym</a:t>
            </a:r>
            <a:endParaRPr lang="en-US" altLang="zh-CN" sz="3200" b="1" dirty="0">
              <a:solidFill>
                <a:srgbClr val="FF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09600" y="1590675"/>
            <a:ext cx="8010525" cy="507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syms  f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FF3399"/>
                </a:solidFill>
              </a:rPr>
              <a:t>含义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直接</a:t>
            </a:r>
            <a:r>
              <a:rPr lang="zh-CN" altLang="en-US" sz="3200" dirty="0"/>
              <a:t>定义符号</a:t>
            </a:r>
            <a:r>
              <a:rPr lang="zh-CN" altLang="en-US" sz="3200" dirty="0" smtClean="0"/>
              <a:t>变量</a:t>
            </a:r>
            <a:r>
              <a:rPr lang="en-US" altLang="zh-CN" sz="3200" dirty="0" err="1" smtClean="0"/>
              <a:t>f，f</a:t>
            </a:r>
            <a:r>
              <a:rPr lang="zh-CN" altLang="en-US" sz="3200" dirty="0" smtClean="0"/>
              <a:t>的值</a:t>
            </a:r>
            <a:r>
              <a:rPr lang="zh-CN" altLang="en-US" sz="3200" dirty="0"/>
              <a:t>也</a:t>
            </a:r>
            <a:r>
              <a:rPr lang="zh-CN" altLang="en-US" sz="3200" dirty="0" smtClean="0"/>
              <a:t>就是</a:t>
            </a:r>
            <a:r>
              <a:rPr lang="en-US" altLang="zh-CN" sz="3200" dirty="0" smtClean="0"/>
              <a:t>f。</a:t>
            </a:r>
            <a:endParaRPr lang="zh-CN" altLang="en-US" sz="3200" dirty="0"/>
          </a:p>
          <a:p>
            <a:pPr eaLnBrk="1" hangingPunct="1">
              <a:spcBef>
                <a:spcPct val="20000"/>
              </a:spcBef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f=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sym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‘</a:t>
            </a:r>
            <a:r>
              <a:rPr lang="zh-CN" altLang="en-US" sz="3200" b="1" dirty="0">
                <a:solidFill>
                  <a:srgbClr val="FF0000"/>
                </a:solidFill>
              </a:rPr>
              <a:t>符号字符串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’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endParaRPr lang="zh-CN" altLang="en-US" sz="3200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FF3399"/>
                </a:solidFill>
              </a:rPr>
              <a:t>含义</a:t>
            </a:r>
            <a:r>
              <a:rPr lang="zh-CN" altLang="en-US" sz="2800" dirty="0"/>
              <a:t>：创建符号变量</a:t>
            </a:r>
            <a:r>
              <a:rPr lang="en-US" altLang="zh-CN" sz="2800" dirty="0"/>
              <a:t>f</a:t>
            </a:r>
            <a:r>
              <a:rPr lang="zh-CN" altLang="en-US" sz="2800" dirty="0"/>
              <a:t>，值为</a:t>
            </a:r>
            <a:r>
              <a:rPr lang="en-US" altLang="zh-CN" sz="2800" dirty="0">
                <a:latin typeface="宋体" panose="02010600030101010101" pitchFamily="2" charset="-122"/>
              </a:rPr>
              <a:t>‘</a:t>
            </a:r>
            <a:r>
              <a:rPr lang="zh-CN" altLang="en-US" sz="2800" dirty="0"/>
              <a:t>符号字符串</a:t>
            </a:r>
            <a:r>
              <a:rPr lang="en-US" altLang="zh-CN" sz="2800" dirty="0">
                <a:latin typeface="宋体" panose="02010600030101010101" pitchFamily="2" charset="-122"/>
              </a:rPr>
              <a:t>’</a:t>
            </a:r>
            <a:r>
              <a:rPr lang="en-US" altLang="zh-CN" sz="2800" dirty="0"/>
              <a:t> </a:t>
            </a:r>
            <a:r>
              <a:rPr lang="zh-CN" altLang="en-US" sz="2800" dirty="0"/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FF3399"/>
                </a:solidFill>
              </a:rPr>
              <a:t>注意</a:t>
            </a:r>
            <a:r>
              <a:rPr lang="zh-CN" altLang="en-US" sz="2800" dirty="0"/>
              <a:t>：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宋体" panose="02010600030101010101" pitchFamily="2" charset="-122"/>
              </a:rPr>
              <a:t>’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’</a:t>
            </a:r>
            <a:r>
              <a:rPr lang="en-US" altLang="zh-CN" sz="2800" dirty="0"/>
              <a:t>)</a:t>
            </a:r>
            <a:r>
              <a:rPr lang="zh-CN" altLang="en-US" sz="2800" dirty="0"/>
              <a:t>和 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宋体" panose="02010600030101010101" pitchFamily="2" charset="-122"/>
              </a:rPr>
              <a:t>’</a:t>
            </a:r>
            <a:r>
              <a:rPr lang="en-US" altLang="zh-CN" sz="2800" dirty="0"/>
              <a:t>b</a:t>
            </a:r>
            <a:r>
              <a:rPr lang="en-US" altLang="zh-CN" sz="2800" dirty="0">
                <a:latin typeface="宋体" panose="02010600030101010101" pitchFamily="2" charset="-122"/>
              </a:rPr>
              <a:t>’</a:t>
            </a:r>
            <a:r>
              <a:rPr lang="en-US" altLang="zh-CN" sz="2800" dirty="0"/>
              <a:t>)</a:t>
            </a:r>
            <a:r>
              <a:rPr lang="zh-CN" altLang="en-US" sz="2800" dirty="0"/>
              <a:t>，虽然都</a:t>
            </a:r>
            <a:r>
              <a:rPr lang="zh-CN" altLang="en-US" sz="2800" dirty="0" smtClean="0"/>
              <a:t>定</a:t>
            </a:r>
            <a:endParaRPr lang="en-US" altLang="zh-CN" sz="2800" dirty="0" smtClean="0"/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 smtClean="0"/>
              <a:t>义了</a:t>
            </a:r>
            <a:r>
              <a:rPr lang="zh-CN" altLang="en-US" sz="2800" dirty="0"/>
              <a:t>符号变量</a:t>
            </a:r>
            <a:r>
              <a:rPr lang="en-US" altLang="zh-CN" sz="2800" dirty="0"/>
              <a:t>a</a:t>
            </a:r>
            <a:r>
              <a:rPr lang="zh-CN" altLang="en-US" sz="2800" dirty="0"/>
              <a:t>，但赋值不同。 </a:t>
            </a:r>
          </a:p>
          <a:p>
            <a:pPr eaLnBrk="1" hangingPunct="1">
              <a:spcBef>
                <a:spcPct val="20000"/>
              </a:spcBef>
            </a:pPr>
            <a:endParaRPr lang="zh-CN" altLang="en-US" sz="2800" dirty="0"/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180DF3"/>
                </a:solidFill>
              </a:rPr>
              <a:t>注意</a:t>
            </a:r>
            <a:r>
              <a:rPr lang="en-US" altLang="zh-CN" sz="2800" dirty="0">
                <a:solidFill>
                  <a:srgbClr val="180DF3"/>
                </a:solidFill>
              </a:rPr>
              <a:t>syms </a:t>
            </a:r>
            <a:r>
              <a:rPr lang="zh-CN" altLang="en-US" sz="2800" dirty="0">
                <a:solidFill>
                  <a:srgbClr val="180DF3"/>
                </a:solidFill>
              </a:rPr>
              <a:t>和 </a:t>
            </a:r>
            <a:r>
              <a:rPr lang="en-US" altLang="zh-CN" sz="2800" dirty="0" err="1">
                <a:solidFill>
                  <a:srgbClr val="180DF3"/>
                </a:solidFill>
              </a:rPr>
              <a:t>sym</a:t>
            </a:r>
            <a:r>
              <a:rPr lang="zh-CN" altLang="en-US" sz="2800" dirty="0">
                <a:solidFill>
                  <a:srgbClr val="180DF3"/>
                </a:solidFill>
              </a:rPr>
              <a:t>的区别</a:t>
            </a:r>
          </a:p>
        </p:txBody>
      </p:sp>
      <p:sp>
        <p:nvSpPr>
          <p:cNvPr id="15364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533400" y="972592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99"/>
                </a:solidFill>
                <a:latin typeface="Comic Sans MS" panose="030F0702030302020204" pitchFamily="66" charset="0"/>
              </a:rPr>
              <a:t>符号变量的创建  </a:t>
            </a:r>
            <a:r>
              <a:rPr lang="en-US" altLang="zh-CN" sz="3200" b="1" dirty="0" err="1">
                <a:solidFill>
                  <a:srgbClr val="FF3399"/>
                </a:solidFill>
                <a:latin typeface="Comic Sans MS" panose="030F0702030302020204" pitchFamily="66" charset="0"/>
              </a:rPr>
              <a:t>sym</a:t>
            </a:r>
            <a:r>
              <a:rPr lang="en-US" altLang="zh-CN" sz="3200" b="1" dirty="0">
                <a:solidFill>
                  <a:srgbClr val="FF3399"/>
                </a:solidFill>
                <a:latin typeface="Comic Sans MS" panose="030F0702030302020204" pitchFamily="66" charset="0"/>
              </a:rPr>
              <a:t>  syms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21568" y="1614041"/>
            <a:ext cx="8858944" cy="16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l-PL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</a:t>
            </a:r>
            <a:r>
              <a:rPr lang="en-US" altLang="pl-P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syms  a</a:t>
            </a:r>
            <a:r>
              <a:rPr lang="pl-PL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       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 a定义为符号变量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</a:t>
            </a:r>
            <a:r>
              <a:rPr lang="en-US" altLang="zh-CN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syms</a:t>
            </a: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b  c ;  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宋体" panose="02010600030101010101" pitchFamily="2" charset="-122"/>
              </a:rPr>
              <a:t>% </a:t>
            </a:r>
            <a:r>
              <a:rPr lang="en-US" altLang="pl-PL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宋体" panose="02010600030101010101" pitchFamily="2" charset="-122"/>
              </a:rPr>
              <a:t>b c</a:t>
            </a:r>
            <a:r>
              <a:rPr lang="zh-CN" altLang="en-US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宋体" panose="02010600030101010101" pitchFamily="2" charset="-122"/>
              </a:rPr>
              <a:t> 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宋体" panose="02010600030101010101" pitchFamily="2" charset="-122"/>
              </a:rPr>
              <a:t>定义为符号变量</a:t>
            </a:r>
            <a:endParaRPr lang="pl-PL" altLang="zh-CN" sz="2800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pl-P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f</a:t>
            </a:r>
            <a:r>
              <a:rPr lang="pl-PL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=sym</a:t>
            </a:r>
            <a:r>
              <a:rPr lang="pl-PL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(‘</a:t>
            </a:r>
            <a:r>
              <a:rPr lang="en-US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a*b+1.5*y^2</a:t>
            </a:r>
            <a:r>
              <a:rPr lang="pl-PL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');   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 </a:t>
            </a:r>
            <a:r>
              <a:rPr lang="en-US" altLang="pl-PL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定义为符号变量</a:t>
            </a:r>
            <a:r>
              <a:rPr lang="zh-CN" altLang="pl-PL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并赋值</a:t>
            </a: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16388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符号变量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61865" y="3577976"/>
            <a:ext cx="7848600" cy="273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FF3399"/>
                </a:solidFill>
                <a:latin typeface="Comic Sans MS" panose="030F0702030302020204" pitchFamily="66" charset="0"/>
              </a:rPr>
              <a:t>几种典型错误命令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x=</a:t>
            </a:r>
            <a:r>
              <a:rPr lang="en-US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sym</a:t>
            </a:r>
            <a:r>
              <a:rPr lang="en-US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x;</a:t>
            </a:r>
            <a:endParaRPr lang="en-US" altLang="zh-CN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x=</a:t>
            </a:r>
            <a:r>
              <a:rPr lang="en-US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sym</a:t>
            </a:r>
            <a:r>
              <a:rPr lang="en-US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'x';</a:t>
            </a:r>
            <a:endParaRPr lang="en-US" altLang="zh-CN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&gt;&gt; syms </a:t>
            </a:r>
            <a:r>
              <a:rPr lang="en-US" altLang="zh-CN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x,y,z</a:t>
            </a: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    </a:t>
            </a:r>
            <a:r>
              <a:rPr lang="en-US" altLang="zh-CN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</a:t>
            </a:r>
            <a:r>
              <a:rPr lang="zh-CN" altLang="en-US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要用</a:t>
            </a:r>
            <a:r>
              <a:rPr lang="zh-CN" altLang="en-US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空格来</a:t>
            </a:r>
            <a:r>
              <a:rPr lang="zh-CN" altLang="en-US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分隔</a:t>
            </a:r>
            <a:endParaRPr lang="en-US" altLang="zh-CN" sz="2800" dirty="0" smtClean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&gt;&gt; </a:t>
            </a:r>
            <a:r>
              <a:rPr lang="en-US" altLang="zh-CN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sym</a:t>
            </a: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a;  </a:t>
            </a:r>
            <a:r>
              <a:rPr lang="en-US" altLang="zh-CN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</a:t>
            </a:r>
            <a:r>
              <a:rPr lang="zh-CN" altLang="en-US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这样也是错误的</a:t>
            </a:r>
            <a:endParaRPr lang="zh-CN" altLang="en-US" sz="2800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533400" y="860425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99"/>
                </a:solidFill>
                <a:latin typeface="Comic Sans MS" panose="030F0702030302020204" pitchFamily="66" charset="0"/>
              </a:rPr>
              <a:t>常量和符号常量的运算机制不同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8163" y="1470025"/>
            <a:ext cx="8532812" cy="109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l-PL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</a:t>
            </a:r>
            <a:r>
              <a:rPr lang="en-US" altLang="pl-PL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a=sin(</a:t>
            </a: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pi/4</a:t>
            </a:r>
            <a:r>
              <a:rPr lang="en-US" altLang="pl-PL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pl-PL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 </a:t>
            </a:r>
            <a:r>
              <a:rPr lang="en-US" altLang="pl-PL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sin(pi/4)</a:t>
            </a:r>
            <a:r>
              <a:rPr lang="zh-CN" altLang="en-US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为数值常量</a:t>
            </a:r>
            <a:endParaRPr lang="pl-PL" altLang="zh-CN" sz="2800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pl-P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 </a:t>
            </a:r>
            <a:r>
              <a:rPr lang="en-US" altLang="pl-PL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pl-PL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=sym('</a:t>
            </a:r>
            <a:r>
              <a:rPr lang="en-US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sin(pi/4)</a:t>
            </a:r>
            <a:r>
              <a:rPr lang="pl-PL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')   </a:t>
            </a:r>
            <a:r>
              <a:rPr lang="pl-PL" altLang="zh-CN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 </a:t>
            </a:r>
            <a:r>
              <a:rPr lang="zh-CN" altLang="pl-PL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这里</a:t>
            </a:r>
            <a:r>
              <a:rPr lang="en-US" altLang="zh-CN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sin(</a:t>
            </a:r>
            <a:r>
              <a:rPr lang="en-US" altLang="pl-PL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pi/4</a:t>
            </a:r>
            <a:r>
              <a:rPr lang="en-US" altLang="zh-CN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pl-PL" altLang="zh-CN" sz="28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为符号</a:t>
            </a:r>
            <a:r>
              <a:rPr lang="zh-CN" altLang="pl-PL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常</a:t>
            </a:r>
            <a:r>
              <a:rPr lang="pl-PL" altLang="zh-CN" sz="2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</a:t>
            </a:r>
          </a:p>
        </p:txBody>
      </p:sp>
      <p:sp>
        <p:nvSpPr>
          <p:cNvPr id="17412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符号常量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38163" y="2708921"/>
            <a:ext cx="7848600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FF3399"/>
                </a:solidFill>
                <a:latin typeface="Comic Sans MS" panose="030F0702030302020204" pitchFamily="66" charset="0"/>
              </a:rPr>
              <a:t>结果为</a:t>
            </a:r>
            <a:endParaRPr lang="zh-CN" altLang="en-US" sz="32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a=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</a:t>
            </a:r>
            <a:r>
              <a:rPr lang="en-US" altLang="zh-CN" sz="2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0.7071</a:t>
            </a:r>
            <a:endParaRPr lang="en-US" altLang="zh-CN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b=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 2^(1/2)/2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54000" y="681038"/>
            <a:ext cx="85661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FF3399"/>
                </a:solidFill>
              </a:rPr>
              <a:t>符号表达式：</a:t>
            </a:r>
            <a:r>
              <a:rPr lang="zh-CN" altLang="en-US" sz="2800"/>
              <a:t>不要求字符串中的符号有预先确定的值。</a:t>
            </a:r>
            <a:r>
              <a:rPr lang="zh-CN" altLang="en-US" sz="3200">
                <a:solidFill>
                  <a:srgbClr val="FF3399"/>
                </a:solidFill>
              </a:rPr>
              <a:t> </a:t>
            </a:r>
            <a:endParaRPr lang="zh-CN" altLang="en-US" sz="3200"/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auto">
          <a:xfrm>
            <a:off x="250825" y="71438"/>
            <a:ext cx="7848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</a:rPr>
              <a:t>符号表达式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4000" y="1124744"/>
            <a:ext cx="8382000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FF3399"/>
                </a:solidFill>
              </a:rPr>
              <a:t>建立符号表达式的方法：</a:t>
            </a:r>
            <a:endParaRPr lang="en-US" altLang="zh-CN" sz="2400" b="1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用</a:t>
            </a:r>
            <a:r>
              <a:rPr lang="en-US" altLang="zh-CN" sz="2400" b="1" dirty="0" err="1">
                <a:solidFill>
                  <a:srgbClr val="FF3399"/>
                </a:solidFill>
              </a:rPr>
              <a:t>sym</a:t>
            </a:r>
            <a:r>
              <a:rPr lang="zh-CN" altLang="en-US" sz="2400" b="1" dirty="0"/>
              <a:t>函数建立符号表达式。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    </a:t>
            </a:r>
            <a:r>
              <a:rPr lang="en-US" altLang="zh-CN" sz="2400" dirty="0"/>
              <a:t>&gt;&gt; f=</a:t>
            </a:r>
            <a:r>
              <a:rPr lang="en-US" altLang="zh-CN" sz="2400" dirty="0" err="1">
                <a:solidFill>
                  <a:srgbClr val="FF3399"/>
                </a:solidFill>
              </a:rPr>
              <a:t>sym</a:t>
            </a:r>
            <a:r>
              <a:rPr lang="en-US" altLang="zh-CN" sz="2400" dirty="0"/>
              <a:t>('a*x^2+b*</a:t>
            </a:r>
            <a:r>
              <a:rPr lang="en-US" altLang="zh-CN" sz="2400" dirty="0" err="1"/>
              <a:t>x+c</a:t>
            </a:r>
            <a:r>
              <a:rPr lang="en-US" altLang="zh-CN" sz="2400" dirty="0"/>
              <a:t>');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使用已经定义的符号变量组成符号表达式。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/>
              <a:t>      </a:t>
            </a:r>
            <a:r>
              <a:rPr lang="en-US" altLang="zh-CN" sz="2400" dirty="0"/>
              <a:t>&gt;&gt; </a:t>
            </a:r>
            <a:r>
              <a:rPr lang="en-US" altLang="zh-CN" sz="2400" dirty="0">
                <a:solidFill>
                  <a:srgbClr val="FF3399"/>
                </a:solidFill>
              </a:rPr>
              <a:t>syms  </a:t>
            </a:r>
            <a:r>
              <a:rPr lang="en-US" altLang="zh-CN" sz="2400" dirty="0"/>
              <a:t>x  y  a  b  c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/>
              <a:t>      &gt;&gt; f=a*x^2+b*</a:t>
            </a:r>
            <a:r>
              <a:rPr lang="en-US" altLang="zh-CN" sz="2400" dirty="0" err="1"/>
              <a:t>x+c</a:t>
            </a: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不加单引号</a:t>
            </a:r>
            <a:endParaRPr lang="en-US" altLang="zh-CN" sz="24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？？？？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/>
              <a:t>&gt;&gt; </a:t>
            </a:r>
            <a:r>
              <a:rPr lang="en-US" altLang="zh-CN" sz="2400" dirty="0"/>
              <a:t>f=</a:t>
            </a:r>
            <a:r>
              <a:rPr lang="en-US" altLang="zh-CN" sz="2400" dirty="0"/>
              <a:t>'a*x^2+b*</a:t>
            </a:r>
            <a:r>
              <a:rPr lang="en-US" altLang="zh-CN" sz="2400" dirty="0" err="1"/>
              <a:t>x+c</a:t>
            </a:r>
            <a:r>
              <a:rPr lang="en-US" altLang="zh-CN" sz="2400" dirty="0"/>
              <a:t>'   </a:t>
            </a:r>
            <a:r>
              <a:rPr lang="en-US" altLang="zh-CN" sz="2400" b="1" dirty="0" smtClean="0"/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f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是</a:t>
            </a:r>
            <a:r>
              <a:rPr lang="zh-CN" altLang="en-US" sz="2400" b="1" dirty="0">
                <a:solidFill>
                  <a:srgbClr val="00B050"/>
                </a:solidFill>
              </a:rPr>
              <a:t>字符串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变量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180DF3"/>
                </a:solidFill>
              </a:rPr>
              <a:t>用</a:t>
            </a:r>
            <a:r>
              <a:rPr lang="en-US" altLang="zh-CN" sz="2400" dirty="0">
                <a:solidFill>
                  <a:srgbClr val="180DF3"/>
                </a:solidFill>
              </a:rPr>
              <a:t>solve(f)</a:t>
            </a:r>
            <a:r>
              <a:rPr lang="zh-CN" altLang="en-US" sz="2400" dirty="0">
                <a:solidFill>
                  <a:srgbClr val="180DF3"/>
                </a:solidFill>
              </a:rPr>
              <a:t>分别试验上面不同方法建立的</a:t>
            </a:r>
            <a:r>
              <a:rPr lang="en-US" altLang="zh-CN" sz="2400" dirty="0">
                <a:solidFill>
                  <a:srgbClr val="180DF3"/>
                </a:solidFill>
              </a:rPr>
              <a:t>f</a:t>
            </a:r>
            <a:endParaRPr lang="zh-CN" altLang="en-US" sz="2400" dirty="0">
              <a:solidFill>
                <a:srgbClr val="180DF3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180DF3"/>
                </a:solidFill>
              </a:rPr>
              <a:t>进行了符号（解析）求解。</a:t>
            </a:r>
          </a:p>
        </p:txBody>
      </p:sp>
      <p:sp>
        <p:nvSpPr>
          <p:cNvPr id="18437" name="文本框 1"/>
          <p:cNvSpPr txBox="1">
            <a:spLocks noChangeArrowheads="1"/>
          </p:cNvSpPr>
          <p:nvPr/>
        </p:nvSpPr>
        <p:spPr bwMode="auto">
          <a:xfrm>
            <a:off x="5511800" y="3975100"/>
            <a:ext cx="3425825" cy="920750"/>
          </a:xfrm>
          <a:prstGeom prst="rect">
            <a:avLst/>
          </a:prstGeom>
          <a:noFill/>
          <a:ln w="19050">
            <a:solidFill>
              <a:srgbClr val="180D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ans =</a:t>
            </a:r>
          </a:p>
          <a:p>
            <a:pPr eaLnBrk="1" hangingPunct="1"/>
            <a:r>
              <a:rPr lang="zh-CN" altLang="en-US"/>
              <a:t>  -(b + (b^2 - 4*a*c)^(1/2))/(2*a)</a:t>
            </a:r>
          </a:p>
          <a:p>
            <a:pPr eaLnBrk="1" hangingPunct="1"/>
            <a:r>
              <a:rPr lang="zh-CN" altLang="en-US"/>
              <a:t> -(b - (b^2 - 4*a*c)^(1/2))/(2*a)</a:t>
            </a:r>
          </a:p>
        </p:txBody>
      </p:sp>
      <p:cxnSp>
        <p:nvCxnSpPr>
          <p:cNvPr id="4" name="肘形连接符 3"/>
          <p:cNvCxnSpPr>
            <a:endCxn id="18437" idx="2"/>
          </p:cNvCxnSpPr>
          <p:nvPr/>
        </p:nvCxnSpPr>
        <p:spPr>
          <a:xfrm flipV="1">
            <a:off x="4117975" y="4895850"/>
            <a:ext cx="3106738" cy="1493838"/>
          </a:xfrm>
          <a:prstGeom prst="bentConnector2">
            <a:avLst/>
          </a:prstGeom>
          <a:ln w="19050">
            <a:solidFill>
              <a:srgbClr val="180D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93</TotalTime>
  <Words>2802</Words>
  <Application>Microsoft Office PowerPoint</Application>
  <PresentationFormat>全屏显示(4:3)</PresentationFormat>
  <Paragraphs>476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Malgun Gothic</vt:lpstr>
      <vt:lpstr>黑体</vt:lpstr>
      <vt:lpstr>华文楷体</vt:lpstr>
      <vt:lpstr>华文新魏</vt:lpstr>
      <vt:lpstr>宋体</vt:lpstr>
      <vt:lpstr>Arial</vt:lpstr>
      <vt:lpstr>Arial Black</vt:lpstr>
      <vt:lpstr>Calibri</vt:lpstr>
      <vt:lpstr>Comic Sans MS</vt:lpstr>
      <vt:lpstr>Tahoma</vt:lpstr>
      <vt:lpstr>Wingdings</vt:lpstr>
      <vt:lpstr>Network</vt:lpstr>
      <vt:lpstr>1_Network</vt:lpstr>
      <vt:lpstr>2_Network</vt:lpstr>
      <vt:lpstr>Bitmap Image</vt:lpstr>
      <vt:lpstr>Equation.DSMT4</vt:lpstr>
      <vt:lpstr>第6章</vt:lpstr>
      <vt:lpstr>PowerPoint 演示文稿</vt:lpstr>
      <vt:lpstr>解线性方程组</vt:lpstr>
      <vt:lpstr>符号运算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符号、数值的转换</vt:lpstr>
      <vt:lpstr>符号、数值的转换</vt:lpstr>
      <vt:lpstr>MATLAB符号运算   符号微积分</vt:lpstr>
      <vt:lpstr>MATLAB符号运算   符号微积分</vt:lpstr>
      <vt:lpstr>MATLAB符号运算   符号微积分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MATLAB的符号运算</dc:title>
  <dc:creator>番茄花园</dc:creator>
  <cp:lastModifiedBy>Administrator</cp:lastModifiedBy>
  <cp:revision>174</cp:revision>
  <dcterms:created xsi:type="dcterms:W3CDTF">2001-12-31T17:49:12Z</dcterms:created>
  <dcterms:modified xsi:type="dcterms:W3CDTF">2020-03-14T03:21:30Z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