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8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BBE3303-08DC-46A1-A823-9D50F66DFB82}"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103057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BE3303-08DC-46A1-A823-9D50F66DFB82}"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68122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BE3303-08DC-46A1-A823-9D50F66DFB82}"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147196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BE3303-08DC-46A1-A823-9D50F66DFB82}"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399614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BBE3303-08DC-46A1-A823-9D50F66DFB82}"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174268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BE3303-08DC-46A1-A823-9D50F66DFB82}" type="datetimeFigureOut">
              <a:rPr lang="zh-CN" altLang="en-US" smtClean="0"/>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342321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BBE3303-08DC-46A1-A823-9D50F66DFB82}" type="datetimeFigureOut">
              <a:rPr lang="zh-CN" altLang="en-US" smtClean="0"/>
              <a:t>2020/2/11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163621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BBE3303-08DC-46A1-A823-9D50F66DFB82}" type="datetimeFigureOut">
              <a:rPr lang="zh-CN" altLang="en-US" smtClean="0"/>
              <a:t>2020/2/11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384695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BE3303-08DC-46A1-A823-9D50F66DFB82}" type="datetimeFigureOut">
              <a:rPr lang="zh-CN" altLang="en-US" smtClean="0"/>
              <a:t>2020/2/11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42549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BBE3303-08DC-46A1-A823-9D50F66DFB82}" type="datetimeFigureOut">
              <a:rPr lang="zh-CN" altLang="en-US" smtClean="0"/>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255860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BBE3303-08DC-46A1-A823-9D50F66DFB82}" type="datetimeFigureOut">
              <a:rPr lang="zh-CN" altLang="en-US" smtClean="0"/>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158620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E3303-08DC-46A1-A823-9D50F66DFB82}" type="datetimeFigureOut">
              <a:rPr lang="zh-CN" altLang="en-US" smtClean="0"/>
              <a:t>2020/2/11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1ACCA-B9B0-4580-9231-ED441F73A0EE}" type="slidenum">
              <a:rPr lang="zh-CN" altLang="en-US" smtClean="0"/>
              <a:t>‹#›</a:t>
            </a:fld>
            <a:endParaRPr lang="zh-CN" altLang="en-US"/>
          </a:p>
        </p:txBody>
      </p:sp>
    </p:spTree>
    <p:extLst>
      <p:ext uri="{BB962C8B-B14F-4D97-AF65-F5344CB8AC3E}">
        <p14:creationId xmlns:p14="http://schemas.microsoft.com/office/powerpoint/2010/main" val="2122898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p:cNvSpPr>
            <a:spLocks noGrp="1" noChangeArrowheads="1"/>
          </p:cNvSpPr>
          <p:nvPr>
            <p:ph type="ctrTitle"/>
          </p:nvPr>
        </p:nvSpPr>
        <p:spPr>
          <a:xfrm>
            <a:off x="2208214" y="692150"/>
            <a:ext cx="7773987" cy="1900238"/>
          </a:xfrm>
        </p:spPr>
        <p:txBody>
          <a:bodyPr anchor="t"/>
          <a:lstStyle/>
          <a:p>
            <a:pPr eaLnBrk="1" hangingPunct="1"/>
            <a:r>
              <a:rPr lang="en-US" altLang="zh-CN" dirty="0" smtClean="0">
                <a:solidFill>
                  <a:srgbClr val="3333CC"/>
                </a:solidFill>
                <a:latin typeface="Arial Black" panose="020B0A04020102020204" pitchFamily="34" charset="0"/>
                <a:ea typeface="黑体" panose="02010609060101010101" pitchFamily="49" charset="-122"/>
              </a:rPr>
              <a:t>MATLAB</a:t>
            </a:r>
            <a:r>
              <a:rPr lang="zh-CN" altLang="en-US" dirty="0" smtClean="0">
                <a:solidFill>
                  <a:srgbClr val="3333CC"/>
                </a:solidFill>
                <a:latin typeface="Arial Black" panose="020B0A04020102020204" pitchFamily="34" charset="0"/>
                <a:ea typeface="黑体" panose="02010609060101010101" pitchFamily="49" charset="-122"/>
              </a:rPr>
              <a:t>软件与应用</a:t>
            </a:r>
            <a:r>
              <a:rPr lang="en-US" altLang="zh-CN" dirty="0" smtClean="0">
                <a:solidFill>
                  <a:srgbClr val="3333CC"/>
                </a:solidFill>
                <a:latin typeface="Arial Black" panose="020B0A04020102020204" pitchFamily="34" charset="0"/>
                <a:ea typeface="黑体" panose="02010609060101010101" pitchFamily="49" charset="-122"/>
              </a:rPr>
              <a:t/>
            </a:r>
            <a:br>
              <a:rPr lang="en-US" altLang="zh-CN" dirty="0" smtClean="0">
                <a:solidFill>
                  <a:srgbClr val="3333CC"/>
                </a:solidFill>
                <a:latin typeface="Arial Black" panose="020B0A04020102020204" pitchFamily="34" charset="0"/>
                <a:ea typeface="黑体" panose="02010609060101010101" pitchFamily="49" charset="-122"/>
              </a:rPr>
            </a:br>
            <a:r>
              <a:rPr lang="en-US" altLang="zh-CN" sz="4800" dirty="0">
                <a:solidFill>
                  <a:srgbClr val="3333CC"/>
                </a:solidFill>
                <a:latin typeface="Arial Black" panose="020B0A04020102020204" pitchFamily="34" charset="0"/>
                <a:ea typeface="黑体" panose="02010609060101010101" pitchFamily="49" charset="-122"/>
              </a:rPr>
              <a:t>Simulink</a:t>
            </a:r>
            <a:r>
              <a:rPr lang="zh-CN" altLang="en-US" sz="4800" dirty="0">
                <a:solidFill>
                  <a:srgbClr val="3333CC"/>
                </a:solidFill>
                <a:latin typeface="Arial Black" panose="020B0A04020102020204" pitchFamily="34" charset="0"/>
                <a:ea typeface="黑体" panose="02010609060101010101" pitchFamily="49" charset="-122"/>
              </a:rPr>
              <a:t>仿真</a:t>
            </a:r>
          </a:p>
        </p:txBody>
      </p:sp>
      <p:pic>
        <p:nvPicPr>
          <p:cNvPr id="14338" name="Picture 7" descr="thu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13" y="2852738"/>
            <a:ext cx="31686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3969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idx="1"/>
          </p:nvPr>
        </p:nvSpPr>
        <p:spPr>
          <a:xfrm>
            <a:off x="1909764" y="549276"/>
            <a:ext cx="8281987" cy="2924175"/>
          </a:xfrm>
        </p:spPr>
        <p:txBody>
          <a:bodyPr/>
          <a:lstStyle/>
          <a:p>
            <a:pPr marL="711200" indent="-711200" algn="just">
              <a:buClr>
                <a:srgbClr val="666633"/>
              </a:buClr>
              <a:buNone/>
            </a:pPr>
            <a:endParaRPr lang="zh-CN" altLang="en-US" sz="2000">
              <a:latin typeface="Times New Roman" panose="02020603050405020304" pitchFamily="18" charset="0"/>
              <a:ea typeface="黑体" panose="02010609060101010101" pitchFamily="49" charset="-122"/>
            </a:endParaRPr>
          </a:p>
          <a:p>
            <a:pPr marL="1066800" lvl="1" indent="-609600" algn="just">
              <a:buClr>
                <a:schemeClr val="accent2"/>
              </a:buClr>
              <a:buFont typeface="Wingdings" panose="05000000000000000000" pitchFamily="2" charset="2"/>
              <a:buAutoNum type="alphaLcParenR" startAt="5"/>
            </a:pPr>
            <a:r>
              <a:rPr lang="zh-CN" altLang="en-US" sz="2000">
                <a:latin typeface="Times New Roman" panose="02020603050405020304" pitchFamily="18" charset="0"/>
                <a:ea typeface="黑体" panose="02010609060101010101" pitchFamily="49" charset="-122"/>
              </a:rPr>
              <a:t>模块参数设置</a:t>
            </a:r>
          </a:p>
          <a:p>
            <a:pPr marL="1422400" lvl="2" indent="-508000" algn="just">
              <a:buClr>
                <a:srgbClr val="FF6600"/>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用鼠标双击指定模块图标，打开模块对话框，根据对话框栏目中提供的信息进行参数设置或修改。</a:t>
            </a:r>
          </a:p>
          <a:p>
            <a:pPr marL="1828800" lvl="3" indent="-457200" algn="just">
              <a:buClr>
                <a:srgbClr val="666633"/>
              </a:buClr>
              <a:buFont typeface="Wingdings" panose="05000000000000000000" pitchFamily="2" charset="2"/>
              <a:buChar char="Ø"/>
            </a:pPr>
            <a:r>
              <a:rPr lang="zh-CN" altLang="en-US" smtClean="0">
                <a:solidFill>
                  <a:schemeClr val="tx1"/>
                </a:solidFill>
                <a:latin typeface="Times New Roman" panose="02020603050405020304" pitchFamily="18" charset="0"/>
                <a:ea typeface="黑体" panose="02010609060101010101" pitchFamily="49" charset="-122"/>
              </a:rPr>
              <a:t>例如双击模型窗口的传递函数模块，弹出图示对话框，在对话框中分别输入分子、分母多项式的系数，点击</a:t>
            </a:r>
            <a:r>
              <a:rPr lang="en-US" altLang="zh-CN" smtClean="0">
                <a:solidFill>
                  <a:schemeClr val="tx1"/>
                </a:solidFill>
                <a:latin typeface="Times New Roman" panose="02020603050405020304" pitchFamily="18" charset="0"/>
                <a:ea typeface="黑体" panose="02010609060101010101" pitchFamily="49" charset="-122"/>
              </a:rPr>
              <a:t>OK</a:t>
            </a:r>
            <a:r>
              <a:rPr lang="zh-CN" altLang="en-US" smtClean="0">
                <a:solidFill>
                  <a:schemeClr val="tx1"/>
                </a:solidFill>
                <a:latin typeface="Times New Roman" panose="02020603050405020304" pitchFamily="18" charset="0"/>
                <a:ea typeface="黑体" panose="02010609060101010101" pitchFamily="49" charset="-122"/>
              </a:rPr>
              <a:t>键，完成该模型的设置，如右下图所示：</a:t>
            </a:r>
          </a:p>
          <a:p>
            <a:pPr marL="1422400" lvl="2" indent="-508000" algn="just">
              <a:buClr>
                <a:schemeClr val="accent2"/>
              </a:buClr>
              <a:buFont typeface="Wingdings" panose="05000000000000000000" pitchFamily="2" charset="2"/>
              <a:buAutoNum type="alphaLcParenR"/>
            </a:pPr>
            <a:endParaRPr lang="zh-CN" altLang="en-US" sz="1800">
              <a:latin typeface="Times New Roman" panose="02020603050405020304" pitchFamily="18" charset="0"/>
              <a:ea typeface="黑体" panose="02010609060101010101" pitchFamily="49" charset="-122"/>
            </a:endParaRPr>
          </a:p>
          <a:p>
            <a:pPr marL="1066800" lvl="1" indent="-609600" algn="just">
              <a:buClr>
                <a:schemeClr val="accent2"/>
              </a:buClr>
              <a:buNone/>
            </a:pPr>
            <a:endParaRPr lang="en-US" altLang="zh-CN" sz="2000">
              <a:latin typeface="Times New Roman" panose="02020603050405020304" pitchFamily="18" charset="0"/>
              <a:ea typeface="黑体" panose="02010609060101010101" pitchFamily="49" charset="-122"/>
            </a:endParaRPr>
          </a:p>
          <a:p>
            <a:pPr marL="1066800" lvl="1" indent="-609600" algn="just">
              <a:buClr>
                <a:schemeClr val="accent2"/>
              </a:buClr>
              <a:buNone/>
            </a:pPr>
            <a:endParaRPr lang="zh-CN" altLang="en-US">
              <a:latin typeface="Times New Roman" panose="02020603050405020304" pitchFamily="18" charset="0"/>
              <a:ea typeface="黑体" panose="02010609060101010101" pitchFamily="49" charset="-122"/>
            </a:endParaRPr>
          </a:p>
        </p:txBody>
      </p:sp>
      <p:pic>
        <p:nvPicPr>
          <p:cNvPr id="2355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313" y="3203575"/>
            <a:ext cx="2565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3159126"/>
            <a:ext cx="3259138" cy="297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614" y="3203575"/>
            <a:ext cx="231298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3889878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idx="1"/>
          </p:nvPr>
        </p:nvSpPr>
        <p:spPr>
          <a:xfrm>
            <a:off x="1909764" y="549276"/>
            <a:ext cx="8326437" cy="3059113"/>
          </a:xfrm>
        </p:spPr>
        <p:txBody>
          <a:bodyPr/>
          <a:lstStyle/>
          <a:p>
            <a:pPr marL="711200" indent="-711200" algn="just">
              <a:buClr>
                <a:srgbClr val="666633"/>
              </a:buClr>
              <a:buNone/>
            </a:pPr>
            <a:endParaRPr lang="zh-CN" altLang="en-US" sz="2000">
              <a:latin typeface="Times New Roman" panose="02020603050405020304" pitchFamily="18" charset="0"/>
              <a:ea typeface="黑体" panose="02010609060101010101" pitchFamily="49" charset="-122"/>
            </a:endParaRPr>
          </a:p>
          <a:p>
            <a:pPr marL="1066800" lvl="1" indent="-609600" algn="just">
              <a:buClr>
                <a:schemeClr val="accent2"/>
              </a:buClr>
              <a:buFont typeface="Wingdings" panose="05000000000000000000" pitchFamily="2" charset="2"/>
              <a:buAutoNum type="alphaLcParenR" startAt="6"/>
            </a:pPr>
            <a:r>
              <a:rPr lang="zh-CN" altLang="en-US" sz="2000">
                <a:latin typeface="Times New Roman" panose="02020603050405020304" pitchFamily="18" charset="0"/>
                <a:ea typeface="黑体" panose="02010609060101010101" pitchFamily="49" charset="-122"/>
              </a:rPr>
              <a:t>模块的连接</a:t>
            </a:r>
          </a:p>
          <a:p>
            <a:pPr marL="1422400" lvl="2" indent="-508000" algn="just">
              <a:buClr>
                <a:srgbClr val="FF6600"/>
              </a:buClr>
              <a:buFont typeface="Wingdings" panose="05000000000000000000" pitchFamily="2" charset="2"/>
              <a:buChar char="n"/>
            </a:pPr>
            <a:r>
              <a:rPr lang="zh-CN" altLang="en-US">
                <a:ea typeface="黑体" panose="02010609060101010101" pitchFamily="49" charset="-122"/>
              </a:rPr>
              <a:t>模块之间的连接是用连接线将一个模块的输出端与另一模块的输入端连接起来；也可用分支线把一个模块的输出端与几个模块的输入端连接起来。</a:t>
            </a:r>
          </a:p>
          <a:p>
            <a:pPr marL="1422400" lvl="2" indent="-508000" algn="just">
              <a:buClr>
                <a:srgbClr val="FF6600"/>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 连接线生成是将鼠标置于某模块的输出端口</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显一个十字光标</a:t>
            </a:r>
            <a:r>
              <a:rPr lang="en-US" altLang="zh-CN">
                <a:latin typeface="Times New Roman" panose="02020603050405020304" pitchFamily="18" charset="0"/>
                <a:ea typeface="黑体" panose="02010609060101010101" pitchFamily="49" charset="-122"/>
              </a:rPr>
              <a:t>) </a:t>
            </a:r>
            <a:r>
              <a:rPr lang="zh-CN" altLang="en-US">
                <a:latin typeface="Times New Roman" panose="02020603050405020304" pitchFamily="18" charset="0"/>
                <a:ea typeface="黑体" panose="02010609060101010101" pitchFamily="49" charset="-122"/>
              </a:rPr>
              <a:t>，按下鼠标左键拖动鼠标置另一模块的输入端口即可。 分支线则是将鼠标置于分支点，按下鼠标右键，其余同上。</a:t>
            </a:r>
            <a:endParaRPr lang="zh-CN" altLang="en-US" sz="1800">
              <a:latin typeface="Times New Roman" panose="02020603050405020304" pitchFamily="18" charset="0"/>
              <a:ea typeface="黑体" panose="02010609060101010101" pitchFamily="49" charset="-122"/>
            </a:endParaRPr>
          </a:p>
          <a:p>
            <a:pPr marL="1422400" lvl="2" indent="-508000" algn="just">
              <a:buClr>
                <a:schemeClr val="accent2"/>
              </a:buClr>
              <a:buFont typeface="Wingdings" panose="05000000000000000000" pitchFamily="2" charset="2"/>
              <a:buAutoNum type="alphaLcParenR"/>
            </a:pPr>
            <a:endParaRPr lang="zh-CN" altLang="en-US" sz="1600">
              <a:latin typeface="Times New Roman" panose="02020603050405020304" pitchFamily="18" charset="0"/>
              <a:ea typeface="黑体" panose="02010609060101010101" pitchFamily="49" charset="-122"/>
            </a:endParaRPr>
          </a:p>
          <a:p>
            <a:pPr marL="1066800" lvl="1" indent="-609600" algn="just">
              <a:buClr>
                <a:schemeClr val="accent2"/>
              </a:buClr>
              <a:buNone/>
            </a:pPr>
            <a:endParaRPr lang="en-US" altLang="zh-CN" sz="1800">
              <a:latin typeface="Times New Roman" panose="02020603050405020304" pitchFamily="18" charset="0"/>
              <a:ea typeface="黑体" panose="02010609060101010101" pitchFamily="49" charset="-122"/>
            </a:endParaRPr>
          </a:p>
          <a:p>
            <a:pPr marL="1066800" lvl="1" indent="-609600" algn="just">
              <a:buClr>
                <a:schemeClr val="accent2"/>
              </a:buClr>
              <a:buNone/>
            </a:pPr>
            <a:endParaRPr lang="zh-CN" altLang="en-US" sz="2000">
              <a:latin typeface="Times New Roman" panose="02020603050405020304" pitchFamily="18" charset="0"/>
              <a:ea typeface="黑体" panose="02010609060101010101" pitchFamily="49" charset="-122"/>
            </a:endParaRPr>
          </a:p>
        </p:txBody>
      </p:sp>
      <p:grpSp>
        <p:nvGrpSpPr>
          <p:cNvPr id="24578" name="Group 21"/>
          <p:cNvGrpSpPr>
            <a:grpSpLocks/>
          </p:cNvGrpSpPr>
          <p:nvPr/>
        </p:nvGrpSpPr>
        <p:grpSpPr bwMode="auto">
          <a:xfrm>
            <a:off x="1865314" y="3324225"/>
            <a:ext cx="2700337" cy="2871788"/>
            <a:chOff x="215" y="2094"/>
            <a:chExt cx="1701" cy="1809"/>
          </a:xfrm>
        </p:grpSpPr>
        <p:pic>
          <p:nvPicPr>
            <p:cNvPr id="245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 y="2094"/>
              <a:ext cx="1701" cy="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 y="3066"/>
              <a:ext cx="14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9"/>
            <p:cNvSpPr txBox="1">
              <a:spLocks noChangeArrowheads="1"/>
            </p:cNvSpPr>
            <p:nvPr/>
          </p:nvSpPr>
          <p:spPr bwMode="auto">
            <a:xfrm>
              <a:off x="527" y="3691"/>
              <a:ext cx="857" cy="2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600">
                  <a:latin typeface="黑体" panose="02010609060101010101" pitchFamily="49" charset="-122"/>
                  <a:ea typeface="黑体" panose="02010609060101010101" pitchFamily="49" charset="-122"/>
                </a:rPr>
                <a:t>连接线</a:t>
              </a:r>
              <a:r>
                <a:rPr lang="en-US" altLang="zh-CN" sz="1600">
                  <a:latin typeface="黑体" panose="02010609060101010101" pitchFamily="49" charset="-122"/>
                  <a:ea typeface="黑体" panose="02010609060101010101" pitchFamily="49" charset="-122"/>
                </a:rPr>
                <a:t>(</a:t>
              </a:r>
              <a:r>
                <a:rPr lang="zh-CN" altLang="en-US" sz="1600">
                  <a:latin typeface="黑体" panose="02010609060101010101" pitchFamily="49" charset="-122"/>
                  <a:ea typeface="黑体" panose="02010609060101010101" pitchFamily="49" charset="-122"/>
                </a:rPr>
                <a:t>左键</a:t>
              </a:r>
              <a:r>
                <a:rPr lang="en-US" altLang="zh-CN" sz="1600">
                  <a:latin typeface="黑体" panose="02010609060101010101" pitchFamily="49" charset="-122"/>
                  <a:ea typeface="黑体" panose="02010609060101010101" pitchFamily="49" charset="-122"/>
                </a:rPr>
                <a:t>)</a:t>
              </a:r>
            </a:p>
          </p:txBody>
        </p:sp>
      </p:grpSp>
      <p:grpSp>
        <p:nvGrpSpPr>
          <p:cNvPr id="24582" name="Group 20"/>
          <p:cNvGrpSpPr>
            <a:grpSpLocks/>
          </p:cNvGrpSpPr>
          <p:nvPr/>
        </p:nvGrpSpPr>
        <p:grpSpPr bwMode="auto">
          <a:xfrm>
            <a:off x="4565651" y="3743325"/>
            <a:ext cx="2665413" cy="1981200"/>
            <a:chOff x="1916" y="2358"/>
            <a:chExt cx="1679" cy="1248"/>
          </a:xfrm>
        </p:grpSpPr>
        <p:pic>
          <p:nvPicPr>
            <p:cNvPr id="2458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 y="2358"/>
              <a:ext cx="1537"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AutoShape 14"/>
            <p:cNvSpPr>
              <a:spLocks noChangeArrowheads="1"/>
            </p:cNvSpPr>
            <p:nvPr/>
          </p:nvSpPr>
          <p:spPr bwMode="auto">
            <a:xfrm>
              <a:off x="1916" y="2869"/>
              <a:ext cx="192" cy="255"/>
            </a:xfrm>
            <a:prstGeom prst="rightArrow">
              <a:avLst>
                <a:gd name="adj1" fmla="val 50000"/>
                <a:gd name="adj2" fmla="val 25000"/>
              </a:avLst>
            </a:prstGeom>
            <a:solidFill>
              <a:srgbClr val="CCECFF"/>
            </a:solidFill>
            <a:ln w="9525">
              <a:solidFill>
                <a:schemeClr val="tx1"/>
              </a:solidFill>
              <a:miter lim="800000"/>
              <a:headEnd/>
              <a:tailEnd/>
            </a:ln>
          </p:spPr>
          <p:txBody>
            <a:bodyPr wrap="none" anchor="ctr"/>
            <a:lstStyle/>
            <a:p>
              <a:pPr latinLnBrk="1"/>
              <a:endParaRPr lang="zh-CN" altLang="en-US"/>
            </a:p>
          </p:txBody>
        </p:sp>
      </p:grpSp>
      <p:grpSp>
        <p:nvGrpSpPr>
          <p:cNvPr id="24585" name="Group 19"/>
          <p:cNvGrpSpPr>
            <a:grpSpLocks/>
          </p:cNvGrpSpPr>
          <p:nvPr/>
        </p:nvGrpSpPr>
        <p:grpSpPr bwMode="auto">
          <a:xfrm>
            <a:off x="5240338" y="4508501"/>
            <a:ext cx="1308100" cy="1687513"/>
            <a:chOff x="2341" y="2840"/>
            <a:chExt cx="824" cy="1063"/>
          </a:xfrm>
        </p:grpSpPr>
        <p:pic>
          <p:nvPicPr>
            <p:cNvPr id="2458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 y="2840"/>
              <a:ext cx="14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7" name="Text Box 15"/>
            <p:cNvSpPr txBox="1">
              <a:spLocks noChangeArrowheads="1"/>
            </p:cNvSpPr>
            <p:nvPr/>
          </p:nvSpPr>
          <p:spPr bwMode="auto">
            <a:xfrm>
              <a:off x="2341" y="3691"/>
              <a:ext cx="824" cy="2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600">
                  <a:latin typeface="黑体" panose="02010609060101010101" pitchFamily="49" charset="-122"/>
                  <a:ea typeface="黑体" panose="02010609060101010101" pitchFamily="49" charset="-122"/>
                </a:rPr>
                <a:t>分支线</a:t>
              </a:r>
              <a:r>
                <a:rPr lang="en-US" altLang="zh-CN" sz="1600">
                  <a:latin typeface="黑体" panose="02010609060101010101" pitchFamily="49" charset="-122"/>
                  <a:ea typeface="黑体" panose="02010609060101010101" pitchFamily="49" charset="-122"/>
                </a:rPr>
                <a:t>(</a:t>
              </a:r>
              <a:r>
                <a:rPr lang="zh-CN" altLang="en-US" sz="1600">
                  <a:latin typeface="黑体" panose="02010609060101010101" pitchFamily="49" charset="-122"/>
                  <a:ea typeface="黑体" panose="02010609060101010101" pitchFamily="49" charset="-122"/>
                </a:rPr>
                <a:t>右键</a:t>
              </a:r>
              <a:r>
                <a:rPr lang="en-US" altLang="zh-CN" sz="1600">
                  <a:latin typeface="黑体" panose="02010609060101010101" pitchFamily="49" charset="-122"/>
                  <a:ea typeface="黑体" panose="02010609060101010101" pitchFamily="49" charset="-122"/>
                </a:rPr>
                <a:t>)</a:t>
              </a:r>
            </a:p>
          </p:txBody>
        </p:sp>
      </p:grpSp>
      <p:grpSp>
        <p:nvGrpSpPr>
          <p:cNvPr id="24588" name="Group 16"/>
          <p:cNvGrpSpPr>
            <a:grpSpLocks/>
          </p:cNvGrpSpPr>
          <p:nvPr/>
        </p:nvGrpSpPr>
        <p:grpSpPr bwMode="auto">
          <a:xfrm>
            <a:off x="7265988" y="3563938"/>
            <a:ext cx="2819400" cy="2474912"/>
            <a:chOff x="3696" y="2016"/>
            <a:chExt cx="1776" cy="1872"/>
          </a:xfrm>
        </p:grpSpPr>
        <p:pic>
          <p:nvPicPr>
            <p:cNvPr id="24589"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 y="2016"/>
              <a:ext cx="1584"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0" name="AutoShape 18"/>
            <p:cNvSpPr>
              <a:spLocks noChangeArrowheads="1"/>
            </p:cNvSpPr>
            <p:nvPr/>
          </p:nvSpPr>
          <p:spPr bwMode="auto">
            <a:xfrm>
              <a:off x="3696" y="2736"/>
              <a:ext cx="192" cy="288"/>
            </a:xfrm>
            <a:prstGeom prst="rightArrow">
              <a:avLst>
                <a:gd name="adj1" fmla="val 50000"/>
                <a:gd name="adj2" fmla="val 25000"/>
              </a:avLst>
            </a:prstGeom>
            <a:solidFill>
              <a:srgbClr val="CCECFF"/>
            </a:solidFill>
            <a:ln w="9525">
              <a:solidFill>
                <a:schemeClr val="tx1"/>
              </a:solidFill>
              <a:miter lim="800000"/>
              <a:headEnd/>
              <a:tailEnd/>
            </a:ln>
          </p:spPr>
          <p:txBody>
            <a:bodyPr wrap="none" anchor="ctr"/>
            <a:lstStyle/>
            <a:p>
              <a:pPr latinLnBrk="1"/>
              <a:endParaRPr lang="zh-CN" altLang="en-US"/>
            </a:p>
          </p:txBody>
        </p:sp>
      </p:grpSp>
      <p:sp>
        <p:nvSpPr>
          <p:cNvPr id="24591"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707379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idx="1"/>
          </p:nvPr>
        </p:nvSpPr>
        <p:spPr>
          <a:xfrm>
            <a:off x="1774825" y="638176"/>
            <a:ext cx="4051300" cy="2519363"/>
          </a:xfrm>
        </p:spPr>
        <p:txBody>
          <a:bodyPr/>
          <a:lstStyle/>
          <a:p>
            <a:pPr marL="711200" indent="-711200" algn="just">
              <a:buClr>
                <a:srgbClr val="666633"/>
              </a:buClr>
              <a:buNone/>
            </a:pPr>
            <a:endParaRPr lang="zh-CN" altLang="en-US" sz="2000">
              <a:latin typeface="Times New Roman" panose="02020603050405020304" pitchFamily="18" charset="0"/>
              <a:ea typeface="黑体" panose="02010609060101010101" pitchFamily="49" charset="-122"/>
            </a:endParaRPr>
          </a:p>
          <a:p>
            <a:pPr marL="1066800" lvl="1" indent="-609600" algn="just">
              <a:spcBef>
                <a:spcPct val="30000"/>
              </a:spcBef>
              <a:buClr>
                <a:schemeClr val="accent2"/>
              </a:buClr>
              <a:buFont typeface="Wingdings" panose="05000000000000000000" pitchFamily="2" charset="2"/>
              <a:buAutoNum type="alphaLcParenR" startAt="7"/>
            </a:pPr>
            <a:r>
              <a:rPr lang="zh-CN" altLang="en-US" sz="2000">
                <a:latin typeface="Times New Roman" panose="02020603050405020304" pitchFamily="18" charset="0"/>
                <a:ea typeface="黑体" panose="02010609060101010101" pitchFamily="49" charset="-122"/>
              </a:rPr>
              <a:t>模块文件的取名和保存</a:t>
            </a:r>
          </a:p>
          <a:p>
            <a:pPr marL="1422400" lvl="2" indent="-508000" algn="just">
              <a:buClr>
                <a:srgbClr val="FF6600"/>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选择模型窗口菜单</a:t>
            </a:r>
            <a:r>
              <a:rPr lang="en-US" altLang="zh-CN">
                <a:latin typeface="Times New Roman" panose="02020603050405020304" pitchFamily="18" charset="0"/>
                <a:ea typeface="黑体" panose="02010609060101010101" pitchFamily="49" charset="-122"/>
              </a:rPr>
              <a:t>File</a:t>
            </a:r>
            <a:r>
              <a:rPr lang="en-US" altLang="zh-CN">
                <a:latin typeface="Times New Roman" panose="02020603050405020304" pitchFamily="18" charset="0"/>
                <a:ea typeface="黑体" panose="02010609060101010101" pitchFamily="49" charset="-122"/>
                <a:sym typeface="Symbol" panose="05050102010706020507" pitchFamily="18" charset="2"/>
              </a:rPr>
              <a:t>Save as</a:t>
            </a:r>
            <a:r>
              <a:rPr lang="zh-CN" altLang="en-US">
                <a:latin typeface="Times New Roman" panose="02020603050405020304" pitchFamily="18" charset="0"/>
                <a:ea typeface="黑体" panose="02010609060101010101" pitchFamily="49" charset="-122"/>
                <a:sym typeface="Symbol" panose="05050102010706020507" pitchFamily="18" charset="2"/>
              </a:rPr>
              <a:t>后弹出一个“</a:t>
            </a:r>
            <a:r>
              <a:rPr lang="en-US" altLang="zh-CN">
                <a:latin typeface="Times New Roman" panose="02020603050405020304" pitchFamily="18" charset="0"/>
                <a:ea typeface="黑体" panose="02010609060101010101" pitchFamily="49" charset="-122"/>
                <a:sym typeface="Symbol" panose="05050102010706020507" pitchFamily="18" charset="2"/>
              </a:rPr>
              <a:t>Save as”</a:t>
            </a:r>
            <a:r>
              <a:rPr lang="zh-CN" altLang="en-US">
                <a:latin typeface="Times New Roman" panose="02020603050405020304" pitchFamily="18" charset="0"/>
                <a:ea typeface="黑体" panose="02010609060101010101" pitchFamily="49" charset="-122"/>
                <a:sym typeface="Symbol" panose="05050102010706020507" pitchFamily="18" charset="2"/>
              </a:rPr>
              <a:t>对话框，填入模型文件名，按保存</a:t>
            </a:r>
            <a:r>
              <a:rPr lang="en-US" altLang="zh-CN">
                <a:latin typeface="Times New Roman" panose="02020603050405020304" pitchFamily="18" charset="0"/>
                <a:ea typeface="黑体" panose="02010609060101010101" pitchFamily="49" charset="-122"/>
                <a:sym typeface="Symbol" panose="05050102010706020507" pitchFamily="18" charset="2"/>
              </a:rPr>
              <a:t>(s)</a:t>
            </a:r>
            <a:r>
              <a:rPr lang="zh-CN" altLang="en-US">
                <a:latin typeface="Times New Roman" panose="02020603050405020304" pitchFamily="18" charset="0"/>
                <a:ea typeface="黑体" panose="02010609060101010101" pitchFamily="49" charset="-122"/>
                <a:sym typeface="Symbol" panose="05050102010706020507" pitchFamily="18" charset="2"/>
              </a:rPr>
              <a:t>即可。</a:t>
            </a:r>
            <a:endParaRPr lang="zh-CN" altLang="en-US">
              <a:latin typeface="Times New Roman" panose="02020603050405020304" pitchFamily="18" charset="0"/>
              <a:ea typeface="黑体" panose="02010609060101010101" pitchFamily="49" charset="-122"/>
            </a:endParaRPr>
          </a:p>
        </p:txBody>
      </p:sp>
      <p:pic>
        <p:nvPicPr>
          <p:cNvPr id="25602"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388" y="728663"/>
            <a:ext cx="360045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3" name="Group 21"/>
          <p:cNvGrpSpPr>
            <a:grpSpLocks/>
          </p:cNvGrpSpPr>
          <p:nvPr/>
        </p:nvGrpSpPr>
        <p:grpSpPr bwMode="auto">
          <a:xfrm>
            <a:off x="6230939" y="2843213"/>
            <a:ext cx="3735387" cy="2481262"/>
            <a:chOff x="2993" y="1763"/>
            <a:chExt cx="2353" cy="1563"/>
          </a:xfrm>
        </p:grpSpPr>
        <p:pic>
          <p:nvPicPr>
            <p:cNvPr id="2560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 y="1990"/>
              <a:ext cx="2353"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AutoShape 19"/>
            <p:cNvSpPr>
              <a:spLocks noChangeArrowheads="1"/>
            </p:cNvSpPr>
            <p:nvPr/>
          </p:nvSpPr>
          <p:spPr bwMode="auto">
            <a:xfrm>
              <a:off x="3787" y="1763"/>
              <a:ext cx="425" cy="142"/>
            </a:xfrm>
            <a:prstGeom prst="downArrow">
              <a:avLst>
                <a:gd name="adj1" fmla="val 50000"/>
                <a:gd name="adj2" fmla="val 25000"/>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latinLnBrk="1"/>
              <a:endParaRPr lang="zh-CN" altLang="en-US"/>
            </a:p>
          </p:txBody>
        </p:sp>
      </p:grpSp>
      <p:grpSp>
        <p:nvGrpSpPr>
          <p:cNvPr id="25606" name="Group 22"/>
          <p:cNvGrpSpPr>
            <a:grpSpLocks/>
          </p:cNvGrpSpPr>
          <p:nvPr/>
        </p:nvGrpSpPr>
        <p:grpSpPr bwMode="auto">
          <a:xfrm>
            <a:off x="2046289" y="3159125"/>
            <a:ext cx="3959225" cy="2025650"/>
            <a:chOff x="329" y="2018"/>
            <a:chExt cx="2494" cy="1276"/>
          </a:xfrm>
        </p:grpSpPr>
        <p:pic>
          <p:nvPicPr>
            <p:cNvPr id="25607"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 y="2018"/>
              <a:ext cx="2154" cy="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AutoShape 20"/>
            <p:cNvSpPr>
              <a:spLocks noChangeArrowheads="1"/>
            </p:cNvSpPr>
            <p:nvPr/>
          </p:nvSpPr>
          <p:spPr bwMode="auto">
            <a:xfrm>
              <a:off x="2653" y="2500"/>
              <a:ext cx="170" cy="369"/>
            </a:xfrm>
            <a:prstGeom prst="leftArrow">
              <a:avLst>
                <a:gd name="adj1" fmla="val 50000"/>
                <a:gd name="adj2" fmla="val 25000"/>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atinLnBrk="1"/>
              <a:endParaRPr lang="zh-CN" altLang="en-US"/>
            </a:p>
          </p:txBody>
        </p:sp>
      </p:grpSp>
      <p:sp>
        <p:nvSpPr>
          <p:cNvPr id="25609" name="Text Box 23"/>
          <p:cNvSpPr txBox="1">
            <a:spLocks noChangeArrowheads="1"/>
          </p:cNvSpPr>
          <p:nvPr/>
        </p:nvSpPr>
        <p:spPr bwMode="auto">
          <a:xfrm>
            <a:off x="2090739" y="5229225"/>
            <a:ext cx="801052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Gulim" panose="020B0600000101010101" pitchFamily="34" charset="-127"/>
                <a:ea typeface="Gulim" panose="020B0600000101010101" pitchFamily="34" charset="-127"/>
              </a:defRPr>
            </a:lvl1pPr>
            <a:lvl2pPr eaLnBrk="0" hangingPunct="0">
              <a:defRPr sz="2400">
                <a:solidFill>
                  <a:schemeClr val="tx1"/>
                </a:solidFill>
                <a:latin typeface="Gulim" panose="020B0600000101010101" pitchFamily="34" charset="-127"/>
                <a:ea typeface="Gulim" panose="020B0600000101010101" pitchFamily="34" charset="-127"/>
              </a:defRPr>
            </a:lvl2pPr>
            <a:lvl3pPr eaLnBrk="0" hangingPunct="0">
              <a:defRPr sz="2400">
                <a:solidFill>
                  <a:schemeClr val="tx1"/>
                </a:solidFill>
                <a:latin typeface="Gulim" panose="020B0600000101010101" pitchFamily="34" charset="-127"/>
                <a:ea typeface="Gulim" panose="020B0600000101010101" pitchFamily="34" charset="-127"/>
              </a:defRPr>
            </a:lvl3pPr>
            <a:lvl4pPr eaLnBrk="0" hangingPunct="0">
              <a:defRPr sz="2400">
                <a:solidFill>
                  <a:schemeClr val="tx1"/>
                </a:solidFill>
                <a:latin typeface="Gulim" panose="020B0600000101010101" pitchFamily="34" charset="-127"/>
                <a:ea typeface="Gulim" panose="020B0600000101010101" pitchFamily="34" charset="-127"/>
              </a:defRPr>
            </a:lvl4pPr>
            <a:lvl5pPr eaLnBrk="0" hangingPunct="0">
              <a:defRPr sz="2400">
                <a:solidFill>
                  <a:schemeClr val="tx1"/>
                </a:solidFill>
                <a:latin typeface="Gulim" panose="020B0600000101010101" pitchFamily="34" charset="-127"/>
                <a:ea typeface="Gulim" panose="020B0600000101010101" pitchFamily="34" charset="-127"/>
              </a:defRPr>
            </a:lvl5pPr>
            <a:lvl6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6pPr>
            <a:lvl7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7pPr>
            <a:lvl8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8pPr>
            <a:lvl9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9pPr>
          </a:lstStyle>
          <a:p>
            <a:pPr eaLnBrk="1" latinLnBrk="1" hangingPunct="1">
              <a:spcBef>
                <a:spcPct val="50000"/>
              </a:spcBef>
            </a:pPr>
            <a:r>
              <a:rPr lang="en-US" altLang="zh-CN" sz="2000">
                <a:latin typeface="Times New Roman" panose="02020603050405020304" pitchFamily="18" charset="0"/>
                <a:ea typeface="黑体" panose="02010609060101010101" pitchFamily="49" charset="-122"/>
              </a:rPr>
              <a:t>[</a:t>
            </a:r>
            <a:r>
              <a:rPr lang="zh-CN" altLang="en-US" sz="2000">
                <a:latin typeface="Times New Roman" panose="02020603050405020304" pitchFamily="18" charset="0"/>
                <a:ea typeface="黑体" panose="02010609060101010101" pitchFamily="49" charset="-122"/>
              </a:rPr>
              <a:t>说明</a:t>
            </a:r>
            <a:r>
              <a:rPr lang="en-US" altLang="zh-CN" sz="2000">
                <a:latin typeface="Times New Roman" panose="02020603050405020304" pitchFamily="18" charset="0"/>
                <a:ea typeface="黑体" panose="02010609060101010101" pitchFamily="49" charset="-122"/>
              </a:rPr>
              <a:t>]</a:t>
            </a:r>
          </a:p>
          <a:p>
            <a:pPr eaLnBrk="1" latinLnBrk="1" hangingPunct="1">
              <a:spcBef>
                <a:spcPct val="10000"/>
              </a:spcBef>
              <a:buClr>
                <a:srgbClr val="666633"/>
              </a:buClr>
              <a:buFont typeface="Wingdings" panose="05000000000000000000" pitchFamily="2" charset="2"/>
              <a:buChar char="Ø"/>
            </a:pPr>
            <a:r>
              <a:rPr lang="zh-CN" altLang="en-US" sz="2000">
                <a:latin typeface="Times New Roman" panose="02020603050405020304" pitchFamily="18" charset="0"/>
                <a:ea typeface="黑体" panose="02010609060101010101" pitchFamily="49" charset="-122"/>
              </a:rPr>
              <a:t>模块的修改、调整、连接通常只能在仿真模型窗口中进行，不要直接对模块库中的模块进行修改或调整。</a:t>
            </a:r>
          </a:p>
        </p:txBody>
      </p:sp>
      <p:sp>
        <p:nvSpPr>
          <p:cNvPr id="25610"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523930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idx="1"/>
          </p:nvPr>
        </p:nvSpPr>
        <p:spPr>
          <a:xfrm>
            <a:off x="1774826" y="593725"/>
            <a:ext cx="8596313" cy="2654300"/>
          </a:xfrm>
        </p:spPr>
        <p:txBody>
          <a:bodyPr/>
          <a:lstStyle/>
          <a:p>
            <a:pPr marL="711200" indent="-711200" algn="just">
              <a:buClr>
                <a:srgbClr val="666633"/>
              </a:buClr>
              <a:buNone/>
            </a:pPr>
            <a:r>
              <a:rPr lang="zh-CN" altLang="en-US" sz="2000" b="1">
                <a:ea typeface="黑体" panose="02010609060101010101" pitchFamily="49" charset="-122"/>
              </a:rPr>
              <a:t>系统仿真运行</a:t>
            </a:r>
            <a:r>
              <a:rPr lang="zh-CN" altLang="en-US" sz="2000"/>
              <a:t> </a:t>
            </a:r>
            <a:endParaRPr lang="zh-CN" altLang="en-US" sz="2000">
              <a:latin typeface="Times New Roman" panose="02020603050405020304" pitchFamily="18" charset="0"/>
              <a:ea typeface="黑体" panose="02010609060101010101" pitchFamily="49" charset="-122"/>
            </a:endParaRPr>
          </a:p>
          <a:p>
            <a:pPr marL="1066800" lvl="1" indent="-609600" algn="just">
              <a:buClr>
                <a:schemeClr val="accent2"/>
              </a:buClr>
              <a:buFont typeface="Wingdings" panose="05000000000000000000" pitchFamily="2" charset="2"/>
              <a:buAutoNum type="arabicPeriod"/>
            </a:pPr>
            <a:r>
              <a:rPr lang="en-US" altLang="zh-CN" sz="2000" b="1">
                <a:latin typeface="Times New Roman" panose="02020603050405020304" pitchFamily="18" charset="0"/>
                <a:ea typeface="黑体" panose="02010609060101010101" pitchFamily="49" charset="-122"/>
              </a:rPr>
              <a:t>Simulink</a:t>
            </a:r>
            <a:r>
              <a:rPr lang="zh-CN" altLang="en-US" sz="2000" b="1">
                <a:latin typeface="Times New Roman" panose="02020603050405020304" pitchFamily="18" charset="0"/>
                <a:ea typeface="黑体" panose="02010609060101010101" pitchFamily="49" charset="-122"/>
              </a:rPr>
              <a:t>模型窗口下仿真</a:t>
            </a:r>
            <a:r>
              <a:rPr lang="zh-CN" altLang="en-US" sz="2000">
                <a:latin typeface="Times New Roman" panose="02020603050405020304" pitchFamily="18" charset="0"/>
                <a:ea typeface="黑体" panose="02010609060101010101" pitchFamily="49" charset="-122"/>
              </a:rPr>
              <a:t> 步骤</a:t>
            </a:r>
            <a:endParaRPr lang="en-US" altLang="zh-CN" sz="2000">
              <a:latin typeface="Times New Roman" panose="02020603050405020304" pitchFamily="18" charset="0"/>
              <a:ea typeface="黑体" panose="02010609060101010101" pitchFamily="49" charset="-122"/>
            </a:endParaRPr>
          </a:p>
          <a:p>
            <a:pPr marL="1422400" lvl="2" indent="-508000" algn="just">
              <a:buClr>
                <a:srgbClr val="FF6600"/>
              </a:buClr>
              <a:buFont typeface="Wingdings" panose="05000000000000000000" pitchFamily="2" charset="2"/>
              <a:buAutoNum type="circleNumDbPlain"/>
            </a:pPr>
            <a:r>
              <a:rPr lang="zh-CN" altLang="en-US">
                <a:latin typeface="Times New Roman" panose="02020603050405020304" pitchFamily="18" charset="0"/>
                <a:ea typeface="黑体" panose="02010609060101010101" pitchFamily="49" charset="-122"/>
              </a:rPr>
              <a:t>打开</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仿真模型窗口，或打开指定的</a:t>
            </a:r>
            <a:r>
              <a:rPr lang="en-US" altLang="zh-CN">
                <a:latin typeface="Times New Roman" panose="02020603050405020304" pitchFamily="18" charset="0"/>
                <a:ea typeface="黑体" panose="02010609060101010101" pitchFamily="49" charset="-122"/>
              </a:rPr>
              <a:t>.mdl</a:t>
            </a:r>
            <a:r>
              <a:rPr lang="zh-CN" altLang="en-US">
                <a:latin typeface="Times New Roman" panose="02020603050405020304" pitchFamily="18" charset="0"/>
                <a:ea typeface="黑体" panose="02010609060101010101" pitchFamily="49" charset="-122"/>
              </a:rPr>
              <a:t>文件</a:t>
            </a:r>
            <a:r>
              <a:rPr lang="en-US" altLang="zh-CN">
                <a:latin typeface="Times New Roman" panose="02020603050405020304" pitchFamily="18" charset="0"/>
                <a:ea typeface="黑体" panose="02010609060101010101" pitchFamily="49" charset="-122"/>
              </a:rPr>
              <a:t>;</a:t>
            </a:r>
          </a:p>
          <a:p>
            <a:pPr marL="1422400" lvl="2" indent="-508000" algn="just">
              <a:buClr>
                <a:srgbClr val="FF6600"/>
              </a:buClr>
              <a:buFont typeface="Wingdings" panose="05000000000000000000" pitchFamily="2" charset="2"/>
              <a:buAutoNum type="circleNumDbPlain"/>
            </a:pPr>
            <a:r>
              <a:rPr lang="zh-CN" altLang="en-US">
                <a:latin typeface="Times New Roman" panose="02020603050405020304" pitchFamily="18" charset="0"/>
                <a:ea typeface="黑体" panose="02010609060101010101" pitchFamily="49" charset="-122"/>
              </a:rPr>
              <a:t>设置仿真参数：在模型窗口选取菜单</a:t>
            </a:r>
            <a:r>
              <a:rPr lang="en-US" altLang="zh-CN">
                <a:latin typeface="Times New Roman" panose="02020603050405020304" pitchFamily="18" charset="0"/>
                <a:ea typeface="黑体" panose="02010609060101010101" pitchFamily="49" charset="-122"/>
              </a:rPr>
              <a:t>【Simulation: Parameters】,</a:t>
            </a:r>
            <a:r>
              <a:rPr lang="zh-CN" altLang="en-US">
                <a:latin typeface="Times New Roman" panose="02020603050405020304" pitchFamily="18" charset="0"/>
                <a:ea typeface="黑体" panose="02010609060101010101" pitchFamily="49" charset="-122"/>
              </a:rPr>
              <a:t>弹出 “</a:t>
            </a:r>
            <a:r>
              <a:rPr lang="en-US" altLang="zh-CN">
                <a:latin typeface="Times New Roman" panose="02020603050405020304" pitchFamily="18" charset="0"/>
                <a:ea typeface="黑体" panose="02010609060101010101" pitchFamily="49" charset="-122"/>
              </a:rPr>
              <a:t>Simulation Parameters” </a:t>
            </a:r>
            <a:r>
              <a:rPr lang="zh-CN" altLang="en-US">
                <a:latin typeface="Times New Roman" panose="02020603050405020304" pitchFamily="18" charset="0"/>
                <a:ea typeface="黑体" panose="02010609060101010101" pitchFamily="49" charset="-122"/>
              </a:rPr>
              <a:t>对话框，设置仿真参数，然后按</a:t>
            </a:r>
            <a:r>
              <a:rPr lang="en-US" altLang="zh-CN">
                <a:latin typeface="Times New Roman" panose="02020603050405020304" pitchFamily="18" charset="0"/>
                <a:ea typeface="黑体" panose="02010609060101010101" pitchFamily="49" charset="-122"/>
              </a:rPr>
              <a:t>【OK】</a:t>
            </a:r>
            <a:r>
              <a:rPr lang="zh-CN" altLang="en-US">
                <a:latin typeface="Times New Roman" panose="02020603050405020304" pitchFamily="18" charset="0"/>
                <a:ea typeface="黑体" panose="02010609060101010101" pitchFamily="49" charset="-122"/>
              </a:rPr>
              <a:t>即可；</a:t>
            </a:r>
          </a:p>
        </p:txBody>
      </p:sp>
      <p:grpSp>
        <p:nvGrpSpPr>
          <p:cNvPr id="26626" name="Group 3"/>
          <p:cNvGrpSpPr>
            <a:grpSpLocks/>
          </p:cNvGrpSpPr>
          <p:nvPr/>
        </p:nvGrpSpPr>
        <p:grpSpPr bwMode="auto">
          <a:xfrm>
            <a:off x="6096000" y="2843214"/>
            <a:ext cx="4133850" cy="2987675"/>
            <a:chOff x="2880" y="1831"/>
            <a:chExt cx="2604" cy="1882"/>
          </a:xfrm>
        </p:grpSpPr>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 y="1831"/>
              <a:ext cx="2349" cy="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AutoShape 5"/>
            <p:cNvSpPr>
              <a:spLocks noChangeArrowheads="1"/>
            </p:cNvSpPr>
            <p:nvPr/>
          </p:nvSpPr>
          <p:spPr bwMode="auto">
            <a:xfrm>
              <a:off x="2880" y="2670"/>
              <a:ext cx="170" cy="340"/>
            </a:xfrm>
            <a:prstGeom prst="rightArrow">
              <a:avLst>
                <a:gd name="adj1" fmla="val 50000"/>
                <a:gd name="adj2" fmla="val 45880"/>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atinLnBrk="1"/>
              <a:endParaRPr lang="zh-CN" altLang="en-US"/>
            </a:p>
          </p:txBody>
        </p:sp>
      </p:grpSp>
      <p:pic>
        <p:nvPicPr>
          <p:cNvPr id="266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6" y="3338513"/>
            <a:ext cx="338772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663" y="3789364"/>
            <a:ext cx="2565400"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 Box 8"/>
          <p:cNvSpPr txBox="1">
            <a:spLocks noChangeArrowheads="1"/>
          </p:cNvSpPr>
          <p:nvPr/>
        </p:nvSpPr>
        <p:spPr bwMode="auto">
          <a:xfrm>
            <a:off x="1909763" y="5859463"/>
            <a:ext cx="5175250" cy="3667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spcBef>
                <a:spcPct val="50000"/>
              </a:spcBef>
            </a:pP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说明</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若不设置仿真参数</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则采用</a:t>
            </a:r>
            <a:r>
              <a:rPr lang="en-US" altLang="zh-CN" b="1">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缺省设置</a:t>
            </a:r>
            <a:r>
              <a:rPr lang="en-US" altLang="zh-CN">
                <a:latin typeface="Times New Roman" panose="02020603050405020304" pitchFamily="18" charset="0"/>
                <a:ea typeface="黑体" panose="02010609060101010101" pitchFamily="49" charset="-122"/>
              </a:rPr>
              <a:t>.</a:t>
            </a:r>
            <a:endParaRPr lang="zh-CN" altLang="en-US">
              <a:latin typeface="Times New Roman" panose="02020603050405020304" pitchFamily="18" charset="0"/>
              <a:ea typeface="黑体" panose="02010609060101010101" pitchFamily="49" charset="-122"/>
            </a:endParaRPr>
          </a:p>
        </p:txBody>
      </p:sp>
      <p:sp>
        <p:nvSpPr>
          <p:cNvPr id="26632"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4048593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idx="1"/>
          </p:nvPr>
        </p:nvSpPr>
        <p:spPr>
          <a:xfrm>
            <a:off x="1730376" y="638175"/>
            <a:ext cx="8551863" cy="4770438"/>
          </a:xfrm>
        </p:spPr>
        <p:txBody>
          <a:bodyPr/>
          <a:lstStyle/>
          <a:p>
            <a:pPr marL="711200" indent="-711200" algn="just">
              <a:buClr>
                <a:srgbClr val="666633"/>
              </a:buClr>
              <a:buNone/>
            </a:pPr>
            <a:r>
              <a:rPr lang="zh-CN" altLang="en-US" sz="2000" b="1">
                <a:ea typeface="黑体" panose="02010609060101010101" pitchFamily="49" charset="-122"/>
              </a:rPr>
              <a:t>系统仿真运行</a:t>
            </a:r>
            <a:r>
              <a:rPr lang="zh-CN" altLang="en-US" sz="2000"/>
              <a:t> </a:t>
            </a:r>
            <a:endParaRPr lang="zh-CN" altLang="en-US" sz="2000">
              <a:latin typeface="Times New Roman" panose="02020603050405020304" pitchFamily="18" charset="0"/>
              <a:ea typeface="黑体" panose="02010609060101010101" pitchFamily="49" charset="-122"/>
            </a:endParaRPr>
          </a:p>
          <a:p>
            <a:pPr marL="1066800" lvl="1" indent="-609600" algn="just">
              <a:buClr>
                <a:schemeClr val="accent2"/>
              </a:buClr>
              <a:buFont typeface="Wingdings" panose="05000000000000000000" pitchFamily="2" charset="2"/>
              <a:buAutoNum type="arabicPeriod"/>
            </a:pPr>
            <a:r>
              <a:rPr lang="en-US" altLang="zh-CN" sz="2000" b="1">
                <a:latin typeface="Times New Roman" panose="02020603050405020304" pitchFamily="18" charset="0"/>
                <a:ea typeface="黑体" panose="02010609060101010101" pitchFamily="49" charset="-122"/>
              </a:rPr>
              <a:t>Simulink</a:t>
            </a:r>
            <a:r>
              <a:rPr lang="zh-CN" altLang="en-US" sz="2000" b="1">
                <a:latin typeface="Times New Roman" panose="02020603050405020304" pitchFamily="18" charset="0"/>
                <a:ea typeface="黑体" panose="02010609060101010101" pitchFamily="49" charset="-122"/>
              </a:rPr>
              <a:t>模型窗口下仿真</a:t>
            </a:r>
            <a:r>
              <a:rPr lang="zh-CN" altLang="en-US" sz="2000">
                <a:latin typeface="Times New Roman" panose="02020603050405020304" pitchFamily="18" charset="0"/>
                <a:ea typeface="黑体" panose="02010609060101010101" pitchFamily="49" charset="-122"/>
              </a:rPr>
              <a:t> 步骤</a:t>
            </a:r>
            <a:endParaRPr lang="zh-CN" altLang="en-US">
              <a:latin typeface="Times New Roman" panose="02020603050405020304" pitchFamily="18" charset="0"/>
              <a:ea typeface="黑体" panose="02010609060101010101" pitchFamily="49" charset="-122"/>
            </a:endParaRPr>
          </a:p>
          <a:p>
            <a:pPr marL="1422400" lvl="2" indent="-508000" algn="just">
              <a:buClr>
                <a:srgbClr val="FF6600"/>
              </a:buClr>
              <a:buFont typeface="Wingdings" panose="05000000000000000000" pitchFamily="2" charset="2"/>
              <a:buAutoNum type="circleNumDbPlain" startAt="3"/>
            </a:pPr>
            <a:r>
              <a:rPr lang="zh-CN" altLang="en-US">
                <a:latin typeface="Times New Roman" panose="02020603050405020304" pitchFamily="18" charset="0"/>
                <a:ea typeface="黑体" panose="02010609060101010101" pitchFamily="49" charset="-122"/>
              </a:rPr>
              <a:t>仿真运行和终止：在模型窗口选取菜单</a:t>
            </a:r>
            <a:r>
              <a:rPr lang="en-US" altLang="zh-CN">
                <a:latin typeface="Times New Roman" panose="02020603050405020304" pitchFamily="18" charset="0"/>
                <a:ea typeface="黑体" panose="02010609060101010101" pitchFamily="49" charset="-122"/>
              </a:rPr>
              <a:t>【Simulation: Start】</a:t>
            </a:r>
            <a:r>
              <a:rPr lang="zh-CN" altLang="en-US">
                <a:latin typeface="Times New Roman" panose="02020603050405020304" pitchFamily="18" charset="0"/>
                <a:ea typeface="黑体" panose="02010609060101010101" pitchFamily="49" charset="-122"/>
              </a:rPr>
              <a:t>，仿真开始，至设置的仿真终止时间，仿真结束。若在仿真过程中要中止仿真，可选择</a:t>
            </a:r>
            <a:r>
              <a:rPr lang="en-US" altLang="zh-CN">
                <a:latin typeface="Times New Roman" panose="02020603050405020304" pitchFamily="18" charset="0"/>
                <a:ea typeface="黑体" panose="02010609060101010101" pitchFamily="49" charset="-122"/>
              </a:rPr>
              <a:t>【Simulation: Stop】</a:t>
            </a:r>
            <a:r>
              <a:rPr lang="zh-CN" altLang="en-US">
                <a:latin typeface="Times New Roman" panose="02020603050405020304" pitchFamily="18" charset="0"/>
                <a:ea typeface="黑体" panose="02010609060101010101" pitchFamily="49" charset="-122"/>
              </a:rPr>
              <a:t>菜单。也可直接点击模型窗口中的   （或     ）启动（或停止）仿真。 </a:t>
            </a:r>
          </a:p>
        </p:txBody>
      </p:sp>
      <p:pic>
        <p:nvPicPr>
          <p:cNvPr id="276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3384550"/>
            <a:ext cx="3916362"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938" y="3379788"/>
            <a:ext cx="41402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951" y="2798763"/>
            <a:ext cx="269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1676" y="2798763"/>
            <a:ext cx="269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4088663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idx="1"/>
          </p:nvPr>
        </p:nvSpPr>
        <p:spPr>
          <a:xfrm>
            <a:off x="1730376" y="638175"/>
            <a:ext cx="8551863" cy="4770438"/>
          </a:xfrm>
        </p:spPr>
        <p:txBody>
          <a:bodyPr/>
          <a:lstStyle/>
          <a:p>
            <a:pPr marL="711200" indent="-711200" algn="just">
              <a:buClr>
                <a:srgbClr val="666633"/>
              </a:buClr>
              <a:buNone/>
            </a:pPr>
            <a:r>
              <a:rPr lang="zh-CN" altLang="en-US" sz="2000" b="1">
                <a:ea typeface="黑体" panose="02010609060101010101" pitchFamily="49" charset="-122"/>
              </a:rPr>
              <a:t>系统仿真运行</a:t>
            </a:r>
            <a:r>
              <a:rPr lang="zh-CN" altLang="en-US" sz="2000"/>
              <a:t> </a:t>
            </a:r>
            <a:endParaRPr lang="zh-CN" altLang="en-US" sz="2000">
              <a:latin typeface="Times New Roman" panose="02020603050405020304" pitchFamily="18" charset="0"/>
              <a:ea typeface="黑体" panose="02010609060101010101" pitchFamily="49" charset="-122"/>
            </a:endParaRPr>
          </a:p>
          <a:p>
            <a:pPr marL="1066800" lvl="1" indent="-609600" algn="just">
              <a:buClr>
                <a:schemeClr val="accent2"/>
              </a:buClr>
              <a:buFont typeface="Wingdings" panose="05000000000000000000" pitchFamily="2" charset="2"/>
              <a:buAutoNum type="arabicPeriod" startAt="2"/>
            </a:pPr>
            <a:r>
              <a:rPr lang="en-US" altLang="zh-CN" sz="2000">
                <a:latin typeface="Times New Roman" panose="02020603050405020304" pitchFamily="18" charset="0"/>
                <a:ea typeface="黑体" panose="02010609060101010101" pitchFamily="49" charset="-122"/>
              </a:rPr>
              <a:t>MATLAB </a:t>
            </a:r>
            <a:r>
              <a:rPr lang="zh-CN" altLang="en-US" sz="2000">
                <a:latin typeface="Times New Roman" panose="02020603050405020304" pitchFamily="18" charset="0"/>
                <a:ea typeface="黑体" panose="02010609060101010101" pitchFamily="49" charset="-122"/>
              </a:rPr>
              <a:t>命令窗口下的仿真运行</a:t>
            </a:r>
          </a:p>
          <a:p>
            <a:pPr marL="1422400" lvl="2" indent="-508000" algn="just">
              <a:buClr>
                <a:schemeClr val="accent2"/>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在</a:t>
            </a:r>
            <a:r>
              <a:rPr lang="en-US" altLang="zh-CN">
                <a:latin typeface="Times New Roman" panose="02020603050405020304" pitchFamily="18" charset="0"/>
                <a:ea typeface="黑体" panose="02010609060101010101" pitchFamily="49" charset="-122"/>
              </a:rPr>
              <a:t>Matlab</a:t>
            </a:r>
            <a:r>
              <a:rPr lang="zh-CN" altLang="en-US">
                <a:latin typeface="Times New Roman" panose="02020603050405020304" pitchFamily="18" charset="0"/>
                <a:ea typeface="黑体" panose="02010609060101010101" pitchFamily="49" charset="-122"/>
              </a:rPr>
              <a:t>命令窗口下可直接运行一个已存在的</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模型：</a:t>
            </a:r>
          </a:p>
          <a:p>
            <a:pPr marL="1828800" lvl="3" indent="-457200" algn="just">
              <a:spcBef>
                <a:spcPct val="40000"/>
              </a:spcBef>
              <a:spcAft>
                <a:spcPct val="20000"/>
              </a:spcAft>
              <a:buClr>
                <a:srgbClr val="FF6600"/>
              </a:buClr>
              <a:buFont typeface="Wingdings" panose="05000000000000000000" pitchFamily="2" charset="2"/>
              <a:buChar char="n"/>
            </a:pPr>
            <a:r>
              <a:rPr lang="en-US" altLang="zh-CN" smtClean="0">
                <a:solidFill>
                  <a:schemeClr val="tx1"/>
                </a:solidFill>
                <a:latin typeface="Times New Roman" panose="02020603050405020304" pitchFamily="18" charset="0"/>
              </a:rPr>
              <a:t>[t,x,y]=sim(‘model’,timespan,option,ut)</a:t>
            </a:r>
          </a:p>
          <a:p>
            <a:pPr marL="1828800" lvl="3" indent="-457200" algn="just">
              <a:buClr>
                <a:srgbClr val="FF6600"/>
              </a:buClr>
              <a:buNone/>
            </a:pPr>
            <a:r>
              <a:rPr lang="zh-CN" altLang="en-US" smtClean="0">
                <a:solidFill>
                  <a:schemeClr val="tx1"/>
                </a:solidFill>
                <a:latin typeface="Times New Roman" panose="02020603050405020304" pitchFamily="18" charset="0"/>
                <a:ea typeface="黑体" panose="02010609060101010101" pitchFamily="49" charset="-122"/>
              </a:rPr>
              <a:t>其中，</a:t>
            </a:r>
            <a:r>
              <a:rPr lang="en-US" altLang="zh-CN" smtClean="0">
                <a:solidFill>
                  <a:schemeClr val="tx1"/>
                </a:solidFill>
                <a:latin typeface="Times New Roman" panose="02020603050405020304" pitchFamily="18" charset="0"/>
                <a:ea typeface="黑体" panose="02010609060101010101" pitchFamily="49" charset="-122"/>
              </a:rPr>
              <a:t>t</a:t>
            </a:r>
            <a:r>
              <a:rPr lang="zh-CN" altLang="en-US" smtClean="0">
                <a:solidFill>
                  <a:schemeClr val="tx1"/>
                </a:solidFill>
                <a:latin typeface="Times New Roman" panose="02020603050405020304" pitchFamily="18" charset="0"/>
                <a:ea typeface="黑体" panose="02010609060101010101" pitchFamily="49" charset="-122"/>
              </a:rPr>
              <a:t>为返回的仿真时间向量；</a:t>
            </a:r>
          </a:p>
          <a:p>
            <a:pPr marL="2286000" lvl="4" indent="-457200" algn="just">
              <a:buClr>
                <a:srgbClr val="666633"/>
              </a:buClr>
              <a:buFont typeface="Wingdings" panose="05000000000000000000" pitchFamily="2" charset="2"/>
              <a:buChar char="Ø"/>
            </a:pPr>
            <a:r>
              <a:rPr lang="zh-CN" altLang="en-US" smtClean="0">
                <a:solidFill>
                  <a:schemeClr val="tx1"/>
                </a:solidFill>
                <a:latin typeface="Times New Roman" panose="02020603050405020304" pitchFamily="18" charset="0"/>
                <a:ea typeface="黑体" panose="02010609060101010101" pitchFamily="49" charset="-122"/>
              </a:rPr>
              <a:t> </a:t>
            </a:r>
            <a:r>
              <a:rPr lang="en-US" altLang="zh-CN" smtClean="0">
                <a:solidFill>
                  <a:schemeClr val="tx1"/>
                </a:solidFill>
                <a:latin typeface="Times New Roman" panose="02020603050405020304" pitchFamily="18" charset="0"/>
                <a:ea typeface="黑体" panose="02010609060101010101" pitchFamily="49" charset="-122"/>
              </a:rPr>
              <a:t>x</a:t>
            </a:r>
            <a:r>
              <a:rPr lang="zh-CN" altLang="en-US" smtClean="0">
                <a:solidFill>
                  <a:schemeClr val="tx1"/>
                </a:solidFill>
                <a:latin typeface="Times New Roman" panose="02020603050405020304" pitchFamily="18" charset="0"/>
                <a:ea typeface="黑体" panose="02010609060101010101" pitchFamily="49" charset="-122"/>
              </a:rPr>
              <a:t>为返回的状态矩阵；</a:t>
            </a:r>
          </a:p>
          <a:p>
            <a:pPr marL="2286000" lvl="4" indent="-457200" algn="just">
              <a:buClr>
                <a:srgbClr val="666633"/>
              </a:buClr>
              <a:buFont typeface="Wingdings" panose="05000000000000000000" pitchFamily="2" charset="2"/>
              <a:buChar char="Ø"/>
            </a:pPr>
            <a:r>
              <a:rPr lang="zh-CN" altLang="en-US" smtClean="0">
                <a:solidFill>
                  <a:schemeClr val="tx1"/>
                </a:solidFill>
                <a:latin typeface="Times New Roman" panose="02020603050405020304" pitchFamily="18" charset="0"/>
                <a:ea typeface="黑体" panose="02010609060101010101" pitchFamily="49" charset="-122"/>
              </a:rPr>
              <a:t> </a:t>
            </a:r>
            <a:r>
              <a:rPr lang="en-US" altLang="zh-CN" smtClean="0">
                <a:solidFill>
                  <a:schemeClr val="tx1"/>
                </a:solidFill>
                <a:latin typeface="Times New Roman" panose="02020603050405020304" pitchFamily="18" charset="0"/>
                <a:ea typeface="黑体" panose="02010609060101010101" pitchFamily="49" charset="-122"/>
              </a:rPr>
              <a:t>y</a:t>
            </a:r>
            <a:r>
              <a:rPr lang="zh-CN" altLang="en-US" smtClean="0">
                <a:solidFill>
                  <a:schemeClr val="tx1"/>
                </a:solidFill>
                <a:latin typeface="Times New Roman" panose="02020603050405020304" pitchFamily="18" charset="0"/>
                <a:ea typeface="黑体" panose="02010609060101010101" pitchFamily="49" charset="-122"/>
              </a:rPr>
              <a:t>为返回的输出矩阵；</a:t>
            </a:r>
          </a:p>
          <a:p>
            <a:pPr marL="2286000" lvl="4" indent="-457200" algn="just">
              <a:buClr>
                <a:srgbClr val="666633"/>
              </a:buClr>
              <a:buFont typeface="Wingdings" panose="05000000000000000000" pitchFamily="2" charset="2"/>
              <a:buChar char="Ø"/>
            </a:pPr>
            <a:r>
              <a:rPr lang="zh-CN" altLang="en-US" smtClean="0">
                <a:solidFill>
                  <a:schemeClr val="tx1"/>
                </a:solidFill>
                <a:latin typeface="Times New Roman" panose="02020603050405020304" pitchFamily="18" charset="0"/>
                <a:ea typeface="黑体" panose="02010609060101010101" pitchFamily="49" charset="-122"/>
              </a:rPr>
              <a:t> </a:t>
            </a:r>
            <a:r>
              <a:rPr lang="en-US" altLang="zh-CN" smtClean="0">
                <a:solidFill>
                  <a:schemeClr val="tx1"/>
                </a:solidFill>
                <a:latin typeface="Times New Roman" panose="02020603050405020304" pitchFamily="18" charset="0"/>
                <a:ea typeface="黑体" panose="02010609060101010101" pitchFamily="49" charset="-122"/>
              </a:rPr>
              <a:t>model</a:t>
            </a:r>
            <a:r>
              <a:rPr lang="zh-CN" altLang="en-US" smtClean="0">
                <a:solidFill>
                  <a:schemeClr val="tx1"/>
                </a:solidFill>
                <a:latin typeface="Times New Roman" panose="02020603050405020304" pitchFamily="18" charset="0"/>
                <a:ea typeface="黑体" panose="02010609060101010101" pitchFamily="49" charset="-122"/>
              </a:rPr>
              <a:t>为系统</a:t>
            </a:r>
            <a:r>
              <a:rPr lang="en-US" altLang="zh-CN" smtClean="0">
                <a:solidFill>
                  <a:schemeClr val="tx1"/>
                </a:solidFill>
                <a:latin typeface="Times New Roman" panose="02020603050405020304" pitchFamily="18" charset="0"/>
                <a:ea typeface="黑体" panose="02010609060101010101" pitchFamily="49" charset="-122"/>
              </a:rPr>
              <a:t>Simulink</a:t>
            </a:r>
            <a:r>
              <a:rPr lang="zh-CN" altLang="en-US" smtClean="0">
                <a:solidFill>
                  <a:schemeClr val="tx1"/>
                </a:solidFill>
                <a:latin typeface="Times New Roman" panose="02020603050405020304" pitchFamily="18" charset="0"/>
                <a:ea typeface="黑体" panose="02010609060101010101" pitchFamily="49" charset="-122"/>
              </a:rPr>
              <a:t>模型文件名；</a:t>
            </a:r>
          </a:p>
          <a:p>
            <a:pPr marL="2286000" lvl="4" indent="-457200" algn="just">
              <a:buClr>
                <a:srgbClr val="666633"/>
              </a:buClr>
              <a:buFont typeface="Wingdings" panose="05000000000000000000" pitchFamily="2" charset="2"/>
              <a:buChar char="Ø"/>
            </a:pPr>
            <a:r>
              <a:rPr lang="zh-CN" altLang="en-US" smtClean="0">
                <a:solidFill>
                  <a:schemeClr val="tx1"/>
                </a:solidFill>
                <a:latin typeface="Times New Roman" panose="02020603050405020304" pitchFamily="18" charset="0"/>
                <a:ea typeface="黑体" panose="02010609060101010101" pitchFamily="49" charset="-122"/>
              </a:rPr>
              <a:t> </a:t>
            </a:r>
            <a:r>
              <a:rPr lang="en-US" altLang="zh-CN" smtClean="0">
                <a:solidFill>
                  <a:schemeClr val="tx1"/>
                </a:solidFill>
                <a:latin typeface="Times New Roman" panose="02020603050405020304" pitchFamily="18" charset="0"/>
                <a:ea typeface="黑体" panose="02010609060101010101" pitchFamily="49" charset="-122"/>
              </a:rPr>
              <a:t>timespan</a:t>
            </a:r>
            <a:r>
              <a:rPr lang="zh-CN" altLang="en-US" smtClean="0">
                <a:solidFill>
                  <a:schemeClr val="tx1"/>
                </a:solidFill>
                <a:latin typeface="Times New Roman" panose="02020603050405020304" pitchFamily="18" charset="0"/>
                <a:ea typeface="黑体" panose="02010609060101010101" pitchFamily="49" charset="-122"/>
              </a:rPr>
              <a:t>为仿真时间；</a:t>
            </a:r>
          </a:p>
          <a:p>
            <a:pPr marL="2286000" lvl="4" indent="-457200" algn="just">
              <a:buClr>
                <a:srgbClr val="666633"/>
              </a:buClr>
              <a:buFont typeface="Wingdings" panose="05000000000000000000" pitchFamily="2" charset="2"/>
              <a:buChar char="Ø"/>
            </a:pPr>
            <a:r>
              <a:rPr lang="en-US" altLang="zh-CN" smtClean="0">
                <a:solidFill>
                  <a:schemeClr val="tx1"/>
                </a:solidFill>
                <a:latin typeface="Times New Roman" panose="02020603050405020304" pitchFamily="18" charset="0"/>
                <a:ea typeface="黑体" panose="02010609060101010101" pitchFamily="49" charset="-122"/>
              </a:rPr>
              <a:t>option</a:t>
            </a:r>
            <a:r>
              <a:rPr lang="zh-CN" altLang="en-US" smtClean="0">
                <a:solidFill>
                  <a:schemeClr val="tx1"/>
                </a:solidFill>
                <a:latin typeface="Times New Roman" panose="02020603050405020304" pitchFamily="18" charset="0"/>
                <a:ea typeface="黑体" panose="02010609060101010101" pitchFamily="49" charset="-122"/>
              </a:rPr>
              <a:t>为仿真参数选择项，由</a:t>
            </a:r>
            <a:r>
              <a:rPr lang="en-US" altLang="zh-CN" smtClean="0">
                <a:solidFill>
                  <a:schemeClr val="tx1"/>
                </a:solidFill>
                <a:latin typeface="Times New Roman" panose="02020603050405020304" pitchFamily="18" charset="0"/>
                <a:ea typeface="黑体" panose="02010609060101010101" pitchFamily="49" charset="-122"/>
              </a:rPr>
              <a:t>simset</a:t>
            </a:r>
            <a:r>
              <a:rPr lang="zh-CN" altLang="en-US" smtClean="0">
                <a:solidFill>
                  <a:schemeClr val="tx1"/>
                </a:solidFill>
                <a:latin typeface="Times New Roman" panose="02020603050405020304" pitchFamily="18" charset="0"/>
                <a:ea typeface="黑体" panose="02010609060101010101" pitchFamily="49" charset="-122"/>
              </a:rPr>
              <a:t>设置；</a:t>
            </a:r>
          </a:p>
          <a:p>
            <a:pPr marL="2286000" lvl="4" indent="-457200" algn="just">
              <a:buClr>
                <a:srgbClr val="666633"/>
              </a:buClr>
              <a:buFont typeface="Wingdings" panose="05000000000000000000" pitchFamily="2" charset="2"/>
              <a:buChar char="Ø"/>
            </a:pPr>
            <a:r>
              <a:rPr lang="en-US" altLang="zh-CN" smtClean="0">
                <a:solidFill>
                  <a:schemeClr val="tx1"/>
                </a:solidFill>
                <a:latin typeface="Times New Roman" panose="02020603050405020304" pitchFamily="18" charset="0"/>
                <a:ea typeface="黑体" panose="02010609060101010101" pitchFamily="49" charset="-122"/>
              </a:rPr>
              <a:t>ut</a:t>
            </a:r>
            <a:r>
              <a:rPr lang="zh-CN" altLang="en-US" smtClean="0">
                <a:solidFill>
                  <a:schemeClr val="tx1"/>
                </a:solidFill>
                <a:latin typeface="Times New Roman" panose="02020603050405020304" pitchFamily="18" charset="0"/>
                <a:ea typeface="黑体" panose="02010609060101010101" pitchFamily="49" charset="-122"/>
              </a:rPr>
              <a:t>为选择外部产生输入</a:t>
            </a:r>
            <a:r>
              <a:rPr lang="en-US" altLang="zh-CN" smtClean="0">
                <a:solidFill>
                  <a:schemeClr val="tx1"/>
                </a:solidFill>
                <a:latin typeface="Times New Roman" panose="02020603050405020304" pitchFamily="18" charset="0"/>
                <a:ea typeface="黑体" panose="02010609060101010101" pitchFamily="49" charset="-122"/>
              </a:rPr>
              <a:t>,ut=[T,u1,u2,…,un]</a:t>
            </a:r>
            <a:r>
              <a:rPr lang="zh-CN" altLang="en-US" smtClean="0">
                <a:solidFill>
                  <a:schemeClr val="tx1"/>
                </a:solidFill>
                <a:latin typeface="Times New Roman" panose="02020603050405020304" pitchFamily="18" charset="0"/>
                <a:ea typeface="黑体" panose="02010609060101010101" pitchFamily="49" charset="-122"/>
              </a:rPr>
              <a:t>。</a:t>
            </a:r>
          </a:p>
        </p:txBody>
      </p:sp>
      <p:sp>
        <p:nvSpPr>
          <p:cNvPr id="28674" name="Text Box 7"/>
          <p:cNvSpPr txBox="1">
            <a:spLocks noChangeArrowheads="1"/>
          </p:cNvSpPr>
          <p:nvPr/>
        </p:nvSpPr>
        <p:spPr bwMode="auto">
          <a:xfrm>
            <a:off x="2270125" y="5229225"/>
            <a:ext cx="7875588"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Gulim" panose="020B0600000101010101" pitchFamily="34" charset="-127"/>
                <a:ea typeface="Gulim" panose="020B0600000101010101" pitchFamily="34" charset="-127"/>
              </a:defRPr>
            </a:lvl1pPr>
            <a:lvl2pPr eaLnBrk="0" hangingPunct="0">
              <a:defRPr sz="2400">
                <a:solidFill>
                  <a:schemeClr val="tx1"/>
                </a:solidFill>
                <a:latin typeface="Gulim" panose="020B0600000101010101" pitchFamily="34" charset="-127"/>
                <a:ea typeface="Gulim" panose="020B0600000101010101" pitchFamily="34" charset="-127"/>
              </a:defRPr>
            </a:lvl2pPr>
            <a:lvl3pPr eaLnBrk="0" hangingPunct="0">
              <a:defRPr sz="2400">
                <a:solidFill>
                  <a:schemeClr val="tx1"/>
                </a:solidFill>
                <a:latin typeface="Gulim" panose="020B0600000101010101" pitchFamily="34" charset="-127"/>
                <a:ea typeface="Gulim" panose="020B0600000101010101" pitchFamily="34" charset="-127"/>
              </a:defRPr>
            </a:lvl3pPr>
            <a:lvl4pPr eaLnBrk="0" hangingPunct="0">
              <a:defRPr sz="2400">
                <a:solidFill>
                  <a:schemeClr val="tx1"/>
                </a:solidFill>
                <a:latin typeface="Gulim" panose="020B0600000101010101" pitchFamily="34" charset="-127"/>
                <a:ea typeface="Gulim" panose="020B0600000101010101" pitchFamily="34" charset="-127"/>
              </a:defRPr>
            </a:lvl4pPr>
            <a:lvl5pPr eaLnBrk="0" hangingPunct="0">
              <a:defRPr sz="2400">
                <a:solidFill>
                  <a:schemeClr val="tx1"/>
                </a:solidFill>
                <a:latin typeface="Gulim" panose="020B0600000101010101" pitchFamily="34" charset="-127"/>
                <a:ea typeface="Gulim" panose="020B0600000101010101" pitchFamily="34" charset="-127"/>
              </a:defRPr>
            </a:lvl5pPr>
            <a:lvl6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6pPr>
            <a:lvl7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7pPr>
            <a:lvl8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8pPr>
            <a:lvl9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9pPr>
          </a:lstStyle>
          <a:p>
            <a:pPr algn="just" eaLnBrk="1" hangingPunct="1">
              <a:spcBef>
                <a:spcPct val="50000"/>
              </a:spcBef>
            </a:pPr>
            <a:r>
              <a:rPr lang="en-US" altLang="zh-CN" sz="2000">
                <a:latin typeface="Times New Roman" panose="02020603050405020304" pitchFamily="18" charset="0"/>
                <a:ea typeface="黑体" panose="02010609060101010101" pitchFamily="49" charset="-122"/>
              </a:rPr>
              <a:t>[</a:t>
            </a:r>
            <a:r>
              <a:rPr lang="zh-CN" altLang="en-US" sz="2000">
                <a:latin typeface="Times New Roman" panose="02020603050405020304" pitchFamily="18" charset="0"/>
                <a:ea typeface="黑体" panose="02010609060101010101" pitchFamily="49" charset="-122"/>
              </a:rPr>
              <a:t>说明</a:t>
            </a:r>
            <a:r>
              <a:rPr lang="en-US" altLang="zh-CN" sz="2000">
                <a:latin typeface="Times New Roman" panose="02020603050405020304" pitchFamily="18" charset="0"/>
                <a:ea typeface="黑体" panose="02010609060101010101" pitchFamily="49" charset="-122"/>
              </a:rPr>
              <a:t>]</a:t>
            </a:r>
          </a:p>
          <a:p>
            <a:pPr algn="just" eaLnBrk="1" hangingPunct="1">
              <a:spcBef>
                <a:spcPct val="10000"/>
              </a:spcBef>
              <a:buClr>
                <a:srgbClr val="666633"/>
              </a:buClr>
              <a:buFont typeface="Wingdings" panose="05000000000000000000" pitchFamily="2" charset="2"/>
              <a:buChar char="Ø"/>
            </a:pPr>
            <a:r>
              <a:rPr lang="zh-CN" altLang="en-US" sz="2000">
                <a:latin typeface="Times New Roman" panose="02020603050405020304" pitchFamily="18" charset="0"/>
                <a:ea typeface="黑体" panose="02010609060101010101" pitchFamily="49" charset="-122"/>
              </a:rPr>
              <a:t>上述参数中，若省略</a:t>
            </a:r>
            <a:r>
              <a:rPr lang="en-US" altLang="zh-CN" sz="2000">
                <a:latin typeface="Times New Roman" panose="02020603050405020304" pitchFamily="18" charset="0"/>
                <a:ea typeface="黑体" panose="02010609060101010101" pitchFamily="49" charset="-122"/>
              </a:rPr>
              <a:t>timespan,option,ut</a:t>
            </a:r>
            <a:r>
              <a:rPr lang="zh-CN" altLang="en-US" sz="2000">
                <a:latin typeface="Times New Roman" panose="02020603050405020304" pitchFamily="18" charset="0"/>
                <a:ea typeface="黑体" panose="02010609060101010101" pitchFamily="49" charset="-122"/>
              </a:rPr>
              <a:t>则由框图模型的对话框</a:t>
            </a:r>
            <a:r>
              <a:rPr lang="en-US" altLang="zh-CN" sz="2000">
                <a:latin typeface="Times New Roman" panose="02020603050405020304" pitchFamily="18" charset="0"/>
                <a:ea typeface="黑体" panose="02010609060101010101" pitchFamily="49" charset="-122"/>
              </a:rPr>
              <a:t>Simulation Parameters</a:t>
            </a:r>
            <a:r>
              <a:rPr lang="zh-CN" altLang="en-US" sz="2000">
                <a:latin typeface="Times New Roman" panose="02020603050405020304" pitchFamily="18" charset="0"/>
                <a:ea typeface="黑体" panose="02010609060101010101" pitchFamily="49" charset="-122"/>
              </a:rPr>
              <a:t>设置仿真参数。</a:t>
            </a:r>
          </a:p>
        </p:txBody>
      </p:sp>
      <p:sp>
        <p:nvSpPr>
          <p:cNvPr id="28675"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3066455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noChangeArrowheads="1"/>
          </p:cNvSpPr>
          <p:nvPr>
            <p:ph idx="1"/>
          </p:nvPr>
        </p:nvSpPr>
        <p:spPr>
          <a:xfrm>
            <a:off x="1955801" y="819150"/>
            <a:ext cx="4949825" cy="3149600"/>
          </a:xfrm>
        </p:spPr>
        <p:txBody>
          <a:bodyPr/>
          <a:lstStyle/>
          <a:p>
            <a:pPr marL="711200" indent="-711200" algn="just">
              <a:buClr>
                <a:srgbClr val="666633"/>
              </a:buClr>
              <a:buNone/>
            </a:pPr>
            <a:r>
              <a:rPr lang="zh-CN" altLang="en-US" sz="2400" b="1">
                <a:solidFill>
                  <a:schemeClr val="accent2"/>
                </a:solidFill>
                <a:latin typeface="黑体" panose="02010609060101010101" pitchFamily="49" charset="-122"/>
                <a:ea typeface="黑体" panose="02010609060101010101" pitchFamily="49" charset="-122"/>
              </a:rPr>
              <a:t>模块库和系统仿真</a:t>
            </a:r>
          </a:p>
          <a:p>
            <a:pPr marL="711200" indent="-711200" algn="just">
              <a:buClr>
                <a:srgbClr val="666633"/>
              </a:buClr>
              <a:buNone/>
            </a:pPr>
            <a:r>
              <a:rPr lang="en-US" altLang="zh-CN" sz="2000">
                <a:latin typeface="Times New Roman" panose="02020603050405020304" pitchFamily="18" charset="0"/>
                <a:ea typeface="黑体" panose="02010609060101010101" pitchFamily="49" charset="-122"/>
              </a:rPr>
              <a:t>Simulink</a:t>
            </a:r>
            <a:r>
              <a:rPr lang="zh-CN" altLang="en-US" sz="2000">
                <a:latin typeface="Times New Roman" panose="02020603050405020304" pitchFamily="18" charset="0"/>
                <a:ea typeface="黑体" panose="02010609060101010101" pitchFamily="49" charset="-122"/>
              </a:rPr>
              <a:t>模块库  </a:t>
            </a:r>
          </a:p>
          <a:p>
            <a:pPr marL="1066800" lvl="1" indent="-609600" algn="just">
              <a:buClr>
                <a:schemeClr val="accent2"/>
              </a:buClr>
              <a:buFont typeface="Wingdings" panose="05000000000000000000" pitchFamily="2" charset="2"/>
              <a:buAutoNum type="arabicPeriod"/>
            </a:pPr>
            <a:r>
              <a:rPr lang="en-US" altLang="zh-CN" sz="2000">
                <a:latin typeface="Times New Roman" panose="02020603050405020304" pitchFamily="18" charset="0"/>
                <a:ea typeface="黑体" panose="02010609060101010101" pitchFamily="49" charset="-122"/>
              </a:rPr>
              <a:t> Sources</a:t>
            </a:r>
            <a:r>
              <a:rPr lang="zh-CN" altLang="en-US" sz="2000">
                <a:latin typeface="Times New Roman" panose="02020603050405020304" pitchFamily="18" charset="0"/>
                <a:ea typeface="黑体" panose="02010609060101010101" pitchFamily="49" charset="-122"/>
              </a:rPr>
              <a:t>库</a:t>
            </a:r>
          </a:p>
          <a:p>
            <a:pPr marL="1422400" lvl="2" indent="-508000" algn="just">
              <a:buClr>
                <a:srgbClr val="FF6600"/>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也可称为信号源库，该库包含了可向仿真模型提供信号的模块。它没有输入口，但至少有一个输出口。</a:t>
            </a:r>
          </a:p>
          <a:p>
            <a:pPr marL="1422400" lvl="2" indent="-508000" algn="just">
              <a:buClr>
                <a:srgbClr val="FF66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双击图标     即弹出该库的模块图： </a:t>
            </a:r>
          </a:p>
        </p:txBody>
      </p:sp>
      <p:pic>
        <p:nvPicPr>
          <p:cNvPr id="296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650" y="3294063"/>
            <a:ext cx="4778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 Box 5"/>
          <p:cNvSpPr txBox="1">
            <a:spLocks noChangeArrowheads="1"/>
          </p:cNvSpPr>
          <p:nvPr/>
        </p:nvSpPr>
        <p:spPr bwMode="auto">
          <a:xfrm>
            <a:off x="2855913" y="3924301"/>
            <a:ext cx="396081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Gulim" panose="020B0600000101010101" pitchFamily="34" charset="-127"/>
                <a:ea typeface="Gulim" panose="020B0600000101010101" pitchFamily="34" charset="-127"/>
              </a:defRPr>
            </a:lvl1pPr>
            <a:lvl2pPr eaLnBrk="0" hangingPunct="0">
              <a:defRPr sz="2400">
                <a:solidFill>
                  <a:schemeClr val="tx1"/>
                </a:solidFill>
                <a:latin typeface="Gulim" panose="020B0600000101010101" pitchFamily="34" charset="-127"/>
                <a:ea typeface="Gulim" panose="020B0600000101010101" pitchFamily="34" charset="-127"/>
              </a:defRPr>
            </a:lvl2pPr>
            <a:lvl3pPr eaLnBrk="0" hangingPunct="0">
              <a:defRPr sz="2400">
                <a:solidFill>
                  <a:schemeClr val="tx1"/>
                </a:solidFill>
                <a:latin typeface="Gulim" panose="020B0600000101010101" pitchFamily="34" charset="-127"/>
                <a:ea typeface="Gulim" panose="020B0600000101010101" pitchFamily="34" charset="-127"/>
              </a:defRPr>
            </a:lvl3pPr>
            <a:lvl4pPr eaLnBrk="0" hangingPunct="0">
              <a:defRPr sz="2400">
                <a:solidFill>
                  <a:schemeClr val="tx1"/>
                </a:solidFill>
                <a:latin typeface="Gulim" panose="020B0600000101010101" pitchFamily="34" charset="-127"/>
                <a:ea typeface="Gulim" panose="020B0600000101010101" pitchFamily="34" charset="-127"/>
              </a:defRPr>
            </a:lvl4pPr>
            <a:lvl5pPr eaLnBrk="0" hangingPunct="0">
              <a:defRPr sz="2400">
                <a:solidFill>
                  <a:schemeClr val="tx1"/>
                </a:solidFill>
                <a:latin typeface="Gulim" panose="020B0600000101010101" pitchFamily="34" charset="-127"/>
                <a:ea typeface="Gulim" panose="020B0600000101010101" pitchFamily="34" charset="-127"/>
              </a:defRPr>
            </a:lvl5pPr>
            <a:lvl6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6pPr>
            <a:lvl7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7pPr>
            <a:lvl8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8pPr>
            <a:lvl9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9pPr>
          </a:lstStyle>
          <a:p>
            <a:pPr algn="just" eaLnBrk="1" latinLnBrk="1" hangingPunct="1">
              <a:buClr>
                <a:srgbClr val="666633"/>
              </a:buClr>
              <a:buFont typeface="Wingdings" panose="05000000000000000000" pitchFamily="2" charset="2"/>
              <a:buChar char="Ø"/>
            </a:pPr>
            <a:r>
              <a:rPr lang="zh-CN" altLang="en-US" sz="2000">
                <a:latin typeface="Times New Roman" panose="02020603050405020304" pitchFamily="18" charset="0"/>
                <a:ea typeface="黑体" panose="02010609060101010101" pitchFamily="49" charset="-122"/>
              </a:rPr>
              <a:t>在该图中的每一个图标都是一个信号模块，这些模块均可拷贝到用户的模型窗里。用户可以在模型窗里根据自己的需要对模块的参数进行设置（但不可在模块库里进行模块的参数设置</a:t>
            </a:r>
            <a:r>
              <a:rPr lang="en-US" altLang="zh-CN" sz="2000">
                <a:latin typeface="Times New Roman" panose="02020603050405020304" pitchFamily="18" charset="0"/>
                <a:ea typeface="黑体" panose="02010609060101010101" pitchFamily="49" charset="-122"/>
              </a:rPr>
              <a:t>).</a:t>
            </a:r>
            <a:endParaRPr lang="zh-CN" altLang="en-US" sz="2000">
              <a:latin typeface="Times New Roman" panose="02020603050405020304" pitchFamily="18" charset="0"/>
              <a:ea typeface="黑体" panose="02010609060101010101" pitchFamily="49" charset="-122"/>
            </a:endParaRPr>
          </a:p>
        </p:txBody>
      </p:sp>
      <p:pic>
        <p:nvPicPr>
          <p:cNvPr id="2970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113" y="1042988"/>
            <a:ext cx="3060700" cy="4608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9701"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1521542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idx="1"/>
          </p:nvPr>
        </p:nvSpPr>
        <p:spPr>
          <a:xfrm>
            <a:off x="1820864" y="638176"/>
            <a:ext cx="8416925" cy="1889125"/>
          </a:xfrm>
        </p:spPr>
        <p:txBody>
          <a:bodyPr/>
          <a:lstStyle/>
          <a:p>
            <a:pPr marL="711200" indent="-711200" algn="just">
              <a:buClr>
                <a:schemeClr val="accent2"/>
              </a:buClr>
              <a:buFont typeface="Wingdings" panose="05000000000000000000" pitchFamily="2" charset="2"/>
              <a:buAutoNum type="arabicPeriod"/>
            </a:pPr>
            <a:r>
              <a:rPr lang="en-US" altLang="zh-CN" sz="2000">
                <a:latin typeface="Times New Roman" panose="02020603050405020304" pitchFamily="18" charset="0"/>
                <a:ea typeface="黑体" panose="02010609060101010101" pitchFamily="49" charset="-122"/>
              </a:rPr>
              <a:t> Sources</a:t>
            </a:r>
            <a:r>
              <a:rPr lang="zh-CN" altLang="en-US" sz="2000">
                <a:latin typeface="Times New Roman" panose="02020603050405020304" pitchFamily="18" charset="0"/>
                <a:ea typeface="黑体" panose="02010609060101010101" pitchFamily="49" charset="-122"/>
              </a:rPr>
              <a:t>库</a:t>
            </a:r>
          </a:p>
          <a:p>
            <a:pPr marL="1066800" lvl="1" indent="-609600" algn="just">
              <a:buClr>
                <a:srgbClr val="FF6600"/>
              </a:buClr>
              <a:buFont typeface="Wingdings" panose="05000000000000000000" pitchFamily="2" charset="2"/>
              <a:buAutoNum type="circleNumDbPlain"/>
            </a:pPr>
            <a:r>
              <a:rPr lang="en-US" altLang="zh-CN" sz="2000">
                <a:latin typeface="Times New Roman" panose="02020603050405020304" pitchFamily="18" charset="0"/>
                <a:ea typeface="黑体" panose="02010609060101010101" pitchFamily="49" charset="-122"/>
              </a:rPr>
              <a:t>Sine Wave</a:t>
            </a:r>
            <a:r>
              <a:rPr lang="zh-CN" altLang="en-US" sz="2000">
                <a:latin typeface="Times New Roman" panose="02020603050405020304" pitchFamily="18" charset="0"/>
                <a:ea typeface="黑体" panose="02010609060101010101" pitchFamily="49" charset="-122"/>
              </a:rPr>
              <a:t>：产生幅值、频率可设置的正弦波信号。</a:t>
            </a:r>
          </a:p>
          <a:p>
            <a:pPr marL="1422400" lvl="2" indent="-508000" algn="just">
              <a:buClr>
                <a:srgbClr val="666633"/>
              </a:buClr>
              <a:buFont typeface="Wingdings" panose="05000000000000000000" pitchFamily="2" charset="2"/>
              <a:buChar char="Ø"/>
            </a:pPr>
            <a:r>
              <a:rPr lang="zh-CN" altLang="en-US">
                <a:latin typeface="Times New Roman" panose="02020603050405020304" pitchFamily="18" charset="0"/>
                <a:ea typeface="黑体" panose="02010609060101010101" pitchFamily="49" charset="-122"/>
              </a:rPr>
              <a:t> 双击图标       </a:t>
            </a:r>
            <a:r>
              <a:rPr lang="en-US" altLang="zh-CN">
                <a:latin typeface="Times New Roman" panose="02020603050405020304" pitchFamily="18" charset="0"/>
                <a:ea typeface="黑体" panose="02010609060101010101" pitchFamily="49" charset="-122"/>
              </a:rPr>
              <a:t>(</a:t>
            </a:r>
            <a:r>
              <a:rPr lang="zh-CN" altLang="en-US" u="sng">
                <a:solidFill>
                  <a:schemeClr val="accent2"/>
                </a:solidFill>
                <a:latin typeface="Times New Roman" panose="02020603050405020304" pitchFamily="18" charset="0"/>
                <a:ea typeface="黑体" panose="02010609060101010101" pitchFamily="49" charset="-122"/>
              </a:rPr>
              <a:t>认定该模块已拷贝到用户模型窗</a:t>
            </a:r>
            <a:r>
              <a:rPr lang="zh-CN" altLang="en-US">
                <a:latin typeface="Times New Roman" panose="02020603050405020304" pitchFamily="18" charset="0"/>
                <a:ea typeface="黑体" panose="02010609060101010101" pitchFamily="49" charset="-122"/>
              </a:rPr>
              <a:t>，以下均如此</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弹出正弦波的参数设置框图。图中参数为</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默认值，用户可根据需要对这些参数重新设置。</a:t>
            </a:r>
          </a:p>
          <a:p>
            <a:pPr marL="1066800" lvl="1" indent="-609600" algn="just">
              <a:buClr>
                <a:srgbClr val="FF6600"/>
              </a:buClr>
              <a:buFont typeface="Wingdings" panose="05000000000000000000" pitchFamily="2" charset="2"/>
              <a:buAutoNum type="circleNumDbPlain"/>
            </a:pPr>
            <a:endParaRPr lang="zh-CN" altLang="en-US">
              <a:latin typeface="Times New Roman" panose="02020603050405020304" pitchFamily="18" charset="0"/>
              <a:ea typeface="黑体" panose="02010609060101010101" pitchFamily="49" charset="-122"/>
            </a:endParaRPr>
          </a:p>
        </p:txBody>
      </p:sp>
      <p:pic>
        <p:nvPicPr>
          <p:cNvPr id="30722" name="Picture 6"/>
          <p:cNvPicPr>
            <a:picLocks noChangeAspect="1" noChangeArrowheads="1"/>
          </p:cNvPicPr>
          <p:nvPr/>
        </p:nvPicPr>
        <p:blipFill>
          <a:blip r:embed="rId2">
            <a:lum bright="-54000" contrast="72000"/>
            <a:grayscl/>
            <a:extLst>
              <a:ext uri="{28A0092B-C50C-407E-A947-70E740481C1C}">
                <a14:useLocalDpi xmlns:a14="http://schemas.microsoft.com/office/drawing/2010/main" val="0"/>
              </a:ext>
            </a:extLst>
          </a:blip>
          <a:srcRect/>
          <a:stretch>
            <a:fillRect/>
          </a:stretch>
        </p:blipFill>
        <p:spPr bwMode="auto">
          <a:xfrm>
            <a:off x="4386263" y="1314451"/>
            <a:ext cx="5397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788" y="2438400"/>
            <a:ext cx="3498850"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Group 11"/>
          <p:cNvGrpSpPr>
            <a:grpSpLocks/>
          </p:cNvGrpSpPr>
          <p:nvPr/>
        </p:nvGrpSpPr>
        <p:grpSpPr bwMode="auto">
          <a:xfrm>
            <a:off x="2765425" y="2484438"/>
            <a:ext cx="3556000" cy="3021012"/>
            <a:chOff x="782" y="1565"/>
            <a:chExt cx="2240" cy="1903"/>
          </a:xfrm>
        </p:grpSpPr>
        <p:pic>
          <p:nvPicPr>
            <p:cNvPr id="307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 y="2160"/>
              <a:ext cx="2208"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 Box 10"/>
            <p:cNvSpPr txBox="1">
              <a:spLocks noChangeArrowheads="1"/>
            </p:cNvSpPr>
            <p:nvPr/>
          </p:nvSpPr>
          <p:spPr bwMode="auto">
            <a:xfrm>
              <a:off x="782" y="1565"/>
              <a:ext cx="22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Gulim" panose="020B0600000101010101" pitchFamily="34" charset="-127"/>
                  <a:ea typeface="Gulim" panose="020B0600000101010101" pitchFamily="34" charset="-127"/>
                </a:defRPr>
              </a:lvl1pPr>
              <a:lvl2pPr eaLnBrk="0" hangingPunct="0">
                <a:defRPr sz="2400">
                  <a:solidFill>
                    <a:schemeClr val="tx1"/>
                  </a:solidFill>
                  <a:latin typeface="Gulim" panose="020B0600000101010101" pitchFamily="34" charset="-127"/>
                  <a:ea typeface="Gulim" panose="020B0600000101010101" pitchFamily="34" charset="-127"/>
                </a:defRPr>
              </a:lvl2pPr>
              <a:lvl3pPr eaLnBrk="0" hangingPunct="0">
                <a:defRPr sz="2400">
                  <a:solidFill>
                    <a:schemeClr val="tx1"/>
                  </a:solidFill>
                  <a:latin typeface="Gulim" panose="020B0600000101010101" pitchFamily="34" charset="-127"/>
                  <a:ea typeface="Gulim" panose="020B0600000101010101" pitchFamily="34" charset="-127"/>
                </a:defRPr>
              </a:lvl3pPr>
              <a:lvl4pPr eaLnBrk="0" hangingPunct="0">
                <a:defRPr sz="2400">
                  <a:solidFill>
                    <a:schemeClr val="tx1"/>
                  </a:solidFill>
                  <a:latin typeface="Gulim" panose="020B0600000101010101" pitchFamily="34" charset="-127"/>
                  <a:ea typeface="Gulim" panose="020B0600000101010101" pitchFamily="34" charset="-127"/>
                </a:defRPr>
              </a:lvl4pPr>
              <a:lvl5pPr eaLnBrk="0" hangingPunct="0">
                <a:defRPr sz="2400">
                  <a:solidFill>
                    <a:schemeClr val="tx1"/>
                  </a:solidFill>
                  <a:latin typeface="Gulim" panose="020B0600000101010101" pitchFamily="34" charset="-127"/>
                  <a:ea typeface="Gulim" panose="020B0600000101010101" pitchFamily="34" charset="-127"/>
                </a:defRPr>
              </a:lvl5pPr>
              <a:lvl6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6pPr>
              <a:lvl7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7pPr>
              <a:lvl8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8pPr>
              <a:lvl9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9pPr>
            </a:lstStyle>
            <a:p>
              <a:pPr eaLnBrk="1" hangingPunct="1">
                <a:spcBef>
                  <a:spcPct val="50000"/>
                </a:spcBef>
                <a:buClr>
                  <a:srgbClr val="666633"/>
                </a:buClr>
                <a:buFont typeface="Wingdings" panose="05000000000000000000" pitchFamily="2" charset="2"/>
                <a:buChar char="Ø"/>
              </a:pPr>
              <a:r>
                <a:rPr lang="zh-CN" altLang="en-US" sz="2000">
                  <a:latin typeface="Times New Roman" panose="02020603050405020304" pitchFamily="18" charset="0"/>
                  <a:ea typeface="黑体" panose="02010609060101010101" pitchFamily="49" charset="-122"/>
                </a:rPr>
                <a:t>幅值、频率为</a:t>
              </a:r>
              <a:r>
                <a:rPr lang="en-US" altLang="zh-CN" sz="2000">
                  <a:latin typeface="Times New Roman" panose="02020603050405020304" pitchFamily="18" charset="0"/>
                  <a:ea typeface="黑体" panose="02010609060101010101" pitchFamily="49" charset="-122"/>
                </a:rPr>
                <a:t>2</a:t>
              </a:r>
              <a:r>
                <a:rPr lang="zh-CN" altLang="en-US" sz="2000">
                  <a:latin typeface="Times New Roman" panose="02020603050405020304" pitchFamily="18" charset="0"/>
                  <a:ea typeface="黑体" panose="02010609060101010101" pitchFamily="49" charset="-122"/>
                </a:rPr>
                <a:t>，基准为</a:t>
              </a:r>
              <a:r>
                <a:rPr lang="en-US" altLang="zh-CN" sz="2000">
                  <a:latin typeface="Times New Roman" panose="02020603050405020304" pitchFamily="18" charset="0"/>
                  <a:ea typeface="黑体" panose="02010609060101010101" pitchFamily="49" charset="-122"/>
                </a:rPr>
                <a:t>0.5</a:t>
              </a:r>
              <a:r>
                <a:rPr lang="zh-CN" altLang="en-US" sz="2000">
                  <a:latin typeface="Times New Roman" panose="02020603050405020304" pitchFamily="18" charset="0"/>
                  <a:ea typeface="黑体" panose="02010609060101010101" pitchFamily="49" charset="-122"/>
                </a:rPr>
                <a:t>，其波形如下图所示：</a:t>
              </a:r>
            </a:p>
          </p:txBody>
        </p:sp>
      </p:grpSp>
      <p:sp>
        <p:nvSpPr>
          <p:cNvPr id="30727" name="Rectangle 2"/>
          <p:cNvSpPr txBox="1">
            <a:spLocks noChangeArrowheads="1"/>
          </p:cNvSpPr>
          <p:nvPr/>
        </p:nvSpPr>
        <p:spPr bwMode="auto">
          <a:xfrm>
            <a:off x="1774825" y="7938"/>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312258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idx="1"/>
          </p:nvPr>
        </p:nvSpPr>
        <p:spPr>
          <a:xfrm>
            <a:off x="1820863" y="638175"/>
            <a:ext cx="8280400" cy="2655888"/>
          </a:xfrm>
        </p:spPr>
        <p:txBody>
          <a:bodyPr/>
          <a:lstStyle/>
          <a:p>
            <a:pPr marL="711200" indent="-711200" algn="just">
              <a:buClr>
                <a:schemeClr val="accent2"/>
              </a:buClr>
              <a:buFont typeface="Wingdings" panose="05000000000000000000" pitchFamily="2" charset="2"/>
              <a:buAutoNum type="arabicPeriod"/>
            </a:pPr>
            <a:r>
              <a:rPr lang="en-US" altLang="zh-CN" sz="2000">
                <a:latin typeface="Times New Roman" panose="02020603050405020304" pitchFamily="18" charset="0"/>
                <a:ea typeface="黑体" panose="02010609060101010101" pitchFamily="49" charset="-122"/>
              </a:rPr>
              <a:t> Sources</a:t>
            </a:r>
            <a:r>
              <a:rPr lang="zh-CN" altLang="en-US" sz="2000">
                <a:latin typeface="Times New Roman" panose="02020603050405020304" pitchFamily="18" charset="0"/>
                <a:ea typeface="黑体" panose="02010609060101010101" pitchFamily="49" charset="-122"/>
              </a:rPr>
              <a:t>库</a:t>
            </a:r>
          </a:p>
          <a:p>
            <a:pPr marL="1066800" lvl="1" indent="-609600" algn="just">
              <a:buClr>
                <a:srgbClr val="FF6600"/>
              </a:buClr>
              <a:buFont typeface="Wingdings" panose="05000000000000000000" pitchFamily="2" charset="2"/>
              <a:buAutoNum type="circleNumDbPlain" startAt="2"/>
            </a:pPr>
            <a:r>
              <a:rPr lang="en-US" altLang="zh-CN" sz="2000">
                <a:latin typeface="Times New Roman" panose="02020603050405020304" pitchFamily="18" charset="0"/>
                <a:ea typeface="黑体" panose="02010609060101010101" pitchFamily="49" charset="-122"/>
              </a:rPr>
              <a:t>Step</a:t>
            </a:r>
            <a:r>
              <a:rPr lang="zh-CN" altLang="en-US" sz="2000">
                <a:latin typeface="Times New Roman" panose="02020603050405020304" pitchFamily="18" charset="0"/>
                <a:ea typeface="黑体" panose="02010609060101010101" pitchFamily="49" charset="-122"/>
              </a:rPr>
              <a:t>：产生幅值、阶跃时间可设置的阶跃信号。</a:t>
            </a:r>
          </a:p>
          <a:p>
            <a:pPr marL="1422400" lvl="2" indent="-508000" algn="just">
              <a:lnSpc>
                <a:spcPct val="120000"/>
              </a:lnSpc>
              <a:buClr>
                <a:srgbClr val="666633"/>
              </a:buClr>
              <a:buFont typeface="Wingdings" panose="05000000000000000000" pitchFamily="2" charset="2"/>
              <a:buChar char="Ø"/>
            </a:pPr>
            <a:r>
              <a:rPr lang="zh-CN" altLang="en-US">
                <a:latin typeface="Times New Roman" panose="02020603050405020304" pitchFamily="18" charset="0"/>
                <a:ea typeface="黑体" panose="02010609060101010101" pitchFamily="49" charset="-122"/>
              </a:rPr>
              <a:t> 双击图标       </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弹出阶跃信号的参数设置框图。图中参数为</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默认值。</a:t>
            </a:r>
          </a:p>
          <a:p>
            <a:pPr marL="1066800" lvl="1" indent="-609600" algn="just">
              <a:buClr>
                <a:srgbClr val="FF6600"/>
              </a:buClr>
              <a:buFont typeface="Wingdings" panose="05000000000000000000" pitchFamily="2" charset="2"/>
              <a:buAutoNum type="circleNumDbPlain" startAt="2"/>
            </a:pPr>
            <a:endParaRPr lang="zh-CN" altLang="en-US" sz="2000">
              <a:latin typeface="Times New Roman" panose="02020603050405020304" pitchFamily="18" charset="0"/>
              <a:ea typeface="黑体" panose="02010609060101010101" pitchFamily="49" charset="-122"/>
            </a:endParaRPr>
          </a:p>
        </p:txBody>
      </p:sp>
      <p:pic>
        <p:nvPicPr>
          <p:cNvPr id="3174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3" y="1358900"/>
            <a:ext cx="4508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1" y="2168525"/>
            <a:ext cx="3421063"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8" name="Group 13"/>
          <p:cNvGrpSpPr>
            <a:grpSpLocks/>
          </p:cNvGrpSpPr>
          <p:nvPr/>
        </p:nvGrpSpPr>
        <p:grpSpPr bwMode="auto">
          <a:xfrm>
            <a:off x="2720975" y="2214564"/>
            <a:ext cx="3810000" cy="3438525"/>
            <a:chOff x="754" y="1366"/>
            <a:chExt cx="2400" cy="2166"/>
          </a:xfrm>
        </p:grpSpPr>
        <p:pic>
          <p:nvPicPr>
            <p:cNvPr id="3174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 y="2188"/>
              <a:ext cx="2112"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 Box 12"/>
            <p:cNvSpPr txBox="1">
              <a:spLocks noChangeArrowheads="1"/>
            </p:cNvSpPr>
            <p:nvPr/>
          </p:nvSpPr>
          <p:spPr bwMode="auto">
            <a:xfrm>
              <a:off x="754" y="1366"/>
              <a:ext cx="240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Gulim" panose="020B0600000101010101" pitchFamily="34" charset="-127"/>
                  <a:ea typeface="Gulim" panose="020B0600000101010101" pitchFamily="34" charset="-127"/>
                </a:defRPr>
              </a:lvl1pPr>
              <a:lvl2pPr eaLnBrk="0" hangingPunct="0">
                <a:defRPr sz="2400">
                  <a:solidFill>
                    <a:schemeClr val="tx1"/>
                  </a:solidFill>
                  <a:latin typeface="Gulim" panose="020B0600000101010101" pitchFamily="34" charset="-127"/>
                  <a:ea typeface="Gulim" panose="020B0600000101010101" pitchFamily="34" charset="-127"/>
                </a:defRPr>
              </a:lvl2pPr>
              <a:lvl3pPr eaLnBrk="0" hangingPunct="0">
                <a:defRPr sz="2400">
                  <a:solidFill>
                    <a:schemeClr val="tx1"/>
                  </a:solidFill>
                  <a:latin typeface="Gulim" panose="020B0600000101010101" pitchFamily="34" charset="-127"/>
                  <a:ea typeface="Gulim" panose="020B0600000101010101" pitchFamily="34" charset="-127"/>
                </a:defRPr>
              </a:lvl3pPr>
              <a:lvl4pPr eaLnBrk="0" hangingPunct="0">
                <a:defRPr sz="2400">
                  <a:solidFill>
                    <a:schemeClr val="tx1"/>
                  </a:solidFill>
                  <a:latin typeface="Gulim" panose="020B0600000101010101" pitchFamily="34" charset="-127"/>
                  <a:ea typeface="Gulim" panose="020B0600000101010101" pitchFamily="34" charset="-127"/>
                </a:defRPr>
              </a:lvl4pPr>
              <a:lvl5pPr eaLnBrk="0" hangingPunct="0">
                <a:defRPr sz="2400">
                  <a:solidFill>
                    <a:schemeClr val="tx1"/>
                  </a:solidFill>
                  <a:latin typeface="Gulim" panose="020B0600000101010101" pitchFamily="34" charset="-127"/>
                  <a:ea typeface="Gulim" panose="020B0600000101010101" pitchFamily="34" charset="-127"/>
                </a:defRPr>
              </a:lvl5pPr>
              <a:lvl6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6pPr>
              <a:lvl7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7pPr>
              <a:lvl8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8pPr>
              <a:lvl9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9pPr>
            </a:lstStyle>
            <a:p>
              <a:pPr eaLnBrk="1" hangingPunct="1">
                <a:lnSpc>
                  <a:spcPct val="120000"/>
                </a:lnSpc>
                <a:spcBef>
                  <a:spcPct val="50000"/>
                </a:spcBef>
                <a:buClr>
                  <a:srgbClr val="666633"/>
                </a:buClr>
                <a:buFont typeface="Wingdings" panose="05000000000000000000" pitchFamily="2" charset="2"/>
                <a:buChar char="Ø"/>
              </a:pPr>
              <a:r>
                <a:rPr lang="zh-CN" altLang="en-US" sz="2000">
                  <a:latin typeface="Times New Roman" panose="02020603050405020304" pitchFamily="18" charset="0"/>
                  <a:ea typeface="黑体" panose="02010609060101010101" pitchFamily="49" charset="-122"/>
                </a:rPr>
                <a:t>当设置幅值为</a:t>
              </a:r>
              <a:r>
                <a:rPr lang="en-US" altLang="zh-CN" sz="2000">
                  <a:latin typeface="Times New Roman" panose="02020603050405020304" pitchFamily="18" charset="0"/>
                  <a:ea typeface="黑体" panose="02010609060101010101" pitchFamily="49" charset="-122"/>
                </a:rPr>
                <a:t>0.8,</a:t>
              </a:r>
              <a:r>
                <a:rPr lang="zh-CN" altLang="en-US" sz="2000">
                  <a:latin typeface="Times New Roman" panose="02020603050405020304" pitchFamily="18" charset="0"/>
                  <a:ea typeface="黑体" panose="02010609060101010101" pitchFamily="49" charset="-122"/>
                </a:rPr>
                <a:t>阶跃时间为</a:t>
              </a:r>
              <a:r>
                <a:rPr lang="en-US" altLang="zh-CN" sz="2000">
                  <a:latin typeface="Times New Roman" panose="02020603050405020304" pitchFamily="18" charset="0"/>
                  <a:ea typeface="黑体" panose="02010609060101010101" pitchFamily="49" charset="-122"/>
                </a:rPr>
                <a:t>1</a:t>
              </a:r>
              <a:r>
                <a:rPr lang="zh-CN" altLang="en-US" sz="2000">
                  <a:latin typeface="Times New Roman" panose="02020603050405020304" pitchFamily="18" charset="0"/>
                  <a:ea typeface="黑体" panose="02010609060101010101" pitchFamily="49" charset="-122"/>
                </a:rPr>
                <a:t>秒时，阶跃波形如下图所示：</a:t>
              </a:r>
            </a:p>
          </p:txBody>
        </p:sp>
      </p:grpSp>
      <p:sp>
        <p:nvSpPr>
          <p:cNvPr id="31751"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3143011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idx="1"/>
          </p:nvPr>
        </p:nvSpPr>
        <p:spPr>
          <a:xfrm>
            <a:off x="1820863" y="593726"/>
            <a:ext cx="5219700" cy="4321175"/>
          </a:xfrm>
        </p:spPr>
        <p:txBody>
          <a:bodyPr/>
          <a:lstStyle/>
          <a:p>
            <a:pPr marL="711200" indent="-711200" algn="just">
              <a:buClr>
                <a:srgbClr val="666633"/>
              </a:buClr>
              <a:buNone/>
            </a:pPr>
            <a:r>
              <a:rPr lang="zh-CN" altLang="en-US" sz="2000">
                <a:latin typeface="Times New Roman" panose="02020603050405020304" pitchFamily="18" charset="0"/>
                <a:ea typeface="黑体" panose="02010609060101010101" pitchFamily="49" charset="-122"/>
              </a:rPr>
              <a:t>  </a:t>
            </a:r>
          </a:p>
          <a:p>
            <a:pPr marL="1066800" lvl="1" indent="-609600" algn="just">
              <a:buClr>
                <a:schemeClr val="accent2"/>
              </a:buClr>
              <a:buFont typeface="Wingdings" panose="05000000000000000000" pitchFamily="2" charset="2"/>
              <a:buAutoNum type="arabicPeriod" startAt="2"/>
            </a:pPr>
            <a:r>
              <a:rPr lang="en-US" altLang="zh-CN" sz="2000">
                <a:latin typeface="Times New Roman" panose="02020603050405020304" pitchFamily="18" charset="0"/>
                <a:ea typeface="黑体" panose="02010609060101010101" pitchFamily="49" charset="-122"/>
              </a:rPr>
              <a:t> </a:t>
            </a:r>
            <a:r>
              <a:rPr lang="en-US" altLang="zh-CN" sz="2000" b="1">
                <a:latin typeface="Times New Roman" panose="02020603050405020304" pitchFamily="18" charset="0"/>
                <a:ea typeface="黑体" panose="02010609060101010101" pitchFamily="49" charset="-122"/>
              </a:rPr>
              <a:t>Sinks </a:t>
            </a:r>
            <a:r>
              <a:rPr lang="zh-CN" altLang="en-US" sz="2000" b="1">
                <a:latin typeface="Times New Roman" panose="02020603050405020304" pitchFamily="18" charset="0"/>
                <a:ea typeface="黑体" panose="02010609060101010101" pitchFamily="49" charset="-122"/>
              </a:rPr>
              <a:t>库</a:t>
            </a:r>
            <a:r>
              <a:rPr lang="zh-CN" altLang="en-US" sz="2000"/>
              <a:t> </a:t>
            </a:r>
            <a:endParaRPr lang="zh-CN" altLang="en-US" sz="2000">
              <a:latin typeface="Times New Roman" panose="02020603050405020304" pitchFamily="18" charset="0"/>
              <a:ea typeface="黑体" panose="02010609060101010101" pitchFamily="49" charset="-122"/>
            </a:endParaRPr>
          </a:p>
          <a:p>
            <a:pPr marL="1422400" lvl="2" indent="-508000" algn="just">
              <a:spcAft>
                <a:spcPct val="15000"/>
              </a:spcAft>
              <a:buClr>
                <a:srgbClr val="FF66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该库包含了显示和写模块输出的模块。双击   即弹出该库的模块图：</a:t>
            </a:r>
            <a:endParaRPr lang="zh-CN" altLang="en-US">
              <a:latin typeface="Times New Roman" panose="02020603050405020304" pitchFamily="18" charset="0"/>
              <a:ea typeface="黑体" panose="02010609060101010101" pitchFamily="49" charset="-122"/>
            </a:endParaRPr>
          </a:p>
          <a:p>
            <a:pPr marL="1422400" lvl="2" indent="-508000" algn="just">
              <a:spcBef>
                <a:spcPct val="50000"/>
              </a:spcBef>
              <a:buClr>
                <a:srgbClr val="FF6600"/>
              </a:buClr>
              <a:buFont typeface="Wingdings" panose="05000000000000000000" pitchFamily="2" charset="2"/>
              <a:buAutoNum type="circleNumDbPlain"/>
            </a:pPr>
            <a:r>
              <a:rPr lang="zh-CN" altLang="en-US">
                <a:latin typeface="Times New Roman" panose="02020603050405020304" pitchFamily="18" charset="0"/>
                <a:ea typeface="黑体" panose="02010609060101010101" pitchFamily="49" charset="-122"/>
              </a:rPr>
              <a:t>             ：数字表，显示指定模块的输出数值。</a:t>
            </a:r>
          </a:p>
        </p:txBody>
      </p:sp>
      <p:pic>
        <p:nvPicPr>
          <p:cNvPr id="327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588" y="1673225"/>
            <a:ext cx="3810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1023939"/>
            <a:ext cx="2895600"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664" y="2259013"/>
            <a:ext cx="7207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4"/>
          <p:cNvSpPr txBox="1">
            <a:spLocks noChangeArrowheads="1"/>
          </p:cNvSpPr>
          <p:nvPr/>
        </p:nvSpPr>
        <p:spPr bwMode="auto">
          <a:xfrm>
            <a:off x="2720975" y="3249614"/>
            <a:ext cx="4319588"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Gulim" panose="020B0600000101010101" pitchFamily="34" charset="-127"/>
                <a:ea typeface="Gulim" panose="020B0600000101010101" pitchFamily="34" charset="-127"/>
              </a:defRPr>
            </a:lvl1pPr>
            <a:lvl2pPr eaLnBrk="0" hangingPunct="0">
              <a:defRPr sz="2400">
                <a:solidFill>
                  <a:schemeClr val="tx1"/>
                </a:solidFill>
                <a:latin typeface="Gulim" panose="020B0600000101010101" pitchFamily="34" charset="-127"/>
                <a:ea typeface="Gulim" panose="020B0600000101010101" pitchFamily="34" charset="-127"/>
              </a:defRPr>
            </a:lvl2pPr>
            <a:lvl3pPr eaLnBrk="0" hangingPunct="0">
              <a:defRPr sz="2400">
                <a:solidFill>
                  <a:schemeClr val="tx1"/>
                </a:solidFill>
                <a:latin typeface="Gulim" panose="020B0600000101010101" pitchFamily="34" charset="-127"/>
                <a:ea typeface="Gulim" panose="020B0600000101010101" pitchFamily="34" charset="-127"/>
              </a:defRPr>
            </a:lvl3pPr>
            <a:lvl4pPr eaLnBrk="0" hangingPunct="0">
              <a:defRPr sz="2400">
                <a:solidFill>
                  <a:schemeClr val="tx1"/>
                </a:solidFill>
                <a:latin typeface="Gulim" panose="020B0600000101010101" pitchFamily="34" charset="-127"/>
                <a:ea typeface="Gulim" panose="020B0600000101010101" pitchFamily="34" charset="-127"/>
              </a:defRPr>
            </a:lvl4pPr>
            <a:lvl5pPr eaLnBrk="0" hangingPunct="0">
              <a:defRPr sz="2400">
                <a:solidFill>
                  <a:schemeClr val="tx1"/>
                </a:solidFill>
                <a:latin typeface="Gulim" panose="020B0600000101010101" pitchFamily="34" charset="-127"/>
                <a:ea typeface="Gulim" panose="020B0600000101010101" pitchFamily="34" charset="-127"/>
              </a:defRPr>
            </a:lvl5pPr>
            <a:lvl6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6pPr>
            <a:lvl7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7pPr>
            <a:lvl8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8pPr>
            <a:lvl9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9pPr>
          </a:lstStyle>
          <a:p>
            <a:pPr algn="just" eaLnBrk="1" latinLnBrk="1" hangingPunct="1">
              <a:buClr>
                <a:srgbClr val="FF6600"/>
              </a:buClr>
              <a:buFont typeface="Wingdings" panose="05000000000000000000" pitchFamily="2" charset="2"/>
              <a:buAutoNum type="circleNumDbPlain" startAt="2"/>
            </a:pPr>
            <a:r>
              <a:rPr lang="en-US" altLang="zh-CN" sz="2000">
                <a:latin typeface="Times New Roman" panose="02020603050405020304" pitchFamily="18" charset="0"/>
                <a:ea typeface="黑体" panose="02010609060101010101" pitchFamily="49" charset="-122"/>
              </a:rPr>
              <a:t>          </a:t>
            </a:r>
            <a:r>
              <a:rPr lang="zh-CN" altLang="en-US" sz="2000">
                <a:latin typeface="Times New Roman" panose="02020603050405020304" pitchFamily="18" charset="0"/>
                <a:ea typeface="黑体" panose="02010609060101010101" pitchFamily="49" charset="-122"/>
              </a:rPr>
              <a:t>：</a:t>
            </a:r>
            <a:r>
              <a:rPr lang="en-US" altLang="zh-CN" sz="2000">
                <a:latin typeface="Times New Roman" panose="02020603050405020304" pitchFamily="18" charset="0"/>
                <a:ea typeface="黑体" panose="02010609060101010101" pitchFamily="49" charset="-122"/>
              </a:rPr>
              <a:t>X-Y</a:t>
            </a:r>
            <a:r>
              <a:rPr lang="zh-CN" altLang="en-US" sz="2000">
                <a:latin typeface="Times New Roman" panose="02020603050405020304" pitchFamily="18" charset="0"/>
                <a:ea typeface="黑体" panose="02010609060101010101" pitchFamily="49" charset="-122"/>
              </a:rPr>
              <a:t>绘图仪用同一图形窗口，显示</a:t>
            </a:r>
            <a:r>
              <a:rPr lang="en-US" altLang="zh-CN" sz="2000">
                <a:latin typeface="Times New Roman" panose="02020603050405020304" pitchFamily="18" charset="0"/>
                <a:ea typeface="黑体" panose="02010609060101010101" pitchFamily="49" charset="-122"/>
              </a:rPr>
              <a:t>X-Y</a:t>
            </a:r>
            <a:r>
              <a:rPr lang="zh-CN" altLang="en-US" sz="2000">
                <a:latin typeface="Times New Roman" panose="02020603050405020304" pitchFamily="18" charset="0"/>
                <a:ea typeface="黑体" panose="02010609060101010101" pitchFamily="49" charset="-122"/>
              </a:rPr>
              <a:t>坐标的图形</a:t>
            </a:r>
            <a:r>
              <a:rPr lang="en-US" altLang="zh-CN" sz="2000">
                <a:latin typeface="Times New Roman" panose="02020603050405020304" pitchFamily="18" charset="0"/>
                <a:ea typeface="黑体" panose="02010609060101010101" pitchFamily="49" charset="-122"/>
              </a:rPr>
              <a:t>(</a:t>
            </a:r>
            <a:r>
              <a:rPr lang="zh-CN" altLang="en-US" sz="2000">
                <a:latin typeface="Times New Roman" panose="02020603050405020304" pitchFamily="18" charset="0"/>
                <a:ea typeface="黑体" panose="02010609060101010101" pitchFamily="49" charset="-122"/>
              </a:rPr>
              <a:t>需先在参数对话框中设置每个坐标的变化范围</a:t>
            </a:r>
            <a:r>
              <a:rPr lang="en-US" altLang="zh-CN" sz="2000">
                <a:latin typeface="Times New Roman" panose="02020603050405020304" pitchFamily="18" charset="0"/>
                <a:ea typeface="黑体" panose="02010609060101010101" pitchFamily="49" charset="-122"/>
              </a:rPr>
              <a:t>)</a:t>
            </a:r>
            <a:r>
              <a:rPr lang="zh-CN" altLang="en-US" sz="2000">
                <a:latin typeface="Times New Roman" panose="02020603050405020304" pitchFamily="18" charset="0"/>
                <a:ea typeface="黑体" panose="02010609060101010101" pitchFamily="49" charset="-122"/>
              </a:rPr>
              <a:t>，当</a:t>
            </a:r>
            <a:r>
              <a:rPr lang="en-US" altLang="zh-CN" sz="2000">
                <a:latin typeface="Times New Roman" panose="02020603050405020304" pitchFamily="18" charset="0"/>
                <a:ea typeface="黑体" panose="02010609060101010101" pitchFamily="49" charset="-122"/>
              </a:rPr>
              <a:t>X</a:t>
            </a:r>
            <a:r>
              <a:rPr lang="zh-CN" altLang="en-US" sz="2000">
                <a:latin typeface="Times New Roman" panose="02020603050405020304" pitchFamily="18" charset="0"/>
                <a:ea typeface="黑体" panose="02010609060101010101" pitchFamily="49" charset="-122"/>
              </a:rPr>
              <a:t>、</a:t>
            </a:r>
            <a:r>
              <a:rPr lang="en-US" altLang="zh-CN" sz="2000">
                <a:latin typeface="Times New Roman" panose="02020603050405020304" pitchFamily="18" charset="0"/>
                <a:ea typeface="黑体" panose="02010609060101010101" pitchFamily="49" charset="-122"/>
              </a:rPr>
              <a:t>Y</a:t>
            </a:r>
            <a:r>
              <a:rPr lang="zh-CN" altLang="en-US" sz="2000">
                <a:latin typeface="Times New Roman" panose="02020603050405020304" pitchFamily="18" charset="0"/>
                <a:ea typeface="黑体" panose="02010609060101010101" pitchFamily="49" charset="-122"/>
              </a:rPr>
              <a:t>分别为正、余弦信号时，其显示图形如下：</a:t>
            </a:r>
          </a:p>
        </p:txBody>
      </p:sp>
      <p:pic>
        <p:nvPicPr>
          <p:cNvPr id="3277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0825" y="4868863"/>
            <a:ext cx="1682750"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6763" y="3114676"/>
            <a:ext cx="482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3219222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idx="1"/>
          </p:nvPr>
        </p:nvSpPr>
        <p:spPr>
          <a:xfrm>
            <a:off x="1955801" y="2438400"/>
            <a:ext cx="8145463" cy="4095750"/>
          </a:xfrm>
        </p:spPr>
        <p:txBody>
          <a:bodyPr/>
          <a:lstStyle/>
          <a:p>
            <a:pPr marL="609600" indent="-609600" algn="just">
              <a:lnSpc>
                <a:spcPct val="150000"/>
              </a:lnSpc>
              <a:buClr>
                <a:srgbClr val="666633"/>
              </a:buClr>
              <a:buFont typeface="Wingdings" panose="05000000000000000000" pitchFamily="2" charset="2"/>
              <a:buChar char="Ø"/>
            </a:pPr>
            <a:r>
              <a:rPr lang="zh-CN" altLang="en-US" sz="2400">
                <a:latin typeface="Times New Roman" panose="02020603050405020304" pitchFamily="18" charset="0"/>
                <a:ea typeface="黑体" panose="02010609060101010101" pitchFamily="49" charset="-122"/>
              </a:rPr>
              <a:t>“</a:t>
            </a:r>
            <a:r>
              <a:rPr lang="en-US" altLang="zh-CN" sz="2400">
                <a:latin typeface="Times New Roman" panose="02020603050405020304" pitchFamily="18" charset="0"/>
                <a:ea typeface="黑体" panose="02010609060101010101" pitchFamily="49" charset="-122"/>
              </a:rPr>
              <a:t>Simu”</a:t>
            </a:r>
            <a:r>
              <a:rPr lang="zh-CN" altLang="en-US" sz="2400">
                <a:latin typeface="Times New Roman" panose="02020603050405020304" pitchFamily="18" charset="0"/>
                <a:ea typeface="黑体" panose="02010609060101010101" pitchFamily="49" charset="-122"/>
              </a:rPr>
              <a:t>一词表示可用于计算机仿真，而“</a:t>
            </a:r>
            <a:r>
              <a:rPr lang="en-US" altLang="zh-CN" sz="2400">
                <a:latin typeface="Times New Roman" panose="02020603050405020304" pitchFamily="18" charset="0"/>
                <a:ea typeface="黑体" panose="02010609060101010101" pitchFamily="49" charset="-122"/>
              </a:rPr>
              <a:t>Link”</a:t>
            </a:r>
            <a:r>
              <a:rPr lang="zh-CN" altLang="en-US" sz="2400">
                <a:latin typeface="Times New Roman" panose="02020603050405020304" pitchFamily="18" charset="0"/>
                <a:ea typeface="黑体" panose="02010609060101010101" pitchFamily="49" charset="-122"/>
              </a:rPr>
              <a:t>一词表示把一系列模块连接起来，构成复杂的系统模型。</a:t>
            </a:r>
            <a:endParaRPr lang="en-US" altLang="zh-CN" sz="2400">
              <a:latin typeface="Times New Roman" panose="02020603050405020304" pitchFamily="18" charset="0"/>
              <a:ea typeface="黑体" panose="02010609060101010101" pitchFamily="49" charset="-122"/>
            </a:endParaRPr>
          </a:p>
          <a:p>
            <a:pPr marL="609600" indent="-609600" algn="just">
              <a:lnSpc>
                <a:spcPct val="150000"/>
              </a:lnSpc>
              <a:buClr>
                <a:srgbClr val="666633"/>
              </a:buClr>
              <a:buFont typeface="Wingdings" panose="05000000000000000000" pitchFamily="2" charset="2"/>
              <a:buChar char="Ø"/>
            </a:pPr>
            <a:r>
              <a:rPr lang="en-US" altLang="zh-CN" sz="2400">
                <a:latin typeface="Times New Roman" panose="02020603050405020304" pitchFamily="18" charset="0"/>
                <a:ea typeface="黑体" panose="02010609060101010101" pitchFamily="49" charset="-122"/>
              </a:rPr>
              <a:t>Simulink</a:t>
            </a:r>
            <a:r>
              <a:rPr lang="zh-CN" altLang="en-US" sz="2400">
                <a:latin typeface="Times New Roman" panose="02020603050405020304" pitchFamily="18" charset="0"/>
                <a:ea typeface="黑体" panose="02010609060101010101" pitchFamily="49" charset="-122"/>
              </a:rPr>
              <a:t>提供了可视化仿真环境、简便快捷的操作方法</a:t>
            </a:r>
            <a:endParaRPr lang="en-US" altLang="zh-CN" sz="2400">
              <a:latin typeface="Times New Roman" panose="02020603050405020304" pitchFamily="18" charset="0"/>
              <a:ea typeface="黑体" panose="02010609060101010101" pitchFamily="49" charset="-122"/>
            </a:endParaRPr>
          </a:p>
          <a:p>
            <a:pPr marL="609600" indent="-609600" algn="just">
              <a:lnSpc>
                <a:spcPct val="150000"/>
              </a:lnSpc>
              <a:buClr>
                <a:srgbClr val="666633"/>
              </a:buClr>
              <a:buFont typeface="Wingdings" panose="05000000000000000000" pitchFamily="2" charset="2"/>
              <a:buChar char="Ø"/>
            </a:pPr>
            <a:r>
              <a:rPr lang="zh-CN" altLang="en-US" sz="2400">
                <a:latin typeface="Times New Roman" panose="02020603050405020304" pitchFamily="18" charset="0"/>
                <a:ea typeface="黑体" panose="02010609060101010101" pitchFamily="49" charset="-122"/>
              </a:rPr>
              <a:t>无需大量书写程序，只需要通过简单直观的鼠标操作，就可构造出复杂的系统</a:t>
            </a:r>
          </a:p>
          <a:p>
            <a:pPr marL="609600" indent="-609600" algn="just">
              <a:lnSpc>
                <a:spcPct val="150000"/>
              </a:lnSpc>
              <a:spcBef>
                <a:spcPct val="50000"/>
              </a:spcBef>
              <a:buClr>
                <a:srgbClr val="666633"/>
              </a:buClr>
              <a:buFont typeface="Wingdings" panose="05000000000000000000" pitchFamily="2" charset="2"/>
              <a:buChar char="Ø"/>
            </a:pPr>
            <a:r>
              <a:rPr lang="zh-CN" altLang="en-US" sz="2400">
                <a:latin typeface="Times New Roman" panose="02020603050405020304" pitchFamily="18" charset="0"/>
                <a:ea typeface="黑体" panose="02010609060101010101" pitchFamily="49" charset="-122"/>
              </a:rPr>
              <a:t>本章主要介绍</a:t>
            </a:r>
            <a:r>
              <a:rPr lang="en-US" altLang="zh-CN" sz="2400">
                <a:latin typeface="Times New Roman" panose="02020603050405020304" pitchFamily="18" charset="0"/>
                <a:ea typeface="黑体" panose="02010609060101010101" pitchFamily="49" charset="-122"/>
              </a:rPr>
              <a:t>Simulink</a:t>
            </a:r>
            <a:r>
              <a:rPr lang="zh-CN" altLang="en-US" sz="2400">
                <a:latin typeface="Times New Roman" panose="02020603050405020304" pitchFamily="18" charset="0"/>
                <a:ea typeface="黑体" panose="02010609060101010101" pitchFamily="49" charset="-122"/>
              </a:rPr>
              <a:t>的基本功能和基本操作方法</a:t>
            </a:r>
            <a:endParaRPr lang="en-US" altLang="zh-CN">
              <a:latin typeface="黑体" panose="02010609060101010101" pitchFamily="49" charset="-122"/>
              <a:ea typeface="黑体" panose="02010609060101010101" pitchFamily="49" charset="-122"/>
            </a:endParaRPr>
          </a:p>
        </p:txBody>
      </p:sp>
      <p:sp>
        <p:nvSpPr>
          <p:cNvPr id="15362"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a:t>
            </a:r>
          </a:p>
        </p:txBody>
      </p:sp>
      <p:sp>
        <p:nvSpPr>
          <p:cNvPr id="15363" name="矩形 1"/>
          <p:cNvSpPr>
            <a:spLocks noChangeArrowheads="1"/>
          </p:cNvSpPr>
          <p:nvPr/>
        </p:nvSpPr>
        <p:spPr bwMode="auto">
          <a:xfrm>
            <a:off x="1865313" y="773114"/>
            <a:ext cx="8551862"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zh-CN" altLang="en-US" sz="2800">
                <a:solidFill>
                  <a:srgbClr val="FF0000"/>
                </a:solidFill>
                <a:latin typeface="宋体" panose="02010600030101010101" pitchFamily="2" charset="-122"/>
                <a:ea typeface="宋体" panose="02010600030101010101" pitchFamily="2" charset="-122"/>
              </a:rPr>
              <a:t>广泛应用于 </a:t>
            </a:r>
            <a:r>
              <a:rPr lang="zh-CN" altLang="en-US" sz="2800" b="1" i="1" u="sng">
                <a:solidFill>
                  <a:srgbClr val="FF0000"/>
                </a:solidFill>
                <a:latin typeface="宋体" panose="02010600030101010101" pitchFamily="2" charset="-122"/>
                <a:ea typeface="宋体" panose="02010600030101010101" pitchFamily="2" charset="-122"/>
              </a:rPr>
              <a:t>线性系统</a:t>
            </a:r>
            <a:r>
              <a:rPr lang="zh-CN" altLang="en-US" sz="2800" b="1">
                <a:solidFill>
                  <a:srgbClr val="FF0000"/>
                </a:solidFill>
                <a:latin typeface="宋体" panose="02010600030101010101" pitchFamily="2" charset="-122"/>
                <a:ea typeface="宋体" panose="02010600030101010101" pitchFamily="2" charset="-122"/>
              </a:rPr>
              <a:t>、</a:t>
            </a:r>
            <a:r>
              <a:rPr lang="zh-CN" altLang="en-US" sz="2800" b="1" i="1" u="sng">
                <a:solidFill>
                  <a:srgbClr val="FF0000"/>
                </a:solidFill>
                <a:latin typeface="宋体" panose="02010600030101010101" pitchFamily="2" charset="-122"/>
                <a:ea typeface="宋体" panose="02010600030101010101" pitchFamily="2" charset="-122"/>
              </a:rPr>
              <a:t>非线性系统</a:t>
            </a:r>
            <a:r>
              <a:rPr lang="zh-CN" altLang="en-US" sz="2800" b="1">
                <a:solidFill>
                  <a:srgbClr val="FF0000"/>
                </a:solidFill>
                <a:latin typeface="宋体" panose="02010600030101010101" pitchFamily="2" charset="-122"/>
                <a:ea typeface="宋体" panose="02010600030101010101" pitchFamily="2" charset="-122"/>
              </a:rPr>
              <a:t>、</a:t>
            </a:r>
            <a:r>
              <a:rPr lang="zh-CN" altLang="en-US" sz="2800" b="1" i="1" u="sng">
                <a:solidFill>
                  <a:srgbClr val="FF0000"/>
                </a:solidFill>
                <a:latin typeface="宋体" panose="02010600030101010101" pitchFamily="2" charset="-122"/>
                <a:ea typeface="宋体" panose="02010600030101010101" pitchFamily="2" charset="-122"/>
              </a:rPr>
              <a:t>数字信号处理</a:t>
            </a:r>
            <a:r>
              <a:rPr lang="zh-CN" altLang="en-US" sz="2800" b="1">
                <a:solidFill>
                  <a:srgbClr val="FF0000"/>
                </a:solidFill>
                <a:latin typeface="宋体" panose="02010600030101010101" pitchFamily="2" charset="-122"/>
                <a:ea typeface="宋体" panose="02010600030101010101" pitchFamily="2" charset="-122"/>
              </a:rPr>
              <a:t> </a:t>
            </a:r>
            <a:r>
              <a:rPr lang="zh-CN" altLang="en-US" sz="2800">
                <a:solidFill>
                  <a:srgbClr val="FF0000"/>
                </a:solidFill>
                <a:latin typeface="宋体" panose="02010600030101010101" pitchFamily="2" charset="-122"/>
                <a:ea typeface="宋体" panose="02010600030101010101" pitchFamily="2" charset="-122"/>
              </a:rPr>
              <a:t>的建模和仿真。</a:t>
            </a:r>
          </a:p>
        </p:txBody>
      </p:sp>
    </p:spTree>
    <p:extLst>
      <p:ext uri="{BB962C8B-B14F-4D97-AF65-F5344CB8AC3E}">
        <p14:creationId xmlns:p14="http://schemas.microsoft.com/office/powerpoint/2010/main" val="196062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idx="1"/>
          </p:nvPr>
        </p:nvSpPr>
        <p:spPr>
          <a:xfrm>
            <a:off x="1820864" y="593725"/>
            <a:ext cx="8370887" cy="1530350"/>
          </a:xfrm>
        </p:spPr>
        <p:txBody>
          <a:bodyPr/>
          <a:lstStyle/>
          <a:p>
            <a:pPr marL="711200" indent="-711200" algn="just">
              <a:buClr>
                <a:srgbClr val="666633"/>
              </a:buClr>
              <a:buNone/>
            </a:pPr>
            <a:endParaRPr lang="zh-CN" altLang="en-US" sz="2000">
              <a:latin typeface="Times New Roman" panose="02020603050405020304" pitchFamily="18" charset="0"/>
              <a:ea typeface="黑体" panose="02010609060101010101" pitchFamily="49" charset="-122"/>
            </a:endParaRPr>
          </a:p>
          <a:p>
            <a:pPr marL="1066800" lvl="1" indent="-609600" algn="just">
              <a:buClr>
                <a:schemeClr val="accent2"/>
              </a:buClr>
              <a:buFont typeface="Wingdings" panose="05000000000000000000" pitchFamily="2" charset="2"/>
              <a:buAutoNum type="arabicPeriod" startAt="2"/>
            </a:pPr>
            <a:r>
              <a:rPr lang="en-US" altLang="zh-CN" sz="2000">
                <a:latin typeface="Times New Roman" panose="02020603050405020304" pitchFamily="18" charset="0"/>
                <a:ea typeface="黑体" panose="02010609060101010101" pitchFamily="49" charset="-122"/>
              </a:rPr>
              <a:t> </a:t>
            </a:r>
            <a:r>
              <a:rPr lang="en-US" altLang="zh-CN" sz="2000" b="1">
                <a:latin typeface="Times New Roman" panose="02020603050405020304" pitchFamily="18" charset="0"/>
                <a:ea typeface="黑体" panose="02010609060101010101" pitchFamily="49" charset="-122"/>
              </a:rPr>
              <a:t>Sinks </a:t>
            </a:r>
            <a:r>
              <a:rPr lang="zh-CN" altLang="en-US" sz="2000" b="1">
                <a:latin typeface="Times New Roman" panose="02020603050405020304" pitchFamily="18" charset="0"/>
                <a:ea typeface="黑体" panose="02010609060101010101" pitchFamily="49" charset="-122"/>
              </a:rPr>
              <a:t>库</a:t>
            </a:r>
            <a:endParaRPr lang="zh-CN" altLang="en-US">
              <a:latin typeface="Times New Roman" panose="02020603050405020304" pitchFamily="18" charset="0"/>
              <a:ea typeface="黑体" panose="02010609060101010101" pitchFamily="49" charset="-122"/>
            </a:endParaRPr>
          </a:p>
          <a:p>
            <a:pPr marL="1422400" lvl="2" indent="-508000" algn="just">
              <a:spcBef>
                <a:spcPct val="50000"/>
              </a:spcBef>
              <a:buClr>
                <a:srgbClr val="FF6600"/>
              </a:buClr>
              <a:buFont typeface="Wingdings" panose="05000000000000000000" pitchFamily="2" charset="2"/>
              <a:buAutoNum type="circleNumDbPlain" startAt="3"/>
            </a:pPr>
            <a:r>
              <a:rPr lang="zh-CN" altLang="en-US">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示波器</a:t>
            </a:r>
            <a:r>
              <a:rPr lang="zh-CN" altLang="en-US">
                <a:latin typeface="Times New Roman" panose="02020603050405020304" pitchFamily="18" charset="0"/>
                <a:ea typeface="黑体" panose="02010609060101010101" pitchFamily="49" charset="-122"/>
              </a:rPr>
              <a:t>。显示在仿真过程产生的信号波形。双击该图标</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弹出示波器窗如右图所示：</a:t>
            </a:r>
          </a:p>
        </p:txBody>
      </p:sp>
      <p:pic>
        <p:nvPicPr>
          <p:cNvPr id="3379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1268413"/>
            <a:ext cx="4635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pic>
        <p:nvPicPr>
          <p:cNvPr id="337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713" y="2393951"/>
            <a:ext cx="4095750"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797" name="Group 22"/>
          <p:cNvGrpSpPr>
            <a:grpSpLocks/>
          </p:cNvGrpSpPr>
          <p:nvPr/>
        </p:nvGrpSpPr>
        <p:grpSpPr bwMode="auto">
          <a:xfrm>
            <a:off x="2990851" y="2754313"/>
            <a:ext cx="7065963" cy="2311400"/>
            <a:chOff x="924" y="1735"/>
            <a:chExt cx="4451" cy="1456"/>
          </a:xfrm>
        </p:grpSpPr>
        <p:sp>
          <p:nvSpPr>
            <p:cNvPr id="33798" name="Text Box 11"/>
            <p:cNvSpPr txBox="1">
              <a:spLocks noChangeArrowheads="1"/>
            </p:cNvSpPr>
            <p:nvPr/>
          </p:nvSpPr>
          <p:spPr bwMode="auto">
            <a:xfrm>
              <a:off x="1066" y="2557"/>
              <a:ext cx="1106" cy="404"/>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latinLnBrk="1">
                <a:spcBef>
                  <a:spcPct val="50000"/>
                </a:spcBef>
              </a:pPr>
              <a:r>
                <a:rPr lang="zh-CN" altLang="en-US">
                  <a:latin typeface="Times New Roman" panose="02020603050405020304" pitchFamily="18" charset="0"/>
                  <a:ea typeface="黑体" panose="02010609060101010101" pitchFamily="49" charset="-122"/>
                </a:rPr>
                <a:t>分别管理</a:t>
              </a:r>
              <a:r>
                <a:rPr lang="en-US" altLang="zh-CN">
                  <a:latin typeface="Times New Roman" panose="02020603050405020304" pitchFamily="18" charset="0"/>
                  <a:ea typeface="黑体" panose="02010609060101010101" pitchFamily="49" charset="-122"/>
                </a:rPr>
                <a:t>X-Y</a:t>
              </a:r>
              <a:r>
                <a:rPr lang="zh-CN" altLang="en-US">
                  <a:latin typeface="Times New Roman" panose="02020603050405020304" pitchFamily="18" charset="0"/>
                  <a:ea typeface="黑体" panose="02010609060101010101" pitchFamily="49" charset="-122"/>
                </a:rPr>
                <a:t>、</a:t>
              </a:r>
              <a:r>
                <a:rPr lang="en-US" altLang="zh-CN">
                  <a:latin typeface="Times New Roman" panose="02020603050405020304" pitchFamily="18" charset="0"/>
                  <a:ea typeface="黑体" panose="02010609060101010101" pitchFamily="49" charset="-122"/>
                </a:rPr>
                <a:t>X</a:t>
              </a:r>
              <a:r>
                <a:rPr lang="zh-CN" altLang="en-US">
                  <a:latin typeface="Times New Roman" panose="02020603050405020304" pitchFamily="18" charset="0"/>
                  <a:ea typeface="黑体" panose="02010609060101010101" pitchFamily="49" charset="-122"/>
                </a:rPr>
                <a:t>和</a:t>
              </a:r>
              <a:r>
                <a:rPr lang="en-US" altLang="zh-CN">
                  <a:latin typeface="Times New Roman" panose="02020603050405020304" pitchFamily="18" charset="0"/>
                  <a:ea typeface="黑体" panose="02010609060101010101" pitchFamily="49" charset="-122"/>
                </a:rPr>
                <a:t>Y</a:t>
              </a:r>
              <a:r>
                <a:rPr lang="zh-CN" altLang="en-US">
                  <a:latin typeface="Times New Roman" panose="02020603050405020304" pitchFamily="18" charset="0"/>
                  <a:ea typeface="黑体" panose="02010609060101010101" pitchFamily="49" charset="-122"/>
                </a:rPr>
                <a:t>轴向变焦</a:t>
              </a:r>
            </a:p>
          </p:txBody>
        </p:sp>
        <p:sp>
          <p:nvSpPr>
            <p:cNvPr id="33799" name="Text Box 12"/>
            <p:cNvSpPr txBox="1">
              <a:spLocks noChangeArrowheads="1"/>
            </p:cNvSpPr>
            <p:nvPr/>
          </p:nvSpPr>
          <p:spPr bwMode="auto">
            <a:xfrm>
              <a:off x="2483" y="2614"/>
              <a:ext cx="1134" cy="57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a:ea typeface="黑体" panose="02010609060101010101" pitchFamily="49" charset="-122"/>
                </a:rPr>
                <a:t>取当前窗中信号最大、最小值为纵坐标的上下限</a:t>
              </a:r>
              <a:endParaRPr lang="zh-CN" altLang="en-US"/>
            </a:p>
          </p:txBody>
        </p:sp>
        <p:sp>
          <p:nvSpPr>
            <p:cNvPr id="33800" name="Text Box 13"/>
            <p:cNvSpPr txBox="1">
              <a:spLocks noChangeArrowheads="1"/>
            </p:cNvSpPr>
            <p:nvPr/>
          </p:nvSpPr>
          <p:spPr bwMode="auto">
            <a:xfrm>
              <a:off x="3929" y="2387"/>
              <a:ext cx="1134" cy="57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spcBef>
                  <a:spcPct val="50000"/>
                </a:spcBef>
              </a:pPr>
              <a:r>
                <a:rPr lang="zh-CN" altLang="en-US">
                  <a:ea typeface="黑体" panose="02010609060101010101" pitchFamily="49" charset="-122"/>
                </a:rPr>
                <a:t>把当前轴的设置保存为该示波器的缺省设置</a:t>
              </a:r>
            </a:p>
          </p:txBody>
        </p:sp>
        <p:sp>
          <p:nvSpPr>
            <p:cNvPr id="33801" name="Text Box 14"/>
            <p:cNvSpPr txBox="1">
              <a:spLocks noChangeArrowheads="1"/>
            </p:cNvSpPr>
            <p:nvPr/>
          </p:nvSpPr>
          <p:spPr bwMode="auto">
            <a:xfrm>
              <a:off x="924" y="1848"/>
              <a:ext cx="907" cy="404"/>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a:ea typeface="黑体" panose="02010609060101010101" pitchFamily="49" charset="-122"/>
                </a:rPr>
                <a:t>打开示波器属性对话框</a:t>
              </a:r>
            </a:p>
          </p:txBody>
        </p:sp>
        <p:sp>
          <p:nvSpPr>
            <p:cNvPr id="33802" name="Text Box 15"/>
            <p:cNvSpPr txBox="1">
              <a:spLocks noChangeArrowheads="1"/>
            </p:cNvSpPr>
            <p:nvPr/>
          </p:nvSpPr>
          <p:spPr bwMode="auto">
            <a:xfrm>
              <a:off x="4269" y="1735"/>
              <a:ext cx="1106" cy="404"/>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latinLnBrk="1">
                <a:spcBef>
                  <a:spcPct val="50000"/>
                </a:spcBef>
              </a:pPr>
              <a:r>
                <a:rPr lang="zh-CN" altLang="en-US">
                  <a:ea typeface="黑体" panose="02010609060101010101" pitchFamily="49" charset="-122"/>
                </a:rPr>
                <a:t>设置为浮动示波器</a:t>
              </a:r>
            </a:p>
          </p:txBody>
        </p:sp>
        <p:sp>
          <p:nvSpPr>
            <p:cNvPr id="33803" name="Line 16"/>
            <p:cNvSpPr>
              <a:spLocks noChangeShapeType="1"/>
            </p:cNvSpPr>
            <p:nvPr/>
          </p:nvSpPr>
          <p:spPr bwMode="auto">
            <a:xfrm>
              <a:off x="2370" y="1877"/>
              <a:ext cx="53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17"/>
            <p:cNvSpPr>
              <a:spLocks noChangeShapeType="1"/>
            </p:cNvSpPr>
            <p:nvPr/>
          </p:nvSpPr>
          <p:spPr bwMode="auto">
            <a:xfrm flipV="1">
              <a:off x="2058" y="1877"/>
              <a:ext cx="539" cy="73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Line 18"/>
            <p:cNvSpPr>
              <a:spLocks noChangeShapeType="1"/>
            </p:cNvSpPr>
            <p:nvPr/>
          </p:nvSpPr>
          <p:spPr bwMode="auto">
            <a:xfrm flipV="1">
              <a:off x="3078" y="1877"/>
              <a:ext cx="1" cy="68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6" name="Line 19"/>
            <p:cNvSpPr>
              <a:spLocks noChangeShapeType="1"/>
            </p:cNvSpPr>
            <p:nvPr/>
          </p:nvSpPr>
          <p:spPr bwMode="auto">
            <a:xfrm flipV="1">
              <a:off x="1689" y="1820"/>
              <a:ext cx="482" cy="25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Line 20"/>
            <p:cNvSpPr>
              <a:spLocks noChangeShapeType="1"/>
            </p:cNvSpPr>
            <p:nvPr/>
          </p:nvSpPr>
          <p:spPr bwMode="auto">
            <a:xfrm>
              <a:off x="3702" y="1763"/>
              <a:ext cx="567" cy="22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Line 21"/>
            <p:cNvSpPr>
              <a:spLocks noChangeShapeType="1"/>
            </p:cNvSpPr>
            <p:nvPr/>
          </p:nvSpPr>
          <p:spPr bwMode="auto">
            <a:xfrm>
              <a:off x="3277" y="1848"/>
              <a:ext cx="794" cy="48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874910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idx="1"/>
          </p:nvPr>
        </p:nvSpPr>
        <p:spPr>
          <a:xfrm>
            <a:off x="1774825" y="368300"/>
            <a:ext cx="8370888" cy="1530350"/>
          </a:xfrm>
        </p:spPr>
        <p:txBody>
          <a:bodyPr/>
          <a:lstStyle/>
          <a:p>
            <a:pPr marL="711200" indent="-711200" algn="just">
              <a:buClr>
                <a:srgbClr val="666633"/>
              </a:buClr>
              <a:buNone/>
            </a:pPr>
            <a:endParaRPr lang="zh-CN" altLang="en-US" sz="2000">
              <a:latin typeface="Times New Roman" panose="02020603050405020304" pitchFamily="18" charset="0"/>
              <a:ea typeface="黑体" panose="02010609060101010101" pitchFamily="49" charset="-122"/>
            </a:endParaRPr>
          </a:p>
          <a:p>
            <a:pPr marL="711200" indent="-711200" algn="just">
              <a:buClr>
                <a:schemeClr val="accent2"/>
              </a:buClr>
              <a:buFont typeface="Wingdings" panose="05000000000000000000" pitchFamily="2" charset="2"/>
              <a:buAutoNum type="arabicPeriod" startAt="2"/>
            </a:pPr>
            <a:r>
              <a:rPr lang="en-US" altLang="zh-CN" sz="2000" b="1">
                <a:latin typeface="Times New Roman" panose="02020603050405020304" pitchFamily="18" charset="0"/>
                <a:ea typeface="黑体" panose="02010609060101010101" pitchFamily="49" charset="-122"/>
              </a:rPr>
              <a:t>Sinks </a:t>
            </a:r>
            <a:r>
              <a:rPr lang="zh-CN" altLang="en-US" sz="2000" b="1">
                <a:latin typeface="Times New Roman" panose="02020603050405020304" pitchFamily="18" charset="0"/>
                <a:ea typeface="黑体" panose="02010609060101010101" pitchFamily="49" charset="-122"/>
              </a:rPr>
              <a:t>库</a:t>
            </a:r>
            <a:endParaRPr lang="zh-CN" altLang="en-US" sz="2000">
              <a:latin typeface="Times New Roman" panose="02020603050405020304" pitchFamily="18" charset="0"/>
              <a:ea typeface="黑体" panose="02010609060101010101" pitchFamily="49" charset="-122"/>
            </a:endParaRPr>
          </a:p>
          <a:p>
            <a:pPr marL="1066800" lvl="1" indent="-609600" algn="just">
              <a:buClr>
                <a:srgbClr val="666633"/>
              </a:buClr>
              <a:buFont typeface="Wingdings" panose="05000000000000000000" pitchFamily="2" charset="2"/>
              <a:buChar char="Ø"/>
            </a:pPr>
            <a:r>
              <a:rPr lang="zh-CN" altLang="en-US" sz="2000">
                <a:ea typeface="黑体" panose="02010609060101010101" pitchFamily="49" charset="-122"/>
              </a:rPr>
              <a:t>示波器属性对话框</a:t>
            </a:r>
            <a:endParaRPr lang="zh-CN" altLang="en-US" sz="2000">
              <a:latin typeface="Times New Roman" panose="02020603050405020304" pitchFamily="18" charset="0"/>
              <a:ea typeface="黑体" panose="02010609060101010101" pitchFamily="49" charset="-122"/>
            </a:endParaRPr>
          </a:p>
        </p:txBody>
      </p:sp>
      <p:sp>
        <p:nvSpPr>
          <p:cNvPr id="34818" name="Picture 18"/>
          <p:cNvSpPr>
            <a:spLocks noChangeAspect="1" noChangeArrowheads="1"/>
          </p:cNvSpPr>
          <p:nvPr/>
        </p:nvSpPr>
        <p:spPr bwMode="auto">
          <a:xfrm>
            <a:off x="4959351" y="1673226"/>
            <a:ext cx="4062413"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en-US"/>
          </a:p>
        </p:txBody>
      </p:sp>
      <p:sp>
        <p:nvSpPr>
          <p:cNvPr id="34819"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pic>
        <p:nvPicPr>
          <p:cNvPr id="3482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351" y="1800226"/>
            <a:ext cx="4062413"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19"/>
          <p:cNvSpPr txBox="1">
            <a:spLocks noChangeArrowheads="1"/>
          </p:cNvSpPr>
          <p:nvPr/>
        </p:nvSpPr>
        <p:spPr bwMode="auto">
          <a:xfrm>
            <a:off x="2900363" y="2663825"/>
            <a:ext cx="1274762"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a:latin typeface="黑体" panose="02010609060101010101" pitchFamily="49" charset="-122"/>
                <a:ea typeface="黑体" panose="02010609060101010101" pitchFamily="49" charset="-122"/>
              </a:rPr>
              <a:t>设置</a:t>
            </a:r>
            <a:r>
              <a:rPr lang="en-US" altLang="zh-CN" sz="1600">
                <a:latin typeface="黑体" panose="02010609060101010101" pitchFamily="49" charset="-122"/>
                <a:ea typeface="黑体" panose="02010609060101010101" pitchFamily="49" charset="-122"/>
              </a:rPr>
              <a:t>Y</a:t>
            </a:r>
            <a:r>
              <a:rPr lang="zh-CN" altLang="en-US" sz="1600">
                <a:latin typeface="黑体" panose="02010609060101010101" pitchFamily="49" charset="-122"/>
                <a:ea typeface="黑体" panose="02010609060101010101" pitchFamily="49" charset="-122"/>
              </a:rPr>
              <a:t>轴个数</a:t>
            </a:r>
          </a:p>
        </p:txBody>
      </p:sp>
      <p:sp>
        <p:nvSpPr>
          <p:cNvPr id="34822" name="Line 20"/>
          <p:cNvSpPr>
            <a:spLocks noChangeShapeType="1"/>
          </p:cNvSpPr>
          <p:nvPr/>
        </p:nvSpPr>
        <p:spPr bwMode="auto">
          <a:xfrm>
            <a:off x="4295776" y="2843213"/>
            <a:ext cx="89217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823" name="Line 21"/>
          <p:cNvSpPr>
            <a:spLocks noChangeShapeType="1"/>
          </p:cNvSpPr>
          <p:nvPr/>
        </p:nvSpPr>
        <p:spPr bwMode="auto">
          <a:xfrm>
            <a:off x="4700589" y="3159125"/>
            <a:ext cx="49212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824" name="Text Box 22"/>
          <p:cNvSpPr txBox="1">
            <a:spLocks noChangeArrowheads="1"/>
          </p:cNvSpPr>
          <p:nvPr/>
        </p:nvSpPr>
        <p:spPr bwMode="auto">
          <a:xfrm>
            <a:off x="2586038" y="2979739"/>
            <a:ext cx="20367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dist"/>
            <a:r>
              <a:rPr lang="zh-CN" altLang="en-US" sz="1600">
                <a:latin typeface="Times New Roman" panose="02020603050405020304" pitchFamily="18" charset="0"/>
                <a:ea typeface="黑体" panose="02010609060101010101" pitchFamily="49" charset="-122"/>
              </a:rPr>
              <a:t>设置显示的时间范围</a:t>
            </a:r>
          </a:p>
        </p:txBody>
      </p:sp>
      <p:sp>
        <p:nvSpPr>
          <p:cNvPr id="34825" name="Line 23"/>
          <p:cNvSpPr>
            <a:spLocks noChangeShapeType="1"/>
          </p:cNvSpPr>
          <p:nvPr/>
        </p:nvSpPr>
        <p:spPr bwMode="auto">
          <a:xfrm>
            <a:off x="4565650" y="3473450"/>
            <a:ext cx="636588"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826" name="Text Box 24"/>
          <p:cNvSpPr txBox="1">
            <a:spLocks noChangeArrowheads="1"/>
          </p:cNvSpPr>
          <p:nvPr/>
        </p:nvSpPr>
        <p:spPr bwMode="auto">
          <a:xfrm>
            <a:off x="2809876" y="3338513"/>
            <a:ext cx="19589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600">
                <a:latin typeface="Times New Roman" panose="02020603050405020304" pitchFamily="18" charset="0"/>
                <a:ea typeface="黑体" panose="02010609060101010101" pitchFamily="49" charset="-122"/>
              </a:rPr>
              <a:t>选择轴的标注方法</a:t>
            </a:r>
          </a:p>
        </p:txBody>
      </p:sp>
      <p:sp>
        <p:nvSpPr>
          <p:cNvPr id="34827" name="Text Box 25"/>
          <p:cNvSpPr txBox="1">
            <a:spLocks noChangeArrowheads="1"/>
          </p:cNvSpPr>
          <p:nvPr/>
        </p:nvSpPr>
        <p:spPr bwMode="auto">
          <a:xfrm>
            <a:off x="2316164" y="3924301"/>
            <a:ext cx="224948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dist"/>
            <a:r>
              <a:rPr lang="zh-CN" altLang="en-US" sz="1600">
                <a:latin typeface="黑体" panose="02010609060101010101" pitchFamily="49" charset="-122"/>
                <a:ea typeface="黑体" panose="02010609060101010101" pitchFamily="49" charset="-122"/>
              </a:rPr>
              <a:t>确定显示频度</a:t>
            </a:r>
            <a:r>
              <a:rPr lang="en-US" altLang="zh-CN" sz="1600">
                <a:latin typeface="黑体" panose="02010609060101010101" pitchFamily="49" charset="-122"/>
                <a:ea typeface="黑体" panose="02010609060101010101" pitchFamily="49" charset="-122"/>
              </a:rPr>
              <a:t>(</a:t>
            </a:r>
            <a:r>
              <a:rPr lang="zh-CN" altLang="en-US" sz="1600">
                <a:latin typeface="黑体" panose="02010609060101010101" pitchFamily="49" charset="-122"/>
                <a:ea typeface="黑体" panose="02010609060101010101" pitchFamily="49" charset="-122"/>
              </a:rPr>
              <a:t>每隔</a:t>
            </a:r>
            <a:r>
              <a:rPr lang="en-US" altLang="zh-CN" sz="1600">
                <a:latin typeface="Times New Roman" panose="02020603050405020304" pitchFamily="18" charset="0"/>
                <a:ea typeface="黑体" panose="02010609060101010101" pitchFamily="49" charset="-122"/>
              </a:rPr>
              <a:t>n-1</a:t>
            </a:r>
            <a:r>
              <a:rPr lang="zh-CN" altLang="en-US" sz="1600">
                <a:latin typeface="黑体" panose="02010609060101010101" pitchFamily="49" charset="-122"/>
                <a:ea typeface="黑体" panose="02010609060101010101" pitchFamily="49" charset="-122"/>
              </a:rPr>
              <a:t>个数据点显示一次</a:t>
            </a:r>
            <a:r>
              <a:rPr lang="en-US" altLang="zh-CN" sz="1600">
                <a:latin typeface="黑体" panose="02010609060101010101" pitchFamily="49" charset="-122"/>
                <a:ea typeface="黑体" panose="02010609060101010101" pitchFamily="49" charset="-122"/>
              </a:rPr>
              <a:t>)</a:t>
            </a:r>
          </a:p>
        </p:txBody>
      </p:sp>
      <p:sp>
        <p:nvSpPr>
          <p:cNvPr id="34828" name="Line 26"/>
          <p:cNvSpPr>
            <a:spLocks noChangeShapeType="1"/>
          </p:cNvSpPr>
          <p:nvPr/>
        </p:nvSpPr>
        <p:spPr bwMode="auto">
          <a:xfrm flipV="1">
            <a:off x="4656138" y="4419600"/>
            <a:ext cx="50006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829" name="Line 27"/>
          <p:cNvSpPr>
            <a:spLocks noChangeShapeType="1"/>
          </p:cNvSpPr>
          <p:nvPr/>
        </p:nvSpPr>
        <p:spPr bwMode="auto">
          <a:xfrm flipV="1">
            <a:off x="4746626" y="4643438"/>
            <a:ext cx="455613"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830" name="Text Box 28"/>
          <p:cNvSpPr txBox="1">
            <a:spLocks noChangeArrowheads="1"/>
          </p:cNvSpPr>
          <p:nvPr/>
        </p:nvSpPr>
        <p:spPr bwMode="auto">
          <a:xfrm>
            <a:off x="2225675" y="4554538"/>
            <a:ext cx="24526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dist"/>
            <a:r>
              <a:rPr lang="zh-CN" altLang="en-US" sz="1600">
                <a:latin typeface="黑体" panose="02010609060101010101" pitchFamily="49" charset="-122"/>
                <a:ea typeface="黑体" panose="02010609060101010101" pitchFamily="49" charset="-122"/>
              </a:rPr>
              <a:t>确定显示点的时间间隔</a:t>
            </a:r>
            <a:r>
              <a:rPr lang="en-US" altLang="zh-CN" sz="1600">
                <a:latin typeface="黑体" panose="02010609060101010101" pitchFamily="49" charset="-122"/>
                <a:ea typeface="黑体" panose="02010609060101010101" pitchFamily="49" charset="-122"/>
              </a:rPr>
              <a:t>(</a:t>
            </a:r>
            <a:r>
              <a:rPr lang="zh-CN" altLang="en-US" sz="1600">
                <a:latin typeface="黑体" panose="02010609060101010101" pitchFamily="49" charset="-122"/>
                <a:ea typeface="黑体" panose="02010609060101010101" pitchFamily="49" charset="-122"/>
              </a:rPr>
              <a:t>缺省为</a:t>
            </a:r>
            <a:r>
              <a:rPr lang="en-US" altLang="zh-CN" sz="1600">
                <a:latin typeface="Times New Roman" panose="02020603050405020304" pitchFamily="18" charset="0"/>
                <a:ea typeface="黑体" panose="02010609060101010101" pitchFamily="49" charset="-122"/>
              </a:rPr>
              <a:t>0</a:t>
            </a:r>
            <a:r>
              <a:rPr lang="zh-CN" altLang="en-US" sz="1600">
                <a:latin typeface="黑体" panose="02010609060101010101" pitchFamily="49" charset="-122"/>
                <a:ea typeface="黑体" panose="02010609060101010101" pitchFamily="49" charset="-122"/>
              </a:rPr>
              <a:t>表示连续显示</a:t>
            </a:r>
            <a:r>
              <a:rPr lang="en-US" altLang="zh-CN" sz="1600">
                <a:latin typeface="黑体" panose="02010609060101010101" pitchFamily="49" charset="-122"/>
                <a:ea typeface="黑体" panose="02010609060101010101" pitchFamily="49" charset="-122"/>
              </a:rPr>
              <a:t>)</a:t>
            </a:r>
          </a:p>
        </p:txBody>
      </p:sp>
      <p:sp>
        <p:nvSpPr>
          <p:cNvPr id="34831" name="Text Box 29"/>
          <p:cNvSpPr txBox="1">
            <a:spLocks noChangeArrowheads="1"/>
          </p:cNvSpPr>
          <p:nvPr/>
        </p:nvSpPr>
        <p:spPr bwMode="auto">
          <a:xfrm>
            <a:off x="5600700" y="5184776"/>
            <a:ext cx="31511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zh-CN" altLang="en-US" sz="1600">
                <a:solidFill>
                  <a:srgbClr val="000000"/>
                </a:solidFill>
                <a:latin typeface="Times New Roman" panose="02020603050405020304" pitchFamily="18" charset="0"/>
                <a:ea typeface="黑体" panose="02010609060101010101" pitchFamily="49" charset="-122"/>
              </a:rPr>
              <a:t>示波器属性对话框</a:t>
            </a:r>
            <a:r>
              <a:rPr lang="en-US" altLang="zh-CN" sz="1600">
                <a:latin typeface="Times New Roman" panose="02020603050405020304" pitchFamily="18" charset="0"/>
                <a:ea typeface="黑体" panose="02010609060101010101" pitchFamily="49" charset="-122"/>
              </a:rPr>
              <a:t>General</a:t>
            </a:r>
            <a:r>
              <a:rPr lang="zh-CN" altLang="en-US" sz="1600">
                <a:latin typeface="Times New Roman" panose="02020603050405020304" pitchFamily="18" charset="0"/>
                <a:ea typeface="黑体" panose="02010609060101010101" pitchFamily="49" charset="-122"/>
              </a:rPr>
              <a:t>页</a:t>
            </a:r>
          </a:p>
        </p:txBody>
      </p:sp>
    </p:spTree>
    <p:extLst>
      <p:ext uri="{BB962C8B-B14F-4D97-AF65-F5344CB8AC3E}">
        <p14:creationId xmlns:p14="http://schemas.microsoft.com/office/powerpoint/2010/main" val="147137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idx="1"/>
          </p:nvPr>
        </p:nvSpPr>
        <p:spPr>
          <a:xfrm>
            <a:off x="1774825" y="368300"/>
            <a:ext cx="8370888" cy="1530350"/>
          </a:xfrm>
        </p:spPr>
        <p:txBody>
          <a:bodyPr/>
          <a:lstStyle/>
          <a:p>
            <a:pPr marL="711200" indent="-711200" algn="just">
              <a:buClr>
                <a:srgbClr val="666633"/>
              </a:buClr>
              <a:buNone/>
            </a:pPr>
            <a:endParaRPr lang="zh-CN" altLang="en-US" sz="2000">
              <a:latin typeface="Times New Roman" panose="02020603050405020304" pitchFamily="18" charset="0"/>
              <a:ea typeface="黑体" panose="02010609060101010101" pitchFamily="49" charset="-122"/>
            </a:endParaRPr>
          </a:p>
          <a:p>
            <a:pPr marL="711200" indent="-711200" algn="just">
              <a:buClr>
                <a:schemeClr val="accent2"/>
              </a:buClr>
              <a:buFont typeface="Wingdings" panose="05000000000000000000" pitchFamily="2" charset="2"/>
              <a:buAutoNum type="arabicPeriod" startAt="2"/>
            </a:pPr>
            <a:r>
              <a:rPr lang="en-US" altLang="zh-CN" sz="2000" b="1">
                <a:latin typeface="Times New Roman" panose="02020603050405020304" pitchFamily="18" charset="0"/>
                <a:ea typeface="黑体" panose="02010609060101010101" pitchFamily="49" charset="-122"/>
              </a:rPr>
              <a:t>Sinks </a:t>
            </a:r>
            <a:r>
              <a:rPr lang="zh-CN" altLang="en-US" sz="2000" b="1">
                <a:latin typeface="Times New Roman" panose="02020603050405020304" pitchFamily="18" charset="0"/>
                <a:ea typeface="黑体" panose="02010609060101010101" pitchFamily="49" charset="-122"/>
              </a:rPr>
              <a:t>库</a:t>
            </a:r>
            <a:endParaRPr lang="zh-CN" altLang="en-US" sz="2000">
              <a:latin typeface="Times New Roman" panose="02020603050405020304" pitchFamily="18" charset="0"/>
              <a:ea typeface="黑体" panose="02010609060101010101" pitchFamily="49" charset="-122"/>
            </a:endParaRPr>
          </a:p>
          <a:p>
            <a:pPr marL="1066800" lvl="1" indent="-609600" algn="just">
              <a:buClr>
                <a:srgbClr val="666633"/>
              </a:buClr>
              <a:buFont typeface="Wingdings" panose="05000000000000000000" pitchFamily="2" charset="2"/>
              <a:buChar char="Ø"/>
            </a:pPr>
            <a:r>
              <a:rPr lang="zh-CN" altLang="en-US" sz="2000">
                <a:ea typeface="黑体" panose="02010609060101010101" pitchFamily="49" charset="-122"/>
              </a:rPr>
              <a:t>示波器属性对话框</a:t>
            </a:r>
            <a:endParaRPr lang="zh-CN" altLang="en-US" sz="2000">
              <a:latin typeface="Times New Roman" panose="02020603050405020304" pitchFamily="18" charset="0"/>
              <a:ea typeface="黑体" panose="02010609060101010101" pitchFamily="49" charset="-122"/>
            </a:endParaRPr>
          </a:p>
        </p:txBody>
      </p:sp>
      <p:grpSp>
        <p:nvGrpSpPr>
          <p:cNvPr id="35842" name="Group 15"/>
          <p:cNvGrpSpPr>
            <a:grpSpLocks/>
          </p:cNvGrpSpPr>
          <p:nvPr/>
        </p:nvGrpSpPr>
        <p:grpSpPr bwMode="auto">
          <a:xfrm>
            <a:off x="2809875" y="1989138"/>
            <a:ext cx="6076950" cy="3509962"/>
            <a:chOff x="1698" y="1682"/>
            <a:chExt cx="6943" cy="4319"/>
          </a:xfrm>
        </p:grpSpPr>
        <p:pic>
          <p:nvPicPr>
            <p:cNvPr id="35843"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 y="1682"/>
              <a:ext cx="4665" cy="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17"/>
            <p:cNvSpPr txBox="1">
              <a:spLocks noChangeArrowheads="1"/>
            </p:cNvSpPr>
            <p:nvPr/>
          </p:nvSpPr>
          <p:spPr bwMode="auto">
            <a:xfrm>
              <a:off x="4228" y="5615"/>
              <a:ext cx="3511"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ea typeface="黑体" panose="02010609060101010101" pitchFamily="49" charset="-122"/>
                </a:rPr>
                <a:t>示波器属性对话框</a:t>
              </a:r>
              <a:r>
                <a:rPr lang="en-US" altLang="zh-CN" sz="1600">
                  <a:latin typeface="Times New Roman" panose="02020603050405020304" pitchFamily="18" charset="0"/>
                  <a:ea typeface="黑体" panose="02010609060101010101" pitchFamily="49" charset="-122"/>
                </a:rPr>
                <a:t>Data history</a:t>
              </a:r>
              <a:r>
                <a:rPr lang="zh-CN" altLang="en-US" sz="1600">
                  <a:latin typeface="Times New Roman" panose="02020603050405020304" pitchFamily="18" charset="0"/>
                  <a:ea typeface="黑体" panose="02010609060101010101" pitchFamily="49" charset="-122"/>
                </a:rPr>
                <a:t>页</a:t>
              </a:r>
            </a:p>
          </p:txBody>
        </p:sp>
        <p:sp>
          <p:nvSpPr>
            <p:cNvPr id="35845" name="Text Box 18"/>
            <p:cNvSpPr txBox="1">
              <a:spLocks noChangeArrowheads="1"/>
            </p:cNvSpPr>
            <p:nvPr/>
          </p:nvSpPr>
          <p:spPr bwMode="auto">
            <a:xfrm>
              <a:off x="1726" y="1964"/>
              <a:ext cx="1904"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latin typeface="Times New Roman" panose="02020603050405020304" pitchFamily="18" charset="0"/>
                  <a:ea typeface="黑体" panose="02010609060101010101" pitchFamily="49" charset="-122"/>
                </a:rPr>
                <a:t>设定缓冲区接受数据的长度</a:t>
              </a:r>
              <a:r>
                <a:rPr lang="en-US" altLang="zh-CN" sz="1600">
                  <a:latin typeface="Times New Roman" panose="02020603050405020304" pitchFamily="18" charset="0"/>
                  <a:ea typeface="黑体" panose="02010609060101010101" pitchFamily="49" charset="-122"/>
                </a:rPr>
                <a:t>,</a:t>
              </a:r>
              <a:r>
                <a:rPr lang="zh-CN" altLang="en-US" sz="1600">
                  <a:latin typeface="Times New Roman" panose="02020603050405020304" pitchFamily="18" charset="0"/>
                  <a:ea typeface="黑体" panose="02010609060101010101" pitchFamily="49" charset="-122"/>
                </a:rPr>
                <a:t>勾选为缺省状态</a:t>
              </a:r>
              <a:r>
                <a:rPr lang="en-US" altLang="zh-CN" sz="1600">
                  <a:latin typeface="Times New Roman" panose="02020603050405020304" pitchFamily="18" charset="0"/>
                  <a:ea typeface="黑体" panose="02010609060101010101" pitchFamily="49" charset="-122"/>
                </a:rPr>
                <a:t>,</a:t>
              </a:r>
              <a:r>
                <a:rPr lang="zh-CN" altLang="en-US" sz="1600">
                  <a:latin typeface="Times New Roman" panose="02020603050405020304" pitchFamily="18" charset="0"/>
                  <a:ea typeface="黑体" panose="02010609060101010101" pitchFamily="49" charset="-122"/>
                </a:rPr>
                <a:t>其值为</a:t>
              </a:r>
              <a:r>
                <a:rPr lang="en-US" altLang="zh-CN" sz="1600">
                  <a:latin typeface="Times New Roman" panose="02020603050405020304" pitchFamily="18" charset="0"/>
                  <a:ea typeface="黑体" panose="02010609060101010101" pitchFamily="49" charset="-122"/>
                </a:rPr>
                <a:t>5000</a:t>
              </a:r>
            </a:p>
          </p:txBody>
        </p:sp>
        <p:sp>
          <p:nvSpPr>
            <p:cNvPr id="35846" name="Line 19"/>
            <p:cNvSpPr>
              <a:spLocks noChangeShapeType="1"/>
            </p:cNvSpPr>
            <p:nvPr/>
          </p:nvSpPr>
          <p:spPr bwMode="auto">
            <a:xfrm flipV="1">
              <a:off x="3603" y="2804"/>
              <a:ext cx="45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5847" name="Text Box 20"/>
            <p:cNvSpPr txBox="1">
              <a:spLocks noChangeArrowheads="1"/>
            </p:cNvSpPr>
            <p:nvPr/>
          </p:nvSpPr>
          <p:spPr bwMode="auto">
            <a:xfrm>
              <a:off x="1698" y="3269"/>
              <a:ext cx="1904" cy="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latin typeface="Times New Roman" panose="02020603050405020304" pitchFamily="18" charset="0"/>
                  <a:ea typeface="黑体" panose="02010609060101010101" pitchFamily="49" charset="-122"/>
                </a:rPr>
                <a:t>确定示波器数据是否保存到</a:t>
              </a:r>
              <a:r>
                <a:rPr lang="en-US" altLang="zh-CN" sz="1600">
                  <a:latin typeface="Times New Roman" panose="02020603050405020304" pitchFamily="18" charset="0"/>
                  <a:ea typeface="黑体" panose="02010609060101010101" pitchFamily="49" charset="-122"/>
                </a:rPr>
                <a:t>MATLAB</a:t>
              </a:r>
              <a:r>
                <a:rPr lang="zh-CN" altLang="en-US" sz="1600">
                  <a:latin typeface="Times New Roman" panose="02020603050405020304" pitchFamily="18" charset="0"/>
                  <a:ea typeface="黑体" panose="02010609060101010101" pitchFamily="49" charset="-122"/>
                </a:rPr>
                <a:t>工作空间。若勾选则为保存，且需确定变量名和保存格式</a:t>
              </a:r>
              <a:r>
                <a:rPr lang="en-US" altLang="zh-CN" sz="1600">
                  <a:latin typeface="Times New Roman" panose="02020603050405020304" pitchFamily="18" charset="0"/>
                  <a:ea typeface="黑体" panose="02010609060101010101" pitchFamily="49" charset="-122"/>
                </a:rPr>
                <a:t>(</a:t>
              </a:r>
              <a:r>
                <a:rPr lang="zh-CN" altLang="en-US" sz="1600">
                  <a:latin typeface="Times New Roman" panose="02020603050405020304" pitchFamily="18" charset="0"/>
                  <a:ea typeface="黑体" panose="02010609060101010101" pitchFamily="49" charset="-122"/>
                </a:rPr>
                <a:t>缺省时</a:t>
              </a:r>
              <a:r>
                <a:rPr lang="en-US" altLang="zh-CN" sz="1600">
                  <a:latin typeface="Times New Roman" panose="02020603050405020304" pitchFamily="18" charset="0"/>
                  <a:ea typeface="黑体" panose="02010609060101010101" pitchFamily="49" charset="-122"/>
                </a:rPr>
                <a:t>,</a:t>
              </a:r>
              <a:r>
                <a:rPr lang="zh-CN" altLang="en-US" sz="1600">
                  <a:latin typeface="Times New Roman" panose="02020603050405020304" pitchFamily="18" charset="0"/>
                  <a:ea typeface="黑体" panose="02010609060101010101" pitchFamily="49" charset="-122"/>
                </a:rPr>
                <a:t>不被勾选</a:t>
              </a:r>
              <a:r>
                <a:rPr lang="en-US" altLang="zh-CN" sz="1600">
                  <a:latin typeface="Times New Roman" panose="02020603050405020304" pitchFamily="18" charset="0"/>
                  <a:ea typeface="黑体" panose="02010609060101010101" pitchFamily="49" charset="-122"/>
                </a:rPr>
                <a:t>)</a:t>
              </a:r>
            </a:p>
          </p:txBody>
        </p:sp>
        <p:sp>
          <p:nvSpPr>
            <p:cNvPr id="35848" name="Line 21"/>
            <p:cNvSpPr>
              <a:spLocks noChangeShapeType="1"/>
            </p:cNvSpPr>
            <p:nvPr/>
          </p:nvSpPr>
          <p:spPr bwMode="auto">
            <a:xfrm flipV="1">
              <a:off x="3572" y="3449"/>
              <a:ext cx="45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35849"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237763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22"/>
          <p:cNvSpPr txBox="1">
            <a:spLocks noChangeArrowheads="1"/>
          </p:cNvSpPr>
          <p:nvPr/>
        </p:nvSpPr>
        <p:spPr bwMode="auto">
          <a:xfrm>
            <a:off x="2000251" y="728664"/>
            <a:ext cx="79660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latinLnBrk="1">
              <a:spcBef>
                <a:spcPct val="50000"/>
              </a:spcBef>
            </a:pPr>
            <a:r>
              <a:rPr lang="en-US" altLang="zh-CN" sz="2000">
                <a:latin typeface="Times New Roman" panose="02020603050405020304" pitchFamily="18" charset="0"/>
                <a:ea typeface="黑体" panose="02010609060101010101" pitchFamily="49" charset="-122"/>
              </a:rPr>
              <a:t>【</a:t>
            </a:r>
            <a:r>
              <a:rPr lang="zh-CN" altLang="en-US" sz="2000">
                <a:latin typeface="Times New Roman" panose="02020603050405020304" pitchFamily="18" charset="0"/>
                <a:ea typeface="黑体" panose="02010609060101010101" pitchFamily="49" charset="-122"/>
              </a:rPr>
              <a:t>例</a:t>
            </a:r>
            <a:r>
              <a:rPr lang="en-US" altLang="zh-CN" sz="2000">
                <a:latin typeface="Times New Roman" panose="02020603050405020304" pitchFamily="18" charset="0"/>
                <a:ea typeface="黑体" panose="02010609060101010101" pitchFamily="49" charset="-122"/>
              </a:rPr>
              <a:t>1】</a:t>
            </a:r>
            <a:r>
              <a:rPr lang="zh-CN" altLang="en-US" sz="2000">
                <a:latin typeface="Times New Roman" panose="02020603050405020304" pitchFamily="18" charset="0"/>
                <a:ea typeface="黑体" panose="02010609060101010101" pitchFamily="49" charset="-122"/>
              </a:rPr>
              <a:t>示波器应用示例。</a:t>
            </a:r>
            <a:r>
              <a:rPr lang="en-US" altLang="zh-CN" sz="2000">
                <a:latin typeface="Times New Roman" panose="02020603050405020304" pitchFamily="18" charset="0"/>
                <a:ea typeface="黑体" panose="02010609060101010101" pitchFamily="49" charset="-122"/>
              </a:rPr>
              <a:t>Simulink</a:t>
            </a:r>
            <a:r>
              <a:rPr lang="zh-CN" altLang="en-US" sz="2000">
                <a:latin typeface="Times New Roman" panose="02020603050405020304" pitchFamily="18" charset="0"/>
                <a:ea typeface="黑体" panose="02010609060101010101" pitchFamily="49" charset="-122"/>
              </a:rPr>
              <a:t>仿真模型如左图所示，示波器输入为</a:t>
            </a:r>
            <a:r>
              <a:rPr lang="en-US" altLang="zh-CN" sz="2000">
                <a:latin typeface="Times New Roman" panose="02020603050405020304" pitchFamily="18" charset="0"/>
                <a:ea typeface="黑体" panose="02010609060101010101" pitchFamily="49" charset="-122"/>
              </a:rPr>
              <a:t>3</a:t>
            </a:r>
            <a:r>
              <a:rPr lang="zh-CN" altLang="en-US" sz="2000">
                <a:latin typeface="Times New Roman" panose="02020603050405020304" pitchFamily="18" charset="0"/>
                <a:ea typeface="黑体" panose="02010609060101010101" pitchFamily="49" charset="-122"/>
              </a:rPr>
              <a:t>（</a:t>
            </a:r>
            <a:r>
              <a:rPr lang="en-US" altLang="zh-CN" sz="2000">
                <a:latin typeface="Times New Roman" panose="02020603050405020304" pitchFamily="18" charset="0"/>
                <a:ea typeface="黑体" panose="02010609060101010101" pitchFamily="49" charset="-122"/>
              </a:rPr>
              <a:t>Y</a:t>
            </a:r>
            <a:r>
              <a:rPr lang="zh-CN" altLang="en-US" sz="2000">
                <a:latin typeface="Times New Roman" panose="02020603050405020304" pitchFamily="18" charset="0"/>
                <a:ea typeface="黑体" panose="02010609060101010101" pitchFamily="49" charset="-122"/>
              </a:rPr>
              <a:t>轴个数为</a:t>
            </a:r>
            <a:r>
              <a:rPr lang="en-US" altLang="zh-CN" sz="2000">
                <a:latin typeface="Times New Roman" panose="02020603050405020304" pitchFamily="18" charset="0"/>
                <a:ea typeface="黑体" panose="02010609060101010101" pitchFamily="49" charset="-122"/>
              </a:rPr>
              <a:t>3</a:t>
            </a:r>
            <a:r>
              <a:rPr lang="zh-CN" altLang="en-US" sz="2000">
                <a:latin typeface="Times New Roman" panose="02020603050405020304" pitchFamily="18" charset="0"/>
                <a:ea typeface="黑体" panose="02010609060101010101" pitchFamily="49" charset="-122"/>
              </a:rPr>
              <a:t>）。右图为该示波器显示的三路输入信号的波形</a:t>
            </a:r>
            <a:r>
              <a:rPr lang="en-US" altLang="zh-CN" sz="2000">
                <a:latin typeface="Times New Roman" panose="02020603050405020304" pitchFamily="18" charset="0"/>
                <a:ea typeface="黑体" panose="02010609060101010101" pitchFamily="49" charset="-122"/>
              </a:rPr>
              <a:t>. </a:t>
            </a:r>
          </a:p>
        </p:txBody>
      </p:sp>
      <p:pic>
        <p:nvPicPr>
          <p:cNvPr id="36866"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164" y="2079625"/>
            <a:ext cx="328612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614" y="1989138"/>
            <a:ext cx="3779837"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570470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idx="1"/>
          </p:nvPr>
        </p:nvSpPr>
        <p:spPr>
          <a:xfrm>
            <a:off x="1820863" y="593726"/>
            <a:ext cx="8235950" cy="3375025"/>
          </a:xfrm>
        </p:spPr>
        <p:txBody>
          <a:bodyPr/>
          <a:lstStyle/>
          <a:p>
            <a:pPr marL="1066800" lvl="1" indent="-609600" algn="just">
              <a:buClr>
                <a:schemeClr val="accent2"/>
              </a:buClr>
              <a:buFont typeface="Wingdings" panose="05000000000000000000" pitchFamily="2" charset="2"/>
              <a:buAutoNum type="arabicPeriod" startAt="3"/>
            </a:pPr>
            <a:r>
              <a:rPr lang="en-US" altLang="zh-CN" sz="2000" b="1">
                <a:latin typeface="Times New Roman" panose="02020603050405020304" pitchFamily="18" charset="0"/>
                <a:ea typeface="黑体" panose="02010609060101010101" pitchFamily="49" charset="-122"/>
              </a:rPr>
              <a:t>Continuous </a:t>
            </a:r>
            <a:r>
              <a:rPr lang="zh-CN" altLang="en-US" sz="2000" b="1">
                <a:latin typeface="Times New Roman" panose="02020603050405020304" pitchFamily="18" charset="0"/>
                <a:ea typeface="黑体" panose="02010609060101010101" pitchFamily="49" charset="-122"/>
              </a:rPr>
              <a:t>库</a:t>
            </a:r>
            <a:endParaRPr lang="zh-CN" altLang="en-US" sz="2000">
              <a:latin typeface="Times New Roman" panose="02020603050405020304" pitchFamily="18" charset="0"/>
              <a:ea typeface="黑体" panose="02010609060101010101" pitchFamily="49" charset="-122"/>
            </a:endParaRPr>
          </a:p>
          <a:p>
            <a:pPr marL="1066800" lvl="1" indent="-609600" algn="just">
              <a:buClr>
                <a:srgbClr val="FF6600"/>
              </a:buClr>
              <a:buNone/>
            </a:pPr>
            <a:r>
              <a:rPr lang="zh-CN" altLang="en-US" sz="2000">
                <a:latin typeface="黑体" panose="02010609060101010101" pitchFamily="49" charset="-122"/>
                <a:ea typeface="黑体" panose="02010609060101010101" pitchFamily="49" charset="-122"/>
              </a:rPr>
              <a:t>    该库包含描述线性函数的模块。双击    即弹出下图：</a:t>
            </a:r>
          </a:p>
          <a:p>
            <a:pPr marL="1422400" lvl="2" indent="-508000" algn="just">
              <a:spcBef>
                <a:spcPct val="50000"/>
              </a:spcBef>
              <a:buClr>
                <a:srgbClr val="FF6600"/>
              </a:buClr>
              <a:buNone/>
            </a:pPr>
            <a:endParaRPr lang="zh-CN" altLang="en-US">
              <a:latin typeface="Times New Roman" panose="02020603050405020304" pitchFamily="18" charset="0"/>
              <a:ea typeface="黑体" panose="02010609060101010101" pitchFamily="49" charset="-122"/>
            </a:endParaRPr>
          </a:p>
        </p:txBody>
      </p:sp>
      <p:pic>
        <p:nvPicPr>
          <p:cNvPr id="378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663" y="1314451"/>
            <a:ext cx="4683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0689" y="1898650"/>
            <a:ext cx="33813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2" name="Group 13"/>
          <p:cNvGrpSpPr>
            <a:grpSpLocks/>
          </p:cNvGrpSpPr>
          <p:nvPr/>
        </p:nvGrpSpPr>
        <p:grpSpPr bwMode="auto">
          <a:xfrm>
            <a:off x="2270126" y="1854201"/>
            <a:ext cx="4276725" cy="3871913"/>
            <a:chOff x="470" y="1168"/>
            <a:chExt cx="2694" cy="2439"/>
          </a:xfrm>
        </p:grpSpPr>
        <p:pic>
          <p:nvPicPr>
            <p:cNvPr id="3789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 y="2075"/>
              <a:ext cx="2637" cy="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 Box 11"/>
            <p:cNvSpPr txBox="1">
              <a:spLocks noChangeArrowheads="1"/>
            </p:cNvSpPr>
            <p:nvPr/>
          </p:nvSpPr>
          <p:spPr bwMode="auto">
            <a:xfrm>
              <a:off x="470" y="1253"/>
              <a:ext cx="269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Gulim" panose="020B0600000101010101" pitchFamily="34" charset="-127"/>
                  <a:ea typeface="Gulim" panose="020B0600000101010101" pitchFamily="34" charset="-127"/>
                </a:defRPr>
              </a:lvl1pPr>
              <a:lvl2pPr eaLnBrk="0" hangingPunct="0">
                <a:defRPr sz="2400">
                  <a:solidFill>
                    <a:schemeClr val="tx1"/>
                  </a:solidFill>
                  <a:latin typeface="Gulim" panose="020B0600000101010101" pitchFamily="34" charset="-127"/>
                  <a:ea typeface="Gulim" panose="020B0600000101010101" pitchFamily="34" charset="-127"/>
                </a:defRPr>
              </a:lvl2pPr>
              <a:lvl3pPr eaLnBrk="0" hangingPunct="0">
                <a:defRPr sz="2400">
                  <a:solidFill>
                    <a:schemeClr val="tx1"/>
                  </a:solidFill>
                  <a:latin typeface="Gulim" panose="020B0600000101010101" pitchFamily="34" charset="-127"/>
                  <a:ea typeface="Gulim" panose="020B0600000101010101" pitchFamily="34" charset="-127"/>
                </a:defRPr>
              </a:lvl3pPr>
              <a:lvl4pPr eaLnBrk="0" hangingPunct="0">
                <a:defRPr sz="2400">
                  <a:solidFill>
                    <a:schemeClr val="tx1"/>
                  </a:solidFill>
                  <a:latin typeface="Gulim" panose="020B0600000101010101" pitchFamily="34" charset="-127"/>
                  <a:ea typeface="Gulim" panose="020B0600000101010101" pitchFamily="34" charset="-127"/>
                </a:defRPr>
              </a:lvl4pPr>
              <a:lvl5pPr eaLnBrk="0" hangingPunct="0">
                <a:defRPr sz="2400">
                  <a:solidFill>
                    <a:schemeClr val="tx1"/>
                  </a:solidFill>
                  <a:latin typeface="Gulim" panose="020B0600000101010101" pitchFamily="34" charset="-127"/>
                  <a:ea typeface="Gulim" panose="020B0600000101010101" pitchFamily="34" charset="-127"/>
                </a:defRPr>
              </a:lvl5pPr>
              <a:lvl6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6pPr>
              <a:lvl7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7pPr>
              <a:lvl8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8pPr>
              <a:lvl9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9pPr>
            </a:lstStyle>
            <a:p>
              <a:pPr algn="just" eaLnBrk="1" latinLnBrk="1" hangingPunct="1">
                <a:spcBef>
                  <a:spcPct val="50000"/>
                </a:spcBef>
                <a:buClr>
                  <a:srgbClr val="FF6600"/>
                </a:buClr>
                <a:buFontTx/>
                <a:buAutoNum type="circleNumDbPlain"/>
              </a:pPr>
              <a:r>
                <a:rPr lang="zh-CN" altLang="en-US" sz="2000">
                  <a:latin typeface="Times New Roman" panose="02020603050405020304" pitchFamily="18" charset="0"/>
                  <a:ea typeface="黑体" panose="02010609060101010101" pitchFamily="49" charset="-122"/>
                </a:rPr>
                <a:t>          ：微分环节。其输出为其输入信号的微分。如下图为输入斜坡信号时微分环节的输出：</a:t>
              </a:r>
            </a:p>
          </p:txBody>
        </p:sp>
        <p:pic>
          <p:nvPicPr>
            <p:cNvPr id="3789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 y="1168"/>
              <a:ext cx="35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896"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871690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idx="1"/>
          </p:nvPr>
        </p:nvSpPr>
        <p:spPr>
          <a:xfrm>
            <a:off x="1820864" y="593725"/>
            <a:ext cx="8415337" cy="2655888"/>
          </a:xfrm>
        </p:spPr>
        <p:txBody>
          <a:bodyPr/>
          <a:lstStyle/>
          <a:p>
            <a:pPr marL="711200" indent="-711200" algn="just">
              <a:buClr>
                <a:schemeClr val="accent2"/>
              </a:buClr>
              <a:buFont typeface="Wingdings" panose="05000000000000000000" pitchFamily="2" charset="2"/>
              <a:buAutoNum type="arabicPeriod" startAt="3"/>
            </a:pPr>
            <a:r>
              <a:rPr lang="en-US" altLang="zh-CN" sz="2000" b="1">
                <a:latin typeface="Times New Roman" panose="02020603050405020304" pitchFamily="18" charset="0"/>
                <a:ea typeface="黑体" panose="02010609060101010101" pitchFamily="49" charset="-122"/>
              </a:rPr>
              <a:t>Continuous </a:t>
            </a:r>
            <a:r>
              <a:rPr lang="zh-CN" altLang="en-US" sz="2000" b="1">
                <a:latin typeface="Times New Roman" panose="02020603050405020304" pitchFamily="18" charset="0"/>
                <a:ea typeface="黑体" panose="02010609060101010101" pitchFamily="49" charset="-122"/>
              </a:rPr>
              <a:t>库</a:t>
            </a:r>
            <a:endParaRPr lang="zh-CN" altLang="en-US" sz="2000">
              <a:latin typeface="Times New Roman" panose="02020603050405020304" pitchFamily="18" charset="0"/>
              <a:ea typeface="黑体" panose="02010609060101010101" pitchFamily="49" charset="-122"/>
            </a:endParaRPr>
          </a:p>
          <a:p>
            <a:pPr marL="1066800" lvl="1" indent="-609600" algn="just">
              <a:spcBef>
                <a:spcPct val="50000"/>
              </a:spcBef>
              <a:buClr>
                <a:srgbClr val="FF6600"/>
              </a:buClr>
              <a:buFont typeface="Wingdings" panose="05000000000000000000" pitchFamily="2" charset="2"/>
              <a:buAutoNum type="circleNumDbPlain" startAt="2"/>
            </a:pPr>
            <a:r>
              <a:rPr lang="en-US" altLang="zh-CN" sz="2000">
                <a:latin typeface="Times New Roman" panose="02020603050405020304" pitchFamily="18" charset="0"/>
              </a:rPr>
              <a:t>              </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黑体" panose="02010609060101010101" pitchFamily="49" charset="-122"/>
              </a:rPr>
              <a:t>积分环节。其输出为其输入信号的积分。</a:t>
            </a:r>
          </a:p>
          <a:p>
            <a:pPr marL="1422400" lvl="2" indent="-508000" algn="just">
              <a:spcBef>
                <a:spcPct val="50000"/>
              </a:spcBef>
              <a:buClr>
                <a:srgbClr val="666633"/>
              </a:buClr>
              <a:buFont typeface="Wingdings" panose="05000000000000000000" pitchFamily="2" charset="2"/>
              <a:buChar char="Ø"/>
            </a:pPr>
            <a:r>
              <a:rPr lang="zh-CN" altLang="en-US">
                <a:latin typeface="Times New Roman" panose="02020603050405020304" pitchFamily="18" charset="0"/>
                <a:ea typeface="黑体" panose="02010609060101010101" pitchFamily="49" charset="-122"/>
              </a:rPr>
              <a:t>双击该模块</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弹出积分器的参数对话框</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可设置积分器的复位、积分上限和下限等。当设置为信号下跳过零复位、积分器限幅为</a:t>
            </a:r>
            <a:r>
              <a:rPr lang="zh-CN" altLang="en-US">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Times New Roman" panose="02020603050405020304" pitchFamily="18" charset="0"/>
                <a:ea typeface="黑体" panose="02010609060101010101" pitchFamily="49" charset="-122"/>
                <a:sym typeface="Symbol" panose="05050102010706020507" pitchFamily="18" charset="2"/>
              </a:rPr>
              <a:t>5</a:t>
            </a:r>
            <a:r>
              <a:rPr lang="zh-CN" altLang="en-US">
                <a:latin typeface="Times New Roman" panose="02020603050405020304" pitchFamily="18" charset="0"/>
                <a:ea typeface="黑体" panose="02010609060101010101" pitchFamily="49" charset="-122"/>
                <a:sym typeface="Symbol" panose="05050102010706020507" pitchFamily="18" charset="2"/>
              </a:rPr>
              <a:t>时，积分器对谐波输入的输出如图所示：</a:t>
            </a:r>
            <a:endParaRPr lang="zh-CN" altLang="en-US">
              <a:latin typeface="Times New Roman" panose="02020603050405020304" pitchFamily="18" charset="0"/>
              <a:ea typeface="黑体" panose="02010609060101010101" pitchFamily="49" charset="-122"/>
            </a:endParaRPr>
          </a:p>
          <a:p>
            <a:pPr marL="1422400" lvl="2" indent="-508000" algn="just">
              <a:spcBef>
                <a:spcPct val="50000"/>
              </a:spcBef>
              <a:buClr>
                <a:srgbClr val="FF6600"/>
              </a:buClr>
              <a:buNone/>
            </a:pPr>
            <a:endParaRPr lang="zh-CN" altLang="en-US">
              <a:latin typeface="Times New Roman" panose="02020603050405020304" pitchFamily="18" charset="0"/>
              <a:ea typeface="黑体" panose="02010609060101010101" pitchFamily="49" charset="-122"/>
            </a:endParaRPr>
          </a:p>
        </p:txBody>
      </p:sp>
      <p:pic>
        <p:nvPicPr>
          <p:cNvPr id="3891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301" y="998539"/>
            <a:ext cx="7651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2619375"/>
            <a:ext cx="360045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3" y="4954588"/>
            <a:ext cx="2925762" cy="124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8917"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5513" y="2647950"/>
            <a:ext cx="41402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263148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idx="1"/>
          </p:nvPr>
        </p:nvSpPr>
        <p:spPr>
          <a:xfrm>
            <a:off x="1820863" y="593725"/>
            <a:ext cx="8235950" cy="2655888"/>
          </a:xfrm>
        </p:spPr>
        <p:txBody>
          <a:bodyPr/>
          <a:lstStyle/>
          <a:p>
            <a:pPr marL="711200" indent="-711200" algn="just">
              <a:buClr>
                <a:srgbClr val="666633"/>
              </a:buClr>
              <a:buNone/>
            </a:pPr>
            <a:r>
              <a:rPr lang="zh-CN" altLang="en-US" sz="2000">
                <a:latin typeface="Times New Roman" panose="02020603050405020304" pitchFamily="18" charset="0"/>
                <a:ea typeface="黑体" panose="02010609060101010101" pitchFamily="49" charset="-122"/>
              </a:rPr>
              <a:t>  </a:t>
            </a:r>
          </a:p>
          <a:p>
            <a:pPr marL="1066800" lvl="1" indent="-609600" algn="just">
              <a:buClr>
                <a:schemeClr val="accent2"/>
              </a:buClr>
              <a:buFont typeface="Wingdings" panose="05000000000000000000" pitchFamily="2" charset="2"/>
              <a:buAutoNum type="arabicPeriod" startAt="3"/>
            </a:pPr>
            <a:r>
              <a:rPr lang="en-US" altLang="zh-CN" sz="2000" b="1">
                <a:latin typeface="Times New Roman" panose="02020603050405020304" pitchFamily="18" charset="0"/>
                <a:ea typeface="黑体" panose="02010609060101010101" pitchFamily="49" charset="-122"/>
              </a:rPr>
              <a:t>Continuous </a:t>
            </a:r>
            <a:r>
              <a:rPr lang="zh-CN" altLang="en-US" sz="2000" b="1">
                <a:latin typeface="Times New Roman" panose="02020603050405020304" pitchFamily="18" charset="0"/>
                <a:ea typeface="黑体" panose="02010609060101010101" pitchFamily="49" charset="-122"/>
              </a:rPr>
              <a:t>库</a:t>
            </a:r>
            <a:endParaRPr lang="zh-CN" altLang="en-US" sz="2000">
              <a:latin typeface="Times New Roman" panose="02020603050405020304" pitchFamily="18" charset="0"/>
              <a:ea typeface="黑体" panose="02010609060101010101" pitchFamily="49" charset="-122"/>
            </a:endParaRPr>
          </a:p>
          <a:p>
            <a:pPr marL="1066800" lvl="1" indent="-609600" algn="just">
              <a:spcBef>
                <a:spcPct val="50000"/>
              </a:spcBef>
              <a:buClr>
                <a:srgbClr val="FF6600"/>
              </a:buClr>
              <a:buFont typeface="Wingdings" panose="05000000000000000000" pitchFamily="2" charset="2"/>
              <a:buAutoNum type="circleNumDbPlain" startAt="3"/>
            </a:pPr>
            <a:r>
              <a:rPr lang="zh-CN" altLang="en-US" sz="2000">
                <a:latin typeface="Times New Roman" panose="02020603050405020304" pitchFamily="18" charset="0"/>
                <a:ea typeface="黑体" panose="02010609060101010101" pitchFamily="49" charset="-122"/>
              </a:rPr>
              <a:t>            ：分子分母为多项式形式的传递函数。</a:t>
            </a:r>
          </a:p>
          <a:p>
            <a:pPr marL="1422400" lvl="2" indent="-508000" algn="just">
              <a:spcBef>
                <a:spcPct val="50000"/>
              </a:spcBef>
              <a:buClr>
                <a:srgbClr val="666633"/>
              </a:buClr>
              <a:buFont typeface="Wingdings" panose="05000000000000000000" pitchFamily="2" charset="2"/>
              <a:buChar char="Ø"/>
            </a:pPr>
            <a:r>
              <a:rPr lang="zh-CN" altLang="en-US">
                <a:latin typeface="Times New Roman" panose="02020603050405020304" pitchFamily="18" charset="0"/>
                <a:ea typeface="黑体" panose="02010609060101010101" pitchFamily="49" charset="-122"/>
              </a:rPr>
              <a:t>双击该模块，弹出</a:t>
            </a:r>
            <a:r>
              <a:rPr lang="zh-CN" altLang="en-US" sz="1800">
                <a:latin typeface="Times New Roman" panose="02020603050405020304" pitchFamily="18" charset="0"/>
                <a:ea typeface="黑体" panose="02010609060101010101" pitchFamily="49" charset="-122"/>
              </a:rPr>
              <a:t>传递函数</a:t>
            </a:r>
            <a:r>
              <a:rPr lang="zh-CN" altLang="en-US">
                <a:latin typeface="Times New Roman" panose="02020603050405020304" pitchFamily="18" charset="0"/>
                <a:ea typeface="黑体" panose="02010609060101010101" pitchFamily="49" charset="-122"/>
              </a:rPr>
              <a:t>的参数对话框，</a:t>
            </a:r>
            <a:r>
              <a:rPr lang="zh-CN" altLang="en-US">
                <a:ea typeface="黑体" panose="02010609060101010101" pitchFamily="49" charset="-122"/>
              </a:rPr>
              <a:t>设置框图中的参数后，该传递函数显示如下：</a:t>
            </a:r>
            <a:endParaRPr lang="zh-CN" altLang="en-US">
              <a:latin typeface="Times New Roman" panose="02020603050405020304" pitchFamily="18" charset="0"/>
              <a:ea typeface="黑体" panose="02010609060101010101" pitchFamily="49" charset="-122"/>
            </a:endParaRPr>
          </a:p>
        </p:txBody>
      </p:sp>
      <p:pic>
        <p:nvPicPr>
          <p:cNvPr id="399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6" y="1268413"/>
            <a:ext cx="8540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2889251"/>
            <a:ext cx="39624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925" y="2889250"/>
            <a:ext cx="1676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4242062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idx="1"/>
          </p:nvPr>
        </p:nvSpPr>
        <p:spPr>
          <a:xfrm>
            <a:off x="1820863" y="593725"/>
            <a:ext cx="8235950" cy="2655888"/>
          </a:xfrm>
        </p:spPr>
        <p:txBody>
          <a:bodyPr/>
          <a:lstStyle/>
          <a:p>
            <a:pPr marL="711200" indent="-711200" algn="just">
              <a:buClr>
                <a:srgbClr val="666633"/>
              </a:buClr>
              <a:buNone/>
            </a:pPr>
            <a:r>
              <a:rPr lang="zh-CN" altLang="en-US" sz="2000">
                <a:latin typeface="Times New Roman" panose="02020603050405020304" pitchFamily="18" charset="0"/>
                <a:ea typeface="黑体" panose="02010609060101010101" pitchFamily="49" charset="-122"/>
              </a:rPr>
              <a:t>  </a:t>
            </a:r>
          </a:p>
          <a:p>
            <a:pPr marL="1066800" lvl="1" indent="-609600" algn="just">
              <a:buClr>
                <a:schemeClr val="accent2"/>
              </a:buClr>
              <a:buFont typeface="Wingdings" panose="05000000000000000000" pitchFamily="2" charset="2"/>
              <a:buAutoNum type="arabicPeriod" startAt="3"/>
            </a:pPr>
            <a:r>
              <a:rPr lang="en-US" altLang="zh-CN" sz="2000" b="1">
                <a:latin typeface="Times New Roman" panose="02020603050405020304" pitchFamily="18" charset="0"/>
                <a:ea typeface="黑体" panose="02010609060101010101" pitchFamily="49" charset="-122"/>
              </a:rPr>
              <a:t>Continuous </a:t>
            </a:r>
            <a:r>
              <a:rPr lang="zh-CN" altLang="en-US" sz="2000" b="1">
                <a:latin typeface="Times New Roman" panose="02020603050405020304" pitchFamily="18" charset="0"/>
                <a:ea typeface="黑体" panose="02010609060101010101" pitchFamily="49" charset="-122"/>
              </a:rPr>
              <a:t>库</a:t>
            </a:r>
            <a:endParaRPr lang="zh-CN" altLang="en-US" sz="2000">
              <a:latin typeface="Times New Roman" panose="02020603050405020304" pitchFamily="18" charset="0"/>
              <a:ea typeface="黑体" panose="02010609060101010101" pitchFamily="49" charset="-122"/>
            </a:endParaRPr>
          </a:p>
          <a:p>
            <a:pPr marL="1422400" lvl="2" indent="-508000" algn="just">
              <a:spcBef>
                <a:spcPct val="50000"/>
              </a:spcBef>
              <a:buClr>
                <a:srgbClr val="FF6600"/>
              </a:buClr>
              <a:buFont typeface="Wingdings" panose="05000000000000000000" pitchFamily="2" charset="2"/>
              <a:buAutoNum type="circleNumDbPlain"/>
            </a:pPr>
            <a:r>
              <a:rPr lang="zh-CN" altLang="en-US">
                <a:ea typeface="黑体" panose="02010609060101010101" pitchFamily="49" charset="-122"/>
              </a:rPr>
              <a:t>            ：零极点增益形式的传递函数。</a:t>
            </a:r>
            <a:endParaRPr lang="zh-CN" altLang="en-US">
              <a:latin typeface="Times New Roman" panose="02020603050405020304" pitchFamily="18" charset="0"/>
              <a:ea typeface="黑体" panose="02010609060101010101" pitchFamily="49" charset="-122"/>
            </a:endParaRPr>
          </a:p>
          <a:p>
            <a:pPr marL="1828800" lvl="3" indent="-457200" algn="just">
              <a:spcBef>
                <a:spcPct val="50000"/>
              </a:spcBef>
              <a:buClr>
                <a:srgbClr val="666633"/>
              </a:buClr>
              <a:buFont typeface="Wingdings" panose="05000000000000000000" pitchFamily="2" charset="2"/>
              <a:buChar char="Ø"/>
            </a:pPr>
            <a:r>
              <a:rPr lang="zh-CN" altLang="en-US" smtClean="0">
                <a:solidFill>
                  <a:schemeClr val="tx1"/>
                </a:solidFill>
                <a:latin typeface="Times New Roman" panose="02020603050405020304" pitchFamily="18" charset="0"/>
                <a:ea typeface="黑体" panose="02010609060101010101" pitchFamily="49" charset="-122"/>
              </a:rPr>
              <a:t>双击该模块，弹出传递函数的参数对话框，</a:t>
            </a:r>
            <a:r>
              <a:rPr lang="zh-CN" altLang="en-US" smtClean="0">
                <a:solidFill>
                  <a:schemeClr val="tx1"/>
                </a:solidFill>
                <a:ea typeface="黑体" panose="02010609060101010101" pitchFamily="49" charset="-122"/>
              </a:rPr>
              <a:t>设置框图中的参数后，该传递函数显示如下：</a:t>
            </a:r>
          </a:p>
        </p:txBody>
      </p:sp>
      <p:pic>
        <p:nvPicPr>
          <p:cNvPr id="409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51" y="1314451"/>
            <a:ext cx="854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76" y="2843213"/>
            <a:ext cx="38766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1664" y="2782889"/>
            <a:ext cx="2339975"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2522634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idx="1"/>
          </p:nvPr>
        </p:nvSpPr>
        <p:spPr>
          <a:xfrm>
            <a:off x="1820864" y="728664"/>
            <a:ext cx="4319587" cy="4275137"/>
          </a:xfrm>
        </p:spPr>
        <p:txBody>
          <a:bodyPr/>
          <a:lstStyle/>
          <a:p>
            <a:pPr marL="711200" indent="-711200" algn="just">
              <a:buClr>
                <a:srgbClr val="666633"/>
              </a:buClr>
              <a:buNone/>
            </a:pPr>
            <a:r>
              <a:rPr lang="zh-CN" altLang="en-US" sz="2000">
                <a:latin typeface="Times New Roman" panose="02020603050405020304" pitchFamily="18" charset="0"/>
                <a:ea typeface="黑体" panose="02010609060101010101" pitchFamily="49" charset="-122"/>
              </a:rPr>
              <a:t>  </a:t>
            </a:r>
          </a:p>
          <a:p>
            <a:pPr marL="1066800" lvl="1" indent="-609600" algn="just">
              <a:buClr>
                <a:schemeClr val="accent2"/>
              </a:buClr>
              <a:buFont typeface="Wingdings" panose="05000000000000000000" pitchFamily="2" charset="2"/>
              <a:buAutoNum type="arabicPeriod" startAt="4"/>
            </a:pPr>
            <a:r>
              <a:rPr lang="en-US" altLang="zh-CN" sz="2000" b="1">
                <a:latin typeface="Times New Roman" panose="02020603050405020304" pitchFamily="18" charset="0"/>
                <a:ea typeface="黑体" panose="02010609060101010101" pitchFamily="49" charset="-122"/>
              </a:rPr>
              <a:t>Math </a:t>
            </a:r>
            <a:r>
              <a:rPr lang="zh-CN" altLang="en-US" sz="2000" b="1">
                <a:latin typeface="Times New Roman" panose="02020603050405020304" pitchFamily="18" charset="0"/>
                <a:ea typeface="黑体" panose="02010609060101010101" pitchFamily="49" charset="-122"/>
              </a:rPr>
              <a:t>库</a:t>
            </a:r>
            <a:endParaRPr lang="zh-CN" altLang="en-US" sz="2000">
              <a:latin typeface="Times New Roman" panose="02020603050405020304" pitchFamily="18" charset="0"/>
              <a:ea typeface="黑体" panose="02010609060101010101" pitchFamily="49" charset="-122"/>
            </a:endParaRPr>
          </a:p>
          <a:p>
            <a:pPr marL="1066800" lvl="1" indent="-609600" algn="just">
              <a:buClr>
                <a:srgbClr val="FF6600"/>
              </a:buClr>
              <a:buNone/>
            </a:pPr>
            <a:r>
              <a:rPr lang="zh-CN" altLang="en-US" sz="2000">
                <a:ea typeface="宋体" panose="02010600030101010101" pitchFamily="2" charset="-122"/>
              </a:rPr>
              <a:t>       </a:t>
            </a:r>
            <a:r>
              <a:rPr lang="zh-CN" altLang="en-US" sz="2000">
                <a:latin typeface="Times New Roman" panose="02020603050405020304" pitchFamily="18" charset="0"/>
                <a:ea typeface="黑体" panose="02010609060101010101" pitchFamily="49" charset="-122"/>
              </a:rPr>
              <a:t>该库包含描述一般数学函数的模块。双击        即弹出右图。</a:t>
            </a:r>
          </a:p>
          <a:p>
            <a:pPr marL="1422400" lvl="2" indent="-508000" algn="just">
              <a:spcBef>
                <a:spcPct val="90000"/>
              </a:spcBef>
              <a:buClr>
                <a:srgbClr val="666633"/>
              </a:buClr>
              <a:buFont typeface="Wingdings" panose="05000000000000000000" pitchFamily="2" charset="2"/>
              <a:buChar char="Ø"/>
            </a:pPr>
            <a:r>
              <a:rPr lang="zh-CN" altLang="en-US">
                <a:latin typeface="Times New Roman" panose="02020603050405020304" pitchFamily="18" charset="0"/>
                <a:ea typeface="黑体" panose="02010609060101010101" pitchFamily="49" charset="-122"/>
              </a:rPr>
              <a:t>该库中模块的功能就是将输入信号按照模块所描述的数学运算函数计算，并把运算结果作为输出信号输出。</a:t>
            </a:r>
          </a:p>
        </p:txBody>
      </p:sp>
      <p:pic>
        <p:nvPicPr>
          <p:cNvPr id="419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651" y="1763713"/>
            <a:ext cx="411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388" y="863600"/>
            <a:ext cx="3852862" cy="5265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1988"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2649977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idx="1"/>
          </p:nvPr>
        </p:nvSpPr>
        <p:spPr>
          <a:xfrm>
            <a:off x="1820863" y="728664"/>
            <a:ext cx="8324850" cy="4275137"/>
          </a:xfrm>
        </p:spPr>
        <p:txBody>
          <a:bodyPr/>
          <a:lstStyle/>
          <a:p>
            <a:pPr marL="711200" indent="-711200" algn="just">
              <a:buClr>
                <a:srgbClr val="666633"/>
              </a:buClr>
              <a:buNone/>
            </a:pPr>
            <a:r>
              <a:rPr lang="zh-CN" altLang="en-US" sz="2000">
                <a:latin typeface="Times New Roman" panose="02020603050405020304" pitchFamily="18" charset="0"/>
                <a:ea typeface="黑体" panose="02010609060101010101" pitchFamily="49" charset="-122"/>
              </a:rPr>
              <a:t>  </a:t>
            </a:r>
          </a:p>
          <a:p>
            <a:pPr marL="1066800" lvl="1" indent="-609600" algn="just">
              <a:buClr>
                <a:schemeClr val="accent2"/>
              </a:buClr>
              <a:buFont typeface="Wingdings" panose="05000000000000000000" pitchFamily="2" charset="2"/>
              <a:buAutoNum type="arabicPeriod" startAt="4"/>
            </a:pPr>
            <a:r>
              <a:rPr lang="en-US" altLang="zh-CN" sz="2000" b="1">
                <a:latin typeface="Times New Roman" panose="02020603050405020304" pitchFamily="18" charset="0"/>
                <a:ea typeface="黑体" panose="02010609060101010101" pitchFamily="49" charset="-122"/>
              </a:rPr>
              <a:t>Math </a:t>
            </a:r>
            <a:r>
              <a:rPr lang="zh-CN" altLang="en-US" sz="2000" b="1">
                <a:latin typeface="Times New Roman" panose="02020603050405020304" pitchFamily="18" charset="0"/>
                <a:ea typeface="黑体" panose="02010609060101010101" pitchFamily="49" charset="-122"/>
              </a:rPr>
              <a:t>库</a:t>
            </a:r>
            <a:endParaRPr lang="zh-CN" altLang="en-US" sz="2000">
              <a:latin typeface="Times New Roman" panose="02020603050405020304" pitchFamily="18" charset="0"/>
              <a:ea typeface="黑体" panose="02010609060101010101" pitchFamily="49" charset="-122"/>
            </a:endParaRPr>
          </a:p>
          <a:p>
            <a:pPr marL="1422400" lvl="2" indent="-508000" algn="just">
              <a:buClr>
                <a:srgbClr val="FF6600"/>
              </a:buClr>
              <a:buFont typeface="Wingdings" panose="05000000000000000000" pitchFamily="2" charset="2"/>
              <a:buAutoNum type="circleNumDbPlain"/>
            </a:pPr>
            <a:r>
              <a:rPr lang="zh-CN" altLang="en-US">
                <a:ea typeface="宋体" panose="02010600030101010101" pitchFamily="2" charset="-122"/>
              </a:rPr>
              <a:t>       </a:t>
            </a:r>
            <a:r>
              <a:rPr lang="en-US" altLang="zh-CN"/>
              <a:t> </a:t>
            </a:r>
            <a:r>
              <a:rPr lang="zh-CN" altLang="en-US">
                <a:ea typeface="宋体" panose="02010600030101010101" pitchFamily="2" charset="-122"/>
              </a:rPr>
              <a:t>：</a:t>
            </a:r>
            <a:r>
              <a:rPr lang="zh-CN" altLang="en-US" b="1">
                <a:ea typeface="宋体" panose="02010600030101010101" pitchFamily="2" charset="-122"/>
              </a:rPr>
              <a:t>加法器</a:t>
            </a:r>
            <a:r>
              <a:rPr lang="zh-CN" altLang="en-US">
                <a:ea typeface="宋体" panose="02010600030101010101" pitchFamily="2" charset="-122"/>
              </a:rPr>
              <a:t>。</a:t>
            </a:r>
            <a:endParaRPr lang="zh-CN" altLang="en-US">
              <a:latin typeface="Times New Roman" panose="02020603050405020304" pitchFamily="18" charset="0"/>
              <a:ea typeface="黑体" panose="02010609060101010101" pitchFamily="49" charset="-122"/>
            </a:endParaRPr>
          </a:p>
          <a:p>
            <a:pPr marL="1828800" lvl="3" indent="-457200" algn="just">
              <a:spcBef>
                <a:spcPct val="30000"/>
              </a:spcBef>
              <a:buClr>
                <a:srgbClr val="666633"/>
              </a:buClr>
              <a:buFont typeface="Wingdings" panose="05000000000000000000" pitchFamily="2" charset="2"/>
              <a:buChar char="Ø"/>
            </a:pPr>
            <a:r>
              <a:rPr lang="zh-CN" altLang="en-US" smtClean="0">
                <a:solidFill>
                  <a:schemeClr val="tx1"/>
                </a:solidFill>
                <a:latin typeface="Times New Roman" panose="02020603050405020304" pitchFamily="18" charset="0"/>
                <a:ea typeface="黑体" panose="02010609060101010101" pitchFamily="49" charset="-122"/>
              </a:rPr>
              <a:t>该模块为求和装置。求和器形状，输入信号个数和符号可设置，如右边框图。若设置如框图。则模块显示为：</a:t>
            </a:r>
          </a:p>
        </p:txBody>
      </p:sp>
      <p:pic>
        <p:nvPicPr>
          <p:cNvPr id="430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113" y="1493838"/>
            <a:ext cx="4953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01" y="2798763"/>
            <a:ext cx="4410075"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6714" y="3384551"/>
            <a:ext cx="108108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155657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idx="1"/>
          </p:nvPr>
        </p:nvSpPr>
        <p:spPr>
          <a:xfrm>
            <a:off x="1955801" y="1314451"/>
            <a:ext cx="8010525" cy="4005263"/>
          </a:xfrm>
        </p:spPr>
        <p:txBody>
          <a:bodyPr/>
          <a:lstStyle/>
          <a:p>
            <a:pPr marL="711200" indent="-711200" algn="just">
              <a:buClr>
                <a:srgbClr val="666633"/>
              </a:buClr>
              <a:buNone/>
            </a:pPr>
            <a:r>
              <a:rPr lang="en-US" altLang="zh-CN" sz="2400" b="1">
                <a:solidFill>
                  <a:schemeClr val="accent2"/>
                </a:solidFill>
                <a:latin typeface="Times New Roman" panose="02020603050405020304" pitchFamily="18" charset="0"/>
                <a:ea typeface="黑体" panose="02010609060101010101" pitchFamily="49" charset="-122"/>
              </a:rPr>
              <a:t>Simulink </a:t>
            </a:r>
            <a:r>
              <a:rPr lang="zh-CN" altLang="en-US" sz="2400" b="1">
                <a:solidFill>
                  <a:schemeClr val="accent2"/>
                </a:solidFill>
                <a:latin typeface="Times New Roman" panose="02020603050405020304" pitchFamily="18" charset="0"/>
                <a:ea typeface="黑体" panose="02010609060101010101" pitchFamily="49" charset="-122"/>
              </a:rPr>
              <a:t>基本操作</a:t>
            </a:r>
            <a:endParaRPr lang="zh-CN" altLang="en-US" sz="2400">
              <a:solidFill>
                <a:schemeClr val="accent2"/>
              </a:solidFill>
              <a:latin typeface="Times New Roman" panose="02020603050405020304" pitchFamily="18" charset="0"/>
              <a:ea typeface="黑体" panose="02010609060101010101" pitchFamily="49" charset="-122"/>
            </a:endParaRPr>
          </a:p>
          <a:p>
            <a:pPr marL="1066800" lvl="1" indent="-609600">
              <a:buClr>
                <a:schemeClr val="accent2"/>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利用</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进行系统仿真的步骤是：</a:t>
            </a:r>
          </a:p>
          <a:p>
            <a:pPr marL="1422400" lvl="2" indent="-508000">
              <a:buClr>
                <a:srgbClr val="FF6600"/>
              </a:buClr>
              <a:buFont typeface="Wingdings" panose="05000000000000000000" pitchFamily="2" charset="2"/>
              <a:buAutoNum type="circleNumDbPlain"/>
            </a:pPr>
            <a:r>
              <a:rPr lang="zh-CN" altLang="en-US" smtClean="0">
                <a:solidFill>
                  <a:schemeClr val="tx1"/>
                </a:solidFill>
                <a:latin typeface="Times New Roman" panose="02020603050405020304" pitchFamily="18" charset="0"/>
                <a:ea typeface="黑体" panose="02010609060101010101" pitchFamily="49" charset="-122"/>
              </a:rPr>
              <a:t>启动</a:t>
            </a:r>
            <a:r>
              <a:rPr lang="en-US" altLang="zh-CN" smtClean="0">
                <a:solidFill>
                  <a:schemeClr val="tx1"/>
                </a:solidFill>
                <a:latin typeface="Times New Roman" panose="02020603050405020304" pitchFamily="18" charset="0"/>
                <a:ea typeface="黑体" panose="02010609060101010101" pitchFamily="49" charset="-122"/>
              </a:rPr>
              <a:t>Simulink</a:t>
            </a:r>
            <a:r>
              <a:rPr lang="zh-CN" altLang="en-US" smtClean="0">
                <a:solidFill>
                  <a:schemeClr val="tx1"/>
                </a:solidFill>
                <a:latin typeface="Times New Roman" panose="02020603050405020304" pitchFamily="18" charset="0"/>
                <a:ea typeface="黑体" panose="02010609060101010101" pitchFamily="49" charset="-122"/>
              </a:rPr>
              <a:t>，打开</a:t>
            </a:r>
            <a:r>
              <a:rPr lang="en-US" altLang="zh-CN" smtClean="0">
                <a:solidFill>
                  <a:schemeClr val="tx1"/>
                </a:solidFill>
                <a:latin typeface="Times New Roman" panose="02020603050405020304" pitchFamily="18" charset="0"/>
                <a:ea typeface="黑体" panose="02010609060101010101" pitchFamily="49" charset="-122"/>
              </a:rPr>
              <a:t>Simulink</a:t>
            </a:r>
            <a:r>
              <a:rPr lang="zh-CN" altLang="en-US" smtClean="0">
                <a:solidFill>
                  <a:schemeClr val="tx1"/>
                </a:solidFill>
                <a:latin typeface="Times New Roman" panose="02020603050405020304" pitchFamily="18" charset="0"/>
                <a:ea typeface="黑体" panose="02010609060101010101" pitchFamily="49" charset="-122"/>
              </a:rPr>
              <a:t>模块库</a:t>
            </a:r>
          </a:p>
          <a:p>
            <a:pPr marL="1422400" lvl="2" indent="-508000">
              <a:buClr>
                <a:srgbClr val="FF6600"/>
              </a:buClr>
              <a:buFont typeface="Wingdings" panose="05000000000000000000" pitchFamily="2" charset="2"/>
              <a:buAutoNum type="circleNumDbPlain"/>
            </a:pPr>
            <a:r>
              <a:rPr lang="zh-CN" altLang="en-US" smtClean="0">
                <a:solidFill>
                  <a:schemeClr val="tx1"/>
                </a:solidFill>
                <a:latin typeface="Times New Roman" panose="02020603050405020304" pitchFamily="18" charset="0"/>
                <a:ea typeface="黑体" panose="02010609060101010101" pitchFamily="49" charset="-122"/>
              </a:rPr>
              <a:t>打开空白模型窗口；</a:t>
            </a:r>
          </a:p>
          <a:p>
            <a:pPr marL="1422400" lvl="2" indent="-508000">
              <a:buClr>
                <a:srgbClr val="FF6600"/>
              </a:buClr>
              <a:buFont typeface="Wingdings" panose="05000000000000000000" pitchFamily="2" charset="2"/>
              <a:buAutoNum type="circleNumDbPlain"/>
            </a:pPr>
            <a:r>
              <a:rPr lang="zh-CN" altLang="en-US" smtClean="0">
                <a:solidFill>
                  <a:schemeClr val="tx1"/>
                </a:solidFill>
                <a:latin typeface="Times New Roman" panose="02020603050405020304" pitchFamily="18" charset="0"/>
                <a:ea typeface="黑体" panose="02010609060101010101" pitchFamily="49" charset="-122"/>
              </a:rPr>
              <a:t>建立</a:t>
            </a:r>
            <a:r>
              <a:rPr lang="en-US" altLang="zh-CN" smtClean="0">
                <a:solidFill>
                  <a:schemeClr val="tx1"/>
                </a:solidFill>
                <a:latin typeface="Times New Roman" panose="02020603050405020304" pitchFamily="18" charset="0"/>
                <a:ea typeface="黑体" panose="02010609060101010101" pitchFamily="49" charset="-122"/>
              </a:rPr>
              <a:t>Smulink</a:t>
            </a:r>
            <a:r>
              <a:rPr lang="zh-CN" altLang="en-US" smtClean="0">
                <a:solidFill>
                  <a:schemeClr val="tx1"/>
                </a:solidFill>
                <a:latin typeface="Times New Roman" panose="02020603050405020304" pitchFamily="18" charset="0"/>
                <a:ea typeface="黑体" panose="02010609060101010101" pitchFamily="49" charset="-122"/>
              </a:rPr>
              <a:t>仿真模型；</a:t>
            </a:r>
          </a:p>
          <a:p>
            <a:pPr marL="1422400" lvl="2" indent="-508000">
              <a:buClr>
                <a:srgbClr val="FF6600"/>
              </a:buClr>
              <a:buFont typeface="Wingdings" panose="05000000000000000000" pitchFamily="2" charset="2"/>
              <a:buAutoNum type="circleNumDbPlain"/>
            </a:pPr>
            <a:r>
              <a:rPr lang="zh-CN" altLang="en-US" smtClean="0">
                <a:solidFill>
                  <a:schemeClr val="tx1"/>
                </a:solidFill>
                <a:latin typeface="Times New Roman" panose="02020603050405020304" pitchFamily="18" charset="0"/>
                <a:ea typeface="黑体" panose="02010609060101010101" pitchFamily="49" charset="-122"/>
              </a:rPr>
              <a:t>设置仿真参数，进行仿真；</a:t>
            </a:r>
          </a:p>
          <a:p>
            <a:pPr marL="1422400" lvl="2" indent="-508000">
              <a:buClr>
                <a:srgbClr val="FF6600"/>
              </a:buClr>
              <a:buFont typeface="Wingdings" panose="05000000000000000000" pitchFamily="2" charset="2"/>
              <a:buAutoNum type="circleNumDbPlain"/>
            </a:pPr>
            <a:r>
              <a:rPr lang="zh-CN" altLang="en-US" smtClean="0">
                <a:solidFill>
                  <a:schemeClr val="tx1"/>
                </a:solidFill>
                <a:latin typeface="Times New Roman" panose="02020603050405020304" pitchFamily="18" charset="0"/>
                <a:ea typeface="黑体" panose="02010609060101010101" pitchFamily="49" charset="-122"/>
              </a:rPr>
              <a:t>输出仿真结果。</a:t>
            </a:r>
            <a:endParaRPr lang="en-US" altLang="zh-CN" smtClean="0">
              <a:solidFill>
                <a:schemeClr val="tx1"/>
              </a:solidFill>
              <a:latin typeface="Times New Roman" panose="02020603050405020304" pitchFamily="18" charset="0"/>
              <a:ea typeface="黑体" panose="02010609060101010101" pitchFamily="49" charset="-122"/>
            </a:endParaRPr>
          </a:p>
        </p:txBody>
      </p:sp>
      <p:sp>
        <p:nvSpPr>
          <p:cNvPr id="16386"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304796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idx="1"/>
          </p:nvPr>
        </p:nvSpPr>
        <p:spPr>
          <a:xfrm>
            <a:off x="1820863" y="728664"/>
            <a:ext cx="8324850" cy="4275137"/>
          </a:xfrm>
        </p:spPr>
        <p:txBody>
          <a:bodyPr/>
          <a:lstStyle/>
          <a:p>
            <a:pPr marL="711200" indent="-711200" algn="just">
              <a:buClr>
                <a:srgbClr val="666633"/>
              </a:buClr>
              <a:buNone/>
            </a:pPr>
            <a:r>
              <a:rPr lang="zh-CN" altLang="en-US" sz="2000" dirty="0">
                <a:latin typeface="Times New Roman" panose="02020603050405020304" pitchFamily="18" charset="0"/>
                <a:ea typeface="黑体" panose="02010609060101010101" pitchFamily="49" charset="-122"/>
              </a:rPr>
              <a:t>  </a:t>
            </a:r>
          </a:p>
          <a:p>
            <a:pPr marL="1066800" lvl="1" indent="-609600" algn="just">
              <a:buClr>
                <a:schemeClr val="accent2"/>
              </a:buClr>
              <a:buFont typeface="Wingdings" panose="05000000000000000000" pitchFamily="2" charset="2"/>
              <a:buAutoNum type="arabicPeriod" startAt="4"/>
            </a:pPr>
            <a:r>
              <a:rPr lang="en-US" altLang="zh-CN" sz="2000" b="1" dirty="0">
                <a:latin typeface="Times New Roman" panose="02020603050405020304" pitchFamily="18" charset="0"/>
                <a:ea typeface="黑体" panose="02010609060101010101" pitchFamily="49" charset="-122"/>
              </a:rPr>
              <a:t>Math </a:t>
            </a:r>
            <a:r>
              <a:rPr lang="zh-CN" altLang="en-US" sz="2000" b="1" dirty="0">
                <a:latin typeface="Times New Roman" panose="02020603050405020304" pitchFamily="18" charset="0"/>
                <a:ea typeface="黑体" panose="02010609060101010101" pitchFamily="49" charset="-122"/>
              </a:rPr>
              <a:t>库</a:t>
            </a:r>
            <a:endParaRPr lang="zh-CN" altLang="en-US" sz="2000" dirty="0">
              <a:latin typeface="Times New Roman" panose="02020603050405020304" pitchFamily="18" charset="0"/>
              <a:ea typeface="黑体" panose="02010609060101010101" pitchFamily="49" charset="-122"/>
            </a:endParaRPr>
          </a:p>
          <a:p>
            <a:pPr marL="1422400" lvl="2" indent="-508000" algn="just">
              <a:buClr>
                <a:srgbClr val="FF6600"/>
              </a:buClr>
              <a:buFont typeface="Wingdings" panose="05000000000000000000" pitchFamily="2" charset="2"/>
              <a:buAutoNum type="circleNumDbPlain" startAt="2"/>
            </a:pPr>
            <a:r>
              <a:rPr lang="zh-CN" altLang="en-US" dirty="0">
                <a:latin typeface="Times New Roman" panose="02020603050405020304" pitchFamily="18" charset="0"/>
                <a:ea typeface="黑体" panose="02010609060101010101" pitchFamily="49" charset="-122"/>
              </a:rPr>
              <a:t>       </a:t>
            </a: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符号函数</a:t>
            </a:r>
            <a:r>
              <a:rPr lang="zh-CN" altLang="en-US" dirty="0">
                <a:latin typeface="Times New Roman" panose="02020603050405020304" pitchFamily="18" charset="0"/>
                <a:ea typeface="黑体" panose="02010609060101010101" pitchFamily="49" charset="-122"/>
              </a:rPr>
              <a:t>。</a:t>
            </a:r>
            <a:r>
              <a:rPr lang="zh-CN" altLang="en-US" dirty="0" smtClean="0"/>
              <a:t> </a:t>
            </a:r>
            <a:endParaRPr lang="zh-CN" altLang="en-US" dirty="0">
              <a:latin typeface="Times New Roman" panose="02020603050405020304" pitchFamily="18" charset="0"/>
              <a:ea typeface="黑体" panose="02010609060101010101" pitchFamily="49" charset="-122"/>
            </a:endParaRPr>
          </a:p>
          <a:p>
            <a:pPr marL="1828800" lvl="3" indent="-457200" algn="just">
              <a:spcBef>
                <a:spcPct val="30000"/>
              </a:spcBef>
              <a:buClr>
                <a:srgbClr val="666633"/>
              </a:buClr>
              <a:buFont typeface="Wingdings" panose="05000000000000000000" pitchFamily="2" charset="2"/>
              <a:buChar char="Ø"/>
            </a:pPr>
            <a:r>
              <a:rPr lang="zh-CN" altLang="en-US" dirty="0" smtClean="0">
                <a:solidFill>
                  <a:schemeClr val="tx1"/>
                </a:solidFill>
                <a:latin typeface="Times New Roman" panose="02020603050405020304" pitchFamily="18" charset="0"/>
                <a:ea typeface="黑体" panose="02010609060101010101" pitchFamily="49" charset="-122"/>
              </a:rPr>
              <a:t>该模块的输出为输入信号的符号。下图为对正弦信号经符号运算后的波形。</a:t>
            </a:r>
          </a:p>
        </p:txBody>
      </p:sp>
      <p:pic>
        <p:nvPicPr>
          <p:cNvPr id="440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911" y="1296985"/>
            <a:ext cx="652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1" y="2754313"/>
            <a:ext cx="2835275" cy="919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0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0475" y="3833814"/>
            <a:ext cx="5086350"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1178752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idx="1"/>
          </p:nvPr>
        </p:nvSpPr>
        <p:spPr>
          <a:xfrm>
            <a:off x="1820864" y="728664"/>
            <a:ext cx="8370887" cy="2835275"/>
          </a:xfrm>
        </p:spPr>
        <p:txBody>
          <a:bodyPr/>
          <a:lstStyle/>
          <a:p>
            <a:pPr marL="711200" indent="-711200" algn="just">
              <a:buClr>
                <a:srgbClr val="666633"/>
              </a:buClr>
              <a:buNone/>
            </a:pPr>
            <a:r>
              <a:rPr lang="zh-CN" altLang="en-US" sz="2000">
                <a:latin typeface="Times New Roman" panose="02020603050405020304" pitchFamily="18" charset="0"/>
                <a:ea typeface="黑体" panose="02010609060101010101" pitchFamily="49" charset="-122"/>
              </a:rPr>
              <a:t>  </a:t>
            </a:r>
          </a:p>
          <a:p>
            <a:pPr marL="1066800" lvl="1" indent="-609600" algn="just">
              <a:buClr>
                <a:schemeClr val="accent2"/>
              </a:buClr>
              <a:buFont typeface="Wingdings" panose="05000000000000000000" pitchFamily="2" charset="2"/>
              <a:buAutoNum type="arabicPeriod" startAt="5"/>
            </a:pPr>
            <a:r>
              <a:rPr lang="en-US" altLang="zh-CN" sz="2000" b="1">
                <a:latin typeface="Times New Roman" panose="02020603050405020304" pitchFamily="18" charset="0"/>
                <a:ea typeface="黑体" panose="02010609060101010101" pitchFamily="49" charset="-122"/>
              </a:rPr>
              <a:t>Signals &amp; Systems </a:t>
            </a:r>
            <a:r>
              <a:rPr lang="zh-CN" altLang="en-US" sz="2000" b="1">
                <a:latin typeface="Times New Roman" panose="02020603050405020304" pitchFamily="18" charset="0"/>
                <a:ea typeface="黑体" panose="02010609060101010101" pitchFamily="49" charset="-122"/>
              </a:rPr>
              <a:t>库</a:t>
            </a:r>
            <a:r>
              <a:rPr lang="zh-CN" altLang="en-US" sz="2000"/>
              <a:t> </a:t>
            </a:r>
            <a:endParaRPr lang="zh-CN" altLang="en-US" sz="2000">
              <a:latin typeface="Times New Roman" panose="02020603050405020304" pitchFamily="18" charset="0"/>
              <a:ea typeface="黑体" panose="02010609060101010101" pitchFamily="49" charset="-122"/>
            </a:endParaRPr>
          </a:p>
          <a:p>
            <a:pPr marL="1422400" lvl="2" indent="-508000" algn="just">
              <a:buClr>
                <a:srgbClr val="FF6600"/>
              </a:buClr>
              <a:buFont typeface="Wingdings" panose="05000000000000000000" pitchFamily="2" charset="2"/>
              <a:buAutoNum type="circleNumDbPlain"/>
            </a:pPr>
            <a:r>
              <a:rPr lang="zh-CN" altLang="en-US">
                <a:latin typeface="Times New Roman" panose="02020603050405020304" pitchFamily="18" charset="0"/>
                <a:ea typeface="黑体" panose="02010609060101010101" pitchFamily="49" charset="-122"/>
              </a:rPr>
              <a:t>    ：</a:t>
            </a:r>
            <a:r>
              <a:rPr lang="zh-CN" altLang="en-US">
                <a:ea typeface="黑体" panose="02010609060101010101" pitchFamily="49" charset="-122"/>
              </a:rPr>
              <a:t>信号分路器</a:t>
            </a:r>
            <a:r>
              <a:rPr lang="zh-CN" altLang="en-US"/>
              <a:t> </a:t>
            </a:r>
            <a:r>
              <a:rPr lang="zh-CN" altLang="en-US">
                <a:latin typeface="Times New Roman" panose="02020603050405020304" pitchFamily="18" charset="0"/>
                <a:ea typeface="黑体" panose="02010609060101010101" pitchFamily="49" charset="-122"/>
              </a:rPr>
              <a:t>。</a:t>
            </a:r>
            <a:r>
              <a:rPr lang="zh-CN" altLang="en-US"/>
              <a:t> </a:t>
            </a:r>
            <a:endParaRPr lang="zh-CN" altLang="en-US">
              <a:latin typeface="Times New Roman" panose="02020603050405020304" pitchFamily="18" charset="0"/>
              <a:ea typeface="黑体" panose="02010609060101010101" pitchFamily="49" charset="-122"/>
            </a:endParaRPr>
          </a:p>
          <a:p>
            <a:pPr marL="1828800" lvl="3" indent="-457200" algn="just">
              <a:spcBef>
                <a:spcPct val="30000"/>
              </a:spcBef>
              <a:buClr>
                <a:srgbClr val="666633"/>
              </a:buClr>
              <a:buFont typeface="Wingdings" panose="05000000000000000000" pitchFamily="2" charset="2"/>
              <a:buChar char="Ø"/>
            </a:pPr>
            <a:r>
              <a:rPr lang="zh-CN" altLang="en-US" smtClean="0">
                <a:solidFill>
                  <a:schemeClr val="tx1"/>
                </a:solidFill>
                <a:latin typeface="黑体" panose="02010609060101010101" pitchFamily="49" charset="-122"/>
                <a:ea typeface="黑体" panose="02010609060101010101" pitchFamily="49" charset="-122"/>
              </a:rPr>
              <a:t>将混路器输出的信号依照原来的构成方法分解成多路信号。</a:t>
            </a:r>
          </a:p>
          <a:p>
            <a:pPr marL="1422400" lvl="2" indent="-508000" algn="just">
              <a:spcBef>
                <a:spcPct val="30000"/>
              </a:spcBef>
              <a:buClr>
                <a:srgbClr val="FF6600"/>
              </a:buClr>
              <a:buFont typeface="Wingdings" panose="05000000000000000000" pitchFamily="2" charset="2"/>
              <a:buAutoNum type="circleNumDbPlain" startAt="2"/>
            </a:pPr>
            <a:r>
              <a:rPr lang="zh-CN" altLang="en-US">
                <a:ea typeface="黑体" panose="02010609060101010101" pitchFamily="49" charset="-122"/>
              </a:rPr>
              <a:t>   ：信号汇总器</a:t>
            </a:r>
            <a:r>
              <a:rPr lang="zh-CN" altLang="en-US"/>
              <a:t> </a:t>
            </a:r>
          </a:p>
          <a:p>
            <a:pPr marL="1828800" lvl="3" indent="-457200" algn="just">
              <a:spcBef>
                <a:spcPct val="30000"/>
              </a:spcBef>
              <a:buClr>
                <a:srgbClr val="666633"/>
              </a:buClr>
              <a:buFont typeface="Wingdings" panose="05000000000000000000" pitchFamily="2" charset="2"/>
              <a:buChar char="Ø"/>
            </a:pPr>
            <a:r>
              <a:rPr lang="zh-CN" altLang="en-US" smtClean="0">
                <a:solidFill>
                  <a:schemeClr val="tx1"/>
                </a:solidFill>
                <a:latin typeface="黑体" panose="02010609060101010101" pitchFamily="49" charset="-122"/>
                <a:ea typeface="黑体" panose="02010609060101010101" pitchFamily="49" charset="-122"/>
              </a:rPr>
              <a:t>将多路信号依照向量的形式混合成一路信号。 </a:t>
            </a:r>
            <a:r>
              <a:rPr lang="en-US" altLang="zh-CN">
                <a:latin typeface="黑体" panose="02010609060101010101" pitchFamily="49" charset="-122"/>
                <a:ea typeface="黑体" panose="02010609060101010101" pitchFamily="49" charset="-122"/>
              </a:rPr>
              <a:t> </a:t>
            </a:r>
          </a:p>
        </p:txBody>
      </p:sp>
      <p:pic>
        <p:nvPicPr>
          <p:cNvPr id="450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6" y="1538289"/>
            <a:ext cx="2190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725" y="2573339"/>
            <a:ext cx="2286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0" name="Group 12"/>
          <p:cNvGrpSpPr>
            <a:grpSpLocks/>
          </p:cNvGrpSpPr>
          <p:nvPr/>
        </p:nvGrpSpPr>
        <p:grpSpPr bwMode="auto">
          <a:xfrm>
            <a:off x="2586038" y="3698875"/>
            <a:ext cx="7110412" cy="2249488"/>
            <a:chOff x="669" y="2330"/>
            <a:chExt cx="4479" cy="1417"/>
          </a:xfrm>
        </p:grpSpPr>
        <p:sp>
          <p:nvSpPr>
            <p:cNvPr id="45061" name="Text Box 8"/>
            <p:cNvSpPr txBox="1">
              <a:spLocks noChangeArrowheads="1"/>
            </p:cNvSpPr>
            <p:nvPr/>
          </p:nvSpPr>
          <p:spPr bwMode="auto">
            <a:xfrm>
              <a:off x="1434" y="3606"/>
              <a:ext cx="14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solidFill>
                    <a:srgbClr val="000000"/>
                  </a:solidFill>
                  <a:latin typeface="Times New Roman" panose="02020603050405020304" pitchFamily="18" charset="0"/>
                  <a:ea typeface="宋体" panose="02010600030101010101" pitchFamily="2" charset="-122"/>
                </a:rPr>
                <a:t>(a)</a:t>
              </a:r>
              <a:endParaRPr lang="en-US" altLang="zh-CN" sz="1400">
                <a:latin typeface="Times New Roman" panose="02020603050405020304" pitchFamily="18" charset="0"/>
                <a:ea typeface="宋体" panose="02010600030101010101" pitchFamily="2" charset="-122"/>
              </a:endParaRPr>
            </a:p>
          </p:txBody>
        </p:sp>
        <p:sp>
          <p:nvSpPr>
            <p:cNvPr id="45062" name="Text Box 9"/>
            <p:cNvSpPr txBox="1">
              <a:spLocks noChangeArrowheads="1"/>
            </p:cNvSpPr>
            <p:nvPr/>
          </p:nvSpPr>
          <p:spPr bwMode="auto">
            <a:xfrm>
              <a:off x="3844" y="3634"/>
              <a:ext cx="17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solidFill>
                    <a:srgbClr val="000000"/>
                  </a:solidFill>
                  <a:latin typeface="Times New Roman" panose="02020603050405020304" pitchFamily="18" charset="0"/>
                  <a:ea typeface="宋体" panose="02010600030101010101" pitchFamily="2" charset="-122"/>
                </a:rPr>
                <a:t>(b)</a:t>
              </a:r>
              <a:endParaRPr lang="en-US" altLang="zh-CN" sz="1400">
                <a:latin typeface="Times New Roman" panose="02020603050405020304" pitchFamily="18" charset="0"/>
                <a:ea typeface="宋体" panose="02010600030101010101" pitchFamily="2" charset="-122"/>
              </a:endParaRPr>
            </a:p>
          </p:txBody>
        </p:sp>
        <p:pic>
          <p:nvPicPr>
            <p:cNvPr id="45063" name="Picture 10"/>
            <p:cNvPicPr>
              <a:picLocks noChangeAspect="1" noChangeArrowheads="1"/>
            </p:cNvPicPr>
            <p:nvPr/>
          </p:nvPicPr>
          <p:blipFill>
            <a:blip r:embed="rId4">
              <a:lum bright="24000"/>
              <a:extLst>
                <a:ext uri="{28A0092B-C50C-407E-A947-70E740481C1C}">
                  <a14:useLocalDpi xmlns:a14="http://schemas.microsoft.com/office/drawing/2010/main" val="0"/>
                </a:ext>
              </a:extLst>
            </a:blip>
            <a:srcRect/>
            <a:stretch>
              <a:fillRect/>
            </a:stretch>
          </p:blipFill>
          <p:spPr bwMode="auto">
            <a:xfrm>
              <a:off x="2937" y="2330"/>
              <a:ext cx="2211" cy="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 y="2358"/>
              <a:ext cx="201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5"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模块库</a:t>
            </a:r>
          </a:p>
        </p:txBody>
      </p:sp>
    </p:spTree>
    <p:extLst>
      <p:ext uri="{BB962C8B-B14F-4D97-AF65-F5344CB8AC3E}">
        <p14:creationId xmlns:p14="http://schemas.microsoft.com/office/powerpoint/2010/main" val="3118859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idx="1"/>
          </p:nvPr>
        </p:nvSpPr>
        <p:spPr>
          <a:xfrm>
            <a:off x="2046289" y="773113"/>
            <a:ext cx="8054975" cy="5130800"/>
          </a:xfrm>
        </p:spPr>
        <p:txBody>
          <a:bodyPr/>
          <a:lstStyle/>
          <a:p>
            <a:pPr marL="711200" indent="-711200" algn="just">
              <a:buClr>
                <a:srgbClr val="666633"/>
              </a:buClr>
              <a:buNone/>
            </a:pPr>
            <a:r>
              <a:rPr lang="zh-CN" altLang="en-US" sz="2400" b="1">
                <a:solidFill>
                  <a:schemeClr val="accent2"/>
                </a:solidFill>
                <a:latin typeface="Times New Roman" panose="02020603050405020304" pitchFamily="18" charset="0"/>
                <a:ea typeface="黑体" panose="02010609060101010101" pitchFamily="49" charset="-122"/>
              </a:rPr>
              <a:t>子系统创建与封装</a:t>
            </a:r>
            <a:endParaRPr lang="zh-CN" altLang="en-US" sz="2000"/>
          </a:p>
          <a:p>
            <a:pPr marL="1066800" lvl="1" indent="-609600" algn="just">
              <a:spcBef>
                <a:spcPct val="50000"/>
              </a:spcBef>
              <a:buClr>
                <a:schemeClr val="accent2"/>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在建立的</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系统模型比较大或很复杂时，可将一些模块组合成子系统，这样可使</a:t>
            </a:r>
          </a:p>
          <a:p>
            <a:pPr marL="1828800" lvl="3" indent="-457200" algn="just">
              <a:buClr>
                <a:srgbClr val="FF6600"/>
              </a:buClr>
              <a:buFontTx/>
              <a:buAutoNum type="circleNumDbPlain"/>
            </a:pPr>
            <a:r>
              <a:rPr lang="zh-CN" altLang="en-US" sz="2400">
                <a:latin typeface="Times New Roman" panose="02020603050405020304" pitchFamily="18" charset="0"/>
                <a:ea typeface="黑体" panose="02010609060101010101" pitchFamily="49" charset="-122"/>
              </a:rPr>
              <a:t>模型得到简化，便于连线；</a:t>
            </a:r>
          </a:p>
          <a:p>
            <a:pPr marL="1828800" lvl="3" indent="-457200" algn="just">
              <a:buClr>
                <a:srgbClr val="FF6600"/>
              </a:buClr>
              <a:buFontTx/>
              <a:buAutoNum type="circleNumDbPlain"/>
            </a:pPr>
            <a:r>
              <a:rPr lang="zh-CN" altLang="en-US" sz="2400">
                <a:latin typeface="Times New Roman" panose="02020603050405020304" pitchFamily="18" charset="0"/>
                <a:ea typeface="黑体" panose="02010609060101010101" pitchFamily="49" charset="-122"/>
              </a:rPr>
              <a:t>可提高效率，便于调试；</a:t>
            </a:r>
          </a:p>
          <a:p>
            <a:pPr marL="1828800" lvl="3" indent="-457200" algn="just">
              <a:buClr>
                <a:srgbClr val="FF6600"/>
              </a:buClr>
              <a:buFontTx/>
              <a:buAutoNum type="circleNumDbPlain"/>
            </a:pPr>
            <a:r>
              <a:rPr lang="zh-CN" altLang="en-US" sz="2400">
                <a:latin typeface="Times New Roman" panose="02020603050405020304" pitchFamily="18" charset="0"/>
                <a:ea typeface="黑体" panose="02010609060101010101" pitchFamily="49" charset="-122"/>
              </a:rPr>
              <a:t>可生成层次化的模型图表，用户可采取自上而下或自下而上的设计方法。</a:t>
            </a:r>
          </a:p>
          <a:p>
            <a:pPr marL="1066800" lvl="1" indent="-609600" algn="just">
              <a:spcBef>
                <a:spcPct val="40000"/>
              </a:spcBef>
              <a:buClr>
                <a:schemeClr val="accent2"/>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将一个创建好的子系统进行封装，也就是使子系统象一个模块一样，例如可以有自己的参数设置对话框，自己的模块图标等。这样就使子系统使用起来非常方便。</a:t>
            </a:r>
            <a:r>
              <a:rPr lang="zh-CN" altLang="en-US" sz="1800">
                <a:latin typeface="Times New Roman" panose="02020603050405020304" pitchFamily="18" charset="0"/>
                <a:ea typeface="黑体" panose="02010609060101010101" pitchFamily="49" charset="-122"/>
              </a:rPr>
              <a:t>  </a:t>
            </a:r>
          </a:p>
        </p:txBody>
      </p:sp>
      <p:sp>
        <p:nvSpPr>
          <p:cNvPr id="46082"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子系统</a:t>
            </a:r>
          </a:p>
        </p:txBody>
      </p:sp>
    </p:spTree>
    <p:extLst>
      <p:ext uri="{BB962C8B-B14F-4D97-AF65-F5344CB8AC3E}">
        <p14:creationId xmlns:p14="http://schemas.microsoft.com/office/powerpoint/2010/main" val="3931485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idx="1"/>
          </p:nvPr>
        </p:nvSpPr>
        <p:spPr>
          <a:xfrm>
            <a:off x="1955800" y="593725"/>
            <a:ext cx="7920038" cy="2476500"/>
          </a:xfrm>
        </p:spPr>
        <p:txBody>
          <a:bodyPr/>
          <a:lstStyle/>
          <a:p>
            <a:pPr marL="711200" indent="-711200" algn="just">
              <a:buClr>
                <a:srgbClr val="666633"/>
              </a:buClr>
              <a:buNone/>
            </a:pPr>
            <a:endParaRPr lang="zh-CN" altLang="en-US" sz="2000" b="1">
              <a:ea typeface="黑体" panose="02010609060101010101" pitchFamily="49" charset="-122"/>
            </a:endParaRPr>
          </a:p>
          <a:p>
            <a:pPr marL="1066800" lvl="1" indent="-609600" algn="just">
              <a:spcBef>
                <a:spcPct val="40000"/>
              </a:spcBef>
              <a:buClr>
                <a:schemeClr val="accent2"/>
              </a:buClr>
              <a:buFont typeface="Wingdings" panose="05000000000000000000" pitchFamily="2" charset="2"/>
              <a:buAutoNum type="arabicPeriod"/>
            </a:pPr>
            <a:r>
              <a:rPr lang="zh-CN" altLang="en-US" sz="2000">
                <a:latin typeface="Times New Roman" panose="02020603050405020304" pitchFamily="18" charset="0"/>
                <a:ea typeface="黑体" panose="02010609060101010101" pitchFamily="49" charset="-122"/>
              </a:rPr>
              <a:t>通过子系统模块来建立子系统</a:t>
            </a:r>
          </a:p>
          <a:p>
            <a:pPr marL="1422400" lvl="2" indent="-508000" algn="just">
              <a:spcBef>
                <a:spcPct val="40000"/>
              </a:spcBef>
              <a:buClr>
                <a:schemeClr val="accent2"/>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在</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库浏览器，有一个子系统</a:t>
            </a:r>
            <a:r>
              <a:rPr lang="en-US" altLang="zh-CN">
                <a:latin typeface="Times New Roman" panose="02020603050405020304" pitchFamily="18" charset="0"/>
                <a:ea typeface="黑体" panose="02010609060101010101" pitchFamily="49" charset="-122"/>
              </a:rPr>
              <a:t>(Subsystems)</a:t>
            </a:r>
            <a:r>
              <a:rPr lang="zh-CN" altLang="en-US">
                <a:latin typeface="Times New Roman" panose="02020603050405020304" pitchFamily="18" charset="0"/>
                <a:ea typeface="黑体" panose="02010609060101010101" pitchFamily="49" charset="-122"/>
              </a:rPr>
              <a:t>的库模块</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有的版本在</a:t>
            </a:r>
            <a:r>
              <a:rPr lang="en-US" altLang="zh-CN">
                <a:latin typeface="Times New Roman" panose="02020603050405020304" pitchFamily="18" charset="0"/>
                <a:ea typeface="黑体" panose="02010609060101010101" pitchFamily="49" charset="-122"/>
              </a:rPr>
              <a:t>Signals &amp; Systems</a:t>
            </a:r>
            <a:r>
              <a:rPr lang="zh-CN" altLang="en-US">
                <a:latin typeface="Times New Roman" panose="02020603050405020304" pitchFamily="18" charset="0"/>
                <a:ea typeface="黑体" panose="02010609060101010101" pitchFamily="49" charset="-122"/>
              </a:rPr>
              <a:t>子库里</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，点击该图标即可看到不同类型的子系统模块。</a:t>
            </a:r>
          </a:p>
        </p:txBody>
      </p:sp>
      <p:grpSp>
        <p:nvGrpSpPr>
          <p:cNvPr id="47106" name="Group 16"/>
          <p:cNvGrpSpPr>
            <a:grpSpLocks/>
          </p:cNvGrpSpPr>
          <p:nvPr/>
        </p:nvGrpSpPr>
        <p:grpSpPr bwMode="auto">
          <a:xfrm>
            <a:off x="2000250" y="2754313"/>
            <a:ext cx="8231188" cy="3289300"/>
            <a:chOff x="300" y="1735"/>
            <a:chExt cx="5185" cy="2072"/>
          </a:xfrm>
        </p:grpSpPr>
        <p:grpSp>
          <p:nvGrpSpPr>
            <p:cNvPr id="47107" name="Group 7"/>
            <p:cNvGrpSpPr>
              <a:grpSpLocks/>
            </p:cNvGrpSpPr>
            <p:nvPr/>
          </p:nvGrpSpPr>
          <p:grpSpPr bwMode="auto">
            <a:xfrm>
              <a:off x="329" y="1848"/>
              <a:ext cx="2580" cy="1049"/>
              <a:chOff x="2976" y="384"/>
              <a:chExt cx="2664" cy="1728"/>
            </a:xfrm>
          </p:grpSpPr>
          <p:pic>
            <p:nvPicPr>
              <p:cNvPr id="4710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384"/>
                <a:ext cx="2664"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9"/>
              <p:cNvSpPr>
                <a:spLocks noChangeArrowheads="1"/>
              </p:cNvSpPr>
              <p:nvPr/>
            </p:nvSpPr>
            <p:spPr bwMode="auto">
              <a:xfrm>
                <a:off x="5280" y="864"/>
                <a:ext cx="288" cy="576"/>
              </a:xfrm>
              <a:prstGeom prst="rect">
                <a:avLst/>
              </a:prstGeom>
              <a:noFill/>
              <a:ln w="9525" cap="rnd">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atinLnBrk="1"/>
                <a:endParaRPr lang="zh-CN" altLang="en-US"/>
              </a:p>
            </p:txBody>
          </p:sp>
        </p:grpSp>
        <p:pic>
          <p:nvPicPr>
            <p:cNvPr id="471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 y="2472"/>
              <a:ext cx="2520" cy="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AutoShape 11"/>
            <p:cNvSpPr>
              <a:spLocks noChangeArrowheads="1"/>
            </p:cNvSpPr>
            <p:nvPr/>
          </p:nvSpPr>
          <p:spPr bwMode="auto">
            <a:xfrm>
              <a:off x="4014" y="1735"/>
              <a:ext cx="765" cy="454"/>
            </a:xfrm>
            <a:prstGeom prst="cloudCallout">
              <a:avLst>
                <a:gd name="adj1" fmla="val -32875"/>
                <a:gd name="adj2" fmla="val 36782"/>
              </a:avLst>
            </a:prstGeom>
            <a:solidFill>
              <a:schemeClr val="accent1"/>
            </a:solidFill>
            <a:ln w="9525">
              <a:solidFill>
                <a:schemeClr val="tx1"/>
              </a:solidFill>
              <a:round/>
              <a:headEnd/>
              <a:tailEnd/>
            </a:ln>
          </p:spPr>
          <p:txBody>
            <a:bodyPr/>
            <a:lstStyle/>
            <a:p>
              <a:pPr algn="ctr" latinLnBrk="1"/>
              <a:r>
                <a:rPr lang="zh-CN" altLang="en-US" sz="1600">
                  <a:latin typeface="黑体" panose="02010609060101010101" pitchFamily="49" charset="-122"/>
                  <a:ea typeface="黑体" panose="02010609060101010101" pitchFamily="49" charset="-122"/>
                </a:rPr>
                <a:t>子模块库</a:t>
              </a:r>
            </a:p>
          </p:txBody>
        </p:sp>
        <p:sp>
          <p:nvSpPr>
            <p:cNvPr id="47112" name="Line 12"/>
            <p:cNvSpPr>
              <a:spLocks noChangeShapeType="1"/>
            </p:cNvSpPr>
            <p:nvPr/>
          </p:nvSpPr>
          <p:spPr bwMode="auto">
            <a:xfrm flipH="1">
              <a:off x="2852" y="2188"/>
              <a:ext cx="1077" cy="1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3" name="Line 13"/>
            <p:cNvSpPr>
              <a:spLocks noChangeShapeType="1"/>
            </p:cNvSpPr>
            <p:nvPr/>
          </p:nvSpPr>
          <p:spPr bwMode="auto">
            <a:xfrm>
              <a:off x="4383" y="2273"/>
              <a:ext cx="255" cy="7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4" name="Text Box 14"/>
            <p:cNvSpPr txBox="1">
              <a:spLocks noChangeArrowheads="1"/>
            </p:cNvSpPr>
            <p:nvPr/>
          </p:nvSpPr>
          <p:spPr bwMode="auto">
            <a:xfrm>
              <a:off x="300" y="2925"/>
              <a:ext cx="10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spcBef>
                  <a:spcPct val="50000"/>
                </a:spcBef>
              </a:pPr>
              <a:r>
                <a:rPr lang="en-US" altLang="zh-CN" sz="1600">
                  <a:latin typeface="Times New Roman" panose="02020603050405020304" pitchFamily="18" charset="0"/>
                </a:rPr>
                <a:t>MATLAB6.0 </a:t>
              </a:r>
              <a:r>
                <a:rPr lang="zh-CN" altLang="en-US" sz="1600">
                  <a:latin typeface="Times New Roman" panose="02020603050405020304" pitchFamily="18" charset="0"/>
                </a:rPr>
                <a:t>版</a:t>
              </a:r>
            </a:p>
          </p:txBody>
        </p:sp>
        <p:sp>
          <p:nvSpPr>
            <p:cNvPr id="47115" name="Text Box 15"/>
            <p:cNvSpPr txBox="1">
              <a:spLocks noChangeArrowheads="1"/>
            </p:cNvSpPr>
            <p:nvPr/>
          </p:nvSpPr>
          <p:spPr bwMode="auto">
            <a:xfrm>
              <a:off x="1888" y="3577"/>
              <a:ext cx="10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spcBef>
                  <a:spcPct val="50000"/>
                </a:spcBef>
              </a:pPr>
              <a:r>
                <a:rPr lang="en-US" altLang="zh-CN" sz="1600">
                  <a:latin typeface="Times New Roman" panose="02020603050405020304" pitchFamily="18" charset="0"/>
                </a:rPr>
                <a:t>MATLAB6.5 </a:t>
              </a:r>
              <a:r>
                <a:rPr lang="zh-CN" altLang="en-US" sz="1600">
                  <a:latin typeface="Times New Roman" panose="02020603050405020304" pitchFamily="18" charset="0"/>
                </a:rPr>
                <a:t>版</a:t>
              </a:r>
            </a:p>
          </p:txBody>
        </p:sp>
      </p:grpSp>
      <p:sp>
        <p:nvSpPr>
          <p:cNvPr id="47116"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创建子系统</a:t>
            </a:r>
          </a:p>
        </p:txBody>
      </p:sp>
    </p:spTree>
    <p:extLst>
      <p:ext uri="{BB962C8B-B14F-4D97-AF65-F5344CB8AC3E}">
        <p14:creationId xmlns:p14="http://schemas.microsoft.com/office/powerpoint/2010/main" val="2567199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idx="1"/>
          </p:nvPr>
        </p:nvSpPr>
        <p:spPr>
          <a:xfrm>
            <a:off x="1730376" y="728664"/>
            <a:ext cx="4500563" cy="3195637"/>
          </a:xfrm>
        </p:spPr>
        <p:txBody>
          <a:bodyPr/>
          <a:lstStyle/>
          <a:p>
            <a:pPr marL="711200" indent="-711200" algn="just">
              <a:spcBef>
                <a:spcPct val="40000"/>
              </a:spcBef>
              <a:buClr>
                <a:schemeClr val="accent2"/>
              </a:buClr>
              <a:buFont typeface="Wingdings" panose="05000000000000000000" pitchFamily="2" charset="2"/>
              <a:buAutoNum type="arabicPeriod"/>
            </a:pPr>
            <a:r>
              <a:rPr lang="zh-CN" altLang="en-US" sz="2000">
                <a:latin typeface="Times New Roman" panose="02020603050405020304" pitchFamily="18" charset="0"/>
                <a:ea typeface="黑体" panose="02010609060101010101" pitchFamily="49" charset="-122"/>
              </a:rPr>
              <a:t>通过子系统模块来建立子系统</a:t>
            </a:r>
          </a:p>
          <a:p>
            <a:pPr marL="1066800" lvl="1" indent="-609600" algn="just">
              <a:spcBef>
                <a:spcPct val="40000"/>
              </a:spcBef>
              <a:buClr>
                <a:schemeClr val="accent2"/>
              </a:buClr>
              <a:buFont typeface="Wingdings" panose="05000000000000000000" pitchFamily="2" charset="2"/>
              <a:buChar char="n"/>
            </a:pPr>
            <a:r>
              <a:rPr lang="zh-CN" altLang="en-US" sz="2000">
                <a:latin typeface="Times New Roman" panose="02020603050405020304" pitchFamily="18" charset="0"/>
                <a:ea typeface="黑体" panose="02010609060101010101" pitchFamily="49" charset="-122"/>
              </a:rPr>
              <a:t>下面以</a:t>
            </a:r>
            <a:r>
              <a:rPr lang="en-US" altLang="zh-CN" sz="2000">
                <a:latin typeface="Times New Roman" panose="02020603050405020304" pitchFamily="18" charset="0"/>
                <a:ea typeface="黑体" panose="02010609060101010101" pitchFamily="49" charset="-122"/>
              </a:rPr>
              <a:t>PID</a:t>
            </a:r>
            <a:r>
              <a:rPr lang="zh-CN" altLang="en-US" sz="2000">
                <a:latin typeface="Times New Roman" panose="02020603050405020304" pitchFamily="18" charset="0"/>
                <a:ea typeface="黑体" panose="02010609060101010101" pitchFamily="49" charset="-122"/>
              </a:rPr>
              <a:t>控制器子系统创建，说明子系统的创建过程：</a:t>
            </a:r>
          </a:p>
          <a:p>
            <a:pPr marL="1066800" lvl="1" indent="-609600" algn="just">
              <a:buClr>
                <a:srgbClr val="FF6600"/>
              </a:buClr>
              <a:buFontTx/>
              <a:buAutoNum type="circleNumDbPlain"/>
            </a:pPr>
            <a:r>
              <a:rPr lang="zh-CN" altLang="en-US" sz="2000">
                <a:latin typeface="Times New Roman" panose="02020603050405020304" pitchFamily="18" charset="0"/>
                <a:ea typeface="黑体" panose="02010609060101010101" pitchFamily="49" charset="-122"/>
              </a:rPr>
              <a:t>将子系统库模块中的</a:t>
            </a:r>
            <a:r>
              <a:rPr lang="en-US" altLang="zh-CN" sz="2000">
                <a:latin typeface="Times New Roman" panose="02020603050405020304" pitchFamily="18" charset="0"/>
                <a:ea typeface="黑体" panose="02010609060101010101" pitchFamily="49" charset="-122"/>
              </a:rPr>
              <a:t>Subsystem</a:t>
            </a:r>
            <a:r>
              <a:rPr lang="zh-CN" altLang="en-US" sz="2000">
                <a:latin typeface="Times New Roman" panose="02020603050405020304" pitchFamily="18" charset="0"/>
                <a:ea typeface="黑体" panose="02010609060101010101" pitchFamily="49" charset="-122"/>
              </a:rPr>
              <a:t>模块复制到模型窗，如图</a:t>
            </a:r>
            <a:r>
              <a:rPr lang="en-US" altLang="zh-CN" sz="2000">
                <a:latin typeface="Times New Roman" panose="02020603050405020304" pitchFamily="18" charset="0"/>
                <a:ea typeface="黑体" panose="02010609060101010101" pitchFamily="49" charset="-122"/>
              </a:rPr>
              <a:t>4-23</a:t>
            </a:r>
            <a:r>
              <a:rPr lang="zh-CN" altLang="en-US" sz="2000">
                <a:latin typeface="Times New Roman" panose="02020603050405020304" pitchFamily="18" charset="0"/>
                <a:ea typeface="黑体" panose="02010609060101010101" pitchFamily="49" charset="-122"/>
              </a:rPr>
              <a:t>。</a:t>
            </a:r>
          </a:p>
          <a:p>
            <a:pPr marL="1066800" lvl="1" indent="-609600" algn="just">
              <a:buClr>
                <a:srgbClr val="FF6600"/>
              </a:buClr>
              <a:buFontTx/>
              <a:buAutoNum type="circleNumDbPlain" startAt="2"/>
            </a:pPr>
            <a:r>
              <a:rPr lang="zh-CN" altLang="en-US" sz="2000">
                <a:latin typeface="Times New Roman" panose="02020603050405020304" pitchFamily="18" charset="0"/>
                <a:ea typeface="黑体" panose="02010609060101010101" pitchFamily="49" charset="-122"/>
              </a:rPr>
              <a:t>双击该图标即打开该子系统的编辑窗口，如图</a:t>
            </a:r>
            <a:r>
              <a:rPr lang="en-US" altLang="zh-CN" sz="2000">
                <a:latin typeface="Times New Roman" panose="02020603050405020304" pitchFamily="18" charset="0"/>
                <a:ea typeface="黑体" panose="02010609060101010101" pitchFamily="49" charset="-122"/>
              </a:rPr>
              <a:t>4-24</a:t>
            </a:r>
            <a:r>
              <a:rPr lang="zh-CN" altLang="en-US" sz="2000">
                <a:latin typeface="Times New Roman" panose="02020603050405020304" pitchFamily="18" charset="0"/>
                <a:ea typeface="黑体" panose="02010609060101010101" pitchFamily="49" charset="-122"/>
              </a:rPr>
              <a:t>；</a:t>
            </a:r>
          </a:p>
          <a:p>
            <a:pPr marL="1422400" lvl="2" indent="-508000" algn="just">
              <a:spcBef>
                <a:spcPct val="40000"/>
              </a:spcBef>
              <a:buClr>
                <a:schemeClr val="accent2"/>
              </a:buClr>
              <a:buNone/>
            </a:pPr>
            <a:endParaRPr lang="zh-CN" altLang="en-US" smtClean="0">
              <a:solidFill>
                <a:schemeClr val="tx1"/>
              </a:solidFill>
              <a:latin typeface="Times New Roman" panose="02020603050405020304" pitchFamily="18" charset="0"/>
              <a:ea typeface="黑体" panose="02010609060101010101" pitchFamily="49" charset="-122"/>
            </a:endParaRPr>
          </a:p>
        </p:txBody>
      </p:sp>
      <p:pic>
        <p:nvPicPr>
          <p:cNvPr id="481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388" y="908050"/>
            <a:ext cx="3905250" cy="2686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48131" name="Group 4"/>
          <p:cNvGrpSpPr>
            <a:grpSpLocks/>
          </p:cNvGrpSpPr>
          <p:nvPr/>
        </p:nvGrpSpPr>
        <p:grpSpPr bwMode="auto">
          <a:xfrm>
            <a:off x="2630488" y="3878264"/>
            <a:ext cx="3421062" cy="2339975"/>
            <a:chOff x="640" y="2330"/>
            <a:chExt cx="2155" cy="1474"/>
          </a:xfrm>
        </p:grpSpPr>
        <p:sp>
          <p:nvSpPr>
            <p:cNvPr id="48132" name="Text Box 5"/>
            <p:cNvSpPr txBox="1">
              <a:spLocks noChangeArrowheads="1"/>
            </p:cNvSpPr>
            <p:nvPr/>
          </p:nvSpPr>
          <p:spPr bwMode="auto">
            <a:xfrm>
              <a:off x="839" y="3606"/>
              <a:ext cx="178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solidFill>
                    <a:srgbClr val="000000"/>
                  </a:solidFill>
                  <a:latin typeface="Times New Roman" panose="02020603050405020304" pitchFamily="18" charset="0"/>
                  <a:ea typeface="黑体" panose="02010609060101010101" pitchFamily="49" charset="-122"/>
                </a:rPr>
                <a:t> </a:t>
              </a:r>
              <a:r>
                <a:rPr lang="zh-CN" altLang="en-US" sz="1400">
                  <a:latin typeface="Times New Roman" panose="02020603050405020304" pitchFamily="18" charset="0"/>
                  <a:ea typeface="黑体" panose="02010609060101010101" pitchFamily="49" charset="-122"/>
                </a:rPr>
                <a:t>子系统模块复制到模型窗</a:t>
              </a:r>
            </a:p>
          </p:txBody>
        </p:sp>
        <p:pic>
          <p:nvPicPr>
            <p:cNvPr id="4813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 y="2330"/>
              <a:ext cx="2155"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34" name="Group 7"/>
          <p:cNvGrpSpPr>
            <a:grpSpLocks/>
          </p:cNvGrpSpPr>
          <p:nvPr/>
        </p:nvGrpSpPr>
        <p:grpSpPr bwMode="auto">
          <a:xfrm>
            <a:off x="6500814" y="3878264"/>
            <a:ext cx="3330575" cy="2339975"/>
            <a:chOff x="3078" y="2330"/>
            <a:chExt cx="2098" cy="1474"/>
          </a:xfrm>
        </p:grpSpPr>
        <p:sp>
          <p:nvSpPr>
            <p:cNvPr id="48135" name="Text Box 8"/>
            <p:cNvSpPr txBox="1">
              <a:spLocks noChangeArrowheads="1"/>
            </p:cNvSpPr>
            <p:nvPr/>
          </p:nvSpPr>
          <p:spPr bwMode="auto">
            <a:xfrm>
              <a:off x="3163" y="3634"/>
              <a:ext cx="195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solidFill>
                    <a:srgbClr val="000000"/>
                  </a:solidFill>
                  <a:latin typeface="Times New Roman" panose="02020603050405020304" pitchFamily="18" charset="0"/>
                  <a:ea typeface="黑体" panose="02010609060101010101" pitchFamily="49" charset="-122"/>
                </a:rPr>
                <a:t>  </a:t>
              </a:r>
              <a:r>
                <a:rPr lang="zh-CN" altLang="en-US" sz="1400">
                  <a:solidFill>
                    <a:srgbClr val="000000"/>
                  </a:solidFill>
                  <a:latin typeface="Times New Roman" panose="02020603050405020304" pitchFamily="18" charset="0"/>
                  <a:ea typeface="黑体" panose="02010609060101010101" pitchFamily="49" charset="-122"/>
                </a:rPr>
                <a:t>原始</a:t>
              </a:r>
              <a:r>
                <a:rPr lang="zh-CN" altLang="en-US" sz="1400">
                  <a:latin typeface="Times New Roman" panose="02020603050405020304" pitchFamily="18" charset="0"/>
                  <a:ea typeface="黑体" panose="02010609060101010101" pitchFamily="49" charset="-122"/>
                </a:rPr>
                <a:t>子系统模块的内部结构型窗</a:t>
              </a:r>
            </a:p>
          </p:txBody>
        </p:sp>
        <p:pic>
          <p:nvPicPr>
            <p:cNvPr id="4813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8" y="2330"/>
              <a:ext cx="2098" cy="11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8137" name="Rectangle 10"/>
          <p:cNvSpPr>
            <a:spLocks noChangeArrowheads="1"/>
          </p:cNvSpPr>
          <p:nvPr/>
        </p:nvSpPr>
        <p:spPr bwMode="auto">
          <a:xfrm>
            <a:off x="7670801" y="2122489"/>
            <a:ext cx="1216025" cy="720725"/>
          </a:xfrm>
          <a:prstGeom prst="rect">
            <a:avLst/>
          </a:prstGeom>
          <a:noFill/>
          <a:ln w="9525">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atinLnBrk="1"/>
            <a:endParaRPr lang="zh-CN" altLang="en-US"/>
          </a:p>
        </p:txBody>
      </p:sp>
      <p:sp>
        <p:nvSpPr>
          <p:cNvPr id="48138"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创建子系统</a:t>
            </a:r>
          </a:p>
        </p:txBody>
      </p:sp>
    </p:spTree>
    <p:extLst>
      <p:ext uri="{BB962C8B-B14F-4D97-AF65-F5344CB8AC3E}">
        <p14:creationId xmlns:p14="http://schemas.microsoft.com/office/powerpoint/2010/main" val="3070246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idx="1"/>
          </p:nvPr>
        </p:nvSpPr>
        <p:spPr>
          <a:xfrm>
            <a:off x="2000250" y="819150"/>
            <a:ext cx="7651750" cy="1169988"/>
          </a:xfrm>
        </p:spPr>
        <p:txBody>
          <a:bodyPr/>
          <a:lstStyle/>
          <a:p>
            <a:pPr marL="711200" indent="-711200" algn="just">
              <a:spcBef>
                <a:spcPct val="40000"/>
              </a:spcBef>
              <a:buClr>
                <a:schemeClr val="accent2"/>
              </a:buClr>
              <a:buFont typeface="Wingdings" panose="05000000000000000000" pitchFamily="2" charset="2"/>
              <a:buChar char="n"/>
            </a:pPr>
            <a:r>
              <a:rPr lang="en-US" altLang="zh-CN" sz="2000">
                <a:latin typeface="Times New Roman" panose="02020603050405020304" pitchFamily="18" charset="0"/>
                <a:ea typeface="黑体" panose="02010609060101010101" pitchFamily="49" charset="-122"/>
              </a:rPr>
              <a:t>PID</a:t>
            </a:r>
            <a:r>
              <a:rPr lang="zh-CN" altLang="en-US" sz="2000">
                <a:latin typeface="Times New Roman" panose="02020603050405020304" pitchFamily="18" charset="0"/>
                <a:ea typeface="黑体" panose="02010609060101010101" pitchFamily="49" charset="-122"/>
              </a:rPr>
              <a:t>控制器子系统创建过程：</a:t>
            </a:r>
          </a:p>
          <a:p>
            <a:pPr marL="1066800" lvl="1" indent="-609600" algn="just">
              <a:buClr>
                <a:srgbClr val="FF6600"/>
              </a:buClr>
              <a:buFontTx/>
              <a:buAutoNum type="circleNumDbPlain" startAt="3"/>
            </a:pPr>
            <a:r>
              <a:rPr lang="zh-CN" altLang="en-US" sz="2000">
                <a:latin typeface="Times New Roman" panose="02020603050405020304" pitchFamily="18" charset="0"/>
                <a:ea typeface="黑体" panose="02010609060101010101" pitchFamily="49" charset="-122"/>
              </a:rPr>
              <a:t>将组成子系统的模块填加到子系统编辑窗口：</a:t>
            </a:r>
          </a:p>
          <a:p>
            <a:pPr marL="1066800" lvl="1" indent="-609600" algn="just">
              <a:buClr>
                <a:srgbClr val="FF6600"/>
              </a:buClr>
              <a:buFontTx/>
              <a:buAutoNum type="circleNumDbPlain" startAt="3"/>
            </a:pPr>
            <a:r>
              <a:rPr lang="zh-CN" altLang="en-US" sz="2000">
                <a:latin typeface="Times New Roman" panose="02020603050405020304" pitchFamily="18" charset="0"/>
                <a:ea typeface="黑体" panose="02010609060101010101" pitchFamily="49" charset="-122"/>
              </a:rPr>
              <a:t>将模块按设计要求连接：</a:t>
            </a:r>
          </a:p>
        </p:txBody>
      </p:sp>
      <p:pic>
        <p:nvPicPr>
          <p:cNvPr id="49154"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675" y="2312989"/>
            <a:ext cx="37782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3" y="2303464"/>
            <a:ext cx="3644900" cy="315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创建子系统</a:t>
            </a:r>
          </a:p>
        </p:txBody>
      </p:sp>
    </p:spTree>
    <p:extLst>
      <p:ext uri="{BB962C8B-B14F-4D97-AF65-F5344CB8AC3E}">
        <p14:creationId xmlns:p14="http://schemas.microsoft.com/office/powerpoint/2010/main" val="3489606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idx="1"/>
          </p:nvPr>
        </p:nvSpPr>
        <p:spPr>
          <a:xfrm>
            <a:off x="2000250" y="684213"/>
            <a:ext cx="8235950" cy="1979612"/>
          </a:xfrm>
        </p:spPr>
        <p:txBody>
          <a:bodyPr/>
          <a:lstStyle/>
          <a:p>
            <a:pPr marL="711200" indent="-711200" algn="just">
              <a:spcBef>
                <a:spcPct val="40000"/>
              </a:spcBef>
              <a:buClr>
                <a:schemeClr val="accent2"/>
              </a:buClr>
              <a:buFont typeface="Wingdings" panose="05000000000000000000" pitchFamily="2" charset="2"/>
              <a:buChar char="n"/>
            </a:pPr>
            <a:r>
              <a:rPr lang="en-US" altLang="zh-CN" sz="2000">
                <a:latin typeface="Times New Roman" panose="02020603050405020304" pitchFamily="18" charset="0"/>
                <a:ea typeface="黑体" panose="02010609060101010101" pitchFamily="49" charset="-122"/>
              </a:rPr>
              <a:t>PID</a:t>
            </a:r>
            <a:r>
              <a:rPr lang="zh-CN" altLang="en-US" sz="2000">
                <a:latin typeface="Times New Roman" panose="02020603050405020304" pitchFamily="18" charset="0"/>
                <a:ea typeface="黑体" panose="02010609060101010101" pitchFamily="49" charset="-122"/>
              </a:rPr>
              <a:t>控制器子系统创建过程：</a:t>
            </a:r>
          </a:p>
          <a:p>
            <a:pPr marL="1066800" lvl="1" indent="-609600" algn="just">
              <a:buClr>
                <a:srgbClr val="FF6600"/>
              </a:buClr>
              <a:buFontTx/>
              <a:buAutoNum type="circleNumDbPlain" startAt="5"/>
            </a:pPr>
            <a:r>
              <a:rPr lang="zh-CN" altLang="en-US" sz="2000">
                <a:latin typeface="Times New Roman" panose="02020603050405020304" pitchFamily="18" charset="0"/>
                <a:ea typeface="黑体" panose="02010609060101010101" pitchFamily="49" charset="-122"/>
              </a:rPr>
              <a:t>设置子系统各模块参数（可以是变量）；修改 </a:t>
            </a:r>
            <a:r>
              <a:rPr lang="en-US" altLang="zh-CN" sz="2000">
                <a:latin typeface="Times New Roman" panose="02020603050405020304" pitchFamily="18" charset="0"/>
                <a:ea typeface="黑体" panose="02010609060101010101" pitchFamily="49" charset="-122"/>
              </a:rPr>
              <a:t>in1 </a:t>
            </a:r>
            <a:r>
              <a:rPr lang="zh-CN" altLang="en-US" sz="2000">
                <a:latin typeface="Times New Roman" panose="02020603050405020304" pitchFamily="18" charset="0"/>
                <a:ea typeface="黑体" panose="02010609060101010101" pitchFamily="49" charset="-122"/>
              </a:rPr>
              <a:t>和 </a:t>
            </a:r>
            <a:r>
              <a:rPr lang="en-US" altLang="zh-CN" sz="2000">
                <a:latin typeface="Times New Roman" panose="02020603050405020304" pitchFamily="18" charset="0"/>
                <a:ea typeface="黑体" panose="02010609060101010101" pitchFamily="49" charset="-122"/>
              </a:rPr>
              <a:t>out1 </a:t>
            </a:r>
            <a:r>
              <a:rPr lang="zh-CN" altLang="en-US" sz="2000">
                <a:latin typeface="Times New Roman" panose="02020603050405020304" pitchFamily="18" charset="0"/>
                <a:ea typeface="黑体" panose="02010609060101010101" pitchFamily="49" charset="-122"/>
              </a:rPr>
              <a:t>模块下面的标签；</a:t>
            </a:r>
          </a:p>
          <a:p>
            <a:pPr marL="1066800" lvl="1" indent="-609600" algn="just">
              <a:buClr>
                <a:srgbClr val="FF6600"/>
              </a:buClr>
              <a:buFontTx/>
              <a:buAutoNum type="circleNumDbPlain" startAt="5"/>
            </a:pPr>
            <a:r>
              <a:rPr lang="zh-CN" altLang="en-US" sz="2000">
                <a:latin typeface="Times New Roman" panose="02020603050405020304" pitchFamily="18" charset="0"/>
                <a:ea typeface="黑体" panose="02010609060101010101" pitchFamily="49" charset="-122"/>
              </a:rPr>
              <a:t>关闭子系统的编辑窗口，返回模型窗口，修改子系统的标签（</a:t>
            </a:r>
            <a:r>
              <a:rPr lang="en-US" altLang="zh-CN" sz="2000">
                <a:latin typeface="Times New Roman" panose="02020603050405020304" pitchFamily="18" charset="0"/>
                <a:ea typeface="黑体" panose="02010609060101010101" pitchFamily="49" charset="-122"/>
              </a:rPr>
              <a:t>PID</a:t>
            </a:r>
            <a:r>
              <a:rPr lang="zh-CN" altLang="en-US" sz="2000">
                <a:latin typeface="Times New Roman" panose="02020603050405020304" pitchFamily="18" charset="0"/>
                <a:ea typeface="黑体" panose="02010609060101010101" pitchFamily="49" charset="-122"/>
              </a:rPr>
              <a:t>），该</a:t>
            </a:r>
            <a:r>
              <a:rPr lang="en-US" altLang="zh-CN" sz="2000">
                <a:latin typeface="Times New Roman" panose="02020603050405020304" pitchFamily="18" charset="0"/>
                <a:ea typeface="黑体" panose="02010609060101010101" pitchFamily="49" charset="-122"/>
              </a:rPr>
              <a:t>PID</a:t>
            </a:r>
            <a:r>
              <a:rPr lang="zh-CN" altLang="en-US" sz="2000">
                <a:latin typeface="Times New Roman" panose="02020603050405020304" pitchFamily="18" charset="0"/>
                <a:ea typeface="黑体" panose="02010609060101010101" pitchFamily="49" charset="-122"/>
              </a:rPr>
              <a:t>子系统即可作为模块在构造系统模型时使用。</a:t>
            </a:r>
            <a:r>
              <a:rPr lang="zh-CN" altLang="en-US" sz="1600"/>
              <a:t> </a:t>
            </a:r>
            <a:endParaRPr lang="zh-CN" altLang="en-US" sz="2000">
              <a:latin typeface="Times New Roman" panose="02020603050405020304" pitchFamily="18" charset="0"/>
              <a:ea typeface="黑体" panose="02010609060101010101" pitchFamily="49" charset="-122"/>
            </a:endParaRPr>
          </a:p>
        </p:txBody>
      </p:sp>
      <p:pic>
        <p:nvPicPr>
          <p:cNvPr id="501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100" y="2663826"/>
            <a:ext cx="3644900"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425" y="2708276"/>
            <a:ext cx="360045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创建子系统</a:t>
            </a:r>
          </a:p>
        </p:txBody>
      </p:sp>
    </p:spTree>
    <p:extLst>
      <p:ext uri="{BB962C8B-B14F-4D97-AF65-F5344CB8AC3E}">
        <p14:creationId xmlns:p14="http://schemas.microsoft.com/office/powerpoint/2010/main" val="1875548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idx="1"/>
          </p:nvPr>
        </p:nvSpPr>
        <p:spPr>
          <a:xfrm>
            <a:off x="2000250" y="684213"/>
            <a:ext cx="8235950" cy="1979612"/>
          </a:xfrm>
        </p:spPr>
        <p:txBody>
          <a:bodyPr/>
          <a:lstStyle/>
          <a:p>
            <a:pPr marL="711200" indent="-711200" algn="just">
              <a:spcBef>
                <a:spcPct val="40000"/>
              </a:spcBef>
              <a:buClr>
                <a:schemeClr val="accent2"/>
              </a:buClr>
              <a:buFont typeface="Wingdings" panose="05000000000000000000" pitchFamily="2" charset="2"/>
              <a:buChar char="n"/>
            </a:pPr>
            <a:r>
              <a:rPr lang="en-US" altLang="zh-CN" sz="2000">
                <a:latin typeface="Times New Roman" panose="02020603050405020304" pitchFamily="18" charset="0"/>
                <a:ea typeface="黑体" panose="02010609060101010101" pitchFamily="49" charset="-122"/>
              </a:rPr>
              <a:t>PID</a:t>
            </a:r>
            <a:r>
              <a:rPr lang="zh-CN" altLang="en-US" sz="2000">
                <a:latin typeface="Times New Roman" panose="02020603050405020304" pitchFamily="18" charset="0"/>
                <a:ea typeface="黑体" panose="02010609060101010101" pitchFamily="49" charset="-122"/>
              </a:rPr>
              <a:t>控制器子系统创建过程：</a:t>
            </a:r>
          </a:p>
          <a:p>
            <a:pPr marL="1066800" lvl="1" indent="-609600" algn="just">
              <a:buClr>
                <a:srgbClr val="FF6600"/>
              </a:buClr>
              <a:buFontTx/>
              <a:buAutoNum type="circleNumDbPlain" startAt="5"/>
            </a:pPr>
            <a:r>
              <a:rPr lang="zh-CN" altLang="en-US" sz="2000">
                <a:latin typeface="Times New Roman" panose="02020603050405020304" pitchFamily="18" charset="0"/>
                <a:ea typeface="黑体" panose="02010609060101010101" pitchFamily="49" charset="-122"/>
              </a:rPr>
              <a:t>设置子系统各模块参数（可以是变量）；修改 </a:t>
            </a:r>
            <a:r>
              <a:rPr lang="en-US" altLang="zh-CN" sz="2000">
                <a:latin typeface="Times New Roman" panose="02020603050405020304" pitchFamily="18" charset="0"/>
                <a:ea typeface="黑体" panose="02010609060101010101" pitchFamily="49" charset="-122"/>
              </a:rPr>
              <a:t>in1 </a:t>
            </a:r>
            <a:r>
              <a:rPr lang="zh-CN" altLang="en-US" sz="2000">
                <a:latin typeface="Times New Roman" panose="02020603050405020304" pitchFamily="18" charset="0"/>
                <a:ea typeface="黑体" panose="02010609060101010101" pitchFamily="49" charset="-122"/>
              </a:rPr>
              <a:t>和 </a:t>
            </a:r>
            <a:r>
              <a:rPr lang="en-US" altLang="zh-CN" sz="2000">
                <a:latin typeface="Times New Roman" panose="02020603050405020304" pitchFamily="18" charset="0"/>
                <a:ea typeface="黑体" panose="02010609060101010101" pitchFamily="49" charset="-122"/>
              </a:rPr>
              <a:t>out1 </a:t>
            </a:r>
            <a:r>
              <a:rPr lang="zh-CN" altLang="en-US" sz="2000">
                <a:latin typeface="Times New Roman" panose="02020603050405020304" pitchFamily="18" charset="0"/>
                <a:ea typeface="黑体" panose="02010609060101010101" pitchFamily="49" charset="-122"/>
              </a:rPr>
              <a:t>模块下面的标签；</a:t>
            </a:r>
          </a:p>
          <a:p>
            <a:pPr marL="1066800" lvl="1" indent="-609600" algn="just">
              <a:buClr>
                <a:srgbClr val="FF6600"/>
              </a:buClr>
              <a:buFontTx/>
              <a:buAutoNum type="circleNumDbPlain" startAt="5"/>
            </a:pPr>
            <a:r>
              <a:rPr lang="zh-CN" altLang="en-US" sz="2000">
                <a:latin typeface="Times New Roman" panose="02020603050405020304" pitchFamily="18" charset="0"/>
                <a:ea typeface="黑体" panose="02010609060101010101" pitchFamily="49" charset="-122"/>
              </a:rPr>
              <a:t>关闭子系统的编辑窗口，返回模型窗口，修改子系统的标签（</a:t>
            </a:r>
            <a:r>
              <a:rPr lang="en-US" altLang="zh-CN" sz="2000">
                <a:latin typeface="Times New Roman" panose="02020603050405020304" pitchFamily="18" charset="0"/>
                <a:ea typeface="黑体" panose="02010609060101010101" pitchFamily="49" charset="-122"/>
              </a:rPr>
              <a:t>PID</a:t>
            </a:r>
            <a:r>
              <a:rPr lang="zh-CN" altLang="en-US" sz="2000">
                <a:latin typeface="Times New Roman" panose="02020603050405020304" pitchFamily="18" charset="0"/>
                <a:ea typeface="黑体" panose="02010609060101010101" pitchFamily="49" charset="-122"/>
              </a:rPr>
              <a:t>），该</a:t>
            </a:r>
            <a:r>
              <a:rPr lang="en-US" altLang="zh-CN" sz="2000">
                <a:latin typeface="Times New Roman" panose="02020603050405020304" pitchFamily="18" charset="0"/>
                <a:ea typeface="黑体" panose="02010609060101010101" pitchFamily="49" charset="-122"/>
              </a:rPr>
              <a:t>PID</a:t>
            </a:r>
            <a:r>
              <a:rPr lang="zh-CN" altLang="en-US" sz="2000">
                <a:latin typeface="Times New Roman" panose="02020603050405020304" pitchFamily="18" charset="0"/>
                <a:ea typeface="黑体" panose="02010609060101010101" pitchFamily="49" charset="-122"/>
              </a:rPr>
              <a:t>子系统即可作为模块在构造系统模型时使用。</a:t>
            </a:r>
            <a:r>
              <a:rPr lang="zh-CN" altLang="en-US" sz="1600"/>
              <a:t> </a:t>
            </a:r>
            <a:endParaRPr lang="zh-CN" altLang="en-US" sz="2000">
              <a:latin typeface="Times New Roman" panose="02020603050405020304" pitchFamily="18" charset="0"/>
              <a:ea typeface="黑体" panose="02010609060101010101" pitchFamily="49" charset="-122"/>
            </a:endParaRPr>
          </a:p>
        </p:txBody>
      </p:sp>
      <p:pic>
        <p:nvPicPr>
          <p:cNvPr id="512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2663826"/>
            <a:ext cx="3644900"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75" y="2667000"/>
            <a:ext cx="36449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创建子系统</a:t>
            </a:r>
          </a:p>
        </p:txBody>
      </p:sp>
    </p:spTree>
    <p:extLst>
      <p:ext uri="{BB962C8B-B14F-4D97-AF65-F5344CB8AC3E}">
        <p14:creationId xmlns:p14="http://schemas.microsoft.com/office/powerpoint/2010/main" val="2142202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idx="1"/>
          </p:nvPr>
        </p:nvSpPr>
        <p:spPr>
          <a:xfrm>
            <a:off x="1955801" y="593726"/>
            <a:ext cx="8189913" cy="2925763"/>
          </a:xfrm>
        </p:spPr>
        <p:txBody>
          <a:bodyPr/>
          <a:lstStyle/>
          <a:p>
            <a:pPr marL="711200" indent="-711200" algn="just">
              <a:buClr>
                <a:srgbClr val="666633"/>
              </a:buClr>
              <a:buNone/>
            </a:pPr>
            <a:endParaRPr lang="zh-CN" altLang="en-US" sz="2000" b="1">
              <a:ea typeface="黑体" panose="02010609060101010101" pitchFamily="49" charset="-122"/>
            </a:endParaRPr>
          </a:p>
          <a:p>
            <a:pPr marL="1066800" lvl="1" indent="-609600" algn="just">
              <a:spcBef>
                <a:spcPct val="40000"/>
              </a:spcBef>
              <a:buClr>
                <a:schemeClr val="accent2"/>
              </a:buClr>
              <a:buFont typeface="Wingdings" panose="05000000000000000000" pitchFamily="2" charset="2"/>
              <a:buAutoNum type="arabicPeriod" startAt="2"/>
            </a:pPr>
            <a:r>
              <a:rPr lang="zh-CN" altLang="en-US" sz="2000">
                <a:latin typeface="Times New Roman" panose="02020603050405020304" pitchFamily="18" charset="0"/>
                <a:ea typeface="黑体" panose="02010609060101010101" pitchFamily="49" charset="-122"/>
              </a:rPr>
              <a:t>组合已存在的模块来建立子系统</a:t>
            </a:r>
            <a:r>
              <a:rPr lang="zh-CN" altLang="en-US" sz="1800">
                <a:latin typeface="Times New Roman" panose="02020603050405020304" pitchFamily="18" charset="0"/>
                <a:ea typeface="黑体" panose="02010609060101010101" pitchFamily="49" charset="-122"/>
              </a:rPr>
              <a:t> </a:t>
            </a:r>
          </a:p>
          <a:p>
            <a:pPr marL="1066800" lvl="1" indent="-609600">
              <a:buNone/>
            </a:pPr>
            <a:r>
              <a:rPr lang="zh-CN" altLang="en-US">
                <a:latin typeface="Times New Roman" panose="02020603050405020304" pitchFamily="18" charset="0"/>
                <a:ea typeface="黑体" panose="02010609060101010101" pitchFamily="49" charset="-122"/>
              </a:rPr>
              <a:t>        </a:t>
            </a:r>
            <a:r>
              <a:rPr lang="zh-CN" altLang="en-US" sz="2000">
                <a:latin typeface="Times New Roman" panose="02020603050405020304" pitchFamily="18" charset="0"/>
                <a:ea typeface="黑体" panose="02010609060101010101" pitchFamily="49" charset="-122"/>
              </a:rPr>
              <a:t>如果现有的模型已经包含了需要转化成子系统的模块，就可以通过组合这些模块的方式建立子系统。步骤如下：</a:t>
            </a:r>
          </a:p>
          <a:p>
            <a:pPr marL="1422400" lvl="2" indent="-508000" algn="just">
              <a:spcBef>
                <a:spcPct val="40000"/>
              </a:spcBef>
              <a:buClr>
                <a:srgbClr val="FF6600"/>
              </a:buClr>
              <a:buFont typeface="Wingdings" panose="05000000000000000000" pitchFamily="2" charset="2"/>
              <a:buAutoNum type="circleNumDbPlain"/>
            </a:pPr>
            <a:r>
              <a:rPr lang="zh-CN" altLang="en-US">
                <a:latin typeface="Times New Roman" panose="02020603050405020304" pitchFamily="18" charset="0"/>
                <a:ea typeface="黑体" panose="02010609060101010101" pitchFamily="49" charset="-122"/>
              </a:rPr>
              <a:t>确定需建立</a:t>
            </a:r>
            <a:r>
              <a:rPr lang="en-US" altLang="zh-CN">
                <a:latin typeface="Times New Roman" panose="02020603050405020304" pitchFamily="18" charset="0"/>
                <a:ea typeface="黑体" panose="02010609060101010101" pitchFamily="49" charset="-122"/>
              </a:rPr>
              <a:t>Subsystem</a:t>
            </a:r>
            <a:r>
              <a:rPr lang="zh-CN" altLang="en-US">
                <a:latin typeface="Times New Roman" panose="02020603050405020304" pitchFamily="18" charset="0"/>
                <a:ea typeface="黑体" panose="02010609060101010101" pitchFamily="49" charset="-122"/>
              </a:rPr>
              <a:t>的模型（被选中的均标记有黑块）</a:t>
            </a:r>
          </a:p>
          <a:p>
            <a:pPr marL="1422400" lvl="2" indent="-508000" algn="just">
              <a:spcBef>
                <a:spcPct val="40000"/>
              </a:spcBef>
              <a:buClr>
                <a:schemeClr val="accent2"/>
              </a:buClr>
              <a:buNone/>
            </a:pPr>
            <a:endParaRPr lang="zh-CN" altLang="en-US" smtClean="0">
              <a:solidFill>
                <a:schemeClr val="tx1"/>
              </a:solidFill>
              <a:latin typeface="Times New Roman" panose="02020603050405020304" pitchFamily="18" charset="0"/>
              <a:ea typeface="黑体" panose="02010609060101010101" pitchFamily="49" charset="-122"/>
            </a:endParaRPr>
          </a:p>
        </p:txBody>
      </p:sp>
      <p:sp>
        <p:nvSpPr>
          <p:cNvPr id="52226" name="Text Box 4"/>
          <p:cNvSpPr txBox="1">
            <a:spLocks noChangeArrowheads="1"/>
          </p:cNvSpPr>
          <p:nvPr/>
        </p:nvSpPr>
        <p:spPr bwMode="auto">
          <a:xfrm>
            <a:off x="5151438" y="5859464"/>
            <a:ext cx="2386012"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400">
                <a:solidFill>
                  <a:srgbClr val="000000"/>
                </a:solidFill>
                <a:latin typeface="Times New Roman" panose="02020603050405020304" pitchFamily="18" charset="0"/>
                <a:ea typeface="黑体" panose="02010609060101010101" pitchFamily="49" charset="-122"/>
              </a:rPr>
              <a:t>圈选欲建子系统的模块</a:t>
            </a:r>
            <a:endParaRPr lang="zh-CN" altLang="en-US" sz="1400">
              <a:latin typeface="Times New Roman" panose="02020603050405020304" pitchFamily="18" charset="0"/>
              <a:ea typeface="黑体" panose="02010609060101010101" pitchFamily="49" charset="-122"/>
            </a:endParaRPr>
          </a:p>
        </p:txBody>
      </p:sp>
      <p:sp>
        <p:nvSpPr>
          <p:cNvPr id="52227" name="Picture 5"/>
          <p:cNvSpPr>
            <a:spLocks noChangeAspect="1" noChangeArrowheads="1"/>
          </p:cNvSpPr>
          <p:nvPr/>
        </p:nvSpPr>
        <p:spPr bwMode="auto">
          <a:xfrm>
            <a:off x="4025901" y="3203576"/>
            <a:ext cx="4456113"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en-US"/>
          </a:p>
        </p:txBody>
      </p:sp>
      <p:sp>
        <p:nvSpPr>
          <p:cNvPr id="52228"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创建子系统</a:t>
            </a:r>
          </a:p>
        </p:txBody>
      </p:sp>
      <p:pic>
        <p:nvPicPr>
          <p:cNvPr id="522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976" y="3003551"/>
            <a:ext cx="4456113"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1039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idx="1"/>
          </p:nvPr>
        </p:nvSpPr>
        <p:spPr>
          <a:xfrm>
            <a:off x="1730376" y="593725"/>
            <a:ext cx="4456113" cy="2025650"/>
          </a:xfrm>
        </p:spPr>
        <p:txBody>
          <a:bodyPr/>
          <a:lstStyle/>
          <a:p>
            <a:pPr marL="711200" indent="-711200" algn="just">
              <a:spcBef>
                <a:spcPct val="40000"/>
              </a:spcBef>
              <a:buClr>
                <a:schemeClr val="accent2"/>
              </a:buClr>
              <a:buFont typeface="Wingdings" panose="05000000000000000000" pitchFamily="2" charset="2"/>
              <a:buAutoNum type="arabicPeriod" startAt="2"/>
            </a:pPr>
            <a:r>
              <a:rPr lang="zh-CN" altLang="en-US" sz="2000">
                <a:latin typeface="Times New Roman" panose="02020603050405020304" pitchFamily="18" charset="0"/>
                <a:ea typeface="黑体" panose="02010609060101010101" pitchFamily="49" charset="-122"/>
              </a:rPr>
              <a:t>组合已存在的模块来建立子系统 </a:t>
            </a:r>
          </a:p>
          <a:p>
            <a:pPr marL="1066800" lvl="1" indent="-609600" algn="just">
              <a:spcBef>
                <a:spcPct val="40000"/>
              </a:spcBef>
              <a:buClr>
                <a:srgbClr val="FF6600"/>
              </a:buClr>
              <a:buFont typeface="Wingdings" panose="05000000000000000000" pitchFamily="2" charset="2"/>
              <a:buAutoNum type="circleNumDbPlain" startAt="2"/>
            </a:pPr>
            <a:r>
              <a:rPr lang="zh-CN" altLang="en-US" sz="2000">
                <a:latin typeface="Times New Roman" panose="02020603050405020304" pitchFamily="18" charset="0"/>
                <a:ea typeface="黑体" panose="02010609060101010101" pitchFamily="49" charset="-122"/>
              </a:rPr>
              <a:t>点击模型窗</a:t>
            </a:r>
            <a:r>
              <a:rPr lang="en-US" altLang="zh-CN" sz="2000">
                <a:latin typeface="Times New Roman" panose="02020603050405020304" pitchFamily="18" charset="0"/>
                <a:ea typeface="黑体" panose="02010609060101010101" pitchFamily="49" charset="-122"/>
              </a:rPr>
              <a:t>Edit</a:t>
            </a:r>
            <a:r>
              <a:rPr lang="zh-CN" altLang="en-US" sz="2000">
                <a:latin typeface="Times New Roman" panose="02020603050405020304" pitchFamily="18" charset="0"/>
                <a:ea typeface="黑体" panose="02010609060101010101" pitchFamily="49" charset="-122"/>
              </a:rPr>
              <a:t>菜单下的</a:t>
            </a:r>
            <a:r>
              <a:rPr lang="en-US" altLang="zh-CN" sz="2000">
                <a:latin typeface="Times New Roman" panose="02020603050405020304" pitchFamily="18" charset="0"/>
                <a:ea typeface="黑体" panose="02010609060101010101" pitchFamily="49" charset="-122"/>
              </a:rPr>
              <a:t>Create Subsystem </a:t>
            </a:r>
            <a:r>
              <a:rPr lang="zh-CN" altLang="en-US" sz="2000">
                <a:latin typeface="Times New Roman" panose="02020603050405020304" pitchFamily="18" charset="0"/>
                <a:ea typeface="黑体" panose="02010609060101010101" pitchFamily="49" charset="-122"/>
              </a:rPr>
              <a:t>命令，则所选定的模型组合自动转化成子系统</a:t>
            </a:r>
            <a:r>
              <a:rPr lang="zh-CN" altLang="en-US">
                <a:latin typeface="Times New Roman" panose="02020603050405020304" pitchFamily="18" charset="0"/>
                <a:ea typeface="黑体" panose="02010609060101010101" pitchFamily="49" charset="-122"/>
              </a:rPr>
              <a:t>：</a:t>
            </a:r>
            <a:endParaRPr lang="zh-CN" altLang="en-US" sz="3600">
              <a:latin typeface="Times New Roman" panose="02020603050405020304" pitchFamily="18" charset="0"/>
              <a:ea typeface="黑体" panose="02010609060101010101" pitchFamily="49" charset="-122"/>
            </a:endParaRPr>
          </a:p>
        </p:txBody>
      </p:sp>
      <p:pic>
        <p:nvPicPr>
          <p:cNvPr id="532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788" y="684214"/>
            <a:ext cx="310515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 Box 6"/>
          <p:cNvSpPr txBox="1">
            <a:spLocks noChangeArrowheads="1"/>
          </p:cNvSpPr>
          <p:nvPr/>
        </p:nvSpPr>
        <p:spPr bwMode="auto">
          <a:xfrm>
            <a:off x="2181226" y="2573339"/>
            <a:ext cx="39608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Gulim" panose="020B0600000101010101" pitchFamily="34" charset="-127"/>
                <a:ea typeface="Gulim" panose="020B0600000101010101" pitchFamily="34" charset="-127"/>
              </a:defRPr>
            </a:lvl1pPr>
            <a:lvl2pPr eaLnBrk="0" hangingPunct="0">
              <a:defRPr sz="2400">
                <a:solidFill>
                  <a:schemeClr val="tx1"/>
                </a:solidFill>
                <a:latin typeface="Gulim" panose="020B0600000101010101" pitchFamily="34" charset="-127"/>
                <a:ea typeface="Gulim" panose="020B0600000101010101" pitchFamily="34" charset="-127"/>
              </a:defRPr>
            </a:lvl2pPr>
            <a:lvl3pPr eaLnBrk="0" hangingPunct="0">
              <a:defRPr sz="2400">
                <a:solidFill>
                  <a:schemeClr val="tx1"/>
                </a:solidFill>
                <a:latin typeface="Gulim" panose="020B0600000101010101" pitchFamily="34" charset="-127"/>
                <a:ea typeface="Gulim" panose="020B0600000101010101" pitchFamily="34" charset="-127"/>
              </a:defRPr>
            </a:lvl3pPr>
            <a:lvl4pPr eaLnBrk="0" hangingPunct="0">
              <a:defRPr sz="2400">
                <a:solidFill>
                  <a:schemeClr val="tx1"/>
                </a:solidFill>
                <a:latin typeface="Gulim" panose="020B0600000101010101" pitchFamily="34" charset="-127"/>
                <a:ea typeface="Gulim" panose="020B0600000101010101" pitchFamily="34" charset="-127"/>
              </a:defRPr>
            </a:lvl4pPr>
            <a:lvl5pPr eaLnBrk="0" hangingPunct="0">
              <a:defRPr sz="2400">
                <a:solidFill>
                  <a:schemeClr val="tx1"/>
                </a:solidFill>
                <a:latin typeface="Gulim" panose="020B0600000101010101" pitchFamily="34" charset="-127"/>
                <a:ea typeface="Gulim" panose="020B0600000101010101" pitchFamily="34" charset="-127"/>
              </a:defRPr>
            </a:lvl5pPr>
            <a:lvl6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6pPr>
            <a:lvl7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7pPr>
            <a:lvl8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8pPr>
            <a:lvl9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9pPr>
          </a:lstStyle>
          <a:p>
            <a:pPr algn="just" eaLnBrk="1" hangingPunct="1">
              <a:spcBef>
                <a:spcPct val="50000"/>
              </a:spcBef>
              <a:buClr>
                <a:srgbClr val="FF6600"/>
              </a:buClr>
              <a:buFontTx/>
              <a:buAutoNum type="circleNumDbPlain" startAt="3"/>
            </a:pPr>
            <a:r>
              <a:rPr lang="zh-CN" altLang="en-US" sz="2000">
                <a:latin typeface="Times New Roman" panose="02020603050405020304" pitchFamily="18" charset="0"/>
                <a:ea typeface="黑体" panose="02010609060101010101" pitchFamily="49" charset="-122"/>
              </a:rPr>
              <a:t>双击该图标，可打开该子系统窗口，改写输入输出符号：</a:t>
            </a:r>
          </a:p>
        </p:txBody>
      </p:sp>
      <p:pic>
        <p:nvPicPr>
          <p:cNvPr id="5325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788" y="2484438"/>
            <a:ext cx="31051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8"/>
          <p:cNvSpPr txBox="1">
            <a:spLocks noChangeArrowheads="1"/>
          </p:cNvSpPr>
          <p:nvPr/>
        </p:nvSpPr>
        <p:spPr bwMode="auto">
          <a:xfrm>
            <a:off x="2225676" y="4508501"/>
            <a:ext cx="39608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Gulim" panose="020B0600000101010101" pitchFamily="34" charset="-127"/>
                <a:ea typeface="Gulim" panose="020B0600000101010101" pitchFamily="34" charset="-127"/>
              </a:defRPr>
            </a:lvl1pPr>
            <a:lvl2pPr eaLnBrk="0" hangingPunct="0">
              <a:defRPr sz="2400">
                <a:solidFill>
                  <a:schemeClr val="tx1"/>
                </a:solidFill>
                <a:latin typeface="Gulim" panose="020B0600000101010101" pitchFamily="34" charset="-127"/>
                <a:ea typeface="Gulim" panose="020B0600000101010101" pitchFamily="34" charset="-127"/>
              </a:defRPr>
            </a:lvl2pPr>
            <a:lvl3pPr eaLnBrk="0" hangingPunct="0">
              <a:defRPr sz="2400">
                <a:solidFill>
                  <a:schemeClr val="tx1"/>
                </a:solidFill>
                <a:latin typeface="Gulim" panose="020B0600000101010101" pitchFamily="34" charset="-127"/>
                <a:ea typeface="Gulim" panose="020B0600000101010101" pitchFamily="34" charset="-127"/>
              </a:defRPr>
            </a:lvl3pPr>
            <a:lvl4pPr eaLnBrk="0" hangingPunct="0">
              <a:defRPr sz="2400">
                <a:solidFill>
                  <a:schemeClr val="tx1"/>
                </a:solidFill>
                <a:latin typeface="Gulim" panose="020B0600000101010101" pitchFamily="34" charset="-127"/>
                <a:ea typeface="Gulim" panose="020B0600000101010101" pitchFamily="34" charset="-127"/>
              </a:defRPr>
            </a:lvl4pPr>
            <a:lvl5pPr eaLnBrk="0" hangingPunct="0">
              <a:defRPr sz="2400">
                <a:solidFill>
                  <a:schemeClr val="tx1"/>
                </a:solidFill>
                <a:latin typeface="Gulim" panose="020B0600000101010101" pitchFamily="34" charset="-127"/>
                <a:ea typeface="Gulim" panose="020B0600000101010101" pitchFamily="34" charset="-127"/>
              </a:defRPr>
            </a:lvl5pPr>
            <a:lvl6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6pPr>
            <a:lvl7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7pPr>
            <a:lvl8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8pPr>
            <a:lvl9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9pPr>
          </a:lstStyle>
          <a:p>
            <a:pPr algn="just" eaLnBrk="1" latinLnBrk="1" hangingPunct="1">
              <a:spcBef>
                <a:spcPct val="50000"/>
              </a:spcBef>
              <a:buClr>
                <a:srgbClr val="FF6600"/>
              </a:buClr>
              <a:buFontTx/>
              <a:buAutoNum type="circleNumDbPlain" startAt="4"/>
            </a:pPr>
            <a:r>
              <a:rPr lang="zh-CN" altLang="en-US" sz="2000">
                <a:latin typeface="Times New Roman" panose="02020603050405020304" pitchFamily="18" charset="0"/>
                <a:ea typeface="黑体" panose="02010609060101010101" pitchFamily="49" charset="-122"/>
              </a:rPr>
              <a:t>关闭子系统编辑窗口，设置子系统标签，则系统模型如下图所示：</a:t>
            </a:r>
          </a:p>
        </p:txBody>
      </p:sp>
      <p:pic>
        <p:nvPicPr>
          <p:cNvPr id="5325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788" y="4508501"/>
            <a:ext cx="310515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创建子系统</a:t>
            </a:r>
          </a:p>
        </p:txBody>
      </p:sp>
    </p:spTree>
    <p:extLst>
      <p:ext uri="{BB962C8B-B14F-4D97-AF65-F5344CB8AC3E}">
        <p14:creationId xmlns:p14="http://schemas.microsoft.com/office/powerpoint/2010/main" val="435685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noChangeArrowheads="1"/>
          </p:cNvSpPr>
          <p:nvPr>
            <p:ph idx="1"/>
          </p:nvPr>
        </p:nvSpPr>
        <p:spPr>
          <a:xfrm>
            <a:off x="1865313" y="593726"/>
            <a:ext cx="8280400" cy="2563813"/>
          </a:xfrm>
        </p:spPr>
        <p:txBody>
          <a:bodyPr/>
          <a:lstStyle/>
          <a:p>
            <a:pPr marL="711200" indent="-711200" algn="just">
              <a:buClr>
                <a:srgbClr val="666633"/>
              </a:buClr>
              <a:buNone/>
            </a:pPr>
            <a:r>
              <a:rPr lang="zh-CN" altLang="en-US" sz="2000" b="1">
                <a:latin typeface="Times New Roman" panose="02020603050405020304" pitchFamily="18" charset="0"/>
                <a:ea typeface="黑体" panose="02010609060101010101" pitchFamily="49" charset="-122"/>
              </a:rPr>
              <a:t>启动</a:t>
            </a:r>
            <a:r>
              <a:rPr lang="en-US" altLang="zh-CN" sz="2000" b="1">
                <a:latin typeface="Times New Roman" panose="02020603050405020304" pitchFamily="18" charset="0"/>
                <a:ea typeface="黑体" panose="02010609060101010101" pitchFamily="49" charset="-122"/>
              </a:rPr>
              <a:t>Simulink</a:t>
            </a:r>
            <a:endParaRPr lang="zh-CN" altLang="en-US" sz="2000">
              <a:latin typeface="Times New Roman" panose="02020603050405020304" pitchFamily="18" charset="0"/>
              <a:ea typeface="黑体" panose="02010609060101010101" pitchFamily="49" charset="-122"/>
            </a:endParaRPr>
          </a:p>
          <a:p>
            <a:pPr marL="1066800" lvl="1" indent="-609600">
              <a:buClr>
                <a:schemeClr val="accent2"/>
              </a:buClr>
              <a:buFont typeface="Wingdings" panose="05000000000000000000" pitchFamily="2" charset="2"/>
              <a:buAutoNum type="alphaLcParenR"/>
            </a:pPr>
            <a:r>
              <a:rPr lang="zh-CN" altLang="en-US" sz="2000">
                <a:latin typeface="Times New Roman" panose="02020603050405020304" pitchFamily="18" charset="0"/>
                <a:ea typeface="黑体" panose="02010609060101010101" pitchFamily="49" charset="-122"/>
              </a:rPr>
              <a:t>启动</a:t>
            </a:r>
            <a:r>
              <a:rPr lang="en-US" altLang="zh-CN" sz="2000">
                <a:latin typeface="Times New Roman" panose="02020603050405020304" pitchFamily="18" charset="0"/>
                <a:ea typeface="黑体" panose="02010609060101010101" pitchFamily="49" charset="-122"/>
              </a:rPr>
              <a:t>Simulink</a:t>
            </a:r>
            <a:r>
              <a:rPr lang="zh-CN" altLang="en-US" sz="2000">
                <a:latin typeface="Times New Roman" panose="02020603050405020304" pitchFamily="18" charset="0"/>
                <a:ea typeface="黑体" panose="02010609060101010101" pitchFamily="49" charset="-122"/>
              </a:rPr>
              <a:t>。</a:t>
            </a:r>
          </a:p>
          <a:p>
            <a:pPr marL="1422400" lvl="2" indent="-508000" algn="just">
              <a:buClr>
                <a:srgbClr val="666633"/>
              </a:buClr>
              <a:buFont typeface="Wingdings" panose="05000000000000000000" pitchFamily="2" charset="2"/>
              <a:buChar char="Ø"/>
            </a:pPr>
            <a:r>
              <a:rPr lang="zh-CN" altLang="en-US">
                <a:latin typeface="Times New Roman" panose="02020603050405020304" pitchFamily="18" charset="0"/>
                <a:ea typeface="黑体" panose="02010609060101010101" pitchFamily="49" charset="-122"/>
              </a:rPr>
              <a:t>单击</a:t>
            </a:r>
            <a:r>
              <a:rPr lang="en-US" altLang="zh-CN">
                <a:latin typeface="Times New Roman" panose="02020603050405020304" pitchFamily="18" charset="0"/>
                <a:ea typeface="黑体" panose="02010609060101010101" pitchFamily="49" charset="-122"/>
              </a:rPr>
              <a:t>MATLAB Command</a:t>
            </a:r>
            <a:r>
              <a:rPr lang="zh-CN" altLang="en-US">
                <a:latin typeface="Times New Roman" panose="02020603050405020304" pitchFamily="18" charset="0"/>
                <a:ea typeface="黑体" panose="02010609060101010101" pitchFamily="49" charset="-122"/>
              </a:rPr>
              <a:t>窗口工具条上的</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图标，或者在</a:t>
            </a:r>
            <a:r>
              <a:rPr lang="en-US" altLang="zh-CN">
                <a:latin typeface="Times New Roman" panose="02020603050405020304" pitchFamily="18" charset="0"/>
                <a:ea typeface="黑体" panose="02010609060101010101" pitchFamily="49" charset="-122"/>
              </a:rPr>
              <a:t>MATLAB</a:t>
            </a:r>
            <a:r>
              <a:rPr lang="zh-CN" altLang="en-US">
                <a:latin typeface="Times New Roman" panose="02020603050405020304" pitchFamily="18" charset="0"/>
                <a:ea typeface="黑体" panose="02010609060101010101" pitchFamily="49" charset="-122"/>
              </a:rPr>
              <a:t>命令窗口输入</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，即弹出图示的模块库窗口界面</a:t>
            </a:r>
            <a:r>
              <a:rPr lang="en-US" altLang="zh-CN">
                <a:latin typeface="Times New Roman" panose="02020603050405020304" pitchFamily="18" charset="0"/>
                <a:ea typeface="黑体" panose="02010609060101010101" pitchFamily="49" charset="-122"/>
              </a:rPr>
              <a:t>(Simulink Library Browser)</a:t>
            </a:r>
            <a:r>
              <a:rPr lang="zh-CN" altLang="en-US">
                <a:latin typeface="Times New Roman" panose="02020603050405020304" pitchFamily="18" charset="0"/>
                <a:ea typeface="黑体" panose="02010609060101010101" pitchFamily="49" charset="-122"/>
              </a:rPr>
              <a:t>。该界面右边的窗口给出</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所有的子模块库。</a:t>
            </a:r>
          </a:p>
        </p:txBody>
      </p:sp>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713" y="3221038"/>
            <a:ext cx="461645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3894" name="Text Box 6"/>
          <p:cNvSpPr txBox="1">
            <a:spLocks noChangeArrowheads="1"/>
          </p:cNvSpPr>
          <p:nvPr/>
        </p:nvSpPr>
        <p:spPr bwMode="auto">
          <a:xfrm>
            <a:off x="1955801" y="3381375"/>
            <a:ext cx="3871913" cy="258603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marL="0" indent="0" algn="just" latinLnBrk="1">
              <a:lnSpc>
                <a:spcPct val="90000"/>
              </a:lnSpc>
              <a:buClr>
                <a:srgbClr val="666633"/>
              </a:buClr>
              <a:defRPr/>
            </a:pPr>
            <a:r>
              <a:rPr lang="zh-CN" altLang="en-US" sz="2000" dirty="0">
                <a:solidFill>
                  <a:srgbClr val="FF0000"/>
                </a:solidFill>
                <a:latin typeface="Times New Roman" panose="02020603050405020304" pitchFamily="18" charset="0"/>
                <a:ea typeface="黑体" panose="02010609060101010101" pitchFamily="49" charset="-122"/>
              </a:rPr>
              <a:t>常用的子模块库有</a:t>
            </a:r>
            <a:endParaRPr lang="en-US" altLang="zh-CN" sz="2000" dirty="0">
              <a:solidFill>
                <a:srgbClr val="FF0000"/>
              </a:solidFill>
              <a:latin typeface="Times New Roman" panose="02020603050405020304" pitchFamily="18" charset="0"/>
              <a:ea typeface="黑体" panose="02010609060101010101" pitchFamily="49" charset="-122"/>
            </a:endParaRPr>
          </a:p>
          <a:p>
            <a:pPr algn="just" latinLnBrk="1">
              <a:lnSpc>
                <a:spcPct val="90000"/>
              </a:lnSpc>
              <a:buClr>
                <a:srgbClr val="666633"/>
              </a:buClr>
              <a:buFont typeface="Wingdings" panose="05000000000000000000" pitchFamily="2" charset="2"/>
              <a:buChar char="Ø"/>
              <a:defRPr/>
            </a:pPr>
            <a:r>
              <a:rPr lang="en-US" altLang="zh-CN" sz="2000" dirty="0">
                <a:latin typeface="Times New Roman" panose="02020603050405020304" pitchFamily="18" charset="0"/>
                <a:ea typeface="黑体" panose="02010609060101010101" pitchFamily="49" charset="-122"/>
              </a:rPr>
              <a:t>Sources(</a:t>
            </a:r>
            <a:r>
              <a:rPr lang="zh-CN" altLang="en-US" sz="2000" dirty="0">
                <a:latin typeface="Times New Roman" panose="02020603050405020304" pitchFamily="18" charset="0"/>
                <a:ea typeface="黑体" panose="02010609060101010101" pitchFamily="49" charset="-122"/>
              </a:rPr>
              <a:t>信号源</a:t>
            </a:r>
            <a:r>
              <a:rPr lang="en-US" altLang="zh-CN" sz="2000" dirty="0">
                <a:latin typeface="Times New Roman" panose="02020603050405020304" pitchFamily="18" charset="0"/>
                <a:ea typeface="黑体" panose="02010609060101010101" pitchFamily="49" charset="-122"/>
              </a:rPr>
              <a:t>)</a:t>
            </a:r>
          </a:p>
          <a:p>
            <a:pPr algn="just" latinLnBrk="1">
              <a:lnSpc>
                <a:spcPct val="90000"/>
              </a:lnSpc>
              <a:buClr>
                <a:srgbClr val="666633"/>
              </a:buClr>
              <a:buFont typeface="Wingdings" panose="05000000000000000000" pitchFamily="2" charset="2"/>
              <a:buChar char="Ø"/>
              <a:defRPr/>
            </a:pPr>
            <a:r>
              <a:rPr lang="en-US" altLang="zh-CN" sz="2000" dirty="0">
                <a:latin typeface="Times New Roman" panose="02020603050405020304" pitchFamily="18" charset="0"/>
                <a:ea typeface="黑体" panose="02010609060101010101" pitchFamily="49" charset="-122"/>
              </a:rPr>
              <a:t>Sink(</a:t>
            </a:r>
            <a:r>
              <a:rPr lang="zh-CN" altLang="en-US" sz="2000" dirty="0">
                <a:latin typeface="Times New Roman" panose="02020603050405020304" pitchFamily="18" charset="0"/>
                <a:ea typeface="黑体" panose="02010609060101010101" pitchFamily="49" charset="-122"/>
              </a:rPr>
              <a:t>显示输出</a:t>
            </a:r>
            <a:r>
              <a:rPr lang="en-US" altLang="zh-CN" sz="2000" dirty="0">
                <a:latin typeface="Times New Roman" panose="02020603050405020304" pitchFamily="18" charset="0"/>
                <a:ea typeface="黑体" panose="02010609060101010101" pitchFamily="49" charset="-122"/>
              </a:rPr>
              <a:t>)</a:t>
            </a:r>
          </a:p>
          <a:p>
            <a:pPr algn="just" latinLnBrk="1">
              <a:lnSpc>
                <a:spcPct val="90000"/>
              </a:lnSpc>
              <a:buClr>
                <a:srgbClr val="666633"/>
              </a:buClr>
              <a:buFont typeface="Wingdings" panose="05000000000000000000" pitchFamily="2" charset="2"/>
              <a:buChar char="Ø"/>
              <a:defRPr/>
            </a:pPr>
            <a:r>
              <a:rPr lang="en-US" altLang="zh-CN" sz="2000" dirty="0">
                <a:latin typeface="Times New Roman" panose="02020603050405020304" pitchFamily="18" charset="0"/>
                <a:ea typeface="黑体" panose="02010609060101010101" pitchFamily="49" charset="-122"/>
              </a:rPr>
              <a:t>Continuous(</a:t>
            </a:r>
            <a:r>
              <a:rPr lang="zh-CN" altLang="en-US" sz="2000" dirty="0">
                <a:latin typeface="Times New Roman" panose="02020603050405020304" pitchFamily="18" charset="0"/>
                <a:ea typeface="黑体" panose="02010609060101010101" pitchFamily="49" charset="-122"/>
              </a:rPr>
              <a:t>线性连续系统</a:t>
            </a:r>
            <a:r>
              <a:rPr lang="en-US" altLang="zh-CN" sz="2000" dirty="0">
                <a:latin typeface="Times New Roman" panose="02020603050405020304" pitchFamily="18" charset="0"/>
                <a:ea typeface="黑体" panose="02010609060101010101" pitchFamily="49" charset="-122"/>
              </a:rPr>
              <a:t>)</a:t>
            </a:r>
          </a:p>
          <a:p>
            <a:pPr algn="just" latinLnBrk="1">
              <a:lnSpc>
                <a:spcPct val="90000"/>
              </a:lnSpc>
              <a:buClr>
                <a:srgbClr val="666633"/>
              </a:buClr>
              <a:buFont typeface="Wingdings" panose="05000000000000000000" pitchFamily="2" charset="2"/>
              <a:buChar char="Ø"/>
              <a:defRPr/>
            </a:pPr>
            <a:r>
              <a:rPr lang="en-US" altLang="zh-CN" sz="2000" dirty="0">
                <a:latin typeface="Times New Roman" panose="02020603050405020304" pitchFamily="18" charset="0"/>
                <a:ea typeface="黑体" panose="02010609060101010101" pitchFamily="49" charset="-122"/>
              </a:rPr>
              <a:t>Discrete</a:t>
            </a:r>
            <a:r>
              <a:rPr lang="zh-CN" altLang="en-US" sz="2000" dirty="0">
                <a:latin typeface="Times New Roman" panose="02020603050405020304" pitchFamily="18" charset="0"/>
                <a:ea typeface="黑体" panose="02010609060101010101" pitchFamily="49" charset="-122"/>
              </a:rPr>
              <a:t>（线性离散系统</a:t>
            </a:r>
            <a:r>
              <a:rPr lang="en-US" altLang="zh-CN" sz="2000" dirty="0">
                <a:latin typeface="Times New Roman" panose="02020603050405020304" pitchFamily="18" charset="0"/>
                <a:ea typeface="黑体" panose="02010609060101010101" pitchFamily="49" charset="-122"/>
              </a:rPr>
              <a:t>)</a:t>
            </a:r>
          </a:p>
          <a:p>
            <a:pPr algn="just" latinLnBrk="1">
              <a:lnSpc>
                <a:spcPct val="90000"/>
              </a:lnSpc>
              <a:buClr>
                <a:srgbClr val="666633"/>
              </a:buClr>
              <a:buFont typeface="Wingdings" panose="05000000000000000000" pitchFamily="2" charset="2"/>
              <a:buChar char="Ø"/>
              <a:defRPr/>
            </a:pPr>
            <a:r>
              <a:rPr lang="en-US" altLang="zh-CN" sz="2000" dirty="0" err="1">
                <a:latin typeface="Times New Roman" panose="02020603050405020304" pitchFamily="18" charset="0"/>
                <a:ea typeface="黑体" panose="02010609060101010101" pitchFamily="49" charset="-122"/>
              </a:rPr>
              <a:t>Function&amp;Table</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函数与表格</a:t>
            </a:r>
            <a:r>
              <a:rPr lang="en-US" altLang="zh-CN" sz="2000" dirty="0">
                <a:latin typeface="Times New Roman" panose="02020603050405020304" pitchFamily="18" charset="0"/>
                <a:ea typeface="黑体" panose="02010609060101010101" pitchFamily="49" charset="-122"/>
              </a:rPr>
              <a:t>)</a:t>
            </a:r>
          </a:p>
          <a:p>
            <a:pPr algn="just" latinLnBrk="1">
              <a:lnSpc>
                <a:spcPct val="90000"/>
              </a:lnSpc>
              <a:buClr>
                <a:srgbClr val="666633"/>
              </a:buClr>
              <a:buFont typeface="Wingdings" panose="05000000000000000000" pitchFamily="2" charset="2"/>
              <a:buChar char="Ø"/>
              <a:defRPr/>
            </a:pPr>
            <a:r>
              <a:rPr lang="en-US" altLang="zh-CN" sz="2000" dirty="0">
                <a:latin typeface="Times New Roman" panose="02020603050405020304" pitchFamily="18" charset="0"/>
                <a:ea typeface="黑体" panose="02010609060101010101" pitchFamily="49" charset="-122"/>
              </a:rPr>
              <a:t>Math(</a:t>
            </a:r>
            <a:r>
              <a:rPr lang="zh-CN" altLang="en-US" sz="2000" dirty="0">
                <a:latin typeface="Times New Roman" panose="02020603050405020304" pitchFamily="18" charset="0"/>
                <a:ea typeface="黑体" panose="02010609060101010101" pitchFamily="49" charset="-122"/>
              </a:rPr>
              <a:t>数学运算</a:t>
            </a:r>
            <a:r>
              <a:rPr lang="en-US" altLang="zh-CN" sz="2000" dirty="0">
                <a:latin typeface="Times New Roman" panose="02020603050405020304" pitchFamily="18" charset="0"/>
                <a:ea typeface="黑体" panose="02010609060101010101" pitchFamily="49" charset="-122"/>
              </a:rPr>
              <a:t>)</a:t>
            </a:r>
          </a:p>
          <a:p>
            <a:pPr algn="just" latinLnBrk="1">
              <a:lnSpc>
                <a:spcPct val="90000"/>
              </a:lnSpc>
              <a:buClr>
                <a:srgbClr val="666633"/>
              </a:buClr>
              <a:buFont typeface="Wingdings" panose="05000000000000000000" pitchFamily="2" charset="2"/>
              <a:buChar char="Ø"/>
              <a:defRPr/>
            </a:pPr>
            <a:r>
              <a:rPr lang="zh-CN" altLang="en-US" sz="2000" dirty="0">
                <a:latin typeface="Times New Roman" panose="02020603050405020304" pitchFamily="18" charset="0"/>
                <a:ea typeface="黑体" panose="02010609060101010101" pitchFamily="49" charset="-122"/>
              </a:rPr>
              <a:t> </a:t>
            </a:r>
            <a:r>
              <a:rPr lang="en-US" altLang="zh-CN" sz="2000" dirty="0">
                <a:latin typeface="Times New Roman" panose="02020603050405020304" pitchFamily="18" charset="0"/>
              </a:rPr>
              <a:t>Discontinuities</a:t>
            </a:r>
            <a:r>
              <a:rPr lang="en-US" altLang="zh-CN" sz="2000" dirty="0"/>
              <a:t> </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非线性</a:t>
            </a:r>
            <a:r>
              <a:rPr lang="en-US" altLang="zh-CN" sz="2000" dirty="0">
                <a:latin typeface="Times New Roman" panose="02020603050405020304" pitchFamily="18" charset="0"/>
                <a:ea typeface="黑体" panose="02010609060101010101" pitchFamily="49" charset="-122"/>
              </a:rPr>
              <a:t>)</a:t>
            </a:r>
          </a:p>
          <a:p>
            <a:pPr algn="just" latinLnBrk="1">
              <a:lnSpc>
                <a:spcPct val="90000"/>
              </a:lnSpc>
              <a:buClr>
                <a:srgbClr val="666633"/>
              </a:buClr>
              <a:buFont typeface="Wingdings" panose="05000000000000000000" pitchFamily="2" charset="2"/>
              <a:buChar char="Ø"/>
              <a:defRPr/>
            </a:pPr>
            <a:r>
              <a:rPr lang="en-US" altLang="zh-CN" sz="2000" dirty="0">
                <a:latin typeface="Times New Roman" panose="02020603050405020304" pitchFamily="18" charset="0"/>
                <a:ea typeface="黑体" panose="02010609060101010101" pitchFamily="49" charset="-122"/>
              </a:rPr>
              <a:t>Demo</a:t>
            </a:r>
            <a:r>
              <a:rPr lang="zh-CN" altLang="en-US" sz="2000" dirty="0">
                <a:latin typeface="Times New Roman" panose="02020603050405020304" pitchFamily="18" charset="0"/>
                <a:ea typeface="黑体" panose="02010609060101010101" pitchFamily="49" charset="-122"/>
              </a:rPr>
              <a:t>（演示）</a:t>
            </a:r>
            <a:endParaRPr lang="zh-CN" altLang="en-US" dirty="0"/>
          </a:p>
        </p:txBody>
      </p:sp>
      <p:sp>
        <p:nvSpPr>
          <p:cNvPr id="17412"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2837328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idx="1"/>
          </p:nvPr>
        </p:nvSpPr>
        <p:spPr>
          <a:xfrm>
            <a:off x="1865313" y="684214"/>
            <a:ext cx="8280400" cy="4905375"/>
          </a:xfrm>
        </p:spPr>
        <p:txBody>
          <a:bodyPr/>
          <a:lstStyle/>
          <a:p>
            <a:pPr marL="711200" indent="-711200" algn="just">
              <a:buClr>
                <a:srgbClr val="666633"/>
              </a:buClr>
              <a:buNone/>
            </a:pPr>
            <a:endParaRPr lang="en-US" altLang="zh-CN">
              <a:latin typeface="Times New Roman" panose="02020603050405020304" pitchFamily="18" charset="0"/>
              <a:ea typeface="黑体" panose="02010609060101010101" pitchFamily="49" charset="-122"/>
            </a:endParaRPr>
          </a:p>
          <a:p>
            <a:pPr marL="711200" indent="-711200" algn="just">
              <a:buClr>
                <a:srgbClr val="666633"/>
              </a:buClr>
              <a:buNone/>
            </a:pPr>
            <a:r>
              <a:rPr lang="en-US" altLang="zh-CN">
                <a:latin typeface="Times New Roman" panose="02020603050405020304" pitchFamily="18" charset="0"/>
                <a:ea typeface="黑体" panose="02010609060101010101" pitchFamily="49" charset="-122"/>
              </a:rPr>
              <a:t>2   </a:t>
            </a:r>
            <a:r>
              <a:rPr lang="zh-CN" altLang="en-US">
                <a:latin typeface="Times New Roman" panose="02020603050405020304" pitchFamily="18" charset="0"/>
                <a:ea typeface="黑体" panose="02010609060101010101" pitchFamily="49" charset="-122"/>
              </a:rPr>
              <a:t>子系统的封装</a:t>
            </a:r>
            <a:r>
              <a:rPr lang="zh-CN" altLang="en-US"/>
              <a:t> </a:t>
            </a:r>
            <a:endParaRPr lang="zh-CN" altLang="en-US" b="1">
              <a:ea typeface="黑体" panose="02010609060101010101" pitchFamily="49" charset="-122"/>
            </a:endParaRPr>
          </a:p>
          <a:p>
            <a:pPr marL="1066800" lvl="1" indent="-609600">
              <a:buClr>
                <a:schemeClr val="accent2"/>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子系统可以建立自己的参数设置对话框，以避免对子系统内的每个模块分别进行参数设置，因此在子系统建立好以后，需对其进行封装。子系统封装的基本步骤如下：</a:t>
            </a:r>
          </a:p>
          <a:p>
            <a:pPr marL="1828800" lvl="3" indent="-457200">
              <a:buClr>
                <a:srgbClr val="FF6600"/>
              </a:buClr>
              <a:buFontTx/>
              <a:buAutoNum type="circleNumDbPlain"/>
            </a:pPr>
            <a:r>
              <a:rPr lang="zh-CN" altLang="en-US" sz="2400">
                <a:latin typeface="Times New Roman" panose="02020603050405020304" pitchFamily="18" charset="0"/>
                <a:ea typeface="黑体" panose="02010609060101010101" pitchFamily="49" charset="-122"/>
              </a:rPr>
              <a:t>设置好子系统中各模块的参数变量；</a:t>
            </a:r>
          </a:p>
          <a:p>
            <a:pPr marL="1828800" lvl="3" indent="-457200">
              <a:buClr>
                <a:srgbClr val="FF6600"/>
              </a:buClr>
              <a:buFontTx/>
              <a:buAutoNum type="circleNumDbPlain"/>
            </a:pPr>
            <a:r>
              <a:rPr lang="zh-CN" altLang="en-US" sz="2400">
                <a:latin typeface="Times New Roman" panose="02020603050405020304" pitchFamily="18" charset="0"/>
                <a:ea typeface="黑体" panose="02010609060101010101" pitchFamily="49" charset="-122"/>
              </a:rPr>
              <a:t>定义提示对话框及其特性；</a:t>
            </a:r>
          </a:p>
          <a:p>
            <a:pPr marL="1828800" lvl="3" indent="-457200">
              <a:buClr>
                <a:srgbClr val="FF6600"/>
              </a:buClr>
              <a:buFontTx/>
              <a:buAutoNum type="circleNumDbPlain"/>
            </a:pPr>
            <a:r>
              <a:rPr lang="zh-CN" altLang="en-US" sz="2400">
                <a:latin typeface="Times New Roman" panose="02020603050405020304" pitchFamily="18" charset="0"/>
                <a:ea typeface="黑体" panose="02010609060101010101" pitchFamily="49" charset="-122"/>
              </a:rPr>
              <a:t>定义被封装子系统的描述和帮助文档；</a:t>
            </a:r>
          </a:p>
          <a:p>
            <a:pPr marL="1828800" lvl="3" indent="-457200">
              <a:buClr>
                <a:srgbClr val="FF6600"/>
              </a:buClr>
              <a:buFontTx/>
              <a:buAutoNum type="circleNumDbPlain"/>
            </a:pPr>
            <a:r>
              <a:rPr lang="zh-CN" altLang="en-US" sz="2400">
                <a:latin typeface="Times New Roman" panose="02020603050405020304" pitchFamily="18" charset="0"/>
                <a:ea typeface="黑体" panose="02010609060101010101" pitchFamily="49" charset="-122"/>
              </a:rPr>
              <a:t>定义产生模块图标的命令。</a:t>
            </a:r>
            <a:endParaRPr lang="zh-CN" altLang="en-US" smtClean="0">
              <a:solidFill>
                <a:schemeClr val="tx1"/>
              </a:solidFill>
              <a:latin typeface="Times New Roman" panose="02020603050405020304" pitchFamily="18" charset="0"/>
              <a:ea typeface="黑体" panose="02010609060101010101" pitchFamily="49" charset="-122"/>
            </a:endParaRPr>
          </a:p>
        </p:txBody>
      </p:sp>
      <p:sp>
        <p:nvSpPr>
          <p:cNvPr id="54274"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封装子系统</a:t>
            </a:r>
          </a:p>
        </p:txBody>
      </p:sp>
    </p:spTree>
    <p:extLst>
      <p:ext uri="{BB962C8B-B14F-4D97-AF65-F5344CB8AC3E}">
        <p14:creationId xmlns:p14="http://schemas.microsoft.com/office/powerpoint/2010/main" val="2867076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idx="1"/>
          </p:nvPr>
        </p:nvSpPr>
        <p:spPr>
          <a:xfrm>
            <a:off x="1865313" y="684214"/>
            <a:ext cx="8280400" cy="4905375"/>
          </a:xfrm>
        </p:spPr>
        <p:txBody>
          <a:bodyPr/>
          <a:lstStyle/>
          <a:p>
            <a:pPr marL="711200" indent="-711200" algn="just">
              <a:buClr>
                <a:srgbClr val="666633"/>
              </a:buClr>
              <a:buNone/>
            </a:pPr>
            <a:endParaRPr lang="en-US" altLang="zh-CN" sz="2400">
              <a:solidFill>
                <a:schemeClr val="accent2"/>
              </a:solidFill>
              <a:latin typeface="Times New Roman" panose="02020603050405020304" pitchFamily="18" charset="0"/>
              <a:ea typeface="黑体" panose="02010609060101010101" pitchFamily="49" charset="-122"/>
            </a:endParaRPr>
          </a:p>
          <a:p>
            <a:pPr marL="711200" indent="-711200" algn="just">
              <a:spcBef>
                <a:spcPct val="40000"/>
              </a:spcBef>
              <a:buClr>
                <a:srgbClr val="666633"/>
              </a:buClr>
              <a:buNone/>
            </a:pPr>
            <a:r>
              <a:rPr lang="en-US" altLang="zh-CN">
                <a:latin typeface="Times New Roman" panose="02020603050405020304" pitchFamily="18" charset="0"/>
                <a:ea typeface="黑体" panose="02010609060101010101" pitchFamily="49" charset="-122"/>
              </a:rPr>
              <a:t>2   </a:t>
            </a:r>
            <a:r>
              <a:rPr lang="zh-CN" altLang="en-US">
                <a:latin typeface="Times New Roman" panose="02020603050405020304" pitchFamily="18" charset="0"/>
                <a:ea typeface="黑体" panose="02010609060101010101" pitchFamily="49" charset="-122"/>
              </a:rPr>
              <a:t>子系统的封装</a:t>
            </a:r>
            <a:r>
              <a:rPr lang="zh-CN" altLang="en-US" sz="2000"/>
              <a:t> </a:t>
            </a:r>
          </a:p>
          <a:p>
            <a:pPr marL="1066800" lvl="1" indent="-609600" algn="just">
              <a:spcBef>
                <a:spcPct val="40000"/>
              </a:spcBef>
              <a:buClr>
                <a:schemeClr val="accent2"/>
              </a:buClr>
              <a:buFont typeface="Wingdings" panose="05000000000000000000" pitchFamily="2" charset="2"/>
              <a:buAutoNum type="arabicPeriod"/>
            </a:pPr>
            <a:r>
              <a:rPr lang="en-US" altLang="zh-CN" sz="2000">
                <a:latin typeface="Times New Roman" panose="02020603050405020304" pitchFamily="18" charset="0"/>
                <a:ea typeface="黑体" panose="02010609060101010101" pitchFamily="49" charset="-122"/>
              </a:rPr>
              <a:t> </a:t>
            </a:r>
            <a:r>
              <a:rPr lang="zh-CN" altLang="en-US" sz="2000">
                <a:latin typeface="Times New Roman" panose="02020603050405020304" pitchFamily="18" charset="0"/>
                <a:ea typeface="黑体" panose="02010609060101010101" pitchFamily="49" charset="-122"/>
              </a:rPr>
              <a:t>设置子系统参数变量</a:t>
            </a:r>
          </a:p>
        </p:txBody>
      </p:sp>
      <p:pic>
        <p:nvPicPr>
          <p:cNvPr id="552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0" y="4059238"/>
            <a:ext cx="5175250" cy="107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52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0" y="2259014"/>
            <a:ext cx="5175250" cy="1108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5300" name="AutoShape 7"/>
          <p:cNvSpPr>
            <a:spLocks noChangeArrowheads="1"/>
          </p:cNvSpPr>
          <p:nvPr/>
        </p:nvSpPr>
        <p:spPr bwMode="auto">
          <a:xfrm>
            <a:off x="5556250" y="3563938"/>
            <a:ext cx="719138" cy="360362"/>
          </a:xfrm>
          <a:prstGeom prst="downArrow">
            <a:avLst>
              <a:gd name="adj1" fmla="val 53204"/>
              <a:gd name="adj2" fmla="val 3523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latinLnBrk="1"/>
            <a:endParaRPr lang="zh-CN" altLang="en-US"/>
          </a:p>
        </p:txBody>
      </p:sp>
      <p:sp>
        <p:nvSpPr>
          <p:cNvPr id="55301" name="Text Box 8"/>
          <p:cNvSpPr txBox="1">
            <a:spLocks noChangeArrowheads="1"/>
          </p:cNvSpPr>
          <p:nvPr/>
        </p:nvSpPr>
        <p:spPr bwMode="auto">
          <a:xfrm>
            <a:off x="2540000" y="5408614"/>
            <a:ext cx="7289800" cy="7016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spcBef>
                <a:spcPct val="50000"/>
              </a:spcBef>
            </a:pPr>
            <a:r>
              <a:rPr lang="zh-CN" altLang="en-US" sz="2000">
                <a:latin typeface="Times New Roman" panose="02020603050405020304" pitchFamily="18" charset="0"/>
                <a:ea typeface="黑体" panose="02010609060101010101" pitchFamily="49" charset="-122"/>
              </a:rPr>
              <a:t>        将原子系统中的常数改为变量</a:t>
            </a:r>
            <a:r>
              <a:rPr lang="en-US" altLang="zh-CN" sz="2000">
                <a:latin typeface="Times New Roman" panose="02020603050405020304" pitchFamily="18" charset="0"/>
                <a:ea typeface="黑体" panose="02010609060101010101" pitchFamily="49" charset="-122"/>
              </a:rPr>
              <a:t>,</a:t>
            </a:r>
            <a:r>
              <a:rPr lang="zh-CN" altLang="en-US" sz="2000">
                <a:latin typeface="Times New Roman" panose="02020603050405020304" pitchFamily="18" charset="0"/>
                <a:ea typeface="黑体" panose="02010609060101010101" pitchFamily="49" charset="-122"/>
              </a:rPr>
              <a:t>其中饱和环节的上、下限分别设为</a:t>
            </a:r>
            <a:r>
              <a:rPr lang="en-US" altLang="zh-CN" sz="2000">
                <a:latin typeface="Times New Roman" panose="02020603050405020304" pitchFamily="18" charset="0"/>
                <a:ea typeface="黑体" panose="02010609060101010101" pitchFamily="49" charset="-122"/>
              </a:rPr>
              <a:t>au</a:t>
            </a:r>
            <a:r>
              <a:rPr lang="zh-CN" altLang="en-US" sz="2000">
                <a:latin typeface="Times New Roman" panose="02020603050405020304" pitchFamily="18" charset="0"/>
                <a:ea typeface="黑体" panose="02010609060101010101" pitchFamily="49" charset="-122"/>
              </a:rPr>
              <a:t>、</a:t>
            </a:r>
            <a:r>
              <a:rPr lang="en-US" altLang="zh-CN" sz="2000">
                <a:latin typeface="Times New Roman" panose="02020603050405020304" pitchFamily="18" charset="0"/>
                <a:ea typeface="黑体" panose="02010609060101010101" pitchFamily="49" charset="-122"/>
              </a:rPr>
              <a:t>ab (</a:t>
            </a:r>
            <a:r>
              <a:rPr lang="zh-CN" altLang="en-US" sz="2000">
                <a:latin typeface="Times New Roman" panose="02020603050405020304" pitchFamily="18" charset="0"/>
                <a:ea typeface="黑体" panose="02010609060101010101" pitchFamily="49" charset="-122"/>
              </a:rPr>
              <a:t>需打开该环节的参数设置框</a:t>
            </a:r>
            <a:r>
              <a:rPr lang="en-US" altLang="zh-CN" sz="2000">
                <a:latin typeface="Times New Roman" panose="02020603050405020304" pitchFamily="18" charset="0"/>
                <a:ea typeface="黑体" panose="02010609060101010101" pitchFamily="49" charset="-122"/>
              </a:rPr>
              <a:t>).</a:t>
            </a:r>
          </a:p>
        </p:txBody>
      </p:sp>
      <p:sp>
        <p:nvSpPr>
          <p:cNvPr id="55302"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封装子系统</a:t>
            </a:r>
          </a:p>
        </p:txBody>
      </p:sp>
    </p:spTree>
    <p:extLst>
      <p:ext uri="{BB962C8B-B14F-4D97-AF65-F5344CB8AC3E}">
        <p14:creationId xmlns:p14="http://schemas.microsoft.com/office/powerpoint/2010/main" val="102498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idx="1"/>
          </p:nvPr>
        </p:nvSpPr>
        <p:spPr>
          <a:xfrm>
            <a:off x="1865313" y="684214"/>
            <a:ext cx="4951412" cy="4905375"/>
          </a:xfrm>
        </p:spPr>
        <p:txBody>
          <a:bodyPr/>
          <a:lstStyle/>
          <a:p>
            <a:pPr marL="711200" indent="-711200" algn="just">
              <a:spcBef>
                <a:spcPct val="40000"/>
              </a:spcBef>
              <a:buClr>
                <a:srgbClr val="666633"/>
              </a:buClr>
              <a:buNone/>
            </a:pPr>
            <a:r>
              <a:rPr lang="en-US" altLang="zh-CN">
                <a:latin typeface="Times New Roman" panose="02020603050405020304" pitchFamily="18" charset="0"/>
                <a:ea typeface="黑体" panose="02010609060101010101" pitchFamily="49" charset="-122"/>
              </a:rPr>
              <a:t>2   </a:t>
            </a:r>
            <a:r>
              <a:rPr lang="zh-CN" altLang="en-US">
                <a:latin typeface="Times New Roman" panose="02020603050405020304" pitchFamily="18" charset="0"/>
                <a:ea typeface="黑体" panose="02010609060101010101" pitchFamily="49" charset="-122"/>
              </a:rPr>
              <a:t>子系统的封装</a:t>
            </a:r>
            <a:r>
              <a:rPr lang="zh-CN" altLang="en-US" sz="2000"/>
              <a:t> </a:t>
            </a:r>
          </a:p>
          <a:p>
            <a:pPr marL="1066800" lvl="1" indent="-609600" algn="just">
              <a:spcBef>
                <a:spcPct val="40000"/>
              </a:spcBef>
              <a:buClr>
                <a:schemeClr val="accent2"/>
              </a:buClr>
              <a:buFont typeface="Wingdings" panose="05000000000000000000" pitchFamily="2" charset="2"/>
              <a:buAutoNum type="arabicPeriod" startAt="2"/>
            </a:pPr>
            <a:r>
              <a:rPr lang="zh-CN" altLang="en-US" sz="2000">
                <a:latin typeface="Times New Roman" panose="02020603050405020304" pitchFamily="18" charset="0"/>
                <a:ea typeface="黑体" panose="02010609060101010101" pitchFamily="49" charset="-122"/>
              </a:rPr>
              <a:t>产生提示对话框</a:t>
            </a:r>
            <a:r>
              <a:rPr lang="zh-CN" altLang="en-US" sz="2000"/>
              <a:t> </a:t>
            </a:r>
          </a:p>
          <a:p>
            <a:pPr marL="1422400" lvl="2" indent="-508000" algn="just">
              <a:spcBef>
                <a:spcPct val="40000"/>
              </a:spcBef>
              <a:buClr>
                <a:schemeClr val="accent2"/>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选择需要封装的子系统，从模型窗口的 </a:t>
            </a:r>
            <a:r>
              <a:rPr lang="en-US" altLang="zh-CN">
                <a:latin typeface="Times New Roman" panose="02020603050405020304" pitchFamily="18" charset="0"/>
                <a:ea typeface="黑体" panose="02010609060101010101" pitchFamily="49" charset="-122"/>
              </a:rPr>
              <a:t>Edit </a:t>
            </a:r>
            <a:r>
              <a:rPr lang="zh-CN" altLang="en-US">
                <a:latin typeface="Times New Roman" panose="02020603050405020304" pitchFamily="18" charset="0"/>
                <a:ea typeface="黑体" panose="02010609060101010101" pitchFamily="49" charset="-122"/>
              </a:rPr>
              <a:t>菜单选择</a:t>
            </a:r>
            <a:r>
              <a:rPr lang="en-US" altLang="zh-CN">
                <a:latin typeface="Times New Roman" panose="02020603050405020304" pitchFamily="18" charset="0"/>
                <a:ea typeface="黑体" panose="02010609060101010101" pitchFamily="49" charset="-122"/>
              </a:rPr>
              <a:t>Mask Subsystem</a:t>
            </a:r>
            <a:r>
              <a:rPr lang="zh-CN" altLang="en-US">
                <a:latin typeface="Times New Roman" panose="02020603050405020304" pitchFamily="18" charset="0"/>
                <a:ea typeface="黑体" panose="02010609060101010101" pitchFamily="49" charset="-122"/>
              </a:rPr>
              <a:t>命令，即弹出封装编辑器：</a:t>
            </a:r>
          </a:p>
        </p:txBody>
      </p:sp>
      <p:pic>
        <p:nvPicPr>
          <p:cNvPr id="563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939" y="3698875"/>
            <a:ext cx="4141787"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23" name="Group 8"/>
          <p:cNvGrpSpPr>
            <a:grpSpLocks/>
          </p:cNvGrpSpPr>
          <p:nvPr/>
        </p:nvGrpSpPr>
        <p:grpSpPr bwMode="auto">
          <a:xfrm>
            <a:off x="3035300" y="1493838"/>
            <a:ext cx="7321550" cy="4419600"/>
            <a:chOff x="952" y="941"/>
            <a:chExt cx="4612" cy="2784"/>
          </a:xfrm>
        </p:grpSpPr>
        <p:pic>
          <p:nvPicPr>
            <p:cNvPr id="5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 y="941"/>
              <a:ext cx="2004" cy="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Oval 5"/>
            <p:cNvSpPr>
              <a:spLocks noChangeArrowheads="1"/>
            </p:cNvSpPr>
            <p:nvPr/>
          </p:nvSpPr>
          <p:spPr bwMode="auto">
            <a:xfrm>
              <a:off x="952" y="2500"/>
              <a:ext cx="255" cy="141"/>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atinLnBrk="1"/>
              <a:endParaRPr lang="zh-CN" altLang="en-US"/>
            </a:p>
          </p:txBody>
        </p:sp>
        <p:sp>
          <p:nvSpPr>
            <p:cNvPr id="56326" name="Line 6"/>
            <p:cNvSpPr>
              <a:spLocks noChangeShapeType="1"/>
            </p:cNvSpPr>
            <p:nvPr/>
          </p:nvSpPr>
          <p:spPr bwMode="auto">
            <a:xfrm flipV="1">
              <a:off x="1236" y="1678"/>
              <a:ext cx="2324" cy="879"/>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6327"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封装子系统</a:t>
            </a:r>
          </a:p>
        </p:txBody>
      </p:sp>
    </p:spTree>
    <p:extLst>
      <p:ext uri="{BB962C8B-B14F-4D97-AF65-F5344CB8AC3E}">
        <p14:creationId xmlns:p14="http://schemas.microsoft.com/office/powerpoint/2010/main" val="1471253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idx="1"/>
          </p:nvPr>
        </p:nvSpPr>
        <p:spPr>
          <a:xfrm>
            <a:off x="1685926" y="593726"/>
            <a:ext cx="8550275" cy="5491163"/>
          </a:xfrm>
        </p:spPr>
        <p:txBody>
          <a:bodyPr/>
          <a:lstStyle/>
          <a:p>
            <a:pPr marL="711200" indent="-711200" algn="just">
              <a:spcBef>
                <a:spcPct val="15000"/>
              </a:spcBef>
              <a:buClr>
                <a:schemeClr val="accent2"/>
              </a:buClr>
              <a:buFont typeface="Wingdings" panose="05000000000000000000" pitchFamily="2" charset="2"/>
              <a:buAutoNum type="arabicPeriod" startAt="2"/>
            </a:pPr>
            <a:r>
              <a:rPr lang="zh-CN" altLang="en-US" sz="2000">
                <a:latin typeface="Times New Roman" panose="02020603050405020304" pitchFamily="18" charset="0"/>
                <a:ea typeface="黑体" panose="02010609060101010101" pitchFamily="49" charset="-122"/>
              </a:rPr>
              <a:t>产生提示对话框</a:t>
            </a:r>
            <a:r>
              <a:rPr lang="zh-CN" altLang="en-US" sz="2000"/>
              <a:t> </a:t>
            </a:r>
          </a:p>
          <a:p>
            <a:pPr marL="1066800" lvl="1" indent="-609600" algn="just">
              <a:spcBef>
                <a:spcPct val="30000"/>
              </a:spcBef>
              <a:buClr>
                <a:schemeClr val="accent2"/>
              </a:buClr>
              <a:buFont typeface="Wingdings" panose="05000000000000000000" pitchFamily="2" charset="2"/>
              <a:buChar char="n"/>
            </a:pPr>
            <a:r>
              <a:rPr lang="zh-CN" altLang="en-US" sz="2000">
                <a:latin typeface="Times New Roman" panose="02020603050405020304" pitchFamily="18" charset="0"/>
                <a:ea typeface="黑体" panose="02010609060101010101" pitchFamily="49" charset="-122"/>
              </a:rPr>
              <a:t>该编辑器分为四页</a:t>
            </a:r>
            <a:r>
              <a:rPr lang="en-US" altLang="zh-CN" sz="2000">
                <a:latin typeface="Times New Roman" panose="02020603050405020304" pitchFamily="18" charset="0"/>
                <a:ea typeface="黑体" panose="02010609060101010101" pitchFamily="49" charset="-122"/>
              </a:rPr>
              <a:t>(MATLAB6.5</a:t>
            </a:r>
            <a:r>
              <a:rPr lang="zh-CN" altLang="en-US" sz="2000">
                <a:latin typeface="Times New Roman" panose="02020603050405020304" pitchFamily="18" charset="0"/>
                <a:ea typeface="黑体" panose="02010609060101010101" pitchFamily="49" charset="-122"/>
              </a:rPr>
              <a:t>版</a:t>
            </a:r>
            <a:r>
              <a:rPr lang="en-US" altLang="zh-CN" sz="2000">
                <a:latin typeface="Times New Roman" panose="02020603050405020304" pitchFamily="18" charset="0"/>
                <a:ea typeface="黑体" panose="02010609060101010101" pitchFamily="49" charset="-122"/>
              </a:rPr>
              <a:t>)</a:t>
            </a:r>
            <a:r>
              <a:rPr lang="zh-CN" altLang="en-US" sz="2000">
                <a:latin typeface="Times New Roman" panose="02020603050405020304" pitchFamily="18" charset="0"/>
                <a:ea typeface="黑体" panose="02010609060101010101" pitchFamily="49" charset="-122"/>
              </a:rPr>
              <a:t>：</a:t>
            </a:r>
          </a:p>
          <a:p>
            <a:pPr marL="1422400" lvl="2" indent="-508000" algn="just">
              <a:buClr>
                <a:srgbClr val="FF6600"/>
              </a:buClr>
              <a:buFontTx/>
              <a:buAutoNum type="circleNumDbPlain"/>
            </a:pPr>
            <a:r>
              <a:rPr lang="en-US" altLang="zh-CN">
                <a:latin typeface="Times New Roman" panose="02020603050405020304" pitchFamily="18" charset="0"/>
                <a:ea typeface="黑体" panose="02010609060101010101" pitchFamily="49" charset="-122"/>
              </a:rPr>
              <a:t>Icon(</a:t>
            </a:r>
            <a:r>
              <a:rPr lang="zh-CN" altLang="en-US">
                <a:latin typeface="Times New Roman" panose="02020603050405020304" pitchFamily="18" charset="0"/>
                <a:ea typeface="黑体" panose="02010609060101010101" pitchFamily="49" charset="-122"/>
              </a:rPr>
              <a:t>图标</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页</a:t>
            </a:r>
          </a:p>
          <a:p>
            <a:pPr marL="1422400" lvl="2" indent="-508000" algn="just">
              <a:spcBef>
                <a:spcPct val="0"/>
              </a:spcBef>
              <a:buClr>
                <a:srgbClr val="FF6600"/>
              </a:buClr>
              <a:buFontTx/>
              <a:buAutoNum type="circleNumDbPlain"/>
            </a:pPr>
            <a:r>
              <a:rPr lang="en-US" altLang="zh-CN">
                <a:latin typeface="Times New Roman" panose="02020603050405020304" pitchFamily="18" charset="0"/>
                <a:ea typeface="黑体" panose="02010609060101010101" pitchFamily="49" charset="-122"/>
              </a:rPr>
              <a:t>Parameters(</a:t>
            </a:r>
            <a:r>
              <a:rPr lang="zh-CN" altLang="en-US">
                <a:latin typeface="Times New Roman" panose="02020603050405020304" pitchFamily="18" charset="0"/>
                <a:ea typeface="黑体" panose="02010609060101010101" pitchFamily="49" charset="-122"/>
              </a:rPr>
              <a:t>参数页</a:t>
            </a:r>
            <a:r>
              <a:rPr lang="en-US" altLang="zh-CN">
                <a:latin typeface="Times New Roman" panose="02020603050405020304" pitchFamily="18" charset="0"/>
                <a:ea typeface="黑体" panose="02010609060101010101" pitchFamily="49" charset="-122"/>
              </a:rPr>
              <a:t>)</a:t>
            </a:r>
          </a:p>
          <a:p>
            <a:pPr marL="1422400" lvl="2" indent="-508000" algn="just">
              <a:spcBef>
                <a:spcPct val="0"/>
              </a:spcBef>
              <a:buClr>
                <a:srgbClr val="FF6600"/>
              </a:buClr>
              <a:buFontTx/>
              <a:buAutoNum type="circleNumDbPlain"/>
            </a:pPr>
            <a:r>
              <a:rPr lang="en-US" altLang="zh-CN">
                <a:latin typeface="Times New Roman" panose="02020603050405020304" pitchFamily="18" charset="0"/>
                <a:ea typeface="黑体" panose="02010609060101010101" pitchFamily="49" charset="-122"/>
              </a:rPr>
              <a:t>Initialiation(</a:t>
            </a:r>
            <a:r>
              <a:rPr lang="zh-CN" altLang="en-US">
                <a:latin typeface="Times New Roman" panose="02020603050405020304" pitchFamily="18" charset="0"/>
                <a:ea typeface="黑体" panose="02010609060101010101" pitchFamily="49" charset="-122"/>
              </a:rPr>
              <a:t>初始化</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页</a:t>
            </a:r>
          </a:p>
          <a:p>
            <a:pPr marL="1422400" lvl="2" indent="-508000" algn="just">
              <a:spcBef>
                <a:spcPct val="0"/>
              </a:spcBef>
              <a:buClr>
                <a:srgbClr val="FF6600"/>
              </a:buClr>
              <a:buFontTx/>
              <a:buAutoNum type="circleNumDbPlain"/>
            </a:pPr>
            <a:r>
              <a:rPr lang="en-US" altLang="zh-CN">
                <a:latin typeface="Times New Roman" panose="02020603050405020304" pitchFamily="18" charset="0"/>
                <a:ea typeface="黑体" panose="02010609060101010101" pitchFamily="49" charset="-122"/>
              </a:rPr>
              <a:t>Documentation(</a:t>
            </a:r>
            <a:r>
              <a:rPr lang="zh-CN" altLang="en-US">
                <a:latin typeface="Times New Roman" panose="02020603050405020304" pitchFamily="18" charset="0"/>
                <a:ea typeface="黑体" panose="02010609060101010101" pitchFamily="49" charset="-122"/>
              </a:rPr>
              <a:t>文档</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页</a:t>
            </a:r>
          </a:p>
          <a:p>
            <a:pPr marL="711200" indent="-711200" algn="just">
              <a:buNone/>
            </a:pPr>
            <a:r>
              <a:rPr lang="zh-CN" altLang="en-US" sz="2000">
                <a:latin typeface="Times New Roman" panose="02020603050405020304" pitchFamily="18" charset="0"/>
                <a:ea typeface="黑体" panose="02010609060101010101" pitchFamily="49" charset="-122"/>
              </a:rPr>
              <a:t>           其中对于子系统封装最关键的是</a:t>
            </a:r>
            <a:r>
              <a:rPr lang="en-US" altLang="zh-CN" sz="2000">
                <a:latin typeface="Times New Roman" panose="02020603050405020304" pitchFamily="18" charset="0"/>
                <a:ea typeface="黑体" panose="02010609060101010101" pitchFamily="49" charset="-122"/>
              </a:rPr>
              <a:t>Parameters</a:t>
            </a:r>
            <a:r>
              <a:rPr lang="zh-CN" altLang="en-US" sz="2000">
                <a:latin typeface="Times New Roman" panose="02020603050405020304" pitchFamily="18" charset="0"/>
                <a:ea typeface="黑体" panose="02010609060101010101" pitchFamily="49" charset="-122"/>
              </a:rPr>
              <a:t>项，用于设置参数变量及其类型等。</a:t>
            </a:r>
            <a:endParaRPr lang="en-US" altLang="zh-CN" sz="2000">
              <a:latin typeface="Times New Roman" panose="02020603050405020304" pitchFamily="18" charset="0"/>
              <a:ea typeface="黑体" panose="02010609060101010101" pitchFamily="49" charset="-122"/>
            </a:endParaRPr>
          </a:p>
        </p:txBody>
      </p:sp>
      <p:pic>
        <p:nvPicPr>
          <p:cNvPr id="5734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3" y="3114676"/>
            <a:ext cx="4140200"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封装子系统</a:t>
            </a:r>
          </a:p>
        </p:txBody>
      </p:sp>
    </p:spTree>
    <p:extLst>
      <p:ext uri="{BB962C8B-B14F-4D97-AF65-F5344CB8AC3E}">
        <p14:creationId xmlns:p14="http://schemas.microsoft.com/office/powerpoint/2010/main" val="3414408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idx="1"/>
          </p:nvPr>
        </p:nvSpPr>
        <p:spPr>
          <a:xfrm>
            <a:off x="1865313" y="684214"/>
            <a:ext cx="8551862" cy="4905375"/>
          </a:xfrm>
        </p:spPr>
        <p:txBody>
          <a:bodyPr/>
          <a:lstStyle/>
          <a:p>
            <a:pPr marL="711200" indent="-711200" algn="just">
              <a:spcBef>
                <a:spcPct val="40000"/>
              </a:spcBef>
              <a:buClr>
                <a:srgbClr val="666633"/>
              </a:buClr>
              <a:buNone/>
            </a:pPr>
            <a:endParaRPr lang="zh-CN" altLang="en-US" sz="2000"/>
          </a:p>
          <a:p>
            <a:pPr marL="1066800" lvl="1" indent="-609600" algn="just">
              <a:spcBef>
                <a:spcPct val="40000"/>
              </a:spcBef>
              <a:buClr>
                <a:schemeClr val="accent2"/>
              </a:buClr>
              <a:buFont typeface="Wingdings" panose="05000000000000000000" pitchFamily="2" charset="2"/>
              <a:buAutoNum type="arabicPeriod" startAt="2"/>
            </a:pPr>
            <a:r>
              <a:rPr lang="zh-CN" altLang="en-US" sz="2000">
                <a:latin typeface="Times New Roman" panose="02020603050405020304" pitchFamily="18" charset="0"/>
                <a:ea typeface="黑体" panose="02010609060101010101" pitchFamily="49" charset="-122"/>
              </a:rPr>
              <a:t>产生提示对话框</a:t>
            </a:r>
          </a:p>
          <a:p>
            <a:pPr marL="1422400" lvl="2" indent="-508000" algn="just">
              <a:spcBef>
                <a:spcPct val="40000"/>
              </a:spcBef>
              <a:buClr>
                <a:schemeClr val="accent2"/>
              </a:buClr>
              <a:buFont typeface="Wingdings" panose="05000000000000000000" pitchFamily="2" charset="2"/>
              <a:buChar char="n"/>
            </a:pPr>
            <a:r>
              <a:rPr lang="en-US" altLang="zh-CN">
                <a:latin typeface="Times New Roman" panose="02020603050405020304" pitchFamily="18" charset="0"/>
                <a:ea typeface="黑体" panose="02010609060101010101" pitchFamily="49" charset="-122"/>
              </a:rPr>
              <a:t>Parameters</a:t>
            </a:r>
            <a:r>
              <a:rPr lang="zh-CN" altLang="en-US">
                <a:latin typeface="Times New Roman" panose="02020603050405020304" pitchFamily="18" charset="0"/>
                <a:ea typeface="黑体" panose="02010609060101010101" pitchFamily="49" charset="-122"/>
              </a:rPr>
              <a:t>页</a:t>
            </a:r>
            <a:r>
              <a:rPr lang="zh-CN" altLang="en-US" sz="1800"/>
              <a:t> </a:t>
            </a:r>
          </a:p>
          <a:p>
            <a:pPr marL="1422400" lvl="2" indent="-508000">
              <a:buClr>
                <a:schemeClr val="accent2"/>
              </a:buClr>
              <a:buFont typeface="Wingdings" panose="05000000000000000000" pitchFamily="2" charset="2"/>
              <a:buChar char="n"/>
            </a:pPr>
            <a:endParaRPr lang="en-US" altLang="zh-CN" sz="1800">
              <a:latin typeface="Times New Roman" panose="02020603050405020304" pitchFamily="18" charset="0"/>
              <a:ea typeface="黑体" panose="02010609060101010101" pitchFamily="49" charset="-122"/>
            </a:endParaRPr>
          </a:p>
        </p:txBody>
      </p:sp>
      <p:pic>
        <p:nvPicPr>
          <p:cNvPr id="583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839" y="2573338"/>
            <a:ext cx="58054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Line 4"/>
          <p:cNvSpPr>
            <a:spLocks noChangeShapeType="1"/>
          </p:cNvSpPr>
          <p:nvPr/>
        </p:nvSpPr>
        <p:spPr bwMode="auto">
          <a:xfrm>
            <a:off x="3417888" y="3571875"/>
            <a:ext cx="938212" cy="1588"/>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72" name="Text Box 5"/>
          <p:cNvSpPr txBox="1">
            <a:spLocks noChangeArrowheads="1"/>
          </p:cNvSpPr>
          <p:nvPr/>
        </p:nvSpPr>
        <p:spPr bwMode="auto">
          <a:xfrm>
            <a:off x="2674938" y="3429000"/>
            <a:ext cx="830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a:latin typeface="Times New Roman" panose="02020603050405020304" pitchFamily="18" charset="0"/>
                <a:ea typeface="宋体" panose="02010600030101010101" pitchFamily="2" charset="-122"/>
              </a:rPr>
              <a:t>Add</a:t>
            </a:r>
          </a:p>
        </p:txBody>
      </p:sp>
      <p:sp>
        <p:nvSpPr>
          <p:cNvPr id="58373" name="Line 6"/>
          <p:cNvSpPr>
            <a:spLocks noChangeShapeType="1"/>
          </p:cNvSpPr>
          <p:nvPr/>
        </p:nvSpPr>
        <p:spPr bwMode="auto">
          <a:xfrm>
            <a:off x="3395664" y="3878264"/>
            <a:ext cx="942975" cy="158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74" name="Text Box 7"/>
          <p:cNvSpPr txBox="1">
            <a:spLocks noChangeArrowheads="1"/>
          </p:cNvSpPr>
          <p:nvPr/>
        </p:nvSpPr>
        <p:spPr bwMode="auto">
          <a:xfrm>
            <a:off x="2674939" y="3698875"/>
            <a:ext cx="9921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a:latin typeface="Times New Roman" panose="02020603050405020304" pitchFamily="18" charset="0"/>
                <a:ea typeface="宋体" panose="02010600030101010101" pitchFamily="2" charset="-122"/>
              </a:rPr>
              <a:t>Delete</a:t>
            </a:r>
          </a:p>
        </p:txBody>
      </p:sp>
      <p:sp>
        <p:nvSpPr>
          <p:cNvPr id="58375" name="Text Box 8"/>
          <p:cNvSpPr txBox="1">
            <a:spLocks noChangeArrowheads="1"/>
          </p:cNvSpPr>
          <p:nvPr/>
        </p:nvSpPr>
        <p:spPr bwMode="auto">
          <a:xfrm>
            <a:off x="2674938" y="4014789"/>
            <a:ext cx="450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a:latin typeface="Times New Roman" panose="02020603050405020304" pitchFamily="18" charset="0"/>
                <a:ea typeface="宋体" panose="02010600030101010101" pitchFamily="2" charset="-122"/>
              </a:rPr>
              <a:t>Up</a:t>
            </a:r>
          </a:p>
        </p:txBody>
      </p:sp>
      <p:sp>
        <p:nvSpPr>
          <p:cNvPr id="58376" name="Text Box 9"/>
          <p:cNvSpPr txBox="1">
            <a:spLocks noChangeArrowheads="1"/>
          </p:cNvSpPr>
          <p:nvPr/>
        </p:nvSpPr>
        <p:spPr bwMode="auto">
          <a:xfrm>
            <a:off x="2674939" y="4329114"/>
            <a:ext cx="835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a:latin typeface="Times New Roman" panose="02020603050405020304" pitchFamily="18" charset="0"/>
                <a:ea typeface="宋体" panose="02010600030101010101" pitchFamily="2" charset="-122"/>
              </a:rPr>
              <a:t>Down</a:t>
            </a:r>
          </a:p>
        </p:txBody>
      </p:sp>
      <p:sp>
        <p:nvSpPr>
          <p:cNvPr id="58377" name="Line 10"/>
          <p:cNvSpPr>
            <a:spLocks noChangeShapeType="1"/>
          </p:cNvSpPr>
          <p:nvPr/>
        </p:nvSpPr>
        <p:spPr bwMode="auto">
          <a:xfrm>
            <a:off x="3395664" y="4149725"/>
            <a:ext cx="942975" cy="1588"/>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78" name="Line 11"/>
          <p:cNvSpPr>
            <a:spLocks noChangeShapeType="1"/>
          </p:cNvSpPr>
          <p:nvPr/>
        </p:nvSpPr>
        <p:spPr bwMode="auto">
          <a:xfrm>
            <a:off x="3395664" y="4464050"/>
            <a:ext cx="942975" cy="1588"/>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79" name="Line 13"/>
          <p:cNvSpPr>
            <a:spLocks noChangeShapeType="1"/>
          </p:cNvSpPr>
          <p:nvPr/>
        </p:nvSpPr>
        <p:spPr bwMode="auto">
          <a:xfrm flipV="1">
            <a:off x="5421313" y="2438400"/>
            <a:ext cx="0" cy="10350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380" name="Line 14"/>
          <p:cNvSpPr>
            <a:spLocks noChangeShapeType="1"/>
          </p:cNvSpPr>
          <p:nvPr/>
        </p:nvSpPr>
        <p:spPr bwMode="auto">
          <a:xfrm flipH="1">
            <a:off x="3351213" y="2438400"/>
            <a:ext cx="2070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1" name="Text Box 15"/>
          <p:cNvSpPr txBox="1">
            <a:spLocks noChangeArrowheads="1"/>
          </p:cNvSpPr>
          <p:nvPr/>
        </p:nvSpPr>
        <p:spPr bwMode="auto">
          <a:xfrm>
            <a:off x="2451101" y="2259013"/>
            <a:ext cx="855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spcBef>
                <a:spcPct val="50000"/>
              </a:spcBef>
            </a:pPr>
            <a:r>
              <a:rPr lang="zh-CN" altLang="en-US" sz="1600">
                <a:latin typeface="黑体" panose="02010609060101010101" pitchFamily="49" charset="-122"/>
                <a:ea typeface="黑体" panose="02010609060101010101" pitchFamily="49" charset="-122"/>
              </a:rPr>
              <a:t>提示符</a:t>
            </a:r>
          </a:p>
        </p:txBody>
      </p:sp>
      <p:sp>
        <p:nvSpPr>
          <p:cNvPr id="58382" name="Line 16"/>
          <p:cNvSpPr>
            <a:spLocks noChangeShapeType="1"/>
          </p:cNvSpPr>
          <p:nvPr/>
        </p:nvSpPr>
        <p:spPr bwMode="auto">
          <a:xfrm>
            <a:off x="6500813" y="2393950"/>
            <a:ext cx="0"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3" name="Text Box 17"/>
          <p:cNvSpPr txBox="1">
            <a:spLocks noChangeArrowheads="1"/>
          </p:cNvSpPr>
          <p:nvPr/>
        </p:nvSpPr>
        <p:spPr bwMode="auto">
          <a:xfrm>
            <a:off x="6051551" y="2033588"/>
            <a:ext cx="855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spcBef>
                <a:spcPct val="50000"/>
              </a:spcBef>
            </a:pPr>
            <a:r>
              <a:rPr lang="zh-CN" altLang="en-US" sz="1600">
                <a:latin typeface="黑体" panose="02010609060101010101" pitchFamily="49" charset="-122"/>
                <a:ea typeface="黑体" panose="02010609060101010101" pitchFamily="49" charset="-122"/>
              </a:rPr>
              <a:t>变量名</a:t>
            </a:r>
          </a:p>
        </p:txBody>
      </p:sp>
      <p:sp>
        <p:nvSpPr>
          <p:cNvPr id="58384" name="Line 18"/>
          <p:cNvSpPr>
            <a:spLocks noChangeShapeType="1"/>
          </p:cNvSpPr>
          <p:nvPr/>
        </p:nvSpPr>
        <p:spPr bwMode="auto">
          <a:xfrm>
            <a:off x="7310438" y="2259014"/>
            <a:ext cx="0" cy="1214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5" name="Text Box 19"/>
          <p:cNvSpPr txBox="1">
            <a:spLocks noChangeArrowheads="1"/>
          </p:cNvSpPr>
          <p:nvPr/>
        </p:nvSpPr>
        <p:spPr bwMode="auto">
          <a:xfrm>
            <a:off x="6861175" y="1673226"/>
            <a:ext cx="1035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latinLnBrk="1">
              <a:spcBef>
                <a:spcPct val="50000"/>
              </a:spcBef>
            </a:pPr>
            <a:r>
              <a:rPr lang="zh-CN" altLang="en-US" sz="1600">
                <a:latin typeface="黑体" panose="02010609060101010101" pitchFamily="49" charset="-122"/>
                <a:ea typeface="黑体" panose="02010609060101010101" pitchFamily="49" charset="-122"/>
              </a:rPr>
              <a:t>直接输入变量名</a:t>
            </a:r>
          </a:p>
        </p:txBody>
      </p:sp>
      <p:sp>
        <p:nvSpPr>
          <p:cNvPr id="58386" name="Text Box 20"/>
          <p:cNvSpPr txBox="1">
            <a:spLocks noChangeArrowheads="1"/>
          </p:cNvSpPr>
          <p:nvPr/>
        </p:nvSpPr>
        <p:spPr bwMode="auto">
          <a:xfrm>
            <a:off x="7896225" y="1403351"/>
            <a:ext cx="1079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spcBef>
                <a:spcPct val="50000"/>
              </a:spcBef>
            </a:pPr>
            <a:r>
              <a:rPr lang="zh-CN" altLang="en-US" sz="1600">
                <a:latin typeface="黑体" panose="02010609060101010101" pitchFamily="49" charset="-122"/>
                <a:ea typeface="黑体" panose="02010609060101010101" pitchFamily="49" charset="-122"/>
              </a:rPr>
              <a:t>变量的类型为数值</a:t>
            </a:r>
          </a:p>
        </p:txBody>
      </p:sp>
      <p:sp>
        <p:nvSpPr>
          <p:cNvPr id="58387" name="Line 21"/>
          <p:cNvSpPr>
            <a:spLocks noChangeShapeType="1"/>
          </p:cNvSpPr>
          <p:nvPr/>
        </p:nvSpPr>
        <p:spPr bwMode="auto">
          <a:xfrm>
            <a:off x="8345488" y="1989138"/>
            <a:ext cx="0" cy="1484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8" name="Text Box 22"/>
          <p:cNvSpPr txBox="1">
            <a:spLocks noChangeArrowheads="1"/>
          </p:cNvSpPr>
          <p:nvPr/>
        </p:nvSpPr>
        <p:spPr bwMode="auto">
          <a:xfrm>
            <a:off x="8840789" y="908051"/>
            <a:ext cx="12604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spcBef>
                <a:spcPct val="50000"/>
              </a:spcBef>
            </a:pPr>
            <a:r>
              <a:rPr lang="zh-CN" altLang="en-US" sz="1600">
                <a:latin typeface="黑体" panose="02010609060101010101" pitchFamily="49" charset="-122"/>
                <a:ea typeface="黑体" panose="02010609060101010101" pitchFamily="49" charset="-122"/>
              </a:rPr>
              <a:t>变量的数值可在线调节</a:t>
            </a:r>
          </a:p>
        </p:txBody>
      </p:sp>
      <p:sp>
        <p:nvSpPr>
          <p:cNvPr id="58389" name="Line 23"/>
          <p:cNvSpPr>
            <a:spLocks noChangeShapeType="1"/>
          </p:cNvSpPr>
          <p:nvPr/>
        </p:nvSpPr>
        <p:spPr bwMode="auto">
          <a:xfrm>
            <a:off x="9291638" y="1493838"/>
            <a:ext cx="0" cy="19796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0"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封装子系统</a:t>
            </a:r>
          </a:p>
        </p:txBody>
      </p:sp>
    </p:spTree>
    <p:extLst>
      <p:ext uri="{BB962C8B-B14F-4D97-AF65-F5344CB8AC3E}">
        <p14:creationId xmlns:p14="http://schemas.microsoft.com/office/powerpoint/2010/main" val="1861558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idx="1"/>
          </p:nvPr>
        </p:nvSpPr>
        <p:spPr>
          <a:xfrm>
            <a:off x="1774825" y="684214"/>
            <a:ext cx="8326438" cy="4905375"/>
          </a:xfrm>
        </p:spPr>
        <p:txBody>
          <a:bodyPr/>
          <a:lstStyle/>
          <a:p>
            <a:pPr marL="711200" indent="-711200" algn="just">
              <a:spcBef>
                <a:spcPct val="40000"/>
              </a:spcBef>
              <a:buClr>
                <a:schemeClr val="accent2"/>
              </a:buClr>
              <a:buFont typeface="Wingdings" panose="05000000000000000000" pitchFamily="2" charset="2"/>
              <a:buAutoNum type="arabicPeriod" startAt="2"/>
            </a:pPr>
            <a:r>
              <a:rPr lang="zh-CN" altLang="en-US" sz="2000">
                <a:latin typeface="Times New Roman" panose="02020603050405020304" pitchFamily="18" charset="0"/>
                <a:ea typeface="黑体" panose="02010609060101010101" pitchFamily="49" charset="-122"/>
              </a:rPr>
              <a:t>产生提示对话框</a:t>
            </a:r>
            <a:r>
              <a:rPr lang="zh-CN" altLang="en-US" sz="2000"/>
              <a:t> </a:t>
            </a:r>
          </a:p>
          <a:p>
            <a:pPr marL="1066800" lvl="1" indent="-609600" algn="just">
              <a:buClr>
                <a:schemeClr val="accent2"/>
              </a:buClr>
              <a:buFont typeface="Wingdings" panose="05000000000000000000" pitchFamily="2" charset="2"/>
              <a:buChar char="n"/>
            </a:pPr>
            <a:r>
              <a:rPr lang="zh-CN" altLang="en-US" sz="2000">
                <a:latin typeface="Times New Roman" panose="02020603050405020304" pitchFamily="18" charset="0"/>
                <a:ea typeface="黑体" panose="02010609060101010101" pitchFamily="49" charset="-122"/>
              </a:rPr>
              <a:t>假定子系统（</a:t>
            </a:r>
            <a:r>
              <a:rPr lang="en-US" altLang="zh-CN" sz="2000">
                <a:latin typeface="Times New Roman" panose="02020603050405020304" pitchFamily="18" charset="0"/>
                <a:ea typeface="黑体" panose="02010609060101010101" pitchFamily="49" charset="-122"/>
              </a:rPr>
              <a:t>Nonlinear system</a:t>
            </a:r>
            <a:r>
              <a:rPr lang="zh-CN" altLang="en-US" sz="2000">
                <a:latin typeface="Times New Roman" panose="02020603050405020304" pitchFamily="18" charset="0"/>
                <a:ea typeface="黑体" panose="02010609060101010101" pitchFamily="49" charset="-122"/>
              </a:rPr>
              <a:t>）的参数变量名已由封装编辑器全部输入。双击该子系统图标，即弹出如图所示子系统的参数设置框图。如图所示逐栏输入与变量所对应的参数，即完成对该子系统的参数设置。</a:t>
            </a:r>
          </a:p>
        </p:txBody>
      </p:sp>
      <p:pic>
        <p:nvPicPr>
          <p:cNvPr id="5939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26" y="2168525"/>
            <a:ext cx="4049713"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封装子系统</a:t>
            </a:r>
          </a:p>
        </p:txBody>
      </p:sp>
    </p:spTree>
    <p:extLst>
      <p:ext uri="{BB962C8B-B14F-4D97-AF65-F5344CB8AC3E}">
        <p14:creationId xmlns:p14="http://schemas.microsoft.com/office/powerpoint/2010/main" val="337424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idx="1"/>
          </p:nvPr>
        </p:nvSpPr>
        <p:spPr>
          <a:xfrm>
            <a:off x="1774825" y="593725"/>
            <a:ext cx="8370888" cy="5626100"/>
          </a:xfrm>
        </p:spPr>
        <p:txBody>
          <a:bodyPr/>
          <a:lstStyle/>
          <a:p>
            <a:pPr marL="711200" indent="-711200">
              <a:buClr>
                <a:schemeClr val="accent2"/>
              </a:buClr>
              <a:buFont typeface="Wingdings" panose="05000000000000000000" pitchFamily="2" charset="2"/>
              <a:buAutoNum type="alphaLcParenR"/>
            </a:pPr>
            <a:r>
              <a:rPr lang="zh-CN" altLang="en-US" sz="2000">
                <a:latin typeface="Times New Roman" panose="02020603050405020304" pitchFamily="18" charset="0"/>
                <a:ea typeface="黑体" panose="02010609060101010101" pitchFamily="49" charset="-122"/>
              </a:rPr>
              <a:t>启动</a:t>
            </a:r>
            <a:r>
              <a:rPr lang="en-US" altLang="zh-CN" sz="2000">
                <a:latin typeface="Times New Roman" panose="02020603050405020304" pitchFamily="18" charset="0"/>
                <a:ea typeface="黑体" panose="02010609060101010101" pitchFamily="49" charset="-122"/>
              </a:rPr>
              <a:t>Simulink</a:t>
            </a:r>
          </a:p>
          <a:p>
            <a:pPr marL="1066800" lvl="1" indent="-609600" algn="just">
              <a:buClr>
                <a:srgbClr val="FF6600"/>
              </a:buClr>
              <a:buFont typeface="Wingdings" panose="05000000000000000000" pitchFamily="2" charset="2"/>
              <a:buChar char="n"/>
            </a:pPr>
            <a:r>
              <a:rPr lang="zh-CN" altLang="en-US" sz="2000">
                <a:latin typeface="Times New Roman" panose="02020603050405020304" pitchFamily="18" charset="0"/>
                <a:ea typeface="黑体" panose="02010609060101010101" pitchFamily="49" charset="-122"/>
              </a:rPr>
              <a:t>每个子模块库中包含同类型的标准模型，这些模块可直接用于建立系统的</a:t>
            </a:r>
            <a:r>
              <a:rPr lang="en-US" altLang="zh-CN" sz="2000">
                <a:latin typeface="Times New Roman" panose="02020603050405020304" pitchFamily="18" charset="0"/>
                <a:ea typeface="黑体" panose="02010609060101010101" pitchFamily="49" charset="-122"/>
              </a:rPr>
              <a:t>Simulink</a:t>
            </a:r>
            <a:r>
              <a:rPr lang="zh-CN" altLang="en-US" sz="2000">
                <a:latin typeface="Times New Roman" panose="02020603050405020304" pitchFamily="18" charset="0"/>
                <a:ea typeface="黑体" panose="02010609060101010101" pitchFamily="49" charset="-122"/>
              </a:rPr>
              <a:t>框图模型。可按以下方法打开子模块库</a:t>
            </a:r>
            <a:r>
              <a:rPr lang="en-US" altLang="zh-CN" sz="2000">
                <a:latin typeface="Times New Roman" panose="02020603050405020304" pitchFamily="18" charset="0"/>
                <a:ea typeface="黑体" panose="02010609060101010101" pitchFamily="49" charset="-122"/>
              </a:rPr>
              <a:t>:</a:t>
            </a:r>
          </a:p>
          <a:p>
            <a:pPr marL="1828800" lvl="3" indent="-457200" algn="just">
              <a:buClr>
                <a:srgbClr val="666633"/>
              </a:buClr>
              <a:buFont typeface="Wingdings" panose="05000000000000000000" pitchFamily="2" charset="2"/>
              <a:buAutoNum type="circleNumDbPlain"/>
            </a:pPr>
            <a:r>
              <a:rPr lang="zh-CN" altLang="en-US" smtClean="0">
                <a:solidFill>
                  <a:schemeClr val="tx1"/>
                </a:solidFill>
                <a:latin typeface="Times New Roman" panose="02020603050405020304" pitchFamily="18" charset="0"/>
                <a:ea typeface="黑体" panose="02010609060101010101" pitchFamily="49" charset="-122"/>
              </a:rPr>
              <a:t>用鼠标左键点击某子模块库</a:t>
            </a:r>
            <a:r>
              <a:rPr lang="en-US" altLang="zh-CN" smtClean="0">
                <a:solidFill>
                  <a:schemeClr val="tx1"/>
                </a:solidFill>
                <a:latin typeface="Times New Roman" panose="02020603050405020304" pitchFamily="18" charset="0"/>
                <a:ea typeface="黑体" panose="02010609060101010101" pitchFamily="49" charset="-122"/>
              </a:rPr>
              <a:t>(</a:t>
            </a:r>
            <a:r>
              <a:rPr lang="zh-CN" altLang="en-US" smtClean="0">
                <a:solidFill>
                  <a:schemeClr val="tx1"/>
                </a:solidFill>
                <a:latin typeface="Times New Roman" panose="02020603050405020304" pitchFamily="18" charset="0"/>
                <a:ea typeface="黑体" panose="02010609060101010101" pitchFamily="49" charset="-122"/>
              </a:rPr>
              <a:t>如</a:t>
            </a:r>
            <a:r>
              <a:rPr lang="en-US" altLang="zh-CN" smtClean="0">
                <a:solidFill>
                  <a:schemeClr val="tx1"/>
                </a:solidFill>
                <a:latin typeface="Times New Roman" panose="02020603050405020304" pitchFamily="18" charset="0"/>
                <a:ea typeface="黑体" panose="02010609060101010101" pitchFamily="49" charset="-122"/>
              </a:rPr>
              <a:t>【Continuous】)</a:t>
            </a:r>
            <a:r>
              <a:rPr lang="zh-CN" altLang="en-US" smtClean="0">
                <a:solidFill>
                  <a:schemeClr val="tx1"/>
                </a:solidFill>
                <a:latin typeface="Times New Roman" panose="02020603050405020304" pitchFamily="18" charset="0"/>
                <a:ea typeface="黑体" panose="02010609060101010101" pitchFamily="49" charset="-122"/>
              </a:rPr>
              <a:t>，</a:t>
            </a:r>
            <a:r>
              <a:rPr lang="en-US" altLang="zh-CN" smtClean="0">
                <a:solidFill>
                  <a:schemeClr val="tx1"/>
                </a:solidFill>
                <a:latin typeface="Times New Roman" panose="02020603050405020304" pitchFamily="18" charset="0"/>
                <a:ea typeface="黑体" panose="02010609060101010101" pitchFamily="49" charset="-122"/>
              </a:rPr>
              <a:t>Simulink</a:t>
            </a:r>
            <a:r>
              <a:rPr lang="zh-CN" altLang="en-US" smtClean="0">
                <a:solidFill>
                  <a:schemeClr val="tx1"/>
                </a:solidFill>
                <a:latin typeface="Times New Roman" panose="02020603050405020304" pitchFamily="18" charset="0"/>
                <a:ea typeface="黑体" panose="02010609060101010101" pitchFamily="49" charset="-122"/>
              </a:rPr>
              <a:t>浏览器右边的窗口即显示该子模块库包含的全部标准模块。</a:t>
            </a:r>
          </a:p>
        </p:txBody>
      </p:sp>
      <p:pic>
        <p:nvPicPr>
          <p:cNvPr id="1843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2693988"/>
            <a:ext cx="4500562"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3305529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idx="1"/>
          </p:nvPr>
        </p:nvSpPr>
        <p:spPr>
          <a:xfrm>
            <a:off x="1774826" y="593726"/>
            <a:ext cx="8416925" cy="1890713"/>
          </a:xfrm>
        </p:spPr>
        <p:txBody>
          <a:bodyPr/>
          <a:lstStyle/>
          <a:p>
            <a:pPr marL="711200" indent="-711200">
              <a:buClr>
                <a:schemeClr val="accent2"/>
              </a:buClr>
              <a:buFont typeface="Wingdings" panose="05000000000000000000" pitchFamily="2" charset="2"/>
              <a:buAutoNum type="alphaLcParenR"/>
            </a:pPr>
            <a:r>
              <a:rPr lang="zh-CN" altLang="en-US" sz="2000">
                <a:latin typeface="Times New Roman" panose="02020603050405020304" pitchFamily="18" charset="0"/>
                <a:ea typeface="黑体" panose="02010609060101010101" pitchFamily="49" charset="-122"/>
              </a:rPr>
              <a:t>启动</a:t>
            </a:r>
            <a:r>
              <a:rPr lang="en-US" altLang="zh-CN" sz="2000">
                <a:latin typeface="Times New Roman" panose="02020603050405020304" pitchFamily="18" charset="0"/>
                <a:ea typeface="黑体" panose="02010609060101010101" pitchFamily="49" charset="-122"/>
              </a:rPr>
              <a:t>Simulink</a:t>
            </a:r>
          </a:p>
          <a:p>
            <a:pPr marL="1066800" lvl="1" indent="-609600" algn="just">
              <a:buClr>
                <a:srgbClr val="666633"/>
              </a:buClr>
              <a:buFont typeface="Wingdings" panose="05000000000000000000" pitchFamily="2" charset="2"/>
              <a:buAutoNum type="circleNumDbPlain"/>
            </a:pPr>
            <a:r>
              <a:rPr lang="zh-CN" altLang="en-US" sz="2000">
                <a:latin typeface="Times New Roman" panose="02020603050405020304" pitchFamily="18" charset="0"/>
                <a:ea typeface="黑体" panose="02010609060101010101" pitchFamily="49" charset="-122"/>
              </a:rPr>
              <a:t>用鼠标右键点击</a:t>
            </a:r>
            <a:r>
              <a:rPr lang="en-US" altLang="zh-CN" sz="2000">
                <a:latin typeface="Times New Roman" panose="02020603050405020304" pitchFamily="18" charset="0"/>
                <a:ea typeface="黑体" panose="02010609060101010101" pitchFamily="49" charset="-122"/>
              </a:rPr>
              <a:t>Simulink</a:t>
            </a:r>
            <a:r>
              <a:rPr lang="zh-CN" altLang="en-US" sz="2000">
                <a:latin typeface="Times New Roman" panose="02020603050405020304" pitchFamily="18" charset="0"/>
                <a:ea typeface="黑体" panose="02010609060101010101" pitchFamily="49" charset="-122"/>
              </a:rPr>
              <a:t>菜单项，则弹出一菜单条，点击该菜单条即弹出该子库的标准模块窗口</a:t>
            </a:r>
            <a:r>
              <a:rPr lang="en-US" altLang="zh-CN" sz="2000">
                <a:latin typeface="Times New Roman" panose="02020603050405020304" pitchFamily="18" charset="0"/>
                <a:ea typeface="黑体" panose="02010609060101010101" pitchFamily="49" charset="-122"/>
              </a:rPr>
              <a:t>.</a:t>
            </a:r>
            <a:r>
              <a:rPr lang="zh-CN" altLang="en-US" sz="2000">
                <a:latin typeface="Times New Roman" panose="02020603050405020304" pitchFamily="18" charset="0"/>
                <a:ea typeface="黑体" panose="02010609060101010101" pitchFamily="49" charset="-122"/>
              </a:rPr>
              <a:t>如单击左图中的</a:t>
            </a:r>
            <a:r>
              <a:rPr lang="en-US" altLang="zh-CN" sz="2000">
                <a:latin typeface="Times New Roman" panose="02020603050405020304" pitchFamily="18" charset="0"/>
                <a:ea typeface="黑体" panose="02010609060101010101" pitchFamily="49" charset="-122"/>
              </a:rPr>
              <a:t>【Sinks】,</a:t>
            </a:r>
            <a:r>
              <a:rPr lang="zh-CN" altLang="en-US" sz="2000">
                <a:latin typeface="Times New Roman" panose="02020603050405020304" pitchFamily="18" charset="0"/>
                <a:ea typeface="黑体" panose="02010609060101010101" pitchFamily="49" charset="-122"/>
              </a:rPr>
              <a:t>出现“</a:t>
            </a:r>
            <a:r>
              <a:rPr lang="en-US" altLang="zh-CN" sz="2000">
                <a:latin typeface="Times New Roman" panose="02020603050405020304" pitchFamily="18" charset="0"/>
                <a:ea typeface="黑体" panose="02010609060101010101" pitchFamily="49" charset="-122"/>
              </a:rPr>
              <a:t>Open the ‘Sinks’Library”</a:t>
            </a:r>
            <a:r>
              <a:rPr lang="zh-CN" altLang="en-US" sz="2000">
                <a:latin typeface="Times New Roman" panose="02020603050405020304" pitchFamily="18" charset="0"/>
                <a:ea typeface="黑体" panose="02010609060101010101" pitchFamily="49" charset="-122"/>
              </a:rPr>
              <a:t>菜单条，单击该菜单条，则弹出右图所示的该子库的标准模块窗口。</a:t>
            </a:r>
          </a:p>
        </p:txBody>
      </p:sp>
      <p:pic>
        <p:nvPicPr>
          <p:cNvPr id="1945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488" y="2576513"/>
            <a:ext cx="3509962" cy="337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3" y="2573338"/>
            <a:ext cx="3141662"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396218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idx="1"/>
          </p:nvPr>
        </p:nvSpPr>
        <p:spPr>
          <a:xfrm>
            <a:off x="1865314" y="684214"/>
            <a:ext cx="8326437" cy="4770437"/>
          </a:xfrm>
        </p:spPr>
        <p:txBody>
          <a:bodyPr/>
          <a:lstStyle/>
          <a:p>
            <a:pPr marL="1066800" lvl="1" indent="-609600" algn="just">
              <a:spcBef>
                <a:spcPct val="10000"/>
              </a:spcBef>
              <a:buClr>
                <a:schemeClr val="accent2"/>
              </a:buClr>
              <a:buFont typeface="Wingdings" panose="05000000000000000000" pitchFamily="2" charset="2"/>
              <a:buAutoNum type="alphaLcParenR" startAt="2"/>
            </a:pPr>
            <a:r>
              <a:rPr lang="zh-CN" altLang="en-US" sz="2000">
                <a:latin typeface="Times New Roman" panose="02020603050405020304" pitchFamily="18" charset="0"/>
                <a:ea typeface="黑体" panose="02010609060101010101" pitchFamily="49" charset="-122"/>
              </a:rPr>
              <a:t>打开空白模型窗口</a:t>
            </a:r>
          </a:p>
          <a:p>
            <a:pPr marL="1422400" lvl="2" indent="-508000" algn="just">
              <a:spcBef>
                <a:spcPct val="10000"/>
              </a:spcBef>
              <a:buClr>
                <a:srgbClr val="FF6600"/>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模型窗口用来建立系统的仿真模型。只有先创建一个空白的模型窗口，才能将模块库的相应模块复制到该窗口，通过必要的连接，建立起</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仿真模型。也将这种窗口称为</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仿真模型窗口。</a:t>
            </a:r>
          </a:p>
          <a:p>
            <a:pPr marL="1422400" lvl="2" indent="-508000" algn="just">
              <a:spcBef>
                <a:spcPct val="10000"/>
              </a:spcBef>
              <a:buClr>
                <a:srgbClr val="FF6600"/>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以下方法可用于打开一个空白模型窗口：</a:t>
            </a:r>
          </a:p>
          <a:p>
            <a:pPr marL="1828800" lvl="3" indent="-457200" algn="just">
              <a:spcBef>
                <a:spcPct val="10000"/>
              </a:spcBef>
              <a:buClr>
                <a:srgbClr val="666633"/>
              </a:buClr>
              <a:buFont typeface="Wingdings" panose="05000000000000000000" pitchFamily="2" charset="2"/>
              <a:buChar char="Ø"/>
            </a:pPr>
            <a:r>
              <a:rPr lang="zh-CN" altLang="en-US" smtClean="0">
                <a:solidFill>
                  <a:schemeClr val="tx1"/>
                </a:solidFill>
                <a:latin typeface="Times New Roman" panose="02020603050405020304" pitchFamily="18" charset="0"/>
                <a:ea typeface="黑体" panose="02010609060101010101" pitchFamily="49" charset="-122"/>
              </a:rPr>
              <a:t>在</a:t>
            </a:r>
            <a:r>
              <a:rPr lang="en-US" altLang="zh-CN" smtClean="0">
                <a:solidFill>
                  <a:schemeClr val="tx1"/>
                </a:solidFill>
                <a:latin typeface="Times New Roman" panose="02020603050405020304" pitchFamily="18" charset="0"/>
                <a:ea typeface="黑体" panose="02010609060101010101" pitchFamily="49" charset="-122"/>
              </a:rPr>
              <a:t>MATLAB</a:t>
            </a:r>
            <a:r>
              <a:rPr lang="zh-CN" altLang="en-US" smtClean="0">
                <a:solidFill>
                  <a:schemeClr val="tx1"/>
                </a:solidFill>
                <a:latin typeface="Times New Roman" panose="02020603050405020304" pitchFamily="18" charset="0"/>
                <a:ea typeface="黑体" panose="02010609060101010101" pitchFamily="49" charset="-122"/>
              </a:rPr>
              <a:t>主界面中选择</a:t>
            </a:r>
            <a:r>
              <a:rPr lang="en-US" altLang="zh-CN" smtClean="0">
                <a:solidFill>
                  <a:schemeClr val="tx1"/>
                </a:solidFill>
                <a:latin typeface="Times New Roman" panose="02020603050405020304" pitchFamily="18" charset="0"/>
                <a:ea typeface="黑体" panose="02010609060101010101" pitchFamily="49" charset="-122"/>
              </a:rPr>
              <a:t>【File:New</a:t>
            </a:r>
            <a:r>
              <a:rPr lang="en-US" altLang="zh-CN" smtClean="0">
                <a:solidFill>
                  <a:schemeClr val="tx1"/>
                </a:solidFill>
                <a:latin typeface="Times New Roman" panose="02020603050405020304" pitchFamily="18" charset="0"/>
                <a:ea typeface="黑体" panose="02010609060101010101" pitchFamily="49" charset="-122"/>
                <a:sym typeface="Symbol" panose="05050102010706020507" pitchFamily="18" charset="2"/>
              </a:rPr>
              <a:t></a:t>
            </a:r>
            <a:r>
              <a:rPr lang="en-US" altLang="zh-CN" smtClean="0">
                <a:solidFill>
                  <a:schemeClr val="tx1"/>
                </a:solidFill>
                <a:latin typeface="Times New Roman" panose="02020603050405020304" pitchFamily="18" charset="0"/>
                <a:ea typeface="黑体" panose="02010609060101010101" pitchFamily="49" charset="-122"/>
              </a:rPr>
              <a:t>Model】</a:t>
            </a:r>
            <a:r>
              <a:rPr lang="zh-CN" altLang="en-US" smtClean="0">
                <a:solidFill>
                  <a:schemeClr val="tx1"/>
                </a:solidFill>
                <a:latin typeface="Times New Roman" panose="02020603050405020304" pitchFamily="18" charset="0"/>
                <a:ea typeface="黑体" panose="02010609060101010101" pitchFamily="49" charset="-122"/>
              </a:rPr>
              <a:t>菜单项；</a:t>
            </a:r>
          </a:p>
          <a:p>
            <a:pPr marL="1828800" lvl="3" indent="-457200" algn="just">
              <a:spcBef>
                <a:spcPct val="10000"/>
              </a:spcBef>
              <a:buClr>
                <a:srgbClr val="666633"/>
              </a:buClr>
              <a:buFont typeface="Wingdings" panose="05000000000000000000" pitchFamily="2" charset="2"/>
              <a:buChar char="Ø"/>
            </a:pPr>
            <a:r>
              <a:rPr lang="zh-CN" altLang="en-US" smtClean="0">
                <a:solidFill>
                  <a:schemeClr val="tx1"/>
                </a:solidFill>
                <a:latin typeface="Times New Roman" panose="02020603050405020304" pitchFamily="18" charset="0"/>
                <a:ea typeface="黑体" panose="02010609060101010101" pitchFamily="49" charset="-122"/>
              </a:rPr>
              <a:t>单击模块库浏览器的新建图标      ；</a:t>
            </a:r>
          </a:p>
          <a:p>
            <a:pPr marL="1828800" lvl="3" indent="-457200" algn="just">
              <a:spcBef>
                <a:spcPct val="10000"/>
              </a:spcBef>
              <a:buClr>
                <a:srgbClr val="666633"/>
              </a:buClr>
              <a:buFont typeface="Wingdings" panose="05000000000000000000" pitchFamily="2" charset="2"/>
              <a:buChar char="Ø"/>
            </a:pPr>
            <a:r>
              <a:rPr lang="zh-CN" altLang="en-US" smtClean="0">
                <a:solidFill>
                  <a:schemeClr val="tx1"/>
                </a:solidFill>
                <a:latin typeface="Times New Roman" panose="02020603050405020304" pitchFamily="18" charset="0"/>
                <a:ea typeface="黑体" panose="02010609060101010101" pitchFamily="49" charset="-122"/>
              </a:rPr>
              <a:t>选中模块库浏览器的</a:t>
            </a:r>
            <a:r>
              <a:rPr lang="en-US" altLang="zh-CN" smtClean="0">
                <a:solidFill>
                  <a:schemeClr val="tx1"/>
                </a:solidFill>
                <a:latin typeface="Times New Roman" panose="02020603050405020304" pitchFamily="18" charset="0"/>
                <a:ea typeface="黑体" panose="02010609060101010101" pitchFamily="49" charset="-122"/>
              </a:rPr>
              <a:t>【File : New </a:t>
            </a:r>
            <a:r>
              <a:rPr lang="en-US" altLang="zh-CN" smtClean="0">
                <a:solidFill>
                  <a:schemeClr val="tx1"/>
                </a:solidFill>
                <a:latin typeface="Times New Roman" panose="02020603050405020304" pitchFamily="18" charset="0"/>
                <a:ea typeface="黑体" panose="02010609060101010101" pitchFamily="49" charset="-122"/>
                <a:sym typeface="Symbol" panose="05050102010706020507" pitchFamily="18" charset="2"/>
              </a:rPr>
              <a:t></a:t>
            </a:r>
            <a:r>
              <a:rPr lang="en-US" altLang="zh-CN" smtClean="0">
                <a:solidFill>
                  <a:schemeClr val="tx1"/>
                </a:solidFill>
                <a:latin typeface="Times New Roman" panose="02020603050405020304" pitchFamily="18" charset="0"/>
                <a:ea typeface="黑体" panose="02010609060101010101" pitchFamily="49" charset="-122"/>
              </a:rPr>
              <a:t> Model】</a:t>
            </a:r>
            <a:r>
              <a:rPr lang="zh-CN" altLang="en-US" smtClean="0">
                <a:solidFill>
                  <a:schemeClr val="tx1"/>
                </a:solidFill>
                <a:latin typeface="Times New Roman" panose="02020603050405020304" pitchFamily="18" charset="0"/>
                <a:ea typeface="黑体" panose="02010609060101010101" pitchFamily="49" charset="-122"/>
              </a:rPr>
              <a:t>菜单项。</a:t>
            </a:r>
          </a:p>
          <a:p>
            <a:pPr marL="1422400" lvl="2" indent="-508000" algn="just">
              <a:spcBef>
                <a:spcPct val="10000"/>
              </a:spcBef>
              <a:buClr>
                <a:srgbClr val="666633"/>
              </a:buClr>
              <a:buNone/>
            </a:pPr>
            <a:r>
              <a:rPr lang="zh-CN" altLang="en-US">
                <a:latin typeface="Times New Roman" panose="02020603050405020304" pitchFamily="18" charset="0"/>
                <a:ea typeface="黑体" panose="02010609060101010101" pitchFamily="49" charset="-122"/>
              </a:rPr>
              <a:t>所打开的空白模型窗口如图所示。</a:t>
            </a:r>
          </a:p>
        </p:txBody>
      </p:sp>
      <p:pic>
        <p:nvPicPr>
          <p:cNvPr id="204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0689" y="4464051"/>
            <a:ext cx="3392487"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1051" y="3743326"/>
            <a:ext cx="269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1274205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idx="1"/>
          </p:nvPr>
        </p:nvSpPr>
        <p:spPr>
          <a:xfrm>
            <a:off x="1774826" y="684213"/>
            <a:ext cx="4816475" cy="2881312"/>
          </a:xfrm>
        </p:spPr>
        <p:txBody>
          <a:bodyPr/>
          <a:lstStyle/>
          <a:p>
            <a:pPr marL="711200" indent="-711200" algn="just">
              <a:buClr>
                <a:srgbClr val="666633"/>
              </a:buClr>
              <a:buNone/>
            </a:pPr>
            <a:r>
              <a:rPr lang="zh-CN" altLang="en-US" sz="2000" b="1">
                <a:latin typeface="Times New Roman" panose="02020603050405020304" pitchFamily="18" charset="0"/>
                <a:ea typeface="黑体" panose="02010609060101010101" pitchFamily="49" charset="-122"/>
              </a:rPr>
              <a:t>建立</a:t>
            </a:r>
            <a:r>
              <a:rPr lang="en-US" altLang="zh-CN" sz="2000" b="1">
                <a:latin typeface="Times New Roman" panose="02020603050405020304" pitchFamily="18" charset="0"/>
                <a:ea typeface="黑体" panose="02010609060101010101" pitchFamily="49" charset="-122"/>
              </a:rPr>
              <a:t>Simulink</a:t>
            </a:r>
            <a:r>
              <a:rPr lang="zh-CN" altLang="en-US" sz="2000" b="1">
                <a:latin typeface="Times New Roman" panose="02020603050405020304" pitchFamily="18" charset="0"/>
                <a:ea typeface="黑体" panose="02010609060101010101" pitchFamily="49" charset="-122"/>
              </a:rPr>
              <a:t>仿真模型</a:t>
            </a:r>
            <a:endParaRPr lang="zh-CN" altLang="en-US" sz="2000">
              <a:latin typeface="Times New Roman" panose="02020603050405020304" pitchFamily="18" charset="0"/>
              <a:ea typeface="黑体" panose="02010609060101010101" pitchFamily="49" charset="-122"/>
            </a:endParaRPr>
          </a:p>
          <a:p>
            <a:pPr marL="1066800" lvl="1" indent="-609600" algn="just">
              <a:buClr>
                <a:schemeClr val="accent2"/>
              </a:buClr>
              <a:buFont typeface="Wingdings" panose="05000000000000000000" pitchFamily="2" charset="2"/>
              <a:buAutoNum type="alphaLcParenR"/>
            </a:pPr>
            <a:r>
              <a:rPr lang="zh-CN" altLang="en-US" sz="2000">
                <a:latin typeface="Times New Roman" panose="02020603050405020304" pitchFamily="18" charset="0"/>
                <a:ea typeface="黑体" panose="02010609060101010101" pitchFamily="49" charset="-122"/>
              </a:rPr>
              <a:t>打开</a:t>
            </a:r>
            <a:r>
              <a:rPr lang="en-US" altLang="zh-CN" sz="2000">
                <a:latin typeface="Times New Roman" panose="02020603050405020304" pitchFamily="18" charset="0"/>
                <a:ea typeface="黑体" panose="02010609060101010101" pitchFamily="49" charset="-122"/>
              </a:rPr>
              <a:t>Simulink</a:t>
            </a:r>
            <a:r>
              <a:rPr lang="zh-CN" altLang="en-US" sz="2000">
                <a:latin typeface="Times New Roman" panose="02020603050405020304" pitchFamily="18" charset="0"/>
                <a:ea typeface="黑体" panose="02010609060101010101" pitchFamily="49" charset="-122"/>
              </a:rPr>
              <a:t>模型窗口</a:t>
            </a:r>
            <a:r>
              <a:rPr lang="en-US" altLang="zh-CN" sz="2000">
                <a:latin typeface="Times New Roman" panose="02020603050405020304" pitchFamily="18" charset="0"/>
                <a:ea typeface="黑体" panose="02010609060101010101" pitchFamily="49" charset="-122"/>
              </a:rPr>
              <a:t>(Untitled)</a:t>
            </a:r>
          </a:p>
          <a:p>
            <a:pPr marL="1066800" lvl="1" indent="-609600" algn="just">
              <a:buClr>
                <a:schemeClr val="accent2"/>
              </a:buClr>
              <a:buFont typeface="Wingdings" panose="05000000000000000000" pitchFamily="2" charset="2"/>
              <a:buAutoNum type="alphaLcParenR"/>
            </a:pPr>
            <a:r>
              <a:rPr lang="zh-CN" altLang="en-US" sz="2000">
                <a:latin typeface="Times New Roman" panose="02020603050405020304" pitchFamily="18" charset="0"/>
                <a:ea typeface="黑体" panose="02010609060101010101" pitchFamily="49" charset="-122"/>
              </a:rPr>
              <a:t>选取模块或模块组</a:t>
            </a:r>
          </a:p>
          <a:p>
            <a:pPr marL="1422400" lvl="2" indent="-508000" algn="just">
              <a:buClr>
                <a:srgbClr val="FF6600"/>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在</a:t>
            </a:r>
            <a:r>
              <a:rPr lang="en-US" altLang="zh-CN">
                <a:latin typeface="Times New Roman" panose="02020603050405020304" pitchFamily="18" charset="0"/>
                <a:ea typeface="黑体" panose="02010609060101010101" pitchFamily="49" charset="-122"/>
              </a:rPr>
              <a:t>Simulink</a:t>
            </a:r>
            <a:r>
              <a:rPr lang="zh-CN" altLang="en-US">
                <a:latin typeface="Times New Roman" panose="02020603050405020304" pitchFamily="18" charset="0"/>
                <a:ea typeface="黑体" panose="02010609060101010101" pitchFamily="49" charset="-122"/>
              </a:rPr>
              <a:t>模型或模块库窗口内，用鼠标左键单击所需模块图标，图标四角出现黑色小方点，表明该模块已经选中。</a:t>
            </a:r>
          </a:p>
        </p:txBody>
      </p:sp>
      <p:pic>
        <p:nvPicPr>
          <p:cNvPr id="215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6113" y="908051"/>
            <a:ext cx="28003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Line 5"/>
          <p:cNvSpPr>
            <a:spLocks noChangeShapeType="1"/>
          </p:cNvSpPr>
          <p:nvPr/>
        </p:nvSpPr>
        <p:spPr bwMode="auto">
          <a:xfrm flipV="1">
            <a:off x="3890963" y="2349501"/>
            <a:ext cx="4095750" cy="900113"/>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1508" name="Group 9"/>
          <p:cNvGrpSpPr>
            <a:grpSpLocks/>
          </p:cNvGrpSpPr>
          <p:nvPr/>
        </p:nvGrpSpPr>
        <p:grpSpPr bwMode="auto">
          <a:xfrm>
            <a:off x="2181226" y="3338514"/>
            <a:ext cx="7650163" cy="2655887"/>
            <a:chOff x="414" y="2103"/>
            <a:chExt cx="4819" cy="1673"/>
          </a:xfrm>
        </p:grpSpPr>
        <p:sp>
          <p:nvSpPr>
            <p:cNvPr id="21509" name="Text Box 7"/>
            <p:cNvSpPr txBox="1">
              <a:spLocks noChangeArrowheads="1"/>
            </p:cNvSpPr>
            <p:nvPr/>
          </p:nvSpPr>
          <p:spPr bwMode="auto">
            <a:xfrm>
              <a:off x="414" y="2103"/>
              <a:ext cx="2749" cy="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Gulim" panose="020B0600000101010101" pitchFamily="34" charset="-127"/>
                  <a:ea typeface="Gulim" panose="020B0600000101010101" pitchFamily="34" charset="-127"/>
                </a:defRPr>
              </a:lvl1pPr>
              <a:lvl2pPr marL="914400" indent="-457200" eaLnBrk="0" hangingPunct="0">
                <a:defRPr sz="2400">
                  <a:solidFill>
                    <a:schemeClr val="tx1"/>
                  </a:solidFill>
                  <a:latin typeface="Gulim" panose="020B0600000101010101" pitchFamily="34" charset="-127"/>
                  <a:ea typeface="Gulim" panose="020B0600000101010101" pitchFamily="34" charset="-127"/>
                </a:defRPr>
              </a:lvl2pPr>
              <a:lvl3pPr eaLnBrk="0" hangingPunct="0">
                <a:defRPr sz="2400">
                  <a:solidFill>
                    <a:schemeClr val="tx1"/>
                  </a:solidFill>
                  <a:latin typeface="Gulim" panose="020B0600000101010101" pitchFamily="34" charset="-127"/>
                  <a:ea typeface="Gulim" panose="020B0600000101010101" pitchFamily="34" charset="-127"/>
                </a:defRPr>
              </a:lvl3pPr>
              <a:lvl4pPr eaLnBrk="0" hangingPunct="0">
                <a:defRPr sz="2400">
                  <a:solidFill>
                    <a:schemeClr val="tx1"/>
                  </a:solidFill>
                  <a:latin typeface="Gulim" panose="020B0600000101010101" pitchFamily="34" charset="-127"/>
                  <a:ea typeface="Gulim" panose="020B0600000101010101" pitchFamily="34" charset="-127"/>
                </a:defRPr>
              </a:lvl4pPr>
              <a:lvl5pPr eaLnBrk="0" hangingPunct="0">
                <a:defRPr sz="2400">
                  <a:solidFill>
                    <a:schemeClr val="tx1"/>
                  </a:solidFill>
                  <a:latin typeface="Gulim" panose="020B0600000101010101" pitchFamily="34" charset="-127"/>
                  <a:ea typeface="Gulim" panose="020B0600000101010101" pitchFamily="34" charset="-127"/>
                </a:defRPr>
              </a:lvl5pPr>
              <a:lvl6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6pPr>
              <a:lvl7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7pPr>
              <a:lvl8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8pPr>
              <a:lvl9pPr eaLnBrk="0" fontAlgn="base" hangingPunct="0">
                <a:spcBef>
                  <a:spcPct val="0"/>
                </a:spcBef>
                <a:spcAft>
                  <a:spcPct val="0"/>
                </a:spcAft>
                <a:defRPr sz="2400">
                  <a:solidFill>
                    <a:schemeClr val="tx1"/>
                  </a:solidFill>
                  <a:latin typeface="Gulim" panose="020B0600000101010101" pitchFamily="34" charset="-127"/>
                  <a:ea typeface="Gulim" panose="020B0600000101010101" pitchFamily="34" charset="-127"/>
                </a:defRPr>
              </a:lvl9pPr>
            </a:lstStyle>
            <a:p>
              <a:pPr eaLnBrk="1" latinLnBrk="1" hangingPunct="1">
                <a:spcBef>
                  <a:spcPct val="50000"/>
                </a:spcBef>
                <a:buClr>
                  <a:schemeClr val="accent2"/>
                </a:buClr>
                <a:buFontTx/>
                <a:buAutoNum type="alphaLcParenR" startAt="3"/>
              </a:pPr>
              <a:r>
                <a:rPr lang="zh-CN" altLang="en-US" sz="2000">
                  <a:latin typeface="Times New Roman" panose="02020603050405020304" pitchFamily="18" charset="0"/>
                  <a:ea typeface="黑体" panose="02010609060101010101" pitchFamily="49" charset="-122"/>
                </a:rPr>
                <a:t>模块拷贝及删除</a:t>
              </a:r>
            </a:p>
            <a:p>
              <a:pPr lvl="1" algn="just" eaLnBrk="1" latinLnBrk="1" hangingPunct="1">
                <a:spcBef>
                  <a:spcPct val="20000"/>
                </a:spcBef>
                <a:buClr>
                  <a:srgbClr val="FF6600"/>
                </a:buClr>
                <a:buFont typeface="Wingdings" panose="05000000000000000000" pitchFamily="2" charset="2"/>
                <a:buChar char="n"/>
              </a:pPr>
              <a:r>
                <a:rPr lang="zh-CN" altLang="en-US" sz="2000">
                  <a:latin typeface="Times New Roman" panose="02020603050405020304" pitchFamily="18" charset="0"/>
                  <a:ea typeface="黑体" panose="02010609060101010101" pitchFamily="49" charset="-122"/>
                </a:rPr>
                <a:t>在模块库中选中模块后，按住鼠标左键不放并移动鼠标至目标模型窗口指定位置，释放鼠标即完成模块拷贝。</a:t>
              </a:r>
            </a:p>
            <a:p>
              <a:pPr lvl="1" algn="just" eaLnBrk="1" latinLnBrk="1" hangingPunct="1">
                <a:spcBef>
                  <a:spcPct val="20000"/>
                </a:spcBef>
                <a:buClr>
                  <a:srgbClr val="FF6600"/>
                </a:buClr>
                <a:buFont typeface="Wingdings" panose="05000000000000000000" pitchFamily="2" charset="2"/>
                <a:buChar char="n"/>
              </a:pPr>
              <a:r>
                <a:rPr lang="zh-CN" altLang="en-US" sz="2000">
                  <a:latin typeface="Times New Roman" panose="02020603050405020304" pitchFamily="18" charset="0"/>
                  <a:ea typeface="黑体" panose="02010609060101010101" pitchFamily="49" charset="-122"/>
                </a:rPr>
                <a:t>模块的删除只需选定删除的模块，按</a:t>
              </a:r>
              <a:r>
                <a:rPr lang="en-US" altLang="zh-CN" sz="2000">
                  <a:latin typeface="Times New Roman" panose="02020603050405020304" pitchFamily="18" charset="0"/>
                  <a:ea typeface="黑体" panose="02010609060101010101" pitchFamily="49" charset="-122"/>
                </a:rPr>
                <a:t>Del</a:t>
              </a:r>
              <a:r>
                <a:rPr lang="zh-CN" altLang="en-US" sz="2000">
                  <a:latin typeface="Times New Roman" panose="02020603050405020304" pitchFamily="18" charset="0"/>
                  <a:ea typeface="黑体" panose="02010609060101010101" pitchFamily="49" charset="-122"/>
                </a:rPr>
                <a:t>键即可。</a:t>
              </a:r>
            </a:p>
          </p:txBody>
        </p:sp>
        <p:pic>
          <p:nvPicPr>
            <p:cNvPr id="215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 y="2273"/>
              <a:ext cx="1814" cy="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1"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978264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idx="1"/>
          </p:nvPr>
        </p:nvSpPr>
        <p:spPr>
          <a:xfrm>
            <a:off x="1909763" y="684214"/>
            <a:ext cx="8191500" cy="4770437"/>
          </a:xfrm>
        </p:spPr>
        <p:txBody>
          <a:bodyPr/>
          <a:lstStyle/>
          <a:p>
            <a:pPr marL="711200" indent="-711200" algn="just">
              <a:buClr>
                <a:srgbClr val="666633"/>
              </a:buClr>
              <a:buNone/>
            </a:pPr>
            <a:endParaRPr lang="zh-CN" altLang="en-US" sz="2000">
              <a:latin typeface="Times New Roman" panose="02020603050405020304" pitchFamily="18" charset="0"/>
              <a:ea typeface="黑体" panose="02010609060101010101" pitchFamily="49" charset="-122"/>
            </a:endParaRPr>
          </a:p>
          <a:p>
            <a:pPr marL="1066800" lvl="1" indent="-609600" algn="just">
              <a:buClr>
                <a:schemeClr val="accent2"/>
              </a:buClr>
              <a:buFont typeface="Wingdings" panose="05000000000000000000" pitchFamily="2" charset="2"/>
              <a:buAutoNum type="alphaLcParenR" startAt="4"/>
            </a:pPr>
            <a:r>
              <a:rPr lang="zh-CN" altLang="en-US" sz="2000">
                <a:latin typeface="Times New Roman" panose="02020603050405020304" pitchFamily="18" charset="0"/>
                <a:ea typeface="黑体" panose="02010609060101010101" pitchFamily="49" charset="-122"/>
              </a:rPr>
              <a:t>模块调整</a:t>
            </a:r>
          </a:p>
          <a:p>
            <a:pPr marL="1422400" lvl="2" indent="-508000" algn="just">
              <a:buClr>
                <a:srgbClr val="FF6600"/>
              </a:buClr>
              <a:buFont typeface="Wingdings" panose="05000000000000000000" pitchFamily="2" charset="2"/>
              <a:buChar char="n"/>
            </a:pPr>
            <a:r>
              <a:rPr lang="zh-CN" altLang="en-US">
                <a:latin typeface="Times New Roman" panose="02020603050405020304" pitchFamily="18" charset="0"/>
                <a:ea typeface="黑体" panose="02010609060101010101" pitchFamily="49" charset="-122"/>
              </a:rPr>
              <a:t>改变模块位置、大小；</a:t>
            </a:r>
          </a:p>
          <a:p>
            <a:pPr marL="1422400" lvl="2" indent="-508000" algn="just">
              <a:buClr>
                <a:srgbClr val="FF6600"/>
              </a:buClr>
              <a:buFont typeface="Wingdings" panose="05000000000000000000" pitchFamily="2" charset="2"/>
              <a:buChar char="n"/>
            </a:pPr>
            <a:r>
              <a:rPr lang="zh-CN" altLang="en-US">
                <a:ea typeface="黑体" panose="02010609060101010101" pitchFamily="49" charset="-122"/>
              </a:rPr>
              <a:t>改变模块方向</a:t>
            </a:r>
          </a:p>
          <a:p>
            <a:pPr marL="1828800" lvl="3" indent="-457200" algn="just">
              <a:buClr>
                <a:srgbClr val="666633"/>
              </a:buClr>
              <a:buFont typeface="Wingdings" panose="05000000000000000000" pitchFamily="2" charset="2"/>
              <a:buChar char="Ø"/>
            </a:pPr>
            <a:r>
              <a:rPr lang="zh-CN" altLang="en-US" smtClean="0">
                <a:solidFill>
                  <a:schemeClr val="tx1"/>
                </a:solidFill>
                <a:latin typeface="Times New Roman" panose="02020603050405020304" pitchFamily="18" charset="0"/>
                <a:ea typeface="黑体" panose="02010609060101010101" pitchFamily="49" charset="-122"/>
              </a:rPr>
              <a:t>使模块输入输出端口的方向改变。选中模块后，选取菜单</a:t>
            </a:r>
            <a:r>
              <a:rPr lang="en-US" altLang="zh-CN" smtClean="0">
                <a:solidFill>
                  <a:schemeClr val="tx1"/>
                </a:solidFill>
                <a:latin typeface="Times New Roman" panose="02020603050405020304" pitchFamily="18" charset="0"/>
                <a:ea typeface="黑体" panose="02010609060101010101" pitchFamily="49" charset="-122"/>
              </a:rPr>
              <a:t>Format→RotateBlock</a:t>
            </a:r>
            <a:r>
              <a:rPr lang="zh-CN" altLang="en-US" smtClean="0">
                <a:solidFill>
                  <a:schemeClr val="tx1"/>
                </a:solidFill>
                <a:latin typeface="Times New Roman" panose="02020603050405020304" pitchFamily="18" charset="0"/>
                <a:ea typeface="黑体" panose="02010609060101010101" pitchFamily="49" charset="-122"/>
              </a:rPr>
              <a:t>，可使模块旋转</a:t>
            </a:r>
            <a:r>
              <a:rPr lang="en-US" altLang="zh-CN" smtClean="0">
                <a:solidFill>
                  <a:schemeClr val="tx1"/>
                </a:solidFill>
                <a:latin typeface="Times New Roman" panose="02020603050405020304" pitchFamily="18" charset="0"/>
                <a:ea typeface="黑体" panose="02010609060101010101" pitchFamily="49" charset="-122"/>
              </a:rPr>
              <a:t>90</a:t>
            </a:r>
            <a:r>
              <a:rPr lang="en-US" altLang="zh-CN" baseline="30000" smtClean="0">
                <a:solidFill>
                  <a:schemeClr val="tx1"/>
                </a:solidFill>
                <a:latin typeface="Times New Roman" panose="02020603050405020304" pitchFamily="18" charset="0"/>
                <a:ea typeface="黑体" panose="02010609060101010101" pitchFamily="49" charset="-122"/>
              </a:rPr>
              <a:t>0</a:t>
            </a:r>
            <a:r>
              <a:rPr lang="zh-CN" altLang="en-US" smtClean="0">
                <a:solidFill>
                  <a:schemeClr val="tx1"/>
                </a:solidFill>
                <a:latin typeface="Times New Roman" panose="02020603050405020304" pitchFamily="18" charset="0"/>
                <a:ea typeface="黑体" panose="02010609060101010101" pitchFamily="49" charset="-122"/>
              </a:rPr>
              <a:t>。</a:t>
            </a:r>
            <a:endParaRPr lang="zh-CN" altLang="en-US">
              <a:latin typeface="Times New Roman" panose="02020603050405020304" pitchFamily="18" charset="0"/>
              <a:ea typeface="黑体" panose="02010609060101010101" pitchFamily="49" charset="-122"/>
            </a:endParaRPr>
          </a:p>
          <a:p>
            <a:pPr marL="1422400" lvl="2" indent="-508000" algn="just">
              <a:buClr>
                <a:schemeClr val="accent2"/>
              </a:buClr>
              <a:buFont typeface="Wingdings" panose="05000000000000000000" pitchFamily="2" charset="2"/>
              <a:buAutoNum type="alphaLcParenR"/>
            </a:pPr>
            <a:endParaRPr lang="zh-CN" altLang="en-US" sz="1800">
              <a:latin typeface="Times New Roman" panose="02020603050405020304" pitchFamily="18" charset="0"/>
              <a:ea typeface="黑体" panose="02010609060101010101" pitchFamily="49" charset="-122"/>
            </a:endParaRPr>
          </a:p>
          <a:p>
            <a:pPr marL="1066800" lvl="1" indent="-609600" algn="just">
              <a:buClr>
                <a:schemeClr val="accent2"/>
              </a:buClr>
              <a:buNone/>
            </a:pPr>
            <a:endParaRPr lang="en-US" altLang="zh-CN" sz="2000">
              <a:latin typeface="Times New Roman" panose="02020603050405020304" pitchFamily="18" charset="0"/>
              <a:ea typeface="黑体" panose="02010609060101010101" pitchFamily="49" charset="-122"/>
            </a:endParaRPr>
          </a:p>
          <a:p>
            <a:pPr marL="1066800" lvl="1" indent="-609600" algn="just">
              <a:buClr>
                <a:schemeClr val="accent2"/>
              </a:buClr>
              <a:buNone/>
            </a:pPr>
            <a:endParaRPr lang="zh-CN" altLang="en-US">
              <a:latin typeface="Times New Roman" panose="02020603050405020304" pitchFamily="18" charset="0"/>
              <a:ea typeface="黑体" panose="02010609060101010101" pitchFamily="49" charset="-122"/>
            </a:endParaRPr>
          </a:p>
        </p:txBody>
      </p:sp>
      <p:grpSp>
        <p:nvGrpSpPr>
          <p:cNvPr id="22530" name="Group 13"/>
          <p:cNvGrpSpPr>
            <a:grpSpLocks/>
          </p:cNvGrpSpPr>
          <p:nvPr/>
        </p:nvGrpSpPr>
        <p:grpSpPr bwMode="auto">
          <a:xfrm>
            <a:off x="2181225" y="3294063"/>
            <a:ext cx="7900988" cy="2474912"/>
            <a:chOff x="414" y="2075"/>
            <a:chExt cx="4977" cy="1559"/>
          </a:xfrm>
        </p:grpSpPr>
        <p:pic>
          <p:nvPicPr>
            <p:cNvPr id="225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 y="2103"/>
              <a:ext cx="2394" cy="144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253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 y="2075"/>
              <a:ext cx="1872" cy="155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2533" name="AutoShape 10"/>
            <p:cNvSpPr>
              <a:spLocks noChangeArrowheads="1"/>
            </p:cNvSpPr>
            <p:nvPr/>
          </p:nvSpPr>
          <p:spPr bwMode="auto">
            <a:xfrm>
              <a:off x="2993" y="2840"/>
              <a:ext cx="288" cy="319"/>
            </a:xfrm>
            <a:prstGeom prst="rightArrow">
              <a:avLst>
                <a:gd name="adj1" fmla="val 49843"/>
                <a:gd name="adj2" fmla="val 56940"/>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latinLnBrk="1"/>
              <a:endParaRPr lang="zh-CN" altLang="en-US"/>
            </a:p>
          </p:txBody>
        </p:sp>
      </p:grpSp>
      <p:grpSp>
        <p:nvGrpSpPr>
          <p:cNvPr id="22534" name="Group 14"/>
          <p:cNvGrpSpPr>
            <a:grpSpLocks/>
          </p:cNvGrpSpPr>
          <p:nvPr/>
        </p:nvGrpSpPr>
        <p:grpSpPr bwMode="auto">
          <a:xfrm>
            <a:off x="2674939" y="5229225"/>
            <a:ext cx="2879725" cy="996950"/>
            <a:chOff x="725" y="3294"/>
            <a:chExt cx="1814" cy="628"/>
          </a:xfrm>
        </p:grpSpPr>
        <p:sp>
          <p:nvSpPr>
            <p:cNvPr id="22535" name="Text Box 11"/>
            <p:cNvSpPr txBox="1">
              <a:spLocks noChangeArrowheads="1"/>
            </p:cNvSpPr>
            <p:nvPr/>
          </p:nvSpPr>
          <p:spPr bwMode="auto">
            <a:xfrm>
              <a:off x="725" y="3691"/>
              <a:ext cx="1814" cy="23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latin typeface="Times New Roman" panose="02020603050405020304" pitchFamily="18" charset="0"/>
                  <a:ea typeface="黑体" panose="02010609060101010101" pitchFamily="49" charset="-122"/>
                </a:rPr>
                <a:t>按快捷键</a:t>
              </a:r>
              <a:r>
                <a:rPr lang="en-US" altLang="zh-CN">
                  <a:latin typeface="Times New Roman" panose="02020603050405020304" pitchFamily="18" charset="0"/>
                  <a:ea typeface="黑体" panose="02010609060101010101" pitchFamily="49" charset="-122"/>
                </a:rPr>
                <a:t>Ctrl+R</a:t>
              </a:r>
              <a:r>
                <a:rPr lang="zh-CN" altLang="en-US">
                  <a:latin typeface="Times New Roman" panose="02020603050405020304" pitchFamily="18" charset="0"/>
                  <a:ea typeface="黑体" panose="02010609060101010101" pitchFamily="49" charset="-122"/>
                </a:rPr>
                <a:t>结果相同。</a:t>
              </a:r>
            </a:p>
          </p:txBody>
        </p:sp>
        <p:sp>
          <p:nvSpPr>
            <p:cNvPr id="22536" name="Line 12"/>
            <p:cNvSpPr>
              <a:spLocks noChangeShapeType="1"/>
            </p:cNvSpPr>
            <p:nvPr/>
          </p:nvSpPr>
          <p:spPr bwMode="auto">
            <a:xfrm flipH="1" flipV="1">
              <a:off x="2228" y="3294"/>
              <a:ext cx="255" cy="454"/>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537" name="Rectangle 2"/>
          <p:cNvSpPr txBox="1">
            <a:spLocks noChangeArrowheads="1"/>
          </p:cNvSpPr>
          <p:nvPr/>
        </p:nvSpPr>
        <p:spPr bwMode="auto">
          <a:xfrm>
            <a:off x="1774825" y="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a:solidFill>
                  <a:srgbClr val="0070C0"/>
                </a:solidFill>
                <a:latin typeface="Arial" panose="020B0604020202020204" pitchFamily="34" charset="0"/>
                <a:ea typeface="宋体" panose="02010600030101010101" pitchFamily="2" charset="-122"/>
              </a:rPr>
              <a:t>Simulink</a:t>
            </a:r>
            <a:r>
              <a:rPr lang="zh-CN" altLang="en-US" sz="4000">
                <a:solidFill>
                  <a:srgbClr val="0070C0"/>
                </a:solidFill>
                <a:latin typeface="Arial" panose="020B0604020202020204" pitchFamily="34" charset="0"/>
                <a:ea typeface="宋体" panose="02010600030101010101" pitchFamily="2" charset="-122"/>
              </a:rPr>
              <a:t>仿真     基本操作</a:t>
            </a:r>
          </a:p>
        </p:txBody>
      </p:sp>
    </p:spTree>
    <p:extLst>
      <p:ext uri="{BB962C8B-B14F-4D97-AF65-F5344CB8AC3E}">
        <p14:creationId xmlns:p14="http://schemas.microsoft.com/office/powerpoint/2010/main" val="2808637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2942</Words>
  <Application>Microsoft Office PowerPoint</Application>
  <PresentationFormat>宽屏</PresentationFormat>
  <Paragraphs>281</Paragraphs>
  <Slides>45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Gulim</vt:lpstr>
      <vt:lpstr>黑体</vt:lpstr>
      <vt:lpstr>宋体</vt:lpstr>
      <vt:lpstr>Arial</vt:lpstr>
      <vt:lpstr>Arial Black</vt:lpstr>
      <vt:lpstr>Calibri</vt:lpstr>
      <vt:lpstr>Calibri Light</vt:lpstr>
      <vt:lpstr>Symbol</vt:lpstr>
      <vt:lpstr>Times New Roman</vt:lpstr>
      <vt:lpstr>Wingdings</vt:lpstr>
      <vt:lpstr>Office 主题</vt:lpstr>
      <vt:lpstr>MATLAB软件与应用 Simulink仿真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3</cp:revision>
  <dcterms:created xsi:type="dcterms:W3CDTF">2020-02-11T05:29:16Z</dcterms:created>
  <dcterms:modified xsi:type="dcterms:W3CDTF">2020-02-11T05:31:06Z</dcterms:modified>
</cp:coreProperties>
</file>